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Lst>
  <p:notesMasterIdLst>
    <p:notesMasterId r:id="rId9"/>
  </p:notesMasterIdLst>
  <p:handoutMasterIdLst>
    <p:handoutMasterId r:id="rId10"/>
  </p:handoutMasterIdLst>
  <p:sldIdLst>
    <p:sldId id="261"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3CB7"/>
    <a:srgbClr val="D648EE"/>
    <a:srgbClr val="30D723"/>
    <a:srgbClr val="F65C50"/>
    <a:srgbClr val="2EF1F6"/>
    <a:srgbClr val="EDAFEE"/>
    <a:srgbClr val="FCE400"/>
    <a:srgbClr val="F1D906"/>
    <a:srgbClr val="107A74"/>
    <a:srgbClr val="1431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0" autoAdjust="0"/>
    <p:restoredTop sz="94692" autoAdjust="0"/>
  </p:normalViewPr>
  <p:slideViewPr>
    <p:cSldViewPr snapToGrid="0" snapToObjects="1" showGuides="1">
      <p:cViewPr>
        <p:scale>
          <a:sx n="21" d="100"/>
          <a:sy n="21" d="100"/>
        </p:scale>
        <p:origin x="1272" y="10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onedrive.live.com/" TargetMode="External"/><Relationship Id="rId1" Type="http://schemas.openxmlformats.org/officeDocument/2006/relationships/slideLayout" Target="../slideLayouts/slideLayout2.xml"/><Relationship Id="rId6" Type="http://schemas.openxmlformats.org/officeDocument/2006/relationships/image" Target="../media/image12.tmp"/><Relationship Id="rId5" Type="http://schemas.openxmlformats.org/officeDocument/2006/relationships/image" Target="../media/image11.tmp"/><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6006751"/>
            <a:ext cx="10056813" cy="6278620"/>
          </a:xfrm>
          <a:solidFill>
            <a:srgbClr val="00B0F0"/>
          </a:solidFill>
          <a:ln>
            <a:solidFill>
              <a:srgbClr val="002060"/>
            </a:solidFill>
          </a:ln>
        </p:spPr>
        <p:txBody>
          <a:bodyPr/>
          <a:lstStyle/>
          <a:p>
            <a:pPr algn="just"/>
            <a:r>
              <a:rPr lang="en-US" sz="4200" dirty="0"/>
              <a:t>Microsoft OneDrive is a cloud-based file storage and collaboration platform included with Microsoft 365. It allows users to upload, store, </a:t>
            </a:r>
            <a:r>
              <a:rPr lang="en-US" sz="4200" dirty="0" err="1"/>
              <a:t>organise</a:t>
            </a:r>
            <a:r>
              <a:rPr lang="en-US" sz="4200" dirty="0"/>
              <a:t>, and share files securely online. OneDrive is widely used in workplaces to ensure that important documents are accessible from anywhere, shared instantly, and kept up-to-date through automatic syncing.</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1107988"/>
          </a:xfrm>
        </p:spPr>
        <p:txBody>
          <a:bodyPr/>
          <a:lstStyle/>
          <a:p>
            <a:r>
              <a:rPr lang="en-US" sz="6000" dirty="0"/>
              <a:t>What is OneDrive?</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0" y="12799041"/>
            <a:ext cx="10038662" cy="2031317"/>
          </a:xfrm>
        </p:spPr>
        <p:txBody>
          <a:bodyPr/>
          <a:lstStyle/>
          <a:p>
            <a:r>
              <a:rPr lang="en-US" sz="6000" dirty="0"/>
              <a:t>Why Share Files with OneDrive?</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28410" y="7286911"/>
            <a:ext cx="10048874" cy="24046561"/>
          </a:xfrm>
          <a:solidFill>
            <a:srgbClr val="E83CB7"/>
          </a:solidFill>
          <a:ln>
            <a:solidFill>
              <a:srgbClr val="7030A0"/>
            </a:solidFill>
          </a:ln>
        </p:spPr>
        <p:txBody>
          <a:bodyPr/>
          <a:lstStyle/>
          <a:p>
            <a:r>
              <a:rPr lang="en-US" sz="3950" b="1" dirty="0"/>
              <a:t>Step 1: Upload Your File to OneDrive</a:t>
            </a:r>
          </a:p>
          <a:p>
            <a:r>
              <a:rPr lang="en-US" sz="3950" dirty="0"/>
              <a:t>Visit </a:t>
            </a:r>
            <a:r>
              <a:rPr lang="en-US" sz="3950" dirty="0">
                <a:hlinkClick r:id="rId2"/>
              </a:rPr>
              <a:t>onedrive.live.com</a:t>
            </a:r>
            <a:r>
              <a:rPr lang="en-US" sz="3950" dirty="0"/>
              <a:t> and sign in using your Microsoft 365 account.</a:t>
            </a:r>
          </a:p>
          <a:p>
            <a:r>
              <a:rPr lang="en-US" sz="3950" dirty="0"/>
              <a:t>Select </a:t>
            </a:r>
            <a:r>
              <a:rPr lang="en-US" sz="3950" b="1" dirty="0"/>
              <a:t>Upload</a:t>
            </a:r>
            <a:r>
              <a:rPr lang="en-US" sz="3950" dirty="0"/>
              <a:t> at the top and choose either </a:t>
            </a:r>
            <a:r>
              <a:rPr lang="en-US" sz="3950" b="1" dirty="0"/>
              <a:t>Files</a:t>
            </a:r>
            <a:r>
              <a:rPr lang="en-US" sz="3950" dirty="0"/>
              <a:t> or </a:t>
            </a:r>
            <a:r>
              <a:rPr lang="en-US" sz="3950" b="1" dirty="0"/>
              <a:t>Folder</a:t>
            </a:r>
            <a:r>
              <a:rPr lang="en-US" sz="3950" dirty="0"/>
              <a:t>.</a:t>
            </a:r>
          </a:p>
          <a:p>
            <a:pPr algn="just"/>
            <a:r>
              <a:rPr lang="en-US" sz="3950" dirty="0"/>
              <a:t>Browse your device and upload the item. Alternatively, you can drag and drop files directly into the OneDrive window.</a:t>
            </a:r>
          </a:p>
          <a:p>
            <a:r>
              <a:rPr lang="en-US" sz="3950" b="1" dirty="0"/>
              <a:t>Step 2: Locate the File</a:t>
            </a:r>
          </a:p>
          <a:p>
            <a:r>
              <a:rPr lang="en-US" sz="3950" dirty="0"/>
              <a:t>Use the </a:t>
            </a:r>
            <a:r>
              <a:rPr lang="en-US" sz="3950" b="1" dirty="0"/>
              <a:t>My files</a:t>
            </a:r>
            <a:r>
              <a:rPr lang="en-US" sz="3950" dirty="0"/>
              <a:t> panel to view uploaded items.</a:t>
            </a:r>
          </a:p>
          <a:p>
            <a:r>
              <a:rPr lang="en-US" sz="3950" dirty="0"/>
              <a:t>Use the </a:t>
            </a:r>
            <a:r>
              <a:rPr lang="en-US" sz="3950" b="1" dirty="0"/>
              <a:t>search bar</a:t>
            </a:r>
            <a:r>
              <a:rPr lang="en-US" sz="3950" dirty="0"/>
              <a:t> at the top to quickly locate specific files.</a:t>
            </a:r>
          </a:p>
          <a:p>
            <a:r>
              <a:rPr lang="en-US" sz="3950" b="1" dirty="0"/>
              <a:t>Step 3: Click the “Share” Button</a:t>
            </a:r>
          </a:p>
          <a:p>
            <a:r>
              <a:rPr lang="en-US" sz="3950" dirty="0"/>
              <a:t>Hover over the file or folder you want to share.</a:t>
            </a:r>
          </a:p>
          <a:p>
            <a:r>
              <a:rPr lang="en-US" sz="3950" dirty="0"/>
              <a:t>Click the </a:t>
            </a:r>
            <a:r>
              <a:rPr lang="en-US" sz="3950" b="1" dirty="0"/>
              <a:t>Share icon</a:t>
            </a:r>
            <a:r>
              <a:rPr lang="en-US" sz="3950" dirty="0"/>
              <a:t> or right-click and choose </a:t>
            </a:r>
            <a:r>
              <a:rPr lang="en-US" sz="3950" b="1" dirty="0"/>
              <a:t>Share</a:t>
            </a:r>
            <a:r>
              <a:rPr lang="en-US" sz="3950" dirty="0"/>
              <a:t>.</a:t>
            </a:r>
          </a:p>
          <a:p>
            <a:r>
              <a:rPr lang="en-US" sz="3950" b="1" dirty="0"/>
              <a:t>Step 4: Set Permissions and Access</a:t>
            </a:r>
          </a:p>
          <a:p>
            <a:r>
              <a:rPr lang="en-US" sz="3950" dirty="0"/>
              <a:t>In the sharing window, choose who can access the file:</a:t>
            </a:r>
          </a:p>
          <a:p>
            <a:pPr lvl="1"/>
            <a:endParaRPr lang="en-US" sz="3950" dirty="0"/>
          </a:p>
          <a:p>
            <a:endParaRPr lang="en-US" sz="3950" b="1" dirty="0"/>
          </a:p>
          <a:p>
            <a:endParaRPr lang="en-US" sz="3950" b="1" dirty="0"/>
          </a:p>
          <a:p>
            <a:endParaRPr lang="en-US" sz="3950" b="1" dirty="0"/>
          </a:p>
          <a:p>
            <a:endParaRPr lang="en-US" sz="3950" b="1" dirty="0"/>
          </a:p>
          <a:p>
            <a:endParaRPr lang="en-US" sz="3950" b="1" dirty="0"/>
          </a:p>
          <a:p>
            <a:endParaRPr lang="en-US" sz="3950" b="1" dirty="0"/>
          </a:p>
          <a:p>
            <a:endParaRPr lang="en-US" sz="3950" b="1" dirty="0"/>
          </a:p>
          <a:p>
            <a:endParaRPr lang="en-US" sz="3950" b="1" dirty="0"/>
          </a:p>
          <a:p>
            <a:endParaRPr lang="en-US" sz="3950" b="1" dirty="0"/>
          </a:p>
          <a:p>
            <a:r>
              <a:rPr lang="en-US" sz="3950" b="1" dirty="0"/>
              <a:t>Step 5: Share the Link</a:t>
            </a:r>
          </a:p>
          <a:p>
            <a:r>
              <a:rPr lang="en-US" sz="3950" dirty="0"/>
              <a:t>Add the recipient’s email address and a short message (optional), then click </a:t>
            </a:r>
            <a:r>
              <a:rPr lang="en-US" sz="3950" b="1" dirty="0"/>
              <a:t>Send</a:t>
            </a:r>
            <a:r>
              <a:rPr lang="en-US" sz="3950" dirty="0"/>
              <a:t>.</a:t>
            </a:r>
          </a:p>
          <a:p>
            <a:r>
              <a:rPr lang="en-US" sz="3950" dirty="0"/>
              <a:t>Alternatively, select </a:t>
            </a:r>
            <a:r>
              <a:rPr lang="en-US" sz="3950" b="1" dirty="0"/>
              <a:t>Copy link</a:t>
            </a:r>
            <a:r>
              <a:rPr lang="en-US" sz="3950" dirty="0"/>
              <a:t> and share it via Teams, WhatsApp, or email.</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2031317"/>
          </a:xfrm>
        </p:spPr>
        <p:txBody>
          <a:bodyPr/>
          <a:lstStyle/>
          <a:p>
            <a:r>
              <a:rPr lang="en-US" sz="6000" dirty="0"/>
              <a:t>Step-by-Step Guide to Sharing Files via OneDrive</a:t>
            </a:r>
          </a:p>
        </p:txBody>
      </p:sp>
      <p:sp>
        <p:nvSpPr>
          <p:cNvPr id="7" name="Text Placeholder 6">
            <a:extLst>
              <a:ext uri="{FF2B5EF4-FFF2-40B4-BE49-F238E27FC236}">
                <a16:creationId xmlns:a16="http://schemas.microsoft.com/office/drawing/2014/main" id="{7C0D28FF-ABED-62A2-A949-58CB891D2C86}"/>
              </a:ext>
            </a:extLst>
          </p:cNvPr>
          <p:cNvSpPr>
            <a:spLocks noGrp="1"/>
          </p:cNvSpPr>
          <p:nvPr>
            <p:ph type="body" sz="quarter" idx="23"/>
          </p:nvPr>
        </p:nvSpPr>
        <p:spPr>
          <a:xfrm>
            <a:off x="22448845" y="6829711"/>
            <a:ext cx="10048874" cy="6666418"/>
          </a:xfrm>
          <a:solidFill>
            <a:srgbClr val="2EF1F6"/>
          </a:solidFill>
          <a:ln>
            <a:solidFill>
              <a:srgbClr val="002060"/>
            </a:solidFill>
          </a:ln>
        </p:spPr>
        <p:txBody>
          <a:bodyPr/>
          <a:lstStyle/>
          <a:p>
            <a:r>
              <a:rPr lang="en-US" sz="4200" dirty="0"/>
              <a:t>Always double-check the </a:t>
            </a:r>
            <a:r>
              <a:rPr lang="en-US" sz="4200" b="1" dirty="0"/>
              <a:t>access level</a:t>
            </a:r>
            <a:r>
              <a:rPr lang="en-US" sz="4200" dirty="0"/>
              <a:t> before sending links.</a:t>
            </a:r>
          </a:p>
          <a:p>
            <a:r>
              <a:rPr lang="en-US" sz="4200" dirty="0"/>
              <a:t>Use </a:t>
            </a:r>
            <a:r>
              <a:rPr lang="en-US" sz="4200" b="1" dirty="0"/>
              <a:t>“People you choose”</a:t>
            </a:r>
            <a:r>
              <a:rPr lang="en-US" sz="4200" dirty="0"/>
              <a:t> for sensitive or confidential files.</a:t>
            </a:r>
          </a:p>
          <a:p>
            <a:r>
              <a:rPr lang="en-US" sz="4200" dirty="0"/>
              <a:t>Disable editing rights for documents that should remain unchanged.</a:t>
            </a:r>
          </a:p>
          <a:p>
            <a:pPr algn="just"/>
            <a:r>
              <a:rPr lang="en-US" sz="4200" dirty="0"/>
              <a:t>Periodically </a:t>
            </a:r>
            <a:r>
              <a:rPr lang="en-US" sz="4200" b="1" dirty="0"/>
              <a:t>review shared files</a:t>
            </a:r>
            <a:r>
              <a:rPr lang="en-US" sz="4200" dirty="0"/>
              <a:t> via the "Manage Access" option to revoke or update permissions.</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0906" y="4674099"/>
            <a:ext cx="10058400" cy="2031317"/>
          </a:xfrm>
        </p:spPr>
        <p:txBody>
          <a:bodyPr/>
          <a:lstStyle/>
          <a:p>
            <a:r>
              <a:rPr lang="en-US" sz="6000" dirty="0"/>
              <a:t>Best Practices for Secure Sharing</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448845" y="23015079"/>
            <a:ext cx="10047018" cy="1107988"/>
          </a:xfrm>
        </p:spPr>
        <p:txBody>
          <a:bodyPr/>
          <a:lstStyle/>
          <a:p>
            <a:r>
              <a:rPr lang="en-US" sz="6000" dirty="0"/>
              <a:t>How It Helps in the Workplace</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961031"/>
            <a:ext cx="10047018" cy="3046966"/>
          </a:xfrm>
          <a:solidFill>
            <a:srgbClr val="30D723"/>
          </a:solidFill>
          <a:ln>
            <a:solidFill>
              <a:schemeClr val="accent6">
                <a:lumMod val="50000"/>
              </a:schemeClr>
            </a:solidFill>
          </a:ln>
        </p:spPr>
        <p:txBody>
          <a:bodyPr/>
          <a:lstStyle/>
          <a:p>
            <a:r>
              <a:rPr lang="en-US" sz="4200" dirty="0"/>
              <a:t>Having this digital skill improves workplace efficiency, enhances communication, and contributes to a tech-savvy professional image.</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22043" y="17299528"/>
            <a:ext cx="10047018" cy="1107988"/>
          </a:xfrm>
        </p:spPr>
        <p:txBody>
          <a:bodyPr/>
          <a:lstStyle/>
          <a:p>
            <a:r>
              <a:rPr lang="en-US" sz="6000" dirty="0"/>
              <a:t>References</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8464912"/>
            <a:ext cx="10052050" cy="12612661"/>
          </a:xfrm>
          <a:solidFill>
            <a:srgbClr val="D648EE"/>
          </a:solidFill>
        </p:spPr>
        <p:txBody>
          <a:bodyPr/>
          <a:lstStyle/>
          <a:p>
            <a:pPr indent="-457200" algn="just"/>
            <a:r>
              <a:rPr lang="en-US" sz="4200" dirty="0"/>
              <a:t>Microsoft. (2023) Share OneDrive files and folders. Available at: https://support.microsoft.com/en-us/office/share-onedrive-files-and-folders-9fcc2f7d-de0c-4cec-93b0-a82024800c07 (Accessed: 27 June 2025).</a:t>
            </a:r>
          </a:p>
          <a:p>
            <a:pPr indent="-457200" algn="just"/>
            <a:endParaRPr lang="en-US" sz="4200" dirty="0"/>
          </a:p>
          <a:p>
            <a:pPr indent="-457200" algn="just"/>
            <a:r>
              <a:rPr lang="en-US" sz="4200" dirty="0"/>
              <a:t>Jansen, M. and Reddy, A. (2022) Mastering Microsoft 365: Boosting Productivity through Cloud Collaboration. 2nd </a:t>
            </a:r>
            <a:r>
              <a:rPr lang="en-US" sz="4200" dirty="0" err="1"/>
              <a:t>edn</a:t>
            </a:r>
            <a:r>
              <a:rPr lang="en-US" sz="4200" dirty="0"/>
              <a:t>. London: </a:t>
            </a:r>
            <a:r>
              <a:rPr lang="en-US" sz="4200" dirty="0" err="1"/>
              <a:t>TechSphere</a:t>
            </a:r>
            <a:r>
              <a:rPr lang="en-US" sz="4200" dirty="0"/>
              <a:t> Publishing.</a:t>
            </a:r>
          </a:p>
          <a:p>
            <a:pPr indent="-457200" algn="just"/>
            <a:endParaRPr lang="en-US" sz="4200" dirty="0"/>
          </a:p>
          <a:p>
            <a:pPr indent="-457200" algn="just"/>
            <a:r>
              <a:rPr lang="en-US" sz="4200" dirty="0"/>
              <a:t>Zhang, T. and Malik, S. (2023) ‘Evaluating the Impact of Cloud-Based File Sharing Tools in Remote Work Environments’, Journal of Digital Workplace Innovation, 11(2), pp. 45–58. DOI: 10.32604/jdwi.2023.015827.</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96593" y="14762457"/>
            <a:ext cx="10056813" cy="11206503"/>
          </a:xfrm>
          <a:solidFill>
            <a:srgbClr val="FCE400"/>
          </a:solidFill>
          <a:ln>
            <a:solidFill>
              <a:srgbClr val="002060"/>
            </a:solidFill>
          </a:ln>
        </p:spPr>
        <p:txBody>
          <a:bodyPr/>
          <a:lstStyle/>
          <a:p>
            <a:pPr algn="just"/>
            <a:r>
              <a:rPr lang="en-US" sz="4200" dirty="0"/>
              <a:t>Sharing through OneDrive offers numerous benefits:</a:t>
            </a:r>
          </a:p>
          <a:p>
            <a:pPr algn="just"/>
            <a:r>
              <a:rPr lang="en-US" sz="4200" dirty="0"/>
              <a:t>✅ </a:t>
            </a:r>
            <a:r>
              <a:rPr lang="en-US" sz="4200" b="1" dirty="0"/>
              <a:t>Access files anytime, anywhere</a:t>
            </a:r>
            <a:r>
              <a:rPr lang="en-US" sz="4200" dirty="0"/>
              <a:t> on any internet-connected device</a:t>
            </a:r>
          </a:p>
          <a:p>
            <a:pPr algn="just"/>
            <a:r>
              <a:rPr lang="en-US" sz="4200" dirty="0"/>
              <a:t>✅ </a:t>
            </a:r>
            <a:r>
              <a:rPr lang="en-US" sz="4200" b="1" dirty="0"/>
              <a:t>Enable collaboration</a:t>
            </a:r>
            <a:r>
              <a:rPr lang="en-US" sz="4200" dirty="0"/>
              <a:t> in real time using Microsoft Word, Excel, or PowerPoint</a:t>
            </a:r>
          </a:p>
          <a:p>
            <a:pPr algn="just"/>
            <a:r>
              <a:rPr lang="en-US" sz="4200" dirty="0"/>
              <a:t>✅ </a:t>
            </a:r>
            <a:r>
              <a:rPr lang="en-US" sz="4200" b="1" dirty="0"/>
              <a:t>Control access and permissions</a:t>
            </a:r>
            <a:r>
              <a:rPr lang="en-US" sz="4200" dirty="0"/>
              <a:t> securely</a:t>
            </a:r>
          </a:p>
          <a:p>
            <a:pPr algn="just"/>
            <a:r>
              <a:rPr lang="en-US" sz="4200" dirty="0"/>
              <a:t>✅ </a:t>
            </a:r>
            <a:r>
              <a:rPr lang="en-US" sz="4200" b="1" dirty="0"/>
              <a:t>Send large files</a:t>
            </a:r>
            <a:r>
              <a:rPr lang="en-US" sz="4200" dirty="0"/>
              <a:t> without using email attachments</a:t>
            </a:r>
          </a:p>
          <a:p>
            <a:pPr algn="just"/>
            <a:r>
              <a:rPr lang="en-US" sz="4200" dirty="0"/>
              <a:t>✅ </a:t>
            </a:r>
            <a:r>
              <a:rPr lang="en-US" sz="4200" b="1" dirty="0"/>
              <a:t>Track version history</a:t>
            </a:r>
            <a:r>
              <a:rPr lang="en-US" sz="4200" dirty="0"/>
              <a:t> and restore previous versions</a:t>
            </a:r>
          </a:p>
          <a:p>
            <a:pPr algn="just"/>
            <a:r>
              <a:rPr lang="en-US" sz="4200" dirty="0"/>
              <a:t>✅ </a:t>
            </a:r>
            <a:r>
              <a:rPr lang="en-US" sz="4200" b="1" dirty="0"/>
              <a:t>Eliminate duplicate files</a:t>
            </a:r>
            <a:r>
              <a:rPr lang="en-US" sz="4200" dirty="0"/>
              <a:t> across devices</a:t>
            </a:r>
          </a:p>
          <a:p>
            <a:pPr algn="just"/>
            <a:r>
              <a:rPr lang="en-US" sz="4200" dirty="0"/>
              <a:t>These benefits make OneDrive an essential digital skill in any professional setting.</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830997"/>
          </a:xfrm>
        </p:spPr>
        <p:txBody>
          <a:bodyPr/>
          <a:lstStyle/>
          <a:p>
            <a:r>
              <a:rPr lang="en-US" sz="4800" dirty="0"/>
              <a:t>Module: Digital Skills (LCLM4002)                                Student Name: Cristina Dalila Nica (2432935)</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p:txBody>
          <a:bodyPr/>
          <a:lstStyle/>
          <a:p>
            <a:r>
              <a:rPr lang="en-US" dirty="0"/>
              <a:t>A Quick Workplace Guide to Seamless and Secure File Sharing</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p:txBody>
          <a:bodyPr/>
          <a:lstStyle/>
          <a:p>
            <a:r>
              <a:rPr lang="en-US" dirty="0"/>
              <a:t>How to Share a File via OneDrive</a:t>
            </a:r>
          </a:p>
        </p:txBody>
      </p:sp>
      <p:pic>
        <p:nvPicPr>
          <p:cNvPr id="19" name="Picture 1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48845" y="13814700"/>
            <a:ext cx="10048874" cy="8908140"/>
          </a:xfrm>
          <a:prstGeom prst="rect">
            <a:avLst/>
          </a:prstGeom>
        </p:spPr>
      </p:pic>
      <p:sp>
        <p:nvSpPr>
          <p:cNvPr id="2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52288" y="24538591"/>
            <a:ext cx="10047018" cy="6666418"/>
          </a:xfrm>
          <a:solidFill>
            <a:srgbClr val="F65C50"/>
          </a:solidFill>
        </p:spPr>
        <p:txBody>
          <a:bodyPr/>
          <a:lstStyle/>
          <a:p>
            <a:r>
              <a:rPr lang="en-US" sz="4200" dirty="0"/>
              <a:t>Team members can </a:t>
            </a:r>
            <a:r>
              <a:rPr lang="en-US" sz="4200" b="1" dirty="0"/>
              <a:t>co-author</a:t>
            </a:r>
            <a:r>
              <a:rPr lang="en-US" sz="4200" dirty="0"/>
              <a:t> files without version conflicts.</a:t>
            </a:r>
          </a:p>
          <a:p>
            <a:r>
              <a:rPr lang="en-US" sz="4200" dirty="0"/>
              <a:t>Clients can </a:t>
            </a:r>
            <a:r>
              <a:rPr lang="en-US" sz="4200" b="1" dirty="0"/>
              <a:t>view presentations or contracts</a:t>
            </a:r>
            <a:r>
              <a:rPr lang="en-US" sz="4200" dirty="0"/>
              <a:t> without downloading software.</a:t>
            </a:r>
          </a:p>
          <a:p>
            <a:r>
              <a:rPr lang="en-US" sz="4200" dirty="0"/>
              <a:t>Managers can </a:t>
            </a:r>
            <a:r>
              <a:rPr lang="en-US" sz="4200" b="1" dirty="0"/>
              <a:t>review real-time reports</a:t>
            </a:r>
            <a:r>
              <a:rPr lang="en-US" sz="4200" dirty="0"/>
              <a:t> from staff remotely.</a:t>
            </a:r>
          </a:p>
          <a:p>
            <a:r>
              <a:rPr lang="en-US" sz="4200" dirty="0"/>
              <a:t>Streamlined sharing improves </a:t>
            </a:r>
            <a:r>
              <a:rPr lang="en-US" sz="4200" b="1" dirty="0"/>
              <a:t>project coordination</a:t>
            </a:r>
            <a:r>
              <a:rPr lang="en-US" sz="4200" dirty="0"/>
              <a:t> and </a:t>
            </a:r>
            <a:r>
              <a:rPr lang="en-US" sz="4200" b="1" dirty="0"/>
              <a:t>reduces admin workload</a:t>
            </a:r>
            <a:r>
              <a:rPr lang="en-US" sz="4200" dirty="0"/>
              <a:t>. </a:t>
            </a:r>
          </a:p>
        </p:txBody>
      </p:sp>
      <p:pic>
        <p:nvPicPr>
          <p:cNvPr id="23" name="Picture 2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22043" y="9007996"/>
            <a:ext cx="10047018" cy="8291531"/>
          </a:xfrm>
          <a:prstGeom prst="rect">
            <a:avLst/>
          </a:prstGeom>
        </p:spPr>
      </p:pic>
      <p:pic>
        <p:nvPicPr>
          <p:cNvPr id="14" name="Picture 13" descr="A screenshot of a computer&#10;&#10;Description automatically generated">
            <a:extLst>
              <a:ext uri="{FF2B5EF4-FFF2-40B4-BE49-F238E27FC236}">
                <a16:creationId xmlns:a16="http://schemas.microsoft.com/office/drawing/2014/main" id="{BC7C9559-C579-9BB2-A9AB-FF7612C34FD2}"/>
              </a:ext>
            </a:extLst>
          </p:cNvPr>
          <p:cNvPicPr>
            <a:picLocks noChangeAspect="1"/>
          </p:cNvPicPr>
          <p:nvPr/>
        </p:nvPicPr>
        <p:blipFill rotWithShape="1">
          <a:blip r:embed="rId5">
            <a:extLst>
              <a:ext uri="{28A0092B-C50C-407E-A947-70E740481C1C}">
                <a14:useLocalDpi xmlns:a14="http://schemas.microsoft.com/office/drawing/2010/main" val="0"/>
              </a:ext>
            </a:extLst>
          </a:blip>
          <a:srcRect l="10318" t="32305" r="41251" b="23311"/>
          <a:stretch/>
        </p:blipFill>
        <p:spPr>
          <a:xfrm>
            <a:off x="1881698" y="26365786"/>
            <a:ext cx="7086601" cy="4160520"/>
          </a:xfrm>
          <a:prstGeom prst="rect">
            <a:avLst/>
          </a:prstGeom>
        </p:spPr>
      </p:pic>
      <p:pic>
        <p:nvPicPr>
          <p:cNvPr id="22" name="Picture 21" descr="A screenshot of a computer&#10;&#10;Description automatically generated">
            <a:extLst>
              <a:ext uri="{FF2B5EF4-FFF2-40B4-BE49-F238E27FC236}">
                <a16:creationId xmlns:a16="http://schemas.microsoft.com/office/drawing/2014/main" id="{FC443B22-AB1F-F819-804C-692852E95426}"/>
              </a:ext>
            </a:extLst>
          </p:cNvPr>
          <p:cNvPicPr>
            <a:picLocks noChangeAspect="1"/>
          </p:cNvPicPr>
          <p:nvPr/>
        </p:nvPicPr>
        <p:blipFill rotWithShape="1">
          <a:blip r:embed="rId6">
            <a:extLst>
              <a:ext uri="{28A0092B-C50C-407E-A947-70E740481C1C}">
                <a14:useLocalDpi xmlns:a14="http://schemas.microsoft.com/office/drawing/2010/main" val="0"/>
              </a:ext>
            </a:extLst>
          </a:blip>
          <a:srcRect l="9293" t="21019" r="50000" b="32037"/>
          <a:stretch/>
        </p:blipFill>
        <p:spPr>
          <a:xfrm>
            <a:off x="11428411" y="20243472"/>
            <a:ext cx="10048873" cy="7408398"/>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4" ma:contentTypeDescription="Create a new document." ma:contentTypeScope="" ma:versionID="f0a4ad784253c968f78a0a2b9d942bb0">
  <xsd:schema xmlns:xsd="http://www.w3.org/2001/XMLSchema" xmlns:xs="http://www.w3.org/2001/XMLSchema" xmlns:p="http://schemas.microsoft.com/office/2006/metadata/properties" xmlns:ns3="c1d1778d-a818-455a-8cd4-46a2d86b45f1" targetNamespace="http://schemas.microsoft.com/office/2006/metadata/properties" ma:root="true" ma:fieldsID="afc148cd929c41244d66d9f6e72235fe"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336499-9D73-4A2A-BB6B-A6FA1A3933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91EBE0-0A34-46EE-811A-62BCBEA97B03}">
  <ds:schemaRefs>
    <ds:schemaRef ds:uri="http://schemas.microsoft.com/sharepoint/v3/contenttype/forms"/>
  </ds:schemaRefs>
</ds:datastoreItem>
</file>

<file path=customXml/itemProps3.xml><?xml version="1.0" encoding="utf-8"?>
<ds:datastoreItem xmlns:ds="http://schemas.openxmlformats.org/officeDocument/2006/customXml" ds:itemID="{4AC59DD0-9A18-4B91-BF6F-4F5BE4743881}">
  <ds:schemaRefs>
    <ds:schemaRef ds:uri="http://schemas.microsoft.com/office/2006/documentManagement/types"/>
    <ds:schemaRef ds:uri="c1d1778d-a818-455a-8cd4-46a2d86b45f1"/>
    <ds:schemaRef ds:uri="http://schemas.openxmlformats.org/package/2006/metadata/core-properties"/>
    <ds:schemaRef ds:uri="http://purl.org/dc/elements/1.1/"/>
    <ds:schemaRef ds:uri="http://schemas.microsoft.com/office/infopath/2007/PartnerControls"/>
    <ds:schemaRef ds:uri="http://www.w3.org/XML/1998/namespace"/>
    <ds:schemaRef ds:uri="http://purl.org/dc/term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36x48-Template-V2b</Template>
  <TotalTime>180</TotalTime>
  <Words>579</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vt:i4>
      </vt:variant>
    </vt:vector>
  </HeadingPairs>
  <TitlesOfParts>
    <vt:vector size="10" baseType="lpstr">
      <vt:lpstr>Arial</vt:lpstr>
      <vt:lpstr>Arial Black</vt:lpstr>
      <vt:lpstr>Calibri</vt:lpstr>
      <vt:lpstr>Times New Roman</vt:lpstr>
      <vt:lpstr>Trebuchet MS</vt:lpstr>
      <vt:lpstr>36x48-Template-V2b</vt:lpstr>
      <vt:lpstr>Without Quick Guides</vt:lpstr>
      <vt:lpstr>Classic 3 Columns</vt:lpstr>
      <vt:lpstr>Trifold - Wide Center</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 PC</dc:creator>
  <dc:description>This template is the property of PosterPresentations.com. Call us if you need help with this poster template._x000d_
1-866-649-3004           _x000d_
 (c)PosterPresentations.com</dc:description>
  <cp:lastModifiedBy>Cristina-Dalila Nica</cp:lastModifiedBy>
  <cp:revision>88</cp:revision>
  <cp:lastPrinted>2015-06-29T17:31:11Z</cp:lastPrinted>
  <dcterms:created xsi:type="dcterms:W3CDTF">2012-02-03T19:11:35Z</dcterms:created>
  <dcterms:modified xsi:type="dcterms:W3CDTF">2025-07-04T16:16:43Z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