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2" r:id="rId1"/>
  </p:sldMasterIdLst>
  <p:notesMasterIdLst>
    <p:notesMasterId r:id="rId20"/>
  </p:notesMasterIdLst>
  <p:handoutMasterIdLst>
    <p:handoutMasterId r:id="rId21"/>
  </p:handoutMasterIdLst>
  <p:sldIdLst>
    <p:sldId id="256" r:id="rId2"/>
    <p:sldId id="298" r:id="rId3"/>
    <p:sldId id="299" r:id="rId4"/>
    <p:sldId id="300" r:id="rId5"/>
    <p:sldId id="301" r:id="rId6"/>
    <p:sldId id="302" r:id="rId7"/>
    <p:sldId id="303" r:id="rId8"/>
    <p:sldId id="304" r:id="rId9"/>
    <p:sldId id="275" r:id="rId10"/>
    <p:sldId id="291" r:id="rId11"/>
    <p:sldId id="296" r:id="rId12"/>
    <p:sldId id="294" r:id="rId13"/>
    <p:sldId id="284" r:id="rId14"/>
    <p:sldId id="297" r:id="rId15"/>
    <p:sldId id="292" r:id="rId16"/>
    <p:sldId id="270" r:id="rId17"/>
    <p:sldId id="282" r:id="rId18"/>
    <p:sldId id="272" r:id="rId1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4"/>
    <p:restoredTop sz="94602"/>
  </p:normalViewPr>
  <p:slideViewPr>
    <p:cSldViewPr>
      <p:cViewPr>
        <p:scale>
          <a:sx n="85" d="100"/>
          <a:sy n="85" d="100"/>
        </p:scale>
        <p:origin x="1000" y="1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20F233-6D13-4996-A112-20BB0C2319D5}" type="datetimeFigureOut">
              <a:rPr lang="en-GB" smtClean="0"/>
              <a:t>11/02/2018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1B9861-46EC-4903-9293-55947BD9F3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210971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370CA0-5C42-4B9F-8732-1286F90F00B6}" type="datetimeFigureOut">
              <a:rPr lang="en-GB" smtClean="0"/>
              <a:t>11/02/2018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8EDF52-47CC-4DEC-B690-10420CD757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76153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S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13259" y="1300786"/>
            <a:ext cx="6517482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13259" y="3886201"/>
            <a:ext cx="6517482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11/02/2018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777287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11/02/2018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828564"/>
            <a:ext cx="7763814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31" y="3657458"/>
            <a:ext cx="7763814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11/02/2018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382952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4629150" y="2367093"/>
            <a:ext cx="382905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11/02/2018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9746" y="2371018"/>
            <a:ext cx="3655106" cy="679994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331" y="3051013"/>
            <a:ext cx="3829520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97317" y="2371018"/>
            <a:ext cx="3661353" cy="679994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4629150" y="3051013"/>
            <a:ext cx="382905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11/02/2018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11/02/2018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11/02/2018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2951766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3808547" y="609601"/>
            <a:ext cx="4650122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2632852"/>
            <a:ext cx="2951767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11/02/2018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2" y="609600"/>
            <a:ext cx="4129618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004270" y="609601"/>
            <a:ext cx="3005851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2632853"/>
            <a:ext cx="4129604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11/02/2018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4289374"/>
            <a:ext cx="7773324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88558" y="698261"/>
            <a:ext cx="7366899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5108728"/>
            <a:ext cx="7773339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11/02/2018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7773339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204821"/>
            <a:ext cx="7773339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11/02/2018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872588"/>
            <a:ext cx="6977064" cy="2729915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610032"/>
            <a:ext cx="6564224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372797"/>
            <a:ext cx="7773339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11/02/2018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737626" y="887859"/>
            <a:ext cx="546888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850130" y="3120015"/>
            <a:ext cx="553641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2138722"/>
            <a:ext cx="7773339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662335"/>
            <a:ext cx="777333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11/02/2018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7773339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331" y="2367093"/>
            <a:ext cx="2474232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331" y="2943356"/>
            <a:ext cx="2474232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9292" y="2367093"/>
            <a:ext cx="246864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31012" y="2943356"/>
            <a:ext cx="2477513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2367093"/>
            <a:ext cx="24786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79974" y="2943356"/>
            <a:ext cx="247869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11/02/2018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331" y="610772"/>
            <a:ext cx="7773339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5331" y="4204820"/>
            <a:ext cx="2472307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331" y="2367093"/>
            <a:ext cx="2472307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5331" y="4781082"/>
            <a:ext cx="2472307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2069" y="4204820"/>
            <a:ext cx="247637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31011" y="2367093"/>
            <a:ext cx="2477514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31011" y="4781081"/>
            <a:ext cx="2477514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4204820"/>
            <a:ext cx="247551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979974" y="2367093"/>
            <a:ext cx="2478696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79880" y="4781079"/>
            <a:ext cx="2478790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11/02/2018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331" y="2367094"/>
            <a:ext cx="7773339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11/02/2018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609602"/>
            <a:ext cx="1914995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331" y="609602"/>
            <a:ext cx="5744043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11/02/2018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31" y="2367094"/>
            <a:ext cx="7773339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59053" y="5883276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7EF19A5F-9B0D-4C8D-B492-7E9635DE0EAE}" type="datetimeFigureOut">
              <a:rPr lang="en-GB" smtClean="0"/>
              <a:t>11/02/2018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331" y="5883276"/>
            <a:ext cx="50046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5509" y="5883276"/>
            <a:ext cx="57316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1279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3" r:id="rId1"/>
    <p:sldLayoutId id="2147483884" r:id="rId2"/>
    <p:sldLayoutId id="2147483885" r:id="rId3"/>
    <p:sldLayoutId id="2147483886" r:id="rId4"/>
    <p:sldLayoutId id="2147483887" r:id="rId5"/>
    <p:sldLayoutId id="2147483888" r:id="rId6"/>
    <p:sldLayoutId id="2147483889" r:id="rId7"/>
    <p:sldLayoutId id="2147483890" r:id="rId8"/>
    <p:sldLayoutId id="2147483891" r:id="rId9"/>
    <p:sldLayoutId id="2147483892" r:id="rId10"/>
    <p:sldLayoutId id="2147483893" r:id="rId11"/>
    <p:sldLayoutId id="2147483894" r:id="rId12"/>
    <p:sldLayoutId id="2147483895" r:id="rId13"/>
    <p:sldLayoutId id="2147483896" r:id="rId14"/>
    <p:sldLayoutId id="2147483897" r:id="rId15"/>
    <p:sldLayoutId id="2147483898" r:id="rId16"/>
    <p:sldLayoutId id="214748389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iff"/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tiff"/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ioe4utxsga0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qUiptlAJcyQ" TargetMode="External"/><Relationship Id="rId7" Type="http://schemas.openxmlformats.org/officeDocument/2006/relationships/hyperlink" Target="https://www.youtube.com/watch?v=83rBVDbX8CA" TargetMode="External"/><Relationship Id="rId2" Type="http://schemas.openxmlformats.org/officeDocument/2006/relationships/hyperlink" Target="https://www.youtube.com/watch?v=Z8Id_Dh58o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BTEKzocCt0o" TargetMode="External"/><Relationship Id="rId5" Type="http://schemas.openxmlformats.org/officeDocument/2006/relationships/hyperlink" Target="https://www.youtube.com/watch?v=-3GjgTLrIJs" TargetMode="External"/><Relationship Id="rId4" Type="http://schemas.openxmlformats.org/officeDocument/2006/relationships/hyperlink" Target="https://www.youtube.com/watch?v=Y5-JnMJA9fI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1900858" y="-8558"/>
            <a:ext cx="5704185" cy="587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Advanced 	Coaching </a:t>
            </a:r>
          </a:p>
          <a:p>
            <a:pPr algn="ctr"/>
            <a:r>
              <a:rPr lang="en-GB" sz="4800" dirty="0">
                <a:latin typeface="+mj-lt"/>
              </a:rPr>
              <a:t>&amp;</a:t>
            </a:r>
          </a:p>
          <a:p>
            <a:pPr algn="ctr"/>
            <a:r>
              <a:rPr lang="en-GB" sz="4800" dirty="0">
                <a:latin typeface="+mj-lt"/>
              </a:rPr>
              <a:t>Mentoring</a:t>
            </a:r>
          </a:p>
          <a:p>
            <a:pPr algn="ctr"/>
            <a:endParaRPr lang="en-GB" sz="4800" dirty="0">
              <a:latin typeface="+mj-lt"/>
            </a:endParaRPr>
          </a:p>
          <a:p>
            <a:pPr algn="ctr"/>
            <a:r>
              <a:rPr lang="en-GB" sz="4800" dirty="0">
                <a:latin typeface="+mj-lt"/>
              </a:rPr>
              <a:t>Feedback from </a:t>
            </a:r>
            <a:r>
              <a:rPr lang="en-GB" sz="4800" dirty="0" err="1">
                <a:latin typeface="+mj-lt"/>
              </a:rPr>
              <a:t>Penllergaer</a:t>
            </a:r>
            <a:r>
              <a:rPr lang="en-GB" sz="4800" dirty="0">
                <a:latin typeface="+mj-lt"/>
              </a:rPr>
              <a:t> Year 2</a:t>
            </a:r>
          </a:p>
          <a:p>
            <a:pPr algn="ctr"/>
            <a:endParaRPr lang="en-GB" sz="4800" dirty="0">
              <a:latin typeface="+mj-lt"/>
            </a:endParaRPr>
          </a:p>
          <a:p>
            <a:pPr algn="ctr"/>
            <a:endParaRPr lang="en-GB" sz="2000" dirty="0">
              <a:latin typeface="+mj-lt"/>
            </a:endParaRPr>
          </a:p>
          <a:p>
            <a:pPr algn="ctr"/>
            <a:endParaRPr lang="en-GB" sz="2000" dirty="0">
              <a:latin typeface="+mj-lt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987" y="6094318"/>
            <a:ext cx="1915691" cy="754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41321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354A3F-09F8-D741-961D-C9EB63A6E2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 err="1"/>
              <a:t>Penllergaer</a:t>
            </a:r>
            <a:r>
              <a:rPr lang="en-GB" b="1" i="1" u="sng" dirty="0"/>
              <a:t> Year 2</a:t>
            </a:r>
            <a:endParaRPr lang="en-US" b="1" i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A86FB9-BD37-1944-94A1-6D804F8F69A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51520" y="1988840"/>
            <a:ext cx="3526630" cy="3424107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Positives</a:t>
            </a:r>
          </a:p>
          <a:p>
            <a:pPr>
              <a:buFont typeface="Wingdings" pitchFamily="2" charset="2"/>
              <a:buChar char="ü"/>
            </a:pPr>
            <a:r>
              <a:rPr lang="en-GB" sz="1600" dirty="0">
                <a:latin typeface="Al Nile" pitchFamily="2" charset="-78"/>
                <a:cs typeface="Al Nile" pitchFamily="2" charset="-78"/>
              </a:rPr>
              <a:t>Explanation- Clear, different pitches and tones</a:t>
            </a:r>
          </a:p>
          <a:p>
            <a:pPr>
              <a:buFont typeface="Wingdings" pitchFamily="2" charset="2"/>
              <a:buChar char="ü"/>
            </a:pPr>
            <a:r>
              <a:rPr lang="en-GB" sz="1600" dirty="0">
                <a:latin typeface="Al Nile" pitchFamily="2" charset="-78"/>
                <a:cs typeface="Al Nile" pitchFamily="2" charset="-78"/>
              </a:rPr>
              <a:t>Enthusiasm</a:t>
            </a:r>
          </a:p>
          <a:p>
            <a:pPr>
              <a:buFont typeface="Wingdings" pitchFamily="2" charset="2"/>
              <a:buChar char="ü"/>
            </a:pPr>
            <a:r>
              <a:rPr lang="en-GB" sz="1600" dirty="0">
                <a:latin typeface="Al Nile" pitchFamily="2" charset="-78"/>
                <a:cs typeface="Al Nile" pitchFamily="2" charset="-78"/>
              </a:rPr>
              <a:t>Correct Demonstrations</a:t>
            </a:r>
          </a:p>
          <a:p>
            <a:pPr>
              <a:buFont typeface="Wingdings" pitchFamily="2" charset="2"/>
              <a:buChar char="ü"/>
            </a:pPr>
            <a:r>
              <a:rPr lang="en-GB" sz="1600" dirty="0">
                <a:latin typeface="Al Nile" pitchFamily="2" charset="-78"/>
                <a:cs typeface="Al Nile" pitchFamily="2" charset="-78"/>
              </a:rPr>
              <a:t>Control methods used- getting low, lines, quick groupings, bringing children in to talk to them</a:t>
            </a:r>
            <a:endParaRPr lang="en-US" sz="1600" dirty="0">
              <a:latin typeface="Al Nile" pitchFamily="2" charset="-78"/>
              <a:cs typeface="Al Nile" pitchFamily="2" charset="-78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125D88A7-89C3-F242-AA10-64FC637390DA}"/>
              </a:ext>
            </a:extLst>
          </p:cNvPr>
          <p:cNvSpPr txBox="1">
            <a:spLocks/>
          </p:cNvSpPr>
          <p:nvPr/>
        </p:nvSpPr>
        <p:spPr>
          <a:xfrm>
            <a:off x="4912821" y="1988840"/>
            <a:ext cx="3526630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/>
              <a:t>To think about:</a:t>
            </a:r>
          </a:p>
          <a:p>
            <a:pPr>
              <a:buFont typeface="Wingdings" pitchFamily="2" charset="2"/>
              <a:buChar char="ü"/>
            </a:pPr>
            <a:r>
              <a:rPr lang="en-GB" sz="1600" dirty="0">
                <a:latin typeface="Al Nile" pitchFamily="2" charset="-78"/>
                <a:cs typeface="Al Nile" pitchFamily="2" charset="-78"/>
              </a:rPr>
              <a:t>Are you using the right equipment?</a:t>
            </a:r>
          </a:p>
          <a:p>
            <a:pPr>
              <a:buFont typeface="Wingdings" pitchFamily="2" charset="2"/>
              <a:buChar char="ü"/>
            </a:pPr>
            <a:r>
              <a:rPr lang="en-GB" sz="1600" dirty="0">
                <a:latin typeface="Al Nile" pitchFamily="2" charset="-78"/>
                <a:cs typeface="Al Nile" pitchFamily="2" charset="-78"/>
              </a:rPr>
              <a:t>Have you reinforced coaching points</a:t>
            </a:r>
          </a:p>
          <a:p>
            <a:pPr>
              <a:buFont typeface="Wingdings" pitchFamily="2" charset="2"/>
              <a:buChar char="ü"/>
            </a:pPr>
            <a:r>
              <a:rPr lang="en-GB" sz="1600" dirty="0">
                <a:latin typeface="Al Nile" pitchFamily="2" charset="-78"/>
                <a:cs typeface="Al Nile" pitchFamily="2" charset="-78"/>
              </a:rPr>
              <a:t>Are you to involved with the game?</a:t>
            </a:r>
          </a:p>
          <a:p>
            <a:pPr>
              <a:buFont typeface="Wingdings" pitchFamily="2" charset="2"/>
              <a:buChar char="ü"/>
            </a:pPr>
            <a:r>
              <a:rPr lang="en-GB" sz="1600" dirty="0">
                <a:latin typeface="Al Nile" pitchFamily="2" charset="-78"/>
                <a:cs typeface="Al Nile" pitchFamily="2" charset="-78"/>
              </a:rPr>
              <a:t>Should you tickle kids?</a:t>
            </a:r>
            <a:endParaRPr lang="en-US" sz="1600" dirty="0">
              <a:latin typeface="Al Nile" pitchFamily="2" charset="-78"/>
              <a:cs typeface="Al Nile" pitchFamily="2" charset="-78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CCA84E2-A854-954B-A2C3-452E36CBE10F}"/>
              </a:ext>
            </a:extLst>
          </p:cNvPr>
          <p:cNvSpPr txBox="1"/>
          <p:nvPr/>
        </p:nvSpPr>
        <p:spPr>
          <a:xfrm>
            <a:off x="251520" y="5589240"/>
            <a:ext cx="53285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You are always learning-</a:t>
            </a:r>
          </a:p>
          <a:p>
            <a:r>
              <a:rPr lang="en-GB" dirty="0"/>
              <a:t>Chopping carrots, Goldie locks and the three bears</a:t>
            </a:r>
          </a:p>
          <a:p>
            <a:r>
              <a:rPr lang="en-GB" dirty="0"/>
              <a:t>Dab/capital 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99435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96BAD0B-63E1-EA45-AC28-A64C2AF57C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6104" y="45018"/>
            <a:ext cx="3851920" cy="688611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16C4994-ED04-7041-8BAF-B9B43B9FB4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024" y="30004"/>
            <a:ext cx="3838445" cy="6862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73343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0C7122F-86D9-AD4F-B981-E3E75AF2B3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544" y="-156844"/>
            <a:ext cx="3923928" cy="701484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E5FB0E7-F4DB-3141-935E-9AE2A80FD4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1472" y="-156844"/>
            <a:ext cx="3923928" cy="7014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79593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DD1216A-680A-5246-8C73-64DD461017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-915482" y="806963"/>
            <a:ext cx="6455701" cy="484177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9B4F1C3-506A-B044-B951-0A595687B7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3257" y="0"/>
            <a:ext cx="4438295" cy="64557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81528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8F4E757-FBD5-3342-9010-BBDE5B7BAF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8072" y="-36096"/>
            <a:ext cx="3851920" cy="688611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69A266C-33DD-2A45-8155-763363E307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9992" y="-2643"/>
            <a:ext cx="3816424" cy="6822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16340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D552E98-2C33-1A43-BE1E-11A2914D7D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1274" y="0"/>
            <a:ext cx="3836194" cy="6858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3F55220-888A-524C-9772-47C21DA3B4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3234" y="0"/>
            <a:ext cx="385569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49805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CA68683-4C98-EC4D-8205-390A437816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-16348"/>
            <a:ext cx="5104713" cy="687434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D2E1F36-410D-4741-B1D6-C5980DB87F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7984" y="-16348"/>
            <a:ext cx="4963723" cy="6935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99436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255185" y="28641"/>
            <a:ext cx="8224465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Mentoring Week 3</a:t>
            </a:r>
          </a:p>
          <a:p>
            <a:pPr algn="ctr"/>
            <a:r>
              <a:rPr lang="en-GB" sz="4800" dirty="0">
                <a:latin typeface="+mj-lt"/>
              </a:rPr>
              <a:t>Aims- </a:t>
            </a:r>
          </a:p>
          <a:p>
            <a:pPr algn="ctr"/>
            <a:r>
              <a:rPr lang="en-GB" sz="3600" dirty="0">
                <a:latin typeface="+mj-lt"/>
              </a:rPr>
              <a:t>1-To look at observation and analysis from a coaches and mentors perspective</a:t>
            </a:r>
          </a:p>
          <a:p>
            <a:pPr algn="ctr"/>
            <a:r>
              <a:rPr lang="en-GB" sz="3600" dirty="0">
                <a:latin typeface="+mj-lt"/>
              </a:rPr>
              <a:t> </a:t>
            </a:r>
          </a:p>
          <a:p>
            <a:pPr algn="ctr"/>
            <a:r>
              <a:rPr lang="en-GB" sz="3600" dirty="0">
                <a:latin typeface="+mj-lt"/>
              </a:rPr>
              <a:t>2- To understand the ways a coach can  feedback to the group during the session to improve performance</a:t>
            </a:r>
            <a:endParaRPr lang="en-GB" sz="4800" dirty="0">
              <a:latin typeface="+mj-lt"/>
            </a:endParaRPr>
          </a:p>
          <a:p>
            <a:pPr algn="ctr"/>
            <a:endParaRPr lang="en-GB" sz="2000" dirty="0">
              <a:latin typeface="+mj-lt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987" y="6094318"/>
            <a:ext cx="1915691" cy="754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88798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987" y="6094318"/>
            <a:ext cx="1915691" cy="75450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07975" y="836712"/>
            <a:ext cx="8224465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The mentee assessment form</a:t>
            </a:r>
          </a:p>
          <a:p>
            <a:pPr algn="ctr"/>
            <a:endParaRPr lang="en-GB" sz="4800" dirty="0">
              <a:latin typeface="+mj-lt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+mj-lt"/>
              </a:rPr>
              <a:t>Make as many notes as possible in the first section, this will help you complete the form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+mj-lt"/>
              </a:rPr>
              <a:t>Make sure the form is well presented (Will need to write it out again)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+mj-lt"/>
              </a:rPr>
              <a:t>Type the form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+mj-lt"/>
              </a:rPr>
              <a:t>COMPLETE  STRAIGHT AFTER THE SESSION! WHILE INFORMATION IS FRESH IN YOUR MIND</a:t>
            </a:r>
          </a:p>
        </p:txBody>
      </p:sp>
    </p:spTree>
    <p:extLst>
      <p:ext uri="{BB962C8B-B14F-4D97-AF65-F5344CB8AC3E}">
        <p14:creationId xmlns:p14="http://schemas.microsoft.com/office/powerpoint/2010/main" val="636484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685E93-C41E-8543-89C7-E26934618F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 should you be as a mentor?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7D6655-0328-0C4E-8436-14A0824CCF57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Close enough to hear / see</a:t>
            </a:r>
          </a:p>
          <a:p>
            <a:r>
              <a:rPr lang="en-GB" dirty="0"/>
              <a:t>Out of the coaches eye in the background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86285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0" y="908720"/>
            <a:ext cx="482453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u="sng" dirty="0"/>
              <a:t>Using the mentee assessment form</a:t>
            </a:r>
          </a:p>
          <a:p>
            <a:pPr algn="ctr"/>
            <a:endParaRPr lang="en-US" b="1" dirty="0"/>
          </a:p>
          <a:p>
            <a:pPr algn="ctr"/>
            <a:r>
              <a:rPr lang="en-US" b="1" dirty="0"/>
              <a:t>Where should I be as a mentor?</a:t>
            </a:r>
          </a:p>
          <a:p>
            <a:pPr algn="ctr"/>
            <a:endParaRPr lang="en-US" b="1" dirty="0"/>
          </a:p>
          <a:p>
            <a:pPr marL="342900" indent="-342900">
              <a:buFont typeface="+mj-lt"/>
              <a:buAutoNum type="arabicPeriod"/>
            </a:pPr>
            <a:r>
              <a:rPr lang="en-US" b="1" dirty="0"/>
              <a:t>5 required in total (8% per form)</a:t>
            </a:r>
          </a:p>
          <a:p>
            <a:pPr marL="342900" indent="-342900">
              <a:buFont typeface="+mj-lt"/>
              <a:buAutoNum type="arabicPeriod"/>
            </a:pPr>
            <a:r>
              <a:rPr lang="en-US" b="1" dirty="0"/>
              <a:t>Highlight positives (in notes)</a:t>
            </a:r>
          </a:p>
          <a:p>
            <a:pPr marL="342900" indent="-342900">
              <a:buFont typeface="+mj-lt"/>
              <a:buAutoNum type="arabicPeriod"/>
            </a:pPr>
            <a:r>
              <a:rPr lang="en-US" b="1" dirty="0"/>
              <a:t>Identify areas to improve (in notes)</a:t>
            </a:r>
          </a:p>
          <a:p>
            <a:pPr marL="342900" indent="-342900">
              <a:buFont typeface="+mj-lt"/>
              <a:buAutoNum type="arabicPeriod"/>
            </a:pPr>
            <a:endParaRPr lang="en-US" b="1" dirty="0"/>
          </a:p>
          <a:p>
            <a:pPr marL="342900" indent="-342900">
              <a:buFont typeface="+mj-lt"/>
              <a:buAutoNum type="arabicPeriod"/>
            </a:pPr>
            <a:r>
              <a:rPr lang="en-US" b="1" dirty="0"/>
              <a:t>(in section on right hand side) From the notes information highlight the main positives from the session and construct some questions to discuss areas to improve</a:t>
            </a:r>
          </a:p>
          <a:p>
            <a:pPr marL="342900" indent="-342900">
              <a:buFont typeface="+mj-lt"/>
              <a:buAutoNum type="arabicPeriod"/>
            </a:pPr>
            <a:endParaRPr lang="en-US" b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6016" y="332656"/>
            <a:ext cx="3840426" cy="288032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60375" y="4604023"/>
            <a:ext cx="8360097" cy="1569660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Today we will fill in information on instruction / explanation and demonstrations / observation and analysis / providing feedback</a:t>
            </a:r>
          </a:p>
        </p:txBody>
      </p:sp>
    </p:spTree>
    <p:extLst>
      <p:ext uri="{BB962C8B-B14F-4D97-AF65-F5344CB8AC3E}">
        <p14:creationId xmlns:p14="http://schemas.microsoft.com/office/powerpoint/2010/main" val="9908139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987" y="6094318"/>
            <a:ext cx="1915691" cy="754504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07975" y="1154361"/>
            <a:ext cx="8224465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Observation And Analysis 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</a:rPr>
              <a:t>Observing the way the coach has planned and organised the session to achieve the learning outcomes the types of drills/games used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</a:rPr>
              <a:t>Has the session flowed?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</a:rPr>
              <a:t>Has it progressed well?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</a:rPr>
              <a:t>Are all participants challenged?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</a:rPr>
              <a:t>Has the coach used a range of control methods?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</a:rPr>
              <a:t>Are some over challenged?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</a:rPr>
              <a:t>Is the coaching style right ?</a:t>
            </a:r>
          </a:p>
          <a:p>
            <a:pPr marL="342900" lvl="0" indent="-342900" algn="ctr">
              <a:buFont typeface="Arial" panose="020B0604020202020204" pitchFamily="34" charset="0"/>
              <a:buChar char="•"/>
            </a:pPr>
            <a:r>
              <a:rPr lang="en-GB" sz="2000" dirty="0"/>
              <a:t>Is there a child/participant centred approach?</a:t>
            </a:r>
            <a:endParaRPr lang="en-GB" sz="2000" dirty="0">
              <a:latin typeface="+mj-lt"/>
            </a:endParaRPr>
          </a:p>
          <a:p>
            <a:pPr algn="ctr"/>
            <a:r>
              <a:rPr lang="en-GB" sz="1200" dirty="0">
                <a:latin typeface="+mj-lt"/>
                <a:hlinkClick r:id="rId3"/>
              </a:rPr>
              <a:t>https://www.youtube.com/watch?v=ioe4utxsga0</a:t>
            </a:r>
            <a:endParaRPr lang="en-GB" sz="1200" dirty="0">
              <a:latin typeface="+mj-lt"/>
            </a:endParaRPr>
          </a:p>
          <a:p>
            <a:pPr algn="ctr"/>
            <a:endParaRPr lang="en-GB" sz="1200" dirty="0">
              <a:latin typeface="+mj-lt"/>
            </a:endParaRPr>
          </a:p>
          <a:p>
            <a:pPr marL="342900" indent="-342900" algn="ctr">
              <a:buFont typeface="Arial" panose="020B0604020202020204" pitchFamily="34" charset="0"/>
              <a:buChar char="•"/>
            </a:pPr>
            <a:endParaRPr lang="en-GB" sz="1200" dirty="0">
              <a:latin typeface="+mj-lt"/>
            </a:endParaRPr>
          </a:p>
          <a:p>
            <a:pPr algn="ctr"/>
            <a:endParaRPr lang="en-GB" sz="2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2274320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B0C11-F4D6-7543-84B0-39410E0B5A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should you provide feedback as a coach? Tennis ball fb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89A917-C6AA-DC45-A7B0-D42914D7B403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https://www.youtube.com/watch?v=Z8Id_Dh58o8</a:t>
            </a:r>
            <a:endParaRPr lang="en-US" dirty="0"/>
          </a:p>
          <a:p>
            <a:r>
              <a:rPr lang="en-US" dirty="0">
                <a:hlinkClick r:id="rId3"/>
              </a:rPr>
              <a:t>https://www.youtube.com/watch?v=qUiptlAJcyQ</a:t>
            </a:r>
            <a:endParaRPr lang="en-US" dirty="0"/>
          </a:p>
          <a:p>
            <a:r>
              <a:rPr lang="en-US" dirty="0">
                <a:hlinkClick r:id="rId4"/>
              </a:rPr>
              <a:t>https://www.youtube.com/watch?v=Y5-JnMJA9fI</a:t>
            </a:r>
            <a:endParaRPr lang="en-US" dirty="0"/>
          </a:p>
          <a:p>
            <a:r>
              <a:rPr lang="en-US" dirty="0">
                <a:hlinkClick r:id="rId5"/>
              </a:rPr>
              <a:t>https://www.youtube.com/watch?v=-3GjgTLrIJs</a:t>
            </a:r>
            <a:endParaRPr lang="en-US" dirty="0"/>
          </a:p>
          <a:p>
            <a:r>
              <a:rPr lang="en-US" dirty="0">
                <a:hlinkClick r:id="rId6"/>
              </a:rPr>
              <a:t>https://www.youtube.com/watch?v=BTEKzocCt0o</a:t>
            </a:r>
            <a:endParaRPr lang="en-US" dirty="0"/>
          </a:p>
          <a:p>
            <a:r>
              <a:rPr lang="en-GB" u="sng" dirty="0">
                <a:hlinkClick r:id="rId7"/>
              </a:rPr>
              <a:t>https://www.youtube.com/watch?v=83rBVDbX8CA</a:t>
            </a:r>
            <a:r>
              <a:rPr lang="en-GB" dirty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98823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170458" y="692696"/>
            <a:ext cx="8224465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Providing Feedback As A Coach</a:t>
            </a:r>
          </a:p>
          <a:p>
            <a:pPr marL="342900" indent="-342900" algn="ctr">
              <a:buFont typeface="Wingdings" panose="05000000000000000000" pitchFamily="2" charset="2"/>
              <a:buChar char="ü"/>
            </a:pPr>
            <a:r>
              <a:rPr lang="en-GB" sz="2400" dirty="0">
                <a:latin typeface="+mj-lt"/>
              </a:rPr>
              <a:t>Ask questions to generate self-feedback / check for understanding</a:t>
            </a:r>
          </a:p>
          <a:p>
            <a:pPr marL="342900" indent="-342900" algn="ctr">
              <a:buFont typeface="Wingdings" panose="05000000000000000000" pitchFamily="2" charset="2"/>
              <a:buChar char="ü"/>
            </a:pPr>
            <a:r>
              <a:rPr lang="en-GB" sz="2400" dirty="0">
                <a:latin typeface="+mj-lt"/>
              </a:rPr>
              <a:t>Limit information to one or two key points</a:t>
            </a:r>
          </a:p>
          <a:p>
            <a:pPr marL="342900" indent="-342900" algn="ctr">
              <a:buFont typeface="Wingdings" panose="05000000000000000000" pitchFamily="2" charset="2"/>
              <a:buChar char="ü"/>
            </a:pPr>
            <a:r>
              <a:rPr lang="en-GB" sz="2400" dirty="0">
                <a:latin typeface="+mj-lt"/>
              </a:rPr>
              <a:t>Give specific simple information </a:t>
            </a:r>
          </a:p>
          <a:p>
            <a:pPr marL="342900" indent="-342900" algn="ctr">
              <a:buFont typeface="Wingdings" panose="05000000000000000000" pitchFamily="2" charset="2"/>
              <a:buChar char="ü"/>
            </a:pPr>
            <a:r>
              <a:rPr lang="en-GB" sz="2400" dirty="0">
                <a:latin typeface="+mj-lt"/>
              </a:rPr>
              <a:t>Keep it positive</a:t>
            </a:r>
          </a:p>
          <a:p>
            <a:pPr marL="342900" indent="-342900" algn="ctr">
              <a:buFont typeface="Wingdings" panose="05000000000000000000" pitchFamily="2" charset="2"/>
              <a:buChar char="ü"/>
            </a:pPr>
            <a:r>
              <a:rPr lang="en-GB" sz="2400" dirty="0">
                <a:latin typeface="+mj-lt"/>
              </a:rPr>
              <a:t>Highlight positive and share with the group (reinforcement) </a:t>
            </a:r>
          </a:p>
          <a:p>
            <a:pPr marL="342900" indent="-342900" algn="ctr">
              <a:buFont typeface="Wingdings" panose="05000000000000000000" pitchFamily="2" charset="2"/>
              <a:buChar char="ü"/>
            </a:pPr>
            <a:r>
              <a:rPr lang="en-GB" sz="2400" dirty="0">
                <a:latin typeface="+mj-lt"/>
              </a:rPr>
              <a:t>Provide some feedback as the group is on task</a:t>
            </a:r>
          </a:p>
          <a:p>
            <a:pPr marL="342900" indent="-342900" algn="ctr">
              <a:buFont typeface="Wingdings" panose="05000000000000000000" pitchFamily="2" charset="2"/>
              <a:buChar char="ü"/>
            </a:pPr>
            <a:r>
              <a:rPr lang="en-GB" sz="2400" dirty="0">
                <a:latin typeface="+mj-lt"/>
              </a:rPr>
              <a:t>Take members out to correct and provide personal feedback </a:t>
            </a:r>
          </a:p>
          <a:p>
            <a:pPr marL="342900" indent="-342900" algn="ctr">
              <a:buFont typeface="Wingdings" panose="05000000000000000000" pitchFamily="2" charset="2"/>
              <a:buChar char="ü"/>
            </a:pPr>
            <a:r>
              <a:rPr lang="en-GB" sz="2400" dirty="0">
                <a:latin typeface="+mj-lt"/>
              </a:rPr>
              <a:t>Use participants to provide feedback to each other (when appropriate)  </a:t>
            </a:r>
          </a:p>
          <a:p>
            <a:pPr marL="342900" indent="-342900" algn="ctr">
              <a:buFont typeface="Wingdings" panose="05000000000000000000" pitchFamily="2" charset="2"/>
              <a:buChar char="ü"/>
            </a:pPr>
            <a:r>
              <a:rPr lang="en-GB" sz="2400" dirty="0">
                <a:latin typeface="+mj-lt"/>
              </a:rPr>
              <a:t>Use videos / ICT – point out specific features (</a:t>
            </a:r>
            <a:r>
              <a:rPr lang="en-GB" sz="2400" dirty="0" err="1">
                <a:latin typeface="+mj-lt"/>
              </a:rPr>
              <a:t>hudl</a:t>
            </a:r>
            <a:r>
              <a:rPr lang="en-GB" sz="2400" dirty="0">
                <a:latin typeface="+mj-lt"/>
              </a:rPr>
              <a:t>, coaches eye) 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987" y="6094318"/>
            <a:ext cx="1915691" cy="754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4628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155576" y="141412"/>
            <a:ext cx="8376864" cy="68634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>
                <a:latin typeface="+mj-lt"/>
              </a:rPr>
              <a:t>This week- </a:t>
            </a:r>
          </a:p>
          <a:p>
            <a:pPr algn="ctr"/>
            <a:endParaRPr lang="en-GB" sz="4800" b="1" dirty="0">
              <a:latin typeface="+mj-lt"/>
            </a:endParaRPr>
          </a:p>
          <a:p>
            <a:pPr algn="ctr"/>
            <a:r>
              <a:rPr lang="en-GB" sz="4800" b="1" dirty="0">
                <a:latin typeface="+mj-lt"/>
              </a:rPr>
              <a:t>Advanced football session with YBB</a:t>
            </a:r>
          </a:p>
          <a:p>
            <a:pPr algn="ctr"/>
            <a:endParaRPr lang="en-GB" sz="4800" b="1" dirty="0">
              <a:latin typeface="+mj-lt"/>
            </a:endParaRPr>
          </a:p>
          <a:p>
            <a:pPr algn="ctr"/>
            <a:r>
              <a:rPr lang="en-GB" sz="4800" b="1" dirty="0">
                <a:latin typeface="+mj-lt"/>
              </a:rPr>
              <a:t>We will plan now.</a:t>
            </a:r>
            <a:endParaRPr lang="en-GB" sz="4000" dirty="0">
              <a:latin typeface="+mj-lt"/>
            </a:endParaRPr>
          </a:p>
          <a:p>
            <a:pPr algn="ctr"/>
            <a:endParaRPr lang="en-GB" sz="4000" dirty="0">
              <a:latin typeface="+mj-lt"/>
            </a:endParaRPr>
          </a:p>
          <a:p>
            <a:pPr algn="ctr"/>
            <a:endParaRPr lang="en-GB" sz="3200" dirty="0"/>
          </a:p>
          <a:p>
            <a:r>
              <a:rPr lang="en-GB" sz="3200" dirty="0">
                <a:latin typeface="+mj-lt"/>
              </a:rPr>
              <a:t>  </a:t>
            </a:r>
          </a:p>
          <a:p>
            <a:pPr algn="ctr"/>
            <a:endParaRPr lang="en-GB" sz="4800" dirty="0">
              <a:latin typeface="+mj-lt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987" y="6094318"/>
            <a:ext cx="1915691" cy="754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39165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307975" y="141412"/>
            <a:ext cx="8224465" cy="68634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NEXT WEEK:</a:t>
            </a:r>
          </a:p>
          <a:p>
            <a:pPr algn="ctr"/>
            <a:endParaRPr lang="en-GB" sz="4000" dirty="0">
              <a:latin typeface="+mj-lt"/>
            </a:endParaRPr>
          </a:p>
          <a:p>
            <a:pPr algn="ctr"/>
            <a:r>
              <a:rPr lang="en-GB" sz="4000" dirty="0">
                <a:latin typeface="+mj-lt"/>
              </a:rPr>
              <a:t>9am- working with children with disabilities </a:t>
            </a:r>
          </a:p>
          <a:p>
            <a:pPr algn="ctr"/>
            <a:endParaRPr lang="en-GB" sz="4000" dirty="0">
              <a:latin typeface="+mj-lt"/>
            </a:endParaRPr>
          </a:p>
          <a:p>
            <a:pPr algn="ctr"/>
            <a:r>
              <a:rPr lang="en-GB" sz="4000" dirty="0">
                <a:latin typeface="+mj-lt"/>
              </a:rPr>
              <a:t>11am- Session at the LC- demonstration of disability plan and tennis session, planning for year 5/6 school groups</a:t>
            </a:r>
            <a:endParaRPr lang="en-GB" sz="2800" dirty="0">
              <a:solidFill>
                <a:srgbClr val="FF0000"/>
              </a:solidFill>
              <a:latin typeface="+mj-lt"/>
            </a:endParaRPr>
          </a:p>
          <a:p>
            <a:pPr algn="ctr"/>
            <a:endParaRPr lang="en-GB" sz="3200" dirty="0"/>
          </a:p>
          <a:p>
            <a:r>
              <a:rPr lang="en-GB" sz="3200" dirty="0">
                <a:latin typeface="+mj-lt"/>
              </a:rPr>
              <a:t>  </a:t>
            </a:r>
          </a:p>
          <a:p>
            <a:pPr algn="ctr"/>
            <a:endParaRPr lang="en-GB" sz="4800" dirty="0">
              <a:latin typeface="+mj-lt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987" y="6094318"/>
            <a:ext cx="1915691" cy="754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95788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495250" y="1268760"/>
            <a:ext cx="8072065" cy="84638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LC- Planning Time- Year 11 boys football defending session!!!!</a:t>
            </a:r>
          </a:p>
          <a:p>
            <a:pPr algn="ctr"/>
            <a:endParaRPr lang="en-GB" sz="4800" dirty="0">
              <a:latin typeface="+mj-lt"/>
            </a:endParaRPr>
          </a:p>
          <a:p>
            <a:pPr algn="ctr"/>
            <a:r>
              <a:rPr lang="en-GB" sz="4800" dirty="0">
                <a:latin typeface="+mj-lt"/>
              </a:rPr>
              <a:t>Q&amp;A- Stay and ask if not sure about any part of the assessment form</a:t>
            </a:r>
          </a:p>
          <a:p>
            <a:pPr algn="ctr"/>
            <a:endParaRPr lang="en-GB" sz="4800" dirty="0">
              <a:latin typeface="+mj-lt"/>
            </a:endParaRPr>
          </a:p>
          <a:p>
            <a:pPr algn="ctr"/>
            <a:endParaRPr lang="en-GB" sz="4800" dirty="0">
              <a:latin typeface="+mj-lt"/>
            </a:endParaRPr>
          </a:p>
          <a:p>
            <a:pPr algn="ctr"/>
            <a:endParaRPr lang="en-GB" sz="3200" dirty="0"/>
          </a:p>
          <a:p>
            <a:r>
              <a:rPr lang="en-GB" sz="3200" dirty="0">
                <a:latin typeface="+mj-lt"/>
              </a:rPr>
              <a:t>  </a:t>
            </a:r>
          </a:p>
          <a:p>
            <a:pPr algn="ctr"/>
            <a:endParaRPr lang="en-GB" sz="4800" dirty="0">
              <a:latin typeface="+mj-lt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987" y="6094318"/>
            <a:ext cx="1915691" cy="754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363166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27537E"/>
      </a:dk2>
      <a:lt2>
        <a:srgbClr val="AABED7"/>
      </a:lt2>
      <a:accent1>
        <a:srgbClr val="E34B7A"/>
      </a:accent1>
      <a:accent2>
        <a:srgbClr val="AC339A"/>
      </a:accent2>
      <a:accent3>
        <a:srgbClr val="6953B7"/>
      </a:accent3>
      <a:accent4>
        <a:srgbClr val="1D7EAB"/>
      </a:accent4>
      <a:accent5>
        <a:srgbClr val="43AFD6"/>
      </a:accent5>
      <a:accent6>
        <a:srgbClr val="DE85E1"/>
      </a:accent6>
      <a:hlink>
        <a:srgbClr val="ED87A6"/>
      </a:hlink>
      <a:folHlink>
        <a:srgbClr val="C99EAC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C71B277C-C29A-4BA0-A7BA-43502DF21AB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781</TotalTime>
  <Words>603</Words>
  <Application>Microsoft Macintosh PowerPoint</Application>
  <PresentationFormat>On-screen Show (4:3)</PresentationFormat>
  <Paragraphs>94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Al Nile</vt:lpstr>
      <vt:lpstr>Arial</vt:lpstr>
      <vt:lpstr>Calibri</vt:lpstr>
      <vt:lpstr>Tw Cen MT</vt:lpstr>
      <vt:lpstr>Wingdings</vt:lpstr>
      <vt:lpstr>Droplet</vt:lpstr>
      <vt:lpstr>PowerPoint Presentation</vt:lpstr>
      <vt:lpstr>Penllergaer Year 2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Where should you be as a mentor?</vt:lpstr>
      <vt:lpstr>PowerPoint Presentation</vt:lpstr>
      <vt:lpstr>PowerPoint Presentation</vt:lpstr>
      <vt:lpstr>How should you provide feedback as a coach? Tennis ball fb</vt:lpstr>
      <vt:lpstr>PowerPoint Presentation</vt:lpstr>
      <vt:lpstr>PowerPoint Presentation</vt:lpstr>
      <vt:lpstr>PowerPoint Presentation</vt:lpstr>
      <vt:lpstr>PowerPoint Presentation</vt:lpstr>
    </vt:vector>
  </TitlesOfParts>
  <Company> </Company>
  <LinksUpToDate>false</LinksUpToDate>
  <SharedDoc>false</SharedDoc>
  <HyperlinksChanged>false</HyperlinksChanged>
  <AppVersion>16.0009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Mark Napieralla</dc:creator>
  <cp:lastModifiedBy>Mark Napieralla</cp:lastModifiedBy>
  <cp:revision>88</cp:revision>
  <cp:lastPrinted>2016-02-01T08:25:14Z</cp:lastPrinted>
  <dcterms:created xsi:type="dcterms:W3CDTF">2015-11-12T12:40:24Z</dcterms:created>
  <dcterms:modified xsi:type="dcterms:W3CDTF">2018-02-11T20:16:39Z</dcterms:modified>
</cp:coreProperties>
</file>