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99" r:id="rId5"/>
    <p:sldId id="300" r:id="rId6"/>
    <p:sldId id="308" r:id="rId7"/>
    <p:sldId id="307" r:id="rId8"/>
    <p:sldId id="302" r:id="rId9"/>
    <p:sldId id="303" r:id="rId10"/>
    <p:sldId id="306" r:id="rId11"/>
    <p:sldId id="305" r:id="rId12"/>
    <p:sldId id="309" r:id="rId13"/>
    <p:sldId id="297" r:id="rId14"/>
    <p:sldId id="298" r:id="rId15"/>
    <p:sldId id="310" r:id="rId16"/>
    <p:sldId id="311" r:id="rId17"/>
    <p:sldId id="312" r:id="rId18"/>
    <p:sldId id="296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3" autoAdjust="0"/>
    <p:restoredTop sz="88147" autoAdjust="0"/>
  </p:normalViewPr>
  <p:slideViewPr>
    <p:cSldViewPr>
      <p:cViewPr varScale="1">
        <p:scale>
          <a:sx n="122" d="100"/>
          <a:sy n="122" d="100"/>
        </p:scale>
        <p:origin x="115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030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Transaction</a:t>
            </a:r>
            <a:r>
              <a:rPr lang="en-GB" baseline="0" dirty="0"/>
              <a:t> relation cross-reference matrix shows the relations which each transaction accesses.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/>
              <a:t>Transaction usage map diagrammatically indicates which relations are potentially heavily used.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09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15/WopiFrame.aspx?sourcedoc=%7b976818ff-7c54-469c-b1a3-57ed751884bf%7d&amp;action=edit&amp;wd=target(//_Collaboration%20Space/Lecture%2010.one|2d3e0f71-95fa-486e-8dae-b5c480b89e8c/Lecture%2010a%20-%20Exercise%201|436b5d68-bae2-4e3a-b755-fc80a2ba7bbb/)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Physical Database Design </a:t>
            </a:r>
            <a:r>
              <a:rPr lang="en-GB" dirty="0" smtClean="0"/>
              <a:t>II: Analysing Transactions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10a: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08-Jan-2018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Physical Database Design – Database Design Phase II</a:t>
            </a:r>
          </a:p>
          <a:p>
            <a:pPr lvl="1"/>
            <a:r>
              <a:rPr lang="en-GB" dirty="0"/>
              <a:t>Analysing Transactions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786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=""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=""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=""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=""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73640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database is implemented on the computer and can broken down into the following:</a:t>
            </a:r>
          </a:p>
          <a:p>
            <a:r>
              <a:rPr lang="en-GB" dirty="0"/>
              <a:t>Translate logical data model for target DBMS</a:t>
            </a:r>
          </a:p>
          <a:p>
            <a:pPr lvl="1"/>
            <a:r>
              <a:rPr lang="en-GB" dirty="0"/>
              <a:t>Design base relations</a:t>
            </a:r>
          </a:p>
          <a:p>
            <a:pPr lvl="1"/>
            <a:r>
              <a:rPr lang="en-GB" dirty="0"/>
              <a:t>Design representations of derived data (e.g. calculated fields).</a:t>
            </a:r>
          </a:p>
          <a:p>
            <a:pPr lvl="1"/>
            <a:r>
              <a:rPr lang="en-GB" dirty="0"/>
              <a:t>Design general constraints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8172400" y="2708920"/>
            <a:ext cx="971600" cy="2232248"/>
            <a:chOff x="8172400" y="2564904"/>
            <a:chExt cx="971600" cy="1872208"/>
          </a:xfrm>
        </p:grpSpPr>
        <p:sp>
          <p:nvSpPr>
            <p:cNvPr id="5" name="TextBox 4"/>
            <p:cNvSpPr txBox="1"/>
            <p:nvPr/>
          </p:nvSpPr>
          <p:spPr>
            <a:xfrm>
              <a:off x="8313323" y="3236203"/>
              <a:ext cx="830677" cy="9848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4000" dirty="0">
                  <a:solidFill>
                    <a:srgbClr val="FF0000"/>
                  </a:solidFill>
                  <a:sym typeface="Wingdings" panose="05000000000000000000" pitchFamily="2" charset="2"/>
                </a:rPr>
                <a:t></a:t>
              </a:r>
              <a:r>
                <a:rPr lang="en-GB" dirty="0">
                  <a:sym typeface="Wingdings" panose="05000000000000000000" pitchFamily="2" charset="2"/>
                </a:rPr>
                <a:t> </a:t>
              </a:r>
            </a:p>
            <a:p>
              <a:pPr algn="ctr"/>
              <a:r>
                <a:rPr lang="en-GB" dirty="0">
                  <a:sym typeface="Wingdings" panose="05000000000000000000" pitchFamily="2" charset="2"/>
                </a:rPr>
                <a:t>Done!!</a:t>
              </a:r>
              <a:endParaRPr lang="en-GB" dirty="0"/>
            </a:p>
          </p:txBody>
        </p:sp>
        <p:sp>
          <p:nvSpPr>
            <p:cNvPr id="6" name="Right Brace 5"/>
            <p:cNvSpPr/>
            <p:nvPr/>
          </p:nvSpPr>
          <p:spPr>
            <a:xfrm>
              <a:off x="8172400" y="2564904"/>
              <a:ext cx="648072" cy="1872208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41525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971600" y="1700808"/>
            <a:ext cx="7992888" cy="864096"/>
            <a:chOff x="971600" y="4437112"/>
            <a:chExt cx="7992888" cy="864096"/>
          </a:xfrm>
        </p:grpSpPr>
        <p:sp>
          <p:nvSpPr>
            <p:cNvPr id="5" name="Rectangle 4"/>
            <p:cNvSpPr/>
            <p:nvPr/>
          </p:nvSpPr>
          <p:spPr>
            <a:xfrm>
              <a:off x="971600" y="4437112"/>
              <a:ext cx="6283621" cy="8640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604307" y="4707721"/>
              <a:ext cx="1360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 are here</a:t>
              </a:r>
            </a:p>
          </p:txBody>
        </p:sp>
        <p:sp>
          <p:nvSpPr>
            <p:cNvPr id="7" name="Right Arrow 8"/>
            <p:cNvSpPr/>
            <p:nvPr/>
          </p:nvSpPr>
          <p:spPr>
            <a:xfrm flipH="1">
              <a:off x="7285756" y="4818112"/>
              <a:ext cx="323529" cy="195064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Design file organisations and indexes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requirements</a:t>
            </a:r>
          </a:p>
          <a:p>
            <a:r>
              <a:rPr lang="en-GB" dirty="0"/>
              <a:t>Design user views</a:t>
            </a:r>
          </a:p>
          <a:p>
            <a:r>
              <a:rPr lang="en-GB" dirty="0"/>
              <a:t>Design security mechanisms</a:t>
            </a:r>
          </a:p>
          <a:p>
            <a:r>
              <a:rPr lang="en-GB" dirty="0"/>
              <a:t>Consider the introduction of controlled redundancy</a:t>
            </a:r>
          </a:p>
          <a:p>
            <a:r>
              <a:rPr lang="en-GB" dirty="0"/>
              <a:t>Monitor and tune the operational system</a:t>
            </a:r>
          </a:p>
        </p:txBody>
      </p:sp>
    </p:spTree>
    <p:extLst>
      <p:ext uri="{BB962C8B-B14F-4D97-AF65-F5344CB8AC3E}">
        <p14:creationId xmlns:p14="http://schemas.microsoft.com/office/powerpoint/2010/main" val="405546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objective is to determine:</a:t>
            </a:r>
          </a:p>
          <a:p>
            <a:pPr lvl="1"/>
            <a:r>
              <a:rPr lang="en-GB" b="1" i="1" dirty="0"/>
              <a:t>optimal</a:t>
            </a:r>
            <a:r>
              <a:rPr lang="en-GB" dirty="0"/>
              <a:t> file organizations to store the base tables,</a:t>
            </a:r>
          </a:p>
          <a:p>
            <a:pPr lvl="1"/>
            <a:r>
              <a:rPr lang="en-GB" dirty="0"/>
              <a:t>and the indexes that are required to achieve acceptable performance.</a:t>
            </a:r>
          </a:p>
          <a:p>
            <a:r>
              <a:rPr lang="en-GB" dirty="0"/>
              <a:t>That is, how are the tables and rows held in secondary storage.</a:t>
            </a:r>
          </a:p>
          <a:p>
            <a:r>
              <a:rPr lang="en-GB" dirty="0"/>
              <a:t>Four steps: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space requirements</a:t>
            </a:r>
          </a:p>
        </p:txBody>
      </p:sp>
    </p:spTree>
    <p:extLst>
      <p:ext uri="{BB962C8B-B14F-4D97-AF65-F5344CB8AC3E}">
        <p14:creationId xmlns:p14="http://schemas.microsoft.com/office/powerpoint/2010/main" val="224114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Is about understanding the functionality of the transactions running on the database and to analyse the important transactions.</a:t>
            </a:r>
          </a:p>
          <a:p>
            <a:r>
              <a:rPr lang="en-GB" dirty="0"/>
              <a:t>Aim to identify performance criteria such as:</a:t>
            </a:r>
          </a:p>
          <a:p>
            <a:pPr lvl="1"/>
            <a:r>
              <a:rPr lang="en-GB" dirty="0"/>
              <a:t>The transactions that run frequently and will have a significant impact on performance.</a:t>
            </a:r>
          </a:p>
          <a:p>
            <a:pPr lvl="1"/>
            <a:r>
              <a:rPr lang="en-GB" dirty="0"/>
              <a:t>The transactions that are critical to business operations.</a:t>
            </a:r>
          </a:p>
          <a:p>
            <a:pPr lvl="1"/>
            <a:r>
              <a:rPr lang="en-GB" dirty="0"/>
              <a:t>The times during the day/week when there will be a high demand made on the database (peak load).</a:t>
            </a:r>
          </a:p>
          <a:p>
            <a:r>
              <a:rPr lang="en-GB" dirty="0"/>
              <a:t>This information is used to identify the parts of the database that may cause performance problems.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6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Also need to know high-level functionality of the transactions, such as:</a:t>
            </a:r>
          </a:p>
          <a:p>
            <a:pPr lvl="1"/>
            <a:r>
              <a:rPr lang="en-GB" dirty="0"/>
              <a:t>attributes that are updated; </a:t>
            </a:r>
          </a:p>
          <a:p>
            <a:pPr lvl="1"/>
            <a:r>
              <a:rPr lang="en-GB" dirty="0"/>
              <a:t>search criteria used in a query.</a:t>
            </a:r>
          </a:p>
          <a:p>
            <a:r>
              <a:rPr lang="en-GB" dirty="0"/>
              <a:t>This information is </a:t>
            </a:r>
            <a:r>
              <a:rPr lang="en-GB" b="1" i="1" dirty="0"/>
              <a:t>used to select appropriate file organisations and indexes</a:t>
            </a:r>
            <a:r>
              <a:rPr lang="en-GB" dirty="0"/>
              <a:t>.</a:t>
            </a:r>
          </a:p>
          <a:p>
            <a:r>
              <a:rPr lang="en-GB" dirty="0"/>
              <a:t>It is not possible to investigate all transactions, </a:t>
            </a:r>
            <a:r>
              <a:rPr lang="en-GB" i="1" dirty="0"/>
              <a:t>investigate the </a:t>
            </a:r>
            <a:r>
              <a:rPr lang="en-GB" b="1" i="1" dirty="0"/>
              <a:t>most important ones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Some methods to identify </a:t>
            </a:r>
            <a:r>
              <a:rPr lang="en-GB" dirty="0"/>
              <a:t>these </a:t>
            </a:r>
            <a:r>
              <a:rPr lang="en-GB" dirty="0" smtClean="0"/>
              <a:t>are:</a:t>
            </a:r>
            <a:endParaRPr lang="en-GB" dirty="0"/>
          </a:p>
          <a:p>
            <a:pPr lvl="2"/>
            <a:r>
              <a:rPr lang="en-GB" dirty="0"/>
              <a:t>Transaction/relation cross-reference matrix</a:t>
            </a:r>
          </a:p>
          <a:p>
            <a:pPr lvl="2"/>
            <a:r>
              <a:rPr lang="en-GB" dirty="0"/>
              <a:t>Transaction usage map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45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focus on areas that may be problematic, use these tools to:</a:t>
            </a:r>
          </a:p>
          <a:p>
            <a:r>
              <a:rPr lang="en-GB" dirty="0"/>
              <a:t>Map all transaction paths to </a:t>
            </a:r>
            <a:r>
              <a:rPr lang="en-GB" dirty="0" smtClean="0"/>
              <a:t>relations (tables).</a:t>
            </a:r>
            <a:endParaRPr lang="en-GB" dirty="0"/>
          </a:p>
          <a:p>
            <a:r>
              <a:rPr lang="en-GB" dirty="0"/>
              <a:t>Determine which tables are most frequently accessed by transactions.</a:t>
            </a:r>
          </a:p>
          <a:p>
            <a:r>
              <a:rPr lang="en-GB" dirty="0"/>
              <a:t>Analyse the data usage of selected transactions that involve these relations.</a:t>
            </a:r>
          </a:p>
        </p:txBody>
      </p:sp>
    </p:spTree>
    <p:extLst>
      <p:ext uri="{BB962C8B-B14F-4D97-AF65-F5344CB8AC3E}">
        <p14:creationId xmlns:p14="http://schemas.microsoft.com/office/powerpoint/2010/main" val="1799013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will be completing a set of exercises to analyse transactions using the three steps on the previous slide for the rest of the lecture.</a:t>
            </a:r>
          </a:p>
          <a:p>
            <a:r>
              <a:rPr lang="en-GB" dirty="0"/>
              <a:t>Log on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63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I: Identifying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Identifying transactions that:</a:t>
            </a:r>
          </a:p>
          <a:p>
            <a:pPr lvl="1"/>
            <a:r>
              <a:rPr lang="en-GB" dirty="0"/>
              <a:t>Run frequently and will have a significant impact on performance.</a:t>
            </a:r>
          </a:p>
          <a:p>
            <a:pPr lvl="1"/>
            <a:r>
              <a:rPr lang="en-GB" dirty="0"/>
              <a:t>Are critical to business operations.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48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II: Map all transaction paths to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Map all transaction paths to relations for the following CRUD queries for Dream Home: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Enter the details for a new property and the owner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Update/delete the details of a property.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Identify the total number of staff in each position at branches in Swansea.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List the property number, address, type and rent of all properties registered with a Swansea branch ordered by rent.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List the details of properties for rent managed by a named member of staff.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Identify the total number of properties assigned to each member of staff at a given branch.</a:t>
            </a:r>
          </a:p>
        </p:txBody>
      </p:sp>
    </p:spTree>
    <p:extLst>
      <p:ext uri="{BB962C8B-B14F-4D97-AF65-F5344CB8AC3E}">
        <p14:creationId xmlns:p14="http://schemas.microsoft.com/office/powerpoint/2010/main" val="308910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III: Determine Frequency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the requirements gathering phase for </a:t>
            </a:r>
            <a:r>
              <a:rPr lang="en-GB" dirty="0" err="1"/>
              <a:t>DreamHome</a:t>
            </a:r>
            <a:r>
              <a:rPr lang="en-GB" dirty="0"/>
              <a:t>, it was estimated that:</a:t>
            </a:r>
          </a:p>
          <a:p>
            <a:pPr lvl="1"/>
            <a:r>
              <a:rPr lang="en-GB" dirty="0"/>
              <a:t>There are about 100,000 properties for rent</a:t>
            </a:r>
          </a:p>
          <a:p>
            <a:pPr lvl="1"/>
            <a:r>
              <a:rPr lang="en-GB" dirty="0"/>
              <a:t>2000 staff distributed over 100 branches, with a maximum of 40 members of staff at each branch</a:t>
            </a:r>
          </a:p>
          <a:p>
            <a:pPr lvl="1"/>
            <a:r>
              <a:rPr lang="en-GB" dirty="0"/>
              <a:t>An average of 1000, but maximum of 3000 properties at each branch.</a:t>
            </a:r>
          </a:p>
          <a:p>
            <a:r>
              <a:rPr lang="en-GB" dirty="0"/>
              <a:t>You are going to use this information to produce a transaction usage map for queries 3 – 6 in the last exercise.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9687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Exercise IV: Analyse Data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considering each transaction, it is also important to know:</a:t>
            </a:r>
          </a:p>
          <a:p>
            <a:pPr lvl="1"/>
            <a:r>
              <a:rPr lang="en-GB" dirty="0"/>
              <a:t>the average and maximum number of times that it runs per hour, </a:t>
            </a:r>
          </a:p>
          <a:p>
            <a:pPr lvl="1"/>
            <a:r>
              <a:rPr lang="en-GB" dirty="0"/>
              <a:t>but also the day and time that the transaction is run, including when the peak load is likely.</a:t>
            </a:r>
          </a:p>
          <a:p>
            <a:r>
              <a:rPr lang="en-GB" dirty="0"/>
              <a:t>See the Requirements Specification for Dream Homes – available on OneNote.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667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IV: Analyse Data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Having identified the important transactions, you analyse each one in more detail:</a:t>
            </a:r>
          </a:p>
          <a:p>
            <a:pPr lvl="1"/>
            <a:r>
              <a:rPr lang="en-GB" dirty="0"/>
              <a:t>The tables and columns accessed by the transaction and the type of access.</a:t>
            </a:r>
          </a:p>
          <a:p>
            <a:pPr lvl="2"/>
            <a:r>
              <a:rPr lang="en-GB" dirty="0"/>
              <a:t>For updates, note the columns updated as they can be candidates to avoid when creating secondary indexes.</a:t>
            </a:r>
          </a:p>
          <a:p>
            <a:pPr lvl="1"/>
            <a:r>
              <a:rPr lang="en-GB" dirty="0"/>
              <a:t>The columns used in the WHERE clause conditions</a:t>
            </a:r>
          </a:p>
          <a:p>
            <a:pPr lvl="2"/>
            <a:r>
              <a:rPr lang="en-GB" dirty="0"/>
              <a:t>These columns may be candidates for indexes</a:t>
            </a:r>
          </a:p>
          <a:p>
            <a:pPr lvl="1"/>
            <a:r>
              <a:rPr lang="en-GB" dirty="0"/>
              <a:t>The columns involved in defining JOINS</a:t>
            </a:r>
          </a:p>
          <a:p>
            <a:pPr lvl="2"/>
            <a:r>
              <a:rPr lang="en-GB" dirty="0"/>
              <a:t>These columns may be candidates for indexes</a:t>
            </a:r>
          </a:p>
          <a:p>
            <a:pPr lvl="1"/>
            <a:r>
              <a:rPr lang="en-GB" dirty="0"/>
              <a:t>The expected frequency at which the transactions will run e.g. approximately 50 times per day.</a:t>
            </a:r>
          </a:p>
          <a:p>
            <a:pPr lvl="1"/>
            <a:r>
              <a:rPr lang="en-GB" dirty="0"/>
              <a:t>The performance goals for the transactions e.g. must complete within 1 second.</a:t>
            </a:r>
          </a:p>
          <a:p>
            <a:pPr lvl="2"/>
            <a:r>
              <a:rPr lang="en-GB" dirty="0"/>
              <a:t>The columns involved in WHERE clauses for very frequent or critical transactions should have higher priority for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6219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7302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11360</TotalTime>
  <Words>995</Words>
  <Application>Microsoft Office PowerPoint</Application>
  <PresentationFormat>On-screen Show (4:3)</PresentationFormat>
  <Paragraphs>120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Cambria</vt:lpstr>
      <vt:lpstr>Wingdings</vt:lpstr>
      <vt:lpstr>Wingdings 2</vt:lpstr>
      <vt:lpstr>Median</vt:lpstr>
      <vt:lpstr>Physical Database Design II: Analysing Transactions</vt:lpstr>
      <vt:lpstr>Today’s Lecture</vt:lpstr>
      <vt:lpstr>Phases of Database Design</vt:lpstr>
      <vt:lpstr>Physical Database Design</vt:lpstr>
      <vt:lpstr>Physical Database Design</vt:lpstr>
      <vt:lpstr>File Organisations and Indexes</vt:lpstr>
      <vt:lpstr>Step 1: Analyse Transactions</vt:lpstr>
      <vt:lpstr>Analyse Transactions</vt:lpstr>
      <vt:lpstr>Analyse Transactions</vt:lpstr>
      <vt:lpstr>Exercises</vt:lpstr>
      <vt:lpstr>Exercise I: Identifying Transactions</vt:lpstr>
      <vt:lpstr>Exercise II: Map all transaction paths to relations</vt:lpstr>
      <vt:lpstr>Exercise III: Determine Frequency Information</vt:lpstr>
      <vt:lpstr>Exercise IV: Analyse Data Usage</vt:lpstr>
      <vt:lpstr>Exercise IV: Analyse Data Usage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1397</cp:revision>
  <cp:lastPrinted>2017-10-24T09:14:20Z</cp:lastPrinted>
  <dcterms:created xsi:type="dcterms:W3CDTF">2013-09-18T07:00:31Z</dcterms:created>
  <dcterms:modified xsi:type="dcterms:W3CDTF">2018-01-08T16:08:18Z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