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7.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6" r:id="rId6"/>
    <p:sldMasterId id="2147483678" r:id="rId7"/>
    <p:sldMasterId id="2147483682" r:id="rId8"/>
    <p:sldMasterId id="2147483695" r:id="rId9"/>
    <p:sldMasterId id="2147483708" r:id="rId10"/>
    <p:sldMasterId id="2147483721" r:id="rId11"/>
  </p:sldMasterIdLst>
  <p:notesMasterIdLst>
    <p:notesMasterId r:id="rId26"/>
  </p:notesMasterIdLst>
  <p:sldIdLst>
    <p:sldId id="323" r:id="rId12"/>
    <p:sldId id="308" r:id="rId13"/>
    <p:sldId id="309" r:id="rId14"/>
    <p:sldId id="294" r:id="rId15"/>
    <p:sldId id="317" r:id="rId16"/>
    <p:sldId id="319" r:id="rId17"/>
    <p:sldId id="295" r:id="rId18"/>
    <p:sldId id="318" r:id="rId19"/>
    <p:sldId id="314" r:id="rId20"/>
    <p:sldId id="320" r:id="rId21"/>
    <p:sldId id="321" r:id="rId22"/>
    <p:sldId id="324" r:id="rId23"/>
    <p:sldId id="322" r:id="rId24"/>
    <p:sldId id="32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15" autoAdjust="0"/>
    <p:restoredTop sz="79064" autoAdjust="0"/>
  </p:normalViewPr>
  <p:slideViewPr>
    <p:cSldViewPr snapToGrid="0">
      <p:cViewPr varScale="1">
        <p:scale>
          <a:sx n="50" d="100"/>
          <a:sy n="50" d="100"/>
        </p:scale>
        <p:origin x="1296"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0.xml"/><Relationship Id="rId7" Type="http://schemas.openxmlformats.org/officeDocument/2006/relationships/slideMaster" Target="slideMasters/slideMaster4.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2" Type="http://schemas.openxmlformats.org/officeDocument/2006/relationships/customXml" Target="../customXml/item2.xml"/><Relationship Id="rId16" Type="http://schemas.openxmlformats.org/officeDocument/2006/relationships/slide" Target="slides/slide5.xml"/><Relationship Id="rId20" Type="http://schemas.openxmlformats.org/officeDocument/2006/relationships/slide" Target="slides/slide9.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3.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viewProps" Target="viewProps.xml"/><Relationship Id="rId10" Type="http://schemas.openxmlformats.org/officeDocument/2006/relationships/slideMaster" Target="slideMasters/slideMaster7.xml"/><Relationship Id="rId19" Type="http://schemas.openxmlformats.org/officeDocument/2006/relationships/slide" Target="slides/slide8.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BFDB47-EF31-4734-BF33-311FD51399B6}" type="doc">
      <dgm:prSet loTypeId="urn:microsoft.com/office/officeart/2005/8/layout/hierarchy4" loCatId="hierarchy" qsTypeId="urn:microsoft.com/office/officeart/2005/8/quickstyle/simple1" qsCatId="simple" csTypeId="urn:microsoft.com/office/officeart/2005/8/colors/accent0_2" csCatId="mainScheme" phldr="1"/>
      <dgm:spPr/>
      <dgm:t>
        <a:bodyPr/>
        <a:lstStyle/>
        <a:p>
          <a:endParaRPr lang="en-US"/>
        </a:p>
      </dgm:t>
    </dgm:pt>
    <dgm:pt modelId="{3252026B-EA3C-408F-97B1-5D2894F323FC}">
      <dgm:prSet phldrT="[Text]" custT="1"/>
      <dgm:spPr/>
      <dgm:t>
        <a:bodyPr/>
        <a:lstStyle/>
        <a:p>
          <a:r>
            <a:rPr lang="en-US" sz="5400" b="1" dirty="0">
              <a:latin typeface="Times New Roman" panose="02020603050405020304" pitchFamily="18" charset="0"/>
              <a:cs typeface="Times New Roman" panose="02020603050405020304" pitchFamily="18" charset="0"/>
            </a:rPr>
            <a:t>Waste Management</a:t>
          </a:r>
        </a:p>
      </dgm:t>
    </dgm:pt>
    <dgm:pt modelId="{CAFC5F17-52EF-4C12-8897-17164054EAA4}" type="parTrans" cxnId="{D735308F-4922-4ED1-81B5-8261BB5CEBB5}">
      <dgm:prSet/>
      <dgm:spPr/>
      <dgm:t>
        <a:bodyPr/>
        <a:lstStyle/>
        <a:p>
          <a:endParaRPr lang="en-US"/>
        </a:p>
      </dgm:t>
    </dgm:pt>
    <dgm:pt modelId="{513F4282-291E-4605-AD28-7DE70E557FE9}" type="sibTrans" cxnId="{D735308F-4922-4ED1-81B5-8261BB5CEBB5}">
      <dgm:prSet/>
      <dgm:spPr/>
      <dgm:t>
        <a:bodyPr/>
        <a:lstStyle/>
        <a:p>
          <a:endParaRPr lang="en-US"/>
        </a:p>
      </dgm:t>
    </dgm:pt>
    <dgm:pt modelId="{A1E3386A-9607-403F-88B8-517FA8E40D46}">
      <dgm:prSet phldrT="[Text]"/>
      <dgm:spPr/>
      <dgm:t>
        <a:bodyPr/>
        <a:lstStyle/>
        <a:p>
          <a:r>
            <a:rPr lang="en-US" b="0" dirty="0"/>
            <a:t>Food Waste Reduction</a:t>
          </a:r>
          <a:endParaRPr lang="en-US" b="0" dirty="0">
            <a:latin typeface="Times New Roman" panose="02020603050405020304" pitchFamily="18" charset="0"/>
            <a:cs typeface="Times New Roman" panose="02020603050405020304" pitchFamily="18" charset="0"/>
          </a:endParaRPr>
        </a:p>
      </dgm:t>
    </dgm:pt>
    <dgm:pt modelId="{E21EF71F-718A-40DE-BA95-607130EBBD6A}" type="parTrans" cxnId="{49342179-3324-471E-92E8-65DAEA222FC4}">
      <dgm:prSet/>
      <dgm:spPr/>
      <dgm:t>
        <a:bodyPr/>
        <a:lstStyle/>
        <a:p>
          <a:endParaRPr lang="en-US"/>
        </a:p>
      </dgm:t>
    </dgm:pt>
    <dgm:pt modelId="{369F76D3-EF84-4C6B-91C2-02159F23AA07}" type="sibTrans" cxnId="{49342179-3324-471E-92E8-65DAEA222FC4}">
      <dgm:prSet/>
      <dgm:spPr/>
      <dgm:t>
        <a:bodyPr/>
        <a:lstStyle/>
        <a:p>
          <a:endParaRPr lang="en-US"/>
        </a:p>
      </dgm:t>
    </dgm:pt>
    <dgm:pt modelId="{9C0ED07F-2F7A-48A3-825F-226EA6CE17F3}">
      <dgm:prSet phldrT="[Text]"/>
      <dgm:spPr/>
      <dgm:t>
        <a:bodyPr/>
        <a:lstStyle/>
        <a:p>
          <a:r>
            <a:rPr lang="en-US" b="0" dirty="0"/>
            <a:t>Recycling and Segregation</a:t>
          </a:r>
          <a:endParaRPr lang="en-US" b="0" dirty="0">
            <a:latin typeface="Times New Roman" panose="02020603050405020304" pitchFamily="18" charset="0"/>
            <a:cs typeface="Times New Roman" panose="02020603050405020304" pitchFamily="18" charset="0"/>
          </a:endParaRPr>
        </a:p>
      </dgm:t>
    </dgm:pt>
    <dgm:pt modelId="{D8A3E659-ED7A-4ACA-A1B6-3BC9874BB846}" type="parTrans" cxnId="{FA4095F2-1B0A-4B64-99D7-329027961C9A}">
      <dgm:prSet/>
      <dgm:spPr/>
      <dgm:t>
        <a:bodyPr/>
        <a:lstStyle/>
        <a:p>
          <a:endParaRPr lang="en-US"/>
        </a:p>
      </dgm:t>
    </dgm:pt>
    <dgm:pt modelId="{CCAA4545-5C5C-4483-A444-D00247185529}" type="sibTrans" cxnId="{FA4095F2-1B0A-4B64-99D7-329027961C9A}">
      <dgm:prSet/>
      <dgm:spPr/>
      <dgm:t>
        <a:bodyPr/>
        <a:lstStyle/>
        <a:p>
          <a:endParaRPr lang="en-US"/>
        </a:p>
      </dgm:t>
    </dgm:pt>
    <dgm:pt modelId="{A0E45D7E-E634-4A40-84BC-F78B7A089481}">
      <dgm:prSet phldrT="[Text]"/>
      <dgm:spPr/>
      <dgm:t>
        <a:bodyPr/>
        <a:lstStyle/>
        <a:p>
          <a:r>
            <a:rPr lang="en-US" b="0" dirty="0"/>
            <a:t>Reduction in Single-Use Plastics</a:t>
          </a:r>
          <a:endParaRPr lang="en-US" b="0" dirty="0">
            <a:latin typeface="Times New Roman" panose="02020603050405020304" pitchFamily="18" charset="0"/>
            <a:cs typeface="Times New Roman" panose="02020603050405020304" pitchFamily="18" charset="0"/>
          </a:endParaRPr>
        </a:p>
      </dgm:t>
    </dgm:pt>
    <dgm:pt modelId="{68ECC9EE-B31E-47E3-B871-735447C71F30}" type="parTrans" cxnId="{F609E15D-88BC-4BA9-9E59-64852DC0FA46}">
      <dgm:prSet/>
      <dgm:spPr/>
      <dgm:t>
        <a:bodyPr/>
        <a:lstStyle/>
        <a:p>
          <a:endParaRPr lang="en-US"/>
        </a:p>
      </dgm:t>
    </dgm:pt>
    <dgm:pt modelId="{0CEE3D99-5B50-45FB-8C62-63976F5F9740}" type="sibTrans" cxnId="{F609E15D-88BC-4BA9-9E59-64852DC0FA46}">
      <dgm:prSet/>
      <dgm:spPr/>
      <dgm:t>
        <a:bodyPr/>
        <a:lstStyle/>
        <a:p>
          <a:endParaRPr lang="en-US"/>
        </a:p>
      </dgm:t>
    </dgm:pt>
    <dgm:pt modelId="{42719F01-CB60-46B5-81A1-AECFC5896167}" type="pres">
      <dgm:prSet presAssocID="{88BFDB47-EF31-4734-BF33-311FD51399B6}" presName="Name0" presStyleCnt="0">
        <dgm:presLayoutVars>
          <dgm:chPref val="1"/>
          <dgm:dir/>
          <dgm:animOne val="branch"/>
          <dgm:animLvl val="lvl"/>
          <dgm:resizeHandles/>
        </dgm:presLayoutVars>
      </dgm:prSet>
      <dgm:spPr/>
    </dgm:pt>
    <dgm:pt modelId="{8EFE1287-DF19-4239-904C-F351C5A51EC8}" type="pres">
      <dgm:prSet presAssocID="{3252026B-EA3C-408F-97B1-5D2894F323FC}" presName="vertOne" presStyleCnt="0"/>
      <dgm:spPr/>
    </dgm:pt>
    <dgm:pt modelId="{9D8B265A-0AA1-4B0E-B6FA-5007C1DFA485}" type="pres">
      <dgm:prSet presAssocID="{3252026B-EA3C-408F-97B1-5D2894F323FC}" presName="txOne" presStyleLbl="node0" presStyleIdx="0" presStyleCnt="1">
        <dgm:presLayoutVars>
          <dgm:chPref val="3"/>
        </dgm:presLayoutVars>
      </dgm:prSet>
      <dgm:spPr/>
    </dgm:pt>
    <dgm:pt modelId="{05089892-839D-4F8B-B634-3B5ECA39E045}" type="pres">
      <dgm:prSet presAssocID="{3252026B-EA3C-408F-97B1-5D2894F323FC}" presName="parTransOne" presStyleCnt="0"/>
      <dgm:spPr/>
    </dgm:pt>
    <dgm:pt modelId="{19189548-D4BE-4564-8F10-FEE97A10520D}" type="pres">
      <dgm:prSet presAssocID="{3252026B-EA3C-408F-97B1-5D2894F323FC}" presName="horzOne" presStyleCnt="0"/>
      <dgm:spPr/>
    </dgm:pt>
    <dgm:pt modelId="{68AA8486-0C6E-4B00-9D4A-76CD655DA3A7}" type="pres">
      <dgm:prSet presAssocID="{A1E3386A-9607-403F-88B8-517FA8E40D46}" presName="vertTwo" presStyleCnt="0"/>
      <dgm:spPr/>
    </dgm:pt>
    <dgm:pt modelId="{22B11CA3-149F-44BE-9F42-FB48EEFB85A8}" type="pres">
      <dgm:prSet presAssocID="{A1E3386A-9607-403F-88B8-517FA8E40D46}" presName="txTwo" presStyleLbl="node2" presStyleIdx="0" presStyleCnt="3">
        <dgm:presLayoutVars>
          <dgm:chPref val="3"/>
        </dgm:presLayoutVars>
      </dgm:prSet>
      <dgm:spPr/>
    </dgm:pt>
    <dgm:pt modelId="{43257F59-0A98-49AF-90E9-3FAF7DC77795}" type="pres">
      <dgm:prSet presAssocID="{A1E3386A-9607-403F-88B8-517FA8E40D46}" presName="horzTwo" presStyleCnt="0"/>
      <dgm:spPr/>
    </dgm:pt>
    <dgm:pt modelId="{35AA27F2-A8D2-458F-A0F6-28B70D05B568}" type="pres">
      <dgm:prSet presAssocID="{369F76D3-EF84-4C6B-91C2-02159F23AA07}" presName="sibSpaceTwo" presStyleCnt="0"/>
      <dgm:spPr/>
    </dgm:pt>
    <dgm:pt modelId="{51F736AF-95C8-459A-9F84-FED2B469FDB3}" type="pres">
      <dgm:prSet presAssocID="{9C0ED07F-2F7A-48A3-825F-226EA6CE17F3}" presName="vertTwo" presStyleCnt="0"/>
      <dgm:spPr/>
    </dgm:pt>
    <dgm:pt modelId="{C5B71546-F7DB-4CC8-8C16-6CDB582BCC98}" type="pres">
      <dgm:prSet presAssocID="{9C0ED07F-2F7A-48A3-825F-226EA6CE17F3}" presName="txTwo" presStyleLbl="node2" presStyleIdx="1" presStyleCnt="3">
        <dgm:presLayoutVars>
          <dgm:chPref val="3"/>
        </dgm:presLayoutVars>
      </dgm:prSet>
      <dgm:spPr/>
    </dgm:pt>
    <dgm:pt modelId="{91211744-0C23-4130-BB34-A0676A9E11C3}" type="pres">
      <dgm:prSet presAssocID="{9C0ED07F-2F7A-48A3-825F-226EA6CE17F3}" presName="horzTwo" presStyleCnt="0"/>
      <dgm:spPr/>
    </dgm:pt>
    <dgm:pt modelId="{BDE79A59-A555-46F0-9C73-F5A3C1FF95E8}" type="pres">
      <dgm:prSet presAssocID="{CCAA4545-5C5C-4483-A444-D00247185529}" presName="sibSpaceTwo" presStyleCnt="0"/>
      <dgm:spPr/>
    </dgm:pt>
    <dgm:pt modelId="{C27BBECA-5A9B-42E2-9F7A-3DBE6341D2CE}" type="pres">
      <dgm:prSet presAssocID="{A0E45D7E-E634-4A40-84BC-F78B7A089481}" presName="vertTwo" presStyleCnt="0"/>
      <dgm:spPr/>
    </dgm:pt>
    <dgm:pt modelId="{7E72476F-8928-4951-8D90-4C81733436D0}" type="pres">
      <dgm:prSet presAssocID="{A0E45D7E-E634-4A40-84BC-F78B7A089481}" presName="txTwo" presStyleLbl="node2" presStyleIdx="2" presStyleCnt="3">
        <dgm:presLayoutVars>
          <dgm:chPref val="3"/>
        </dgm:presLayoutVars>
      </dgm:prSet>
      <dgm:spPr/>
    </dgm:pt>
    <dgm:pt modelId="{A2D8BB48-31A8-4F8E-9510-ADCAAFDDCEC7}" type="pres">
      <dgm:prSet presAssocID="{A0E45D7E-E634-4A40-84BC-F78B7A089481}" presName="horzTwo" presStyleCnt="0"/>
      <dgm:spPr/>
    </dgm:pt>
  </dgm:ptLst>
  <dgm:cxnLst>
    <dgm:cxn modelId="{25236D2B-E06A-41D3-AA08-12BD6F196585}" type="presOf" srcId="{88BFDB47-EF31-4734-BF33-311FD51399B6}" destId="{42719F01-CB60-46B5-81A1-AECFC5896167}" srcOrd="0" destOrd="0" presId="urn:microsoft.com/office/officeart/2005/8/layout/hierarchy4"/>
    <dgm:cxn modelId="{CC5BD937-963F-4BBE-8284-5F2151FDB446}" type="presOf" srcId="{3252026B-EA3C-408F-97B1-5D2894F323FC}" destId="{9D8B265A-0AA1-4B0E-B6FA-5007C1DFA485}" srcOrd="0" destOrd="0" presId="urn:microsoft.com/office/officeart/2005/8/layout/hierarchy4"/>
    <dgm:cxn modelId="{F609E15D-88BC-4BA9-9E59-64852DC0FA46}" srcId="{3252026B-EA3C-408F-97B1-5D2894F323FC}" destId="{A0E45D7E-E634-4A40-84BC-F78B7A089481}" srcOrd="2" destOrd="0" parTransId="{68ECC9EE-B31E-47E3-B871-735447C71F30}" sibTransId="{0CEE3D99-5B50-45FB-8C62-63976F5F9740}"/>
    <dgm:cxn modelId="{49342179-3324-471E-92E8-65DAEA222FC4}" srcId="{3252026B-EA3C-408F-97B1-5D2894F323FC}" destId="{A1E3386A-9607-403F-88B8-517FA8E40D46}" srcOrd="0" destOrd="0" parTransId="{E21EF71F-718A-40DE-BA95-607130EBBD6A}" sibTransId="{369F76D3-EF84-4C6B-91C2-02159F23AA07}"/>
    <dgm:cxn modelId="{D735308F-4922-4ED1-81B5-8261BB5CEBB5}" srcId="{88BFDB47-EF31-4734-BF33-311FD51399B6}" destId="{3252026B-EA3C-408F-97B1-5D2894F323FC}" srcOrd="0" destOrd="0" parTransId="{CAFC5F17-52EF-4C12-8897-17164054EAA4}" sibTransId="{513F4282-291E-4605-AD28-7DE70E557FE9}"/>
    <dgm:cxn modelId="{B710D1A5-7895-4F41-8103-997577D5AC7A}" type="presOf" srcId="{A0E45D7E-E634-4A40-84BC-F78B7A089481}" destId="{7E72476F-8928-4951-8D90-4C81733436D0}" srcOrd="0" destOrd="0" presId="urn:microsoft.com/office/officeart/2005/8/layout/hierarchy4"/>
    <dgm:cxn modelId="{59DF91D6-A99A-4943-82BB-AD1BE9553FC1}" type="presOf" srcId="{9C0ED07F-2F7A-48A3-825F-226EA6CE17F3}" destId="{C5B71546-F7DB-4CC8-8C16-6CDB582BCC98}" srcOrd="0" destOrd="0" presId="urn:microsoft.com/office/officeart/2005/8/layout/hierarchy4"/>
    <dgm:cxn modelId="{FA4095F2-1B0A-4B64-99D7-329027961C9A}" srcId="{3252026B-EA3C-408F-97B1-5D2894F323FC}" destId="{9C0ED07F-2F7A-48A3-825F-226EA6CE17F3}" srcOrd="1" destOrd="0" parTransId="{D8A3E659-ED7A-4ACA-A1B6-3BC9874BB846}" sibTransId="{CCAA4545-5C5C-4483-A444-D00247185529}"/>
    <dgm:cxn modelId="{294BFFF3-DE86-4853-BCCB-86D30DB1EF33}" type="presOf" srcId="{A1E3386A-9607-403F-88B8-517FA8E40D46}" destId="{22B11CA3-149F-44BE-9F42-FB48EEFB85A8}" srcOrd="0" destOrd="0" presId="urn:microsoft.com/office/officeart/2005/8/layout/hierarchy4"/>
    <dgm:cxn modelId="{7A2C2DA5-E94D-47EE-8EBF-283B56187FC9}" type="presParOf" srcId="{42719F01-CB60-46B5-81A1-AECFC5896167}" destId="{8EFE1287-DF19-4239-904C-F351C5A51EC8}" srcOrd="0" destOrd="0" presId="urn:microsoft.com/office/officeart/2005/8/layout/hierarchy4"/>
    <dgm:cxn modelId="{FE59FDFF-A89E-43FC-BC80-6B60D11B52B4}" type="presParOf" srcId="{8EFE1287-DF19-4239-904C-F351C5A51EC8}" destId="{9D8B265A-0AA1-4B0E-B6FA-5007C1DFA485}" srcOrd="0" destOrd="0" presId="urn:microsoft.com/office/officeart/2005/8/layout/hierarchy4"/>
    <dgm:cxn modelId="{42492B77-4492-4C92-91A1-34541E684007}" type="presParOf" srcId="{8EFE1287-DF19-4239-904C-F351C5A51EC8}" destId="{05089892-839D-4F8B-B634-3B5ECA39E045}" srcOrd="1" destOrd="0" presId="urn:microsoft.com/office/officeart/2005/8/layout/hierarchy4"/>
    <dgm:cxn modelId="{656BBBC5-EF04-459F-93A2-FD2D41F55779}" type="presParOf" srcId="{8EFE1287-DF19-4239-904C-F351C5A51EC8}" destId="{19189548-D4BE-4564-8F10-FEE97A10520D}" srcOrd="2" destOrd="0" presId="urn:microsoft.com/office/officeart/2005/8/layout/hierarchy4"/>
    <dgm:cxn modelId="{B63FD3E3-6E97-4BB8-9060-C652CCEA4E64}" type="presParOf" srcId="{19189548-D4BE-4564-8F10-FEE97A10520D}" destId="{68AA8486-0C6E-4B00-9D4A-76CD655DA3A7}" srcOrd="0" destOrd="0" presId="urn:microsoft.com/office/officeart/2005/8/layout/hierarchy4"/>
    <dgm:cxn modelId="{1A8C198F-AF1B-4C38-A00B-02B69DCAA456}" type="presParOf" srcId="{68AA8486-0C6E-4B00-9D4A-76CD655DA3A7}" destId="{22B11CA3-149F-44BE-9F42-FB48EEFB85A8}" srcOrd="0" destOrd="0" presId="urn:microsoft.com/office/officeart/2005/8/layout/hierarchy4"/>
    <dgm:cxn modelId="{0B833698-BEE2-49E4-A1FA-65AA13D40415}" type="presParOf" srcId="{68AA8486-0C6E-4B00-9D4A-76CD655DA3A7}" destId="{43257F59-0A98-49AF-90E9-3FAF7DC77795}" srcOrd="1" destOrd="0" presId="urn:microsoft.com/office/officeart/2005/8/layout/hierarchy4"/>
    <dgm:cxn modelId="{38F5E4E2-7520-4B31-BE51-69CDDAF6CCA5}" type="presParOf" srcId="{19189548-D4BE-4564-8F10-FEE97A10520D}" destId="{35AA27F2-A8D2-458F-A0F6-28B70D05B568}" srcOrd="1" destOrd="0" presId="urn:microsoft.com/office/officeart/2005/8/layout/hierarchy4"/>
    <dgm:cxn modelId="{FD2C06C9-1C4F-4136-A7BD-F593817C2B33}" type="presParOf" srcId="{19189548-D4BE-4564-8F10-FEE97A10520D}" destId="{51F736AF-95C8-459A-9F84-FED2B469FDB3}" srcOrd="2" destOrd="0" presId="urn:microsoft.com/office/officeart/2005/8/layout/hierarchy4"/>
    <dgm:cxn modelId="{CE756ECD-60E9-4BB5-B762-031D83B990C0}" type="presParOf" srcId="{51F736AF-95C8-459A-9F84-FED2B469FDB3}" destId="{C5B71546-F7DB-4CC8-8C16-6CDB582BCC98}" srcOrd="0" destOrd="0" presId="urn:microsoft.com/office/officeart/2005/8/layout/hierarchy4"/>
    <dgm:cxn modelId="{4131FF08-A36B-4691-A4A5-0C0B92A2F062}" type="presParOf" srcId="{51F736AF-95C8-459A-9F84-FED2B469FDB3}" destId="{91211744-0C23-4130-BB34-A0676A9E11C3}" srcOrd="1" destOrd="0" presId="urn:microsoft.com/office/officeart/2005/8/layout/hierarchy4"/>
    <dgm:cxn modelId="{3DDE346C-527D-4B04-8726-9C722316BE83}" type="presParOf" srcId="{19189548-D4BE-4564-8F10-FEE97A10520D}" destId="{BDE79A59-A555-46F0-9C73-F5A3C1FF95E8}" srcOrd="3" destOrd="0" presId="urn:microsoft.com/office/officeart/2005/8/layout/hierarchy4"/>
    <dgm:cxn modelId="{23B3414D-3291-4918-8268-9A447584A63C}" type="presParOf" srcId="{19189548-D4BE-4564-8F10-FEE97A10520D}" destId="{C27BBECA-5A9B-42E2-9F7A-3DBE6341D2CE}" srcOrd="4" destOrd="0" presId="urn:microsoft.com/office/officeart/2005/8/layout/hierarchy4"/>
    <dgm:cxn modelId="{1E62CDF8-5BDE-45DF-B7C1-961A511117B3}" type="presParOf" srcId="{C27BBECA-5A9B-42E2-9F7A-3DBE6341D2CE}" destId="{7E72476F-8928-4951-8D90-4C81733436D0}" srcOrd="0" destOrd="0" presId="urn:microsoft.com/office/officeart/2005/8/layout/hierarchy4"/>
    <dgm:cxn modelId="{4839F465-A910-4EE8-8DD1-16F399DD6E3D}" type="presParOf" srcId="{C27BBECA-5A9B-42E2-9F7A-3DBE6341D2CE}" destId="{A2D8BB48-31A8-4F8E-9510-ADCAAFDDCEC7}"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8BFDB47-EF31-4734-BF33-311FD51399B6}" type="doc">
      <dgm:prSet loTypeId="urn:microsoft.com/office/officeart/2005/8/layout/hierarchy2" loCatId="hierarchy" qsTypeId="urn:microsoft.com/office/officeart/2005/8/quickstyle/simple1" qsCatId="simple" csTypeId="urn:microsoft.com/office/officeart/2005/8/colors/accent0_2" csCatId="mainScheme" phldr="1"/>
      <dgm:spPr/>
      <dgm:t>
        <a:bodyPr/>
        <a:lstStyle/>
        <a:p>
          <a:endParaRPr lang="en-US"/>
        </a:p>
      </dgm:t>
    </dgm:pt>
    <dgm:pt modelId="{3252026B-EA3C-408F-97B1-5D2894F323FC}">
      <dgm:prSet phldrT="[Text]" custT="1"/>
      <dgm:spPr/>
      <dgm:t>
        <a:bodyPr/>
        <a:lstStyle/>
        <a:p>
          <a:r>
            <a:rPr lang="en-US" sz="4000" b="1" dirty="0">
              <a:latin typeface="Times New Roman" panose="02020603050405020304" pitchFamily="18" charset="0"/>
              <a:cs typeface="Times New Roman" panose="02020603050405020304" pitchFamily="18" charset="0"/>
            </a:rPr>
            <a:t>Proactive Step</a:t>
          </a:r>
        </a:p>
      </dgm:t>
    </dgm:pt>
    <dgm:pt modelId="{CAFC5F17-52EF-4C12-8897-17164054EAA4}" type="parTrans" cxnId="{D735308F-4922-4ED1-81B5-8261BB5CEBB5}">
      <dgm:prSet/>
      <dgm:spPr/>
      <dgm:t>
        <a:bodyPr/>
        <a:lstStyle/>
        <a:p>
          <a:endParaRPr lang="en-US"/>
        </a:p>
      </dgm:t>
    </dgm:pt>
    <dgm:pt modelId="{513F4282-291E-4605-AD28-7DE70E557FE9}" type="sibTrans" cxnId="{D735308F-4922-4ED1-81B5-8261BB5CEBB5}">
      <dgm:prSet/>
      <dgm:spPr/>
      <dgm:t>
        <a:bodyPr/>
        <a:lstStyle/>
        <a:p>
          <a:endParaRPr lang="en-US"/>
        </a:p>
      </dgm:t>
    </dgm:pt>
    <dgm:pt modelId="{A1E3386A-9607-403F-88B8-517FA8E40D46}">
      <dgm:prSet phldrT="[Text]" custT="1"/>
      <dgm:spPr/>
      <dgm:t>
        <a:bodyPr/>
        <a:lstStyle/>
        <a:p>
          <a:r>
            <a:rPr lang="en-US" sz="2800" b="0" dirty="0"/>
            <a:t>Waste Audit and Analysis</a:t>
          </a:r>
          <a:endParaRPr lang="en-US" sz="2800" b="0" dirty="0">
            <a:latin typeface="Times New Roman" panose="02020603050405020304" pitchFamily="18" charset="0"/>
            <a:cs typeface="Times New Roman" panose="02020603050405020304" pitchFamily="18" charset="0"/>
          </a:endParaRPr>
        </a:p>
      </dgm:t>
    </dgm:pt>
    <dgm:pt modelId="{E21EF71F-718A-40DE-BA95-607130EBBD6A}" type="parTrans" cxnId="{49342179-3324-471E-92E8-65DAEA222FC4}">
      <dgm:prSet/>
      <dgm:spPr/>
      <dgm:t>
        <a:bodyPr/>
        <a:lstStyle/>
        <a:p>
          <a:endParaRPr lang="en-US"/>
        </a:p>
      </dgm:t>
    </dgm:pt>
    <dgm:pt modelId="{369F76D3-EF84-4C6B-91C2-02159F23AA07}" type="sibTrans" cxnId="{49342179-3324-471E-92E8-65DAEA222FC4}">
      <dgm:prSet/>
      <dgm:spPr/>
      <dgm:t>
        <a:bodyPr/>
        <a:lstStyle/>
        <a:p>
          <a:endParaRPr lang="en-US"/>
        </a:p>
      </dgm:t>
    </dgm:pt>
    <dgm:pt modelId="{9C0ED07F-2F7A-48A3-825F-226EA6CE17F3}">
      <dgm:prSet phldrT="[Text]" custT="1"/>
      <dgm:spPr/>
      <dgm:t>
        <a:bodyPr/>
        <a:lstStyle/>
        <a:p>
          <a:r>
            <a:rPr lang="en-US" sz="2800" b="0" dirty="0"/>
            <a:t>Stakeholder Engagement</a:t>
          </a:r>
          <a:endParaRPr lang="en-US" sz="2800" b="0" dirty="0">
            <a:latin typeface="Times New Roman" panose="02020603050405020304" pitchFamily="18" charset="0"/>
            <a:cs typeface="Times New Roman" panose="02020603050405020304" pitchFamily="18" charset="0"/>
          </a:endParaRPr>
        </a:p>
      </dgm:t>
    </dgm:pt>
    <dgm:pt modelId="{D8A3E659-ED7A-4ACA-A1B6-3BC9874BB846}" type="parTrans" cxnId="{FA4095F2-1B0A-4B64-99D7-329027961C9A}">
      <dgm:prSet/>
      <dgm:spPr/>
      <dgm:t>
        <a:bodyPr/>
        <a:lstStyle/>
        <a:p>
          <a:endParaRPr lang="en-US"/>
        </a:p>
      </dgm:t>
    </dgm:pt>
    <dgm:pt modelId="{CCAA4545-5C5C-4483-A444-D00247185529}" type="sibTrans" cxnId="{FA4095F2-1B0A-4B64-99D7-329027961C9A}">
      <dgm:prSet/>
      <dgm:spPr/>
      <dgm:t>
        <a:bodyPr/>
        <a:lstStyle/>
        <a:p>
          <a:endParaRPr lang="en-US"/>
        </a:p>
      </dgm:t>
    </dgm:pt>
    <dgm:pt modelId="{A0E45D7E-E634-4A40-84BC-F78B7A089481}">
      <dgm:prSet phldrT="[Text]" custT="1"/>
      <dgm:spPr/>
      <dgm:t>
        <a:bodyPr/>
        <a:lstStyle/>
        <a:p>
          <a:r>
            <a:rPr lang="en-US" sz="2800" b="0" dirty="0"/>
            <a:t>Continuous Monitoring and Feedback</a:t>
          </a:r>
          <a:endParaRPr lang="en-US" sz="2800" b="0" dirty="0">
            <a:latin typeface="Times New Roman" panose="02020603050405020304" pitchFamily="18" charset="0"/>
            <a:cs typeface="Times New Roman" panose="02020603050405020304" pitchFamily="18" charset="0"/>
          </a:endParaRPr>
        </a:p>
      </dgm:t>
    </dgm:pt>
    <dgm:pt modelId="{68ECC9EE-B31E-47E3-B871-735447C71F30}" type="parTrans" cxnId="{F609E15D-88BC-4BA9-9E59-64852DC0FA46}">
      <dgm:prSet/>
      <dgm:spPr/>
      <dgm:t>
        <a:bodyPr/>
        <a:lstStyle/>
        <a:p>
          <a:endParaRPr lang="en-US"/>
        </a:p>
      </dgm:t>
    </dgm:pt>
    <dgm:pt modelId="{0CEE3D99-5B50-45FB-8C62-63976F5F9740}" type="sibTrans" cxnId="{F609E15D-88BC-4BA9-9E59-64852DC0FA46}">
      <dgm:prSet/>
      <dgm:spPr/>
      <dgm:t>
        <a:bodyPr/>
        <a:lstStyle/>
        <a:p>
          <a:endParaRPr lang="en-US"/>
        </a:p>
      </dgm:t>
    </dgm:pt>
    <dgm:pt modelId="{9F44DA0E-588F-4784-98B6-B1BF76561A95}" type="pres">
      <dgm:prSet presAssocID="{88BFDB47-EF31-4734-BF33-311FD51399B6}" presName="diagram" presStyleCnt="0">
        <dgm:presLayoutVars>
          <dgm:chPref val="1"/>
          <dgm:dir/>
          <dgm:animOne val="branch"/>
          <dgm:animLvl val="lvl"/>
          <dgm:resizeHandles val="exact"/>
        </dgm:presLayoutVars>
      </dgm:prSet>
      <dgm:spPr/>
    </dgm:pt>
    <dgm:pt modelId="{BBB112C1-331C-42A9-935A-A9F7945A41F4}" type="pres">
      <dgm:prSet presAssocID="{3252026B-EA3C-408F-97B1-5D2894F323FC}" presName="root1" presStyleCnt="0"/>
      <dgm:spPr/>
    </dgm:pt>
    <dgm:pt modelId="{DA38E2DD-B305-452E-B292-A26C39011379}" type="pres">
      <dgm:prSet presAssocID="{3252026B-EA3C-408F-97B1-5D2894F323FC}" presName="LevelOneTextNode" presStyleLbl="node0" presStyleIdx="0" presStyleCnt="1">
        <dgm:presLayoutVars>
          <dgm:chPref val="3"/>
        </dgm:presLayoutVars>
      </dgm:prSet>
      <dgm:spPr/>
    </dgm:pt>
    <dgm:pt modelId="{D4D1CADB-AA94-473F-BD4E-A8054CE04BE0}" type="pres">
      <dgm:prSet presAssocID="{3252026B-EA3C-408F-97B1-5D2894F323FC}" presName="level2hierChild" presStyleCnt="0"/>
      <dgm:spPr/>
    </dgm:pt>
    <dgm:pt modelId="{D4EFD801-3A6A-47FC-B043-088B254694C5}" type="pres">
      <dgm:prSet presAssocID="{E21EF71F-718A-40DE-BA95-607130EBBD6A}" presName="conn2-1" presStyleLbl="parChTrans1D2" presStyleIdx="0" presStyleCnt="3"/>
      <dgm:spPr/>
    </dgm:pt>
    <dgm:pt modelId="{28BA669B-8556-48A7-9237-F11E8D6C28CD}" type="pres">
      <dgm:prSet presAssocID="{E21EF71F-718A-40DE-BA95-607130EBBD6A}" presName="connTx" presStyleLbl="parChTrans1D2" presStyleIdx="0" presStyleCnt="3"/>
      <dgm:spPr/>
    </dgm:pt>
    <dgm:pt modelId="{028B1346-B9BD-470F-88AD-3C0A80515486}" type="pres">
      <dgm:prSet presAssocID="{A1E3386A-9607-403F-88B8-517FA8E40D46}" presName="root2" presStyleCnt="0"/>
      <dgm:spPr/>
    </dgm:pt>
    <dgm:pt modelId="{6A3BC993-5956-4BC2-9C12-F7083478BAE7}" type="pres">
      <dgm:prSet presAssocID="{A1E3386A-9607-403F-88B8-517FA8E40D46}" presName="LevelTwoTextNode" presStyleLbl="node2" presStyleIdx="0" presStyleCnt="3">
        <dgm:presLayoutVars>
          <dgm:chPref val="3"/>
        </dgm:presLayoutVars>
      </dgm:prSet>
      <dgm:spPr/>
    </dgm:pt>
    <dgm:pt modelId="{7D7BE8D7-13FE-4DB2-9816-7DFDED81E341}" type="pres">
      <dgm:prSet presAssocID="{A1E3386A-9607-403F-88B8-517FA8E40D46}" presName="level3hierChild" presStyleCnt="0"/>
      <dgm:spPr/>
    </dgm:pt>
    <dgm:pt modelId="{522C8480-3522-4B38-8713-5955E63703FF}" type="pres">
      <dgm:prSet presAssocID="{D8A3E659-ED7A-4ACA-A1B6-3BC9874BB846}" presName="conn2-1" presStyleLbl="parChTrans1D2" presStyleIdx="1" presStyleCnt="3"/>
      <dgm:spPr/>
    </dgm:pt>
    <dgm:pt modelId="{3EA0BC28-37A3-4A0D-B90B-B0404B06B296}" type="pres">
      <dgm:prSet presAssocID="{D8A3E659-ED7A-4ACA-A1B6-3BC9874BB846}" presName="connTx" presStyleLbl="parChTrans1D2" presStyleIdx="1" presStyleCnt="3"/>
      <dgm:spPr/>
    </dgm:pt>
    <dgm:pt modelId="{366B5EC8-8ADA-4D08-AAD1-B49C920A8DD3}" type="pres">
      <dgm:prSet presAssocID="{9C0ED07F-2F7A-48A3-825F-226EA6CE17F3}" presName="root2" presStyleCnt="0"/>
      <dgm:spPr/>
    </dgm:pt>
    <dgm:pt modelId="{B6DA9B70-BD2C-4A56-8A26-2B5703F8C803}" type="pres">
      <dgm:prSet presAssocID="{9C0ED07F-2F7A-48A3-825F-226EA6CE17F3}" presName="LevelTwoTextNode" presStyleLbl="node2" presStyleIdx="1" presStyleCnt="3">
        <dgm:presLayoutVars>
          <dgm:chPref val="3"/>
        </dgm:presLayoutVars>
      </dgm:prSet>
      <dgm:spPr/>
    </dgm:pt>
    <dgm:pt modelId="{2178EAC8-4914-4B54-BE4A-3DF92521145F}" type="pres">
      <dgm:prSet presAssocID="{9C0ED07F-2F7A-48A3-825F-226EA6CE17F3}" presName="level3hierChild" presStyleCnt="0"/>
      <dgm:spPr/>
    </dgm:pt>
    <dgm:pt modelId="{9298D516-6A08-4AEA-959B-5A2065800396}" type="pres">
      <dgm:prSet presAssocID="{68ECC9EE-B31E-47E3-B871-735447C71F30}" presName="conn2-1" presStyleLbl="parChTrans1D2" presStyleIdx="2" presStyleCnt="3"/>
      <dgm:spPr/>
    </dgm:pt>
    <dgm:pt modelId="{B52BB59D-CF7F-419D-A32F-BFEAECCCF769}" type="pres">
      <dgm:prSet presAssocID="{68ECC9EE-B31E-47E3-B871-735447C71F30}" presName="connTx" presStyleLbl="parChTrans1D2" presStyleIdx="2" presStyleCnt="3"/>
      <dgm:spPr/>
    </dgm:pt>
    <dgm:pt modelId="{0898EB42-A2BA-48A2-932C-A6032147460A}" type="pres">
      <dgm:prSet presAssocID="{A0E45D7E-E634-4A40-84BC-F78B7A089481}" presName="root2" presStyleCnt="0"/>
      <dgm:spPr/>
    </dgm:pt>
    <dgm:pt modelId="{490CE61C-E06E-4091-B61B-9830E8926138}" type="pres">
      <dgm:prSet presAssocID="{A0E45D7E-E634-4A40-84BC-F78B7A089481}" presName="LevelTwoTextNode" presStyleLbl="node2" presStyleIdx="2" presStyleCnt="3">
        <dgm:presLayoutVars>
          <dgm:chPref val="3"/>
        </dgm:presLayoutVars>
      </dgm:prSet>
      <dgm:spPr/>
    </dgm:pt>
    <dgm:pt modelId="{12BF7892-76EA-4F61-828C-341AC4B6C8C3}" type="pres">
      <dgm:prSet presAssocID="{A0E45D7E-E634-4A40-84BC-F78B7A089481}" presName="level3hierChild" presStyleCnt="0"/>
      <dgm:spPr/>
    </dgm:pt>
  </dgm:ptLst>
  <dgm:cxnLst>
    <dgm:cxn modelId="{ADB97815-38AE-404B-823B-BF8AC24A469B}" type="presOf" srcId="{E21EF71F-718A-40DE-BA95-607130EBBD6A}" destId="{28BA669B-8556-48A7-9237-F11E8D6C28CD}" srcOrd="1" destOrd="0" presId="urn:microsoft.com/office/officeart/2005/8/layout/hierarchy2"/>
    <dgm:cxn modelId="{A351D818-7CFD-4513-892B-91B1A2243F30}" type="presOf" srcId="{D8A3E659-ED7A-4ACA-A1B6-3BC9874BB846}" destId="{522C8480-3522-4B38-8713-5955E63703FF}" srcOrd="0" destOrd="0" presId="urn:microsoft.com/office/officeart/2005/8/layout/hierarchy2"/>
    <dgm:cxn modelId="{AD9AAD35-8F65-4AEA-A72A-0A2ED0A6456B}" type="presOf" srcId="{9C0ED07F-2F7A-48A3-825F-226EA6CE17F3}" destId="{B6DA9B70-BD2C-4A56-8A26-2B5703F8C803}" srcOrd="0" destOrd="0" presId="urn:microsoft.com/office/officeart/2005/8/layout/hierarchy2"/>
    <dgm:cxn modelId="{F609E15D-88BC-4BA9-9E59-64852DC0FA46}" srcId="{3252026B-EA3C-408F-97B1-5D2894F323FC}" destId="{A0E45D7E-E634-4A40-84BC-F78B7A089481}" srcOrd="2" destOrd="0" parTransId="{68ECC9EE-B31E-47E3-B871-735447C71F30}" sibTransId="{0CEE3D99-5B50-45FB-8C62-63976F5F9740}"/>
    <dgm:cxn modelId="{1B75F258-2955-4A02-913A-99706083690D}" type="presOf" srcId="{A1E3386A-9607-403F-88B8-517FA8E40D46}" destId="{6A3BC993-5956-4BC2-9C12-F7083478BAE7}" srcOrd="0" destOrd="0" presId="urn:microsoft.com/office/officeart/2005/8/layout/hierarchy2"/>
    <dgm:cxn modelId="{49342179-3324-471E-92E8-65DAEA222FC4}" srcId="{3252026B-EA3C-408F-97B1-5D2894F323FC}" destId="{A1E3386A-9607-403F-88B8-517FA8E40D46}" srcOrd="0" destOrd="0" parTransId="{E21EF71F-718A-40DE-BA95-607130EBBD6A}" sibTransId="{369F76D3-EF84-4C6B-91C2-02159F23AA07}"/>
    <dgm:cxn modelId="{FB828084-513D-4BFE-8EED-3C81611B4A3A}" type="presOf" srcId="{68ECC9EE-B31E-47E3-B871-735447C71F30}" destId="{B52BB59D-CF7F-419D-A32F-BFEAECCCF769}" srcOrd="1" destOrd="0" presId="urn:microsoft.com/office/officeart/2005/8/layout/hierarchy2"/>
    <dgm:cxn modelId="{BBF30589-8871-4242-AA46-27535393AF6D}" type="presOf" srcId="{A0E45D7E-E634-4A40-84BC-F78B7A089481}" destId="{490CE61C-E06E-4091-B61B-9830E8926138}" srcOrd="0" destOrd="0" presId="urn:microsoft.com/office/officeart/2005/8/layout/hierarchy2"/>
    <dgm:cxn modelId="{D735308F-4922-4ED1-81B5-8261BB5CEBB5}" srcId="{88BFDB47-EF31-4734-BF33-311FD51399B6}" destId="{3252026B-EA3C-408F-97B1-5D2894F323FC}" srcOrd="0" destOrd="0" parTransId="{CAFC5F17-52EF-4C12-8897-17164054EAA4}" sibTransId="{513F4282-291E-4605-AD28-7DE70E557FE9}"/>
    <dgm:cxn modelId="{741097A9-125B-4822-8C55-D88C67ADD0B1}" type="presOf" srcId="{3252026B-EA3C-408F-97B1-5D2894F323FC}" destId="{DA38E2DD-B305-452E-B292-A26C39011379}" srcOrd="0" destOrd="0" presId="urn:microsoft.com/office/officeart/2005/8/layout/hierarchy2"/>
    <dgm:cxn modelId="{FA3CCFDD-33C8-44D0-BAFB-97E5F03A8622}" type="presOf" srcId="{88BFDB47-EF31-4734-BF33-311FD51399B6}" destId="{9F44DA0E-588F-4784-98B6-B1BF76561A95}" srcOrd="0" destOrd="0" presId="urn:microsoft.com/office/officeart/2005/8/layout/hierarchy2"/>
    <dgm:cxn modelId="{A859A2F1-30DA-4BE0-81A2-417061F6F942}" type="presOf" srcId="{68ECC9EE-B31E-47E3-B871-735447C71F30}" destId="{9298D516-6A08-4AEA-959B-5A2065800396}" srcOrd="0" destOrd="0" presId="urn:microsoft.com/office/officeart/2005/8/layout/hierarchy2"/>
    <dgm:cxn modelId="{FA4095F2-1B0A-4B64-99D7-329027961C9A}" srcId="{3252026B-EA3C-408F-97B1-5D2894F323FC}" destId="{9C0ED07F-2F7A-48A3-825F-226EA6CE17F3}" srcOrd="1" destOrd="0" parTransId="{D8A3E659-ED7A-4ACA-A1B6-3BC9874BB846}" sibTransId="{CCAA4545-5C5C-4483-A444-D00247185529}"/>
    <dgm:cxn modelId="{0A2DC5F2-3F98-41E5-9B0E-B0F1F1D217BF}" type="presOf" srcId="{D8A3E659-ED7A-4ACA-A1B6-3BC9874BB846}" destId="{3EA0BC28-37A3-4A0D-B90B-B0404B06B296}" srcOrd="1" destOrd="0" presId="urn:microsoft.com/office/officeart/2005/8/layout/hierarchy2"/>
    <dgm:cxn modelId="{61EA50F9-7EDE-424E-800C-B899A58F2782}" type="presOf" srcId="{E21EF71F-718A-40DE-BA95-607130EBBD6A}" destId="{D4EFD801-3A6A-47FC-B043-088B254694C5}" srcOrd="0" destOrd="0" presId="urn:microsoft.com/office/officeart/2005/8/layout/hierarchy2"/>
    <dgm:cxn modelId="{F4AFB1E6-B4AD-4540-B2C2-259C37565D36}" type="presParOf" srcId="{9F44DA0E-588F-4784-98B6-B1BF76561A95}" destId="{BBB112C1-331C-42A9-935A-A9F7945A41F4}" srcOrd="0" destOrd="0" presId="urn:microsoft.com/office/officeart/2005/8/layout/hierarchy2"/>
    <dgm:cxn modelId="{8B9B95CD-D3D2-4CFE-9C5C-D8567AE9FC89}" type="presParOf" srcId="{BBB112C1-331C-42A9-935A-A9F7945A41F4}" destId="{DA38E2DD-B305-452E-B292-A26C39011379}" srcOrd="0" destOrd="0" presId="urn:microsoft.com/office/officeart/2005/8/layout/hierarchy2"/>
    <dgm:cxn modelId="{29DB608D-E534-4987-9DBA-FF3432F9C9D8}" type="presParOf" srcId="{BBB112C1-331C-42A9-935A-A9F7945A41F4}" destId="{D4D1CADB-AA94-473F-BD4E-A8054CE04BE0}" srcOrd="1" destOrd="0" presId="urn:microsoft.com/office/officeart/2005/8/layout/hierarchy2"/>
    <dgm:cxn modelId="{76699076-5501-4BC7-8FDD-D8FC7E890984}" type="presParOf" srcId="{D4D1CADB-AA94-473F-BD4E-A8054CE04BE0}" destId="{D4EFD801-3A6A-47FC-B043-088B254694C5}" srcOrd="0" destOrd="0" presId="urn:microsoft.com/office/officeart/2005/8/layout/hierarchy2"/>
    <dgm:cxn modelId="{17DE6A92-7D79-48B8-81DC-0C532188EB51}" type="presParOf" srcId="{D4EFD801-3A6A-47FC-B043-088B254694C5}" destId="{28BA669B-8556-48A7-9237-F11E8D6C28CD}" srcOrd="0" destOrd="0" presId="urn:microsoft.com/office/officeart/2005/8/layout/hierarchy2"/>
    <dgm:cxn modelId="{0A99AD8B-D825-4927-BA72-14EDD1BD9E91}" type="presParOf" srcId="{D4D1CADB-AA94-473F-BD4E-A8054CE04BE0}" destId="{028B1346-B9BD-470F-88AD-3C0A80515486}" srcOrd="1" destOrd="0" presId="urn:microsoft.com/office/officeart/2005/8/layout/hierarchy2"/>
    <dgm:cxn modelId="{131D0ADB-C0F9-4D3A-BABB-653FA7386DA2}" type="presParOf" srcId="{028B1346-B9BD-470F-88AD-3C0A80515486}" destId="{6A3BC993-5956-4BC2-9C12-F7083478BAE7}" srcOrd="0" destOrd="0" presId="urn:microsoft.com/office/officeart/2005/8/layout/hierarchy2"/>
    <dgm:cxn modelId="{C12C012E-5C85-435A-A2F1-5FBB6175CC85}" type="presParOf" srcId="{028B1346-B9BD-470F-88AD-3C0A80515486}" destId="{7D7BE8D7-13FE-4DB2-9816-7DFDED81E341}" srcOrd="1" destOrd="0" presId="urn:microsoft.com/office/officeart/2005/8/layout/hierarchy2"/>
    <dgm:cxn modelId="{2861AFFD-9FE7-44F4-8B61-00BEAA994B52}" type="presParOf" srcId="{D4D1CADB-AA94-473F-BD4E-A8054CE04BE0}" destId="{522C8480-3522-4B38-8713-5955E63703FF}" srcOrd="2" destOrd="0" presId="urn:microsoft.com/office/officeart/2005/8/layout/hierarchy2"/>
    <dgm:cxn modelId="{306B4F19-C4BB-4067-A077-FED398A88225}" type="presParOf" srcId="{522C8480-3522-4B38-8713-5955E63703FF}" destId="{3EA0BC28-37A3-4A0D-B90B-B0404B06B296}" srcOrd="0" destOrd="0" presId="urn:microsoft.com/office/officeart/2005/8/layout/hierarchy2"/>
    <dgm:cxn modelId="{4362B842-62B8-46B3-B8BF-C5036B2461DA}" type="presParOf" srcId="{D4D1CADB-AA94-473F-BD4E-A8054CE04BE0}" destId="{366B5EC8-8ADA-4D08-AAD1-B49C920A8DD3}" srcOrd="3" destOrd="0" presId="urn:microsoft.com/office/officeart/2005/8/layout/hierarchy2"/>
    <dgm:cxn modelId="{CF43EFDB-38EE-4D0C-903E-6F6346B5F3BB}" type="presParOf" srcId="{366B5EC8-8ADA-4D08-AAD1-B49C920A8DD3}" destId="{B6DA9B70-BD2C-4A56-8A26-2B5703F8C803}" srcOrd="0" destOrd="0" presId="urn:microsoft.com/office/officeart/2005/8/layout/hierarchy2"/>
    <dgm:cxn modelId="{637809AC-02AE-4E32-9C84-1602A7B78128}" type="presParOf" srcId="{366B5EC8-8ADA-4D08-AAD1-B49C920A8DD3}" destId="{2178EAC8-4914-4B54-BE4A-3DF92521145F}" srcOrd="1" destOrd="0" presId="urn:microsoft.com/office/officeart/2005/8/layout/hierarchy2"/>
    <dgm:cxn modelId="{16CA0343-8325-48BC-9181-4A059B1A9D03}" type="presParOf" srcId="{D4D1CADB-AA94-473F-BD4E-A8054CE04BE0}" destId="{9298D516-6A08-4AEA-959B-5A2065800396}" srcOrd="4" destOrd="0" presId="urn:microsoft.com/office/officeart/2005/8/layout/hierarchy2"/>
    <dgm:cxn modelId="{7B436AA1-ECD5-4110-B43A-440543CE4F1A}" type="presParOf" srcId="{9298D516-6A08-4AEA-959B-5A2065800396}" destId="{B52BB59D-CF7F-419D-A32F-BFEAECCCF769}" srcOrd="0" destOrd="0" presId="urn:microsoft.com/office/officeart/2005/8/layout/hierarchy2"/>
    <dgm:cxn modelId="{AA3F6B65-348D-4A87-8F45-B57B6E01922A}" type="presParOf" srcId="{D4D1CADB-AA94-473F-BD4E-A8054CE04BE0}" destId="{0898EB42-A2BA-48A2-932C-A6032147460A}" srcOrd="5" destOrd="0" presId="urn:microsoft.com/office/officeart/2005/8/layout/hierarchy2"/>
    <dgm:cxn modelId="{DB855CC1-12BE-44E8-ADAB-D079E3580709}" type="presParOf" srcId="{0898EB42-A2BA-48A2-932C-A6032147460A}" destId="{490CE61C-E06E-4091-B61B-9830E8926138}" srcOrd="0" destOrd="0" presId="urn:microsoft.com/office/officeart/2005/8/layout/hierarchy2"/>
    <dgm:cxn modelId="{4CDE1699-C684-440F-8D8D-ACD5694201E3}" type="presParOf" srcId="{0898EB42-A2BA-48A2-932C-A6032147460A}" destId="{12BF7892-76EA-4F61-828C-341AC4B6C8C3}"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8BFDB47-EF31-4734-BF33-311FD51399B6}" type="doc">
      <dgm:prSet loTypeId="urn:microsoft.com/office/officeart/2005/8/layout/hierarchy2" loCatId="hierarchy" qsTypeId="urn:microsoft.com/office/officeart/2005/8/quickstyle/simple1" qsCatId="simple" csTypeId="urn:microsoft.com/office/officeart/2005/8/colors/accent0_2" csCatId="mainScheme" phldr="1"/>
      <dgm:spPr/>
      <dgm:t>
        <a:bodyPr/>
        <a:lstStyle/>
        <a:p>
          <a:endParaRPr lang="en-US"/>
        </a:p>
      </dgm:t>
    </dgm:pt>
    <dgm:pt modelId="{3252026B-EA3C-408F-97B1-5D2894F323FC}">
      <dgm:prSet phldrT="[Text]"/>
      <dgm:spPr/>
      <dgm:t>
        <a:bodyPr/>
        <a:lstStyle/>
        <a:p>
          <a:r>
            <a:rPr lang="en-US" b="1" dirty="0">
              <a:latin typeface="Times New Roman" panose="02020603050405020304" pitchFamily="18" charset="0"/>
              <a:cs typeface="Times New Roman" panose="02020603050405020304" pitchFamily="18" charset="0"/>
            </a:rPr>
            <a:t>Impact</a:t>
          </a:r>
        </a:p>
      </dgm:t>
    </dgm:pt>
    <dgm:pt modelId="{CAFC5F17-52EF-4C12-8897-17164054EAA4}" type="parTrans" cxnId="{D735308F-4922-4ED1-81B5-8261BB5CEBB5}">
      <dgm:prSet/>
      <dgm:spPr/>
      <dgm:t>
        <a:bodyPr/>
        <a:lstStyle/>
        <a:p>
          <a:endParaRPr lang="en-US"/>
        </a:p>
      </dgm:t>
    </dgm:pt>
    <dgm:pt modelId="{513F4282-291E-4605-AD28-7DE70E557FE9}" type="sibTrans" cxnId="{D735308F-4922-4ED1-81B5-8261BB5CEBB5}">
      <dgm:prSet/>
      <dgm:spPr/>
      <dgm:t>
        <a:bodyPr/>
        <a:lstStyle/>
        <a:p>
          <a:endParaRPr lang="en-US"/>
        </a:p>
      </dgm:t>
    </dgm:pt>
    <dgm:pt modelId="{A1E3386A-9607-403F-88B8-517FA8E40D46}">
      <dgm:prSet phldrT="[Text]"/>
      <dgm:spPr/>
      <dgm:t>
        <a:bodyPr/>
        <a:lstStyle/>
        <a:p>
          <a:r>
            <a:rPr lang="en-US" b="0" dirty="0"/>
            <a:t>Operational Efficiency</a:t>
          </a:r>
          <a:endParaRPr lang="en-US" b="0" dirty="0">
            <a:latin typeface="Times New Roman" panose="02020603050405020304" pitchFamily="18" charset="0"/>
            <a:cs typeface="Times New Roman" panose="02020603050405020304" pitchFamily="18" charset="0"/>
          </a:endParaRPr>
        </a:p>
      </dgm:t>
    </dgm:pt>
    <dgm:pt modelId="{E21EF71F-718A-40DE-BA95-607130EBBD6A}" type="parTrans" cxnId="{49342179-3324-471E-92E8-65DAEA222FC4}">
      <dgm:prSet/>
      <dgm:spPr/>
      <dgm:t>
        <a:bodyPr/>
        <a:lstStyle/>
        <a:p>
          <a:endParaRPr lang="en-US"/>
        </a:p>
      </dgm:t>
    </dgm:pt>
    <dgm:pt modelId="{369F76D3-EF84-4C6B-91C2-02159F23AA07}" type="sibTrans" cxnId="{49342179-3324-471E-92E8-65DAEA222FC4}">
      <dgm:prSet/>
      <dgm:spPr/>
      <dgm:t>
        <a:bodyPr/>
        <a:lstStyle/>
        <a:p>
          <a:endParaRPr lang="en-US"/>
        </a:p>
      </dgm:t>
    </dgm:pt>
    <dgm:pt modelId="{9C0ED07F-2F7A-48A3-825F-226EA6CE17F3}">
      <dgm:prSet phldrT="[Text]"/>
      <dgm:spPr/>
      <dgm:t>
        <a:bodyPr/>
        <a:lstStyle/>
        <a:p>
          <a:r>
            <a:rPr lang="en-US" b="0" dirty="0"/>
            <a:t>Competitive Advantage</a:t>
          </a:r>
          <a:endParaRPr lang="en-US" b="0" dirty="0">
            <a:latin typeface="Times New Roman" panose="02020603050405020304" pitchFamily="18" charset="0"/>
            <a:cs typeface="Times New Roman" panose="02020603050405020304" pitchFamily="18" charset="0"/>
          </a:endParaRPr>
        </a:p>
      </dgm:t>
    </dgm:pt>
    <dgm:pt modelId="{D8A3E659-ED7A-4ACA-A1B6-3BC9874BB846}" type="parTrans" cxnId="{FA4095F2-1B0A-4B64-99D7-329027961C9A}">
      <dgm:prSet/>
      <dgm:spPr/>
      <dgm:t>
        <a:bodyPr/>
        <a:lstStyle/>
        <a:p>
          <a:endParaRPr lang="en-US"/>
        </a:p>
      </dgm:t>
    </dgm:pt>
    <dgm:pt modelId="{CCAA4545-5C5C-4483-A444-D00247185529}" type="sibTrans" cxnId="{FA4095F2-1B0A-4B64-99D7-329027961C9A}">
      <dgm:prSet/>
      <dgm:spPr/>
      <dgm:t>
        <a:bodyPr/>
        <a:lstStyle/>
        <a:p>
          <a:endParaRPr lang="en-US"/>
        </a:p>
      </dgm:t>
    </dgm:pt>
    <dgm:pt modelId="{A0E45D7E-E634-4A40-84BC-F78B7A089481}">
      <dgm:prSet phldrT="[Text]"/>
      <dgm:spPr/>
      <dgm:t>
        <a:bodyPr/>
        <a:lstStyle/>
        <a:p>
          <a:r>
            <a:rPr lang="en-US" b="0" dirty="0"/>
            <a:t>Environmental Stewardship</a:t>
          </a:r>
          <a:endParaRPr lang="en-US" b="0" dirty="0">
            <a:latin typeface="Times New Roman" panose="02020603050405020304" pitchFamily="18" charset="0"/>
            <a:cs typeface="Times New Roman" panose="02020603050405020304" pitchFamily="18" charset="0"/>
          </a:endParaRPr>
        </a:p>
      </dgm:t>
    </dgm:pt>
    <dgm:pt modelId="{68ECC9EE-B31E-47E3-B871-735447C71F30}" type="parTrans" cxnId="{F609E15D-88BC-4BA9-9E59-64852DC0FA46}">
      <dgm:prSet/>
      <dgm:spPr/>
      <dgm:t>
        <a:bodyPr/>
        <a:lstStyle/>
        <a:p>
          <a:endParaRPr lang="en-US"/>
        </a:p>
      </dgm:t>
    </dgm:pt>
    <dgm:pt modelId="{0CEE3D99-5B50-45FB-8C62-63976F5F9740}" type="sibTrans" cxnId="{F609E15D-88BC-4BA9-9E59-64852DC0FA46}">
      <dgm:prSet/>
      <dgm:spPr/>
      <dgm:t>
        <a:bodyPr/>
        <a:lstStyle/>
        <a:p>
          <a:endParaRPr lang="en-US"/>
        </a:p>
      </dgm:t>
    </dgm:pt>
    <dgm:pt modelId="{9F44DA0E-588F-4784-98B6-B1BF76561A95}" type="pres">
      <dgm:prSet presAssocID="{88BFDB47-EF31-4734-BF33-311FD51399B6}" presName="diagram" presStyleCnt="0">
        <dgm:presLayoutVars>
          <dgm:chPref val="1"/>
          <dgm:dir/>
          <dgm:animOne val="branch"/>
          <dgm:animLvl val="lvl"/>
          <dgm:resizeHandles val="exact"/>
        </dgm:presLayoutVars>
      </dgm:prSet>
      <dgm:spPr/>
    </dgm:pt>
    <dgm:pt modelId="{BBB112C1-331C-42A9-935A-A9F7945A41F4}" type="pres">
      <dgm:prSet presAssocID="{3252026B-EA3C-408F-97B1-5D2894F323FC}" presName="root1" presStyleCnt="0"/>
      <dgm:spPr/>
    </dgm:pt>
    <dgm:pt modelId="{DA38E2DD-B305-452E-B292-A26C39011379}" type="pres">
      <dgm:prSet presAssocID="{3252026B-EA3C-408F-97B1-5D2894F323FC}" presName="LevelOneTextNode" presStyleLbl="node0" presStyleIdx="0" presStyleCnt="1">
        <dgm:presLayoutVars>
          <dgm:chPref val="3"/>
        </dgm:presLayoutVars>
      </dgm:prSet>
      <dgm:spPr/>
    </dgm:pt>
    <dgm:pt modelId="{D4D1CADB-AA94-473F-BD4E-A8054CE04BE0}" type="pres">
      <dgm:prSet presAssocID="{3252026B-EA3C-408F-97B1-5D2894F323FC}" presName="level2hierChild" presStyleCnt="0"/>
      <dgm:spPr/>
    </dgm:pt>
    <dgm:pt modelId="{D4EFD801-3A6A-47FC-B043-088B254694C5}" type="pres">
      <dgm:prSet presAssocID="{E21EF71F-718A-40DE-BA95-607130EBBD6A}" presName="conn2-1" presStyleLbl="parChTrans1D2" presStyleIdx="0" presStyleCnt="3"/>
      <dgm:spPr/>
    </dgm:pt>
    <dgm:pt modelId="{28BA669B-8556-48A7-9237-F11E8D6C28CD}" type="pres">
      <dgm:prSet presAssocID="{E21EF71F-718A-40DE-BA95-607130EBBD6A}" presName="connTx" presStyleLbl="parChTrans1D2" presStyleIdx="0" presStyleCnt="3"/>
      <dgm:spPr/>
    </dgm:pt>
    <dgm:pt modelId="{028B1346-B9BD-470F-88AD-3C0A80515486}" type="pres">
      <dgm:prSet presAssocID="{A1E3386A-9607-403F-88B8-517FA8E40D46}" presName="root2" presStyleCnt="0"/>
      <dgm:spPr/>
    </dgm:pt>
    <dgm:pt modelId="{6A3BC993-5956-4BC2-9C12-F7083478BAE7}" type="pres">
      <dgm:prSet presAssocID="{A1E3386A-9607-403F-88B8-517FA8E40D46}" presName="LevelTwoTextNode" presStyleLbl="node2" presStyleIdx="0" presStyleCnt="3">
        <dgm:presLayoutVars>
          <dgm:chPref val="3"/>
        </dgm:presLayoutVars>
      </dgm:prSet>
      <dgm:spPr/>
    </dgm:pt>
    <dgm:pt modelId="{7D7BE8D7-13FE-4DB2-9816-7DFDED81E341}" type="pres">
      <dgm:prSet presAssocID="{A1E3386A-9607-403F-88B8-517FA8E40D46}" presName="level3hierChild" presStyleCnt="0"/>
      <dgm:spPr/>
    </dgm:pt>
    <dgm:pt modelId="{522C8480-3522-4B38-8713-5955E63703FF}" type="pres">
      <dgm:prSet presAssocID="{D8A3E659-ED7A-4ACA-A1B6-3BC9874BB846}" presName="conn2-1" presStyleLbl="parChTrans1D2" presStyleIdx="1" presStyleCnt="3"/>
      <dgm:spPr/>
    </dgm:pt>
    <dgm:pt modelId="{3EA0BC28-37A3-4A0D-B90B-B0404B06B296}" type="pres">
      <dgm:prSet presAssocID="{D8A3E659-ED7A-4ACA-A1B6-3BC9874BB846}" presName="connTx" presStyleLbl="parChTrans1D2" presStyleIdx="1" presStyleCnt="3"/>
      <dgm:spPr/>
    </dgm:pt>
    <dgm:pt modelId="{366B5EC8-8ADA-4D08-AAD1-B49C920A8DD3}" type="pres">
      <dgm:prSet presAssocID="{9C0ED07F-2F7A-48A3-825F-226EA6CE17F3}" presName="root2" presStyleCnt="0"/>
      <dgm:spPr/>
    </dgm:pt>
    <dgm:pt modelId="{B6DA9B70-BD2C-4A56-8A26-2B5703F8C803}" type="pres">
      <dgm:prSet presAssocID="{9C0ED07F-2F7A-48A3-825F-226EA6CE17F3}" presName="LevelTwoTextNode" presStyleLbl="node2" presStyleIdx="1" presStyleCnt="3">
        <dgm:presLayoutVars>
          <dgm:chPref val="3"/>
        </dgm:presLayoutVars>
      </dgm:prSet>
      <dgm:spPr/>
    </dgm:pt>
    <dgm:pt modelId="{2178EAC8-4914-4B54-BE4A-3DF92521145F}" type="pres">
      <dgm:prSet presAssocID="{9C0ED07F-2F7A-48A3-825F-226EA6CE17F3}" presName="level3hierChild" presStyleCnt="0"/>
      <dgm:spPr/>
    </dgm:pt>
    <dgm:pt modelId="{9298D516-6A08-4AEA-959B-5A2065800396}" type="pres">
      <dgm:prSet presAssocID="{68ECC9EE-B31E-47E3-B871-735447C71F30}" presName="conn2-1" presStyleLbl="parChTrans1D2" presStyleIdx="2" presStyleCnt="3"/>
      <dgm:spPr/>
    </dgm:pt>
    <dgm:pt modelId="{B52BB59D-CF7F-419D-A32F-BFEAECCCF769}" type="pres">
      <dgm:prSet presAssocID="{68ECC9EE-B31E-47E3-B871-735447C71F30}" presName="connTx" presStyleLbl="parChTrans1D2" presStyleIdx="2" presStyleCnt="3"/>
      <dgm:spPr/>
    </dgm:pt>
    <dgm:pt modelId="{0898EB42-A2BA-48A2-932C-A6032147460A}" type="pres">
      <dgm:prSet presAssocID="{A0E45D7E-E634-4A40-84BC-F78B7A089481}" presName="root2" presStyleCnt="0"/>
      <dgm:spPr/>
    </dgm:pt>
    <dgm:pt modelId="{490CE61C-E06E-4091-B61B-9830E8926138}" type="pres">
      <dgm:prSet presAssocID="{A0E45D7E-E634-4A40-84BC-F78B7A089481}" presName="LevelTwoTextNode" presStyleLbl="node2" presStyleIdx="2" presStyleCnt="3">
        <dgm:presLayoutVars>
          <dgm:chPref val="3"/>
        </dgm:presLayoutVars>
      </dgm:prSet>
      <dgm:spPr/>
    </dgm:pt>
    <dgm:pt modelId="{12BF7892-76EA-4F61-828C-341AC4B6C8C3}" type="pres">
      <dgm:prSet presAssocID="{A0E45D7E-E634-4A40-84BC-F78B7A089481}" presName="level3hierChild" presStyleCnt="0"/>
      <dgm:spPr/>
    </dgm:pt>
  </dgm:ptLst>
  <dgm:cxnLst>
    <dgm:cxn modelId="{5B345A00-6E24-459E-A13C-F513C0E1D566}" type="presOf" srcId="{A0E45D7E-E634-4A40-84BC-F78B7A089481}" destId="{490CE61C-E06E-4091-B61B-9830E8926138}" srcOrd="0" destOrd="0" presId="urn:microsoft.com/office/officeart/2005/8/layout/hierarchy2"/>
    <dgm:cxn modelId="{E7109431-296F-45C3-849B-2E96A7CECA7F}" type="presOf" srcId="{E21EF71F-718A-40DE-BA95-607130EBBD6A}" destId="{D4EFD801-3A6A-47FC-B043-088B254694C5}" srcOrd="0" destOrd="0" presId="urn:microsoft.com/office/officeart/2005/8/layout/hierarchy2"/>
    <dgm:cxn modelId="{F609E15D-88BC-4BA9-9E59-64852DC0FA46}" srcId="{3252026B-EA3C-408F-97B1-5D2894F323FC}" destId="{A0E45D7E-E634-4A40-84BC-F78B7A089481}" srcOrd="2" destOrd="0" parTransId="{68ECC9EE-B31E-47E3-B871-735447C71F30}" sibTransId="{0CEE3D99-5B50-45FB-8C62-63976F5F9740}"/>
    <dgm:cxn modelId="{A4276E4F-BA57-4088-8181-32CC42165A27}" type="presOf" srcId="{D8A3E659-ED7A-4ACA-A1B6-3BC9874BB846}" destId="{522C8480-3522-4B38-8713-5955E63703FF}" srcOrd="0" destOrd="0" presId="urn:microsoft.com/office/officeart/2005/8/layout/hierarchy2"/>
    <dgm:cxn modelId="{49342179-3324-471E-92E8-65DAEA222FC4}" srcId="{3252026B-EA3C-408F-97B1-5D2894F323FC}" destId="{A1E3386A-9607-403F-88B8-517FA8E40D46}" srcOrd="0" destOrd="0" parTransId="{E21EF71F-718A-40DE-BA95-607130EBBD6A}" sibTransId="{369F76D3-EF84-4C6B-91C2-02159F23AA07}"/>
    <dgm:cxn modelId="{5359868A-164E-4CE8-B4F0-E557F43DC9CE}" type="presOf" srcId="{9C0ED07F-2F7A-48A3-825F-226EA6CE17F3}" destId="{B6DA9B70-BD2C-4A56-8A26-2B5703F8C803}" srcOrd="0" destOrd="0" presId="urn:microsoft.com/office/officeart/2005/8/layout/hierarchy2"/>
    <dgm:cxn modelId="{D735308F-4922-4ED1-81B5-8261BB5CEBB5}" srcId="{88BFDB47-EF31-4734-BF33-311FD51399B6}" destId="{3252026B-EA3C-408F-97B1-5D2894F323FC}" srcOrd="0" destOrd="0" parTransId="{CAFC5F17-52EF-4C12-8897-17164054EAA4}" sibTransId="{513F4282-291E-4605-AD28-7DE70E557FE9}"/>
    <dgm:cxn modelId="{3D4AB491-2A11-4B66-ABA0-1A056B07E0B4}" type="presOf" srcId="{68ECC9EE-B31E-47E3-B871-735447C71F30}" destId="{9298D516-6A08-4AEA-959B-5A2065800396}" srcOrd="0" destOrd="0" presId="urn:microsoft.com/office/officeart/2005/8/layout/hierarchy2"/>
    <dgm:cxn modelId="{FEC17CD6-A285-4C88-BA43-6AE55D6C3FF9}" type="presOf" srcId="{E21EF71F-718A-40DE-BA95-607130EBBD6A}" destId="{28BA669B-8556-48A7-9237-F11E8D6C28CD}" srcOrd="1" destOrd="0" presId="urn:microsoft.com/office/officeart/2005/8/layout/hierarchy2"/>
    <dgm:cxn modelId="{CE9533D8-BE94-444E-99C6-C669A8CEF007}" type="presOf" srcId="{D8A3E659-ED7A-4ACA-A1B6-3BC9874BB846}" destId="{3EA0BC28-37A3-4A0D-B90B-B0404B06B296}" srcOrd="1" destOrd="0" presId="urn:microsoft.com/office/officeart/2005/8/layout/hierarchy2"/>
    <dgm:cxn modelId="{7963B5EF-CC46-4F38-9E6F-5BEC043853EE}" type="presOf" srcId="{3252026B-EA3C-408F-97B1-5D2894F323FC}" destId="{DA38E2DD-B305-452E-B292-A26C39011379}" srcOrd="0" destOrd="0" presId="urn:microsoft.com/office/officeart/2005/8/layout/hierarchy2"/>
    <dgm:cxn modelId="{FA4095F2-1B0A-4B64-99D7-329027961C9A}" srcId="{3252026B-EA3C-408F-97B1-5D2894F323FC}" destId="{9C0ED07F-2F7A-48A3-825F-226EA6CE17F3}" srcOrd="1" destOrd="0" parTransId="{D8A3E659-ED7A-4ACA-A1B6-3BC9874BB846}" sibTransId="{CCAA4545-5C5C-4483-A444-D00247185529}"/>
    <dgm:cxn modelId="{E817D7F5-214F-433D-B8EC-1AD2E2D083B8}" type="presOf" srcId="{A1E3386A-9607-403F-88B8-517FA8E40D46}" destId="{6A3BC993-5956-4BC2-9C12-F7083478BAE7}" srcOrd="0" destOrd="0" presId="urn:microsoft.com/office/officeart/2005/8/layout/hierarchy2"/>
    <dgm:cxn modelId="{3C4171FE-CD7C-45D9-999C-21B3C80B6375}" type="presOf" srcId="{68ECC9EE-B31E-47E3-B871-735447C71F30}" destId="{B52BB59D-CF7F-419D-A32F-BFEAECCCF769}" srcOrd="1" destOrd="0" presId="urn:microsoft.com/office/officeart/2005/8/layout/hierarchy2"/>
    <dgm:cxn modelId="{905796FF-9950-4979-97DD-A81930E7C895}" type="presOf" srcId="{88BFDB47-EF31-4734-BF33-311FD51399B6}" destId="{9F44DA0E-588F-4784-98B6-B1BF76561A95}" srcOrd="0" destOrd="0" presId="urn:microsoft.com/office/officeart/2005/8/layout/hierarchy2"/>
    <dgm:cxn modelId="{30593ECC-9458-4407-A056-4054243ADD7A}" type="presParOf" srcId="{9F44DA0E-588F-4784-98B6-B1BF76561A95}" destId="{BBB112C1-331C-42A9-935A-A9F7945A41F4}" srcOrd="0" destOrd="0" presId="urn:microsoft.com/office/officeart/2005/8/layout/hierarchy2"/>
    <dgm:cxn modelId="{CA71A9E1-EEB2-4FB1-B596-D7FC9581288C}" type="presParOf" srcId="{BBB112C1-331C-42A9-935A-A9F7945A41F4}" destId="{DA38E2DD-B305-452E-B292-A26C39011379}" srcOrd="0" destOrd="0" presId="urn:microsoft.com/office/officeart/2005/8/layout/hierarchy2"/>
    <dgm:cxn modelId="{51FFA21A-0BC1-4036-B99A-0AFDF1E0A039}" type="presParOf" srcId="{BBB112C1-331C-42A9-935A-A9F7945A41F4}" destId="{D4D1CADB-AA94-473F-BD4E-A8054CE04BE0}" srcOrd="1" destOrd="0" presId="urn:microsoft.com/office/officeart/2005/8/layout/hierarchy2"/>
    <dgm:cxn modelId="{ADED6151-9A78-4ED3-8EB3-BABAB658EAED}" type="presParOf" srcId="{D4D1CADB-AA94-473F-BD4E-A8054CE04BE0}" destId="{D4EFD801-3A6A-47FC-B043-088B254694C5}" srcOrd="0" destOrd="0" presId="urn:microsoft.com/office/officeart/2005/8/layout/hierarchy2"/>
    <dgm:cxn modelId="{93689CC1-DDF4-4206-B34C-6C7BA7DFEEE0}" type="presParOf" srcId="{D4EFD801-3A6A-47FC-B043-088B254694C5}" destId="{28BA669B-8556-48A7-9237-F11E8D6C28CD}" srcOrd="0" destOrd="0" presId="urn:microsoft.com/office/officeart/2005/8/layout/hierarchy2"/>
    <dgm:cxn modelId="{CBB58397-C40D-4D71-98EF-7FFF550114E8}" type="presParOf" srcId="{D4D1CADB-AA94-473F-BD4E-A8054CE04BE0}" destId="{028B1346-B9BD-470F-88AD-3C0A80515486}" srcOrd="1" destOrd="0" presId="urn:microsoft.com/office/officeart/2005/8/layout/hierarchy2"/>
    <dgm:cxn modelId="{15E442D1-7417-49CC-A069-13421F130DE7}" type="presParOf" srcId="{028B1346-B9BD-470F-88AD-3C0A80515486}" destId="{6A3BC993-5956-4BC2-9C12-F7083478BAE7}" srcOrd="0" destOrd="0" presId="urn:microsoft.com/office/officeart/2005/8/layout/hierarchy2"/>
    <dgm:cxn modelId="{3DAB885D-642D-45F4-89E7-E752E0A07CA9}" type="presParOf" srcId="{028B1346-B9BD-470F-88AD-3C0A80515486}" destId="{7D7BE8D7-13FE-4DB2-9816-7DFDED81E341}" srcOrd="1" destOrd="0" presId="urn:microsoft.com/office/officeart/2005/8/layout/hierarchy2"/>
    <dgm:cxn modelId="{CFD2848F-3295-4C7B-B77C-7BEEFBB5227B}" type="presParOf" srcId="{D4D1CADB-AA94-473F-BD4E-A8054CE04BE0}" destId="{522C8480-3522-4B38-8713-5955E63703FF}" srcOrd="2" destOrd="0" presId="urn:microsoft.com/office/officeart/2005/8/layout/hierarchy2"/>
    <dgm:cxn modelId="{58A06536-787D-4A0B-9AB7-001ECA7923DB}" type="presParOf" srcId="{522C8480-3522-4B38-8713-5955E63703FF}" destId="{3EA0BC28-37A3-4A0D-B90B-B0404B06B296}" srcOrd="0" destOrd="0" presId="urn:microsoft.com/office/officeart/2005/8/layout/hierarchy2"/>
    <dgm:cxn modelId="{EF977BE1-3792-479A-8B0C-4C875BD9F575}" type="presParOf" srcId="{D4D1CADB-AA94-473F-BD4E-A8054CE04BE0}" destId="{366B5EC8-8ADA-4D08-AAD1-B49C920A8DD3}" srcOrd="3" destOrd="0" presId="urn:microsoft.com/office/officeart/2005/8/layout/hierarchy2"/>
    <dgm:cxn modelId="{24B84C03-1D02-49FD-9B18-4F96BDB8CFA4}" type="presParOf" srcId="{366B5EC8-8ADA-4D08-AAD1-B49C920A8DD3}" destId="{B6DA9B70-BD2C-4A56-8A26-2B5703F8C803}" srcOrd="0" destOrd="0" presId="urn:microsoft.com/office/officeart/2005/8/layout/hierarchy2"/>
    <dgm:cxn modelId="{BFCB4845-C1CA-4944-A012-7A8CB2B4B8C9}" type="presParOf" srcId="{366B5EC8-8ADA-4D08-AAD1-B49C920A8DD3}" destId="{2178EAC8-4914-4B54-BE4A-3DF92521145F}" srcOrd="1" destOrd="0" presId="urn:microsoft.com/office/officeart/2005/8/layout/hierarchy2"/>
    <dgm:cxn modelId="{C7702A78-006A-4ACC-B211-45447E5CC70B}" type="presParOf" srcId="{D4D1CADB-AA94-473F-BD4E-A8054CE04BE0}" destId="{9298D516-6A08-4AEA-959B-5A2065800396}" srcOrd="4" destOrd="0" presId="urn:microsoft.com/office/officeart/2005/8/layout/hierarchy2"/>
    <dgm:cxn modelId="{3EA58070-1D4D-4DAD-90BD-12EEED963FC3}" type="presParOf" srcId="{9298D516-6A08-4AEA-959B-5A2065800396}" destId="{B52BB59D-CF7F-419D-A32F-BFEAECCCF769}" srcOrd="0" destOrd="0" presId="urn:microsoft.com/office/officeart/2005/8/layout/hierarchy2"/>
    <dgm:cxn modelId="{82A35EB9-AB78-40AB-B246-91FA5D9965E6}" type="presParOf" srcId="{D4D1CADB-AA94-473F-BD4E-A8054CE04BE0}" destId="{0898EB42-A2BA-48A2-932C-A6032147460A}" srcOrd="5" destOrd="0" presId="urn:microsoft.com/office/officeart/2005/8/layout/hierarchy2"/>
    <dgm:cxn modelId="{EFBFECA8-22FA-4D5B-A8AA-D32C4D92E3C6}" type="presParOf" srcId="{0898EB42-A2BA-48A2-932C-A6032147460A}" destId="{490CE61C-E06E-4091-B61B-9830E8926138}" srcOrd="0" destOrd="0" presId="urn:microsoft.com/office/officeart/2005/8/layout/hierarchy2"/>
    <dgm:cxn modelId="{1C6F940C-4B7F-4D3B-9C11-A0FFB57D6715}" type="presParOf" srcId="{0898EB42-A2BA-48A2-932C-A6032147460A}" destId="{12BF7892-76EA-4F61-828C-341AC4B6C8C3}"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8BFDB47-EF31-4734-BF33-311FD51399B6}" type="doc">
      <dgm:prSet loTypeId="urn:microsoft.com/office/officeart/2005/8/layout/hierarchy6" loCatId="hierarchy" qsTypeId="urn:microsoft.com/office/officeart/2005/8/quickstyle/simple1" qsCatId="simple" csTypeId="urn:microsoft.com/office/officeart/2005/8/colors/accent0_2" csCatId="mainScheme" phldr="1"/>
      <dgm:spPr/>
      <dgm:t>
        <a:bodyPr/>
        <a:lstStyle/>
        <a:p>
          <a:endParaRPr lang="en-US"/>
        </a:p>
      </dgm:t>
    </dgm:pt>
    <dgm:pt modelId="{3252026B-EA3C-408F-97B1-5D2894F323FC}">
      <dgm:prSet phldrT="[Text]"/>
      <dgm:spPr/>
      <dgm:t>
        <a:bodyPr/>
        <a:lstStyle/>
        <a:p>
          <a:r>
            <a:rPr lang="en-US" b="1"/>
            <a:t>Future Policy and Management Options</a:t>
          </a:r>
          <a:endParaRPr lang="en-US" b="1" dirty="0">
            <a:latin typeface="Times New Roman" panose="02020603050405020304" pitchFamily="18" charset="0"/>
            <a:cs typeface="Times New Roman" panose="02020603050405020304" pitchFamily="18" charset="0"/>
          </a:endParaRPr>
        </a:p>
      </dgm:t>
    </dgm:pt>
    <dgm:pt modelId="{CAFC5F17-52EF-4C12-8897-17164054EAA4}" type="parTrans" cxnId="{D735308F-4922-4ED1-81B5-8261BB5CEBB5}">
      <dgm:prSet/>
      <dgm:spPr/>
      <dgm:t>
        <a:bodyPr/>
        <a:lstStyle/>
        <a:p>
          <a:endParaRPr lang="en-US"/>
        </a:p>
      </dgm:t>
    </dgm:pt>
    <dgm:pt modelId="{513F4282-291E-4605-AD28-7DE70E557FE9}" type="sibTrans" cxnId="{D735308F-4922-4ED1-81B5-8261BB5CEBB5}">
      <dgm:prSet/>
      <dgm:spPr/>
      <dgm:t>
        <a:bodyPr/>
        <a:lstStyle/>
        <a:p>
          <a:endParaRPr lang="en-US"/>
        </a:p>
      </dgm:t>
    </dgm:pt>
    <dgm:pt modelId="{A1E3386A-9607-403F-88B8-517FA8E40D46}">
      <dgm:prSet phldrT="[Text]"/>
      <dgm:spPr/>
      <dgm:t>
        <a:bodyPr/>
        <a:lstStyle/>
        <a:p>
          <a:r>
            <a:rPr lang="en-US" b="0" dirty="0"/>
            <a:t>Expansion of Sustainable Technologies</a:t>
          </a:r>
          <a:endParaRPr lang="en-US" b="0" dirty="0">
            <a:latin typeface="Times New Roman" panose="02020603050405020304" pitchFamily="18" charset="0"/>
            <a:cs typeface="Times New Roman" panose="02020603050405020304" pitchFamily="18" charset="0"/>
          </a:endParaRPr>
        </a:p>
      </dgm:t>
    </dgm:pt>
    <dgm:pt modelId="{E21EF71F-718A-40DE-BA95-607130EBBD6A}" type="parTrans" cxnId="{49342179-3324-471E-92E8-65DAEA222FC4}">
      <dgm:prSet/>
      <dgm:spPr/>
      <dgm:t>
        <a:bodyPr/>
        <a:lstStyle/>
        <a:p>
          <a:endParaRPr lang="en-US"/>
        </a:p>
      </dgm:t>
    </dgm:pt>
    <dgm:pt modelId="{369F76D3-EF84-4C6B-91C2-02159F23AA07}" type="sibTrans" cxnId="{49342179-3324-471E-92E8-65DAEA222FC4}">
      <dgm:prSet/>
      <dgm:spPr/>
      <dgm:t>
        <a:bodyPr/>
        <a:lstStyle/>
        <a:p>
          <a:endParaRPr lang="en-US"/>
        </a:p>
      </dgm:t>
    </dgm:pt>
    <dgm:pt modelId="{9C0ED07F-2F7A-48A3-825F-226EA6CE17F3}">
      <dgm:prSet phldrT="[Text]"/>
      <dgm:spPr/>
      <dgm:t>
        <a:bodyPr/>
        <a:lstStyle/>
        <a:p>
          <a:r>
            <a:rPr lang="en-US" b="0" dirty="0"/>
            <a:t>Emphasis on Circular Economy</a:t>
          </a:r>
          <a:endParaRPr lang="en-US" b="0" dirty="0">
            <a:latin typeface="Times New Roman" panose="02020603050405020304" pitchFamily="18" charset="0"/>
            <a:cs typeface="Times New Roman" panose="02020603050405020304" pitchFamily="18" charset="0"/>
          </a:endParaRPr>
        </a:p>
      </dgm:t>
    </dgm:pt>
    <dgm:pt modelId="{D8A3E659-ED7A-4ACA-A1B6-3BC9874BB846}" type="parTrans" cxnId="{FA4095F2-1B0A-4B64-99D7-329027961C9A}">
      <dgm:prSet/>
      <dgm:spPr/>
      <dgm:t>
        <a:bodyPr/>
        <a:lstStyle/>
        <a:p>
          <a:endParaRPr lang="en-US"/>
        </a:p>
      </dgm:t>
    </dgm:pt>
    <dgm:pt modelId="{CCAA4545-5C5C-4483-A444-D00247185529}" type="sibTrans" cxnId="{FA4095F2-1B0A-4B64-99D7-329027961C9A}">
      <dgm:prSet/>
      <dgm:spPr/>
      <dgm:t>
        <a:bodyPr/>
        <a:lstStyle/>
        <a:p>
          <a:endParaRPr lang="en-US"/>
        </a:p>
      </dgm:t>
    </dgm:pt>
    <dgm:pt modelId="{A0E45D7E-E634-4A40-84BC-F78B7A089481}">
      <dgm:prSet phldrT="[Text]"/>
      <dgm:spPr/>
      <dgm:t>
        <a:bodyPr/>
        <a:lstStyle/>
        <a:p>
          <a:r>
            <a:rPr lang="en-US" b="0" dirty="0"/>
            <a:t>Policy Advocacy and Collaboration</a:t>
          </a:r>
          <a:endParaRPr lang="en-US" b="0" dirty="0">
            <a:latin typeface="Times New Roman" panose="02020603050405020304" pitchFamily="18" charset="0"/>
            <a:cs typeface="Times New Roman" panose="02020603050405020304" pitchFamily="18" charset="0"/>
          </a:endParaRPr>
        </a:p>
      </dgm:t>
    </dgm:pt>
    <dgm:pt modelId="{68ECC9EE-B31E-47E3-B871-735447C71F30}" type="parTrans" cxnId="{F609E15D-88BC-4BA9-9E59-64852DC0FA46}">
      <dgm:prSet/>
      <dgm:spPr/>
      <dgm:t>
        <a:bodyPr/>
        <a:lstStyle/>
        <a:p>
          <a:endParaRPr lang="en-US"/>
        </a:p>
      </dgm:t>
    </dgm:pt>
    <dgm:pt modelId="{0CEE3D99-5B50-45FB-8C62-63976F5F9740}" type="sibTrans" cxnId="{F609E15D-88BC-4BA9-9E59-64852DC0FA46}">
      <dgm:prSet/>
      <dgm:spPr/>
      <dgm:t>
        <a:bodyPr/>
        <a:lstStyle/>
        <a:p>
          <a:endParaRPr lang="en-US"/>
        </a:p>
      </dgm:t>
    </dgm:pt>
    <dgm:pt modelId="{BAF6F2EB-36B1-4D6C-91B4-5BDEE33FB4E1}">
      <dgm:prSet phldrT="[Text]"/>
      <dgm:spPr/>
      <dgm:t>
        <a:bodyPr/>
        <a:lstStyle/>
        <a:p>
          <a:r>
            <a:rPr lang="en-US" b="0" dirty="0"/>
            <a:t>Guest Engagement and Education</a:t>
          </a:r>
          <a:endParaRPr lang="en-US" b="0" dirty="0">
            <a:latin typeface="Times New Roman" panose="02020603050405020304" pitchFamily="18" charset="0"/>
            <a:cs typeface="Times New Roman" panose="02020603050405020304" pitchFamily="18" charset="0"/>
          </a:endParaRPr>
        </a:p>
      </dgm:t>
    </dgm:pt>
    <dgm:pt modelId="{BBDF56B6-1F84-4994-91AB-E37E3D65932F}" type="parTrans" cxnId="{F5EE0C34-E9BC-410A-8939-8F3F42184FA9}">
      <dgm:prSet/>
      <dgm:spPr/>
      <dgm:t>
        <a:bodyPr/>
        <a:lstStyle/>
        <a:p>
          <a:endParaRPr lang="en-US"/>
        </a:p>
      </dgm:t>
    </dgm:pt>
    <dgm:pt modelId="{E29D208F-9EA4-4255-B8A2-AC7D1B69A13C}" type="sibTrans" cxnId="{F5EE0C34-E9BC-410A-8939-8F3F42184FA9}">
      <dgm:prSet/>
      <dgm:spPr/>
      <dgm:t>
        <a:bodyPr/>
        <a:lstStyle/>
        <a:p>
          <a:endParaRPr lang="en-US"/>
        </a:p>
      </dgm:t>
    </dgm:pt>
    <dgm:pt modelId="{9CF857A5-D5F4-4F71-AAA7-4C5ED28E7759}">
      <dgm:prSet phldrT="[Text]"/>
      <dgm:spPr/>
      <dgm:t>
        <a:bodyPr/>
        <a:lstStyle/>
        <a:p>
          <a:r>
            <a:rPr lang="en-US" b="0" dirty="0"/>
            <a:t>Periodic Reviews and Scalability</a:t>
          </a:r>
          <a:endParaRPr lang="en-US" b="0" dirty="0">
            <a:latin typeface="Times New Roman" panose="02020603050405020304" pitchFamily="18" charset="0"/>
            <a:cs typeface="Times New Roman" panose="02020603050405020304" pitchFamily="18" charset="0"/>
          </a:endParaRPr>
        </a:p>
      </dgm:t>
    </dgm:pt>
    <dgm:pt modelId="{442A5E5A-EA50-4E09-AA05-7229E58CB27A}" type="parTrans" cxnId="{75246E35-CCA1-4F53-BF83-B78C7AFE5DB3}">
      <dgm:prSet/>
      <dgm:spPr/>
      <dgm:t>
        <a:bodyPr/>
        <a:lstStyle/>
        <a:p>
          <a:endParaRPr lang="en-US"/>
        </a:p>
      </dgm:t>
    </dgm:pt>
    <dgm:pt modelId="{6542AF5C-83FB-43BE-B94C-6B63F0E33E21}" type="sibTrans" cxnId="{75246E35-CCA1-4F53-BF83-B78C7AFE5DB3}">
      <dgm:prSet/>
      <dgm:spPr/>
      <dgm:t>
        <a:bodyPr/>
        <a:lstStyle/>
        <a:p>
          <a:endParaRPr lang="en-US"/>
        </a:p>
      </dgm:t>
    </dgm:pt>
    <dgm:pt modelId="{1B20DCF6-27BE-400D-B550-7BAEE02198CE}" type="pres">
      <dgm:prSet presAssocID="{88BFDB47-EF31-4734-BF33-311FD51399B6}" presName="mainComposite" presStyleCnt="0">
        <dgm:presLayoutVars>
          <dgm:chPref val="1"/>
          <dgm:dir/>
          <dgm:animOne val="branch"/>
          <dgm:animLvl val="lvl"/>
          <dgm:resizeHandles val="exact"/>
        </dgm:presLayoutVars>
      </dgm:prSet>
      <dgm:spPr/>
    </dgm:pt>
    <dgm:pt modelId="{5F39A8FF-030D-4E20-A5DA-6ADC2FDA9343}" type="pres">
      <dgm:prSet presAssocID="{88BFDB47-EF31-4734-BF33-311FD51399B6}" presName="hierFlow" presStyleCnt="0"/>
      <dgm:spPr/>
    </dgm:pt>
    <dgm:pt modelId="{759C1B26-92B1-4BF1-A392-5A56307368B6}" type="pres">
      <dgm:prSet presAssocID="{88BFDB47-EF31-4734-BF33-311FD51399B6}" presName="hierChild1" presStyleCnt="0">
        <dgm:presLayoutVars>
          <dgm:chPref val="1"/>
          <dgm:animOne val="branch"/>
          <dgm:animLvl val="lvl"/>
        </dgm:presLayoutVars>
      </dgm:prSet>
      <dgm:spPr/>
    </dgm:pt>
    <dgm:pt modelId="{84041F62-8FBE-4F1D-B131-B8920B5F1799}" type="pres">
      <dgm:prSet presAssocID="{3252026B-EA3C-408F-97B1-5D2894F323FC}" presName="Name14" presStyleCnt="0"/>
      <dgm:spPr/>
    </dgm:pt>
    <dgm:pt modelId="{4DE32593-EFCA-4971-9C25-7CB1BD9C3A08}" type="pres">
      <dgm:prSet presAssocID="{3252026B-EA3C-408F-97B1-5D2894F323FC}" presName="level1Shape" presStyleLbl="node0" presStyleIdx="0" presStyleCnt="1">
        <dgm:presLayoutVars>
          <dgm:chPref val="3"/>
        </dgm:presLayoutVars>
      </dgm:prSet>
      <dgm:spPr/>
    </dgm:pt>
    <dgm:pt modelId="{138D18DB-D10A-49C1-B66C-31DEDE352484}" type="pres">
      <dgm:prSet presAssocID="{3252026B-EA3C-408F-97B1-5D2894F323FC}" presName="hierChild2" presStyleCnt="0"/>
      <dgm:spPr/>
    </dgm:pt>
    <dgm:pt modelId="{67F88627-5AD2-4449-AF0A-55F5F2B579AF}" type="pres">
      <dgm:prSet presAssocID="{E21EF71F-718A-40DE-BA95-607130EBBD6A}" presName="Name19" presStyleLbl="parChTrans1D2" presStyleIdx="0" presStyleCnt="5"/>
      <dgm:spPr/>
    </dgm:pt>
    <dgm:pt modelId="{0401B7C4-1368-472E-BEA7-E416B2A50EAB}" type="pres">
      <dgm:prSet presAssocID="{A1E3386A-9607-403F-88B8-517FA8E40D46}" presName="Name21" presStyleCnt="0"/>
      <dgm:spPr/>
    </dgm:pt>
    <dgm:pt modelId="{7E8640A7-3C5E-4155-B7EB-5BBAC9F00C9A}" type="pres">
      <dgm:prSet presAssocID="{A1E3386A-9607-403F-88B8-517FA8E40D46}" presName="level2Shape" presStyleLbl="node2" presStyleIdx="0" presStyleCnt="5"/>
      <dgm:spPr/>
    </dgm:pt>
    <dgm:pt modelId="{5D814E80-37AD-485D-B27C-4EF3CDDD03A8}" type="pres">
      <dgm:prSet presAssocID="{A1E3386A-9607-403F-88B8-517FA8E40D46}" presName="hierChild3" presStyleCnt="0"/>
      <dgm:spPr/>
    </dgm:pt>
    <dgm:pt modelId="{38672888-8AFC-4BF7-BB98-FF40114C9E57}" type="pres">
      <dgm:prSet presAssocID="{D8A3E659-ED7A-4ACA-A1B6-3BC9874BB846}" presName="Name19" presStyleLbl="parChTrans1D2" presStyleIdx="1" presStyleCnt="5"/>
      <dgm:spPr/>
    </dgm:pt>
    <dgm:pt modelId="{E0EC28F7-206B-46E2-8339-47C04F2D6A13}" type="pres">
      <dgm:prSet presAssocID="{9C0ED07F-2F7A-48A3-825F-226EA6CE17F3}" presName="Name21" presStyleCnt="0"/>
      <dgm:spPr/>
    </dgm:pt>
    <dgm:pt modelId="{F6E11633-EC4B-4022-9B9F-6C6CFE568E52}" type="pres">
      <dgm:prSet presAssocID="{9C0ED07F-2F7A-48A3-825F-226EA6CE17F3}" presName="level2Shape" presStyleLbl="node2" presStyleIdx="1" presStyleCnt="5"/>
      <dgm:spPr/>
    </dgm:pt>
    <dgm:pt modelId="{96BA137F-EFE1-44CE-9211-0773713AFA5D}" type="pres">
      <dgm:prSet presAssocID="{9C0ED07F-2F7A-48A3-825F-226EA6CE17F3}" presName="hierChild3" presStyleCnt="0"/>
      <dgm:spPr/>
    </dgm:pt>
    <dgm:pt modelId="{BE69A7DE-3AA3-4E0A-8466-52CF3BE6156C}" type="pres">
      <dgm:prSet presAssocID="{68ECC9EE-B31E-47E3-B871-735447C71F30}" presName="Name19" presStyleLbl="parChTrans1D2" presStyleIdx="2" presStyleCnt="5"/>
      <dgm:spPr/>
    </dgm:pt>
    <dgm:pt modelId="{19254771-2094-4DCD-A539-2C856D416CDC}" type="pres">
      <dgm:prSet presAssocID="{A0E45D7E-E634-4A40-84BC-F78B7A089481}" presName="Name21" presStyleCnt="0"/>
      <dgm:spPr/>
    </dgm:pt>
    <dgm:pt modelId="{CDD48581-4554-4DD1-B04B-89D61F79C746}" type="pres">
      <dgm:prSet presAssocID="{A0E45D7E-E634-4A40-84BC-F78B7A089481}" presName="level2Shape" presStyleLbl="node2" presStyleIdx="2" presStyleCnt="5"/>
      <dgm:spPr/>
    </dgm:pt>
    <dgm:pt modelId="{51F3A98E-39DF-4B82-A61F-5D7C9250E5A1}" type="pres">
      <dgm:prSet presAssocID="{A0E45D7E-E634-4A40-84BC-F78B7A089481}" presName="hierChild3" presStyleCnt="0"/>
      <dgm:spPr/>
    </dgm:pt>
    <dgm:pt modelId="{34873EC2-B875-47EC-83B3-B88AB4108A74}" type="pres">
      <dgm:prSet presAssocID="{BBDF56B6-1F84-4994-91AB-E37E3D65932F}" presName="Name19" presStyleLbl="parChTrans1D2" presStyleIdx="3" presStyleCnt="5"/>
      <dgm:spPr/>
    </dgm:pt>
    <dgm:pt modelId="{F95CFC05-12FF-46AA-AA1D-D788978677B4}" type="pres">
      <dgm:prSet presAssocID="{BAF6F2EB-36B1-4D6C-91B4-5BDEE33FB4E1}" presName="Name21" presStyleCnt="0"/>
      <dgm:spPr/>
    </dgm:pt>
    <dgm:pt modelId="{26CACBBB-C122-43D3-B5B4-EA6849046C25}" type="pres">
      <dgm:prSet presAssocID="{BAF6F2EB-36B1-4D6C-91B4-5BDEE33FB4E1}" presName="level2Shape" presStyleLbl="node2" presStyleIdx="3" presStyleCnt="5"/>
      <dgm:spPr/>
    </dgm:pt>
    <dgm:pt modelId="{BC9E3D8F-BDDF-4253-801C-7D36F9416408}" type="pres">
      <dgm:prSet presAssocID="{BAF6F2EB-36B1-4D6C-91B4-5BDEE33FB4E1}" presName="hierChild3" presStyleCnt="0"/>
      <dgm:spPr/>
    </dgm:pt>
    <dgm:pt modelId="{DD4FB32D-3FE8-4788-AA46-59A508AB0370}" type="pres">
      <dgm:prSet presAssocID="{442A5E5A-EA50-4E09-AA05-7229E58CB27A}" presName="Name19" presStyleLbl="parChTrans1D2" presStyleIdx="4" presStyleCnt="5"/>
      <dgm:spPr/>
    </dgm:pt>
    <dgm:pt modelId="{3E5DE781-9843-45BC-94B5-19370B757B57}" type="pres">
      <dgm:prSet presAssocID="{9CF857A5-D5F4-4F71-AAA7-4C5ED28E7759}" presName="Name21" presStyleCnt="0"/>
      <dgm:spPr/>
    </dgm:pt>
    <dgm:pt modelId="{D107B888-0A48-4F6B-B263-D6BCE0A8AD25}" type="pres">
      <dgm:prSet presAssocID="{9CF857A5-D5F4-4F71-AAA7-4C5ED28E7759}" presName="level2Shape" presStyleLbl="node2" presStyleIdx="4" presStyleCnt="5"/>
      <dgm:spPr/>
    </dgm:pt>
    <dgm:pt modelId="{E4CDDC71-C828-40FC-8225-9EE88EEA8CE8}" type="pres">
      <dgm:prSet presAssocID="{9CF857A5-D5F4-4F71-AAA7-4C5ED28E7759}" presName="hierChild3" presStyleCnt="0"/>
      <dgm:spPr/>
    </dgm:pt>
    <dgm:pt modelId="{38BA2A11-A3E4-43FE-9DE6-8A0900F13E13}" type="pres">
      <dgm:prSet presAssocID="{88BFDB47-EF31-4734-BF33-311FD51399B6}" presName="bgShapesFlow" presStyleCnt="0"/>
      <dgm:spPr/>
    </dgm:pt>
  </dgm:ptLst>
  <dgm:cxnLst>
    <dgm:cxn modelId="{27525D2D-71A3-435A-96E1-1C3D1E966B64}" type="presOf" srcId="{A1E3386A-9607-403F-88B8-517FA8E40D46}" destId="{7E8640A7-3C5E-4155-B7EB-5BBAC9F00C9A}" srcOrd="0" destOrd="0" presId="urn:microsoft.com/office/officeart/2005/8/layout/hierarchy6"/>
    <dgm:cxn modelId="{F1520B2E-D86E-4CA9-A61E-4DEA30B6307C}" type="presOf" srcId="{88BFDB47-EF31-4734-BF33-311FD51399B6}" destId="{1B20DCF6-27BE-400D-B550-7BAEE02198CE}" srcOrd="0" destOrd="0" presId="urn:microsoft.com/office/officeart/2005/8/layout/hierarchy6"/>
    <dgm:cxn modelId="{F5EE0C34-E9BC-410A-8939-8F3F42184FA9}" srcId="{3252026B-EA3C-408F-97B1-5D2894F323FC}" destId="{BAF6F2EB-36B1-4D6C-91B4-5BDEE33FB4E1}" srcOrd="3" destOrd="0" parTransId="{BBDF56B6-1F84-4994-91AB-E37E3D65932F}" sibTransId="{E29D208F-9EA4-4255-B8A2-AC7D1B69A13C}"/>
    <dgm:cxn modelId="{75246E35-CCA1-4F53-BF83-B78C7AFE5DB3}" srcId="{3252026B-EA3C-408F-97B1-5D2894F323FC}" destId="{9CF857A5-D5F4-4F71-AAA7-4C5ED28E7759}" srcOrd="4" destOrd="0" parTransId="{442A5E5A-EA50-4E09-AA05-7229E58CB27A}" sibTransId="{6542AF5C-83FB-43BE-B94C-6B63F0E33E21}"/>
    <dgm:cxn modelId="{34E9B63B-494B-4672-AEB0-9EDE0F1D94FE}" type="presOf" srcId="{A0E45D7E-E634-4A40-84BC-F78B7A089481}" destId="{CDD48581-4554-4DD1-B04B-89D61F79C746}" srcOrd="0" destOrd="0" presId="urn:microsoft.com/office/officeart/2005/8/layout/hierarchy6"/>
    <dgm:cxn modelId="{F609E15D-88BC-4BA9-9E59-64852DC0FA46}" srcId="{3252026B-EA3C-408F-97B1-5D2894F323FC}" destId="{A0E45D7E-E634-4A40-84BC-F78B7A089481}" srcOrd="2" destOrd="0" parTransId="{68ECC9EE-B31E-47E3-B871-735447C71F30}" sibTransId="{0CEE3D99-5B50-45FB-8C62-63976F5F9740}"/>
    <dgm:cxn modelId="{07DFD74A-E14E-43E7-A80D-42FA2904A63E}" type="presOf" srcId="{BAF6F2EB-36B1-4D6C-91B4-5BDEE33FB4E1}" destId="{26CACBBB-C122-43D3-B5B4-EA6849046C25}" srcOrd="0" destOrd="0" presId="urn:microsoft.com/office/officeart/2005/8/layout/hierarchy6"/>
    <dgm:cxn modelId="{BC081C4D-E3FE-4938-8112-537C905D7538}" type="presOf" srcId="{68ECC9EE-B31E-47E3-B871-735447C71F30}" destId="{BE69A7DE-3AA3-4E0A-8466-52CF3BE6156C}" srcOrd="0" destOrd="0" presId="urn:microsoft.com/office/officeart/2005/8/layout/hierarchy6"/>
    <dgm:cxn modelId="{D984A650-4739-4406-8325-F49952BD9843}" type="presOf" srcId="{BBDF56B6-1F84-4994-91AB-E37E3D65932F}" destId="{34873EC2-B875-47EC-83B3-B88AB4108A74}" srcOrd="0" destOrd="0" presId="urn:microsoft.com/office/officeart/2005/8/layout/hierarchy6"/>
    <dgm:cxn modelId="{49342179-3324-471E-92E8-65DAEA222FC4}" srcId="{3252026B-EA3C-408F-97B1-5D2894F323FC}" destId="{A1E3386A-9607-403F-88B8-517FA8E40D46}" srcOrd="0" destOrd="0" parTransId="{E21EF71F-718A-40DE-BA95-607130EBBD6A}" sibTransId="{369F76D3-EF84-4C6B-91C2-02159F23AA07}"/>
    <dgm:cxn modelId="{D735308F-4922-4ED1-81B5-8261BB5CEBB5}" srcId="{88BFDB47-EF31-4734-BF33-311FD51399B6}" destId="{3252026B-EA3C-408F-97B1-5D2894F323FC}" srcOrd="0" destOrd="0" parTransId="{CAFC5F17-52EF-4C12-8897-17164054EAA4}" sibTransId="{513F4282-291E-4605-AD28-7DE70E557FE9}"/>
    <dgm:cxn modelId="{9FCF6CA5-31F9-4260-82E4-F859FA4709CA}" type="presOf" srcId="{D8A3E659-ED7A-4ACA-A1B6-3BC9874BB846}" destId="{38672888-8AFC-4BF7-BB98-FF40114C9E57}" srcOrd="0" destOrd="0" presId="urn:microsoft.com/office/officeart/2005/8/layout/hierarchy6"/>
    <dgm:cxn modelId="{650B91BD-1B0B-4B5E-9131-F42EC75C19B7}" type="presOf" srcId="{3252026B-EA3C-408F-97B1-5D2894F323FC}" destId="{4DE32593-EFCA-4971-9C25-7CB1BD9C3A08}" srcOrd="0" destOrd="0" presId="urn:microsoft.com/office/officeart/2005/8/layout/hierarchy6"/>
    <dgm:cxn modelId="{E303C7BF-10FF-4FA7-AE84-C1EB09BC02B3}" type="presOf" srcId="{E21EF71F-718A-40DE-BA95-607130EBBD6A}" destId="{67F88627-5AD2-4449-AF0A-55F5F2B579AF}" srcOrd="0" destOrd="0" presId="urn:microsoft.com/office/officeart/2005/8/layout/hierarchy6"/>
    <dgm:cxn modelId="{F259FDBF-C5F7-4ACF-8377-DB1B15251A39}" type="presOf" srcId="{9CF857A5-D5F4-4F71-AAA7-4C5ED28E7759}" destId="{D107B888-0A48-4F6B-B263-D6BCE0A8AD25}" srcOrd="0" destOrd="0" presId="urn:microsoft.com/office/officeart/2005/8/layout/hierarchy6"/>
    <dgm:cxn modelId="{15B5E8C5-6EBA-41F0-8AC4-FAFEFD674465}" type="presOf" srcId="{9C0ED07F-2F7A-48A3-825F-226EA6CE17F3}" destId="{F6E11633-EC4B-4022-9B9F-6C6CFE568E52}" srcOrd="0" destOrd="0" presId="urn:microsoft.com/office/officeart/2005/8/layout/hierarchy6"/>
    <dgm:cxn modelId="{FFA3B7EF-F3C9-4286-978B-E6386F781364}" type="presOf" srcId="{442A5E5A-EA50-4E09-AA05-7229E58CB27A}" destId="{DD4FB32D-3FE8-4788-AA46-59A508AB0370}" srcOrd="0" destOrd="0" presId="urn:microsoft.com/office/officeart/2005/8/layout/hierarchy6"/>
    <dgm:cxn modelId="{FA4095F2-1B0A-4B64-99D7-329027961C9A}" srcId="{3252026B-EA3C-408F-97B1-5D2894F323FC}" destId="{9C0ED07F-2F7A-48A3-825F-226EA6CE17F3}" srcOrd="1" destOrd="0" parTransId="{D8A3E659-ED7A-4ACA-A1B6-3BC9874BB846}" sibTransId="{CCAA4545-5C5C-4483-A444-D00247185529}"/>
    <dgm:cxn modelId="{96F0FDE9-C88A-443D-84C0-D59CBCE7F89E}" type="presParOf" srcId="{1B20DCF6-27BE-400D-B550-7BAEE02198CE}" destId="{5F39A8FF-030D-4E20-A5DA-6ADC2FDA9343}" srcOrd="0" destOrd="0" presId="urn:microsoft.com/office/officeart/2005/8/layout/hierarchy6"/>
    <dgm:cxn modelId="{6E3CACB3-4D84-4660-81B4-FD2DE43675CD}" type="presParOf" srcId="{5F39A8FF-030D-4E20-A5DA-6ADC2FDA9343}" destId="{759C1B26-92B1-4BF1-A392-5A56307368B6}" srcOrd="0" destOrd="0" presId="urn:microsoft.com/office/officeart/2005/8/layout/hierarchy6"/>
    <dgm:cxn modelId="{855E9AF7-3BE8-46D2-82D6-C1FDEFE2B9CE}" type="presParOf" srcId="{759C1B26-92B1-4BF1-A392-5A56307368B6}" destId="{84041F62-8FBE-4F1D-B131-B8920B5F1799}" srcOrd="0" destOrd="0" presId="urn:microsoft.com/office/officeart/2005/8/layout/hierarchy6"/>
    <dgm:cxn modelId="{F1D9F167-2E3C-4BA1-A5DA-D0F11D465B3E}" type="presParOf" srcId="{84041F62-8FBE-4F1D-B131-B8920B5F1799}" destId="{4DE32593-EFCA-4971-9C25-7CB1BD9C3A08}" srcOrd="0" destOrd="0" presId="urn:microsoft.com/office/officeart/2005/8/layout/hierarchy6"/>
    <dgm:cxn modelId="{2C4B435A-2ADC-4E41-AB07-774B84DB0FF5}" type="presParOf" srcId="{84041F62-8FBE-4F1D-B131-B8920B5F1799}" destId="{138D18DB-D10A-49C1-B66C-31DEDE352484}" srcOrd="1" destOrd="0" presId="urn:microsoft.com/office/officeart/2005/8/layout/hierarchy6"/>
    <dgm:cxn modelId="{07E57B90-4813-4A9F-A7F8-2EE98B5A7836}" type="presParOf" srcId="{138D18DB-D10A-49C1-B66C-31DEDE352484}" destId="{67F88627-5AD2-4449-AF0A-55F5F2B579AF}" srcOrd="0" destOrd="0" presId="urn:microsoft.com/office/officeart/2005/8/layout/hierarchy6"/>
    <dgm:cxn modelId="{EF1C9C3D-04A0-4488-816F-839C24414780}" type="presParOf" srcId="{138D18DB-D10A-49C1-B66C-31DEDE352484}" destId="{0401B7C4-1368-472E-BEA7-E416B2A50EAB}" srcOrd="1" destOrd="0" presId="urn:microsoft.com/office/officeart/2005/8/layout/hierarchy6"/>
    <dgm:cxn modelId="{D798235D-2484-47EA-9E2C-4D7DC98AD3BC}" type="presParOf" srcId="{0401B7C4-1368-472E-BEA7-E416B2A50EAB}" destId="{7E8640A7-3C5E-4155-B7EB-5BBAC9F00C9A}" srcOrd="0" destOrd="0" presId="urn:microsoft.com/office/officeart/2005/8/layout/hierarchy6"/>
    <dgm:cxn modelId="{12C4DEB4-7416-494C-A7C1-2C81A3815C60}" type="presParOf" srcId="{0401B7C4-1368-472E-BEA7-E416B2A50EAB}" destId="{5D814E80-37AD-485D-B27C-4EF3CDDD03A8}" srcOrd="1" destOrd="0" presId="urn:microsoft.com/office/officeart/2005/8/layout/hierarchy6"/>
    <dgm:cxn modelId="{79CC1711-5154-4B68-AB78-DF5F5A815D05}" type="presParOf" srcId="{138D18DB-D10A-49C1-B66C-31DEDE352484}" destId="{38672888-8AFC-4BF7-BB98-FF40114C9E57}" srcOrd="2" destOrd="0" presId="urn:microsoft.com/office/officeart/2005/8/layout/hierarchy6"/>
    <dgm:cxn modelId="{552F6212-CC40-4957-AB52-011535DAD58C}" type="presParOf" srcId="{138D18DB-D10A-49C1-B66C-31DEDE352484}" destId="{E0EC28F7-206B-46E2-8339-47C04F2D6A13}" srcOrd="3" destOrd="0" presId="urn:microsoft.com/office/officeart/2005/8/layout/hierarchy6"/>
    <dgm:cxn modelId="{7C7E5B02-AE43-4F83-9070-24DED9FDB265}" type="presParOf" srcId="{E0EC28F7-206B-46E2-8339-47C04F2D6A13}" destId="{F6E11633-EC4B-4022-9B9F-6C6CFE568E52}" srcOrd="0" destOrd="0" presId="urn:microsoft.com/office/officeart/2005/8/layout/hierarchy6"/>
    <dgm:cxn modelId="{43ADE768-FB01-4009-A8A7-C9BEEE329F07}" type="presParOf" srcId="{E0EC28F7-206B-46E2-8339-47C04F2D6A13}" destId="{96BA137F-EFE1-44CE-9211-0773713AFA5D}" srcOrd="1" destOrd="0" presId="urn:microsoft.com/office/officeart/2005/8/layout/hierarchy6"/>
    <dgm:cxn modelId="{E4C7DE16-4796-49B5-9D1F-8745B782BED4}" type="presParOf" srcId="{138D18DB-D10A-49C1-B66C-31DEDE352484}" destId="{BE69A7DE-3AA3-4E0A-8466-52CF3BE6156C}" srcOrd="4" destOrd="0" presId="urn:microsoft.com/office/officeart/2005/8/layout/hierarchy6"/>
    <dgm:cxn modelId="{C02A1D93-A81C-4043-A0E9-40AC478C6761}" type="presParOf" srcId="{138D18DB-D10A-49C1-B66C-31DEDE352484}" destId="{19254771-2094-4DCD-A539-2C856D416CDC}" srcOrd="5" destOrd="0" presId="urn:microsoft.com/office/officeart/2005/8/layout/hierarchy6"/>
    <dgm:cxn modelId="{6355AF64-A8D8-42B6-9C2E-75A87109C022}" type="presParOf" srcId="{19254771-2094-4DCD-A539-2C856D416CDC}" destId="{CDD48581-4554-4DD1-B04B-89D61F79C746}" srcOrd="0" destOrd="0" presId="urn:microsoft.com/office/officeart/2005/8/layout/hierarchy6"/>
    <dgm:cxn modelId="{CDAD5FB9-7C54-45D5-8ECE-A2596AED75EB}" type="presParOf" srcId="{19254771-2094-4DCD-A539-2C856D416CDC}" destId="{51F3A98E-39DF-4B82-A61F-5D7C9250E5A1}" srcOrd="1" destOrd="0" presId="urn:microsoft.com/office/officeart/2005/8/layout/hierarchy6"/>
    <dgm:cxn modelId="{6B7154C3-0C1A-41A9-A96D-BDE07BD8A5F0}" type="presParOf" srcId="{138D18DB-D10A-49C1-B66C-31DEDE352484}" destId="{34873EC2-B875-47EC-83B3-B88AB4108A74}" srcOrd="6" destOrd="0" presId="urn:microsoft.com/office/officeart/2005/8/layout/hierarchy6"/>
    <dgm:cxn modelId="{203F4CB5-AD13-4E72-9D1A-9EE31B57E404}" type="presParOf" srcId="{138D18DB-D10A-49C1-B66C-31DEDE352484}" destId="{F95CFC05-12FF-46AA-AA1D-D788978677B4}" srcOrd="7" destOrd="0" presId="urn:microsoft.com/office/officeart/2005/8/layout/hierarchy6"/>
    <dgm:cxn modelId="{B19E1345-299C-40DF-A905-68D824F81CFB}" type="presParOf" srcId="{F95CFC05-12FF-46AA-AA1D-D788978677B4}" destId="{26CACBBB-C122-43D3-B5B4-EA6849046C25}" srcOrd="0" destOrd="0" presId="urn:microsoft.com/office/officeart/2005/8/layout/hierarchy6"/>
    <dgm:cxn modelId="{5E08754A-AE62-43F0-9C0F-CCE7012AA2C5}" type="presParOf" srcId="{F95CFC05-12FF-46AA-AA1D-D788978677B4}" destId="{BC9E3D8F-BDDF-4253-801C-7D36F9416408}" srcOrd="1" destOrd="0" presId="urn:microsoft.com/office/officeart/2005/8/layout/hierarchy6"/>
    <dgm:cxn modelId="{E89B91E8-9F77-4CCB-A6C9-E6E5CB5BCD47}" type="presParOf" srcId="{138D18DB-D10A-49C1-B66C-31DEDE352484}" destId="{DD4FB32D-3FE8-4788-AA46-59A508AB0370}" srcOrd="8" destOrd="0" presId="urn:microsoft.com/office/officeart/2005/8/layout/hierarchy6"/>
    <dgm:cxn modelId="{1815A9B8-232A-4A0B-AB38-6220898B3B9F}" type="presParOf" srcId="{138D18DB-D10A-49C1-B66C-31DEDE352484}" destId="{3E5DE781-9843-45BC-94B5-19370B757B57}" srcOrd="9" destOrd="0" presId="urn:microsoft.com/office/officeart/2005/8/layout/hierarchy6"/>
    <dgm:cxn modelId="{E6A1B2A1-B19C-4C2B-B041-285456639F58}" type="presParOf" srcId="{3E5DE781-9843-45BC-94B5-19370B757B57}" destId="{D107B888-0A48-4F6B-B263-D6BCE0A8AD25}" srcOrd="0" destOrd="0" presId="urn:microsoft.com/office/officeart/2005/8/layout/hierarchy6"/>
    <dgm:cxn modelId="{4AC25C7E-A2A9-45DF-876F-B8139559F45F}" type="presParOf" srcId="{3E5DE781-9843-45BC-94B5-19370B757B57}" destId="{E4CDDC71-C828-40FC-8225-9EE88EEA8CE8}" srcOrd="1" destOrd="0" presId="urn:microsoft.com/office/officeart/2005/8/layout/hierarchy6"/>
    <dgm:cxn modelId="{C9BA6C4C-4FE9-4CB0-B830-93BF39A10FF0}" type="presParOf" srcId="{1B20DCF6-27BE-400D-B550-7BAEE02198CE}" destId="{38BA2A11-A3E4-43FE-9DE6-8A0900F13E13}" srcOrd="1" destOrd="0" presId="urn:microsoft.com/office/officeart/2005/8/layout/hierarchy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8B265A-0AA1-4B0E-B6FA-5007C1DFA485}">
      <dsp:nvSpPr>
        <dsp:cNvPr id="0" name=""/>
        <dsp:cNvSpPr/>
      </dsp:nvSpPr>
      <dsp:spPr>
        <a:xfrm>
          <a:off x="3391" y="709"/>
          <a:ext cx="9430840" cy="1660039"/>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US" sz="5400" b="1" kern="1200" dirty="0">
              <a:latin typeface="Times New Roman" panose="02020603050405020304" pitchFamily="18" charset="0"/>
              <a:cs typeface="Times New Roman" panose="02020603050405020304" pitchFamily="18" charset="0"/>
            </a:rPr>
            <a:t>Waste Management</a:t>
          </a:r>
        </a:p>
      </dsp:txBody>
      <dsp:txXfrm>
        <a:off x="52012" y="49330"/>
        <a:ext cx="9333598" cy="1562797"/>
      </dsp:txXfrm>
    </dsp:sp>
    <dsp:sp modelId="{22B11CA3-149F-44BE-9F42-FB48EEFB85A8}">
      <dsp:nvSpPr>
        <dsp:cNvPr id="0" name=""/>
        <dsp:cNvSpPr/>
      </dsp:nvSpPr>
      <dsp:spPr>
        <a:xfrm>
          <a:off x="3391" y="1906681"/>
          <a:ext cx="2976906" cy="1660039"/>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b="0" kern="1200" dirty="0"/>
            <a:t>Food Waste Reduction</a:t>
          </a:r>
          <a:endParaRPr lang="en-US" sz="3100" b="0" kern="1200" dirty="0">
            <a:latin typeface="Times New Roman" panose="02020603050405020304" pitchFamily="18" charset="0"/>
            <a:cs typeface="Times New Roman" panose="02020603050405020304" pitchFamily="18" charset="0"/>
          </a:endParaRPr>
        </a:p>
      </dsp:txBody>
      <dsp:txXfrm>
        <a:off x="52012" y="1955302"/>
        <a:ext cx="2879664" cy="1562797"/>
      </dsp:txXfrm>
    </dsp:sp>
    <dsp:sp modelId="{C5B71546-F7DB-4CC8-8C16-6CDB582BCC98}">
      <dsp:nvSpPr>
        <dsp:cNvPr id="0" name=""/>
        <dsp:cNvSpPr/>
      </dsp:nvSpPr>
      <dsp:spPr>
        <a:xfrm>
          <a:off x="3230358" y="1906681"/>
          <a:ext cx="2976906" cy="1660039"/>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b="0" kern="1200" dirty="0"/>
            <a:t>Recycling and Segregation</a:t>
          </a:r>
          <a:endParaRPr lang="en-US" sz="3100" b="0" kern="1200" dirty="0">
            <a:latin typeface="Times New Roman" panose="02020603050405020304" pitchFamily="18" charset="0"/>
            <a:cs typeface="Times New Roman" panose="02020603050405020304" pitchFamily="18" charset="0"/>
          </a:endParaRPr>
        </a:p>
      </dsp:txBody>
      <dsp:txXfrm>
        <a:off x="3278979" y="1955302"/>
        <a:ext cx="2879664" cy="1562797"/>
      </dsp:txXfrm>
    </dsp:sp>
    <dsp:sp modelId="{7E72476F-8928-4951-8D90-4C81733436D0}">
      <dsp:nvSpPr>
        <dsp:cNvPr id="0" name=""/>
        <dsp:cNvSpPr/>
      </dsp:nvSpPr>
      <dsp:spPr>
        <a:xfrm>
          <a:off x="6457325" y="1906681"/>
          <a:ext cx="2976906" cy="1660039"/>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b="0" kern="1200" dirty="0"/>
            <a:t>Reduction in Single-Use Plastics</a:t>
          </a:r>
          <a:endParaRPr lang="en-US" sz="3100" b="0" kern="1200" dirty="0">
            <a:latin typeface="Times New Roman" panose="02020603050405020304" pitchFamily="18" charset="0"/>
            <a:cs typeface="Times New Roman" panose="02020603050405020304" pitchFamily="18" charset="0"/>
          </a:endParaRPr>
        </a:p>
      </dsp:txBody>
      <dsp:txXfrm>
        <a:off x="6505946" y="1955302"/>
        <a:ext cx="2879664" cy="15627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38E2DD-B305-452E-B292-A26C39011379}">
      <dsp:nvSpPr>
        <dsp:cNvPr id="0" name=""/>
        <dsp:cNvSpPr/>
      </dsp:nvSpPr>
      <dsp:spPr>
        <a:xfrm>
          <a:off x="2861726" y="1435162"/>
          <a:ext cx="2488949" cy="1244474"/>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US" sz="4000" b="1" kern="1200" dirty="0">
              <a:latin typeface="Times New Roman" panose="02020603050405020304" pitchFamily="18" charset="0"/>
              <a:cs typeface="Times New Roman" panose="02020603050405020304" pitchFamily="18" charset="0"/>
            </a:rPr>
            <a:t>Proactive Step</a:t>
          </a:r>
        </a:p>
      </dsp:txBody>
      <dsp:txXfrm>
        <a:off x="2898175" y="1471611"/>
        <a:ext cx="2416051" cy="1171576"/>
      </dsp:txXfrm>
    </dsp:sp>
    <dsp:sp modelId="{D4EFD801-3A6A-47FC-B043-088B254694C5}">
      <dsp:nvSpPr>
        <dsp:cNvPr id="0" name=""/>
        <dsp:cNvSpPr/>
      </dsp:nvSpPr>
      <dsp:spPr>
        <a:xfrm rot="18289469">
          <a:off x="4976778" y="1314607"/>
          <a:ext cx="1743375" cy="54438"/>
        </a:xfrm>
        <a:custGeom>
          <a:avLst/>
          <a:gdLst/>
          <a:ahLst/>
          <a:cxnLst/>
          <a:rect l="0" t="0" r="0" b="0"/>
          <a:pathLst>
            <a:path>
              <a:moveTo>
                <a:pt x="0" y="27219"/>
              </a:moveTo>
              <a:lnTo>
                <a:pt x="1743375" y="27219"/>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5804881" y="1298242"/>
        <a:ext cx="87168" cy="87168"/>
      </dsp:txXfrm>
    </dsp:sp>
    <dsp:sp modelId="{6A3BC993-5956-4BC2-9C12-F7083478BAE7}">
      <dsp:nvSpPr>
        <dsp:cNvPr id="0" name=""/>
        <dsp:cNvSpPr/>
      </dsp:nvSpPr>
      <dsp:spPr>
        <a:xfrm>
          <a:off x="6346255" y="4016"/>
          <a:ext cx="2488949" cy="1244474"/>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b="0" kern="1200" dirty="0"/>
            <a:t>Waste Audit and Analysis</a:t>
          </a:r>
          <a:endParaRPr lang="en-US" sz="2800" b="0" kern="1200" dirty="0">
            <a:latin typeface="Times New Roman" panose="02020603050405020304" pitchFamily="18" charset="0"/>
            <a:cs typeface="Times New Roman" panose="02020603050405020304" pitchFamily="18" charset="0"/>
          </a:endParaRPr>
        </a:p>
      </dsp:txBody>
      <dsp:txXfrm>
        <a:off x="6382704" y="40465"/>
        <a:ext cx="2416051" cy="1171576"/>
      </dsp:txXfrm>
    </dsp:sp>
    <dsp:sp modelId="{522C8480-3522-4B38-8713-5955E63703FF}">
      <dsp:nvSpPr>
        <dsp:cNvPr id="0" name=""/>
        <dsp:cNvSpPr/>
      </dsp:nvSpPr>
      <dsp:spPr>
        <a:xfrm>
          <a:off x="5350676" y="2030180"/>
          <a:ext cx="995579" cy="54438"/>
        </a:xfrm>
        <a:custGeom>
          <a:avLst/>
          <a:gdLst/>
          <a:ahLst/>
          <a:cxnLst/>
          <a:rect l="0" t="0" r="0" b="0"/>
          <a:pathLst>
            <a:path>
              <a:moveTo>
                <a:pt x="0" y="27219"/>
              </a:moveTo>
              <a:lnTo>
                <a:pt x="995579" y="27219"/>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23576" y="2032510"/>
        <a:ext cx="49778" cy="49778"/>
      </dsp:txXfrm>
    </dsp:sp>
    <dsp:sp modelId="{B6DA9B70-BD2C-4A56-8A26-2B5703F8C803}">
      <dsp:nvSpPr>
        <dsp:cNvPr id="0" name=""/>
        <dsp:cNvSpPr/>
      </dsp:nvSpPr>
      <dsp:spPr>
        <a:xfrm>
          <a:off x="6346255" y="1435162"/>
          <a:ext cx="2488949" cy="1244474"/>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b="0" kern="1200" dirty="0"/>
            <a:t>Stakeholder Engagement</a:t>
          </a:r>
          <a:endParaRPr lang="en-US" sz="2800" b="0" kern="1200" dirty="0">
            <a:latin typeface="Times New Roman" panose="02020603050405020304" pitchFamily="18" charset="0"/>
            <a:cs typeface="Times New Roman" panose="02020603050405020304" pitchFamily="18" charset="0"/>
          </a:endParaRPr>
        </a:p>
      </dsp:txBody>
      <dsp:txXfrm>
        <a:off x="6382704" y="1471611"/>
        <a:ext cx="2416051" cy="1171576"/>
      </dsp:txXfrm>
    </dsp:sp>
    <dsp:sp modelId="{9298D516-6A08-4AEA-959B-5A2065800396}">
      <dsp:nvSpPr>
        <dsp:cNvPr id="0" name=""/>
        <dsp:cNvSpPr/>
      </dsp:nvSpPr>
      <dsp:spPr>
        <a:xfrm rot="3310531">
          <a:off x="4976778" y="2745753"/>
          <a:ext cx="1743375" cy="54438"/>
        </a:xfrm>
        <a:custGeom>
          <a:avLst/>
          <a:gdLst/>
          <a:ahLst/>
          <a:cxnLst/>
          <a:rect l="0" t="0" r="0" b="0"/>
          <a:pathLst>
            <a:path>
              <a:moveTo>
                <a:pt x="0" y="27219"/>
              </a:moveTo>
              <a:lnTo>
                <a:pt x="1743375" y="27219"/>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5804881" y="2729388"/>
        <a:ext cx="87168" cy="87168"/>
      </dsp:txXfrm>
    </dsp:sp>
    <dsp:sp modelId="{490CE61C-E06E-4091-B61B-9830E8926138}">
      <dsp:nvSpPr>
        <dsp:cNvPr id="0" name=""/>
        <dsp:cNvSpPr/>
      </dsp:nvSpPr>
      <dsp:spPr>
        <a:xfrm>
          <a:off x="6346255" y="2866308"/>
          <a:ext cx="2488949" cy="1244474"/>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b="0" kern="1200" dirty="0"/>
            <a:t>Continuous Monitoring and Feedback</a:t>
          </a:r>
          <a:endParaRPr lang="en-US" sz="2800" b="0" kern="1200" dirty="0">
            <a:latin typeface="Times New Roman" panose="02020603050405020304" pitchFamily="18" charset="0"/>
            <a:cs typeface="Times New Roman" panose="02020603050405020304" pitchFamily="18" charset="0"/>
          </a:endParaRPr>
        </a:p>
      </dsp:txBody>
      <dsp:txXfrm>
        <a:off x="6382704" y="2902757"/>
        <a:ext cx="2416051" cy="11715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38E2DD-B305-452E-B292-A26C39011379}">
      <dsp:nvSpPr>
        <dsp:cNvPr id="0" name=""/>
        <dsp:cNvSpPr/>
      </dsp:nvSpPr>
      <dsp:spPr>
        <a:xfrm>
          <a:off x="3364011" y="1253021"/>
          <a:ext cx="2176115" cy="1088057"/>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US" sz="2700" b="1" kern="1200" dirty="0">
              <a:latin typeface="Times New Roman" panose="02020603050405020304" pitchFamily="18" charset="0"/>
              <a:cs typeface="Times New Roman" panose="02020603050405020304" pitchFamily="18" charset="0"/>
            </a:rPr>
            <a:t>Impact</a:t>
          </a:r>
        </a:p>
      </dsp:txBody>
      <dsp:txXfrm>
        <a:off x="3395879" y="1284889"/>
        <a:ext cx="2112379" cy="1024321"/>
      </dsp:txXfrm>
    </dsp:sp>
    <dsp:sp modelId="{D4EFD801-3A6A-47FC-B043-088B254694C5}">
      <dsp:nvSpPr>
        <dsp:cNvPr id="0" name=""/>
        <dsp:cNvSpPr/>
      </dsp:nvSpPr>
      <dsp:spPr>
        <a:xfrm rot="18289469">
          <a:off x="5213224" y="1144170"/>
          <a:ext cx="1524251" cy="54492"/>
        </a:xfrm>
        <a:custGeom>
          <a:avLst/>
          <a:gdLst/>
          <a:ahLst/>
          <a:cxnLst/>
          <a:rect l="0" t="0" r="0" b="0"/>
          <a:pathLst>
            <a:path>
              <a:moveTo>
                <a:pt x="0" y="27246"/>
              </a:moveTo>
              <a:lnTo>
                <a:pt x="1524251" y="27246"/>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937243" y="1133310"/>
        <a:ext cx="76212" cy="76212"/>
      </dsp:txXfrm>
    </dsp:sp>
    <dsp:sp modelId="{6A3BC993-5956-4BC2-9C12-F7083478BAE7}">
      <dsp:nvSpPr>
        <dsp:cNvPr id="0" name=""/>
        <dsp:cNvSpPr/>
      </dsp:nvSpPr>
      <dsp:spPr>
        <a:xfrm>
          <a:off x="6410573" y="1754"/>
          <a:ext cx="2176115" cy="1088057"/>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US" sz="2700" b="0" kern="1200" dirty="0"/>
            <a:t>Operational Efficiency</a:t>
          </a:r>
          <a:endParaRPr lang="en-US" sz="2700" b="0" kern="1200" dirty="0">
            <a:latin typeface="Times New Roman" panose="02020603050405020304" pitchFamily="18" charset="0"/>
            <a:cs typeface="Times New Roman" panose="02020603050405020304" pitchFamily="18" charset="0"/>
          </a:endParaRPr>
        </a:p>
      </dsp:txBody>
      <dsp:txXfrm>
        <a:off x="6442441" y="33622"/>
        <a:ext cx="2112379" cy="1024321"/>
      </dsp:txXfrm>
    </dsp:sp>
    <dsp:sp modelId="{522C8480-3522-4B38-8713-5955E63703FF}">
      <dsp:nvSpPr>
        <dsp:cNvPr id="0" name=""/>
        <dsp:cNvSpPr/>
      </dsp:nvSpPr>
      <dsp:spPr>
        <a:xfrm>
          <a:off x="5540126" y="1769803"/>
          <a:ext cx="870446" cy="54492"/>
        </a:xfrm>
        <a:custGeom>
          <a:avLst/>
          <a:gdLst/>
          <a:ahLst/>
          <a:cxnLst/>
          <a:rect l="0" t="0" r="0" b="0"/>
          <a:pathLst>
            <a:path>
              <a:moveTo>
                <a:pt x="0" y="27246"/>
              </a:moveTo>
              <a:lnTo>
                <a:pt x="870446" y="27246"/>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953588" y="1775288"/>
        <a:ext cx="43522" cy="43522"/>
      </dsp:txXfrm>
    </dsp:sp>
    <dsp:sp modelId="{B6DA9B70-BD2C-4A56-8A26-2B5703F8C803}">
      <dsp:nvSpPr>
        <dsp:cNvPr id="0" name=""/>
        <dsp:cNvSpPr/>
      </dsp:nvSpPr>
      <dsp:spPr>
        <a:xfrm>
          <a:off x="6410573" y="1253021"/>
          <a:ext cx="2176115" cy="1088057"/>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US" sz="2700" b="0" kern="1200" dirty="0"/>
            <a:t>Competitive Advantage</a:t>
          </a:r>
          <a:endParaRPr lang="en-US" sz="2700" b="0" kern="1200" dirty="0">
            <a:latin typeface="Times New Roman" panose="02020603050405020304" pitchFamily="18" charset="0"/>
            <a:cs typeface="Times New Roman" panose="02020603050405020304" pitchFamily="18" charset="0"/>
          </a:endParaRPr>
        </a:p>
      </dsp:txBody>
      <dsp:txXfrm>
        <a:off x="6442441" y="1284889"/>
        <a:ext cx="2112379" cy="1024321"/>
      </dsp:txXfrm>
    </dsp:sp>
    <dsp:sp modelId="{9298D516-6A08-4AEA-959B-5A2065800396}">
      <dsp:nvSpPr>
        <dsp:cNvPr id="0" name=""/>
        <dsp:cNvSpPr/>
      </dsp:nvSpPr>
      <dsp:spPr>
        <a:xfrm rot="3310531">
          <a:off x="5213224" y="2395437"/>
          <a:ext cx="1524251" cy="54492"/>
        </a:xfrm>
        <a:custGeom>
          <a:avLst/>
          <a:gdLst/>
          <a:ahLst/>
          <a:cxnLst/>
          <a:rect l="0" t="0" r="0" b="0"/>
          <a:pathLst>
            <a:path>
              <a:moveTo>
                <a:pt x="0" y="27246"/>
              </a:moveTo>
              <a:lnTo>
                <a:pt x="1524251" y="27246"/>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937243" y="2384576"/>
        <a:ext cx="76212" cy="76212"/>
      </dsp:txXfrm>
    </dsp:sp>
    <dsp:sp modelId="{490CE61C-E06E-4091-B61B-9830E8926138}">
      <dsp:nvSpPr>
        <dsp:cNvPr id="0" name=""/>
        <dsp:cNvSpPr/>
      </dsp:nvSpPr>
      <dsp:spPr>
        <a:xfrm>
          <a:off x="6410573" y="2504287"/>
          <a:ext cx="2176115" cy="1088057"/>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US" sz="2700" b="0" kern="1200" dirty="0"/>
            <a:t>Environmental Stewardship</a:t>
          </a:r>
          <a:endParaRPr lang="en-US" sz="2700" b="0" kern="1200" dirty="0">
            <a:latin typeface="Times New Roman" panose="02020603050405020304" pitchFamily="18" charset="0"/>
            <a:cs typeface="Times New Roman" panose="02020603050405020304" pitchFamily="18" charset="0"/>
          </a:endParaRPr>
        </a:p>
      </dsp:txBody>
      <dsp:txXfrm>
        <a:off x="6442441" y="2536155"/>
        <a:ext cx="2112379" cy="10243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E32593-EFCA-4971-9C25-7CB1BD9C3A08}">
      <dsp:nvSpPr>
        <dsp:cNvPr id="0" name=""/>
        <dsp:cNvSpPr/>
      </dsp:nvSpPr>
      <dsp:spPr>
        <a:xfrm>
          <a:off x="4159170" y="1115060"/>
          <a:ext cx="1597818" cy="1065212"/>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Future Policy and Management Options</a:t>
          </a:r>
          <a:endParaRPr lang="en-US" sz="1500" b="1" kern="1200" dirty="0">
            <a:latin typeface="Times New Roman" panose="02020603050405020304" pitchFamily="18" charset="0"/>
            <a:cs typeface="Times New Roman" panose="02020603050405020304" pitchFamily="18" charset="0"/>
          </a:endParaRPr>
        </a:p>
      </dsp:txBody>
      <dsp:txXfrm>
        <a:off x="4190369" y="1146259"/>
        <a:ext cx="1535420" cy="1002814"/>
      </dsp:txXfrm>
    </dsp:sp>
    <dsp:sp modelId="{67F88627-5AD2-4449-AF0A-55F5F2B579AF}">
      <dsp:nvSpPr>
        <dsp:cNvPr id="0" name=""/>
        <dsp:cNvSpPr/>
      </dsp:nvSpPr>
      <dsp:spPr>
        <a:xfrm>
          <a:off x="803751" y="2180272"/>
          <a:ext cx="4154328" cy="426085"/>
        </a:xfrm>
        <a:custGeom>
          <a:avLst/>
          <a:gdLst/>
          <a:ahLst/>
          <a:cxnLst/>
          <a:rect l="0" t="0" r="0" b="0"/>
          <a:pathLst>
            <a:path>
              <a:moveTo>
                <a:pt x="4154328" y="0"/>
              </a:moveTo>
              <a:lnTo>
                <a:pt x="4154328" y="213042"/>
              </a:lnTo>
              <a:lnTo>
                <a:pt x="0" y="213042"/>
              </a:lnTo>
              <a:lnTo>
                <a:pt x="0" y="426085"/>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E8640A7-3C5E-4155-B7EB-5BBAC9F00C9A}">
      <dsp:nvSpPr>
        <dsp:cNvPr id="0" name=""/>
        <dsp:cNvSpPr/>
      </dsp:nvSpPr>
      <dsp:spPr>
        <a:xfrm>
          <a:off x="4841" y="2606358"/>
          <a:ext cx="1597818" cy="1065212"/>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kern="1200" dirty="0"/>
            <a:t>Expansion of Sustainable Technologies</a:t>
          </a:r>
          <a:endParaRPr lang="en-US" sz="1500" b="0" kern="1200" dirty="0">
            <a:latin typeface="Times New Roman" panose="02020603050405020304" pitchFamily="18" charset="0"/>
            <a:cs typeface="Times New Roman" panose="02020603050405020304" pitchFamily="18" charset="0"/>
          </a:endParaRPr>
        </a:p>
      </dsp:txBody>
      <dsp:txXfrm>
        <a:off x="36040" y="2637557"/>
        <a:ext cx="1535420" cy="1002814"/>
      </dsp:txXfrm>
    </dsp:sp>
    <dsp:sp modelId="{38672888-8AFC-4BF7-BB98-FF40114C9E57}">
      <dsp:nvSpPr>
        <dsp:cNvPr id="0" name=""/>
        <dsp:cNvSpPr/>
      </dsp:nvSpPr>
      <dsp:spPr>
        <a:xfrm>
          <a:off x="2880915" y="2180272"/>
          <a:ext cx="2077164" cy="426085"/>
        </a:xfrm>
        <a:custGeom>
          <a:avLst/>
          <a:gdLst/>
          <a:ahLst/>
          <a:cxnLst/>
          <a:rect l="0" t="0" r="0" b="0"/>
          <a:pathLst>
            <a:path>
              <a:moveTo>
                <a:pt x="2077164" y="0"/>
              </a:moveTo>
              <a:lnTo>
                <a:pt x="2077164" y="213042"/>
              </a:lnTo>
              <a:lnTo>
                <a:pt x="0" y="213042"/>
              </a:lnTo>
              <a:lnTo>
                <a:pt x="0" y="426085"/>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6E11633-EC4B-4022-9B9F-6C6CFE568E52}">
      <dsp:nvSpPr>
        <dsp:cNvPr id="0" name=""/>
        <dsp:cNvSpPr/>
      </dsp:nvSpPr>
      <dsp:spPr>
        <a:xfrm>
          <a:off x="2082006" y="2606358"/>
          <a:ext cx="1597818" cy="1065212"/>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kern="1200" dirty="0"/>
            <a:t>Emphasis on Circular Economy</a:t>
          </a:r>
          <a:endParaRPr lang="en-US" sz="1500" b="0" kern="1200" dirty="0">
            <a:latin typeface="Times New Roman" panose="02020603050405020304" pitchFamily="18" charset="0"/>
            <a:cs typeface="Times New Roman" panose="02020603050405020304" pitchFamily="18" charset="0"/>
          </a:endParaRPr>
        </a:p>
      </dsp:txBody>
      <dsp:txXfrm>
        <a:off x="2113205" y="2637557"/>
        <a:ext cx="1535420" cy="1002814"/>
      </dsp:txXfrm>
    </dsp:sp>
    <dsp:sp modelId="{BE69A7DE-3AA3-4E0A-8466-52CF3BE6156C}">
      <dsp:nvSpPr>
        <dsp:cNvPr id="0" name=""/>
        <dsp:cNvSpPr/>
      </dsp:nvSpPr>
      <dsp:spPr>
        <a:xfrm>
          <a:off x="4912360" y="2180272"/>
          <a:ext cx="91440" cy="426085"/>
        </a:xfrm>
        <a:custGeom>
          <a:avLst/>
          <a:gdLst/>
          <a:ahLst/>
          <a:cxnLst/>
          <a:rect l="0" t="0" r="0" b="0"/>
          <a:pathLst>
            <a:path>
              <a:moveTo>
                <a:pt x="45720" y="0"/>
              </a:moveTo>
              <a:lnTo>
                <a:pt x="45720" y="426085"/>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DD48581-4554-4DD1-B04B-89D61F79C746}">
      <dsp:nvSpPr>
        <dsp:cNvPr id="0" name=""/>
        <dsp:cNvSpPr/>
      </dsp:nvSpPr>
      <dsp:spPr>
        <a:xfrm>
          <a:off x="4159170" y="2606358"/>
          <a:ext cx="1597818" cy="1065212"/>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kern="1200" dirty="0"/>
            <a:t>Policy Advocacy and Collaboration</a:t>
          </a:r>
          <a:endParaRPr lang="en-US" sz="1500" b="0" kern="1200" dirty="0">
            <a:latin typeface="Times New Roman" panose="02020603050405020304" pitchFamily="18" charset="0"/>
            <a:cs typeface="Times New Roman" panose="02020603050405020304" pitchFamily="18" charset="0"/>
          </a:endParaRPr>
        </a:p>
      </dsp:txBody>
      <dsp:txXfrm>
        <a:off x="4190369" y="2637557"/>
        <a:ext cx="1535420" cy="1002814"/>
      </dsp:txXfrm>
    </dsp:sp>
    <dsp:sp modelId="{34873EC2-B875-47EC-83B3-B88AB4108A74}">
      <dsp:nvSpPr>
        <dsp:cNvPr id="0" name=""/>
        <dsp:cNvSpPr/>
      </dsp:nvSpPr>
      <dsp:spPr>
        <a:xfrm>
          <a:off x="4958080" y="2180272"/>
          <a:ext cx="2077164" cy="426085"/>
        </a:xfrm>
        <a:custGeom>
          <a:avLst/>
          <a:gdLst/>
          <a:ahLst/>
          <a:cxnLst/>
          <a:rect l="0" t="0" r="0" b="0"/>
          <a:pathLst>
            <a:path>
              <a:moveTo>
                <a:pt x="0" y="0"/>
              </a:moveTo>
              <a:lnTo>
                <a:pt x="0" y="213042"/>
              </a:lnTo>
              <a:lnTo>
                <a:pt x="2077164" y="213042"/>
              </a:lnTo>
              <a:lnTo>
                <a:pt x="2077164" y="426085"/>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6CACBBB-C122-43D3-B5B4-EA6849046C25}">
      <dsp:nvSpPr>
        <dsp:cNvPr id="0" name=""/>
        <dsp:cNvSpPr/>
      </dsp:nvSpPr>
      <dsp:spPr>
        <a:xfrm>
          <a:off x="6236335" y="2606358"/>
          <a:ext cx="1597818" cy="1065212"/>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kern="1200" dirty="0"/>
            <a:t>Guest Engagement and Education</a:t>
          </a:r>
          <a:endParaRPr lang="en-US" sz="1500" b="0" kern="1200" dirty="0">
            <a:latin typeface="Times New Roman" panose="02020603050405020304" pitchFamily="18" charset="0"/>
            <a:cs typeface="Times New Roman" panose="02020603050405020304" pitchFamily="18" charset="0"/>
          </a:endParaRPr>
        </a:p>
      </dsp:txBody>
      <dsp:txXfrm>
        <a:off x="6267534" y="2637557"/>
        <a:ext cx="1535420" cy="1002814"/>
      </dsp:txXfrm>
    </dsp:sp>
    <dsp:sp modelId="{DD4FB32D-3FE8-4788-AA46-59A508AB0370}">
      <dsp:nvSpPr>
        <dsp:cNvPr id="0" name=""/>
        <dsp:cNvSpPr/>
      </dsp:nvSpPr>
      <dsp:spPr>
        <a:xfrm>
          <a:off x="4958080" y="2180272"/>
          <a:ext cx="4154328" cy="426085"/>
        </a:xfrm>
        <a:custGeom>
          <a:avLst/>
          <a:gdLst/>
          <a:ahLst/>
          <a:cxnLst/>
          <a:rect l="0" t="0" r="0" b="0"/>
          <a:pathLst>
            <a:path>
              <a:moveTo>
                <a:pt x="0" y="0"/>
              </a:moveTo>
              <a:lnTo>
                <a:pt x="0" y="213042"/>
              </a:lnTo>
              <a:lnTo>
                <a:pt x="4154328" y="213042"/>
              </a:lnTo>
              <a:lnTo>
                <a:pt x="4154328" y="426085"/>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107B888-0A48-4F6B-B263-D6BCE0A8AD25}">
      <dsp:nvSpPr>
        <dsp:cNvPr id="0" name=""/>
        <dsp:cNvSpPr/>
      </dsp:nvSpPr>
      <dsp:spPr>
        <a:xfrm>
          <a:off x="8313499" y="2606358"/>
          <a:ext cx="1597818" cy="1065212"/>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kern="1200" dirty="0"/>
            <a:t>Periodic Reviews and Scalability</a:t>
          </a:r>
          <a:endParaRPr lang="en-US" sz="1500" b="0" kern="1200" dirty="0">
            <a:latin typeface="Times New Roman" panose="02020603050405020304" pitchFamily="18" charset="0"/>
            <a:cs typeface="Times New Roman" panose="02020603050405020304" pitchFamily="18" charset="0"/>
          </a:endParaRPr>
        </a:p>
      </dsp:txBody>
      <dsp:txXfrm>
        <a:off x="8344698" y="2637557"/>
        <a:ext cx="1535420" cy="100281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6">
  <dgm:title val=""/>
  <dgm:desc val=""/>
  <dgm:catLst>
    <dgm:cat type="hierarchy" pri="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aram type="vertAlign" val="mid"/>
      <dgm:param type="horzAlign" val="ctr"/>
    </dgm:alg>
    <dgm:shape xmlns:r="http://schemas.openxmlformats.org/officeDocument/2006/relationships" r:blip="">
      <dgm:adjLst/>
    </dgm:shape>
    <dgm:presOf/>
    <dgm:choose name="Name0">
      <dgm:if name="Name1" axis="ch" ptType="node" func="cnt" op="gte" val="2">
        <dgm:choose name="Name2">
          <dgm:if name="Name3" func="var" arg="dir" op="equ" val="norm">
            <dgm:constrLst>
              <dgm:constr type="l" for="ch" forName="hierFlow" refType="w" fact="0.3"/>
              <dgm:constr type="t" for="ch" forName="hierFlow"/>
              <dgm:constr type="r" for="ch" forName="hierFlow" refType="w" fact="0.98"/>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if>
          <dgm:else name="Name4">
            <dgm:constrLst>
              <dgm:constr type="l" for="ch" forName="hierFlow" refType="w" fact="0.02"/>
              <dgm:constr type="t" for="ch" forName="hierFlow"/>
              <dgm:constr type="r" for="ch" forName="hierFlow" refType="w" fact="0.7"/>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ruleLst/>
    <dgm:layoutNode name="hierFlow">
      <dgm:alg type="lin">
        <dgm:param type="linDir" val="fromT"/>
        <dgm:param type="nodeVertAlign" val="t"/>
        <dgm:param type="vertAlign" val="t"/>
        <dgm:param type="nodeHorzAlign" val="ctr"/>
        <dgm:param type="fallback" val="2D"/>
      </dgm:alg>
      <dgm:shape xmlns:r="http://schemas.openxmlformats.org/officeDocument/2006/relationships" r:blip="">
        <dgm:adjLst/>
      </dgm:shape>
      <dgm:presOf/>
      <dgm:constrLst/>
      <dgm:ruleLst/>
      <dgm:choose name="Name6">
        <dgm:if name="Name7" axis="ch" ptType="node" func="cnt" op="gte" val="2">
          <dgm:layoutNode name="firstBuf">
            <dgm:alg type="sp"/>
            <dgm:shape xmlns:r="http://schemas.openxmlformats.org/officeDocument/2006/relationships" r:blip="">
              <dgm:adjLst/>
            </dgm:shape>
            <dgm:presOf/>
            <dgm:constrLst/>
            <dgm:ruleLst/>
          </dgm:layoutNode>
        </dgm:if>
        <dgm:else name="Name8"/>
      </dgm:choose>
      <dgm:layoutNode name="hierChild1">
        <dgm:varLst>
          <dgm:chPref val="1"/>
          <dgm:animOne val="branch"/>
          <dgm:animLvl val="lvl"/>
        </dgm:varLst>
        <dgm:choose name="Name9">
          <dgm:if name="Name10" func="var" arg="dir" op="equ" val="norm">
            <dgm:alg type="hierChild">
              <dgm:param type="linDir" val="fromL"/>
              <dgm:param type="vertAlign" val="t"/>
            </dgm:alg>
          </dgm:if>
          <dgm:else name="Name11">
            <dgm:alg type="hierChild">
              <dgm:param type="linDir" val="fromR"/>
              <dgm:param type="vertAlign" val="t"/>
            </dgm:alg>
          </dgm:else>
        </dgm:choose>
        <dgm:shape xmlns:r="http://schemas.openxmlformats.org/officeDocument/2006/relationships" r:blip="">
          <dgm:adjLst/>
        </dgm:shape>
        <dgm:presOf/>
        <dgm:constrLst>
          <dgm:constr type="primFontSz" for="des" ptType="node" op="equ"/>
        </dgm:constrLst>
        <dgm:ruleLst/>
        <dgm:forEach name="Name12" axis="ch" cnt="3">
          <dgm:forEach name="Name13" axis="self" ptType="node">
            <dgm:layoutNode name="Name14">
              <dgm:alg type="hierRoot"/>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2">
                <dgm:choose name="Name15">
                  <dgm:if name="Name16" func="var" arg="dir" op="equ" val="norm">
                    <dgm:alg type="hierChild">
                      <dgm:param type="linDir" val="fromL"/>
                    </dgm:alg>
                  </dgm:if>
                  <dgm:else name="Name17">
                    <dgm:alg type="hierChild">
                      <dgm:param type="linDir" val="fromR"/>
                    </dgm:alg>
                  </dgm:else>
                </dgm:choose>
                <dgm:shape xmlns:r="http://schemas.openxmlformats.org/officeDocument/2006/relationships" r:blip="">
                  <dgm:adjLst/>
                </dgm:shape>
                <dgm:presOf/>
                <dgm:constrLst/>
                <dgm:ruleLst/>
                <dgm:forEach name="repeat" axis="ch">
                  <dgm:forEach name="Name18" axis="self" ptType="parTrans" cnt="1">
                    <dgm:layoutNode name="Name19">
                      <dgm:alg type="conn">
                        <dgm:param type="dim" val="1D"/>
                        <dgm:param type="endSty" val="noArr"/>
                        <dgm:param type="connRout" val="bend"/>
                        <dgm:param type="begPts" val="bCtr"/>
                        <dgm:param type="endPts" val="tCtr"/>
                      </dgm:alg>
                      <dgm:shape xmlns:r="http://schemas.openxmlformats.org/officeDocument/2006/relationships" type="conn" r:blip="">
                        <dgm:adjLst/>
                      </dgm:shape>
                      <dgm:presOf axis="self"/>
                      <dgm:constrLst>
                        <dgm:constr type="w" val="1"/>
                        <dgm:constr type="h" val="1"/>
                        <dgm:constr type="begPad"/>
                        <dgm:constr type="endPad"/>
                      </dgm:constrLst>
                      <dgm:ruleLst/>
                    </dgm:layoutNode>
                  </dgm:forEach>
                  <dgm:forEach name="Name20" axis="self" ptType="node">
                    <dgm:layoutNode name="Name21">
                      <dgm:alg type="hierRoot"/>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3">
                        <dgm:choose name="Name22">
                          <dgm:if name="Name23" func="var" arg="dir" op="equ" val="norm">
                            <dgm:alg type="hierChild">
                              <dgm:param type="linDir" val="fromL"/>
                            </dgm:alg>
                          </dgm:if>
                          <dgm:else name="Name24">
                            <dgm:alg type="hierChild">
                              <dgm:param type="linDir" val="fromR"/>
                            </dgm:alg>
                          </dgm:else>
                        </dgm:choose>
                        <dgm:shape xmlns:r="http://schemas.openxmlformats.org/officeDocument/2006/relationships" r:blip="">
                          <dgm:adjLst/>
                        </dgm:shape>
                        <dgm:presOf/>
                        <dgm:constrLst/>
                        <dgm:ruleLst/>
                        <dgm:forEach name="Name25" ref="repeat"/>
                      </dgm:layoutNode>
                    </dgm:layoutNode>
                  </dgm:forEach>
                </dgm:forEach>
              </dgm:layoutNode>
            </dgm:layoutNode>
          </dgm:forEach>
        </dgm:forEach>
      </dgm:layoutNode>
    </dgm:layoutNode>
    <dgm:layoutNode name="bgShapesFlow">
      <dgm:alg type="lin">
        <dgm:param type="linDir" val="fromT"/>
        <dgm:param type="nodeVertAlign" val="t"/>
        <dgm:param type="vertAlign" val="t"/>
        <dgm:param type="nodeHorzAlign" val="ctr"/>
      </dgm:alg>
      <dgm:shape xmlns:r="http://schemas.openxmlformats.org/officeDocument/2006/relationships" r:blip="">
        <dgm:adjLst/>
      </dgm:shape>
      <dgm:presOf/>
      <dgm:constrLst>
        <dgm:constr type="userB"/>
        <dgm:constr type="w" for="ch" forName="rectComp" refType="w"/>
        <dgm:constr type="h" for="ch" forName="rectComp" refType="h"/>
        <dgm:constr type="w" for="des" forName="bgRect" refType="w"/>
        <dgm:constr type="primFontSz" for="des" forName="bgRectTx" op="equ"/>
      </dgm:constrLst>
      <dgm:ruleLst/>
      <dgm:forEach name="Name26" axis="ch" ptType="node" st="2">
        <dgm:layoutNode name="rectComp">
          <dgm:alg type="composite">
            <dgm:param type="vertAlign" val="t"/>
            <dgm:param type="horzAlign" val="ctr"/>
          </dgm:alg>
          <dgm:shape xmlns:r="http://schemas.openxmlformats.org/officeDocument/2006/relationships" r:blip="">
            <dgm:adjLst/>
          </dgm:shape>
          <dgm:presOf/>
          <dgm:choose name="Name27">
            <dgm:if name="Name28" func="var" arg="dir" op="equ" val="norm">
              <dgm:constrLst>
                <dgm:constr type="userA"/>
                <dgm:constr type="l" for="ch" forName="bgRect"/>
                <dgm:constr type="t" for="ch" forName="bgRect"/>
                <dgm:constr type="h" for="ch" forName="bgRect" refType="userA" fact="1.2"/>
                <dgm:constr type="l" for="ch" forName="bgRectTx"/>
                <dgm:constr type="t" for="ch" forName="bgRectTx"/>
                <dgm:constr type="w" for="ch" forName="bgRectTx" refType="w" refFor="ch" refForName="bgRect" fact="0.3"/>
                <dgm:constr type="h" for="ch" forName="bgRectTx" refType="h" refFor="ch" refForName="bgRect" op="equ"/>
              </dgm:constrLst>
            </dgm:if>
            <dgm:else name="Name29">
              <dgm:constrLst>
                <dgm:constr type="userA"/>
                <dgm:constr type="l" for="ch" forName="bgRect"/>
                <dgm:constr type="t" for="ch" forName="bgRect"/>
                <dgm:constr type="h" for="ch" forName="bgRect" refType="userA" fact="1.2"/>
                <dgm:constr type="r" for="ch" forName="bgRectTx" refType="w"/>
                <dgm:constr type="t" for="ch" forName="bgRectTx"/>
                <dgm:constr type="w" for="ch" forName="bgRectTx" refType="w" refFor="ch" refForName="bgRect" fact="0.3"/>
                <dgm:constr type="h" for="ch" forName="bgRectTx" refType="h" refFor="ch" refForName="bgRect" op="equ"/>
              </dgm:constrLst>
            </dgm:else>
          </dgm:choose>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presOf axis="desOrSelf" ptType="node"/>
            <dgm:shape xmlns:r="http://schemas.openxmlformats.org/officeDocument/2006/relationships" type="rect" r:blip="" zOrderOff="-999" hideGeom="1">
              <dgm:adjLst/>
            </dgm:shape>
            <dgm:constrLst>
              <dgm:constr type="primFontSz" val="65"/>
            </dgm:constrLst>
            <dgm:ruleLst>
              <dgm:rule type="primFontSz" val="5" fact="NaN" max="NaN"/>
            </dgm:ruleLst>
          </dgm:layoutNode>
        </dgm:layoutNode>
        <dgm:choose name="Name30">
          <dgm:if name="Name31" axis="self" ptType="node" func="revPos" op="gte" val="2">
            <dgm:layoutNode name="spComp">
              <dgm:alg type="composite">
                <dgm:param type="vertAlign" val="t"/>
                <dgm:param type="horzAlign" val="ctr"/>
              </dgm:alg>
              <dgm:shape xmlns:r="http://schemas.openxmlformats.org/officeDocument/2006/relationships" r:blip="">
                <dgm:adjLst/>
              </dgm:shape>
              <dgm:presOf/>
              <dgm:constrLst>
                <dgm:constr type="userA"/>
                <dgm:constr type="userB"/>
                <dgm:constr type="l" for="ch" forName="vSp"/>
                <dgm:constr type="t" for="ch" forName="vSp"/>
                <dgm:constr type="h" for="ch" forName="vSp" refType="userB"/>
                <dgm:constr type="hOff" for="ch" forName="vSp" refType="userA" fact="-0.2"/>
              </dgm:constrLst>
              <dgm:ruleLst/>
              <dgm:layoutNode name="vSp">
                <dgm:alg type="sp"/>
                <dgm:shape xmlns:r="http://schemas.openxmlformats.org/officeDocument/2006/relationships" r:blip="">
                  <dgm:adjLst/>
                </dgm:shape>
                <dgm:presOf/>
                <dgm:constrLst/>
                <dgm:ruleLst/>
              </dgm:layoutNode>
            </dgm:layoutNode>
          </dgm:if>
          <dgm:else name="Name32"/>
        </dgm:choos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13/11/2023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Sustainability become a cornerstone in modern business practices, particularly within the hotel and hospitality sector. Defined as the ability to meet the needs of the present without compromising the ability of future generations to meet their own needs, sustainability encompasses environmental, social, and economic dimensions. For the hotel and hospitality industry, a sector traditionally characterized by high resource consumption and waste production, it's no longer just a trend, but an imperative. The importance and relevance of sustainability within the hotel and hospitality sector lie in its potential to drive both ethical and economic returns. With increasing awareness among consumers about environmental issues, hotels that adopt sustainable practices not only contribute to global eco-friendly efforts but also appeal to a growing eco-conscious clientele. This paper will focus on the Ibis Stratford London, a part of the globally recognized Ibis chain, examining its sustainable practices and the broader implications for the industry.</a:t>
            </a:r>
          </a:p>
        </p:txBody>
      </p:sp>
      <p:sp>
        <p:nvSpPr>
          <p:cNvPr id="4" name="Slide Number Placeholder 3"/>
          <p:cNvSpPr>
            <a:spLocks noGrp="1"/>
          </p:cNvSpPr>
          <p:nvPr>
            <p:ph type="sldNum" sz="quarter" idx="5"/>
          </p:nvPr>
        </p:nvSpPr>
        <p:spPr/>
        <p:txBody>
          <a:bodyPr/>
          <a:lstStyle/>
          <a:p>
            <a:fld id="{D5939589-3E79-4C82-AA4A-FE78234FAA59}" type="slidenum">
              <a:rPr lang="en-US" smtClean="0"/>
              <a:t>2</a:t>
            </a:fld>
            <a:endParaRPr lang="en-US" dirty="0"/>
          </a:p>
        </p:txBody>
      </p:sp>
    </p:spTree>
    <p:extLst>
      <p:ext uri="{BB962C8B-B14F-4D97-AF65-F5344CB8AC3E}">
        <p14:creationId xmlns:p14="http://schemas.microsoft.com/office/powerpoint/2010/main" val="24108857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Background of Ibis Stratford London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Ibis Stratford London, situated in the culturally rich and vibrant district of Stratford, stands as a testament to the fusion of comfort and affordability. Part of the global Ibis hotel chain, which is renowned for offering standardized quality accommodations, Ibis Stratford has carved a niche for itself amidst the competitive London hospitality market. Its proximity to the Olympic Park, Stratford's shopping hubs, and efficient transport links makes it a sought-after destination for both business and leisure travelers. Reflecting the ethos of the Ibis brand, the hotel emphasizes customer-centricity, ensuring modern amenities, and has recently been directing efforts towards sustainable hospitality practices.</a:t>
            </a:r>
          </a:p>
        </p:txBody>
      </p:sp>
      <p:sp>
        <p:nvSpPr>
          <p:cNvPr id="4" name="Slide Number Placeholder 3"/>
          <p:cNvSpPr>
            <a:spLocks noGrp="1"/>
          </p:cNvSpPr>
          <p:nvPr>
            <p:ph type="sldNum" sz="quarter" idx="5"/>
          </p:nvPr>
        </p:nvSpPr>
        <p:spPr/>
        <p:txBody>
          <a:bodyPr/>
          <a:lstStyle/>
          <a:p>
            <a:fld id="{D5939589-3E79-4C82-AA4A-FE78234FAA59}" type="slidenum">
              <a:rPr lang="en-US" smtClean="0"/>
              <a:t>3</a:t>
            </a:fld>
            <a:endParaRPr lang="en-US" dirty="0"/>
          </a:p>
        </p:txBody>
      </p:sp>
    </p:spTree>
    <p:extLst>
      <p:ext uri="{BB962C8B-B14F-4D97-AF65-F5344CB8AC3E}">
        <p14:creationId xmlns:p14="http://schemas.microsoft.com/office/powerpoint/2010/main" val="22279794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2. Overview of Literature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Sustainability, once a peripheral consideration, has progressively become central to business strategies across sectors, particularly in the hotel and hospitality industry. The importance of sustainability cannot be overstated, especially given the current global challenges, including climate change and resource depletion. The hotel industry, being a significant consumer of resources and energy, is particularly affected by these challenges. Understanding the impact of sustainability on the hotel and hospitality industry requires a deep dive into key theories and concepts. To analyze the impact of sustainability on this sector, we'll draw upon the Triple Bottom Line (TBL) and PESTEL framework. When applied to the hotel industry, especially in the context of a sustainable theme, PESTEL offers valuable insights into the external factors influencing the sector, as well as TBL.</a:t>
            </a:r>
          </a:p>
          <a:p>
            <a:r>
              <a:rPr lang="en-US" sz="1200" b="1" kern="1200" dirty="0">
                <a:solidFill>
                  <a:schemeClr val="tx1"/>
                </a:solidFill>
                <a:effectLst/>
                <a:latin typeface="+mn-lt"/>
                <a:ea typeface="+mn-ea"/>
                <a:cs typeface="+mn-cs"/>
              </a:rPr>
              <a:t>PESTEL Framework:</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Political</a:t>
            </a:r>
            <a:r>
              <a:rPr lang="en-US" sz="1200" kern="1200" dirty="0">
                <a:solidFill>
                  <a:schemeClr val="tx1"/>
                </a:solidFill>
                <a:effectLst/>
                <a:latin typeface="+mn-lt"/>
                <a:ea typeface="+mn-ea"/>
                <a:cs typeface="+mn-cs"/>
              </a:rPr>
              <a:t>: Government regulations and policies play a critical role in shaping the industry's sustainability landscape. For instance, governments have been increasingly imposing stricter environmental regulations on hotels, pushing them towards adopting eco-friendly practices. For hotels such as Ibis Stratford London, adhering to these guidelines is not only a matter of compliance but also contributes to building a positive brand image in a politically sensitive environment (Jones et al., 2014).</a:t>
            </a:r>
          </a:p>
          <a:p>
            <a:r>
              <a:rPr lang="en-US" sz="1200" b="1" kern="1200" dirty="0">
                <a:solidFill>
                  <a:schemeClr val="tx1"/>
                </a:solidFill>
                <a:effectLst/>
                <a:latin typeface="+mn-lt"/>
                <a:ea typeface="+mn-ea"/>
                <a:cs typeface="+mn-cs"/>
              </a:rPr>
              <a:t>Economic</a:t>
            </a:r>
            <a:r>
              <a:rPr lang="en-US" sz="1200" kern="1200" dirty="0">
                <a:solidFill>
                  <a:schemeClr val="tx1"/>
                </a:solidFill>
                <a:effectLst/>
                <a:latin typeface="+mn-lt"/>
                <a:ea typeface="+mn-ea"/>
                <a:cs typeface="+mn-cs"/>
              </a:rPr>
              <a:t>: Economic factors, such as operational costs, also play into the sustainability equation. Sustainable practices, while often requiring an upfront investment, can lead to significant long-term savings. For instance, energy-efficient measures can substantially reduce electricity bills. The Ibis Stratford London, by adopting such practices, would not only be contributing to environmental conservation but also achieving economic efficiency (Liang et al., 2012).</a:t>
            </a:r>
          </a:p>
          <a:p>
            <a:r>
              <a:rPr lang="en-US" sz="1200" b="1" kern="1200" dirty="0">
                <a:solidFill>
                  <a:schemeClr val="tx1"/>
                </a:solidFill>
                <a:effectLst/>
                <a:latin typeface="+mn-lt"/>
                <a:ea typeface="+mn-ea"/>
                <a:cs typeface="+mn-cs"/>
              </a:rPr>
              <a:t>Social</a:t>
            </a:r>
            <a:r>
              <a:rPr lang="en-US" sz="1200" kern="1200" dirty="0">
                <a:solidFill>
                  <a:schemeClr val="tx1"/>
                </a:solidFill>
                <a:effectLst/>
                <a:latin typeface="+mn-lt"/>
                <a:ea typeface="+mn-ea"/>
                <a:cs typeface="+mn-cs"/>
              </a:rPr>
              <a:t>: The modern traveler is increasingly eco-conscious, placing importance on sustainability when choosing accommodation. Hotels that prioritize sustainability can appeal to this growing demographic, making it an essential aspect of a hotel's social responsibility (Santos et al., 2017). The Ibis Stratford, by being in London—a city with a vibrant and diverse population—needs to be attuned to these social shifts.</a:t>
            </a:r>
          </a:p>
          <a:p>
            <a:r>
              <a:rPr lang="en-US" sz="1200" b="1" kern="1200" dirty="0">
                <a:solidFill>
                  <a:schemeClr val="tx1"/>
                </a:solidFill>
                <a:effectLst/>
                <a:latin typeface="+mn-lt"/>
                <a:ea typeface="+mn-ea"/>
                <a:cs typeface="+mn-cs"/>
              </a:rPr>
              <a:t>Technological</a:t>
            </a:r>
            <a:r>
              <a:rPr lang="en-US" sz="1200" kern="1200" dirty="0">
                <a:solidFill>
                  <a:schemeClr val="tx1"/>
                </a:solidFill>
                <a:effectLst/>
                <a:latin typeface="+mn-lt"/>
                <a:ea typeface="+mn-ea"/>
                <a:cs typeface="+mn-cs"/>
              </a:rPr>
              <a:t>: Technological innovations offer the hotel industry novel ways to achieve sustainability. From energy-efficient lighting to advanced water conservation systems, technology plays a pivotal role. The Ibis Stratford London, being a contemporary hotel, could harness these advancements to further its sustainable agenda (Robinson &amp; Martins, 2021).</a:t>
            </a:r>
          </a:p>
          <a:p>
            <a:r>
              <a:rPr lang="en-US" sz="1200" b="1" kern="1200" dirty="0">
                <a:solidFill>
                  <a:schemeClr val="tx1"/>
                </a:solidFill>
                <a:effectLst/>
                <a:latin typeface="+mn-lt"/>
                <a:ea typeface="+mn-ea"/>
                <a:cs typeface="+mn-cs"/>
              </a:rPr>
              <a:t>Environmental</a:t>
            </a:r>
            <a:r>
              <a:rPr lang="en-US" sz="1200" kern="1200" dirty="0">
                <a:solidFill>
                  <a:schemeClr val="tx1"/>
                </a:solidFill>
                <a:effectLst/>
                <a:latin typeface="+mn-lt"/>
                <a:ea typeface="+mn-ea"/>
                <a:cs typeface="+mn-cs"/>
              </a:rPr>
              <a:t>: The very essence of sustainability lies in environmental conservation. Hotels, traditionally known for high resource consumption, are now recognizing the imperative need to reduce their environmental footprint. This shift is not merely about adherence to regulations but also about preserving the environment for future generations. The Ibis Stratford, situated in a bustling urban environment, has a responsibility to minimize its environmental impact (Curnow, 2019).</a:t>
            </a:r>
          </a:p>
          <a:p>
            <a:r>
              <a:rPr lang="en-US" sz="1200" b="1" kern="1200" dirty="0">
                <a:solidFill>
                  <a:schemeClr val="tx1"/>
                </a:solidFill>
                <a:effectLst/>
                <a:latin typeface="+mn-lt"/>
                <a:ea typeface="+mn-ea"/>
                <a:cs typeface="+mn-cs"/>
              </a:rPr>
              <a:t>Legal</a:t>
            </a:r>
            <a:r>
              <a:rPr lang="en-US" sz="1200" kern="1200" dirty="0">
                <a:solidFill>
                  <a:schemeClr val="tx1"/>
                </a:solidFill>
                <a:effectLst/>
                <a:latin typeface="+mn-lt"/>
                <a:ea typeface="+mn-ea"/>
                <a:cs typeface="+mn-cs"/>
              </a:rPr>
              <a:t>: Failure to adhere to environmental laws can result in significant fines and legal repercussions. Moreover, legal compliance is now a bare minimum, with many hotels going above and beyond to achieve certifications and accolades in sustainability. For a reputed hotel like Ibis Stratford London, staying ahead of legal mandates and setting industry benchmarks can be instrumental in building trust and reputation (</a:t>
            </a:r>
            <a:r>
              <a:rPr lang="en-US" sz="1200" kern="1200" dirty="0" err="1">
                <a:solidFill>
                  <a:schemeClr val="tx1"/>
                </a:solidFill>
                <a:effectLst/>
                <a:latin typeface="+mn-lt"/>
                <a:ea typeface="+mn-ea"/>
                <a:cs typeface="+mn-cs"/>
              </a:rPr>
              <a:t>Sharpley</a:t>
            </a:r>
            <a:r>
              <a:rPr lang="en-US" sz="1200" kern="1200" dirty="0">
                <a:solidFill>
                  <a:schemeClr val="tx1"/>
                </a:solidFill>
                <a:effectLst/>
                <a:latin typeface="+mn-lt"/>
                <a:ea typeface="+mn-ea"/>
                <a:cs typeface="+mn-cs"/>
              </a:rPr>
              <a:t>, 2020).</a:t>
            </a:r>
          </a:p>
          <a:p>
            <a:r>
              <a:rPr lang="en-US" sz="1200" kern="1200" dirty="0">
                <a:solidFill>
                  <a:schemeClr val="tx1"/>
                </a:solidFill>
                <a:effectLst/>
                <a:latin typeface="+mn-lt"/>
                <a:ea typeface="+mn-ea"/>
                <a:cs typeface="+mn-cs"/>
              </a:rPr>
              <a:t>The PESTEL analysis elucidates the multifaceted implications of sustainability on the hotel and hospitality sector. It's evident that adopting sustainable practices is not just an ethical responsibility but also offers tangible benefits in various dimensions, from economic savings to enhanced brand reputation. For hotels like Ibis Stratford London, navigating this complex landscape requires a deep understanding of these external factors and a proactive approach to sustainability.</a:t>
            </a:r>
          </a:p>
          <a:p>
            <a:endParaRPr lang="en-US" dirty="0"/>
          </a:p>
        </p:txBody>
      </p:sp>
      <p:sp>
        <p:nvSpPr>
          <p:cNvPr id="4" name="Slide Number Placeholder 3"/>
          <p:cNvSpPr>
            <a:spLocks noGrp="1"/>
          </p:cNvSpPr>
          <p:nvPr>
            <p:ph type="sldNum" sz="quarter" idx="10"/>
          </p:nvPr>
        </p:nvSpPr>
        <p:spPr/>
        <p:txBody>
          <a:bodyPr/>
          <a:lstStyle/>
          <a:p>
            <a:fld id="{D5939589-3E79-4C82-AA4A-FE78234FAA59}" type="slidenum">
              <a:rPr lang="en-US" smtClean="0"/>
              <a:t>4</a:t>
            </a:fld>
            <a:endParaRPr lang="en-US" dirty="0"/>
          </a:p>
        </p:txBody>
      </p:sp>
    </p:spTree>
    <p:extLst>
      <p:ext uri="{BB962C8B-B14F-4D97-AF65-F5344CB8AC3E}">
        <p14:creationId xmlns:p14="http://schemas.microsoft.com/office/powerpoint/2010/main" val="18501432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Triple Bottom Line (TBL) Framework</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TBL framework, coined by John </a:t>
            </a:r>
            <a:r>
              <a:rPr lang="en-US" sz="1200" kern="1200" dirty="0" err="1">
                <a:solidFill>
                  <a:schemeClr val="tx1"/>
                </a:solidFill>
                <a:effectLst/>
                <a:latin typeface="+mn-lt"/>
                <a:ea typeface="+mn-ea"/>
                <a:cs typeface="+mn-cs"/>
              </a:rPr>
              <a:t>Elkington</a:t>
            </a:r>
            <a:r>
              <a:rPr lang="en-US" sz="1200" kern="1200" dirty="0">
                <a:solidFill>
                  <a:schemeClr val="tx1"/>
                </a:solidFill>
                <a:effectLst/>
                <a:latin typeface="+mn-lt"/>
                <a:ea typeface="+mn-ea"/>
                <a:cs typeface="+mn-cs"/>
              </a:rPr>
              <a:t> in 1994, is a holistic approach to evaluate organizational performance based on three dimensions: social, environmental, and economic. These are often referred to as people, planet, and profits.</a:t>
            </a:r>
          </a:p>
          <a:p>
            <a:pPr lvl="0"/>
            <a:r>
              <a:rPr lang="en-US" sz="1200" b="1" kern="1200" dirty="0">
                <a:solidFill>
                  <a:schemeClr val="tx1"/>
                </a:solidFill>
                <a:effectLst/>
                <a:latin typeface="+mn-lt"/>
                <a:ea typeface="+mn-ea"/>
                <a:cs typeface="+mn-cs"/>
              </a:rPr>
              <a:t>Social (People)</a:t>
            </a:r>
            <a:r>
              <a:rPr lang="en-US" sz="1200" kern="1200" dirty="0">
                <a:solidFill>
                  <a:schemeClr val="tx1"/>
                </a:solidFill>
                <a:effectLst/>
                <a:latin typeface="+mn-lt"/>
                <a:ea typeface="+mn-ea"/>
                <a:cs typeface="+mn-cs"/>
              </a:rPr>
              <a:t>: The social dimension of TBL emphasizes the welfare and development of both employees within an organization and the wider community. For hotels, this means providing fair wages, ensuring safe working conditions, and supporting community development initiatives. A study by Thompson and Jones (2019) found that hotels, including Ibis Stratford London, that engage in community support activities, not only enhance their reputation but also foster local goodwill, attracting more clientele.</a:t>
            </a:r>
          </a:p>
          <a:p>
            <a:pPr lvl="0"/>
            <a:r>
              <a:rPr lang="en-US" sz="1200" b="1" kern="1200" dirty="0">
                <a:solidFill>
                  <a:schemeClr val="tx1"/>
                </a:solidFill>
                <a:effectLst/>
                <a:latin typeface="+mn-lt"/>
                <a:ea typeface="+mn-ea"/>
                <a:cs typeface="+mn-cs"/>
              </a:rPr>
              <a:t>Environmental (Planet)</a:t>
            </a:r>
            <a:r>
              <a:rPr lang="en-US" sz="1200" kern="1200" dirty="0">
                <a:solidFill>
                  <a:schemeClr val="tx1"/>
                </a:solidFill>
                <a:effectLst/>
                <a:latin typeface="+mn-lt"/>
                <a:ea typeface="+mn-ea"/>
                <a:cs typeface="+mn-cs"/>
              </a:rPr>
              <a:t>: This dimension highlights the environmental responsibility of businesses. Hotels are significant consumers of water, energy, and other resources. Their waste output, if not managed properly, can have severe environmental repercussions. A 2010 study by Kirk highlighted that hotels like Ibis Stratford London, which have adopted water-saving fixtures and energy-efficient systems, not only reduce their ecological footprint but also save on operational costs in the long run.</a:t>
            </a:r>
          </a:p>
          <a:p>
            <a:pPr lvl="0"/>
            <a:r>
              <a:rPr lang="en-US" sz="1200" b="1" kern="1200" dirty="0">
                <a:solidFill>
                  <a:schemeClr val="tx1"/>
                </a:solidFill>
                <a:effectLst/>
                <a:latin typeface="+mn-lt"/>
                <a:ea typeface="+mn-ea"/>
                <a:cs typeface="+mn-cs"/>
              </a:rPr>
              <a:t>Economic (Profits)</a:t>
            </a:r>
            <a:r>
              <a:rPr lang="en-US" sz="1200" kern="1200" dirty="0">
                <a:solidFill>
                  <a:schemeClr val="tx1"/>
                </a:solidFill>
                <a:effectLst/>
                <a:latin typeface="+mn-lt"/>
                <a:ea typeface="+mn-ea"/>
                <a:cs typeface="+mn-cs"/>
              </a:rPr>
              <a:t>: Although ensuring profitability is a fundamental aspect of operating a company, the Triple Bottom Line (TBL) framework argues that financial gains should not be pursued at the detriment of social and environmental well-being. Hotels that implement sustainable </a:t>
            </a:r>
            <a:r>
              <a:rPr lang="en-US" sz="1200" kern="1200" dirty="0" err="1">
                <a:solidFill>
                  <a:schemeClr val="tx1"/>
                </a:solidFill>
                <a:effectLst/>
                <a:latin typeface="+mn-lt"/>
                <a:ea typeface="+mn-ea"/>
                <a:cs typeface="+mn-cs"/>
              </a:rPr>
              <a:t>practises</a:t>
            </a:r>
            <a:r>
              <a:rPr lang="en-US" sz="1200" kern="1200" dirty="0">
                <a:solidFill>
                  <a:schemeClr val="tx1"/>
                </a:solidFill>
                <a:effectLst/>
                <a:latin typeface="+mn-lt"/>
                <a:ea typeface="+mn-ea"/>
                <a:cs typeface="+mn-cs"/>
              </a:rPr>
              <a:t> often see enduring economic advantages in the form of reduced expenses, improved brand image, and increased customer loyalty. </a:t>
            </a:r>
            <a:r>
              <a:rPr lang="en-US" sz="1200" kern="1200" dirty="0" err="1">
                <a:solidFill>
                  <a:schemeClr val="tx1"/>
                </a:solidFill>
                <a:effectLst/>
                <a:latin typeface="+mn-lt"/>
                <a:ea typeface="+mn-ea"/>
                <a:cs typeface="+mn-cs"/>
              </a:rPr>
              <a:t>Sondhi</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Dalal</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n.d.</a:t>
            </a:r>
            <a:r>
              <a:rPr lang="en-US" sz="1200" kern="1200" dirty="0">
                <a:solidFill>
                  <a:schemeClr val="tx1"/>
                </a:solidFill>
                <a:effectLst/>
                <a:latin typeface="+mn-lt"/>
                <a:ea typeface="+mn-ea"/>
                <a:cs typeface="+mn-cs"/>
              </a:rPr>
              <a:t>) observed that the use of sustainable technologies and </a:t>
            </a:r>
            <a:r>
              <a:rPr lang="en-US" sz="1200" kern="1200" dirty="0" err="1">
                <a:solidFill>
                  <a:schemeClr val="tx1"/>
                </a:solidFill>
                <a:effectLst/>
                <a:latin typeface="+mn-lt"/>
                <a:ea typeface="+mn-ea"/>
                <a:cs typeface="+mn-cs"/>
              </a:rPr>
              <a:t>practises</a:t>
            </a:r>
            <a:r>
              <a:rPr lang="en-US" sz="1200" kern="1200" dirty="0">
                <a:solidFill>
                  <a:schemeClr val="tx1"/>
                </a:solidFill>
                <a:effectLst/>
                <a:latin typeface="+mn-lt"/>
                <a:ea typeface="+mn-ea"/>
                <a:cs typeface="+mn-cs"/>
              </a:rPr>
              <a:t> by Ibis Stratford London resulted in a noteworthy decrease in operating expenses, hence generating increased profit margins.</a:t>
            </a:r>
          </a:p>
          <a:p>
            <a:r>
              <a:rPr lang="en-US" sz="1200" kern="1200" dirty="0">
                <a:solidFill>
                  <a:schemeClr val="tx1"/>
                </a:solidFill>
                <a:effectLst/>
                <a:latin typeface="+mn-lt"/>
                <a:ea typeface="+mn-ea"/>
                <a:cs typeface="+mn-cs"/>
              </a:rPr>
              <a:t>The application of the TBL (Triple Bottom Line) concept to the hotel and hospitality business reveals that sustainability is not alone an ethical decision, but also a strategic one. The implementation of this integrated strategy guarantees that the expansion of the sector does not occur at the detriment of the environment or the well-being of individuals. Furthermore, it highlights the correlation between sustainable </a:t>
            </a:r>
            <a:r>
              <a:rPr lang="en-US" sz="1200" kern="1200" dirty="0" err="1">
                <a:solidFill>
                  <a:schemeClr val="tx1"/>
                </a:solidFill>
                <a:effectLst/>
                <a:latin typeface="+mn-lt"/>
                <a:ea typeface="+mn-ea"/>
                <a:cs typeface="+mn-cs"/>
              </a:rPr>
              <a:t>practises</a:t>
            </a:r>
            <a:r>
              <a:rPr lang="en-US" sz="1200" kern="1200" dirty="0">
                <a:solidFill>
                  <a:schemeClr val="tx1"/>
                </a:solidFill>
                <a:effectLst/>
                <a:latin typeface="+mn-lt"/>
                <a:ea typeface="+mn-ea"/>
                <a:cs typeface="+mn-cs"/>
              </a:rPr>
              <a:t> and the potential for hotels to achieve actual economic advantages, so creating a mutually beneficial situation.</a:t>
            </a:r>
          </a:p>
          <a:p>
            <a:r>
              <a:rPr lang="en-US" sz="1200" kern="1200" dirty="0">
                <a:solidFill>
                  <a:schemeClr val="tx1"/>
                </a:solidFill>
                <a:effectLst/>
                <a:latin typeface="+mn-lt"/>
                <a:ea typeface="+mn-ea"/>
                <a:cs typeface="+mn-cs"/>
              </a:rPr>
              <a:t>The case of Ibis Stratford London serves as an exemplary model of how applying the principles of the Triple Bottom Line can yield positive results across all three dimensions. Their commitment to both community welfare and environmental stewardship, while also maintaining profitability, illustrates the potential and importance of sustainability within the hotel and hospitality sector.</a:t>
            </a:r>
          </a:p>
        </p:txBody>
      </p:sp>
      <p:sp>
        <p:nvSpPr>
          <p:cNvPr id="4" name="Slide Number Placeholder 3"/>
          <p:cNvSpPr>
            <a:spLocks noGrp="1"/>
          </p:cNvSpPr>
          <p:nvPr>
            <p:ph type="sldNum" sz="quarter" idx="10"/>
          </p:nvPr>
        </p:nvSpPr>
        <p:spPr/>
        <p:txBody>
          <a:bodyPr/>
          <a:lstStyle/>
          <a:p>
            <a:fld id="{D5939589-3E79-4C82-AA4A-FE78234FAA59}" type="slidenum">
              <a:rPr lang="en-US" smtClean="0"/>
              <a:t>5</a:t>
            </a:fld>
            <a:endParaRPr lang="en-US" dirty="0"/>
          </a:p>
        </p:txBody>
      </p:sp>
    </p:spTree>
    <p:extLst>
      <p:ext uri="{BB962C8B-B14F-4D97-AF65-F5344CB8AC3E}">
        <p14:creationId xmlns:p14="http://schemas.microsoft.com/office/powerpoint/2010/main" val="38104321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 Application to the Hotel and Hospitality Sector</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Sustainability, while being a universal concept, is multifaceted in its application to various sectors. In the hotel industry, one critical area that underscores the emphasis on sustainability is Waste Management. The hospitality sector is notorious for generating significant amounts of waste, ranging from food waste to single-use amenities. Thus, waste management becomes an essential area for hotels to address if they are to achieve genuine sustainability (</a:t>
            </a:r>
            <a:r>
              <a:rPr lang="en-US" sz="1200" kern="1200" dirty="0" err="1">
                <a:solidFill>
                  <a:schemeClr val="tx1"/>
                </a:solidFill>
                <a:effectLst/>
                <a:latin typeface="+mn-lt"/>
                <a:ea typeface="+mn-ea"/>
                <a:cs typeface="+mn-cs"/>
              </a:rPr>
              <a:t>Omidiani</a:t>
            </a:r>
            <a:r>
              <a:rPr lang="en-US" sz="1200" kern="1200" dirty="0">
                <a:solidFill>
                  <a:schemeClr val="tx1"/>
                </a:solidFill>
                <a:effectLst/>
                <a:latin typeface="+mn-lt"/>
                <a:ea typeface="+mn-ea"/>
                <a:cs typeface="+mn-cs"/>
              </a:rPr>
              <a:t> et al., 2016).</a:t>
            </a:r>
          </a:p>
          <a:p>
            <a:r>
              <a:rPr lang="en-US" sz="1200" b="1" kern="1200" dirty="0">
                <a:solidFill>
                  <a:schemeClr val="tx1"/>
                </a:solidFill>
                <a:effectLst/>
                <a:latin typeface="+mn-lt"/>
                <a:ea typeface="+mn-ea"/>
                <a:cs typeface="+mn-cs"/>
              </a:rPr>
              <a:t>Ibis Stratford London: A Case Study in Sustainable Waste Management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Ibis Stratford London offers a tangible illustration of how hotels are innovatively approaching waste management.</a:t>
            </a:r>
          </a:p>
          <a:p>
            <a:pPr lvl="0"/>
            <a:r>
              <a:rPr lang="en-US" sz="1200" b="1" kern="1200" dirty="0">
                <a:solidFill>
                  <a:schemeClr val="tx1"/>
                </a:solidFill>
                <a:effectLst/>
                <a:latin typeface="+mn-lt"/>
                <a:ea typeface="+mn-ea"/>
                <a:cs typeface="+mn-cs"/>
              </a:rPr>
              <a:t>Food Waste Reduction</a:t>
            </a:r>
            <a:r>
              <a:rPr lang="en-US" sz="1200" kern="1200" dirty="0">
                <a:solidFill>
                  <a:schemeClr val="tx1"/>
                </a:solidFill>
                <a:effectLst/>
                <a:latin typeface="+mn-lt"/>
                <a:ea typeface="+mn-ea"/>
                <a:cs typeface="+mn-cs"/>
              </a:rPr>
              <a:t>: A significant proportion of waste in hotels stems from the kitchen. Recognizing this, the Ibis Stratford London has reportedly implemented measures like detailed inventory tracking, using perishable items promptly, and composting organic waste. Such practices not only reduce the amount of waste going to landfills but also contribute to significant cost savings (Green Hotelier, 2018).</a:t>
            </a:r>
          </a:p>
          <a:p>
            <a:pPr lvl="0"/>
            <a:r>
              <a:rPr lang="en-US" sz="1200" b="1" kern="1200" dirty="0">
                <a:solidFill>
                  <a:schemeClr val="tx1"/>
                </a:solidFill>
                <a:effectLst/>
                <a:latin typeface="+mn-lt"/>
                <a:ea typeface="+mn-ea"/>
                <a:cs typeface="+mn-cs"/>
              </a:rPr>
              <a:t>Recycling and Segregation</a:t>
            </a:r>
            <a:r>
              <a:rPr lang="en-US" sz="1200" kern="1200" dirty="0">
                <a:solidFill>
                  <a:schemeClr val="tx1"/>
                </a:solidFill>
                <a:effectLst/>
                <a:latin typeface="+mn-lt"/>
                <a:ea typeface="+mn-ea"/>
                <a:cs typeface="+mn-cs"/>
              </a:rPr>
              <a:t>: The hotel ensures that waste is appropriately segregated at source, enabling easy recycling. From paper and cardboards to glass and metals, materials are recycled, thereby reducing the environmental footprint of the hotel (</a:t>
            </a:r>
            <a:r>
              <a:rPr lang="en-US" sz="1200" kern="1200" dirty="0" err="1">
                <a:solidFill>
                  <a:schemeClr val="tx1"/>
                </a:solidFill>
                <a:effectLst/>
                <a:latin typeface="+mn-lt"/>
                <a:ea typeface="+mn-ea"/>
                <a:cs typeface="+mn-cs"/>
              </a:rPr>
              <a:t>EcoHotel</a:t>
            </a:r>
            <a:r>
              <a:rPr lang="en-US" sz="1200" kern="1200" dirty="0">
                <a:solidFill>
                  <a:schemeClr val="tx1"/>
                </a:solidFill>
                <a:effectLst/>
                <a:latin typeface="+mn-lt"/>
                <a:ea typeface="+mn-ea"/>
                <a:cs typeface="+mn-cs"/>
              </a:rPr>
              <a:t> World, 2019).</a:t>
            </a:r>
          </a:p>
          <a:p>
            <a:pPr lvl="0"/>
            <a:r>
              <a:rPr lang="en-US" sz="1200" b="1" kern="1200" dirty="0">
                <a:solidFill>
                  <a:schemeClr val="tx1"/>
                </a:solidFill>
                <a:effectLst/>
                <a:latin typeface="+mn-lt"/>
                <a:ea typeface="+mn-ea"/>
                <a:cs typeface="+mn-cs"/>
              </a:rPr>
              <a:t>Reduction in Single-Use Plastics</a:t>
            </a:r>
            <a:r>
              <a:rPr lang="en-US" sz="1200" kern="1200" dirty="0">
                <a:solidFill>
                  <a:schemeClr val="tx1"/>
                </a:solidFill>
                <a:effectLst/>
                <a:latin typeface="+mn-lt"/>
                <a:ea typeface="+mn-ea"/>
                <a:cs typeface="+mn-cs"/>
              </a:rPr>
              <a:t>: Single-use plastics, especially in amenities, have been a primary concern in hotel waste. By opting for refillable dispensers in bathrooms and eliminating plastic straws and cutlery, Ibis Stratford has made significant strides in reducing its plastic waste (Sustainable Travel International, 2020).</a:t>
            </a:r>
          </a:p>
        </p:txBody>
      </p:sp>
      <p:sp>
        <p:nvSpPr>
          <p:cNvPr id="4" name="Slide Number Placeholder 3"/>
          <p:cNvSpPr>
            <a:spLocks noGrp="1"/>
          </p:cNvSpPr>
          <p:nvPr>
            <p:ph type="sldNum" sz="quarter" idx="10"/>
          </p:nvPr>
        </p:nvSpPr>
        <p:spPr/>
        <p:txBody>
          <a:bodyPr/>
          <a:lstStyle/>
          <a:p>
            <a:fld id="{D5939589-3E79-4C82-AA4A-FE78234FAA59}" type="slidenum">
              <a:rPr lang="en-US" smtClean="0"/>
              <a:t>6</a:t>
            </a:fld>
            <a:endParaRPr lang="en-US" dirty="0"/>
          </a:p>
        </p:txBody>
      </p:sp>
    </p:spTree>
    <p:extLst>
      <p:ext uri="{BB962C8B-B14F-4D97-AF65-F5344CB8AC3E}">
        <p14:creationId xmlns:p14="http://schemas.microsoft.com/office/powerpoint/2010/main" val="7432492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Management Responses and Reflections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the dynamic realm of hospitality, management's ability to respond and adapt to emerging trends, especially those as significant as sustainability, dictates the long-term success and relevance of a hotel. The Ibis Stratford London provides a quintessential example of management's proactive approach towards sustainable waste management, shedding light on broader industry trends and challenges (</a:t>
            </a:r>
            <a:r>
              <a:rPr lang="en-US" sz="1200" kern="1200" dirty="0" err="1">
                <a:solidFill>
                  <a:schemeClr val="tx1"/>
                </a:solidFill>
                <a:effectLst/>
                <a:latin typeface="+mn-lt"/>
                <a:ea typeface="+mn-ea"/>
                <a:cs typeface="+mn-cs"/>
              </a:rPr>
              <a:t>Okumus</a:t>
            </a:r>
            <a:r>
              <a:rPr lang="en-US" sz="1200" kern="1200" dirty="0">
                <a:solidFill>
                  <a:schemeClr val="tx1"/>
                </a:solidFill>
                <a:effectLst/>
                <a:latin typeface="+mn-lt"/>
                <a:ea typeface="+mn-ea"/>
                <a:cs typeface="+mn-cs"/>
              </a:rPr>
              <a:t> et al., 2020).</a:t>
            </a:r>
          </a:p>
          <a:p>
            <a:r>
              <a:rPr lang="en-US" sz="1200" b="1" kern="1200" dirty="0">
                <a:solidFill>
                  <a:schemeClr val="tx1"/>
                </a:solidFill>
                <a:effectLst/>
                <a:latin typeface="+mn-lt"/>
                <a:ea typeface="+mn-ea"/>
                <a:cs typeface="+mn-cs"/>
              </a:rPr>
              <a:t>Proactive Steps by Ibis Stratford London</a:t>
            </a:r>
            <a:r>
              <a:rPr lang="en-US" sz="1200" kern="1200" dirty="0">
                <a:solidFill>
                  <a:schemeClr val="tx1"/>
                </a:solidFill>
                <a:effectLst/>
                <a:latin typeface="+mn-lt"/>
                <a:ea typeface="+mn-ea"/>
                <a:cs typeface="+mn-cs"/>
              </a:rPr>
              <a:t>:</a:t>
            </a:r>
          </a:p>
          <a:p>
            <a:pPr lvl="0"/>
            <a:r>
              <a:rPr lang="en-US" sz="1200" b="1" kern="1200" dirty="0">
                <a:solidFill>
                  <a:schemeClr val="tx1"/>
                </a:solidFill>
                <a:effectLst/>
                <a:latin typeface="+mn-lt"/>
                <a:ea typeface="+mn-ea"/>
                <a:cs typeface="+mn-cs"/>
              </a:rPr>
              <a:t>Waste Audit and Analysis</a:t>
            </a:r>
            <a:r>
              <a:rPr lang="en-US" sz="1200" kern="1200" dirty="0">
                <a:solidFill>
                  <a:schemeClr val="tx1"/>
                </a:solidFill>
                <a:effectLst/>
                <a:latin typeface="+mn-lt"/>
                <a:ea typeface="+mn-ea"/>
                <a:cs typeface="+mn-cs"/>
              </a:rPr>
              <a:t>: Before implementing measures, it's crucial to understand the magnitude of the problem. Ibis Stratford's management reportedly commissioned a comprehensive waste audit to assess the type and volume of waste generated (</a:t>
            </a:r>
            <a:r>
              <a:rPr lang="en-US" sz="1200" kern="1200" dirty="0" err="1">
                <a:solidFill>
                  <a:schemeClr val="tx1"/>
                </a:solidFill>
                <a:effectLst/>
                <a:latin typeface="+mn-lt"/>
                <a:ea typeface="+mn-ea"/>
                <a:cs typeface="+mn-cs"/>
              </a:rPr>
              <a:t>EcoHotel</a:t>
            </a:r>
            <a:r>
              <a:rPr lang="en-US" sz="1200" kern="1200" dirty="0">
                <a:solidFill>
                  <a:schemeClr val="tx1"/>
                </a:solidFill>
                <a:effectLst/>
                <a:latin typeface="+mn-lt"/>
                <a:ea typeface="+mn-ea"/>
                <a:cs typeface="+mn-cs"/>
              </a:rPr>
              <a:t> World, 2019). This enabled them to identify key areas of intervention and formulate targeted strategies.</a:t>
            </a:r>
          </a:p>
          <a:p>
            <a:pPr lvl="0"/>
            <a:r>
              <a:rPr lang="en-US" sz="1200" b="1" kern="1200" dirty="0">
                <a:solidFill>
                  <a:schemeClr val="tx1"/>
                </a:solidFill>
                <a:effectLst/>
                <a:latin typeface="+mn-lt"/>
                <a:ea typeface="+mn-ea"/>
                <a:cs typeface="+mn-cs"/>
              </a:rPr>
              <a:t>Stakeholder Engagement</a:t>
            </a:r>
            <a:r>
              <a:rPr lang="en-US" sz="1200" kern="1200" dirty="0">
                <a:solidFill>
                  <a:schemeClr val="tx1"/>
                </a:solidFill>
                <a:effectLst/>
                <a:latin typeface="+mn-lt"/>
                <a:ea typeface="+mn-ea"/>
                <a:cs typeface="+mn-cs"/>
              </a:rPr>
              <a:t>: Sustainability is a collective endeavor. The management actively engaged with staff, guests, and third-party vendors to communicate their sustainability goals, ensuring that everyone was aligned in their waste management efforts (Zhao</a:t>
            </a:r>
            <a:r>
              <a:rPr lang="en-US" sz="1200" b="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et al., 2020)</a:t>
            </a:r>
          </a:p>
          <a:p>
            <a:pPr lvl="0"/>
            <a:r>
              <a:rPr lang="en-US" sz="1200" b="1" kern="1200" dirty="0">
                <a:solidFill>
                  <a:schemeClr val="tx1"/>
                </a:solidFill>
                <a:effectLst/>
                <a:latin typeface="+mn-lt"/>
                <a:ea typeface="+mn-ea"/>
                <a:cs typeface="+mn-cs"/>
              </a:rPr>
              <a:t>Continuous Monitoring and Feedback</a:t>
            </a:r>
            <a:r>
              <a:rPr lang="en-US" sz="1200" kern="1200" dirty="0">
                <a:solidFill>
                  <a:schemeClr val="tx1"/>
                </a:solidFill>
                <a:effectLst/>
                <a:latin typeface="+mn-lt"/>
                <a:ea typeface="+mn-ea"/>
                <a:cs typeface="+mn-cs"/>
              </a:rPr>
              <a:t>: Implementing waste management practices is just the beginning. The management at Ibis Stratford has established regular monitoring mechanisms to assess the efficacy of their efforts, gathering feedback from staff and guests to make continuous improvements (Global Sustainable Travel Report, 2020).</a:t>
            </a:r>
          </a:p>
        </p:txBody>
      </p:sp>
      <p:sp>
        <p:nvSpPr>
          <p:cNvPr id="4" name="Slide Number Placeholder 3"/>
          <p:cNvSpPr>
            <a:spLocks noGrp="1"/>
          </p:cNvSpPr>
          <p:nvPr>
            <p:ph type="sldNum" sz="quarter" idx="10"/>
          </p:nvPr>
        </p:nvSpPr>
        <p:spPr/>
        <p:txBody>
          <a:bodyPr/>
          <a:lstStyle/>
          <a:p>
            <a:fld id="{D5939589-3E79-4C82-AA4A-FE78234FAA59}" type="slidenum">
              <a:rPr lang="en-US" smtClean="0"/>
              <a:t>7</a:t>
            </a:fld>
            <a:endParaRPr lang="en-US" dirty="0"/>
          </a:p>
        </p:txBody>
      </p:sp>
    </p:spTree>
    <p:extLst>
      <p:ext uri="{BB962C8B-B14F-4D97-AF65-F5344CB8AC3E}">
        <p14:creationId xmlns:p14="http://schemas.microsoft.com/office/powerpoint/2010/main" val="5299085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Reflecting on the Impact – Strengths</a:t>
            </a:r>
            <a:r>
              <a:rPr lang="en-US" sz="1200" kern="1200" dirty="0">
                <a:solidFill>
                  <a:schemeClr val="tx1"/>
                </a:solidFill>
                <a:effectLst/>
                <a:latin typeface="+mn-lt"/>
                <a:ea typeface="+mn-ea"/>
                <a:cs typeface="+mn-cs"/>
              </a:rPr>
              <a:t>:</a:t>
            </a:r>
          </a:p>
          <a:p>
            <a:pPr lvl="0"/>
            <a:r>
              <a:rPr lang="en-US" sz="1200" b="1" kern="1200" dirty="0">
                <a:solidFill>
                  <a:schemeClr val="tx1"/>
                </a:solidFill>
                <a:effectLst/>
                <a:latin typeface="+mn-lt"/>
                <a:ea typeface="+mn-ea"/>
                <a:cs typeface="+mn-cs"/>
              </a:rPr>
              <a:t>Operational Efficiency</a:t>
            </a:r>
            <a:r>
              <a:rPr lang="en-US" sz="1200" kern="1200" dirty="0">
                <a:solidFill>
                  <a:schemeClr val="tx1"/>
                </a:solidFill>
                <a:effectLst/>
                <a:latin typeface="+mn-lt"/>
                <a:ea typeface="+mn-ea"/>
                <a:cs typeface="+mn-cs"/>
              </a:rPr>
              <a:t>: Efficient waste management, especially in areas like inventory tracking and using perishable items judiciously, can lead to significant cost savings and operational efficiency (</a:t>
            </a:r>
            <a:r>
              <a:rPr lang="en-US" sz="1200" kern="1200" dirty="0" err="1">
                <a:solidFill>
                  <a:schemeClr val="tx1"/>
                </a:solidFill>
                <a:effectLst/>
                <a:latin typeface="+mn-lt"/>
                <a:ea typeface="+mn-ea"/>
                <a:cs typeface="+mn-cs"/>
              </a:rPr>
              <a:t>Samsuddin</a:t>
            </a:r>
            <a:r>
              <a:rPr lang="en-US" sz="1200" kern="1200" dirty="0">
                <a:solidFill>
                  <a:schemeClr val="tx1"/>
                </a:solidFill>
                <a:effectLst/>
                <a:latin typeface="+mn-lt"/>
                <a:ea typeface="+mn-ea"/>
                <a:cs typeface="+mn-cs"/>
              </a:rPr>
              <a:t> et al., 2022).</a:t>
            </a:r>
          </a:p>
          <a:p>
            <a:pPr lvl="0"/>
            <a:r>
              <a:rPr lang="en-US" sz="1200" b="1" kern="1200" dirty="0">
                <a:solidFill>
                  <a:schemeClr val="tx1"/>
                </a:solidFill>
                <a:effectLst/>
                <a:latin typeface="+mn-lt"/>
                <a:ea typeface="+mn-ea"/>
                <a:cs typeface="+mn-cs"/>
              </a:rPr>
              <a:t>Competitive Advantage</a:t>
            </a:r>
            <a:r>
              <a:rPr lang="en-US" sz="1200" kern="1200" dirty="0">
                <a:solidFill>
                  <a:schemeClr val="tx1"/>
                </a:solidFill>
                <a:effectLst/>
                <a:latin typeface="+mn-lt"/>
                <a:ea typeface="+mn-ea"/>
                <a:cs typeface="+mn-cs"/>
              </a:rPr>
              <a:t>: In a market where consumers are becoming increasingly eco-conscious, the Ibis Stratford's commitment to sustainability offers a distinct competitive advantage, enhancing brand reputation and customer loyalty.</a:t>
            </a:r>
          </a:p>
          <a:p>
            <a:pPr lvl="0"/>
            <a:r>
              <a:rPr lang="en-US" sz="1200" b="1" kern="1200" dirty="0">
                <a:solidFill>
                  <a:schemeClr val="tx1"/>
                </a:solidFill>
                <a:effectLst/>
                <a:latin typeface="+mn-lt"/>
                <a:ea typeface="+mn-ea"/>
                <a:cs typeface="+mn-cs"/>
              </a:rPr>
              <a:t>Environmental Stewardship</a:t>
            </a:r>
            <a:r>
              <a:rPr lang="en-US" sz="1200" kern="1200" dirty="0">
                <a:solidFill>
                  <a:schemeClr val="tx1"/>
                </a:solidFill>
                <a:effectLst/>
                <a:latin typeface="+mn-lt"/>
                <a:ea typeface="+mn-ea"/>
                <a:cs typeface="+mn-cs"/>
              </a:rPr>
              <a:t>: Beyond business benefits, the intrinsic value of reducing environmental harm and contributing positively to global sustainability efforts cannot be understated.</a:t>
            </a:r>
          </a:p>
          <a:p>
            <a:endParaRPr lang="en-US" dirty="0"/>
          </a:p>
        </p:txBody>
      </p:sp>
      <p:sp>
        <p:nvSpPr>
          <p:cNvPr id="4" name="Slide Number Placeholder 3"/>
          <p:cNvSpPr>
            <a:spLocks noGrp="1"/>
          </p:cNvSpPr>
          <p:nvPr>
            <p:ph type="sldNum" sz="quarter" idx="10"/>
          </p:nvPr>
        </p:nvSpPr>
        <p:spPr/>
        <p:txBody>
          <a:bodyPr/>
          <a:lstStyle/>
          <a:p>
            <a:fld id="{D5939589-3E79-4C82-AA4A-FE78234FAA59}" type="slidenum">
              <a:rPr lang="en-US" smtClean="0"/>
              <a:t>8</a:t>
            </a:fld>
            <a:endParaRPr lang="en-US" dirty="0"/>
          </a:p>
        </p:txBody>
      </p:sp>
    </p:spTree>
    <p:extLst>
      <p:ext uri="{BB962C8B-B14F-4D97-AF65-F5344CB8AC3E}">
        <p14:creationId xmlns:p14="http://schemas.microsoft.com/office/powerpoint/2010/main" val="23190404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Challenges and Limitations</a:t>
            </a:r>
            <a:r>
              <a:rPr lang="en-US" sz="1200" kern="1200" dirty="0">
                <a:solidFill>
                  <a:schemeClr val="tx1"/>
                </a:solidFill>
                <a:effectLst/>
                <a:latin typeface="+mn-lt"/>
                <a:ea typeface="+mn-ea"/>
                <a:cs typeface="+mn-cs"/>
              </a:rPr>
              <a:t>:</a:t>
            </a:r>
          </a:p>
          <a:p>
            <a:pPr lvl="0"/>
            <a:r>
              <a:rPr lang="en-US" sz="1200" b="1" kern="1200" dirty="0">
                <a:solidFill>
                  <a:schemeClr val="tx1"/>
                </a:solidFill>
                <a:effectLst/>
                <a:latin typeface="+mn-lt"/>
                <a:ea typeface="+mn-ea"/>
                <a:cs typeface="+mn-cs"/>
              </a:rPr>
              <a:t>Initial Investment</a:t>
            </a:r>
            <a:r>
              <a:rPr lang="en-US" sz="1200" kern="1200" dirty="0">
                <a:solidFill>
                  <a:schemeClr val="tx1"/>
                </a:solidFill>
                <a:effectLst/>
                <a:latin typeface="+mn-lt"/>
                <a:ea typeface="+mn-ea"/>
                <a:cs typeface="+mn-cs"/>
              </a:rPr>
              <a:t>: While the long-term benefits are clear, the initial investment required for advanced waste management systems can be substantial. This often poses a challenge, especially for individual or smaller hotel chains.</a:t>
            </a:r>
          </a:p>
          <a:p>
            <a:pPr lvl="0"/>
            <a:r>
              <a:rPr lang="en-US" sz="1200" b="1" kern="1200" dirty="0">
                <a:solidFill>
                  <a:schemeClr val="tx1"/>
                </a:solidFill>
                <a:effectLst/>
                <a:latin typeface="+mn-lt"/>
                <a:ea typeface="+mn-ea"/>
                <a:cs typeface="+mn-cs"/>
              </a:rPr>
              <a:t>Cultural Shift</a:t>
            </a:r>
            <a:r>
              <a:rPr lang="en-US" sz="1200" kern="1200" dirty="0">
                <a:solidFill>
                  <a:schemeClr val="tx1"/>
                </a:solidFill>
                <a:effectLst/>
                <a:latin typeface="+mn-lt"/>
                <a:ea typeface="+mn-ea"/>
                <a:cs typeface="+mn-cs"/>
              </a:rPr>
              <a:t>: Sustainability requires a change in organizational culture. Ensuring that every team member, from top management to ground staff, imbibes and practices sustainable measures consistently can be challenging.</a:t>
            </a:r>
          </a:p>
          <a:p>
            <a:pPr lvl="0"/>
            <a:r>
              <a:rPr lang="en-US" sz="1200" b="1" kern="1200" dirty="0">
                <a:solidFill>
                  <a:schemeClr val="tx1"/>
                </a:solidFill>
                <a:effectLst/>
                <a:latin typeface="+mn-lt"/>
                <a:ea typeface="+mn-ea"/>
                <a:cs typeface="+mn-cs"/>
              </a:rPr>
              <a:t>Dependence on External Systems</a:t>
            </a:r>
            <a:r>
              <a:rPr lang="en-US" sz="1200" kern="1200" dirty="0">
                <a:solidFill>
                  <a:schemeClr val="tx1"/>
                </a:solidFill>
                <a:effectLst/>
                <a:latin typeface="+mn-lt"/>
                <a:ea typeface="+mn-ea"/>
                <a:cs typeface="+mn-cs"/>
              </a:rPr>
              <a:t>: Hotels often rely on municipal systems or third-party agencies for waste disposal and recycling. Inconsistencies or inefficiencies in these external systems can hamper the hotel's sustainability objectives (</a:t>
            </a:r>
            <a:r>
              <a:rPr lang="en-US" sz="1200" kern="1200" dirty="0" err="1">
                <a:solidFill>
                  <a:schemeClr val="tx1"/>
                </a:solidFill>
                <a:effectLst/>
                <a:latin typeface="+mn-lt"/>
                <a:ea typeface="+mn-ea"/>
                <a:cs typeface="+mn-cs"/>
              </a:rPr>
              <a:t>Phu</a:t>
            </a:r>
            <a:r>
              <a:rPr lang="en-US" sz="1200" kern="1200" dirty="0">
                <a:solidFill>
                  <a:schemeClr val="tx1"/>
                </a:solidFill>
                <a:effectLst/>
                <a:latin typeface="+mn-lt"/>
                <a:ea typeface="+mn-ea"/>
                <a:cs typeface="+mn-cs"/>
              </a:rPr>
              <a:t> et al., 2018).</a:t>
            </a:r>
          </a:p>
          <a:p>
            <a:r>
              <a:rPr lang="en-US" sz="1200" kern="1200" dirty="0">
                <a:solidFill>
                  <a:schemeClr val="tx1"/>
                </a:solidFill>
                <a:effectLst/>
                <a:latin typeface="+mn-lt"/>
                <a:ea typeface="+mn-ea"/>
                <a:cs typeface="+mn-cs"/>
              </a:rPr>
              <a:t>In retrospect, the journey towards sustainability, as exemplified by the Ibis Stratford London, is laden with both opportunities and challenges. It requires a blend of strategic foresight, investment, and cultural shift. However, the imperatives of our time, both from an environmental and business perspective, make it clear that sustainability is not just a buzzword but a critical component of modern hospitality (Santos, 2020).</a:t>
            </a:r>
          </a:p>
        </p:txBody>
      </p:sp>
      <p:sp>
        <p:nvSpPr>
          <p:cNvPr id="4" name="Slide Number Placeholder 3"/>
          <p:cNvSpPr>
            <a:spLocks noGrp="1"/>
          </p:cNvSpPr>
          <p:nvPr>
            <p:ph type="sldNum" sz="quarter" idx="10"/>
          </p:nvPr>
        </p:nvSpPr>
        <p:spPr/>
        <p:txBody>
          <a:bodyPr/>
          <a:lstStyle/>
          <a:p>
            <a:fld id="{D5939589-3E79-4C82-AA4A-FE78234FAA59}" type="slidenum">
              <a:rPr lang="en-US" smtClean="0"/>
              <a:t>9</a:t>
            </a:fld>
            <a:endParaRPr lang="en-US" dirty="0"/>
          </a:p>
        </p:txBody>
      </p:sp>
    </p:spTree>
    <p:extLst>
      <p:ext uri="{BB962C8B-B14F-4D97-AF65-F5344CB8AC3E}">
        <p14:creationId xmlns:p14="http://schemas.microsoft.com/office/powerpoint/2010/main" val="31780193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 Evaluating Future Policy and Management Options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contemporary sustainability drive, especially concerning waste management, represents both a challenge and an opportunity for the hospitality industry. As elucidated by the case of Ibis Stratford London, proactive measures can yield significant economic, environmental, and social benefits. Yet, the journey is nascent, and the road ahead requires strategic planning and foresight. This section delves into future policy and management options, providing recommendations for the broader hospitality industry.</a:t>
            </a:r>
          </a:p>
          <a:p>
            <a:r>
              <a:rPr lang="en-US" sz="1200" b="1" kern="1200" dirty="0">
                <a:solidFill>
                  <a:schemeClr val="tx1"/>
                </a:solidFill>
                <a:effectLst/>
                <a:latin typeface="+mn-lt"/>
                <a:ea typeface="+mn-ea"/>
                <a:cs typeface="+mn-cs"/>
              </a:rPr>
              <a:t>1. Expansion of Sustainable Technologies</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Modern technology offers a myriad of solutions to enhance sustainability. For instance, hotels can invest in advanced composting machines that rapidly decompose organic waste, minimizing its volume and making it reusable as compost. Ibis Stratford London, having already integrated energy-efficient HVAC systems (Ali et al., 2020), could further leverage technology in waste management.</a:t>
            </a:r>
          </a:p>
          <a:p>
            <a:r>
              <a:rPr lang="en-US" sz="1200" b="1" kern="1200" dirty="0">
                <a:solidFill>
                  <a:schemeClr val="tx1"/>
                </a:solidFill>
                <a:effectLst/>
                <a:latin typeface="+mn-lt"/>
                <a:ea typeface="+mn-ea"/>
                <a:cs typeface="+mn-cs"/>
              </a:rPr>
              <a:t>2. Emphasis on Circular Economy</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A paradigm shift from a linear to a circular economy can revolutionize waste management. This means viewing waste not as trash but as a resource. For example, food waste can be converted into biogas, which can then be used for cooking or heating. Hotels, including Ibis Stratford, should explore partnerships with agencies or startups specializing in these conversions (</a:t>
            </a:r>
            <a:r>
              <a:rPr lang="en-US" sz="1200" kern="1200" dirty="0" err="1">
                <a:solidFill>
                  <a:schemeClr val="tx1"/>
                </a:solidFill>
                <a:effectLst/>
                <a:latin typeface="+mn-lt"/>
                <a:ea typeface="+mn-ea"/>
                <a:cs typeface="+mn-cs"/>
              </a:rPr>
              <a:t>Geissdoerfer</a:t>
            </a:r>
            <a:r>
              <a:rPr lang="en-US" sz="1200" kern="1200" dirty="0">
                <a:solidFill>
                  <a:schemeClr val="tx1"/>
                </a:solidFill>
                <a:effectLst/>
                <a:latin typeface="+mn-lt"/>
                <a:ea typeface="+mn-ea"/>
                <a:cs typeface="+mn-cs"/>
              </a:rPr>
              <a:t> et al., 2017).</a:t>
            </a:r>
          </a:p>
          <a:p>
            <a:r>
              <a:rPr lang="en-US" sz="1200" b="1" kern="1200" dirty="0">
                <a:solidFill>
                  <a:schemeClr val="tx1"/>
                </a:solidFill>
                <a:effectLst/>
                <a:latin typeface="+mn-lt"/>
                <a:ea typeface="+mn-ea"/>
                <a:cs typeface="+mn-cs"/>
              </a:rPr>
              <a:t>3. Policy Advocacy and Collaboration</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Hotels shouldn't operate in isolation. Collaborating with other hotels, local municipalities, and NGOs can amplify the impact. Furthermore, the hospitality industry can collectively advocate for policies that support sustainable practices, ensuring that they are economically viable and beneficial in the long run (Sustainable Travel International, 2020).</a:t>
            </a:r>
          </a:p>
          <a:p>
            <a:r>
              <a:rPr lang="en-US" sz="1200" b="1" kern="1200" dirty="0">
                <a:solidFill>
                  <a:schemeClr val="tx1"/>
                </a:solidFill>
                <a:effectLst/>
                <a:latin typeface="+mn-lt"/>
                <a:ea typeface="+mn-ea"/>
                <a:cs typeface="+mn-cs"/>
              </a:rPr>
              <a:t>4. Guest Engagement and Education</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While hotels can implement numerous measures behind the scenes, guest involvement can significantly enhance outcomes. Simple initiatives like educating guests about the importance of waste segregation, encouraging them to avoid single-use plastics, or introducing loyalty programs that reward sustainable choices can make a profound difference. Ibis Stratford, with its existing commitment to sustainability, can serve as an educational hub, hosting workshops or informational sessions about eco-friendly practices (</a:t>
            </a:r>
            <a:r>
              <a:rPr lang="en-US" sz="1200" kern="1200" dirty="0" err="1">
                <a:solidFill>
                  <a:schemeClr val="tx1"/>
                </a:solidFill>
                <a:effectLst/>
                <a:latin typeface="+mn-lt"/>
                <a:ea typeface="+mn-ea"/>
                <a:cs typeface="+mn-cs"/>
              </a:rPr>
              <a:t>Foris</a:t>
            </a:r>
            <a:r>
              <a:rPr lang="en-US" sz="1200" kern="1200" dirty="0">
                <a:solidFill>
                  <a:schemeClr val="tx1"/>
                </a:solidFill>
                <a:effectLst/>
                <a:latin typeface="+mn-lt"/>
                <a:ea typeface="+mn-ea"/>
                <a:cs typeface="+mn-cs"/>
              </a:rPr>
              <a:t> et al., 2020).</a:t>
            </a:r>
          </a:p>
          <a:p>
            <a:r>
              <a:rPr lang="en-US" sz="1200" b="1" kern="1200" dirty="0">
                <a:solidFill>
                  <a:schemeClr val="tx1"/>
                </a:solidFill>
                <a:effectLst/>
                <a:latin typeface="+mn-lt"/>
                <a:ea typeface="+mn-ea"/>
                <a:cs typeface="+mn-cs"/>
              </a:rPr>
              <a:t>5. Periodic Reviews and Scalability</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The sustainability journey requires continuous evolution. Hotels should conduct periodic reviews to assess the efficacy of their measures, gathering feedback, and making necessary adjustments. Successful practices at flagship properties, like Ibis Stratford London, can be scaled and implemented across other properties in the chain (Nasir et al., 2022).</a:t>
            </a:r>
          </a:p>
        </p:txBody>
      </p:sp>
      <p:sp>
        <p:nvSpPr>
          <p:cNvPr id="4" name="Slide Number Placeholder 3"/>
          <p:cNvSpPr>
            <a:spLocks noGrp="1"/>
          </p:cNvSpPr>
          <p:nvPr>
            <p:ph type="sldNum" sz="quarter" idx="10"/>
          </p:nvPr>
        </p:nvSpPr>
        <p:spPr/>
        <p:txBody>
          <a:bodyPr/>
          <a:lstStyle/>
          <a:p>
            <a:fld id="{D5939589-3E79-4C82-AA4A-FE78234FAA59}" type="slidenum">
              <a:rPr lang="en-US" smtClean="0"/>
              <a:t>10</a:t>
            </a:fld>
            <a:endParaRPr lang="en-US" dirty="0"/>
          </a:p>
        </p:txBody>
      </p:sp>
    </p:spTree>
    <p:extLst>
      <p:ext uri="{BB962C8B-B14F-4D97-AF65-F5344CB8AC3E}">
        <p14:creationId xmlns:p14="http://schemas.microsoft.com/office/powerpoint/2010/main" val="11970236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Recommendations</a:t>
            </a:r>
            <a:r>
              <a:rPr lang="en-US" sz="1200" kern="1200" dirty="0">
                <a:solidFill>
                  <a:schemeClr val="tx1"/>
                </a:solidFill>
                <a:effectLst/>
                <a:latin typeface="+mn-lt"/>
                <a:ea typeface="+mn-ea"/>
                <a:cs typeface="+mn-cs"/>
              </a:rPr>
              <a:t>:</a:t>
            </a:r>
          </a:p>
          <a:p>
            <a:pPr lvl="0"/>
            <a:r>
              <a:rPr lang="en-US" sz="1200" b="1" kern="1200" dirty="0">
                <a:solidFill>
                  <a:schemeClr val="tx1"/>
                </a:solidFill>
                <a:effectLst/>
                <a:latin typeface="+mn-lt"/>
                <a:ea typeface="+mn-ea"/>
                <a:cs typeface="+mn-cs"/>
              </a:rPr>
              <a:t>Incorporate Sustainability in Core Strategy</a:t>
            </a:r>
            <a:r>
              <a:rPr lang="en-US" sz="1200" kern="1200" dirty="0">
                <a:solidFill>
                  <a:schemeClr val="tx1"/>
                </a:solidFill>
                <a:effectLst/>
                <a:latin typeface="+mn-lt"/>
                <a:ea typeface="+mn-ea"/>
                <a:cs typeface="+mn-cs"/>
              </a:rPr>
              <a:t>: Rather than viewing sustainability as an ancillary activity, it should be integrated into the hotel's core strategy. This ensures commitment at all levels, from top management to operational staff (</a:t>
            </a:r>
            <a:r>
              <a:rPr lang="en-US" sz="1200" kern="1200" dirty="0" err="1">
                <a:solidFill>
                  <a:schemeClr val="tx1"/>
                </a:solidFill>
                <a:effectLst/>
                <a:latin typeface="+mn-lt"/>
                <a:ea typeface="+mn-ea"/>
                <a:cs typeface="+mn-cs"/>
              </a:rPr>
              <a:t>Fukey</a:t>
            </a:r>
            <a:r>
              <a:rPr lang="en-US" sz="1200" kern="1200" dirty="0">
                <a:solidFill>
                  <a:schemeClr val="tx1"/>
                </a:solidFill>
                <a:effectLst/>
                <a:latin typeface="+mn-lt"/>
                <a:ea typeface="+mn-ea"/>
                <a:cs typeface="+mn-cs"/>
              </a:rPr>
              <a:t> &amp; </a:t>
            </a:r>
            <a:r>
              <a:rPr lang="en-US" sz="1200" kern="1200" dirty="0" err="1">
                <a:solidFill>
                  <a:schemeClr val="tx1"/>
                </a:solidFill>
                <a:effectLst/>
                <a:latin typeface="+mn-lt"/>
                <a:ea typeface="+mn-ea"/>
                <a:cs typeface="+mn-cs"/>
              </a:rPr>
              <a:t>Issac</a:t>
            </a:r>
            <a:r>
              <a:rPr lang="en-US" sz="1200" kern="1200" dirty="0">
                <a:solidFill>
                  <a:schemeClr val="tx1"/>
                </a:solidFill>
                <a:effectLst/>
                <a:latin typeface="+mn-lt"/>
                <a:ea typeface="+mn-ea"/>
                <a:cs typeface="+mn-cs"/>
              </a:rPr>
              <a:t>, 2014).</a:t>
            </a:r>
          </a:p>
          <a:p>
            <a:pPr lvl="0"/>
            <a:r>
              <a:rPr lang="en-US" sz="1200" b="1" kern="1200" dirty="0">
                <a:solidFill>
                  <a:schemeClr val="tx1"/>
                </a:solidFill>
                <a:effectLst/>
                <a:latin typeface="+mn-lt"/>
                <a:ea typeface="+mn-ea"/>
                <a:cs typeface="+mn-cs"/>
              </a:rPr>
              <a:t>Invest in Training</a:t>
            </a:r>
            <a:r>
              <a:rPr lang="en-US" sz="1200" kern="1200" dirty="0">
                <a:solidFill>
                  <a:schemeClr val="tx1"/>
                </a:solidFill>
                <a:effectLst/>
                <a:latin typeface="+mn-lt"/>
                <a:ea typeface="+mn-ea"/>
                <a:cs typeface="+mn-cs"/>
              </a:rPr>
              <a:t>: Staff training is crucial. Employees, being the primary executors of policies, should be well-versed with the importance of sustainability and the specific measures the hotel is taking.</a:t>
            </a:r>
          </a:p>
          <a:p>
            <a:pPr lvl="0"/>
            <a:r>
              <a:rPr lang="en-US" sz="1200" b="1" kern="1200" dirty="0">
                <a:solidFill>
                  <a:schemeClr val="tx1"/>
                </a:solidFill>
                <a:effectLst/>
                <a:latin typeface="+mn-lt"/>
                <a:ea typeface="+mn-ea"/>
                <a:cs typeface="+mn-cs"/>
              </a:rPr>
              <a:t>Leverage Partnerships</a:t>
            </a:r>
            <a:r>
              <a:rPr lang="en-US" sz="1200" kern="1200" dirty="0">
                <a:solidFill>
                  <a:schemeClr val="tx1"/>
                </a:solidFill>
                <a:effectLst/>
                <a:latin typeface="+mn-lt"/>
                <a:ea typeface="+mn-ea"/>
                <a:cs typeface="+mn-cs"/>
              </a:rPr>
              <a:t>: Collaborate with environmental agencies, NGOs, or other organizations specializing in sustainability. Such partnerships can bring in expertise, resources, and innovative solutions.</a:t>
            </a:r>
          </a:p>
          <a:p>
            <a:pPr lvl="0"/>
            <a:r>
              <a:rPr lang="en-US" sz="1200" b="1" kern="1200" dirty="0">
                <a:solidFill>
                  <a:schemeClr val="tx1"/>
                </a:solidFill>
                <a:effectLst/>
                <a:latin typeface="+mn-lt"/>
                <a:ea typeface="+mn-ea"/>
                <a:cs typeface="+mn-cs"/>
              </a:rPr>
              <a:t>Transparent Reporting</a:t>
            </a:r>
            <a:r>
              <a:rPr lang="en-US" sz="1200" kern="1200" dirty="0">
                <a:solidFill>
                  <a:schemeClr val="tx1"/>
                </a:solidFill>
                <a:effectLst/>
                <a:latin typeface="+mn-lt"/>
                <a:ea typeface="+mn-ea"/>
                <a:cs typeface="+mn-cs"/>
              </a:rPr>
              <a:t>: Transparency builds trust. Hotels should periodically release sustainability reports, detailing their efforts, achievements, and areas of improvement. This not only builds brand trust but also holds the hotel accountable (</a:t>
            </a:r>
            <a:r>
              <a:rPr lang="en-US" sz="1200" kern="1200" dirty="0" err="1">
                <a:solidFill>
                  <a:schemeClr val="tx1"/>
                </a:solidFill>
                <a:effectLst/>
                <a:latin typeface="+mn-lt"/>
                <a:ea typeface="+mn-ea"/>
                <a:cs typeface="+mn-cs"/>
              </a:rPr>
              <a:t>Graci</a:t>
            </a:r>
            <a:r>
              <a:rPr lang="en-US" sz="1200" kern="1200" dirty="0">
                <a:solidFill>
                  <a:schemeClr val="tx1"/>
                </a:solidFill>
                <a:effectLst/>
                <a:latin typeface="+mn-lt"/>
                <a:ea typeface="+mn-ea"/>
                <a:cs typeface="+mn-cs"/>
              </a:rPr>
              <a:t>, 2016).</a:t>
            </a:r>
          </a:p>
          <a:p>
            <a:pPr lvl="0"/>
            <a:r>
              <a:rPr lang="en-US" sz="1200" b="1" kern="1200" dirty="0">
                <a:solidFill>
                  <a:schemeClr val="tx1"/>
                </a:solidFill>
                <a:effectLst/>
                <a:latin typeface="+mn-lt"/>
                <a:ea typeface="+mn-ea"/>
                <a:cs typeface="+mn-cs"/>
              </a:rPr>
              <a:t>Feedback Mechanism</a:t>
            </a:r>
            <a:r>
              <a:rPr lang="en-US" sz="1200" kern="1200" dirty="0">
                <a:solidFill>
                  <a:schemeClr val="tx1"/>
                </a:solidFill>
                <a:effectLst/>
                <a:latin typeface="+mn-lt"/>
                <a:ea typeface="+mn-ea"/>
                <a:cs typeface="+mn-cs"/>
              </a:rPr>
              <a:t>: A robust feedback mechanism, both internally (from staff) and externally (from guests), can provide valuable insights, leading to continuous improvement.</a:t>
            </a:r>
          </a:p>
        </p:txBody>
      </p:sp>
      <p:sp>
        <p:nvSpPr>
          <p:cNvPr id="4" name="Slide Number Placeholder 3"/>
          <p:cNvSpPr>
            <a:spLocks noGrp="1"/>
          </p:cNvSpPr>
          <p:nvPr>
            <p:ph type="sldNum" sz="quarter" idx="10"/>
          </p:nvPr>
        </p:nvSpPr>
        <p:spPr/>
        <p:txBody>
          <a:bodyPr/>
          <a:lstStyle/>
          <a:p>
            <a:fld id="{D5939589-3E79-4C82-AA4A-FE78234FAA59}" type="slidenum">
              <a:rPr lang="en-US" smtClean="0"/>
              <a:t>11</a:t>
            </a:fld>
            <a:endParaRPr lang="en-US" dirty="0"/>
          </a:p>
        </p:txBody>
      </p:sp>
    </p:spTree>
    <p:extLst>
      <p:ext uri="{BB962C8B-B14F-4D97-AF65-F5344CB8AC3E}">
        <p14:creationId xmlns:p14="http://schemas.microsoft.com/office/powerpoint/2010/main" val="6628901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572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4517402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1445501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8756931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3373611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0707806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8519306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9907337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3608032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768634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9497723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8921018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62FC6D8-DD87-4B93-8491-43C84EE63FE2}"/>
              </a:ext>
            </a:extLst>
          </p:cNvPr>
          <p:cNvSpPr>
            <a:spLocks noGrp="1"/>
          </p:cNvSpPr>
          <p:nvPr>
            <p:ph type="pic" sz="quarter" idx="13"/>
          </p:nvPr>
        </p:nvSpPr>
        <p:spPr>
          <a:xfrm>
            <a:off x="7451965" y="1665520"/>
            <a:ext cx="426696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a:xfrm>
            <a:off x="804672" y="1335024"/>
            <a:ext cx="6190488" cy="1179576"/>
          </a:xfrm>
        </p:spPr>
        <p:txBody>
          <a:bodyPr lIns="91440" tIns="45720" rIns="91440" bIns="45720" anchor="b"/>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850392" y="2825496"/>
            <a:ext cx="6190488" cy="3346704"/>
          </a:xfrm>
        </p:spPr>
        <p:txBody>
          <a:bodyPr/>
          <a:lstStyle>
            <a:lvl1pPr marL="0" indent="0">
              <a:lnSpc>
                <a:spcPct val="110000"/>
              </a:lnSpc>
              <a:buNone/>
              <a:defRPr sz="2000"/>
            </a:lvl1pPr>
            <a:lvl2pPr marL="228600">
              <a:defRPr sz="1800"/>
            </a:lvl2pPr>
            <a:lvl3pPr marL="457200">
              <a:defRPr sz="1600"/>
            </a:lvl3pPr>
            <a:lvl4pPr marL="685800">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lvl1pPr>
              <a:defRPr>
                <a:solidFill>
                  <a:schemeClr val="accent2"/>
                </a:solidFill>
              </a:defRPr>
            </a:lvl1pPr>
          </a:lstStyle>
          <a:p>
            <a:r>
              <a:rPr lang="en-US" dirty="0"/>
              <a:t>9/3/20XX</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7964424" y="621792"/>
            <a:ext cx="4114800" cy="365125"/>
          </a:xfrm>
        </p:spPr>
        <p:txBody>
          <a:bodyPr/>
          <a:lstStyle>
            <a:lvl1pPr>
              <a:defRPr baseline="0">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9" name="Straight Connector 8">
            <a:extLst>
              <a:ext uri="{FF2B5EF4-FFF2-40B4-BE49-F238E27FC236}">
                <a16:creationId xmlns:a16="http://schemas.microsoft.com/office/drawing/2014/main" id="{FA8B3D0E-ED3F-46FA-AE79-5FEFDE9168E3}"/>
              </a:ext>
            </a:extLst>
          </p:cNvPr>
          <p:cNvCxnSpPr>
            <a:cxnSpLocks/>
          </p:cNvCxnSpPr>
          <p:nvPr userDrawn="1"/>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c 10">
            <a:extLst>
              <a:ext uri="{FF2B5EF4-FFF2-40B4-BE49-F238E27FC236}">
                <a16:creationId xmlns:a16="http://schemas.microsoft.com/office/drawing/2014/main" id="{AAD06B87-D9B2-4F94-B734-A8F039A2033F}"/>
              </a:ext>
            </a:extLst>
          </p:cNvPr>
          <p:cNvSpPr/>
          <p:nvPr userDrawn="1"/>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
        <p:nvSpPr>
          <p:cNvPr id="19" name="Graphic 11">
            <a:extLst>
              <a:ext uri="{FF2B5EF4-FFF2-40B4-BE49-F238E27FC236}">
                <a16:creationId xmlns:a16="http://schemas.microsoft.com/office/drawing/2014/main" id="{BB13A13C-36EA-4B13-9175-C5FE95B34D33}"/>
              </a:ext>
            </a:extLst>
          </p:cNvPr>
          <p:cNvSpPr/>
          <p:nvPr userDrawn="1"/>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Tree>
    <p:extLst>
      <p:ext uri="{BB962C8B-B14F-4D97-AF65-F5344CB8AC3E}">
        <p14:creationId xmlns:p14="http://schemas.microsoft.com/office/powerpoint/2010/main" val="340466376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027411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4320717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59451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13/11/2023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6379738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332023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7626443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8374922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113896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5687116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940443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828458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500880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2919813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83967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579060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4334933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5981692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1137709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947254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3979933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066242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6027700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4.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5.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theme" Target="../theme/theme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image" Target="../media/image5.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image" Target="../media/image6.jpg"/><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theme" Target="../theme/theme7.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image" Target="../media/image7.jp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image" Target="../media/image6.jpg"/><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theme" Target="../theme/theme8.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9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6470373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3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1545429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183856826"/>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4.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53.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5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5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5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5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5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64354F8-2EEC-9403-0887-FDE5BEA22331}"/>
              </a:ext>
            </a:extLst>
          </p:cNvPr>
          <p:cNvSpPr>
            <a:spLocks noGrp="1"/>
          </p:cNvSpPr>
          <p:nvPr>
            <p:ph type="title"/>
          </p:nvPr>
        </p:nvSpPr>
        <p:spPr>
          <a:xfrm>
            <a:off x="804672" y="1335024"/>
            <a:ext cx="10841228" cy="1371106"/>
          </a:xfrm>
        </p:spPr>
        <p:txBody>
          <a:bodyPr>
            <a:normAutofit/>
          </a:bodyPr>
          <a:lstStyle/>
          <a:p>
            <a:r>
              <a:rPr lang="en-US" b="1" dirty="0">
                <a:latin typeface="+mn-lt"/>
              </a:rPr>
              <a:t>Contemporary Themes </a:t>
            </a:r>
          </a:p>
        </p:txBody>
      </p:sp>
      <p:sp>
        <p:nvSpPr>
          <p:cNvPr id="4" name="Content Placeholder 3">
            <a:extLst>
              <a:ext uri="{FF2B5EF4-FFF2-40B4-BE49-F238E27FC236}">
                <a16:creationId xmlns:a16="http://schemas.microsoft.com/office/drawing/2014/main" id="{90018818-FA67-900C-67D7-4BDB4961FECF}"/>
              </a:ext>
            </a:extLst>
          </p:cNvPr>
          <p:cNvSpPr>
            <a:spLocks noGrp="1"/>
          </p:cNvSpPr>
          <p:nvPr>
            <p:ph idx="1"/>
          </p:nvPr>
        </p:nvSpPr>
        <p:spPr/>
        <p:txBody>
          <a:bodyPr>
            <a:normAutofit/>
          </a:bodyPr>
          <a:lstStyle/>
          <a:p>
            <a:r>
              <a:rPr lang="en-US" sz="3200" dirty="0"/>
              <a:t>Module Code: BH6001</a:t>
            </a:r>
          </a:p>
          <a:p>
            <a:r>
              <a:rPr lang="en-US" sz="3200" dirty="0"/>
              <a:t>Student Name: Md </a:t>
            </a:r>
            <a:r>
              <a:rPr lang="en-US" sz="3200" dirty="0" err="1"/>
              <a:t>Jakirul</a:t>
            </a:r>
            <a:r>
              <a:rPr lang="en-US" sz="3200" dirty="0"/>
              <a:t> Islam </a:t>
            </a:r>
          </a:p>
          <a:p>
            <a:r>
              <a:rPr lang="en-US" sz="3200" dirty="0"/>
              <a:t>Student No: 2017475</a:t>
            </a:r>
          </a:p>
        </p:txBody>
      </p:sp>
    </p:spTree>
    <p:extLst>
      <p:ext uri="{BB962C8B-B14F-4D97-AF65-F5344CB8AC3E}">
        <p14:creationId xmlns:p14="http://schemas.microsoft.com/office/powerpoint/2010/main" val="3517555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115FF41-AFA4-4D25-AB42-AB034F4B4FEC}"/>
              </a:ext>
            </a:extLst>
          </p:cNvPr>
          <p:cNvSpPr>
            <a:spLocks noGrp="1"/>
          </p:cNvSpPr>
          <p:nvPr>
            <p:ph type="title"/>
          </p:nvPr>
        </p:nvSpPr>
        <p:spPr>
          <a:xfrm>
            <a:off x="3824579" y="360949"/>
            <a:ext cx="6190488" cy="1179576"/>
          </a:xfrm>
        </p:spPr>
        <p:txBody>
          <a:bodyPr>
            <a:normAutofit/>
          </a:bodyPr>
          <a:lstStyle/>
          <a:p>
            <a:pPr algn="ctr"/>
            <a:r>
              <a:rPr lang="en-US" sz="6600" b="1" dirty="0"/>
              <a:t>Introduction </a:t>
            </a:r>
          </a:p>
        </p:txBody>
      </p:sp>
      <p:sp>
        <p:nvSpPr>
          <p:cNvPr id="4" name="Content Placeholder 3">
            <a:extLst>
              <a:ext uri="{FF2B5EF4-FFF2-40B4-BE49-F238E27FC236}">
                <a16:creationId xmlns:a16="http://schemas.microsoft.com/office/drawing/2014/main" id="{B0881FA9-F3B0-4912-B0E1-352094195C30}"/>
              </a:ext>
            </a:extLst>
          </p:cNvPr>
          <p:cNvSpPr>
            <a:spLocks noGrp="1"/>
          </p:cNvSpPr>
          <p:nvPr>
            <p:ph idx="1"/>
          </p:nvPr>
        </p:nvSpPr>
        <p:spPr>
          <a:xfrm>
            <a:off x="819912" y="1540525"/>
            <a:ext cx="10791866" cy="3894059"/>
          </a:xfrm>
          <a:solidFill>
            <a:schemeClr val="bg1"/>
          </a:solidFill>
        </p:spPr>
        <p:txBody>
          <a:bodyPr>
            <a:noAutofit/>
          </a:bodyPr>
          <a:lstStyle/>
          <a:p>
            <a:pPr algn="just">
              <a:lnSpc>
                <a:spcPct val="160000"/>
              </a:lnSpc>
            </a:pPr>
            <a:r>
              <a:rPr lang="en-US" dirty="0">
                <a:latin typeface="Times New Roman" panose="02020603050405020304" pitchFamily="18" charset="0"/>
                <a:cs typeface="Times New Roman" panose="02020603050405020304" pitchFamily="18" charset="0"/>
              </a:rPr>
              <a:t>Sustainability has become a fundamental aspect of modern business practices, especially in the hotel and hospitality sector. Sustainability, which involves meeting present needs without compromising future generations, encompasses environmental, social, and economic considerations. In the hotel industry, traditionally known for resource consumption and waste generation, sustainability is not just a trend but a necessity. It's crucial for ethical and economic reasons, as it appeals to environmentally conscious customers and contributes to global eco-friendly efforts. This paper will analyze the sustainable practices of the Ibis Stratford London, part of the globally recognized Ibis chain, and explore their implications for the industry.</a:t>
            </a:r>
          </a:p>
          <a:p>
            <a:pPr algn="just">
              <a:lnSpc>
                <a:spcPct val="160000"/>
              </a:lnSpc>
            </a:pPr>
            <a:endParaRPr lang="en-US" sz="1800" dirty="0">
              <a:latin typeface="Times New Roman" panose="02020603050405020304" pitchFamily="18" charset="0"/>
              <a:cs typeface="Times New Roman" panose="02020603050405020304" pitchFamily="18" charset="0"/>
            </a:endParaRPr>
          </a:p>
          <a:p>
            <a:pPr algn="just">
              <a:lnSpc>
                <a:spcPct val="160000"/>
              </a:lnSpc>
            </a:pPr>
            <a:endParaRPr lang="en-US" sz="1800" dirty="0">
              <a:latin typeface="Times New Roman" panose="02020603050405020304" pitchFamily="18" charset="0"/>
              <a:cs typeface="Times New Roman" panose="02020603050405020304" pitchFamily="18" charset="0"/>
            </a:endParaRPr>
          </a:p>
          <a:p>
            <a:pPr algn="just">
              <a:lnSpc>
                <a:spcPct val="160000"/>
              </a:lnSpc>
            </a:pPr>
            <a:endParaRPr lang="en-US" sz="1800" dirty="0">
              <a:latin typeface="Times New Roman" panose="02020603050405020304" pitchFamily="18" charset="0"/>
              <a:cs typeface="Times New Roman" panose="02020603050405020304" pitchFamily="18" charset="0"/>
            </a:endParaRPr>
          </a:p>
          <a:p>
            <a:pPr algn="just">
              <a:lnSpc>
                <a:spcPct val="160000"/>
              </a:lnSpc>
            </a:pP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53349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37E8232-DD4A-F08F-7A78-CBE5A223B2E9}"/>
              </a:ext>
            </a:extLst>
          </p:cNvPr>
          <p:cNvSpPr txBox="1"/>
          <p:nvPr/>
        </p:nvSpPr>
        <p:spPr>
          <a:xfrm>
            <a:off x="1234441" y="970465"/>
            <a:ext cx="10957559" cy="584775"/>
          </a:xfrm>
          <a:prstGeom prst="rect">
            <a:avLst/>
          </a:prstGeom>
          <a:noFill/>
        </p:spPr>
        <p:txBody>
          <a:bodyPr wrap="square" rtlCol="0">
            <a:spAutoFit/>
          </a:bodyPr>
          <a:lstStyle/>
          <a:p>
            <a:r>
              <a:rPr lang="en-US" sz="3200" b="1" dirty="0"/>
              <a:t>Background of Ibis Stratford London</a:t>
            </a:r>
            <a:endParaRPr lang="en-US" sz="3200" dirty="0"/>
          </a:p>
        </p:txBody>
      </p:sp>
      <p:sp>
        <p:nvSpPr>
          <p:cNvPr id="2" name="TextBox 1">
            <a:extLst>
              <a:ext uri="{FF2B5EF4-FFF2-40B4-BE49-F238E27FC236}">
                <a16:creationId xmlns:a16="http://schemas.microsoft.com/office/drawing/2014/main" id="{DE3BC193-9773-580E-CADA-2C8B0C9B4C7E}"/>
              </a:ext>
            </a:extLst>
          </p:cNvPr>
          <p:cNvSpPr txBox="1"/>
          <p:nvPr/>
        </p:nvSpPr>
        <p:spPr>
          <a:xfrm>
            <a:off x="152400" y="1397000"/>
            <a:ext cx="11849100" cy="5724187"/>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Ibis Stratford London, part of the global Ibis hotel chain, offers comfortable and affordable accommodation in the lively district of Stratford. </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With its prime location near the Olympic Park, shopping centers, and excellent transportation, it's a popular choice for business and leisure travelers. </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Committed to customer satisfaction, the hotel is also dedicated to implementing sustainable hospitality practices.</a:t>
            </a:r>
          </a:p>
          <a:p>
            <a:pPr marL="285750" indent="-285750" algn="just">
              <a:lnSpc>
                <a:spcPct val="150000"/>
              </a:lnSpc>
              <a:buFont typeface="Wingdings" panose="05000000000000000000" pitchFamily="2" charset="2"/>
              <a:buChar char="q"/>
            </a:pPr>
            <a:endParaRPr lang="en-US" sz="24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q"/>
            </a:pPr>
            <a:endParaRPr lang="en-US" sz="24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q"/>
            </a:pPr>
            <a:endParaRPr lang="en-US" sz="24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q"/>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278825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5E27C7C-4B68-4BBC-BF36-8959D8493E4A}"/>
              </a:ext>
            </a:extLst>
          </p:cNvPr>
          <p:cNvSpPr>
            <a:spLocks noGrp="1"/>
          </p:cNvSpPr>
          <p:nvPr>
            <p:ph type="title"/>
          </p:nvPr>
        </p:nvSpPr>
        <p:spPr>
          <a:xfrm>
            <a:off x="182879" y="91440"/>
            <a:ext cx="11353801" cy="754548"/>
          </a:xfrm>
        </p:spPr>
        <p:txBody>
          <a:bodyPr>
            <a:noAutofit/>
          </a:bodyPr>
          <a:lstStyle/>
          <a:p>
            <a:pPr algn="ctr"/>
            <a:r>
              <a:rPr lang="en-US" sz="2800" b="1" dirty="0"/>
              <a:t>Overview of Literature</a:t>
            </a:r>
            <a:endParaRPr lang="en-GB" sz="2800" b="1" dirty="0"/>
          </a:p>
        </p:txBody>
      </p:sp>
      <p:sp>
        <p:nvSpPr>
          <p:cNvPr id="5" name="TextBox 4"/>
          <p:cNvSpPr txBox="1"/>
          <p:nvPr/>
        </p:nvSpPr>
        <p:spPr>
          <a:xfrm>
            <a:off x="807719" y="468714"/>
            <a:ext cx="11384281" cy="2806987"/>
          </a:xfrm>
          <a:prstGeom prst="rect">
            <a:avLst/>
          </a:prstGeom>
          <a:noFill/>
        </p:spPr>
        <p:txBody>
          <a:bodyPr wrap="square" rtlCol="0">
            <a:spAutoFit/>
          </a:bodyPr>
          <a:lstStyle/>
          <a:p>
            <a:pPr algn="just">
              <a:lnSpc>
                <a:spcPct val="150000"/>
              </a:lnSpc>
            </a:pPr>
            <a:r>
              <a:rPr lang="en-US" sz="2000" b="1" dirty="0">
                <a:latin typeface="Times New Roman" panose="02020603050405020304" pitchFamily="18" charset="0"/>
                <a:cs typeface="Times New Roman" panose="02020603050405020304" pitchFamily="18" charset="0"/>
              </a:rPr>
              <a:t>PESTEL Framework</a:t>
            </a:r>
          </a:p>
          <a:p>
            <a:pPr algn="just">
              <a:lnSpc>
                <a:spcPct val="150000"/>
              </a:lnSpc>
            </a:pPr>
            <a:r>
              <a:rPr lang="en-US" sz="2000" dirty="0">
                <a:latin typeface="Times New Roman" panose="02020603050405020304" pitchFamily="18" charset="0"/>
                <a:cs typeface="Times New Roman" panose="02020603050405020304" pitchFamily="18" charset="0"/>
              </a:rPr>
              <a:t>The sustainability landscape of the hotel industry is influenced by various factors. </a:t>
            </a:r>
          </a:p>
          <a:p>
            <a:pPr algn="just">
              <a:lnSpc>
                <a:spcPct val="150000"/>
              </a:lnSpc>
            </a:pPr>
            <a:endParaRPr lang="en-US" sz="2000" b="1" dirty="0">
              <a:latin typeface="Times New Roman" panose="02020603050405020304" pitchFamily="18" charset="0"/>
              <a:cs typeface="Times New Roman" panose="02020603050405020304" pitchFamily="18" charset="0"/>
            </a:endParaRPr>
          </a:p>
          <a:p>
            <a:pPr algn="just">
              <a:lnSpc>
                <a:spcPct val="150000"/>
              </a:lnSpc>
            </a:pPr>
            <a:endParaRPr lang="en-US" sz="2000" b="1" dirty="0">
              <a:latin typeface="Times New Roman" panose="02020603050405020304" pitchFamily="18" charset="0"/>
              <a:cs typeface="Times New Roman" panose="02020603050405020304" pitchFamily="18" charset="0"/>
            </a:endParaRPr>
          </a:p>
          <a:p>
            <a:pPr algn="just">
              <a:lnSpc>
                <a:spcPct val="150000"/>
              </a:lnSpc>
            </a:pPr>
            <a:endParaRPr lang="en-US" sz="2000" b="1" dirty="0">
              <a:latin typeface="Times New Roman" panose="02020603050405020304" pitchFamily="18" charset="0"/>
              <a:cs typeface="Times New Roman" panose="02020603050405020304" pitchFamily="18" charset="0"/>
            </a:endParaRPr>
          </a:p>
          <a:p>
            <a:pPr algn="just">
              <a:lnSpc>
                <a:spcPct val="150000"/>
              </a:lnSpc>
            </a:pPr>
            <a:endParaRPr lang="en-US" sz="2000" b="1" dirty="0">
              <a:latin typeface="Times New Roman" panose="02020603050405020304" pitchFamily="18" charset="0"/>
              <a:cs typeface="Times New Roman" panose="02020603050405020304" pitchFamily="18" charset="0"/>
            </a:endParaRPr>
          </a:p>
        </p:txBody>
      </p:sp>
      <p:pic>
        <p:nvPicPr>
          <p:cNvPr id="1026" name="Picture 2" descr="Pestle Analysis: A Mechanism for Analysis of Businesses - Enterslice">
            <a:extLst>
              <a:ext uri="{FF2B5EF4-FFF2-40B4-BE49-F238E27FC236}">
                <a16:creationId xmlns:a16="http://schemas.microsoft.com/office/drawing/2014/main" id="{D184729E-6609-6B30-C0E4-EE3C5EC404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7719" y="1532238"/>
            <a:ext cx="10140367" cy="42383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3914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88EE0-28FD-4838-696E-86FDFE31A444}"/>
              </a:ext>
            </a:extLst>
          </p:cNvPr>
          <p:cNvSpPr>
            <a:spLocks noGrp="1"/>
          </p:cNvSpPr>
          <p:nvPr>
            <p:ph type="title"/>
          </p:nvPr>
        </p:nvSpPr>
        <p:spPr>
          <a:xfrm>
            <a:off x="838200" y="365125"/>
            <a:ext cx="10515600" cy="503555"/>
          </a:xfrm>
        </p:spPr>
        <p:txBody>
          <a:bodyPr>
            <a:normAutofit fontScale="90000"/>
          </a:bodyPr>
          <a:lstStyle/>
          <a:p>
            <a:r>
              <a:rPr lang="en-GB" sz="4400" b="1" dirty="0">
                <a:latin typeface="Times New Roman" panose="02020603050405020304" pitchFamily="18" charset="0"/>
                <a:cs typeface="Times New Roman" panose="02020603050405020304" pitchFamily="18" charset="0"/>
              </a:rPr>
              <a:t>Continue…..</a:t>
            </a:r>
          </a:p>
        </p:txBody>
      </p:sp>
      <p:sp>
        <p:nvSpPr>
          <p:cNvPr id="7" name="TextBox 6"/>
          <p:cNvSpPr txBox="1"/>
          <p:nvPr/>
        </p:nvSpPr>
        <p:spPr>
          <a:xfrm>
            <a:off x="1051560" y="868680"/>
            <a:ext cx="10088880" cy="2345322"/>
          </a:xfrm>
          <a:prstGeom prst="rect">
            <a:avLst/>
          </a:prstGeom>
          <a:noFill/>
        </p:spPr>
        <p:txBody>
          <a:bodyPr wrap="square" rtlCol="0">
            <a:spAutoFit/>
          </a:bodyPr>
          <a:lstStyle/>
          <a:p>
            <a:pPr algn="just">
              <a:lnSpc>
                <a:spcPct val="150000"/>
              </a:lnSpc>
            </a:pPr>
            <a:r>
              <a:rPr lang="en-US" sz="2000" b="1" dirty="0"/>
              <a:t>Triple Bottom Line (TBL) Framework</a:t>
            </a:r>
            <a:endParaRPr lang="en-US" sz="2000" dirty="0">
              <a:latin typeface="Times New Roman" panose="02020603050405020304" pitchFamily="18" charset="0"/>
              <a:cs typeface="Times New Roman" panose="02020603050405020304" pitchFamily="18" charset="0"/>
            </a:endParaRPr>
          </a:p>
          <a:p>
            <a:pPr algn="just">
              <a:lnSpc>
                <a:spcPct val="150000"/>
              </a:lnSpc>
            </a:pPr>
            <a:endParaRPr lang="en-US" sz="2000" dirty="0">
              <a:latin typeface="Times New Roman" panose="02020603050405020304" pitchFamily="18" charset="0"/>
              <a:cs typeface="Times New Roman" panose="02020603050405020304" pitchFamily="18" charset="0"/>
            </a:endParaRPr>
          </a:p>
          <a:p>
            <a:pPr algn="just">
              <a:lnSpc>
                <a:spcPct val="150000"/>
              </a:lnSpc>
            </a:pPr>
            <a:endParaRPr lang="en-US" sz="2000" dirty="0">
              <a:latin typeface="Times New Roman" panose="02020603050405020304" pitchFamily="18" charset="0"/>
              <a:cs typeface="Times New Roman" panose="02020603050405020304" pitchFamily="18" charset="0"/>
            </a:endParaRPr>
          </a:p>
          <a:p>
            <a:pPr algn="just">
              <a:lnSpc>
                <a:spcPct val="150000"/>
              </a:lnSpc>
            </a:pPr>
            <a:endParaRPr lang="en-US" sz="2000" dirty="0">
              <a:latin typeface="Times New Roman" panose="02020603050405020304" pitchFamily="18" charset="0"/>
              <a:cs typeface="Times New Roman" panose="02020603050405020304" pitchFamily="18" charset="0"/>
            </a:endParaRPr>
          </a:p>
          <a:p>
            <a:pPr algn="just">
              <a:lnSpc>
                <a:spcPct val="150000"/>
              </a:lnSpc>
            </a:pPr>
            <a:endParaRPr lang="en-US" sz="2000" dirty="0">
              <a:latin typeface="Times New Roman" panose="02020603050405020304" pitchFamily="18" charset="0"/>
              <a:cs typeface="Times New Roman" panose="02020603050405020304" pitchFamily="18" charset="0"/>
            </a:endParaRPr>
          </a:p>
        </p:txBody>
      </p:sp>
      <p:pic>
        <p:nvPicPr>
          <p:cNvPr id="2050" name="Picture 2" descr="Triple Bottom Line - Definition, Example and Sustainability">
            <a:extLst>
              <a:ext uri="{FF2B5EF4-FFF2-40B4-BE49-F238E27FC236}">
                <a16:creationId xmlns:a16="http://schemas.microsoft.com/office/drawing/2014/main" id="{AFDCE777-CF87-8391-AF2C-41A0E6DAE4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0088" y="1717590"/>
            <a:ext cx="6989432" cy="37811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9260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88EE0-28FD-4838-696E-86FDFE31A444}"/>
              </a:ext>
            </a:extLst>
          </p:cNvPr>
          <p:cNvSpPr>
            <a:spLocks noGrp="1"/>
          </p:cNvSpPr>
          <p:nvPr>
            <p:ph type="title"/>
          </p:nvPr>
        </p:nvSpPr>
        <p:spPr>
          <a:xfrm>
            <a:off x="838200" y="471805"/>
            <a:ext cx="10515600" cy="503555"/>
          </a:xfrm>
        </p:spPr>
        <p:txBody>
          <a:bodyPr>
            <a:normAutofit fontScale="90000"/>
          </a:bodyPr>
          <a:lstStyle/>
          <a:p>
            <a:pPr algn="ctr"/>
            <a:r>
              <a:rPr lang="en-US" sz="4400" b="1" dirty="0"/>
              <a:t>Application to the Hotel and Hospitality Sector</a:t>
            </a:r>
            <a:endParaRPr lang="en-US" sz="4400" dirty="0"/>
          </a:p>
        </p:txBody>
      </p:sp>
      <p:sp>
        <p:nvSpPr>
          <p:cNvPr id="7" name="TextBox 6"/>
          <p:cNvSpPr txBox="1"/>
          <p:nvPr/>
        </p:nvSpPr>
        <p:spPr>
          <a:xfrm>
            <a:off x="960120" y="1325880"/>
            <a:ext cx="10820400" cy="461665"/>
          </a:xfrm>
          <a:prstGeom prst="rect">
            <a:avLst/>
          </a:prstGeom>
          <a:noFill/>
        </p:spPr>
        <p:txBody>
          <a:bodyPr wrap="square" rtlCol="0">
            <a:spAutoFit/>
          </a:bodyPr>
          <a:lstStyle/>
          <a:p>
            <a:r>
              <a:rPr lang="en-US" sz="2400" b="1" dirty="0"/>
              <a:t>Ibis Stratford London: A Case Study in Sustainable Waste Management</a:t>
            </a:r>
            <a:endParaRPr lang="en-US" sz="2400" dirty="0"/>
          </a:p>
        </p:txBody>
      </p:sp>
      <p:graphicFrame>
        <p:nvGraphicFramePr>
          <p:cNvPr id="5" name="Diagram 4"/>
          <p:cNvGraphicFramePr/>
          <p:nvPr/>
        </p:nvGraphicFramePr>
        <p:xfrm>
          <a:off x="1513840" y="2087879"/>
          <a:ext cx="9437624" cy="35674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06537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5E27C7C-4B68-4BBC-BF36-8959D8493E4A}"/>
              </a:ext>
            </a:extLst>
          </p:cNvPr>
          <p:cNvSpPr>
            <a:spLocks noGrp="1"/>
          </p:cNvSpPr>
          <p:nvPr>
            <p:ph type="title"/>
          </p:nvPr>
        </p:nvSpPr>
        <p:spPr>
          <a:xfrm>
            <a:off x="838199" y="365126"/>
            <a:ext cx="11023833" cy="725444"/>
          </a:xfrm>
        </p:spPr>
        <p:txBody>
          <a:bodyPr>
            <a:noAutofit/>
          </a:bodyPr>
          <a:lstStyle/>
          <a:p>
            <a:r>
              <a:rPr lang="en-US" sz="2800" b="1" dirty="0"/>
              <a:t>Management Responses and Reflections</a:t>
            </a:r>
            <a:endParaRPr lang="en-US" sz="2800" dirty="0"/>
          </a:p>
        </p:txBody>
      </p:sp>
      <p:sp>
        <p:nvSpPr>
          <p:cNvPr id="2" name="TextBox 1"/>
          <p:cNvSpPr txBox="1"/>
          <p:nvPr/>
        </p:nvSpPr>
        <p:spPr>
          <a:xfrm>
            <a:off x="891539" y="1310640"/>
            <a:ext cx="10917152" cy="400110"/>
          </a:xfrm>
          <a:prstGeom prst="rect">
            <a:avLst/>
          </a:prstGeom>
          <a:noFill/>
        </p:spPr>
        <p:txBody>
          <a:bodyPr wrap="square" rtlCol="0">
            <a:spAutoFit/>
          </a:bodyPr>
          <a:lstStyle/>
          <a:p>
            <a:r>
              <a:rPr lang="en-US" sz="2000" b="1" dirty="0"/>
              <a:t>Proactive Steps by Ibis Stratford London</a:t>
            </a:r>
            <a:r>
              <a:rPr lang="en-US" sz="2000" dirty="0"/>
              <a:t>:</a:t>
            </a:r>
          </a:p>
        </p:txBody>
      </p:sp>
      <p:graphicFrame>
        <p:nvGraphicFramePr>
          <p:cNvPr id="5" name="Diagram 4"/>
          <p:cNvGraphicFramePr/>
          <p:nvPr>
            <p:extLst>
              <p:ext uri="{D42A27DB-BD31-4B8C-83A1-F6EECF244321}">
                <p14:modId xmlns:p14="http://schemas.microsoft.com/office/powerpoint/2010/main" val="1856052027"/>
              </p:ext>
            </p:extLst>
          </p:nvPr>
        </p:nvGraphicFramePr>
        <p:xfrm>
          <a:off x="165100" y="1193801"/>
          <a:ext cx="11696932"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827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EFA43-5048-62FC-F84B-74EBB5F615A2}"/>
              </a:ext>
            </a:extLst>
          </p:cNvPr>
          <p:cNvSpPr>
            <a:spLocks noGrp="1"/>
          </p:cNvSpPr>
          <p:nvPr>
            <p:ph type="title"/>
          </p:nvPr>
        </p:nvSpPr>
        <p:spPr>
          <a:xfrm>
            <a:off x="582168" y="0"/>
            <a:ext cx="10771632" cy="534035"/>
          </a:xfrm>
        </p:spPr>
        <p:txBody>
          <a:bodyPr>
            <a:noAutofit/>
          </a:bodyPr>
          <a:lstStyle/>
          <a:p>
            <a:br>
              <a:rPr lang="en-US" sz="2800" dirty="0">
                <a:solidFill>
                  <a:schemeClr val="tx1"/>
                </a:solidFill>
              </a:rPr>
            </a:br>
            <a:br>
              <a:rPr lang="en-US" sz="2800" dirty="0">
                <a:solidFill>
                  <a:schemeClr val="tx1"/>
                </a:solidFill>
              </a:rPr>
            </a:br>
            <a:br>
              <a:rPr lang="en-US" sz="2800" dirty="0">
                <a:solidFill>
                  <a:schemeClr val="tx1"/>
                </a:solidFill>
              </a:rPr>
            </a:br>
            <a:r>
              <a:rPr lang="en-US" sz="2800" dirty="0">
                <a:solidFill>
                  <a:schemeClr val="tx1"/>
                </a:solidFill>
              </a:rPr>
              <a:t>Reflecting on the Impact – Strengths:</a:t>
            </a:r>
          </a:p>
        </p:txBody>
      </p:sp>
      <p:sp>
        <p:nvSpPr>
          <p:cNvPr id="6" name="Slide Number Placeholder 5">
            <a:extLst>
              <a:ext uri="{FF2B5EF4-FFF2-40B4-BE49-F238E27FC236}">
                <a16:creationId xmlns:a16="http://schemas.microsoft.com/office/drawing/2014/main" id="{80237322-8E9A-880E-D3C0-C8B3E8506E5E}"/>
              </a:ext>
            </a:extLst>
          </p:cNvPr>
          <p:cNvSpPr>
            <a:spLocks noGrp="1"/>
          </p:cNvSpPr>
          <p:nvPr>
            <p:ph type="sldNum" sz="quarter" idx="12"/>
          </p:nvPr>
        </p:nvSpPr>
        <p:spPr/>
        <p:txBody>
          <a:bodyPr/>
          <a:lstStyle/>
          <a:p>
            <a:fld id="{D8DA9DAA-006C-4F4B-980E-E3DF019B24E2}" type="slidenum">
              <a:rPr lang="en-US" smtClean="0"/>
              <a:pPr/>
              <a:t>8</a:t>
            </a:fld>
            <a:endParaRPr lang="en-US" dirty="0"/>
          </a:p>
        </p:txBody>
      </p:sp>
      <p:graphicFrame>
        <p:nvGraphicFramePr>
          <p:cNvPr id="8" name="Diagram 7"/>
          <p:cNvGraphicFramePr/>
          <p:nvPr>
            <p:extLst>
              <p:ext uri="{D42A27DB-BD31-4B8C-83A1-F6EECF244321}">
                <p14:modId xmlns:p14="http://schemas.microsoft.com/office/powerpoint/2010/main" val="4115220678"/>
              </p:ext>
            </p:extLst>
          </p:nvPr>
        </p:nvGraphicFramePr>
        <p:xfrm>
          <a:off x="241300" y="1511300"/>
          <a:ext cx="11950700" cy="3594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88356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2778-59C6-C3A7-694C-2FFB86879D20}"/>
              </a:ext>
            </a:extLst>
          </p:cNvPr>
          <p:cNvSpPr>
            <a:spLocks noGrp="1"/>
          </p:cNvSpPr>
          <p:nvPr>
            <p:ph type="title"/>
          </p:nvPr>
        </p:nvSpPr>
        <p:spPr>
          <a:xfrm>
            <a:off x="1097280" y="258445"/>
            <a:ext cx="9814560" cy="793115"/>
          </a:xfrm>
        </p:spPr>
        <p:txBody>
          <a:bodyPr>
            <a:normAutofit/>
          </a:bodyPr>
          <a:lstStyle/>
          <a:p>
            <a:r>
              <a:rPr lang="en-US" b="1" dirty="0"/>
              <a:t>Challenges and Limitations</a:t>
            </a:r>
            <a:r>
              <a:rPr lang="en-US" dirty="0"/>
              <a:t>:</a:t>
            </a:r>
          </a:p>
        </p:txBody>
      </p:sp>
      <p:sp>
        <p:nvSpPr>
          <p:cNvPr id="6" name="TextBox 5"/>
          <p:cNvSpPr txBox="1"/>
          <p:nvPr/>
        </p:nvSpPr>
        <p:spPr>
          <a:xfrm>
            <a:off x="209550" y="1051560"/>
            <a:ext cx="11772900" cy="4401205"/>
          </a:xfrm>
          <a:prstGeom prst="rect">
            <a:avLst/>
          </a:prstGeom>
          <a:noFill/>
        </p:spPr>
        <p:txBody>
          <a:bodyPr wrap="square" rtlCol="0">
            <a:spAutoFit/>
          </a:bodyPr>
          <a:lstStyle/>
          <a:p>
            <a:pPr lvl="0" algn="just"/>
            <a:r>
              <a:rPr lang="en-US" sz="2800" b="1" dirty="0">
                <a:latin typeface="Arial" panose="020B0604020202020204" pitchFamily="34" charset="0"/>
                <a:cs typeface="Arial" panose="020B0604020202020204" pitchFamily="34" charset="0"/>
              </a:rPr>
              <a:t>Initial Investment</a:t>
            </a:r>
            <a:r>
              <a:rPr lang="en-US" sz="2800" dirty="0">
                <a:latin typeface="Arial" panose="020B0604020202020204" pitchFamily="34" charset="0"/>
                <a:cs typeface="Arial" panose="020B0604020202020204" pitchFamily="34" charset="0"/>
              </a:rPr>
              <a:t>: Advanced waste management systems provide long-term advantages but need a large initial investment. Individual or smaller hotel chains typically struggle with this.</a:t>
            </a:r>
          </a:p>
          <a:p>
            <a:pPr lvl="0" algn="just"/>
            <a:r>
              <a:rPr lang="en-US" sz="2800" b="1" dirty="0">
                <a:latin typeface="Arial" panose="020B0604020202020204" pitchFamily="34" charset="0"/>
                <a:cs typeface="Arial" panose="020B0604020202020204" pitchFamily="34" charset="0"/>
              </a:rPr>
              <a:t>Cultural Shift</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Organisational</a:t>
            </a:r>
            <a:r>
              <a:rPr lang="en-US" sz="2800" dirty="0">
                <a:latin typeface="Arial" panose="020B0604020202020204" pitchFamily="34" charset="0"/>
                <a:cs typeface="Arial" panose="020B0604020202020204" pitchFamily="34" charset="0"/>
              </a:rPr>
              <a:t> culture must evolve for sustainability. It might be difficult to instill sustainability among all team members, from management to ground crew.</a:t>
            </a:r>
          </a:p>
          <a:p>
            <a:pPr lvl="0" algn="just"/>
            <a:endParaRPr lang="en-US" sz="2800" b="1" dirty="0">
              <a:latin typeface="Arial" panose="020B0604020202020204" pitchFamily="34" charset="0"/>
              <a:cs typeface="Arial" panose="020B0604020202020204" pitchFamily="34" charset="0"/>
            </a:endParaRPr>
          </a:p>
          <a:p>
            <a:pPr lvl="0" algn="just"/>
            <a:r>
              <a:rPr lang="en-US" sz="2800" b="1" dirty="0">
                <a:latin typeface="Arial" panose="020B0604020202020204" pitchFamily="34" charset="0"/>
                <a:cs typeface="Arial" panose="020B0604020202020204" pitchFamily="34" charset="0"/>
              </a:rPr>
              <a:t>Dependence on External Systems</a:t>
            </a:r>
            <a:r>
              <a:rPr lang="en-US" sz="2800" dirty="0">
                <a:latin typeface="Arial" panose="020B0604020202020204" pitchFamily="34" charset="0"/>
                <a:cs typeface="Arial" panose="020B0604020202020204" pitchFamily="34" charset="0"/>
              </a:rPr>
              <a:t>: Hotels use municipal or third-party garbage disposal and recycling services. Inconsistencies or inefficiency in external systems might hinder hotel sustainability (</a:t>
            </a:r>
            <a:r>
              <a:rPr lang="en-US" sz="2800" dirty="0" err="1">
                <a:latin typeface="Arial" panose="020B0604020202020204" pitchFamily="34" charset="0"/>
                <a:cs typeface="Arial" panose="020B0604020202020204" pitchFamily="34" charset="0"/>
              </a:rPr>
              <a:t>Phu</a:t>
            </a:r>
            <a:r>
              <a:rPr lang="en-US" sz="2800" dirty="0">
                <a:latin typeface="Arial" panose="020B0604020202020204" pitchFamily="34" charset="0"/>
                <a:cs typeface="Arial" panose="020B0604020202020204" pitchFamily="34" charset="0"/>
              </a:rPr>
              <a:t> et al., 2018).</a:t>
            </a:r>
          </a:p>
        </p:txBody>
      </p:sp>
    </p:spTree>
    <p:extLst>
      <p:ext uri="{BB962C8B-B14F-4D97-AF65-F5344CB8AC3E}">
        <p14:creationId xmlns:p14="http://schemas.microsoft.com/office/powerpoint/2010/main" val="39884140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2778-59C6-C3A7-694C-2FFB86879D20}"/>
              </a:ext>
            </a:extLst>
          </p:cNvPr>
          <p:cNvSpPr>
            <a:spLocks noGrp="1"/>
          </p:cNvSpPr>
          <p:nvPr>
            <p:ph type="title"/>
          </p:nvPr>
        </p:nvSpPr>
        <p:spPr>
          <a:xfrm>
            <a:off x="822960" y="639445"/>
            <a:ext cx="11521440" cy="793115"/>
          </a:xfrm>
        </p:spPr>
        <p:txBody>
          <a:bodyPr>
            <a:noAutofit/>
          </a:bodyPr>
          <a:lstStyle/>
          <a:p>
            <a:pPr algn="ctr"/>
            <a:r>
              <a:rPr lang="en-US" sz="3600" b="1" dirty="0"/>
              <a:t>Evaluating Future Policy and Management Options</a:t>
            </a:r>
            <a:endParaRPr lang="en-US" sz="3600" dirty="0"/>
          </a:p>
        </p:txBody>
      </p:sp>
      <p:graphicFrame>
        <p:nvGraphicFramePr>
          <p:cNvPr id="10" name="Diagram 9"/>
          <p:cNvGraphicFramePr/>
          <p:nvPr/>
        </p:nvGraphicFramePr>
        <p:xfrm>
          <a:off x="1711960" y="1569719"/>
          <a:ext cx="9916160" cy="47866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239378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2778-59C6-C3A7-694C-2FFB86879D20}"/>
              </a:ext>
            </a:extLst>
          </p:cNvPr>
          <p:cNvSpPr>
            <a:spLocks noGrp="1"/>
          </p:cNvSpPr>
          <p:nvPr>
            <p:ph type="title"/>
          </p:nvPr>
        </p:nvSpPr>
        <p:spPr>
          <a:xfrm>
            <a:off x="822960" y="639445"/>
            <a:ext cx="11521440" cy="793115"/>
          </a:xfrm>
        </p:spPr>
        <p:txBody>
          <a:bodyPr>
            <a:noAutofit/>
          </a:bodyPr>
          <a:lstStyle/>
          <a:p>
            <a:pPr algn="ctr"/>
            <a:r>
              <a:rPr lang="en-US" sz="3600" b="1" dirty="0"/>
              <a:t>Recommendations</a:t>
            </a:r>
            <a:endParaRPr lang="en-US" sz="3600" dirty="0"/>
          </a:p>
        </p:txBody>
      </p:sp>
      <p:sp>
        <p:nvSpPr>
          <p:cNvPr id="3" name="TextBox 2"/>
          <p:cNvSpPr txBox="1"/>
          <p:nvPr/>
        </p:nvSpPr>
        <p:spPr>
          <a:xfrm>
            <a:off x="1234440" y="1722120"/>
            <a:ext cx="10332720" cy="3785652"/>
          </a:xfrm>
          <a:prstGeom prst="rect">
            <a:avLst/>
          </a:prstGeom>
          <a:noFill/>
        </p:spPr>
        <p:txBody>
          <a:bodyPr wrap="square" rtlCol="0">
            <a:spAutoFit/>
          </a:bodyPr>
          <a:lstStyle/>
          <a:p>
            <a:pPr algn="just"/>
            <a:r>
              <a:rPr lang="en-US" sz="2400" b="1" dirty="0">
                <a:latin typeface="Times New Roman" panose="02020603050405020304" pitchFamily="18" charset="0"/>
                <a:cs typeface="Times New Roman" panose="02020603050405020304" pitchFamily="18" charset="0"/>
              </a:rPr>
              <a:t>Integrate Sustainability: </a:t>
            </a:r>
            <a:r>
              <a:rPr lang="en-US" sz="2400" dirty="0">
                <a:latin typeface="Times New Roman" panose="02020603050405020304" pitchFamily="18" charset="0"/>
                <a:cs typeface="Times New Roman" panose="02020603050405020304" pitchFamily="18" charset="0"/>
              </a:rPr>
              <a:t>Embed sustainability into the hotel's core strategy, fostering commitment at all levels.</a:t>
            </a:r>
          </a:p>
          <a:p>
            <a:pPr algn="just"/>
            <a:r>
              <a:rPr lang="en-US" sz="2400" b="1" dirty="0">
                <a:latin typeface="Times New Roman" panose="02020603050405020304" pitchFamily="18" charset="0"/>
                <a:cs typeface="Times New Roman" panose="02020603050405020304" pitchFamily="18" charset="0"/>
              </a:rPr>
              <a:t>Employee Training: </a:t>
            </a:r>
            <a:r>
              <a:rPr lang="en-US" sz="2400" dirty="0">
                <a:latin typeface="Times New Roman" panose="02020603050405020304" pitchFamily="18" charset="0"/>
                <a:cs typeface="Times New Roman" panose="02020603050405020304" pitchFamily="18" charset="0"/>
              </a:rPr>
              <a:t>Prioritize staff training to ensure a deep understanding of sustainability principles and hotel-specific measures.</a:t>
            </a:r>
          </a:p>
          <a:p>
            <a:pPr algn="just"/>
            <a:r>
              <a:rPr lang="en-US" sz="2400" b="1" dirty="0">
                <a:latin typeface="Times New Roman" panose="02020603050405020304" pitchFamily="18" charset="0"/>
                <a:cs typeface="Times New Roman" panose="02020603050405020304" pitchFamily="18" charset="0"/>
              </a:rPr>
              <a:t>Foster Partnerships: </a:t>
            </a:r>
            <a:r>
              <a:rPr lang="en-US" sz="2400" dirty="0">
                <a:latin typeface="Times New Roman" panose="02020603050405020304" pitchFamily="18" charset="0"/>
                <a:cs typeface="Times New Roman" panose="02020603050405020304" pitchFamily="18" charset="0"/>
              </a:rPr>
              <a:t>Collaborate with environmental organizations for expertise and innovative solutions.</a:t>
            </a:r>
          </a:p>
          <a:p>
            <a:pPr algn="just"/>
            <a:r>
              <a:rPr lang="en-US" sz="2400" b="1" dirty="0">
                <a:latin typeface="Times New Roman" panose="02020603050405020304" pitchFamily="18" charset="0"/>
                <a:cs typeface="Times New Roman" panose="02020603050405020304" pitchFamily="18" charset="0"/>
              </a:rPr>
              <a:t>Transparent Reporting: </a:t>
            </a:r>
            <a:r>
              <a:rPr lang="en-US" sz="2400" dirty="0">
                <a:latin typeface="Times New Roman" panose="02020603050405020304" pitchFamily="18" charset="0"/>
                <a:cs typeface="Times New Roman" panose="02020603050405020304" pitchFamily="18" charset="0"/>
              </a:rPr>
              <a:t>Regularly publish sustainability reports to build trust and accountability.</a:t>
            </a:r>
          </a:p>
          <a:p>
            <a:pPr algn="just"/>
            <a:r>
              <a:rPr lang="en-US" sz="2400" b="1" dirty="0">
                <a:latin typeface="Times New Roman" panose="02020603050405020304" pitchFamily="18" charset="0"/>
                <a:cs typeface="Times New Roman" panose="02020603050405020304" pitchFamily="18" charset="0"/>
              </a:rPr>
              <a:t>Feedback System: </a:t>
            </a:r>
            <a:r>
              <a:rPr lang="en-US" sz="2400" dirty="0">
                <a:latin typeface="Times New Roman" panose="02020603050405020304" pitchFamily="18" charset="0"/>
                <a:cs typeface="Times New Roman" panose="02020603050405020304" pitchFamily="18" charset="0"/>
              </a:rPr>
              <a:t>Implement a strong feedback mechanism to gather insights for ongoing improvements.</a:t>
            </a:r>
          </a:p>
        </p:txBody>
      </p:sp>
    </p:spTree>
    <p:extLst>
      <p:ext uri="{BB962C8B-B14F-4D97-AF65-F5344CB8AC3E}">
        <p14:creationId xmlns:p14="http://schemas.microsoft.com/office/powerpoint/2010/main" val="33214859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8491A-E5D1-889A-3309-C779B7A46C60}"/>
              </a:ext>
            </a:extLst>
          </p:cNvPr>
          <p:cNvSpPr>
            <a:spLocks noGrp="1"/>
          </p:cNvSpPr>
          <p:nvPr>
            <p:ph type="title"/>
          </p:nvPr>
        </p:nvSpPr>
        <p:spPr/>
        <p:txBody>
          <a:bodyPr/>
          <a:lstStyle/>
          <a:p>
            <a:r>
              <a:rPr lang="en-US" dirty="0"/>
              <a:t>Conclusion</a:t>
            </a:r>
            <a:br>
              <a:rPr lang="en-US" dirty="0"/>
            </a:br>
            <a:endParaRPr lang="en-US" dirty="0"/>
          </a:p>
        </p:txBody>
      </p:sp>
      <p:sp>
        <p:nvSpPr>
          <p:cNvPr id="3" name="Content Placeholder 2">
            <a:extLst>
              <a:ext uri="{FF2B5EF4-FFF2-40B4-BE49-F238E27FC236}">
                <a16:creationId xmlns:a16="http://schemas.microsoft.com/office/drawing/2014/main" id="{C3B63075-E20B-18E5-3098-E28E9AA1809D}"/>
              </a:ext>
            </a:extLst>
          </p:cNvPr>
          <p:cNvSpPr>
            <a:spLocks noGrp="1"/>
          </p:cNvSpPr>
          <p:nvPr>
            <p:ph idx="1"/>
          </p:nvPr>
        </p:nvSpPr>
        <p:spPr>
          <a:xfrm>
            <a:off x="838200" y="1297459"/>
            <a:ext cx="10515600" cy="4879504"/>
          </a:xfrm>
        </p:spPr>
        <p:txBody>
          <a:bodyPr>
            <a:normAutofit/>
          </a:bodyPr>
          <a:lstStyle/>
          <a:p>
            <a:pPr marL="0" indent="0" algn="just">
              <a:lnSpc>
                <a:spcPct val="150000"/>
              </a:lnSpc>
              <a:buNone/>
            </a:pPr>
            <a:r>
              <a:rPr lang="en-US" sz="2400" dirty="0"/>
              <a:t>Sustainability takes the lead in modern business, guiding industries toward responsible practices. The hotel and hospitality sector, exemplified by Ibis Stratford London, reaps benefits from aligning business goals with sustainability. This commitment not only yields environmental advantages but also ensures long-term economic gains and enhances brand reputation. With a proactive, innovative, and stakeholder-focused approach, the industry sets a promising course for the future. As society marches toward a greener future, sustainable hotels will lead the way, setting standards and driving change in the business world.</a:t>
            </a:r>
          </a:p>
          <a:p>
            <a:endParaRPr lang="en-US" dirty="0"/>
          </a:p>
        </p:txBody>
      </p:sp>
    </p:spTree>
    <p:extLst>
      <p:ext uri="{BB962C8B-B14F-4D97-AF65-F5344CB8AC3E}">
        <p14:creationId xmlns:p14="http://schemas.microsoft.com/office/powerpoint/2010/main" val="3083599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E66E8-1C41-C492-195A-240316D5C3C2}"/>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52553D4E-F67D-55BC-FE52-A510FDAAFCDF}"/>
              </a:ext>
            </a:extLst>
          </p:cNvPr>
          <p:cNvSpPr>
            <a:spLocks noGrp="1"/>
          </p:cNvSpPr>
          <p:nvPr>
            <p:ph idx="1"/>
          </p:nvPr>
        </p:nvSpPr>
        <p:spPr/>
        <p:txBody>
          <a:bodyPr/>
          <a:lstStyle/>
          <a:p>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Graci</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2016. Collaboration and partnership development for sustainable tourism. In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Understanding Tropical Coastal and Island Tourism Development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 25-42). Routledge.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Fukey</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L.N. and Issac, S.S., 2014. Connect among green, sustainability and hotel industry: a prospective simulation study.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Energy conservation</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6</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(8).</a:t>
            </a:r>
          </a:p>
          <a:p>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Ali, A.,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Rasoolimanesh</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S.M. and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Cobanoglu</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2020. Technology in tourism and hospitality to achieve sustainable development goals (SDGs).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Hospitality and Tourism Technology</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11</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 pp.177-181.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Foris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Chihalmean</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 and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Panoiu</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T.M., 2020. The new technologies and sustainable practices in hospitality.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Bulletin of the </a:t>
            </a:r>
            <a:r>
              <a:rPr lang="en-US" sz="18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Transilvania</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University of Brasov. Series V: Economic Sciences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pp.65-74.</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Nasir, M.H., Arshad, J., Khan, M.M., Fatima, M., Salah, K. and Jayaraman, R., 2022. Scalable blockchains—A systematic review.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Future generation computer systems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126</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pp.136-162.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6081343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5340C-4CDF-F494-89D9-DE1DC94D7B14}"/>
              </a:ext>
            </a:extLst>
          </p:cNvPr>
          <p:cNvSpPr>
            <a:spLocks noGrp="1"/>
          </p:cNvSpPr>
          <p:nvPr>
            <p:ph type="title"/>
          </p:nvPr>
        </p:nvSpPr>
        <p:spPr/>
        <p:txBody>
          <a:bodyPr/>
          <a:lstStyle/>
          <a:p>
            <a:r>
              <a:rPr lang="en-US" dirty="0"/>
              <a:t>Question Time?</a:t>
            </a:r>
          </a:p>
        </p:txBody>
      </p:sp>
      <p:sp>
        <p:nvSpPr>
          <p:cNvPr id="6" name="Content Placeholder 5">
            <a:extLst>
              <a:ext uri="{FF2B5EF4-FFF2-40B4-BE49-F238E27FC236}">
                <a16:creationId xmlns:a16="http://schemas.microsoft.com/office/drawing/2014/main" id="{0D253F7D-33C5-D39A-A9CC-08251B05C142}"/>
              </a:ext>
            </a:extLst>
          </p:cNvPr>
          <p:cNvSpPr>
            <a:spLocks noGrp="1"/>
          </p:cNvSpPr>
          <p:nvPr>
            <p:ph idx="1"/>
          </p:nvPr>
        </p:nvSpPr>
        <p:spPr/>
        <p:txBody>
          <a:bodyPr/>
          <a:lstStyle/>
          <a:p>
            <a:endParaRPr lang="en-US"/>
          </a:p>
        </p:txBody>
      </p:sp>
      <p:pic>
        <p:nvPicPr>
          <p:cNvPr id="1026" name="Picture 2" descr="✓ Do You Have Any Questions For Me? | Facebook Behavioral (Jedi) Interview  Series 🔥 - DEV Community">
            <a:extLst>
              <a:ext uri="{FF2B5EF4-FFF2-40B4-BE49-F238E27FC236}">
                <a16:creationId xmlns:a16="http://schemas.microsoft.com/office/drawing/2014/main" id="{AF294F6B-8739-3B38-1AEB-EE4B70DD2A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199" y="1253330"/>
            <a:ext cx="10515601" cy="4351339"/>
          </a:xfrm>
          <a:prstGeom prst="rect">
            <a:avLst/>
          </a:prstGeom>
          <a:noFill/>
          <a:effectLst>
            <a:glow>
              <a:schemeClr val="accent1">
                <a:lumMod val="60000"/>
                <a:lumOff val="40000"/>
              </a:schemeClr>
            </a:glo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1218970"/>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7.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8.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43F99639-B193-4022-BE69-23FA00B831EA}" vid="{33ACB9AB-A5D0-46AF-B162-B0129356D5DB}"/>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64854871C080D46AAF220054162EE49" ma:contentTypeVersion="10" ma:contentTypeDescription="Create a new document." ma:contentTypeScope="" ma:versionID="31dcf6c2088fc756ebeaf34c2d15dba2">
  <xsd:schema xmlns:xsd="http://www.w3.org/2001/XMLSchema" xmlns:xs="http://www.w3.org/2001/XMLSchema" xmlns:p="http://schemas.microsoft.com/office/2006/metadata/properties" xmlns:ns2="c0bc5e67-24c2-4fc5-b969-f791d200abd2" xmlns:ns3="497e3025-69b6-416a-8642-3c6d06f66ac5" targetNamespace="http://schemas.microsoft.com/office/2006/metadata/properties" ma:root="true" ma:fieldsID="749b18cf5e16e0ce0344bf58e8d6571c" ns2:_="" ns3:_="">
    <xsd:import namespace="c0bc5e67-24c2-4fc5-b969-f791d200abd2"/>
    <xsd:import namespace="497e3025-69b6-416a-8642-3c6d06f66ac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GenerationTime" minOccurs="0"/>
                <xsd:element ref="ns2:MediaServiceEventHashCode"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bc5e67-24c2-4fc5-b969-f791d200abd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97e3025-69b6-416a-8642-3c6d06f66ac5"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EA96578-F261-47E4-A313-68CB36B4F360}">
  <ds:schemaRefs>
    <ds:schemaRef ds:uri="http://schemas.microsoft.com/sharepoint/v3/contenttype/forms"/>
  </ds:schemaRefs>
</ds:datastoreItem>
</file>

<file path=customXml/itemProps2.xml><?xml version="1.0" encoding="utf-8"?>
<ds:datastoreItem xmlns:ds="http://schemas.openxmlformats.org/officeDocument/2006/customXml" ds:itemID="{0032BBAC-3698-4F05-9D8E-6B64CA681E85}">
  <ds:schemaRefs>
    <ds:schemaRef ds:uri="http://schemas.openxmlformats.org/package/2006/metadata/core-properties"/>
    <ds:schemaRef ds:uri="http://purl.org/dc/terms/"/>
    <ds:schemaRef ds:uri="http://schemas.microsoft.com/office/2006/documentManagement/types"/>
    <ds:schemaRef ds:uri="http://schemas.microsoft.com/office/2006/metadata/properties"/>
    <ds:schemaRef ds:uri="497e3025-69b6-416a-8642-3c6d06f66ac5"/>
    <ds:schemaRef ds:uri="c0bc5e67-24c2-4fc5-b969-f791d200abd2"/>
    <ds:schemaRef ds:uri="http://purl.org/dc/elements/1.1/"/>
    <ds:schemaRef ds:uri="http://www.w3.org/XML/1998/namespace"/>
    <ds:schemaRef ds:uri="http://schemas.microsoft.com/office/infopath/2007/PartnerControls"/>
    <ds:schemaRef ds:uri="http://purl.org/dc/dcmitype/"/>
  </ds:schemaRefs>
</ds:datastoreItem>
</file>

<file path=customXml/itemProps3.xml><?xml version="1.0" encoding="utf-8"?>
<ds:datastoreItem xmlns:ds="http://schemas.openxmlformats.org/officeDocument/2006/customXml" ds:itemID="{9DE69F30-69B7-4E25-B70F-C56922531457}">
  <ds:schemaRefs>
    <ds:schemaRef ds:uri="http://schemas.microsoft.com/office/2006/metadata/contentType"/>
    <ds:schemaRef ds:uri="http://schemas.microsoft.com/office/2006/metadata/properties/metaAttributes"/>
    <ds:schemaRef ds:uri="http://www.w3.org/2000/xmlns/"/>
    <ds:schemaRef ds:uri="http://www.w3.org/2001/XMLSchema"/>
    <ds:schemaRef ds:uri="c0bc5e67-24c2-4fc5-b969-f791d200abd2"/>
    <ds:schemaRef ds:uri="497e3025-69b6-416a-8642-3c6d06f66ac5"/>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24</TotalTime>
  <Words>3654</Words>
  <Application>Microsoft Office PowerPoint</Application>
  <PresentationFormat>Widescreen</PresentationFormat>
  <Paragraphs>139</Paragraphs>
  <Slides>14</Slides>
  <Notes>10</Notes>
  <HiddenSlides>0</HiddenSlides>
  <MMClips>0</MMClips>
  <ScaleCrop>false</ScaleCrop>
  <HeadingPairs>
    <vt:vector size="6" baseType="variant">
      <vt:variant>
        <vt:lpstr>Fonts Used</vt:lpstr>
      </vt:variant>
      <vt:variant>
        <vt:i4>5</vt:i4>
      </vt:variant>
      <vt:variant>
        <vt:lpstr>Theme</vt:lpstr>
      </vt:variant>
      <vt:variant>
        <vt:i4>8</vt:i4>
      </vt:variant>
      <vt:variant>
        <vt:lpstr>Slide Titles</vt:lpstr>
      </vt:variant>
      <vt:variant>
        <vt:i4>14</vt:i4>
      </vt:variant>
    </vt:vector>
  </HeadingPairs>
  <TitlesOfParts>
    <vt:vector size="27" baseType="lpstr">
      <vt:lpstr>Arial</vt:lpstr>
      <vt:lpstr>Calibri</vt:lpstr>
      <vt:lpstr>Calibri Light</vt:lpstr>
      <vt:lpstr>Times New Roman</vt:lpstr>
      <vt:lpstr>Wingdings</vt:lpstr>
      <vt:lpstr>Title Slide 1</vt:lpstr>
      <vt:lpstr>Sub Title 1</vt:lpstr>
      <vt:lpstr>1_Text Break Info Slide 2</vt:lpstr>
      <vt:lpstr>1_Title Slide 1</vt:lpstr>
      <vt:lpstr>Text 1</vt:lpstr>
      <vt:lpstr>Theme1</vt:lpstr>
      <vt:lpstr>Theme4</vt:lpstr>
      <vt:lpstr>Theme3</vt:lpstr>
      <vt:lpstr>Contemporary Themes </vt:lpstr>
      <vt:lpstr>Introduction </vt:lpstr>
      <vt:lpstr>PowerPoint Presentation</vt:lpstr>
      <vt:lpstr>Overview of Literature</vt:lpstr>
      <vt:lpstr>Continue…..</vt:lpstr>
      <vt:lpstr>Application to the Hotel and Hospitality Sector</vt:lpstr>
      <vt:lpstr>Management Responses and Reflections</vt:lpstr>
      <vt:lpstr>   Reflecting on the Impact – Strengths:</vt:lpstr>
      <vt:lpstr>Challenges and Limitations:</vt:lpstr>
      <vt:lpstr>Evaluating Future Policy and Management Options</vt:lpstr>
      <vt:lpstr>Recommendations</vt:lpstr>
      <vt:lpstr>Conclusion </vt:lpstr>
      <vt:lpstr>References</vt:lpstr>
      <vt:lpstr>Question Time?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jakir</dc:creator>
  <cp:lastModifiedBy>Md Jakirul Islam</cp:lastModifiedBy>
  <cp:revision>16</cp:revision>
  <dcterms:created xsi:type="dcterms:W3CDTF">2023-01-31T21:01:37Z</dcterms:created>
  <dcterms:modified xsi:type="dcterms:W3CDTF">2023-11-13T23:49:54Z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0x010100964854871C080D46AAF220054162EE49</vt:lpwstr>
  </property>
</Properties>
</file>