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4"/>
  </p:sldMasterIdLst>
  <p:notesMasterIdLst>
    <p:notesMasterId r:id="rId27"/>
  </p:notesMasterIdLst>
  <p:handoutMasterIdLst>
    <p:handoutMasterId r:id="rId28"/>
  </p:handoutMasterIdLst>
  <p:sldIdLst>
    <p:sldId id="256" r:id="rId5"/>
    <p:sldId id="271" r:id="rId6"/>
    <p:sldId id="275" r:id="rId7"/>
    <p:sldId id="272" r:id="rId8"/>
    <p:sldId id="276" r:id="rId9"/>
    <p:sldId id="277" r:id="rId10"/>
    <p:sldId id="290" r:id="rId11"/>
    <p:sldId id="274" r:id="rId12"/>
    <p:sldId id="289" r:id="rId13"/>
    <p:sldId id="278" r:id="rId14"/>
    <p:sldId id="279" r:id="rId15"/>
    <p:sldId id="280" r:id="rId16"/>
    <p:sldId id="281" r:id="rId17"/>
    <p:sldId id="288" r:id="rId18"/>
    <p:sldId id="283" r:id="rId19"/>
    <p:sldId id="292" r:id="rId20"/>
    <p:sldId id="291" r:id="rId21"/>
    <p:sldId id="287" r:id="rId22"/>
    <p:sldId id="293" r:id="rId23"/>
    <p:sldId id="282" r:id="rId24"/>
    <p:sldId id="294" r:id="rId25"/>
    <p:sldId id="295"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67463" autoAdjust="0"/>
  </p:normalViewPr>
  <p:slideViewPr>
    <p:cSldViewPr snapToGrid="0">
      <p:cViewPr varScale="1">
        <p:scale>
          <a:sx n="86" d="100"/>
          <a:sy n="86" d="100"/>
        </p:scale>
        <p:origin x="562" y="48"/>
      </p:cViewPr>
      <p:guideLst/>
    </p:cSldViewPr>
  </p:slideViewPr>
  <p:notesTextViewPr>
    <p:cViewPr>
      <p:scale>
        <a:sx n="1" d="1"/>
        <a:sy n="1" d="1"/>
      </p:scale>
      <p:origin x="0" y="0"/>
    </p:cViewPr>
  </p:notesTextViewPr>
  <p:notesViewPr>
    <p:cSldViewPr snapToGrid="0">
      <p:cViewPr varScale="1">
        <p:scale>
          <a:sx n="60" d="100"/>
          <a:sy n="60" d="100"/>
        </p:scale>
        <p:origin x="1670"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A2E547D-1406-4A6F-8F93-E441204CE6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76667F8A-B889-49B3-AC77-5DDF11A08AFE}"/>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3B2889B-A0AC-4482-8592-5C96F2309420}" type="datetimeFigureOut">
              <a:rPr lang="en-US" smtClean="0"/>
              <a:t>6/6/2020</a:t>
            </a:fld>
            <a:endParaRPr lang="en-US"/>
          </a:p>
        </p:txBody>
      </p:sp>
      <p:sp>
        <p:nvSpPr>
          <p:cNvPr id="4" name="Footer Placeholder 3">
            <a:extLst>
              <a:ext uri="{FF2B5EF4-FFF2-40B4-BE49-F238E27FC236}">
                <a16:creationId xmlns:a16="http://schemas.microsoft.com/office/drawing/2014/main" id="{567AFD4F-C0E7-421C-AF77-6F9CC963C9C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1074AB9F-6726-4FB1-8769-82E23336CEB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D529299-61FF-4B93-ADA6-2FD5975D62F6}" type="slidenum">
              <a:rPr lang="en-US" smtClean="0"/>
              <a:t>‹#›</a:t>
            </a:fld>
            <a:endParaRPr lang="en-US"/>
          </a:p>
        </p:txBody>
      </p:sp>
    </p:spTree>
    <p:extLst>
      <p:ext uri="{BB962C8B-B14F-4D97-AF65-F5344CB8AC3E}">
        <p14:creationId xmlns:p14="http://schemas.microsoft.com/office/powerpoint/2010/main" val="14162700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30EB223-FFC0-462A-A3B8-EAA7CE0F8CBD}" type="datetimeFigureOut">
              <a:rPr lang="en-US" smtClean="0"/>
              <a:t>6/6/2020</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C849E9A-41F7-4779-A581-48A7C374A227}" type="slidenum">
              <a:rPr lang="en-US" smtClean="0"/>
              <a:t>‹#›</a:t>
            </a:fld>
            <a:endParaRPr lang="en-US" dirty="0"/>
          </a:p>
        </p:txBody>
      </p:sp>
    </p:spTree>
    <p:extLst>
      <p:ext uri="{BB962C8B-B14F-4D97-AF65-F5344CB8AC3E}">
        <p14:creationId xmlns:p14="http://schemas.microsoft.com/office/powerpoint/2010/main" val="11555188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718B7-7F68-4CC9-8291-332587FA31D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181D6BB-0446-49E8-8677-EADF274E952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35AEE24-534A-40F1-99E4-00B7D5FD9124}"/>
              </a:ext>
            </a:extLst>
          </p:cNvPr>
          <p:cNvSpPr>
            <a:spLocks noGrp="1"/>
          </p:cNvSpPr>
          <p:nvPr>
            <p:ph type="dt" sz="half" idx="10"/>
          </p:nvPr>
        </p:nvSpPr>
        <p:spPr/>
        <p:txBody>
          <a:bodyPr/>
          <a:lstStyle/>
          <a:p>
            <a:fld id="{DECF21A4-E71B-4D3A-AF45-E989C23A7BB1}" type="datetimeFigureOut">
              <a:rPr lang="en-US" smtClean="0"/>
              <a:t>6/6/2020</a:t>
            </a:fld>
            <a:endParaRPr lang="en-US" dirty="0"/>
          </a:p>
        </p:txBody>
      </p:sp>
      <p:sp>
        <p:nvSpPr>
          <p:cNvPr id="5" name="Footer Placeholder 4">
            <a:extLst>
              <a:ext uri="{FF2B5EF4-FFF2-40B4-BE49-F238E27FC236}">
                <a16:creationId xmlns:a16="http://schemas.microsoft.com/office/drawing/2014/main" id="{CD594011-48FF-493D-8286-F62D3455253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880EFCD-7E72-4882-86DC-2F371D7D9516}"/>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11528132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6334F3-0709-471B-A734-C4B404F55B8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F795016-AF78-4708-9C5F-21110C197B0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AAEA2D1-B124-4454-AFDC-EA60A14BA121}"/>
              </a:ext>
            </a:extLst>
          </p:cNvPr>
          <p:cNvSpPr>
            <a:spLocks noGrp="1"/>
          </p:cNvSpPr>
          <p:nvPr>
            <p:ph type="dt" sz="half" idx="10"/>
          </p:nvPr>
        </p:nvSpPr>
        <p:spPr/>
        <p:txBody>
          <a:bodyPr/>
          <a:lstStyle/>
          <a:p>
            <a:fld id="{DECF21A4-E71B-4D3A-AF45-E989C23A7BB1}" type="datetimeFigureOut">
              <a:rPr lang="en-US" smtClean="0"/>
              <a:t>6/6/2020</a:t>
            </a:fld>
            <a:endParaRPr lang="en-US" dirty="0"/>
          </a:p>
        </p:txBody>
      </p:sp>
      <p:sp>
        <p:nvSpPr>
          <p:cNvPr id="5" name="Footer Placeholder 4">
            <a:extLst>
              <a:ext uri="{FF2B5EF4-FFF2-40B4-BE49-F238E27FC236}">
                <a16:creationId xmlns:a16="http://schemas.microsoft.com/office/drawing/2014/main" id="{B4F58000-F9D7-4A53-A6C5-E5E8154226B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0D22AAD-0D08-4F47-8D5A-EFE29017E8DD}"/>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42130462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036159-1280-4EE9-96D3-A56BD582661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3BA27A78-1874-488A-B215-7D763D33818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84BB3D1-3138-4B69-BF5D-4B1A213451CA}"/>
              </a:ext>
            </a:extLst>
          </p:cNvPr>
          <p:cNvSpPr>
            <a:spLocks noGrp="1"/>
          </p:cNvSpPr>
          <p:nvPr>
            <p:ph type="dt" sz="half" idx="10"/>
          </p:nvPr>
        </p:nvSpPr>
        <p:spPr/>
        <p:txBody>
          <a:bodyPr/>
          <a:lstStyle/>
          <a:p>
            <a:fld id="{DECF21A4-E71B-4D3A-AF45-E989C23A7BB1}" type="datetimeFigureOut">
              <a:rPr lang="en-US" smtClean="0"/>
              <a:t>6/6/2020</a:t>
            </a:fld>
            <a:endParaRPr lang="en-US" dirty="0"/>
          </a:p>
        </p:txBody>
      </p:sp>
      <p:sp>
        <p:nvSpPr>
          <p:cNvPr id="5" name="Footer Placeholder 4">
            <a:extLst>
              <a:ext uri="{FF2B5EF4-FFF2-40B4-BE49-F238E27FC236}">
                <a16:creationId xmlns:a16="http://schemas.microsoft.com/office/drawing/2014/main" id="{0EFF90C5-31F4-4A22-AC00-3FB5ED291B2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51F787E-B946-4091-ABC6-F9DB06BBEE34}"/>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10892729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0CAA11-CC97-44E5-AE4D-808FD741A06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83AB6CB-9460-4BCA-86C5-5F26357AB80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9FAB0F6-401D-4BAF-A300-65AD684DF96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4561BBA-B185-4B45-B152-3D320E15F550}"/>
              </a:ext>
            </a:extLst>
          </p:cNvPr>
          <p:cNvSpPr>
            <a:spLocks noGrp="1"/>
          </p:cNvSpPr>
          <p:nvPr>
            <p:ph type="dt" sz="half" idx="10"/>
          </p:nvPr>
        </p:nvSpPr>
        <p:spPr/>
        <p:txBody>
          <a:bodyPr/>
          <a:lstStyle/>
          <a:p>
            <a:fld id="{DECF21A4-E71B-4D3A-AF45-E989C23A7BB1}" type="datetimeFigureOut">
              <a:rPr lang="en-US" smtClean="0"/>
              <a:t>6/6/2020</a:t>
            </a:fld>
            <a:endParaRPr lang="en-US" dirty="0"/>
          </a:p>
        </p:txBody>
      </p:sp>
      <p:sp>
        <p:nvSpPr>
          <p:cNvPr id="6" name="Footer Placeholder 5">
            <a:extLst>
              <a:ext uri="{FF2B5EF4-FFF2-40B4-BE49-F238E27FC236}">
                <a16:creationId xmlns:a16="http://schemas.microsoft.com/office/drawing/2014/main" id="{D61CD760-96AC-4821-A56B-0B805F2FAD44}"/>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2F750665-D5B5-4D0B-B2F0-CB6B027CDEC7}"/>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31380615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EA47C3-C498-415A-A057-E19BCEB5F28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BF6677F-2712-4810-A3AA-56FA75386D2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871B54A-6775-4978-8E19-32694C9B5E3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DBA1303-B245-476D-BD02-A4E4A359F6E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E8E898F-5B79-46F1-89C1-F827997CC48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B417A4D-2EC9-4294-BFF4-EAE22EE1099A}"/>
              </a:ext>
            </a:extLst>
          </p:cNvPr>
          <p:cNvSpPr>
            <a:spLocks noGrp="1"/>
          </p:cNvSpPr>
          <p:nvPr>
            <p:ph type="dt" sz="half" idx="10"/>
          </p:nvPr>
        </p:nvSpPr>
        <p:spPr/>
        <p:txBody>
          <a:bodyPr/>
          <a:lstStyle/>
          <a:p>
            <a:fld id="{DECF21A4-E71B-4D3A-AF45-E989C23A7BB1}" type="datetimeFigureOut">
              <a:rPr lang="en-US" smtClean="0"/>
              <a:t>6/6/2020</a:t>
            </a:fld>
            <a:endParaRPr lang="en-US" dirty="0"/>
          </a:p>
        </p:txBody>
      </p:sp>
      <p:sp>
        <p:nvSpPr>
          <p:cNvPr id="8" name="Footer Placeholder 7">
            <a:extLst>
              <a:ext uri="{FF2B5EF4-FFF2-40B4-BE49-F238E27FC236}">
                <a16:creationId xmlns:a16="http://schemas.microsoft.com/office/drawing/2014/main" id="{6150E317-3602-42A1-BB7F-0184072E8D5F}"/>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50CE2C97-E26C-4A8B-93A0-B01E2C7F4522}"/>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22586984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9F68FC-5755-447A-8D7F-9ADED3E994A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AB50287-81AA-46CA-8CB3-53A7F8313741}"/>
              </a:ext>
            </a:extLst>
          </p:cNvPr>
          <p:cNvSpPr>
            <a:spLocks noGrp="1"/>
          </p:cNvSpPr>
          <p:nvPr>
            <p:ph type="dt" sz="half" idx="10"/>
          </p:nvPr>
        </p:nvSpPr>
        <p:spPr/>
        <p:txBody>
          <a:bodyPr/>
          <a:lstStyle/>
          <a:p>
            <a:fld id="{DECF21A4-E71B-4D3A-AF45-E989C23A7BB1}" type="datetimeFigureOut">
              <a:rPr lang="en-US" smtClean="0"/>
              <a:t>6/6/2020</a:t>
            </a:fld>
            <a:endParaRPr lang="en-US" dirty="0"/>
          </a:p>
        </p:txBody>
      </p:sp>
      <p:sp>
        <p:nvSpPr>
          <p:cNvPr id="4" name="Footer Placeholder 3">
            <a:extLst>
              <a:ext uri="{FF2B5EF4-FFF2-40B4-BE49-F238E27FC236}">
                <a16:creationId xmlns:a16="http://schemas.microsoft.com/office/drawing/2014/main" id="{2F1BA4AA-02C9-459E-9362-3DA60E3B5972}"/>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AB2A2C8F-DBB4-4235-A67E-FB4039D9AA24}"/>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40683954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46ACAA5-F8E7-46E9-8BA7-A510948B62CC}"/>
              </a:ext>
            </a:extLst>
          </p:cNvPr>
          <p:cNvSpPr>
            <a:spLocks noGrp="1"/>
          </p:cNvSpPr>
          <p:nvPr>
            <p:ph type="dt" sz="half" idx="10"/>
          </p:nvPr>
        </p:nvSpPr>
        <p:spPr/>
        <p:txBody>
          <a:bodyPr/>
          <a:lstStyle/>
          <a:p>
            <a:fld id="{DECF21A4-E71B-4D3A-AF45-E989C23A7BB1}" type="datetimeFigureOut">
              <a:rPr lang="en-US" smtClean="0"/>
              <a:t>6/6/2020</a:t>
            </a:fld>
            <a:endParaRPr lang="en-US" dirty="0"/>
          </a:p>
        </p:txBody>
      </p:sp>
      <p:sp>
        <p:nvSpPr>
          <p:cNvPr id="3" name="Footer Placeholder 2">
            <a:extLst>
              <a:ext uri="{FF2B5EF4-FFF2-40B4-BE49-F238E27FC236}">
                <a16:creationId xmlns:a16="http://schemas.microsoft.com/office/drawing/2014/main" id="{D1F2DEE8-5654-4DCA-A8D0-D883E52B6FBC}"/>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0B179A5-4329-4057-9DEB-5B6E3AD1183F}"/>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6217904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91DA80-336B-4DBB-91A1-6E3E4B3C20A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840D456-F0A3-4789-A310-A23F01B2EC0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CB8A8B05-7071-44D4-80F7-3E8191C9A4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5D8562E-E6F1-449B-909C-98426BA86B36}"/>
              </a:ext>
            </a:extLst>
          </p:cNvPr>
          <p:cNvSpPr>
            <a:spLocks noGrp="1"/>
          </p:cNvSpPr>
          <p:nvPr>
            <p:ph type="dt" sz="half" idx="10"/>
          </p:nvPr>
        </p:nvSpPr>
        <p:spPr/>
        <p:txBody>
          <a:bodyPr/>
          <a:lstStyle/>
          <a:p>
            <a:fld id="{DECF21A4-E71B-4D3A-AF45-E989C23A7BB1}" type="datetimeFigureOut">
              <a:rPr lang="en-US" smtClean="0"/>
              <a:t>6/6/2020</a:t>
            </a:fld>
            <a:endParaRPr lang="en-US" dirty="0"/>
          </a:p>
        </p:txBody>
      </p:sp>
      <p:sp>
        <p:nvSpPr>
          <p:cNvPr id="6" name="Footer Placeholder 5">
            <a:extLst>
              <a:ext uri="{FF2B5EF4-FFF2-40B4-BE49-F238E27FC236}">
                <a16:creationId xmlns:a16="http://schemas.microsoft.com/office/drawing/2014/main" id="{7EB47A9A-FB08-407B-A73A-0AC513F0FD5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4BFF841F-796A-4FE6-B5E0-C8A4986793EE}"/>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1089849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AD474D-6779-4C23-BD3C-82F5DC3E3E2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A21096C-E430-49C7-A801-21C0BD95DC4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0024828F-334F-4A50-850D-10684F2452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33293F4-2B70-4BB5-A982-219E4133E251}"/>
              </a:ext>
            </a:extLst>
          </p:cNvPr>
          <p:cNvSpPr>
            <a:spLocks noGrp="1"/>
          </p:cNvSpPr>
          <p:nvPr>
            <p:ph type="dt" sz="half" idx="10"/>
          </p:nvPr>
        </p:nvSpPr>
        <p:spPr/>
        <p:txBody>
          <a:bodyPr/>
          <a:lstStyle/>
          <a:p>
            <a:fld id="{DECF21A4-E71B-4D3A-AF45-E989C23A7BB1}" type="datetimeFigureOut">
              <a:rPr lang="en-US" smtClean="0"/>
              <a:t>6/6/2020</a:t>
            </a:fld>
            <a:endParaRPr lang="en-US" dirty="0"/>
          </a:p>
        </p:txBody>
      </p:sp>
      <p:sp>
        <p:nvSpPr>
          <p:cNvPr id="6" name="Footer Placeholder 5">
            <a:extLst>
              <a:ext uri="{FF2B5EF4-FFF2-40B4-BE49-F238E27FC236}">
                <a16:creationId xmlns:a16="http://schemas.microsoft.com/office/drawing/2014/main" id="{C4F9A86F-B378-4759-B50E-2E0BFAE62463}"/>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0A95BDC-FC58-4638-AA59-A3DA9931FD3D}"/>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17908331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47D73-EDDA-49A6-BA12-1CA980DA9BC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189B82E-4CA1-47A5-B133-FBD4D8A8398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38A267F-D142-4D04-9F03-6CB099E6FA32}"/>
              </a:ext>
            </a:extLst>
          </p:cNvPr>
          <p:cNvSpPr>
            <a:spLocks noGrp="1"/>
          </p:cNvSpPr>
          <p:nvPr>
            <p:ph type="dt" sz="half" idx="10"/>
          </p:nvPr>
        </p:nvSpPr>
        <p:spPr/>
        <p:txBody>
          <a:bodyPr/>
          <a:lstStyle/>
          <a:p>
            <a:fld id="{DECF21A4-E71B-4D3A-AF45-E989C23A7BB1}" type="datetimeFigureOut">
              <a:rPr lang="en-US" smtClean="0"/>
              <a:t>6/6/2020</a:t>
            </a:fld>
            <a:endParaRPr lang="en-US" dirty="0"/>
          </a:p>
        </p:txBody>
      </p:sp>
      <p:sp>
        <p:nvSpPr>
          <p:cNvPr id="5" name="Footer Placeholder 4">
            <a:extLst>
              <a:ext uri="{FF2B5EF4-FFF2-40B4-BE49-F238E27FC236}">
                <a16:creationId xmlns:a16="http://schemas.microsoft.com/office/drawing/2014/main" id="{705127CA-154D-4E90-B776-A2EE71F78D2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D5F0BA5-F4EE-4282-B111-76B869BE267D}"/>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30674087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256E92A-52E0-4710-BDEF-0A153468540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7A240E1-5EB0-47FD-AA37-BF945D136CC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1A14243-F1E4-487A-ABEC-30516A01DF2B}"/>
              </a:ext>
            </a:extLst>
          </p:cNvPr>
          <p:cNvSpPr>
            <a:spLocks noGrp="1"/>
          </p:cNvSpPr>
          <p:nvPr>
            <p:ph type="dt" sz="half" idx="10"/>
          </p:nvPr>
        </p:nvSpPr>
        <p:spPr/>
        <p:txBody>
          <a:bodyPr/>
          <a:lstStyle/>
          <a:p>
            <a:fld id="{DECF21A4-E71B-4D3A-AF45-E989C23A7BB1}" type="datetimeFigureOut">
              <a:rPr lang="en-US" smtClean="0"/>
              <a:t>6/6/2020</a:t>
            </a:fld>
            <a:endParaRPr lang="en-US" dirty="0"/>
          </a:p>
        </p:txBody>
      </p:sp>
      <p:sp>
        <p:nvSpPr>
          <p:cNvPr id="5" name="Footer Placeholder 4">
            <a:extLst>
              <a:ext uri="{FF2B5EF4-FFF2-40B4-BE49-F238E27FC236}">
                <a16:creationId xmlns:a16="http://schemas.microsoft.com/office/drawing/2014/main" id="{AC358244-98FD-472D-AB8C-075F71C10BF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4998D5A-820D-4519-967F-33320971CBAB}"/>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14024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10000"/>
            <a:lum/>
          </a:blip>
          <a:srcRect/>
          <a:stretch>
            <a:fillRect t="-38000" b="-38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D80BC3B-525F-4038-9330-0729879F918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99629186-93D7-46FA-AE02-36D9426043A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1BF1CEB-0530-4996-BAEF-2E6A04DAD60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ECF21A4-E71B-4D3A-AF45-E989C23A7BB1}" type="datetimeFigureOut">
              <a:rPr lang="en-US" smtClean="0"/>
              <a:t>6/6/2020</a:t>
            </a:fld>
            <a:endParaRPr lang="en-US" dirty="0"/>
          </a:p>
        </p:txBody>
      </p:sp>
      <p:sp>
        <p:nvSpPr>
          <p:cNvPr id="5" name="Footer Placeholder 4">
            <a:extLst>
              <a:ext uri="{FF2B5EF4-FFF2-40B4-BE49-F238E27FC236}">
                <a16:creationId xmlns:a16="http://schemas.microsoft.com/office/drawing/2014/main" id="{C8DCFF3D-7353-4B4D-9E75-FA835E06E74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F382C8D6-8B0B-4982-9EE4-AA823C69C3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6AF1B4E-90EC-4A51-B6E5-B702C054ECB0}" type="slidenum">
              <a:rPr lang="en-US" smtClean="0"/>
              <a:t>‹#›</a:t>
            </a:fld>
            <a:endParaRPr lang="en-US" dirty="0"/>
          </a:p>
        </p:txBody>
      </p:sp>
    </p:spTree>
    <p:extLst>
      <p:ext uri="{BB962C8B-B14F-4D97-AF65-F5344CB8AC3E}">
        <p14:creationId xmlns:p14="http://schemas.microsoft.com/office/powerpoint/2010/main" val="40106040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svg"/><Relationship Id="rId7" Type="http://schemas.openxmlformats.org/officeDocument/2006/relationships/image" Target="../media/image7.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 Id="rId9" Type="http://schemas.openxmlformats.org/officeDocument/2006/relationships/image" Target="../media/image9.svg"/></Relationships>
</file>

<file path=ppt/slides/_rels/slide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61AC0E-7195-4ACF-AA0A-5E2923A987F7}"/>
              </a:ext>
            </a:extLst>
          </p:cNvPr>
          <p:cNvSpPr>
            <a:spLocks noGrp="1"/>
          </p:cNvSpPr>
          <p:nvPr>
            <p:ph type="ctrTitle"/>
          </p:nvPr>
        </p:nvSpPr>
        <p:spPr>
          <a:xfrm>
            <a:off x="4654294" y="4522156"/>
            <a:ext cx="7406781" cy="1363215"/>
          </a:xfrm>
        </p:spPr>
        <p:txBody>
          <a:bodyPr anchor="t">
            <a:normAutofit/>
          </a:bodyPr>
          <a:lstStyle/>
          <a:p>
            <a:pPr algn="l"/>
            <a:r>
              <a:rPr lang="en-US" sz="4400" dirty="0">
                <a:solidFill>
                  <a:schemeClr val="bg1"/>
                </a:solidFill>
                <a:cs typeface="Segoe UI" panose="020B0502040204020203" pitchFamily="34" charset="0"/>
              </a:rPr>
              <a:t>Contemporary issues and professional role (CIPR)</a:t>
            </a:r>
          </a:p>
        </p:txBody>
      </p:sp>
      <p:sp>
        <p:nvSpPr>
          <p:cNvPr id="3" name="Subtitle 2">
            <a:extLst>
              <a:ext uri="{FF2B5EF4-FFF2-40B4-BE49-F238E27FC236}">
                <a16:creationId xmlns:a16="http://schemas.microsoft.com/office/drawing/2014/main" id="{814253EE-4FA2-4843-BE27-C7D5B08FFB81}"/>
              </a:ext>
            </a:extLst>
          </p:cNvPr>
          <p:cNvSpPr>
            <a:spLocks noGrp="1"/>
          </p:cNvSpPr>
          <p:nvPr>
            <p:ph type="subTitle" idx="1"/>
          </p:nvPr>
        </p:nvSpPr>
        <p:spPr>
          <a:xfrm>
            <a:off x="4654296" y="3945418"/>
            <a:ext cx="5609219" cy="576738"/>
          </a:xfrm>
        </p:spPr>
        <p:txBody>
          <a:bodyPr anchor="b">
            <a:normAutofit/>
          </a:bodyPr>
          <a:lstStyle/>
          <a:p>
            <a:pPr algn="l"/>
            <a:r>
              <a:rPr lang="en-US" sz="2000" dirty="0">
                <a:solidFill>
                  <a:schemeClr val="bg1"/>
                </a:solidFill>
                <a:latin typeface="+mj-lt"/>
              </a:rPr>
              <a:t>Postgraduate Certificate in Education (PCET)</a:t>
            </a:r>
          </a:p>
        </p:txBody>
      </p:sp>
      <p:sp>
        <p:nvSpPr>
          <p:cNvPr id="29" name="Freeform: Shape 28">
            <a:extLst>
              <a:ext uri="{FF2B5EF4-FFF2-40B4-BE49-F238E27FC236}">
                <a16:creationId xmlns:a16="http://schemas.microsoft.com/office/drawing/2014/main" id="{F6E384F5-137A-40B1-97F0-694CC6ECD5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122218"/>
            <a:ext cx="3730752" cy="4735782"/>
          </a:xfrm>
          <a:custGeom>
            <a:avLst/>
            <a:gdLst>
              <a:gd name="connsiteX0" fmla="*/ 640080 w 3730752"/>
              <a:gd name="connsiteY0" fmla="*/ 0 h 4735782"/>
              <a:gd name="connsiteX1" fmla="*/ 3730752 w 3730752"/>
              <a:gd name="connsiteY1" fmla="*/ 3090672 h 4735782"/>
              <a:gd name="connsiteX2" fmla="*/ 3357725 w 3730752"/>
              <a:gd name="connsiteY2" fmla="*/ 4563870 h 4735782"/>
              <a:gd name="connsiteX3" fmla="*/ 3253285 w 3730752"/>
              <a:gd name="connsiteY3" fmla="*/ 4735782 h 4735782"/>
              <a:gd name="connsiteX4" fmla="*/ 0 w 3730752"/>
              <a:gd name="connsiteY4" fmla="*/ 4735782 h 4735782"/>
              <a:gd name="connsiteX5" fmla="*/ 0 w 3730752"/>
              <a:gd name="connsiteY5" fmla="*/ 67215 h 4735782"/>
              <a:gd name="connsiteX6" fmla="*/ 17202 w 3730752"/>
              <a:gd name="connsiteY6" fmla="*/ 62792 h 4735782"/>
              <a:gd name="connsiteX7" fmla="*/ 640080 w 3730752"/>
              <a:gd name="connsiteY7" fmla="*/ 0 h 4735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30752" h="4735782">
                <a:moveTo>
                  <a:pt x="640080" y="0"/>
                </a:moveTo>
                <a:cubicBezTo>
                  <a:pt x="2347011" y="0"/>
                  <a:pt x="3730752" y="1383741"/>
                  <a:pt x="3730752" y="3090672"/>
                </a:cubicBezTo>
                <a:cubicBezTo>
                  <a:pt x="3730752" y="3624088"/>
                  <a:pt x="3595621" y="4125943"/>
                  <a:pt x="3357725" y="4563870"/>
                </a:cubicBezTo>
                <a:lnTo>
                  <a:pt x="3253285" y="4735782"/>
                </a:lnTo>
                <a:lnTo>
                  <a:pt x="0" y="4735782"/>
                </a:lnTo>
                <a:lnTo>
                  <a:pt x="0" y="67215"/>
                </a:lnTo>
                <a:lnTo>
                  <a:pt x="17202" y="62792"/>
                </a:lnTo>
                <a:cubicBezTo>
                  <a:pt x="218397" y="21621"/>
                  <a:pt x="426714" y="0"/>
                  <a:pt x="640080"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bg1"/>
              </a:solidFill>
              <a:effectLst/>
              <a:uLnTx/>
              <a:uFillTx/>
              <a:latin typeface="+mj-lt"/>
              <a:ea typeface="+mn-ea"/>
              <a:cs typeface="+mn-cs"/>
            </a:endParaRPr>
          </a:p>
        </p:txBody>
      </p:sp>
      <p:sp>
        <p:nvSpPr>
          <p:cNvPr id="31" name="Freeform: Shape 30">
            <a:extLst>
              <a:ext uri="{FF2B5EF4-FFF2-40B4-BE49-F238E27FC236}">
                <a16:creationId xmlns:a16="http://schemas.microsoft.com/office/drawing/2014/main" id="{EBA87361-6D30-46E4-834B-719CF59055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88332"/>
            <a:ext cx="3564638" cy="4569668"/>
          </a:xfrm>
          <a:custGeom>
            <a:avLst/>
            <a:gdLst>
              <a:gd name="connsiteX0" fmla="*/ 640080 w 3564638"/>
              <a:gd name="connsiteY0" fmla="*/ 0 h 4569668"/>
              <a:gd name="connsiteX1" fmla="*/ 3564638 w 3564638"/>
              <a:gd name="connsiteY1" fmla="*/ 2924558 h 4569668"/>
              <a:gd name="connsiteX2" fmla="*/ 3065170 w 3564638"/>
              <a:gd name="connsiteY2" fmla="*/ 4559707 h 4569668"/>
              <a:gd name="connsiteX3" fmla="*/ 3057720 w 3564638"/>
              <a:gd name="connsiteY3" fmla="*/ 4569668 h 4569668"/>
              <a:gd name="connsiteX4" fmla="*/ 0 w 3564638"/>
              <a:gd name="connsiteY4" fmla="*/ 4569668 h 4569668"/>
              <a:gd name="connsiteX5" fmla="*/ 0 w 3564638"/>
              <a:gd name="connsiteY5" fmla="*/ 72448 h 4569668"/>
              <a:gd name="connsiteX6" fmla="*/ 50679 w 3564638"/>
              <a:gd name="connsiteY6" fmla="*/ 59417 h 4569668"/>
              <a:gd name="connsiteX7" fmla="*/ 640080 w 3564638"/>
              <a:gd name="connsiteY7" fmla="*/ 0 h 45696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64638" h="4569668">
                <a:moveTo>
                  <a:pt x="640080" y="0"/>
                </a:moveTo>
                <a:cubicBezTo>
                  <a:pt x="2255269" y="0"/>
                  <a:pt x="3564638" y="1309369"/>
                  <a:pt x="3564638" y="2924558"/>
                </a:cubicBezTo>
                <a:cubicBezTo>
                  <a:pt x="3564638" y="3530254"/>
                  <a:pt x="3380508" y="4092944"/>
                  <a:pt x="3065170" y="4559707"/>
                </a:cubicBezTo>
                <a:lnTo>
                  <a:pt x="3057720" y="4569668"/>
                </a:lnTo>
                <a:lnTo>
                  <a:pt x="0" y="4569668"/>
                </a:lnTo>
                <a:lnTo>
                  <a:pt x="0" y="72448"/>
                </a:lnTo>
                <a:lnTo>
                  <a:pt x="50679" y="59417"/>
                </a:lnTo>
                <a:cubicBezTo>
                  <a:pt x="241061" y="20459"/>
                  <a:pt x="438181" y="0"/>
                  <a:pt x="640080"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bg1"/>
              </a:solidFill>
              <a:effectLst/>
              <a:uLnTx/>
              <a:uFillTx/>
              <a:latin typeface="+mj-lt"/>
              <a:ea typeface="+mn-ea"/>
              <a:cs typeface="+mn-cs"/>
            </a:endParaRPr>
          </a:p>
        </p:txBody>
      </p:sp>
      <p:sp>
        <p:nvSpPr>
          <p:cNvPr id="33" name="Freeform: Shape 32">
            <a:extLst>
              <a:ext uri="{FF2B5EF4-FFF2-40B4-BE49-F238E27FC236}">
                <a16:creationId xmlns:a16="http://schemas.microsoft.com/office/drawing/2014/main" id="{9DBC4630-03DA-474F-BBCB-BA3AE6B317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1982" y="-4332"/>
            <a:ext cx="4242816" cy="2454158"/>
          </a:xfrm>
          <a:custGeom>
            <a:avLst/>
            <a:gdLst>
              <a:gd name="connsiteX0" fmla="*/ 28633 w 4242816"/>
              <a:gd name="connsiteY0" fmla="*/ 0 h 2454158"/>
              <a:gd name="connsiteX1" fmla="*/ 4214183 w 4242816"/>
              <a:gd name="connsiteY1" fmla="*/ 0 h 2454158"/>
              <a:gd name="connsiteX2" fmla="*/ 4231864 w 4242816"/>
              <a:gd name="connsiteY2" fmla="*/ 115848 h 2454158"/>
              <a:gd name="connsiteX3" fmla="*/ 4242816 w 4242816"/>
              <a:gd name="connsiteY3" fmla="*/ 332750 h 2454158"/>
              <a:gd name="connsiteX4" fmla="*/ 2121408 w 4242816"/>
              <a:gd name="connsiteY4" fmla="*/ 2454158 h 2454158"/>
              <a:gd name="connsiteX5" fmla="*/ 0 w 4242816"/>
              <a:gd name="connsiteY5" fmla="*/ 332750 h 2454158"/>
              <a:gd name="connsiteX6" fmla="*/ 10953 w 4242816"/>
              <a:gd name="connsiteY6" fmla="*/ 115848 h 24541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42816" h="2454158">
                <a:moveTo>
                  <a:pt x="28633" y="0"/>
                </a:moveTo>
                <a:lnTo>
                  <a:pt x="4214183" y="0"/>
                </a:lnTo>
                <a:lnTo>
                  <a:pt x="4231864" y="115848"/>
                </a:lnTo>
                <a:cubicBezTo>
                  <a:pt x="4239106" y="187164"/>
                  <a:pt x="4242816" y="259524"/>
                  <a:pt x="4242816" y="332750"/>
                </a:cubicBezTo>
                <a:cubicBezTo>
                  <a:pt x="4242816" y="1504371"/>
                  <a:pt x="3293029" y="2454158"/>
                  <a:pt x="2121408" y="2454158"/>
                </a:cubicBezTo>
                <a:cubicBezTo>
                  <a:pt x="949787" y="2454158"/>
                  <a:pt x="0" y="1504371"/>
                  <a:pt x="0" y="332750"/>
                </a:cubicBezTo>
                <a:cubicBezTo>
                  <a:pt x="0" y="259524"/>
                  <a:pt x="3710" y="187164"/>
                  <a:pt x="10953" y="115848"/>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bg1"/>
              </a:solidFill>
              <a:effectLst/>
              <a:uLnTx/>
              <a:uFillTx/>
              <a:latin typeface="+mj-lt"/>
              <a:ea typeface="+mn-ea"/>
              <a:cs typeface="+mn-cs"/>
            </a:endParaRPr>
          </a:p>
        </p:txBody>
      </p:sp>
      <p:sp>
        <p:nvSpPr>
          <p:cNvPr id="35" name="Freeform: Shape 34">
            <a:extLst>
              <a:ext uri="{FF2B5EF4-FFF2-40B4-BE49-F238E27FC236}">
                <a16:creationId xmlns:a16="http://schemas.microsoft.com/office/drawing/2014/main" id="{D89DB1C0-FEEC-4CB6-88B2-F9C5562E09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46574" y="0"/>
            <a:ext cx="3913632" cy="2285234"/>
          </a:xfrm>
          <a:custGeom>
            <a:avLst/>
            <a:gdLst>
              <a:gd name="connsiteX0" fmla="*/ 29691 w 3913632"/>
              <a:gd name="connsiteY0" fmla="*/ 0 h 2285234"/>
              <a:gd name="connsiteX1" fmla="*/ 3883942 w 3913632"/>
              <a:gd name="connsiteY1" fmla="*/ 0 h 2285234"/>
              <a:gd name="connsiteX2" fmla="*/ 3903529 w 3913632"/>
              <a:gd name="connsiteY2" fmla="*/ 128345 h 2285234"/>
              <a:gd name="connsiteX3" fmla="*/ 3913632 w 3913632"/>
              <a:gd name="connsiteY3" fmla="*/ 328418 h 2285234"/>
              <a:gd name="connsiteX4" fmla="*/ 1956816 w 3913632"/>
              <a:gd name="connsiteY4" fmla="*/ 2285234 h 2285234"/>
              <a:gd name="connsiteX5" fmla="*/ 0 w 3913632"/>
              <a:gd name="connsiteY5" fmla="*/ 328418 h 2285234"/>
              <a:gd name="connsiteX6" fmla="*/ 10103 w 3913632"/>
              <a:gd name="connsiteY6" fmla="*/ 128345 h 2285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13632" h="2285234">
                <a:moveTo>
                  <a:pt x="29691" y="0"/>
                </a:moveTo>
                <a:lnTo>
                  <a:pt x="3883942" y="0"/>
                </a:lnTo>
                <a:lnTo>
                  <a:pt x="3903529" y="128345"/>
                </a:lnTo>
                <a:cubicBezTo>
                  <a:pt x="3910210" y="194127"/>
                  <a:pt x="3913632" y="260873"/>
                  <a:pt x="3913632" y="328418"/>
                </a:cubicBezTo>
                <a:cubicBezTo>
                  <a:pt x="3913632" y="1409138"/>
                  <a:pt x="3037536" y="2285234"/>
                  <a:pt x="1956816" y="2285234"/>
                </a:cubicBezTo>
                <a:cubicBezTo>
                  <a:pt x="876096" y="2285234"/>
                  <a:pt x="0" y="1409138"/>
                  <a:pt x="0" y="328418"/>
                </a:cubicBezTo>
                <a:cubicBezTo>
                  <a:pt x="0" y="260873"/>
                  <a:pt x="3422" y="194127"/>
                  <a:pt x="10103" y="128345"/>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bg1"/>
              </a:solidFill>
              <a:effectLst/>
              <a:uLnTx/>
              <a:uFillTx/>
              <a:latin typeface="+mj-lt"/>
              <a:ea typeface="+mn-ea"/>
              <a:cs typeface="+mn-cs"/>
            </a:endParaRPr>
          </a:p>
        </p:txBody>
      </p:sp>
      <p:pic>
        <p:nvPicPr>
          <p:cNvPr id="9" name="Graphic 8" descr="Open Book">
            <a:extLst>
              <a:ext uri="{FF2B5EF4-FFF2-40B4-BE49-F238E27FC236}">
                <a16:creationId xmlns:a16="http://schemas.microsoft.com/office/drawing/2014/main" id="{93E427C7-0218-4592-82DA-2431E4BF875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385250" y="164573"/>
            <a:ext cx="1636279" cy="1636279"/>
          </a:xfrm>
          <a:prstGeom prst="rect">
            <a:avLst/>
          </a:prstGeom>
        </p:spPr>
      </p:pic>
      <p:sp>
        <p:nvSpPr>
          <p:cNvPr id="37" name="Oval 36">
            <a:extLst>
              <a:ext uri="{FF2B5EF4-FFF2-40B4-BE49-F238E27FC236}">
                <a16:creationId xmlns:a16="http://schemas.microsoft.com/office/drawing/2014/main" id="{78418A25-6EAC-4140-BFE6-284E1925B5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03117" y="615908"/>
            <a:ext cx="3182112" cy="3182112"/>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bg1"/>
              </a:solidFill>
              <a:effectLst/>
              <a:uLnTx/>
              <a:uFillTx/>
              <a:latin typeface="+mj-lt"/>
              <a:ea typeface="+mn-ea"/>
              <a:cs typeface="+mn-cs"/>
            </a:endParaRPr>
          </a:p>
        </p:txBody>
      </p:sp>
      <p:sp>
        <p:nvSpPr>
          <p:cNvPr id="39" name="Oval 38">
            <a:extLst>
              <a:ext uri="{FF2B5EF4-FFF2-40B4-BE49-F238E27FC236}">
                <a16:creationId xmlns:a16="http://schemas.microsoft.com/office/drawing/2014/main" id="{08163D1C-ED91-4D5F-A33B-CF1256B270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67709" y="780500"/>
            <a:ext cx="2852928" cy="285292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bg1"/>
              </a:solidFill>
              <a:effectLst/>
              <a:uLnTx/>
              <a:uFillTx/>
              <a:latin typeface="+mj-lt"/>
              <a:ea typeface="+mn-ea"/>
              <a:cs typeface="+mn-cs"/>
            </a:endParaRPr>
          </a:p>
        </p:txBody>
      </p:sp>
      <p:pic>
        <p:nvPicPr>
          <p:cNvPr id="5" name="Graphic 4" descr="Chat">
            <a:extLst>
              <a:ext uri="{FF2B5EF4-FFF2-40B4-BE49-F238E27FC236}">
                <a16:creationId xmlns:a16="http://schemas.microsoft.com/office/drawing/2014/main" id="{EB71843F-0A0B-4317-B205-4B0A0B97C0F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980302" y="1293093"/>
            <a:ext cx="1827742" cy="1827742"/>
          </a:xfrm>
          <a:prstGeom prst="rect">
            <a:avLst/>
          </a:prstGeom>
        </p:spPr>
      </p:pic>
      <p:pic>
        <p:nvPicPr>
          <p:cNvPr id="7" name="Graphic 6" descr="Blackboard">
            <a:extLst>
              <a:ext uri="{FF2B5EF4-FFF2-40B4-BE49-F238E27FC236}">
                <a16:creationId xmlns:a16="http://schemas.microsoft.com/office/drawing/2014/main" id="{2696A1A4-8E43-47F6-A6DC-A9ADAB053D8B}"/>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30924" y="3621724"/>
            <a:ext cx="2594886" cy="2594886"/>
          </a:xfrm>
          <a:prstGeom prst="rect">
            <a:avLst/>
          </a:prstGeom>
        </p:spPr>
      </p:pic>
      <p:sp>
        <p:nvSpPr>
          <p:cNvPr id="41" name="Freeform: Shape 40">
            <a:extLst>
              <a:ext uri="{FF2B5EF4-FFF2-40B4-BE49-F238E27FC236}">
                <a16:creationId xmlns:a16="http://schemas.microsoft.com/office/drawing/2014/main" id="{31103AB2-C090-458F-B752-294F23AFA8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52568" y="-4331"/>
            <a:ext cx="3439432" cy="3785157"/>
          </a:xfrm>
          <a:custGeom>
            <a:avLst/>
            <a:gdLst>
              <a:gd name="connsiteX0" fmla="*/ 198262 w 3439432"/>
              <a:gd name="connsiteY0" fmla="*/ 0 h 3785157"/>
              <a:gd name="connsiteX1" fmla="*/ 3439432 w 3439432"/>
              <a:gd name="connsiteY1" fmla="*/ 0 h 3785157"/>
              <a:gd name="connsiteX2" fmla="*/ 3439432 w 3439432"/>
              <a:gd name="connsiteY2" fmla="*/ 3697836 h 3785157"/>
              <a:gd name="connsiteX3" fmla="*/ 3318024 w 3439432"/>
              <a:gd name="connsiteY3" fmla="*/ 3729054 h 3785157"/>
              <a:gd name="connsiteX4" fmla="*/ 2761488 w 3439432"/>
              <a:gd name="connsiteY4" fmla="*/ 3785157 h 3785157"/>
              <a:gd name="connsiteX5" fmla="*/ 0 w 3439432"/>
              <a:gd name="connsiteY5" fmla="*/ 1023669 h 3785157"/>
              <a:gd name="connsiteX6" fmla="*/ 124151 w 3439432"/>
              <a:gd name="connsiteY6" fmla="*/ 202487 h 3785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39432" h="3785157">
                <a:moveTo>
                  <a:pt x="198262" y="0"/>
                </a:moveTo>
                <a:lnTo>
                  <a:pt x="3439432" y="0"/>
                </a:lnTo>
                <a:lnTo>
                  <a:pt x="3439432" y="3697836"/>
                </a:lnTo>
                <a:lnTo>
                  <a:pt x="3318024" y="3729054"/>
                </a:lnTo>
                <a:cubicBezTo>
                  <a:pt x="3138258" y="3765839"/>
                  <a:pt x="2952129" y="3785157"/>
                  <a:pt x="2761488" y="3785157"/>
                </a:cubicBezTo>
                <a:cubicBezTo>
                  <a:pt x="1236360" y="3785157"/>
                  <a:pt x="0" y="2548797"/>
                  <a:pt x="0" y="1023669"/>
                </a:cubicBezTo>
                <a:cubicBezTo>
                  <a:pt x="0" y="737708"/>
                  <a:pt x="43466" y="461898"/>
                  <a:pt x="124151" y="202487"/>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bg1"/>
              </a:solidFill>
              <a:effectLst/>
              <a:uLnTx/>
              <a:uFillTx/>
              <a:latin typeface="+mj-lt"/>
              <a:ea typeface="+mn-ea"/>
              <a:cs typeface="+mn-cs"/>
            </a:endParaRPr>
          </a:p>
        </p:txBody>
      </p:sp>
      <p:sp>
        <p:nvSpPr>
          <p:cNvPr id="43" name="Freeform: Shape 42">
            <a:extLst>
              <a:ext uri="{FF2B5EF4-FFF2-40B4-BE49-F238E27FC236}">
                <a16:creationId xmlns:a16="http://schemas.microsoft.com/office/drawing/2014/main" id="{83D471F3-782A-4BA1-9CAB-FF5CDF0A75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18761" y="-4332"/>
            <a:ext cx="3273238" cy="3618965"/>
          </a:xfrm>
          <a:custGeom>
            <a:avLst/>
            <a:gdLst>
              <a:gd name="connsiteX0" fmla="*/ 210437 w 3273238"/>
              <a:gd name="connsiteY0" fmla="*/ 0 h 3618965"/>
              <a:gd name="connsiteX1" fmla="*/ 3273238 w 3273238"/>
              <a:gd name="connsiteY1" fmla="*/ 0 h 3618965"/>
              <a:gd name="connsiteX2" fmla="*/ 3273238 w 3273238"/>
              <a:gd name="connsiteY2" fmla="*/ 3526409 h 3618965"/>
              <a:gd name="connsiteX3" fmla="*/ 3118338 w 3273238"/>
              <a:gd name="connsiteY3" fmla="*/ 3566238 h 3618965"/>
              <a:gd name="connsiteX4" fmla="*/ 2595295 w 3273238"/>
              <a:gd name="connsiteY4" fmla="*/ 3618965 h 3618965"/>
              <a:gd name="connsiteX5" fmla="*/ 0 w 3273238"/>
              <a:gd name="connsiteY5" fmla="*/ 1023670 h 3618965"/>
              <a:gd name="connsiteX6" fmla="*/ 203951 w 3273238"/>
              <a:gd name="connsiteY6" fmla="*/ 13464 h 36189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73238" h="3618965">
                <a:moveTo>
                  <a:pt x="210437" y="0"/>
                </a:moveTo>
                <a:lnTo>
                  <a:pt x="3273238" y="0"/>
                </a:lnTo>
                <a:lnTo>
                  <a:pt x="3273238" y="3526409"/>
                </a:lnTo>
                <a:lnTo>
                  <a:pt x="3118338" y="3566238"/>
                </a:lnTo>
                <a:cubicBezTo>
                  <a:pt x="2949390" y="3600810"/>
                  <a:pt x="2774463" y="3618965"/>
                  <a:pt x="2595295" y="3618965"/>
                </a:cubicBezTo>
                <a:cubicBezTo>
                  <a:pt x="1161953" y="3618965"/>
                  <a:pt x="0" y="2457012"/>
                  <a:pt x="0" y="1023670"/>
                </a:cubicBezTo>
                <a:cubicBezTo>
                  <a:pt x="0" y="665335"/>
                  <a:pt x="72622" y="323961"/>
                  <a:pt x="203951" y="13464"/>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bg1"/>
              </a:solidFill>
              <a:effectLst/>
              <a:uLnTx/>
              <a:uFillTx/>
              <a:latin typeface="+mj-lt"/>
              <a:ea typeface="+mn-ea"/>
              <a:cs typeface="+mn-cs"/>
            </a:endParaRPr>
          </a:p>
        </p:txBody>
      </p:sp>
      <p:pic>
        <p:nvPicPr>
          <p:cNvPr id="11" name="Graphic 10" descr="Books on Shelf">
            <a:extLst>
              <a:ext uri="{FF2B5EF4-FFF2-40B4-BE49-F238E27FC236}">
                <a16:creationId xmlns:a16="http://schemas.microsoft.com/office/drawing/2014/main" id="{18A239E6-97C0-4A74-8E7A-C9FD39A8C92C}"/>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9725024" y="327889"/>
            <a:ext cx="2260711" cy="2260711"/>
          </a:xfrm>
          <a:prstGeom prst="rect">
            <a:avLst/>
          </a:prstGeom>
        </p:spPr>
      </p:pic>
      <p:sp>
        <p:nvSpPr>
          <p:cNvPr id="16" name="Subtitle 2">
            <a:extLst>
              <a:ext uri="{FF2B5EF4-FFF2-40B4-BE49-F238E27FC236}">
                <a16:creationId xmlns:a16="http://schemas.microsoft.com/office/drawing/2014/main" id="{3B6E2232-2596-414D-A970-C33FB73E5BD6}"/>
              </a:ext>
            </a:extLst>
          </p:cNvPr>
          <p:cNvSpPr txBox="1">
            <a:spLocks/>
          </p:cNvSpPr>
          <p:nvPr/>
        </p:nvSpPr>
        <p:spPr>
          <a:xfrm>
            <a:off x="9920562" y="6241742"/>
            <a:ext cx="2271438" cy="576738"/>
          </a:xfrm>
          <a:prstGeom prst="rect">
            <a:avLst/>
          </a:prstGeom>
        </p:spPr>
        <p:txBody>
          <a:bodyPr vert="horz" lIns="91440" tIns="45720" rIns="91440" bIns="45720" rtlCol="0" anchor="b">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US" sz="2000" dirty="0">
                <a:solidFill>
                  <a:schemeClr val="bg1"/>
                </a:solidFill>
                <a:latin typeface="+mj-lt"/>
              </a:rPr>
              <a:t>Marlene Roderick</a:t>
            </a:r>
          </a:p>
        </p:txBody>
      </p:sp>
    </p:spTree>
    <p:extLst>
      <p:ext uri="{BB962C8B-B14F-4D97-AF65-F5344CB8AC3E}">
        <p14:creationId xmlns:p14="http://schemas.microsoft.com/office/powerpoint/2010/main" val="322398974"/>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1D4B68-CE7D-44BA-81A7-641F2BC5BA30}"/>
              </a:ext>
            </a:extLst>
          </p:cNvPr>
          <p:cNvSpPr>
            <a:spLocks noGrp="1"/>
          </p:cNvSpPr>
          <p:nvPr>
            <p:ph type="title"/>
          </p:nvPr>
        </p:nvSpPr>
        <p:spPr>
          <a:xfrm>
            <a:off x="4965430" y="629268"/>
            <a:ext cx="6586491" cy="1286160"/>
          </a:xfrm>
        </p:spPr>
        <p:txBody>
          <a:bodyPr anchor="b">
            <a:normAutofit/>
          </a:bodyPr>
          <a:lstStyle/>
          <a:p>
            <a:r>
              <a:rPr lang="en-GB" dirty="0"/>
              <a:t>Aim of the presentation</a:t>
            </a:r>
            <a:endParaRPr lang="en-GB"/>
          </a:p>
        </p:txBody>
      </p:sp>
      <p:sp>
        <p:nvSpPr>
          <p:cNvPr id="3" name="Content Placeholder 2">
            <a:extLst>
              <a:ext uri="{FF2B5EF4-FFF2-40B4-BE49-F238E27FC236}">
                <a16:creationId xmlns:a16="http://schemas.microsoft.com/office/drawing/2014/main" id="{E10857A1-A252-4217-856D-1BF3C6B65ADB}"/>
              </a:ext>
            </a:extLst>
          </p:cNvPr>
          <p:cNvSpPr>
            <a:spLocks noGrp="1"/>
          </p:cNvSpPr>
          <p:nvPr>
            <p:ph idx="1"/>
          </p:nvPr>
        </p:nvSpPr>
        <p:spPr>
          <a:xfrm>
            <a:off x="4965431" y="2438400"/>
            <a:ext cx="6586489" cy="3785419"/>
          </a:xfrm>
        </p:spPr>
        <p:txBody>
          <a:bodyPr>
            <a:normAutofit/>
          </a:bodyPr>
          <a:lstStyle/>
          <a:p>
            <a:endParaRPr lang="en-GB" sz="2000" dirty="0"/>
          </a:p>
          <a:p>
            <a:endParaRPr lang="en-GB" sz="2000" dirty="0"/>
          </a:p>
          <a:p>
            <a:endParaRPr lang="en-GB" sz="2000" dirty="0"/>
          </a:p>
          <a:p>
            <a:r>
              <a:rPr lang="en-GB" sz="2000" dirty="0"/>
              <a:t>To describe a contemporary issue that will impact upon post compulsory education and training sectors.</a:t>
            </a:r>
          </a:p>
          <a:p>
            <a:endParaRPr lang="en-GB" sz="2000" dirty="0"/>
          </a:p>
        </p:txBody>
      </p:sp>
      <p:pic>
        <p:nvPicPr>
          <p:cNvPr id="2050" name="Picture 2" descr="Aims, objectives, outcomes, outputs- what's the difference? | LEAN">
            <a:extLst>
              <a:ext uri="{FF2B5EF4-FFF2-40B4-BE49-F238E27FC236}">
                <a16:creationId xmlns:a16="http://schemas.microsoft.com/office/drawing/2014/main" id="{A68C00FC-7B3E-40BF-85B9-733ED77BC26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72" r="3937" b="-1"/>
          <a:stretch/>
        </p:blipFill>
        <p:spPr bwMode="auto">
          <a:xfrm>
            <a:off x="20" y="10"/>
            <a:ext cx="4635571" cy="6857990"/>
          </a:xfrm>
          <a:prstGeom prst="rect">
            <a:avLst/>
          </a:prstGeom>
          <a:noFill/>
          <a:effectLst/>
          <a:extLst>
            <a:ext uri="{909E8E84-426E-40DD-AFC4-6F175D3DCCD1}">
              <a14:hiddenFill xmlns:a14="http://schemas.microsoft.com/office/drawing/2010/main">
                <a:solidFill>
                  <a:srgbClr val="FFFFFF"/>
                </a:solidFill>
              </a14:hiddenFill>
            </a:ext>
          </a:extLst>
        </p:spPr>
      </p:pic>
      <p:cxnSp>
        <p:nvCxnSpPr>
          <p:cNvPr id="71" name="Straight Connector 70">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8BE6D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978303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074" name="Picture 2" descr="How To Write Business Objectives That Yield Better Results">
            <a:extLst>
              <a:ext uri="{FF2B5EF4-FFF2-40B4-BE49-F238E27FC236}">
                <a16:creationId xmlns:a16="http://schemas.microsoft.com/office/drawing/2014/main" id="{DB2D4324-746D-4FB2-A12D-4CFD53C1CB3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6571" r="9091" b="6821"/>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71" name="Freeform: Shape 70">
            <a:extLst>
              <a:ext uri="{FF2B5EF4-FFF2-40B4-BE49-F238E27FC236}">
                <a16:creationId xmlns:a16="http://schemas.microsoft.com/office/drawing/2014/main" id="{E862BE82-D00D-42C1-BF16-93AA37870C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3" name="Freeform: Shape 72">
            <a:extLst>
              <a:ext uri="{FF2B5EF4-FFF2-40B4-BE49-F238E27FC236}">
                <a16:creationId xmlns:a16="http://schemas.microsoft.com/office/drawing/2014/main" id="{F6D92C2D-1D3D-4974-918C-06579FB354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33" y="-2"/>
            <a:ext cx="5441859" cy="5654940"/>
          </a:xfrm>
          <a:custGeom>
            <a:avLst/>
            <a:gdLst>
              <a:gd name="connsiteX0" fmla="*/ 0 w 5441859"/>
              <a:gd name="connsiteY0" fmla="*/ 0 h 5654940"/>
              <a:gd name="connsiteX1" fmla="*/ 4400492 w 5441859"/>
              <a:gd name="connsiteY1" fmla="*/ 0 h 5654940"/>
              <a:gd name="connsiteX2" fmla="*/ 4484767 w 5441859"/>
              <a:gd name="connsiteY2" fmla="*/ 76595 h 5654940"/>
              <a:gd name="connsiteX3" fmla="*/ 5441859 w 5441859"/>
              <a:gd name="connsiteY3" fmla="*/ 2387221 h 5654940"/>
              <a:gd name="connsiteX4" fmla="*/ 2174140 w 5441859"/>
              <a:gd name="connsiteY4" fmla="*/ 5654940 h 5654940"/>
              <a:gd name="connsiteX5" fmla="*/ 156693 w 5441859"/>
              <a:gd name="connsiteY5" fmla="*/ 4957981 h 5654940"/>
              <a:gd name="connsiteX6" fmla="*/ 0 w 5441859"/>
              <a:gd name="connsiteY6" fmla="*/ 4820612 h 565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441859" h="5654940">
                <a:moveTo>
                  <a:pt x="0" y="0"/>
                </a:moveTo>
                <a:lnTo>
                  <a:pt x="4400492" y="0"/>
                </a:lnTo>
                <a:lnTo>
                  <a:pt x="4484767" y="76595"/>
                </a:lnTo>
                <a:cubicBezTo>
                  <a:pt x="5076108" y="667936"/>
                  <a:pt x="5441859" y="1484866"/>
                  <a:pt x="5441859" y="2387221"/>
                </a:cubicBezTo>
                <a:cubicBezTo>
                  <a:pt x="5441859" y="4191932"/>
                  <a:pt x="3978851" y="5654940"/>
                  <a:pt x="2174140" y="5654940"/>
                </a:cubicBezTo>
                <a:cubicBezTo>
                  <a:pt x="1412778" y="5654940"/>
                  <a:pt x="712231" y="5394557"/>
                  <a:pt x="156693" y="4957981"/>
                </a:cubicBezTo>
                <a:lnTo>
                  <a:pt x="0" y="4820612"/>
                </a:lnTo>
                <a:close/>
              </a:path>
            </a:pathLst>
          </a:cu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FF860C1-2638-48EE-89DD-FBFAE3A5FF26}"/>
              </a:ext>
            </a:extLst>
          </p:cNvPr>
          <p:cNvSpPr>
            <a:spLocks noGrp="1"/>
          </p:cNvSpPr>
          <p:nvPr>
            <p:ph type="title"/>
          </p:nvPr>
        </p:nvSpPr>
        <p:spPr>
          <a:xfrm>
            <a:off x="750242" y="632990"/>
            <a:ext cx="4062643" cy="1043409"/>
          </a:xfrm>
        </p:spPr>
        <p:txBody>
          <a:bodyPr>
            <a:normAutofit/>
          </a:bodyPr>
          <a:lstStyle/>
          <a:p>
            <a:r>
              <a:rPr lang="en-GB" sz="3600"/>
              <a:t>Objectives</a:t>
            </a:r>
          </a:p>
        </p:txBody>
      </p:sp>
      <p:sp>
        <p:nvSpPr>
          <p:cNvPr id="3" name="Content Placeholder 2">
            <a:extLst>
              <a:ext uri="{FF2B5EF4-FFF2-40B4-BE49-F238E27FC236}">
                <a16:creationId xmlns:a16="http://schemas.microsoft.com/office/drawing/2014/main" id="{7859E133-20EF-470C-B1A5-38B72BCB3DED}"/>
              </a:ext>
            </a:extLst>
          </p:cNvPr>
          <p:cNvSpPr>
            <a:spLocks noGrp="1"/>
          </p:cNvSpPr>
          <p:nvPr>
            <p:ph idx="1"/>
          </p:nvPr>
        </p:nvSpPr>
        <p:spPr>
          <a:xfrm>
            <a:off x="520242" y="1774372"/>
            <a:ext cx="4062642" cy="2754086"/>
          </a:xfrm>
        </p:spPr>
        <p:txBody>
          <a:bodyPr anchor="t">
            <a:normAutofit/>
          </a:bodyPr>
          <a:lstStyle/>
          <a:p>
            <a:pPr marL="0" indent="0">
              <a:buNone/>
            </a:pPr>
            <a:endParaRPr lang="en-GB" sz="1800" dirty="0"/>
          </a:p>
          <a:p>
            <a:r>
              <a:rPr lang="en-GB" sz="1800" dirty="0"/>
              <a:t>Explore what does contemporary issues in post compulsory education means. </a:t>
            </a:r>
          </a:p>
          <a:p>
            <a:r>
              <a:rPr lang="en-GB" sz="1800" dirty="0"/>
              <a:t>Investigate a contemporary issue in Education and how it impacts on the post compulsory education and training sector.</a:t>
            </a:r>
          </a:p>
        </p:txBody>
      </p:sp>
    </p:spTree>
    <p:extLst>
      <p:ext uri="{BB962C8B-B14F-4D97-AF65-F5344CB8AC3E}">
        <p14:creationId xmlns:p14="http://schemas.microsoft.com/office/powerpoint/2010/main" val="15902267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787431-96CD-4359-A477-CC9A23070B01}"/>
              </a:ext>
            </a:extLst>
          </p:cNvPr>
          <p:cNvSpPr>
            <a:spLocks noGrp="1"/>
          </p:cNvSpPr>
          <p:nvPr>
            <p:ph type="title"/>
          </p:nvPr>
        </p:nvSpPr>
        <p:spPr/>
        <p:txBody>
          <a:bodyPr/>
          <a:lstStyle/>
          <a:p>
            <a:r>
              <a:rPr lang="en-GB" dirty="0"/>
              <a:t>What does contemporary issues in education mean?</a:t>
            </a:r>
          </a:p>
        </p:txBody>
      </p:sp>
      <p:sp>
        <p:nvSpPr>
          <p:cNvPr id="3" name="Content Placeholder 2">
            <a:extLst>
              <a:ext uri="{FF2B5EF4-FFF2-40B4-BE49-F238E27FC236}">
                <a16:creationId xmlns:a16="http://schemas.microsoft.com/office/drawing/2014/main" id="{32F28581-3236-4780-81E0-49F3D83F6C00}"/>
              </a:ext>
            </a:extLst>
          </p:cNvPr>
          <p:cNvSpPr>
            <a:spLocks noGrp="1"/>
          </p:cNvSpPr>
          <p:nvPr>
            <p:ph idx="1"/>
          </p:nvPr>
        </p:nvSpPr>
        <p:spPr/>
        <p:txBody>
          <a:bodyPr/>
          <a:lstStyle/>
          <a:p>
            <a:pPr marL="0" indent="0">
              <a:buNone/>
            </a:pPr>
            <a:r>
              <a:rPr lang="en-GB" dirty="0"/>
              <a:t>According to Enosi (2011), contemporary issues in education refers to the challenges that are relevant to the modern world.</a:t>
            </a:r>
          </a:p>
          <a:p>
            <a:pPr marL="0" indent="0">
              <a:buNone/>
            </a:pPr>
            <a:endParaRPr lang="en-GB" dirty="0"/>
          </a:p>
          <a:p>
            <a:r>
              <a:rPr lang="en-GB" dirty="0"/>
              <a:t>This is the impact of modern changes in education, science, economic, social, government, technology, Health and environment.</a:t>
            </a:r>
          </a:p>
          <a:p>
            <a:endParaRPr lang="en-GB" dirty="0"/>
          </a:p>
          <a:p>
            <a:r>
              <a:rPr lang="en-GB" dirty="0"/>
              <a:t> CIPR, can be diverse, in relation to impact, cause, magnitude, relevancy and/or any other  dynamic. </a:t>
            </a:r>
          </a:p>
          <a:p>
            <a:pPr marL="0" indent="0">
              <a:buNone/>
            </a:pPr>
            <a:r>
              <a:rPr lang="en-GB" dirty="0"/>
              <a:t>		                                                                    (Enosi, 2011).</a:t>
            </a:r>
          </a:p>
        </p:txBody>
      </p:sp>
    </p:spTree>
    <p:extLst>
      <p:ext uri="{BB962C8B-B14F-4D97-AF65-F5344CB8AC3E}">
        <p14:creationId xmlns:p14="http://schemas.microsoft.com/office/powerpoint/2010/main" val="38562930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77EE01-7CED-4CA6-8F52-ADF466881903}"/>
              </a:ext>
            </a:extLst>
          </p:cNvPr>
          <p:cNvSpPr>
            <a:spLocks noGrp="1"/>
          </p:cNvSpPr>
          <p:nvPr>
            <p:ph type="title"/>
          </p:nvPr>
        </p:nvSpPr>
        <p:spPr/>
        <p:txBody>
          <a:bodyPr/>
          <a:lstStyle/>
          <a:p>
            <a:r>
              <a:rPr lang="en-GB" dirty="0"/>
              <a:t>Examples of contemporary issues in Education (1/2) </a:t>
            </a:r>
            <a:r>
              <a:rPr lang="en-GB" sz="2600" dirty="0">
                <a:solidFill>
                  <a:prstClr val="black"/>
                </a:solidFill>
                <a:latin typeface="Calibri" panose="020F0502020204030204"/>
              </a:rPr>
              <a:t>(Megginson &amp; Whitaker, 2007)</a:t>
            </a:r>
            <a:endParaRPr lang="en-GB" dirty="0"/>
          </a:p>
        </p:txBody>
      </p:sp>
      <p:sp>
        <p:nvSpPr>
          <p:cNvPr id="3" name="Content Placeholder 2">
            <a:extLst>
              <a:ext uri="{FF2B5EF4-FFF2-40B4-BE49-F238E27FC236}">
                <a16:creationId xmlns:a16="http://schemas.microsoft.com/office/drawing/2014/main" id="{B0AA7D1B-402D-42F6-8984-AE0940008E4A}"/>
              </a:ext>
            </a:extLst>
          </p:cNvPr>
          <p:cNvSpPr>
            <a:spLocks noGrp="1"/>
          </p:cNvSpPr>
          <p:nvPr>
            <p:ph sz="half" idx="1"/>
          </p:nvPr>
        </p:nvSpPr>
        <p:spPr>
          <a:xfrm>
            <a:off x="838199" y="1825625"/>
            <a:ext cx="10904621" cy="4667250"/>
          </a:xfrm>
        </p:spPr>
        <p:txBody>
          <a:bodyPr numCol="2" spcCol="360000">
            <a:normAutofit fontScale="32500" lnSpcReduction="20000"/>
          </a:bodyPr>
          <a:lstStyle/>
          <a:p>
            <a:pPr marL="0" indent="0">
              <a:buNone/>
            </a:pPr>
            <a:r>
              <a:rPr lang="en-GB" sz="8000" b="1" dirty="0"/>
              <a:t>Government policies and spending</a:t>
            </a:r>
          </a:p>
          <a:p>
            <a:pPr marL="0" indent="0">
              <a:buNone/>
            </a:pPr>
            <a:r>
              <a:rPr lang="en-GB" sz="8000" dirty="0"/>
              <a:t>What impact will Brexit have on the education system and the hiring of foreign teachers?</a:t>
            </a:r>
          </a:p>
          <a:p>
            <a:pPr marL="0" indent="0">
              <a:buNone/>
            </a:pPr>
            <a:r>
              <a:rPr lang="en-GB" sz="8000" b="1" dirty="0"/>
              <a:t>Technology and education</a:t>
            </a:r>
          </a:p>
          <a:p>
            <a:pPr marL="0" indent="0">
              <a:buNone/>
            </a:pPr>
            <a:r>
              <a:rPr lang="en-GB" sz="8000" dirty="0"/>
              <a:t>Should the use of technology be a right for every student? </a:t>
            </a:r>
          </a:p>
          <a:p>
            <a:pPr marL="0" indent="0">
              <a:buNone/>
            </a:pPr>
            <a:r>
              <a:rPr lang="en-GB" sz="8000" dirty="0"/>
              <a:t>Should universities have e-assessments, learning analytics, game and video-based education and blended learning.</a:t>
            </a:r>
          </a:p>
          <a:p>
            <a:pPr marL="0" indent="0">
              <a:buNone/>
            </a:pPr>
            <a:r>
              <a:rPr lang="en-GB" sz="8000" dirty="0"/>
              <a:t>Could AI replace teaching?</a:t>
            </a:r>
          </a:p>
          <a:p>
            <a:pPr marL="0" indent="0">
              <a:buNone/>
            </a:pPr>
            <a:endParaRPr lang="en-GB" sz="8000" dirty="0"/>
          </a:p>
          <a:p>
            <a:pPr marL="0" indent="0">
              <a:buNone/>
            </a:pPr>
            <a:r>
              <a:rPr lang="en-GB" sz="8000" b="1" dirty="0"/>
              <a:t>Assessment and attainment</a:t>
            </a:r>
          </a:p>
          <a:p>
            <a:pPr marL="0" indent="0">
              <a:buNone/>
            </a:pPr>
            <a:r>
              <a:rPr lang="en-GB" sz="8000" dirty="0"/>
              <a:t>Should students have assessments as well as exams?</a:t>
            </a:r>
          </a:p>
          <a:p>
            <a:pPr marL="0" indent="0">
              <a:buNone/>
            </a:pPr>
            <a:endParaRPr lang="en-GB" sz="8000" b="1" dirty="0"/>
          </a:p>
          <a:p>
            <a:pPr marL="0" indent="0">
              <a:buNone/>
            </a:pPr>
            <a:r>
              <a:rPr lang="en-GB" sz="8000" b="1" dirty="0"/>
              <a:t>School reform</a:t>
            </a:r>
          </a:p>
          <a:p>
            <a:pPr marL="0" indent="0">
              <a:buNone/>
            </a:pPr>
            <a:r>
              <a:rPr lang="en-GB" sz="8000" dirty="0"/>
              <a:t>What are your views on all schools becoming academies?</a:t>
            </a:r>
          </a:p>
          <a:p>
            <a:pPr marL="0" indent="0">
              <a:buNone/>
            </a:pPr>
            <a:r>
              <a:rPr lang="en-GB" sz="8000" dirty="0"/>
              <a:t>Are curriculum/class sizes/school funding being reformed correctly?</a:t>
            </a:r>
          </a:p>
          <a:p>
            <a:pPr marL="0" indent="0">
              <a:buNone/>
            </a:pPr>
            <a:r>
              <a:rPr lang="en-GB" sz="8000" b="1" dirty="0"/>
              <a:t>GDPR</a:t>
            </a:r>
          </a:p>
          <a:p>
            <a:pPr marL="0" indent="0">
              <a:buNone/>
            </a:pPr>
            <a:r>
              <a:rPr lang="en-GB" sz="8000" dirty="0">
                <a:solidFill>
                  <a:prstClr val="black"/>
                </a:solidFill>
              </a:rPr>
              <a:t>How to make sure student’s personal information is kept safe.</a:t>
            </a:r>
            <a:endParaRPr lang="en-GB" dirty="0"/>
          </a:p>
        </p:txBody>
      </p:sp>
    </p:spTree>
    <p:extLst>
      <p:ext uri="{BB962C8B-B14F-4D97-AF65-F5344CB8AC3E}">
        <p14:creationId xmlns:p14="http://schemas.microsoft.com/office/powerpoint/2010/main" val="29076647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84AC08-7A86-4FDA-858E-595F171A0FA4}"/>
              </a:ext>
            </a:extLst>
          </p:cNvPr>
          <p:cNvSpPr>
            <a:spLocks noGrp="1"/>
          </p:cNvSpPr>
          <p:nvPr>
            <p:ph type="title"/>
          </p:nvPr>
        </p:nvSpPr>
        <p:spPr/>
        <p:txBody>
          <a:bodyPr>
            <a:normAutofit fontScale="90000"/>
          </a:bodyPr>
          <a:lstStyle/>
          <a:p>
            <a:r>
              <a:rPr lang="en-GB" dirty="0"/>
              <a:t>Examples of contemporary issues in Education (2/2) </a:t>
            </a:r>
            <a:r>
              <a:rPr lang="en-GB" sz="2900" dirty="0">
                <a:latin typeface="+mn-lt"/>
                <a:ea typeface="+mn-ea"/>
                <a:cs typeface="+mn-cs"/>
              </a:rPr>
              <a:t>(Megginson &amp; Whitaker, 2007)</a:t>
            </a:r>
            <a:br>
              <a:rPr lang="en-GB" dirty="0"/>
            </a:br>
            <a:endParaRPr lang="en-GB" dirty="0"/>
          </a:p>
        </p:txBody>
      </p:sp>
      <p:sp>
        <p:nvSpPr>
          <p:cNvPr id="3" name="Content Placeholder 2">
            <a:extLst>
              <a:ext uri="{FF2B5EF4-FFF2-40B4-BE49-F238E27FC236}">
                <a16:creationId xmlns:a16="http://schemas.microsoft.com/office/drawing/2014/main" id="{E460D7C1-E59C-4D97-9E86-2A332836FABB}"/>
              </a:ext>
            </a:extLst>
          </p:cNvPr>
          <p:cNvSpPr>
            <a:spLocks noGrp="1"/>
          </p:cNvSpPr>
          <p:nvPr>
            <p:ph idx="1"/>
          </p:nvPr>
        </p:nvSpPr>
        <p:spPr>
          <a:xfrm>
            <a:off x="838200" y="1801562"/>
            <a:ext cx="10515600" cy="5056438"/>
          </a:xfrm>
        </p:spPr>
        <p:txBody>
          <a:bodyPr numCol="2" spcCol="360000">
            <a:normAutofit lnSpcReduction="10000"/>
          </a:bodyPr>
          <a:lstStyle/>
          <a:p>
            <a:pPr marL="0" indent="0">
              <a:lnSpc>
                <a:spcPct val="70000"/>
              </a:lnSpc>
              <a:buNone/>
            </a:pPr>
            <a:r>
              <a:rPr lang="en-GB" sz="2600" b="1" dirty="0"/>
              <a:t>Health and human development</a:t>
            </a:r>
          </a:p>
          <a:p>
            <a:pPr marL="0" indent="0">
              <a:lnSpc>
                <a:spcPct val="70000"/>
              </a:lnSpc>
              <a:buNone/>
            </a:pPr>
            <a:r>
              <a:rPr lang="en-GB" sz="2600" dirty="0"/>
              <a:t>How can we better support students' mental health?</a:t>
            </a:r>
          </a:p>
          <a:p>
            <a:pPr marL="0" indent="0">
              <a:lnSpc>
                <a:spcPct val="70000"/>
              </a:lnSpc>
              <a:buNone/>
            </a:pPr>
            <a:r>
              <a:rPr lang="en-GB" sz="2600" dirty="0"/>
              <a:t>Are we too quick to stigmatize students?</a:t>
            </a:r>
          </a:p>
          <a:p>
            <a:pPr marL="0" indent="0">
              <a:lnSpc>
                <a:spcPct val="70000"/>
              </a:lnSpc>
              <a:buNone/>
            </a:pPr>
            <a:r>
              <a:rPr lang="en-GB" sz="2600" b="1" dirty="0"/>
              <a:t>Education and the curriculum</a:t>
            </a:r>
          </a:p>
          <a:p>
            <a:pPr marL="0" indent="0">
              <a:lnSpc>
                <a:spcPct val="70000"/>
              </a:lnSpc>
              <a:buNone/>
            </a:pPr>
            <a:r>
              <a:rPr lang="en-GB" sz="2600" dirty="0"/>
              <a:t>How important are music, the arts and drama education in secondary schools?</a:t>
            </a:r>
          </a:p>
          <a:p>
            <a:pPr marL="0" indent="0">
              <a:lnSpc>
                <a:spcPct val="70000"/>
              </a:lnSpc>
              <a:buNone/>
            </a:pPr>
            <a:r>
              <a:rPr lang="en-GB" sz="2600" dirty="0"/>
              <a:t>How much early years education should be provided for free?</a:t>
            </a:r>
          </a:p>
          <a:p>
            <a:pPr marL="0" indent="0">
              <a:lnSpc>
                <a:spcPct val="70000"/>
              </a:lnSpc>
              <a:buNone/>
            </a:pPr>
            <a:r>
              <a:rPr lang="en-GB" sz="2600" dirty="0"/>
              <a:t>Is the curriculum staying relevant?</a:t>
            </a:r>
          </a:p>
          <a:p>
            <a:pPr marL="0" indent="0">
              <a:lnSpc>
                <a:spcPct val="70000"/>
              </a:lnSpc>
              <a:buNone/>
            </a:pPr>
            <a:r>
              <a:rPr lang="en-GB" sz="2600" b="1" dirty="0"/>
              <a:t>Wellbeing</a:t>
            </a:r>
          </a:p>
          <a:p>
            <a:pPr marL="0" indent="0">
              <a:lnSpc>
                <a:spcPct val="70000"/>
              </a:lnSpc>
              <a:buNone/>
            </a:pPr>
            <a:r>
              <a:rPr lang="en-GB" sz="2600" dirty="0"/>
              <a:t>The need to manage students wellbeing.</a:t>
            </a:r>
          </a:p>
          <a:p>
            <a:pPr marL="0" indent="0">
              <a:lnSpc>
                <a:spcPct val="70000"/>
              </a:lnSpc>
              <a:buNone/>
            </a:pPr>
            <a:endParaRPr lang="en-GB" sz="2600" b="1" dirty="0"/>
          </a:p>
          <a:p>
            <a:pPr marL="0" indent="0">
              <a:lnSpc>
                <a:spcPct val="70000"/>
              </a:lnSpc>
              <a:buNone/>
            </a:pPr>
            <a:r>
              <a:rPr lang="en-GB" sz="2600" b="1" dirty="0"/>
              <a:t>Staffing issues</a:t>
            </a:r>
          </a:p>
          <a:p>
            <a:pPr marL="0" indent="0">
              <a:lnSpc>
                <a:spcPct val="70000"/>
              </a:lnSpc>
              <a:buNone/>
            </a:pPr>
            <a:r>
              <a:rPr lang="en-GB" sz="2600" dirty="0"/>
              <a:t>Do staff have the skills to deliver education through the changes?</a:t>
            </a:r>
          </a:p>
          <a:p>
            <a:pPr marL="0" indent="0">
              <a:lnSpc>
                <a:spcPct val="70000"/>
              </a:lnSpc>
              <a:buNone/>
            </a:pPr>
            <a:r>
              <a:rPr lang="en-GB" sz="2600" dirty="0"/>
              <a:t>Is there diversity in teaching?</a:t>
            </a:r>
          </a:p>
          <a:p>
            <a:pPr marL="0" indent="0">
              <a:lnSpc>
                <a:spcPct val="70000"/>
              </a:lnSpc>
              <a:buNone/>
            </a:pPr>
            <a:endParaRPr lang="en-GB" sz="2600" b="1" dirty="0"/>
          </a:p>
          <a:p>
            <a:pPr marL="0" indent="0">
              <a:lnSpc>
                <a:spcPct val="70000"/>
              </a:lnSpc>
              <a:buNone/>
            </a:pPr>
            <a:r>
              <a:rPr lang="en-GB" sz="2600" b="1" dirty="0"/>
              <a:t>Financial</a:t>
            </a:r>
          </a:p>
          <a:p>
            <a:pPr marL="0" indent="0">
              <a:lnSpc>
                <a:spcPct val="70000"/>
              </a:lnSpc>
              <a:buNone/>
            </a:pPr>
            <a:r>
              <a:rPr lang="en-GB" sz="2600" dirty="0"/>
              <a:t>Do universities put profit before education?</a:t>
            </a:r>
          </a:p>
          <a:p>
            <a:pPr marL="0" indent="0">
              <a:lnSpc>
                <a:spcPct val="70000"/>
              </a:lnSpc>
              <a:buNone/>
            </a:pPr>
            <a:r>
              <a:rPr lang="en-GB" sz="2600" dirty="0"/>
              <a:t>Is a weak GBP making the UK a more attractive opportunity for foreign students?</a:t>
            </a:r>
          </a:p>
          <a:p>
            <a:pPr marL="0" indent="0">
              <a:lnSpc>
                <a:spcPct val="70000"/>
              </a:lnSpc>
              <a:buNone/>
            </a:pPr>
            <a:r>
              <a:rPr lang="en-GB" sz="2600" dirty="0"/>
              <a:t>Student controls removal in 2015/2016 impacting universities?</a:t>
            </a:r>
          </a:p>
        </p:txBody>
      </p:sp>
    </p:spTree>
    <p:extLst>
      <p:ext uri="{BB962C8B-B14F-4D97-AF65-F5344CB8AC3E}">
        <p14:creationId xmlns:p14="http://schemas.microsoft.com/office/powerpoint/2010/main" val="12140165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BFBA8A-19E2-4DE9-B1D1-D3AFD78C089E}"/>
              </a:ext>
            </a:extLst>
          </p:cNvPr>
          <p:cNvSpPr>
            <a:spLocks noGrp="1"/>
          </p:cNvSpPr>
          <p:nvPr>
            <p:ph type="title"/>
          </p:nvPr>
        </p:nvSpPr>
        <p:spPr/>
        <p:txBody>
          <a:bodyPr/>
          <a:lstStyle/>
          <a:p>
            <a:r>
              <a:rPr lang="en-GB" dirty="0"/>
              <a:t>The fourth industrial revolution</a:t>
            </a:r>
          </a:p>
        </p:txBody>
      </p:sp>
      <p:sp>
        <p:nvSpPr>
          <p:cNvPr id="3" name="Content Placeholder 2">
            <a:extLst>
              <a:ext uri="{FF2B5EF4-FFF2-40B4-BE49-F238E27FC236}">
                <a16:creationId xmlns:a16="http://schemas.microsoft.com/office/drawing/2014/main" id="{A9EBE470-C30F-4649-8516-7E585502C8E5}"/>
              </a:ext>
            </a:extLst>
          </p:cNvPr>
          <p:cNvSpPr>
            <a:spLocks noGrp="1"/>
          </p:cNvSpPr>
          <p:nvPr>
            <p:ph idx="1"/>
          </p:nvPr>
        </p:nvSpPr>
        <p:spPr/>
        <p:txBody>
          <a:bodyPr>
            <a:normAutofit lnSpcReduction="10000"/>
          </a:bodyPr>
          <a:lstStyle/>
          <a:p>
            <a:pPr marL="0" indent="0">
              <a:buNone/>
            </a:pPr>
            <a:r>
              <a:rPr lang="en-GB" dirty="0"/>
              <a:t>The first revolution used water and steam power to mechanize production.</a:t>
            </a:r>
          </a:p>
          <a:p>
            <a:pPr marL="0" indent="0">
              <a:buNone/>
            </a:pPr>
            <a:r>
              <a:rPr lang="en-GB" dirty="0"/>
              <a:t>The second revolution used electricity to build mass production.</a:t>
            </a:r>
          </a:p>
          <a:p>
            <a:pPr marL="0" indent="0">
              <a:buNone/>
            </a:pPr>
            <a:r>
              <a:rPr lang="en-GB" dirty="0"/>
              <a:t>The third used IT and electronics to automate the production line.</a:t>
            </a:r>
          </a:p>
          <a:p>
            <a:pPr marL="0" indent="0">
              <a:buNone/>
            </a:pPr>
            <a:r>
              <a:rPr lang="en-GB" dirty="0"/>
              <a:t>The fourth industrial revolution is the merging of the third at an unprecedented rate and is seen to blur the lines between, biological, digital and physical arenas (Schwab, 2016).</a:t>
            </a:r>
          </a:p>
          <a:p>
            <a:pPr marL="0" indent="0">
              <a:buNone/>
            </a:pPr>
            <a:endParaRPr lang="en-GB" dirty="0"/>
          </a:p>
          <a:p>
            <a:pPr marL="0" indent="0">
              <a:buNone/>
            </a:pPr>
            <a:r>
              <a:rPr lang="en-GB" dirty="0"/>
              <a:t>This has an impact on all areas of life.  Especially on training and education… </a:t>
            </a:r>
          </a:p>
        </p:txBody>
      </p:sp>
    </p:spTree>
    <p:extLst>
      <p:ext uri="{BB962C8B-B14F-4D97-AF65-F5344CB8AC3E}">
        <p14:creationId xmlns:p14="http://schemas.microsoft.com/office/powerpoint/2010/main" val="15008367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B01368-FE46-4B25-8728-D929B2647BD5}"/>
              </a:ext>
            </a:extLst>
          </p:cNvPr>
          <p:cNvSpPr>
            <a:spLocks noGrp="1"/>
          </p:cNvSpPr>
          <p:nvPr>
            <p:ph type="title"/>
          </p:nvPr>
        </p:nvSpPr>
        <p:spPr>
          <a:xfrm>
            <a:off x="838200" y="365125"/>
            <a:ext cx="10515600" cy="830997"/>
          </a:xfrm>
        </p:spPr>
        <p:txBody>
          <a:bodyPr>
            <a:normAutofit fontScale="90000"/>
          </a:bodyPr>
          <a:lstStyle/>
          <a:p>
            <a:r>
              <a:rPr lang="en-GB" dirty="0"/>
              <a:t>Technology in education.  The advantages…  (1/2)</a:t>
            </a:r>
          </a:p>
        </p:txBody>
      </p:sp>
      <p:sp>
        <p:nvSpPr>
          <p:cNvPr id="3" name="Content Placeholder 2">
            <a:extLst>
              <a:ext uri="{FF2B5EF4-FFF2-40B4-BE49-F238E27FC236}">
                <a16:creationId xmlns:a16="http://schemas.microsoft.com/office/drawing/2014/main" id="{B8CA9806-0170-4A76-9BB4-78772A945102}"/>
              </a:ext>
            </a:extLst>
          </p:cNvPr>
          <p:cNvSpPr>
            <a:spLocks noGrp="1"/>
          </p:cNvSpPr>
          <p:nvPr>
            <p:ph idx="1"/>
          </p:nvPr>
        </p:nvSpPr>
        <p:spPr>
          <a:xfrm>
            <a:off x="513347" y="2156560"/>
            <a:ext cx="11165305" cy="4701440"/>
          </a:xfrm>
        </p:spPr>
        <p:txBody>
          <a:bodyPr numCol="1" spcCol="360000">
            <a:normAutofit/>
          </a:bodyPr>
          <a:lstStyle/>
          <a:p>
            <a:r>
              <a:rPr lang="en-GB" dirty="0"/>
              <a:t>More access to information.</a:t>
            </a:r>
          </a:p>
          <a:p>
            <a:r>
              <a:rPr lang="en-GB" dirty="0"/>
              <a:t>Way we can learn has morphed</a:t>
            </a:r>
          </a:p>
          <a:p>
            <a:pPr lvl="1"/>
            <a:r>
              <a:rPr lang="en-GB" sz="2800" dirty="0"/>
              <a:t>Videos,</a:t>
            </a:r>
          </a:p>
          <a:p>
            <a:pPr lvl="1"/>
            <a:r>
              <a:rPr lang="en-GB" sz="2800" dirty="0"/>
              <a:t>Books,</a:t>
            </a:r>
          </a:p>
          <a:p>
            <a:pPr lvl="1"/>
            <a:r>
              <a:rPr lang="en-GB" sz="2800" dirty="0"/>
              <a:t>Images,</a:t>
            </a:r>
          </a:p>
          <a:p>
            <a:pPr lvl="1"/>
            <a:r>
              <a:rPr lang="en-GB" sz="2800" dirty="0"/>
              <a:t>Audio,</a:t>
            </a:r>
          </a:p>
          <a:p>
            <a:pPr lvl="1"/>
            <a:r>
              <a:rPr lang="en-GB" sz="2800" dirty="0"/>
              <a:t>Podcasts/blogs</a:t>
            </a:r>
          </a:p>
          <a:p>
            <a:r>
              <a:rPr lang="en-GB" dirty="0"/>
              <a:t>More opportunities to collaborate.</a:t>
            </a:r>
          </a:p>
          <a:p>
            <a:r>
              <a:rPr lang="en-GB" dirty="0"/>
              <a:t>Shift from “Sage on the stage” to a “Guide on the side”</a:t>
            </a:r>
          </a:p>
        </p:txBody>
      </p:sp>
      <p:sp>
        <p:nvSpPr>
          <p:cNvPr id="4" name="Rectangle 3">
            <a:extLst>
              <a:ext uri="{FF2B5EF4-FFF2-40B4-BE49-F238E27FC236}">
                <a16:creationId xmlns:a16="http://schemas.microsoft.com/office/drawing/2014/main" id="{16D846F0-0652-49F8-A30E-8E97711143B8}"/>
              </a:ext>
            </a:extLst>
          </p:cNvPr>
          <p:cNvSpPr/>
          <p:nvPr/>
        </p:nvSpPr>
        <p:spPr>
          <a:xfrm>
            <a:off x="513347" y="1196122"/>
            <a:ext cx="10840453" cy="830997"/>
          </a:xfrm>
          <a:prstGeom prst="rect">
            <a:avLst/>
          </a:prstGeom>
        </p:spPr>
        <p:txBody>
          <a:bodyPr wrap="square">
            <a:spAutoFit/>
          </a:bodyPr>
          <a:lstStyle/>
          <a:p>
            <a:r>
              <a:rPr lang="en-GB" sz="2400" dirty="0"/>
              <a:t>There are distinct advantages to the use of technology in the classroom.  Here are some of the benefits associated with using technology in post compulsory education.</a:t>
            </a:r>
          </a:p>
        </p:txBody>
      </p:sp>
    </p:spTree>
    <p:extLst>
      <p:ext uri="{BB962C8B-B14F-4D97-AF65-F5344CB8AC3E}">
        <p14:creationId xmlns:p14="http://schemas.microsoft.com/office/powerpoint/2010/main" val="27680872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C3E75DD-C9C7-4003-80E2-661D25553828}"/>
              </a:ext>
            </a:extLst>
          </p:cNvPr>
          <p:cNvSpPr>
            <a:spLocks noGrp="1"/>
          </p:cNvSpPr>
          <p:nvPr>
            <p:ph idx="1"/>
          </p:nvPr>
        </p:nvSpPr>
        <p:spPr/>
        <p:txBody>
          <a:bodyPr/>
          <a:lstStyle/>
          <a:p>
            <a:r>
              <a:rPr lang="en-GB" sz="2600" dirty="0"/>
              <a:t>Can be used adjunct, blended or wholly online.</a:t>
            </a:r>
          </a:p>
          <a:p>
            <a:r>
              <a:rPr lang="en-GB" sz="2600" dirty="0"/>
              <a:t>Flexible</a:t>
            </a:r>
          </a:p>
          <a:p>
            <a:r>
              <a:rPr lang="en-GB" sz="2600" dirty="0"/>
              <a:t>Students can focus on learning and not writing the information down.</a:t>
            </a:r>
          </a:p>
          <a:p>
            <a:r>
              <a:rPr lang="en-GB" sz="2600" dirty="0"/>
              <a:t>Easier for governing bodies to check and monitor work (by using Turnitin).</a:t>
            </a:r>
          </a:p>
          <a:p>
            <a:r>
              <a:rPr lang="en-GB" sz="2600" dirty="0"/>
              <a:t>Can work out cheaper (especially with the adoption of student’s Bringing your own devices (BYOD).</a:t>
            </a:r>
          </a:p>
          <a:p>
            <a:r>
              <a:rPr lang="en-GB" sz="2600" dirty="0"/>
              <a:t>Lecturers have more tools to enable learning from pre-recorded lectures,  to apps like Microsoft teams and Kahoot.com</a:t>
            </a:r>
          </a:p>
        </p:txBody>
      </p:sp>
      <p:sp>
        <p:nvSpPr>
          <p:cNvPr id="6" name="Title 1">
            <a:extLst>
              <a:ext uri="{FF2B5EF4-FFF2-40B4-BE49-F238E27FC236}">
                <a16:creationId xmlns:a16="http://schemas.microsoft.com/office/drawing/2014/main" id="{E7B1BF75-9433-44F1-BA0A-8AE67EACC570}"/>
              </a:ext>
            </a:extLst>
          </p:cNvPr>
          <p:cNvSpPr txBox="1">
            <a:spLocks/>
          </p:cNvSpPr>
          <p:nvPr/>
        </p:nvSpPr>
        <p:spPr>
          <a:xfrm>
            <a:off x="838200" y="365125"/>
            <a:ext cx="10515600" cy="830997"/>
          </a:xfrm>
          <a:prstGeom prst="rect">
            <a:avLst/>
          </a:prstGeom>
        </p:spPr>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t>Technology in education.  The advantages…  (2/2)</a:t>
            </a:r>
          </a:p>
        </p:txBody>
      </p:sp>
    </p:spTree>
    <p:extLst>
      <p:ext uri="{BB962C8B-B14F-4D97-AF65-F5344CB8AC3E}">
        <p14:creationId xmlns:p14="http://schemas.microsoft.com/office/powerpoint/2010/main" val="40254237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2E6C9D-B447-4C34-9792-BC97579E9E30}"/>
              </a:ext>
            </a:extLst>
          </p:cNvPr>
          <p:cNvSpPr>
            <a:spLocks noGrp="1"/>
          </p:cNvSpPr>
          <p:nvPr>
            <p:ph type="title"/>
          </p:nvPr>
        </p:nvSpPr>
        <p:spPr/>
        <p:txBody>
          <a:bodyPr/>
          <a:lstStyle/>
          <a:p>
            <a:r>
              <a:rPr lang="en-GB" dirty="0"/>
              <a:t>Technology is a good thing then?</a:t>
            </a:r>
          </a:p>
        </p:txBody>
      </p:sp>
      <p:sp>
        <p:nvSpPr>
          <p:cNvPr id="3" name="Content Placeholder 2">
            <a:extLst>
              <a:ext uri="{FF2B5EF4-FFF2-40B4-BE49-F238E27FC236}">
                <a16:creationId xmlns:a16="http://schemas.microsoft.com/office/drawing/2014/main" id="{21670FAF-DBC4-4957-A156-BEDD64FEF454}"/>
              </a:ext>
            </a:extLst>
          </p:cNvPr>
          <p:cNvSpPr>
            <a:spLocks noGrp="1"/>
          </p:cNvSpPr>
          <p:nvPr>
            <p:ph idx="1"/>
          </p:nvPr>
        </p:nvSpPr>
        <p:spPr/>
        <p:txBody>
          <a:bodyPr/>
          <a:lstStyle/>
          <a:p>
            <a:pPr marL="0" indent="0">
              <a:buNone/>
            </a:pPr>
            <a:r>
              <a:rPr lang="en-GB" dirty="0"/>
              <a:t>In the main yes.  It empowers learners to have access to information to enable independent learning.   </a:t>
            </a:r>
          </a:p>
          <a:p>
            <a:pPr marL="0" indent="0">
              <a:buNone/>
            </a:pPr>
            <a:r>
              <a:rPr lang="en-GB" dirty="0"/>
              <a:t>As technology has become immersed in learning then it prepares learners for the technology-based competitive world of the future.  </a:t>
            </a:r>
          </a:p>
          <a:p>
            <a:pPr marL="0" indent="0">
              <a:buNone/>
            </a:pPr>
            <a:r>
              <a:rPr lang="en-GB" dirty="0"/>
              <a:t>Technology has removed barriers for learners with special needs and made it easier to teach those students.</a:t>
            </a:r>
          </a:p>
          <a:p>
            <a:pPr marL="0" indent="0">
              <a:buNone/>
            </a:pPr>
            <a:endParaRPr lang="en-GB" dirty="0"/>
          </a:p>
          <a:p>
            <a:pPr marL="0" indent="0">
              <a:buNone/>
            </a:pPr>
            <a:r>
              <a:rPr lang="en-GB" dirty="0"/>
              <a:t> </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11937036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287731-F1B3-488D-986E-3EC45D6C615A}"/>
              </a:ext>
            </a:extLst>
          </p:cNvPr>
          <p:cNvSpPr>
            <a:spLocks noGrp="1"/>
          </p:cNvSpPr>
          <p:nvPr>
            <p:ph type="title"/>
          </p:nvPr>
        </p:nvSpPr>
        <p:spPr/>
        <p:txBody>
          <a:bodyPr/>
          <a:lstStyle/>
          <a:p>
            <a:r>
              <a:rPr lang="en-GB" dirty="0"/>
              <a:t>Disadvantages of Technology in Post Compulsory education.</a:t>
            </a:r>
          </a:p>
        </p:txBody>
      </p:sp>
      <p:sp>
        <p:nvSpPr>
          <p:cNvPr id="3" name="Content Placeholder 2">
            <a:extLst>
              <a:ext uri="{FF2B5EF4-FFF2-40B4-BE49-F238E27FC236}">
                <a16:creationId xmlns:a16="http://schemas.microsoft.com/office/drawing/2014/main" id="{C1E358B1-7341-4CD8-8573-32DF58E0D24E}"/>
              </a:ext>
            </a:extLst>
          </p:cNvPr>
          <p:cNvSpPr>
            <a:spLocks noGrp="1"/>
          </p:cNvSpPr>
          <p:nvPr>
            <p:ph idx="1"/>
          </p:nvPr>
        </p:nvSpPr>
        <p:spPr>
          <a:xfrm>
            <a:off x="240632" y="1825624"/>
            <a:ext cx="11526252" cy="5032375"/>
          </a:xfrm>
        </p:spPr>
        <p:txBody>
          <a:bodyPr>
            <a:normAutofit/>
          </a:bodyPr>
          <a:lstStyle/>
          <a:p>
            <a:r>
              <a:rPr lang="en-GB" dirty="0"/>
              <a:t>Laziness – This can be applied to students, lecturers and universities.  Students have access to information to solve a problem and no longer have to use deep thinking to resolve an issue (Kasparov, 2017).  Lecturers can become too dependant on proofing software and not on the marking.  Universities can become complacent in the technology they are using.</a:t>
            </a:r>
          </a:p>
          <a:p>
            <a:endParaRPr lang="en-GB" dirty="0"/>
          </a:p>
          <a:p>
            <a:r>
              <a:rPr lang="en-GB" dirty="0"/>
              <a:t>Dependence – Students and lecturers become too dependant on technology for learning.  Students therefore struggle with simple tasks like writing on paper or debating subjects.  Lecturers can waste time &amp; effort on trying to implement technology instead of just delivering a class.</a:t>
            </a:r>
          </a:p>
          <a:p>
            <a:endParaRPr lang="en-GB" dirty="0"/>
          </a:p>
          <a:p>
            <a:endParaRPr lang="en-GB" dirty="0"/>
          </a:p>
          <a:p>
            <a:endParaRPr lang="en-GB" dirty="0"/>
          </a:p>
        </p:txBody>
      </p:sp>
    </p:spTree>
    <p:extLst>
      <p:ext uri="{BB962C8B-B14F-4D97-AF65-F5344CB8AC3E}">
        <p14:creationId xmlns:p14="http://schemas.microsoft.com/office/powerpoint/2010/main" val="37310214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17BFCC-347E-4303-8731-548CC9D9FEEE}"/>
              </a:ext>
            </a:extLst>
          </p:cNvPr>
          <p:cNvSpPr>
            <a:spLocks noGrp="1"/>
          </p:cNvSpPr>
          <p:nvPr>
            <p:ph type="title"/>
          </p:nvPr>
        </p:nvSpPr>
        <p:spPr/>
        <p:txBody>
          <a:bodyPr/>
          <a:lstStyle/>
          <a:p>
            <a:r>
              <a:rPr lang="en-GB" dirty="0"/>
              <a:t>Disadvantages of Technology in Post Compulsory education.</a:t>
            </a:r>
          </a:p>
        </p:txBody>
      </p:sp>
      <p:sp>
        <p:nvSpPr>
          <p:cNvPr id="3" name="Content Placeholder 2">
            <a:extLst>
              <a:ext uri="{FF2B5EF4-FFF2-40B4-BE49-F238E27FC236}">
                <a16:creationId xmlns:a16="http://schemas.microsoft.com/office/drawing/2014/main" id="{CF446116-770E-4E05-9737-1AAF182E0834}"/>
              </a:ext>
            </a:extLst>
          </p:cNvPr>
          <p:cNvSpPr>
            <a:spLocks noGrp="1"/>
          </p:cNvSpPr>
          <p:nvPr>
            <p:ph idx="1"/>
          </p:nvPr>
        </p:nvSpPr>
        <p:spPr>
          <a:xfrm>
            <a:off x="236621" y="1648829"/>
            <a:ext cx="11718757" cy="5032375"/>
          </a:xfrm>
        </p:spPr>
        <p:txBody>
          <a:bodyPr>
            <a:normAutofit/>
          </a:bodyPr>
          <a:lstStyle/>
          <a:p>
            <a:endParaRPr lang="en-GB" dirty="0"/>
          </a:p>
          <a:p>
            <a:r>
              <a:rPr lang="en-GB" dirty="0"/>
              <a:t>Discrimination – Technology is not something that everyone has even in todays society.  It can also be discriminatory against people from different cultures, backgrounds, social status, age, sex and ethnicity (</a:t>
            </a:r>
            <a:r>
              <a:rPr lang="en-GB" dirty="0" err="1"/>
              <a:t>Elting</a:t>
            </a:r>
            <a:r>
              <a:rPr lang="en-GB" dirty="0"/>
              <a:t>, 2019).</a:t>
            </a:r>
          </a:p>
          <a:p>
            <a:endParaRPr lang="en-GB" dirty="0"/>
          </a:p>
          <a:p>
            <a:r>
              <a:rPr lang="en-GB" dirty="0"/>
              <a:t>Lecturers competence in new  or emerging technology.  There is a need for lecturers to be kept up to date on leveraging new and emerging technology as a resource.  In streams where technology is at the forefront, this may be easier.  However, in subjects like nursing or health and social studies this may be more difficult as there are other focal points to keep up to date on.</a:t>
            </a:r>
          </a:p>
        </p:txBody>
      </p:sp>
    </p:spTree>
    <p:extLst>
      <p:ext uri="{BB962C8B-B14F-4D97-AF65-F5344CB8AC3E}">
        <p14:creationId xmlns:p14="http://schemas.microsoft.com/office/powerpoint/2010/main" val="36232473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F325B2-8D27-4735-B993-57CABA0ADD05}"/>
              </a:ext>
            </a:extLst>
          </p:cNvPr>
          <p:cNvSpPr>
            <a:spLocks noGrp="1"/>
          </p:cNvSpPr>
          <p:nvPr>
            <p:ph type="title"/>
          </p:nvPr>
        </p:nvSpPr>
        <p:spPr/>
        <p:txBody>
          <a:bodyPr/>
          <a:lstStyle/>
          <a:p>
            <a:r>
              <a:rPr lang="en-GB" dirty="0"/>
              <a:t>Disadvantages of Technology in Post Compulsory education.</a:t>
            </a:r>
          </a:p>
        </p:txBody>
      </p:sp>
      <p:sp>
        <p:nvSpPr>
          <p:cNvPr id="3" name="Content Placeholder 2">
            <a:extLst>
              <a:ext uri="{FF2B5EF4-FFF2-40B4-BE49-F238E27FC236}">
                <a16:creationId xmlns:a16="http://schemas.microsoft.com/office/drawing/2014/main" id="{3B6642FE-87CA-4E50-8FEB-58158C676D31}"/>
              </a:ext>
            </a:extLst>
          </p:cNvPr>
          <p:cNvSpPr>
            <a:spLocks noGrp="1"/>
          </p:cNvSpPr>
          <p:nvPr>
            <p:ph idx="1"/>
          </p:nvPr>
        </p:nvSpPr>
        <p:spPr>
          <a:xfrm>
            <a:off x="240632" y="1825624"/>
            <a:ext cx="11694694" cy="4667251"/>
          </a:xfrm>
        </p:spPr>
        <p:txBody>
          <a:bodyPr>
            <a:normAutofit/>
          </a:bodyPr>
          <a:lstStyle/>
          <a:p>
            <a:r>
              <a:rPr lang="en-GB" dirty="0"/>
              <a:t>Cost- Although some argue that the effectiveness of technology far outweighs the cost, there is an increasing burden on universities and students to keep up-to-date with the latest technologies. </a:t>
            </a:r>
          </a:p>
          <a:p>
            <a:r>
              <a:rPr lang="en-GB" dirty="0"/>
              <a:t> Addiction to technology – This can interfere with student’s studying, be it in the classroom or at home.  According to the report “Technology Addiction: Concern, Controversy, and Finding Balance”, over half of teens are addicted to their mobile devices and seventy two percent of teens and young adults feel the need to reply to their texts, social-networking messages and other notifications straight away (Robb, 2016).</a:t>
            </a:r>
          </a:p>
          <a:p>
            <a:r>
              <a:rPr lang="en-GB" dirty="0"/>
              <a:t>Poor collaboration: All post educational suppliers work in siloes and do not share information across areas. This leads to stifled growth (Jisc, 2019).  </a:t>
            </a:r>
          </a:p>
          <a:p>
            <a:endParaRPr lang="en-GB" dirty="0"/>
          </a:p>
        </p:txBody>
      </p:sp>
    </p:spTree>
    <p:extLst>
      <p:ext uri="{BB962C8B-B14F-4D97-AF65-F5344CB8AC3E}">
        <p14:creationId xmlns:p14="http://schemas.microsoft.com/office/powerpoint/2010/main" val="25105840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EC77D6-08A6-4551-87E3-338EB6F7A13F}"/>
              </a:ext>
            </a:extLst>
          </p:cNvPr>
          <p:cNvSpPr>
            <a:spLocks noGrp="1"/>
          </p:cNvSpPr>
          <p:nvPr>
            <p:ph type="title"/>
          </p:nvPr>
        </p:nvSpPr>
        <p:spPr/>
        <p:txBody>
          <a:bodyPr/>
          <a:lstStyle/>
          <a:p>
            <a:r>
              <a:rPr lang="en-GB" dirty="0"/>
              <a:t>Disadvantages of Technology in Post Compulsory education</a:t>
            </a:r>
          </a:p>
        </p:txBody>
      </p:sp>
      <p:sp>
        <p:nvSpPr>
          <p:cNvPr id="3" name="Content Placeholder 2">
            <a:extLst>
              <a:ext uri="{FF2B5EF4-FFF2-40B4-BE49-F238E27FC236}">
                <a16:creationId xmlns:a16="http://schemas.microsoft.com/office/drawing/2014/main" id="{7C7E60E8-3E60-4B83-8B6A-977D6E6FEC8A}"/>
              </a:ext>
            </a:extLst>
          </p:cNvPr>
          <p:cNvSpPr>
            <a:spLocks noGrp="1"/>
          </p:cNvSpPr>
          <p:nvPr>
            <p:ph idx="1"/>
          </p:nvPr>
        </p:nvSpPr>
        <p:spPr/>
        <p:txBody>
          <a:bodyPr>
            <a:normAutofit fontScale="92500" lnSpcReduction="10000"/>
          </a:bodyPr>
          <a:lstStyle/>
          <a:p>
            <a:r>
              <a:rPr lang="en-GB" dirty="0"/>
              <a:t>Cheating – Students now have more opportunities to cheat, quicker and without much effort.  The emergence of “CheatTech” is becoming a global issue worldwide.  From the simplistic mobile phone to fingerprint replication and smart glasses this is evolving faster than it can be traced (Chandler, 2019).</a:t>
            </a:r>
          </a:p>
          <a:p>
            <a:pPr marL="0" indent="0">
              <a:buNone/>
            </a:pPr>
            <a:endParaRPr lang="en-GB" dirty="0"/>
          </a:p>
          <a:p>
            <a:r>
              <a:rPr lang="en-GB" dirty="0"/>
              <a:t>Fake news – With the abundance of information available on the internet.  It is becoming harder and harder to know what is reliable information and what is not.  According to New York Magazine, less than 60% of web traffic today is actually human-based searches or content interaction (Miller, 2020).  This means that even bona fide research through the internet can be skewered.</a:t>
            </a:r>
          </a:p>
          <a:p>
            <a:pPr marL="0" indent="0">
              <a:buNone/>
            </a:pPr>
            <a:endParaRPr lang="en-GB" dirty="0"/>
          </a:p>
          <a:p>
            <a:endParaRPr lang="en-GB" dirty="0"/>
          </a:p>
        </p:txBody>
      </p:sp>
    </p:spTree>
    <p:extLst>
      <p:ext uri="{BB962C8B-B14F-4D97-AF65-F5344CB8AC3E}">
        <p14:creationId xmlns:p14="http://schemas.microsoft.com/office/powerpoint/2010/main" val="16636793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55ABAC-28D9-4AD0-B291-702642DA45E3}"/>
              </a:ext>
            </a:extLst>
          </p:cNvPr>
          <p:cNvSpPr>
            <a:spLocks noGrp="1"/>
          </p:cNvSpPr>
          <p:nvPr>
            <p:ph type="title"/>
          </p:nvPr>
        </p:nvSpPr>
        <p:spPr/>
        <p:txBody>
          <a:bodyPr>
            <a:normAutofit/>
          </a:bodyPr>
          <a:lstStyle/>
          <a:p>
            <a:r>
              <a:rPr lang="en-GB" dirty="0"/>
              <a:t>Digital 2030 - A strategic framework for post-16 digital learning in Wales</a:t>
            </a:r>
          </a:p>
        </p:txBody>
      </p:sp>
      <p:sp>
        <p:nvSpPr>
          <p:cNvPr id="3" name="Content Placeholder 2">
            <a:extLst>
              <a:ext uri="{FF2B5EF4-FFF2-40B4-BE49-F238E27FC236}">
                <a16:creationId xmlns:a16="http://schemas.microsoft.com/office/drawing/2014/main" id="{C84BBCCD-F785-45CF-B4E1-D63C2B94705D}"/>
              </a:ext>
            </a:extLst>
          </p:cNvPr>
          <p:cNvSpPr>
            <a:spLocks noGrp="1"/>
          </p:cNvSpPr>
          <p:nvPr>
            <p:ph idx="1"/>
          </p:nvPr>
        </p:nvSpPr>
        <p:spPr/>
        <p:txBody>
          <a:bodyPr>
            <a:normAutofit fontScale="92500" lnSpcReduction="10000"/>
          </a:bodyPr>
          <a:lstStyle/>
          <a:p>
            <a:pPr marL="0" indent="0" algn="ctr">
              <a:buNone/>
            </a:pPr>
            <a:endParaRPr lang="en-GB" dirty="0"/>
          </a:p>
          <a:p>
            <a:pPr marL="0" indent="0" algn="ctr">
              <a:buNone/>
            </a:pPr>
            <a:r>
              <a:rPr lang="en-GB" dirty="0"/>
              <a:t>“Our National Mission for education in Wales is to raise standards and ensure that learners of all ages, abilities and backgrounds are equipped with the skills they need to succeed in their work and throughout their lives” (Welsh Government, 2019)</a:t>
            </a:r>
          </a:p>
          <a:p>
            <a:pPr marL="0" indent="0">
              <a:buNone/>
            </a:pPr>
            <a:endParaRPr lang="en-GB" dirty="0"/>
          </a:p>
          <a:p>
            <a:pPr marL="0" indent="0">
              <a:buNone/>
            </a:pPr>
            <a:r>
              <a:rPr lang="en-GB" dirty="0"/>
              <a:t>This date of 2030 is to align with the ‘towards 2030’ Hazelkorn review and signals a recognition that technological innovation are pulling the workplace and education at an unprecedented pace (Scheider &amp; Bakhshi, 2017).  The skills needed to function, evolve and exploit this technology are needed to keep up with the pace of change and this can only be achieved by sound, immersive learning (Davies, 2019).</a:t>
            </a:r>
          </a:p>
          <a:p>
            <a:pPr marL="0" indent="0" algn="ctr">
              <a:buNone/>
            </a:pPr>
            <a:endParaRPr lang="en-GB" dirty="0"/>
          </a:p>
        </p:txBody>
      </p:sp>
    </p:spTree>
    <p:extLst>
      <p:ext uri="{BB962C8B-B14F-4D97-AF65-F5344CB8AC3E}">
        <p14:creationId xmlns:p14="http://schemas.microsoft.com/office/powerpoint/2010/main" val="21855289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521B6B34-4281-4AE7-80D2-11F62E1C9950}"/>
              </a:ext>
            </a:extLst>
          </p:cNvPr>
          <p:cNvPicPr>
            <a:picLocks noGrp="1" noChangeAspect="1"/>
          </p:cNvPicPr>
          <p:nvPr>
            <p:ph idx="1"/>
          </p:nvPr>
        </p:nvPicPr>
        <p:blipFill rotWithShape="1">
          <a:blip r:embed="rId2"/>
          <a:srcRect t="2890"/>
          <a:stretch/>
        </p:blipFill>
        <p:spPr>
          <a:xfrm>
            <a:off x="5101389" y="0"/>
            <a:ext cx="7090611" cy="6858000"/>
          </a:xfrm>
          <a:prstGeom prst="rect">
            <a:avLst/>
          </a:prstGeom>
        </p:spPr>
      </p:pic>
      <p:sp>
        <p:nvSpPr>
          <p:cNvPr id="5" name="TextBox 4">
            <a:extLst>
              <a:ext uri="{FF2B5EF4-FFF2-40B4-BE49-F238E27FC236}">
                <a16:creationId xmlns:a16="http://schemas.microsoft.com/office/drawing/2014/main" id="{6610749B-2DD9-434A-8E26-B6B8759C19D3}"/>
              </a:ext>
            </a:extLst>
          </p:cNvPr>
          <p:cNvSpPr txBox="1"/>
          <p:nvPr/>
        </p:nvSpPr>
        <p:spPr>
          <a:xfrm>
            <a:off x="285750" y="870284"/>
            <a:ext cx="4472739" cy="4708981"/>
          </a:xfrm>
          <a:prstGeom prst="rect">
            <a:avLst/>
          </a:prstGeom>
          <a:noFill/>
        </p:spPr>
        <p:txBody>
          <a:bodyPr wrap="square" rtlCol="0">
            <a:spAutoFit/>
          </a:bodyPr>
          <a:lstStyle/>
          <a:p>
            <a:r>
              <a:rPr lang="en-GB" sz="2400" dirty="0"/>
              <a:t>This is a strategic framework of digital 2030.  Work started on this back in 2014 and will continue up to 2030  for post-16 digital skills (Jisc, 2019).</a:t>
            </a:r>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40782145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0CA970-0502-411C-95BB-8CEF1CAE00FA}"/>
              </a:ext>
            </a:extLst>
          </p:cNvPr>
          <p:cNvSpPr>
            <a:spLocks noGrp="1"/>
          </p:cNvSpPr>
          <p:nvPr>
            <p:ph type="title"/>
          </p:nvPr>
        </p:nvSpPr>
        <p:spPr/>
        <p:txBody>
          <a:bodyPr/>
          <a:lstStyle/>
          <a:p>
            <a:r>
              <a:rPr lang="en-GB" dirty="0"/>
              <a:t>Who does the digital 2030 affect.</a:t>
            </a:r>
          </a:p>
        </p:txBody>
      </p:sp>
      <p:pic>
        <p:nvPicPr>
          <p:cNvPr id="4" name="Content Placeholder 3">
            <a:extLst>
              <a:ext uri="{FF2B5EF4-FFF2-40B4-BE49-F238E27FC236}">
                <a16:creationId xmlns:a16="http://schemas.microsoft.com/office/drawing/2014/main" id="{BD864275-A2CF-45E5-B0E3-6E42D63E4F87}"/>
              </a:ext>
            </a:extLst>
          </p:cNvPr>
          <p:cNvPicPr>
            <a:picLocks noGrp="1" noChangeAspect="1"/>
          </p:cNvPicPr>
          <p:nvPr>
            <p:ph idx="1"/>
          </p:nvPr>
        </p:nvPicPr>
        <p:blipFill>
          <a:blip r:embed="rId2"/>
          <a:stretch>
            <a:fillRect/>
          </a:stretch>
        </p:blipFill>
        <p:spPr>
          <a:xfrm>
            <a:off x="1804347" y="1896269"/>
            <a:ext cx="8583306" cy="4596606"/>
          </a:xfrm>
          <a:prstGeom prst="rect">
            <a:avLst/>
          </a:prstGeom>
        </p:spPr>
      </p:pic>
      <p:sp>
        <p:nvSpPr>
          <p:cNvPr id="5" name="Oval 4">
            <a:extLst>
              <a:ext uri="{FF2B5EF4-FFF2-40B4-BE49-F238E27FC236}">
                <a16:creationId xmlns:a16="http://schemas.microsoft.com/office/drawing/2014/main" id="{315BD697-245F-4B11-A263-7D41C4A2B85F}"/>
              </a:ext>
            </a:extLst>
          </p:cNvPr>
          <p:cNvSpPr/>
          <p:nvPr/>
        </p:nvSpPr>
        <p:spPr>
          <a:xfrm>
            <a:off x="3765787" y="5988844"/>
            <a:ext cx="876300" cy="70961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FE</a:t>
            </a:r>
            <a:endParaRPr lang="en-GB" b="1" dirty="0"/>
          </a:p>
        </p:txBody>
      </p:sp>
      <p:sp>
        <p:nvSpPr>
          <p:cNvPr id="6" name="Oval 5">
            <a:extLst>
              <a:ext uri="{FF2B5EF4-FFF2-40B4-BE49-F238E27FC236}">
                <a16:creationId xmlns:a16="http://schemas.microsoft.com/office/drawing/2014/main" id="{D7052512-3E46-4AF6-9D74-7D76B2462629}"/>
              </a:ext>
            </a:extLst>
          </p:cNvPr>
          <p:cNvSpPr/>
          <p:nvPr/>
        </p:nvSpPr>
        <p:spPr>
          <a:xfrm>
            <a:off x="6603526" y="5988844"/>
            <a:ext cx="876300" cy="70961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WBL</a:t>
            </a:r>
            <a:endParaRPr lang="en-GB" sz="1200" b="1" dirty="0"/>
          </a:p>
        </p:txBody>
      </p:sp>
      <p:sp>
        <p:nvSpPr>
          <p:cNvPr id="7" name="Oval 6">
            <a:extLst>
              <a:ext uri="{FF2B5EF4-FFF2-40B4-BE49-F238E27FC236}">
                <a16:creationId xmlns:a16="http://schemas.microsoft.com/office/drawing/2014/main" id="{44889E9B-22A9-4A93-AC9F-5693A6E0F37F}"/>
              </a:ext>
            </a:extLst>
          </p:cNvPr>
          <p:cNvSpPr/>
          <p:nvPr/>
        </p:nvSpPr>
        <p:spPr>
          <a:xfrm>
            <a:off x="9677400" y="5988844"/>
            <a:ext cx="876300" cy="70961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AL</a:t>
            </a:r>
            <a:endParaRPr lang="en-GB" sz="1200" b="1" dirty="0"/>
          </a:p>
        </p:txBody>
      </p:sp>
    </p:spTree>
    <p:extLst>
      <p:ext uri="{BB962C8B-B14F-4D97-AF65-F5344CB8AC3E}">
        <p14:creationId xmlns:p14="http://schemas.microsoft.com/office/powerpoint/2010/main" val="28280718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B15A13-FC44-4B6D-80E7-C94FE6EEE6B0}"/>
              </a:ext>
            </a:extLst>
          </p:cNvPr>
          <p:cNvSpPr>
            <a:spLocks noGrp="1"/>
          </p:cNvSpPr>
          <p:nvPr>
            <p:ph type="title"/>
          </p:nvPr>
        </p:nvSpPr>
        <p:spPr/>
        <p:txBody>
          <a:bodyPr/>
          <a:lstStyle/>
          <a:p>
            <a:r>
              <a:rPr lang="en-GB" dirty="0"/>
              <a:t>Major impact of digital 2030 on higher education? </a:t>
            </a:r>
          </a:p>
        </p:txBody>
      </p:sp>
      <p:sp>
        <p:nvSpPr>
          <p:cNvPr id="3" name="Content Placeholder 2">
            <a:extLst>
              <a:ext uri="{FF2B5EF4-FFF2-40B4-BE49-F238E27FC236}">
                <a16:creationId xmlns:a16="http://schemas.microsoft.com/office/drawing/2014/main" id="{EA5F8961-BF95-4669-AEA9-F4FA0B36DAC7}"/>
              </a:ext>
            </a:extLst>
          </p:cNvPr>
          <p:cNvSpPr>
            <a:spLocks noGrp="1"/>
          </p:cNvSpPr>
          <p:nvPr>
            <p:ph idx="1"/>
          </p:nvPr>
        </p:nvSpPr>
        <p:spPr>
          <a:xfrm>
            <a:off x="312821" y="1690688"/>
            <a:ext cx="11550316" cy="5167312"/>
          </a:xfrm>
        </p:spPr>
        <p:txBody>
          <a:bodyPr>
            <a:normAutofit fontScale="92500" lnSpcReduction="10000"/>
          </a:bodyPr>
          <a:lstStyle/>
          <a:p>
            <a:pPr marL="0" indent="0">
              <a:buNone/>
            </a:pPr>
            <a:r>
              <a:rPr lang="en-GB" dirty="0"/>
              <a:t>According to the report for higher education governance in Wales the following challenges were highlighted:</a:t>
            </a:r>
          </a:p>
          <a:p>
            <a:r>
              <a:rPr lang="en-GB" dirty="0"/>
              <a:t>Its aim is to maximise the effectiveness of its finances under the guise of budgetary pressures.</a:t>
            </a:r>
          </a:p>
          <a:p>
            <a:r>
              <a:rPr lang="en-GB" dirty="0"/>
              <a:t>The need to maintain academic and research excellence in an environment of changing demographic, student demand and rising expectations; </a:t>
            </a:r>
          </a:p>
          <a:p>
            <a:r>
              <a:rPr lang="en-GB" dirty="0"/>
              <a:t>The need to address issues of institutional size and capacity, particularly in the face of increasing global and UK competitiveness; </a:t>
            </a:r>
          </a:p>
          <a:p>
            <a:r>
              <a:rPr lang="en-GB" dirty="0"/>
              <a:t>The need to invest in, and continuously improve upon, the student experience and opportunities for learner employability; </a:t>
            </a:r>
          </a:p>
          <a:p>
            <a:r>
              <a:rPr lang="en-GB" dirty="0"/>
              <a:t>The need to build a culture of innovation, dynamism and continuous improvement if the sector is to maximize its potential contribution to economic growth and social improvement (McCormick, 2011).</a:t>
            </a:r>
          </a:p>
          <a:p>
            <a:endParaRPr lang="en-GB" dirty="0"/>
          </a:p>
        </p:txBody>
      </p:sp>
    </p:spTree>
    <p:extLst>
      <p:ext uri="{BB962C8B-B14F-4D97-AF65-F5344CB8AC3E}">
        <p14:creationId xmlns:p14="http://schemas.microsoft.com/office/powerpoint/2010/main" val="1016981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7AEAB8-7C2B-497A-9734-1D8DBA54D2A1}"/>
              </a:ext>
            </a:extLst>
          </p:cNvPr>
          <p:cNvSpPr>
            <a:spLocks noGrp="1"/>
          </p:cNvSpPr>
          <p:nvPr>
            <p:ph type="title"/>
          </p:nvPr>
        </p:nvSpPr>
        <p:spPr/>
        <p:txBody>
          <a:bodyPr/>
          <a:lstStyle/>
          <a:p>
            <a:r>
              <a:rPr lang="en-GB" dirty="0"/>
              <a:t>How does this impact PCET</a:t>
            </a:r>
          </a:p>
        </p:txBody>
      </p:sp>
      <p:sp>
        <p:nvSpPr>
          <p:cNvPr id="3" name="Content Placeholder 2">
            <a:extLst>
              <a:ext uri="{FF2B5EF4-FFF2-40B4-BE49-F238E27FC236}">
                <a16:creationId xmlns:a16="http://schemas.microsoft.com/office/drawing/2014/main" id="{F0A6ED99-051E-4535-B45A-D6288C623F03}"/>
              </a:ext>
            </a:extLst>
          </p:cNvPr>
          <p:cNvSpPr>
            <a:spLocks noGrp="1"/>
          </p:cNvSpPr>
          <p:nvPr>
            <p:ph idx="1"/>
          </p:nvPr>
        </p:nvSpPr>
        <p:spPr/>
        <p:txBody>
          <a:bodyPr/>
          <a:lstStyle/>
          <a:p>
            <a:r>
              <a:rPr lang="en-GB" dirty="0"/>
              <a:t>The adoption of a centralised strategic framework and vision enables a clearer and harmonious technological direction for all post compulsory education and training to follow.  Specifically it enables PCET to have sufficient support to continually evolve and improve.</a:t>
            </a:r>
          </a:p>
          <a:p>
            <a:r>
              <a:rPr lang="en-GB" dirty="0"/>
              <a:t>It should enable greater awareness and buying power of new technology to improve efficiency.</a:t>
            </a:r>
          </a:p>
          <a:p>
            <a:r>
              <a:rPr lang="en-GB" dirty="0"/>
              <a:t>It gives a clearer continuum for learners and teachers to adhere to.</a:t>
            </a:r>
          </a:p>
          <a:p>
            <a:r>
              <a:rPr lang="en-GB" dirty="0"/>
              <a:t>Transparency on investment and support needs</a:t>
            </a:r>
          </a:p>
          <a:p>
            <a:endParaRPr lang="en-GB" dirty="0"/>
          </a:p>
        </p:txBody>
      </p:sp>
    </p:spTree>
    <p:extLst>
      <p:ext uri="{BB962C8B-B14F-4D97-AF65-F5344CB8AC3E}">
        <p14:creationId xmlns:p14="http://schemas.microsoft.com/office/powerpoint/2010/main" val="18423434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9025CD-B67B-421D-A4CE-3284E945EDB3}"/>
              </a:ext>
            </a:extLst>
          </p:cNvPr>
          <p:cNvSpPr>
            <a:spLocks noGrp="1"/>
          </p:cNvSpPr>
          <p:nvPr>
            <p:ph type="title"/>
          </p:nvPr>
        </p:nvSpPr>
        <p:spPr/>
        <p:txBody>
          <a:bodyPr/>
          <a:lstStyle/>
          <a:p>
            <a:r>
              <a:rPr lang="en-GB" dirty="0"/>
              <a:t>Technology addiction &amp; Digital 2030</a:t>
            </a:r>
          </a:p>
        </p:txBody>
      </p:sp>
      <p:sp>
        <p:nvSpPr>
          <p:cNvPr id="3" name="Content Placeholder 2">
            <a:extLst>
              <a:ext uri="{FF2B5EF4-FFF2-40B4-BE49-F238E27FC236}">
                <a16:creationId xmlns:a16="http://schemas.microsoft.com/office/drawing/2014/main" id="{131F31F2-917F-4CC0-B2A7-3A2E1E13CE74}"/>
              </a:ext>
            </a:extLst>
          </p:cNvPr>
          <p:cNvSpPr>
            <a:spLocks noGrp="1"/>
          </p:cNvSpPr>
          <p:nvPr>
            <p:ph idx="1"/>
          </p:nvPr>
        </p:nvSpPr>
        <p:spPr/>
        <p:txBody>
          <a:bodyPr>
            <a:normAutofit fontScale="92500" lnSpcReduction="10000"/>
          </a:bodyPr>
          <a:lstStyle/>
          <a:p>
            <a:pPr marL="0" indent="0">
              <a:buNone/>
            </a:pPr>
            <a:r>
              <a:rPr lang="en-GB" dirty="0"/>
              <a:t>There wasn’t anything specifically around the increase in addiction in the post education learner group.  This was left to the Wellbeing of Future Generations (Wales) Act 2015.  This act states that lecturers should:</a:t>
            </a:r>
          </a:p>
          <a:p>
            <a:r>
              <a:rPr lang="en-GB" dirty="0"/>
              <a:t>Educate about the over-use of technology.</a:t>
            </a:r>
          </a:p>
          <a:p>
            <a:r>
              <a:rPr lang="en-GB" dirty="0"/>
              <a:t>Use lecture room management tools to aid the use of digital distractions whilst in lectures.</a:t>
            </a:r>
          </a:p>
          <a:p>
            <a:r>
              <a:rPr lang="en-GB" dirty="0"/>
              <a:t>Ensure the content of the lecture is engaging and immersive.</a:t>
            </a:r>
          </a:p>
          <a:p>
            <a:r>
              <a:rPr lang="en-GB" dirty="0"/>
              <a:t>Offer support.  From lecturers or other bodies within the university.		</a:t>
            </a:r>
          </a:p>
          <a:p>
            <a:pPr marL="0" indent="0">
              <a:buNone/>
            </a:pPr>
            <a:r>
              <a:rPr lang="en-GB" dirty="0"/>
              <a:t>							(Welsh Government, 2017)</a:t>
            </a:r>
          </a:p>
          <a:p>
            <a:pPr marL="0" indent="0">
              <a:buNone/>
            </a:pPr>
            <a:r>
              <a:rPr lang="en-GB" dirty="0"/>
              <a:t> </a:t>
            </a:r>
          </a:p>
        </p:txBody>
      </p:sp>
    </p:spTree>
    <p:extLst>
      <p:ext uri="{BB962C8B-B14F-4D97-AF65-F5344CB8AC3E}">
        <p14:creationId xmlns:p14="http://schemas.microsoft.com/office/powerpoint/2010/main" val="25465628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3747FE-F28A-4612-BC3D-5690EFAF6AC1}"/>
              </a:ext>
            </a:extLst>
          </p:cNvPr>
          <p:cNvSpPr>
            <a:spLocks noGrp="1"/>
          </p:cNvSpPr>
          <p:nvPr>
            <p:ph type="title"/>
          </p:nvPr>
        </p:nvSpPr>
        <p:spPr/>
        <p:txBody>
          <a:bodyPr/>
          <a:lstStyle/>
          <a:p>
            <a:r>
              <a:rPr lang="en-GB" dirty="0"/>
              <a:t>References</a:t>
            </a:r>
          </a:p>
        </p:txBody>
      </p:sp>
      <p:sp>
        <p:nvSpPr>
          <p:cNvPr id="4" name="Rectangle 1">
            <a:extLst>
              <a:ext uri="{FF2B5EF4-FFF2-40B4-BE49-F238E27FC236}">
                <a16:creationId xmlns:a16="http://schemas.microsoft.com/office/drawing/2014/main" id="{4F4C0D85-0FB3-4BBA-84C2-EF6A7A62EDFA}"/>
              </a:ext>
            </a:extLst>
          </p:cNvPr>
          <p:cNvSpPr>
            <a:spLocks noGrp="1" noChangeArrowheads="1"/>
          </p:cNvSpPr>
          <p:nvPr>
            <p:ph idx="1"/>
          </p:nvPr>
        </p:nvSpPr>
        <p:spPr bwMode="auto">
          <a:xfrm>
            <a:off x="385011" y="1154386"/>
            <a:ext cx="10968789" cy="56938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152352" rIns="9144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Chandler, S., 2019. </a:t>
            </a:r>
            <a:r>
              <a:rPr kumimoji="0" lang="en-US" altLang="en-US" sz="18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How Technology Is Being Used By Students To Cheat On Tests. </a:t>
            </a:r>
            <a:r>
              <a:rPr kumimoji="0" lang="en-US" altLang="en-US" sz="1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[Online] </a:t>
            </a:r>
            <a:br>
              <a:rPr kumimoji="0" lang="en-US" altLang="en-US" sz="1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Available at: </a:t>
            </a:r>
            <a:r>
              <a:rPr kumimoji="0" lang="en-US" altLang="en-US" sz="180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https://www.forbes.com/sites/simonchandler/2019/09/11/how-technology-is-being-used-by-students-to-cheat-on-tests/#4d64bea5384f</a:t>
            </a:r>
            <a:br>
              <a:rPr kumimoji="0" lang="en-US" altLang="en-US" sz="1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[Accessed 04 May 2020].</a:t>
            </a:r>
            <a:endParaRPr kumimoji="0" lang="en-GB" altLang="en-US" sz="1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Davies, S., 2019. </a:t>
            </a:r>
            <a:r>
              <a:rPr kumimoji="0" lang="en-US" altLang="en-US" sz="18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Member stories: moving towards Education 4.0. </a:t>
            </a:r>
            <a:r>
              <a:rPr kumimoji="0" lang="en-US" altLang="en-US" sz="1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[Online] </a:t>
            </a:r>
            <a:br>
              <a:rPr kumimoji="0" lang="en-US" altLang="en-US" sz="1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Available at: </a:t>
            </a:r>
            <a:r>
              <a:rPr kumimoji="0" lang="en-US" altLang="en-US" sz="180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https://www.jisc.ac.uk/blog/member-stories-towards-higher-education-40-15-jan-2019</a:t>
            </a:r>
            <a:br>
              <a:rPr kumimoji="0" lang="en-US" altLang="en-US" sz="1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[Accessed 03 May 2020].</a:t>
            </a:r>
            <a:endParaRPr kumimoji="0" lang="en-GB" altLang="en-US" sz="1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Elting</a:t>
            </a:r>
            <a:r>
              <a:rPr kumimoji="0" lang="en-US" altLang="en-US" sz="1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L., 2019. </a:t>
            </a:r>
            <a:r>
              <a:rPr kumimoji="0" lang="en-US" altLang="en-US" sz="18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Problem Behind the Problem: Why Technology Perpetuates Bias. </a:t>
            </a:r>
            <a:r>
              <a:rPr kumimoji="0" lang="en-US" altLang="en-US" sz="1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[Online] </a:t>
            </a:r>
            <a:br>
              <a:rPr kumimoji="0" lang="en-US" altLang="en-US" sz="1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Available at: </a:t>
            </a:r>
            <a:r>
              <a:rPr kumimoji="0" lang="en-US" altLang="en-US" sz="180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https://www.forbes.com/sites/lizelting/2019/06/20/the-problem-behind-the-problem-why-technology-perpetuates-bias/</a:t>
            </a:r>
            <a:br>
              <a:rPr kumimoji="0" lang="en-US" altLang="en-US" sz="1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[Accessed 04 May 2020].</a:t>
            </a:r>
            <a:endParaRPr kumimoji="0" lang="en-GB" altLang="en-US" sz="1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Enosi, S., 2011. </a:t>
            </a:r>
            <a:r>
              <a:rPr kumimoji="0" lang="en-US" altLang="en-US" sz="18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Contemporary issues in Education. </a:t>
            </a:r>
            <a:r>
              <a:rPr kumimoji="0" lang="en-US" altLang="en-US" sz="1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[Online] </a:t>
            </a:r>
            <a:br>
              <a:rPr kumimoji="0" lang="en-US" altLang="en-US" sz="1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Available at: </a:t>
            </a:r>
            <a:r>
              <a:rPr kumimoji="0" lang="en-US" altLang="en-US" sz="180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https://oer.avu.org/handle/123456789/152</a:t>
            </a:r>
            <a:br>
              <a:rPr kumimoji="0" lang="en-US" altLang="en-US" sz="1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[Accessed 02 05 2020].</a:t>
            </a:r>
            <a:endParaRPr kumimoji="0" lang="en-GB" altLang="en-US" sz="1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Jisc</a:t>
            </a:r>
            <a:r>
              <a:rPr kumimoji="0" lang="en-US" altLang="en-US" sz="1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2019. </a:t>
            </a:r>
            <a:r>
              <a:rPr kumimoji="0" lang="en-US" altLang="en-US" sz="18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2030 vision for education in Wales. </a:t>
            </a:r>
            <a:r>
              <a:rPr kumimoji="0" lang="en-US" altLang="en-US" sz="1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[Online] </a:t>
            </a:r>
            <a:br>
              <a:rPr kumimoji="0" lang="en-US" altLang="en-US" sz="1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Available at: </a:t>
            </a:r>
            <a:r>
              <a:rPr kumimoji="0" lang="en-US" altLang="en-US" sz="180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https://www.jisc.ac.uk/news/2030-vision-for-education-in-wales-04-jul-2019#</a:t>
            </a:r>
            <a:br>
              <a:rPr kumimoji="0" lang="en-US" altLang="en-US" sz="1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[Accessed 05 May 2020].</a:t>
            </a:r>
            <a:endParaRPr kumimoji="0" lang="en-GB" altLang="en-US" sz="1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Kasparov, G., 2017. </a:t>
            </a:r>
            <a:r>
              <a:rPr kumimoji="0" lang="en-US" altLang="en-US" sz="18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Deep Thinking: Where Machine Intelligence Ends and Human Creativity Begins. </a:t>
            </a:r>
            <a:r>
              <a:rPr kumimoji="0" lang="en-US" altLang="en-US" sz="1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London: John Murray .</a:t>
            </a:r>
            <a:endParaRPr kumimoji="0" lang="en-GB" altLang="en-US" sz="1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6277006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AE1BE4-9772-476C-B887-FCD789B9D39F}"/>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82B321A9-D6FB-4F3B-81F7-41508B97CEFD}"/>
              </a:ext>
            </a:extLst>
          </p:cNvPr>
          <p:cNvSpPr>
            <a:spLocks noGrp="1"/>
          </p:cNvSpPr>
          <p:nvPr>
            <p:ph idx="1"/>
          </p:nvPr>
        </p:nvSpPr>
        <p:spPr>
          <a:xfrm>
            <a:off x="457200" y="1467852"/>
            <a:ext cx="11309684" cy="5390147"/>
          </a:xfrm>
        </p:spPr>
        <p:txBody>
          <a:bodyPr>
            <a:normAutofit fontScale="62500" lnSpcReduction="20000"/>
          </a:bodyPr>
          <a:lstStyle/>
          <a:p>
            <a:pPr marL="0" lvl="0" indent="0" eaLnBrk="0" fontAlgn="base" hangingPunct="0">
              <a:lnSpc>
                <a:spcPct val="100000"/>
              </a:lnSpc>
              <a:spcBef>
                <a:spcPct val="0"/>
              </a:spcBef>
              <a:spcAft>
                <a:spcPct val="0"/>
              </a:spcAft>
              <a:buNone/>
            </a:pPr>
            <a:r>
              <a:rPr lang="en-US" altLang="en-US" dirty="0">
                <a:latin typeface="Calibri" panose="020F0502020204030204" pitchFamily="34" charset="0"/>
                <a:ea typeface="Calibri" panose="020F0502020204030204" pitchFamily="34" charset="0"/>
                <a:cs typeface="Times New Roman" panose="02020603050405020304" pitchFamily="18" charset="0"/>
              </a:rPr>
              <a:t>McCormick, J., 2011. </a:t>
            </a:r>
            <a:r>
              <a:rPr lang="en-US" altLang="en-US" i="1" dirty="0">
                <a:latin typeface="Calibri" panose="020F0502020204030204" pitchFamily="34" charset="0"/>
                <a:ea typeface="Calibri" panose="020F0502020204030204" pitchFamily="34" charset="0"/>
                <a:cs typeface="Times New Roman" panose="02020603050405020304" pitchFamily="18" charset="0"/>
              </a:rPr>
              <a:t>Achievement and accountability: Report of the independent review of higher education governance in Wales, </a:t>
            </a:r>
            <a:r>
              <a:rPr lang="en-US" altLang="en-US" dirty="0">
                <a:latin typeface="Calibri" panose="020F0502020204030204" pitchFamily="34" charset="0"/>
                <a:ea typeface="Calibri" panose="020F0502020204030204" pitchFamily="34" charset="0"/>
                <a:cs typeface="Times New Roman" panose="02020603050405020304" pitchFamily="18" charset="0"/>
              </a:rPr>
              <a:t>Cardiff: Welsh Assembly Government, Department for Children, Education, Lifelong Learning and Skills.</a:t>
            </a:r>
            <a:endParaRPr lang="en-GB" altLang="en-US" dirty="0"/>
          </a:p>
          <a:p>
            <a:pPr marL="0" lvl="0" indent="0" eaLnBrk="0" fontAlgn="base" hangingPunct="0">
              <a:lnSpc>
                <a:spcPct val="100000"/>
              </a:lnSpc>
              <a:spcBef>
                <a:spcPct val="0"/>
              </a:spcBef>
              <a:spcAft>
                <a:spcPct val="0"/>
              </a:spcAft>
              <a:buNone/>
            </a:pPr>
            <a:r>
              <a:rPr lang="en-US" altLang="en-US" dirty="0">
                <a:latin typeface="Calibri" panose="020F0502020204030204" pitchFamily="34" charset="0"/>
                <a:ea typeface="Calibri" panose="020F0502020204030204" pitchFamily="34" charset="0"/>
                <a:cs typeface="Times New Roman" panose="02020603050405020304" pitchFamily="18" charset="0"/>
              </a:rPr>
              <a:t>Megginson, D. &amp; Whitaker, V., 2007. </a:t>
            </a:r>
            <a:r>
              <a:rPr lang="en-US" altLang="en-US" i="1" dirty="0">
                <a:latin typeface="Calibri" panose="020F0502020204030204" pitchFamily="34" charset="0"/>
                <a:ea typeface="Calibri" panose="020F0502020204030204" pitchFamily="34" charset="0"/>
                <a:cs typeface="Times New Roman" panose="02020603050405020304" pitchFamily="18" charset="0"/>
              </a:rPr>
              <a:t>Continuing Professional Development. </a:t>
            </a:r>
            <a:r>
              <a:rPr lang="en-US" altLang="en-US" dirty="0">
                <a:latin typeface="Calibri" panose="020F0502020204030204" pitchFamily="34" charset="0"/>
                <a:ea typeface="Calibri" panose="020F0502020204030204" pitchFamily="34" charset="0"/>
                <a:cs typeface="Times New Roman" panose="02020603050405020304" pitchFamily="18" charset="0"/>
              </a:rPr>
              <a:t>2nd ed. London: CIPD.</a:t>
            </a:r>
            <a:endParaRPr lang="en-GB" altLang="en-US" dirty="0"/>
          </a:p>
          <a:p>
            <a:pPr marL="0" lvl="0" indent="0" eaLnBrk="0" fontAlgn="base" hangingPunct="0">
              <a:lnSpc>
                <a:spcPct val="100000"/>
              </a:lnSpc>
              <a:spcBef>
                <a:spcPct val="0"/>
              </a:spcBef>
              <a:spcAft>
                <a:spcPct val="0"/>
              </a:spcAft>
              <a:buNone/>
            </a:pPr>
            <a:r>
              <a:rPr lang="en-US" altLang="en-US" dirty="0">
                <a:latin typeface="Calibri" panose="020F0502020204030204" pitchFamily="34" charset="0"/>
                <a:ea typeface="Calibri" panose="020F0502020204030204" pitchFamily="34" charset="0"/>
                <a:cs typeface="Times New Roman" panose="02020603050405020304" pitchFamily="18" charset="0"/>
              </a:rPr>
              <a:t>Miller, K., 2020. </a:t>
            </a:r>
            <a:r>
              <a:rPr lang="en-US" altLang="en-US" i="1" dirty="0">
                <a:latin typeface="Calibri" panose="020F0502020204030204" pitchFamily="34" charset="0"/>
                <a:ea typeface="Calibri" panose="020F0502020204030204" pitchFamily="34" charset="0"/>
                <a:cs typeface="Times New Roman" panose="02020603050405020304" pitchFamily="18" charset="0"/>
              </a:rPr>
              <a:t>22 Advantages and Disadvantages of Technology in Education. </a:t>
            </a:r>
            <a:r>
              <a:rPr lang="en-US" altLang="en-US" dirty="0">
                <a:latin typeface="Calibri" panose="020F0502020204030204" pitchFamily="34" charset="0"/>
                <a:ea typeface="Calibri" panose="020F0502020204030204" pitchFamily="34" charset="0"/>
                <a:cs typeface="Times New Roman" panose="02020603050405020304" pitchFamily="18" charset="0"/>
              </a:rPr>
              <a:t>[Online] </a:t>
            </a:r>
            <a:br>
              <a:rPr lang="en-US" altLang="en-US" dirty="0">
                <a:latin typeface="Calibri" panose="020F0502020204030204" pitchFamily="34" charset="0"/>
                <a:ea typeface="Calibri" panose="020F0502020204030204" pitchFamily="34" charset="0"/>
                <a:cs typeface="Times New Roman" panose="02020603050405020304" pitchFamily="18" charset="0"/>
              </a:rPr>
            </a:br>
            <a:r>
              <a:rPr lang="en-US" altLang="en-US" dirty="0">
                <a:latin typeface="Calibri" panose="020F0502020204030204" pitchFamily="34" charset="0"/>
                <a:ea typeface="Calibri" panose="020F0502020204030204" pitchFamily="34" charset="0"/>
                <a:cs typeface="Times New Roman" panose="02020603050405020304" pitchFamily="18" charset="0"/>
              </a:rPr>
              <a:t>Available at: </a:t>
            </a:r>
            <a:r>
              <a:rPr lang="en-US" altLang="en-US" u="sng" dirty="0">
                <a:latin typeface="Calibri" panose="020F0502020204030204" pitchFamily="34" charset="0"/>
                <a:ea typeface="Calibri" panose="020F0502020204030204" pitchFamily="34" charset="0"/>
                <a:cs typeface="Times New Roman" panose="02020603050405020304" pitchFamily="18" charset="0"/>
              </a:rPr>
              <a:t>https://futureofworking.com/10-advantages-and-disadvantages-of-technology-in-education/</a:t>
            </a:r>
            <a:br>
              <a:rPr lang="en-US" altLang="en-US" dirty="0">
                <a:latin typeface="Calibri" panose="020F0502020204030204" pitchFamily="34" charset="0"/>
                <a:ea typeface="Calibri" panose="020F0502020204030204" pitchFamily="34" charset="0"/>
                <a:cs typeface="Times New Roman" panose="02020603050405020304" pitchFamily="18" charset="0"/>
              </a:rPr>
            </a:br>
            <a:r>
              <a:rPr lang="en-US" altLang="en-US" dirty="0">
                <a:latin typeface="Calibri" panose="020F0502020204030204" pitchFamily="34" charset="0"/>
                <a:ea typeface="Calibri" panose="020F0502020204030204" pitchFamily="34" charset="0"/>
                <a:cs typeface="Times New Roman" panose="02020603050405020304" pitchFamily="18" charset="0"/>
              </a:rPr>
              <a:t>[Accessed 03 May 2020].</a:t>
            </a:r>
            <a:endParaRPr lang="en-GB" altLang="en-US" dirty="0"/>
          </a:p>
          <a:p>
            <a:pPr marL="0" lvl="0" indent="0" eaLnBrk="0" fontAlgn="base" hangingPunct="0">
              <a:lnSpc>
                <a:spcPct val="100000"/>
              </a:lnSpc>
              <a:spcBef>
                <a:spcPct val="0"/>
              </a:spcBef>
              <a:spcAft>
                <a:spcPct val="0"/>
              </a:spcAft>
              <a:buNone/>
            </a:pPr>
            <a:r>
              <a:rPr lang="en-US" altLang="en-US" dirty="0">
                <a:latin typeface="Calibri" panose="020F0502020204030204" pitchFamily="34" charset="0"/>
                <a:ea typeface="Calibri" panose="020F0502020204030204" pitchFamily="34" charset="0"/>
                <a:cs typeface="Times New Roman" panose="02020603050405020304" pitchFamily="18" charset="0"/>
              </a:rPr>
              <a:t>Moon, J. A., 2000. </a:t>
            </a:r>
            <a:r>
              <a:rPr lang="en-US" altLang="en-US" i="1" dirty="0">
                <a:latin typeface="Calibri" panose="020F0502020204030204" pitchFamily="34" charset="0"/>
                <a:ea typeface="Calibri" panose="020F0502020204030204" pitchFamily="34" charset="0"/>
                <a:cs typeface="Times New Roman" panose="02020603050405020304" pitchFamily="18" charset="0"/>
              </a:rPr>
              <a:t>Reflection in Learning and Professional Development: Theory and Practice. </a:t>
            </a:r>
            <a:r>
              <a:rPr lang="en-US" altLang="en-US" dirty="0">
                <a:latin typeface="Calibri" panose="020F0502020204030204" pitchFamily="34" charset="0"/>
                <a:ea typeface="Calibri" panose="020F0502020204030204" pitchFamily="34" charset="0"/>
                <a:cs typeface="Times New Roman" panose="02020603050405020304" pitchFamily="18" charset="0"/>
              </a:rPr>
              <a:t>Abingdon: Routledge.</a:t>
            </a:r>
            <a:endParaRPr lang="en-GB" altLang="en-US" dirty="0"/>
          </a:p>
          <a:p>
            <a:pPr marL="0" lvl="0" indent="0" eaLnBrk="0" fontAlgn="base" hangingPunct="0">
              <a:lnSpc>
                <a:spcPct val="100000"/>
              </a:lnSpc>
              <a:spcBef>
                <a:spcPct val="0"/>
              </a:spcBef>
              <a:spcAft>
                <a:spcPct val="0"/>
              </a:spcAft>
              <a:buNone/>
            </a:pPr>
            <a:r>
              <a:rPr lang="en-US" altLang="en-US" dirty="0">
                <a:latin typeface="Calibri" panose="020F0502020204030204" pitchFamily="34" charset="0"/>
                <a:ea typeface="Calibri" panose="020F0502020204030204" pitchFamily="34" charset="0"/>
                <a:cs typeface="Times New Roman" panose="02020603050405020304" pitchFamily="18" charset="0"/>
              </a:rPr>
              <a:t>Robb, M., 2016. </a:t>
            </a:r>
            <a:r>
              <a:rPr lang="en-US" altLang="en-US" i="1" dirty="0">
                <a:latin typeface="Calibri" panose="020F0502020204030204" pitchFamily="34" charset="0"/>
                <a:ea typeface="Calibri" panose="020F0502020204030204" pitchFamily="34" charset="0"/>
                <a:cs typeface="Times New Roman" panose="02020603050405020304" pitchFamily="18" charset="0"/>
              </a:rPr>
              <a:t>What Educators Need to Know About Technology Addiction. </a:t>
            </a:r>
            <a:r>
              <a:rPr lang="en-US" altLang="en-US" dirty="0">
                <a:latin typeface="Calibri" panose="020F0502020204030204" pitchFamily="34" charset="0"/>
                <a:ea typeface="Calibri" panose="020F0502020204030204" pitchFamily="34" charset="0"/>
                <a:cs typeface="Times New Roman" panose="02020603050405020304" pitchFamily="18" charset="0"/>
              </a:rPr>
              <a:t>[Online] </a:t>
            </a:r>
            <a:br>
              <a:rPr lang="en-US" altLang="en-US" dirty="0">
                <a:latin typeface="Calibri" panose="020F0502020204030204" pitchFamily="34" charset="0"/>
                <a:ea typeface="Calibri" panose="020F0502020204030204" pitchFamily="34" charset="0"/>
                <a:cs typeface="Times New Roman" panose="02020603050405020304" pitchFamily="18" charset="0"/>
              </a:rPr>
            </a:br>
            <a:r>
              <a:rPr lang="en-US" altLang="en-US" dirty="0">
                <a:latin typeface="Calibri" panose="020F0502020204030204" pitchFamily="34" charset="0"/>
                <a:ea typeface="Calibri" panose="020F0502020204030204" pitchFamily="34" charset="0"/>
                <a:cs typeface="Times New Roman" panose="02020603050405020304" pitchFamily="18" charset="0"/>
              </a:rPr>
              <a:t>Available at: </a:t>
            </a:r>
            <a:r>
              <a:rPr lang="en-US" altLang="en-US" u="sng" dirty="0">
                <a:latin typeface="Calibri" panose="020F0502020204030204" pitchFamily="34" charset="0"/>
                <a:ea typeface="Calibri" panose="020F0502020204030204" pitchFamily="34" charset="0"/>
                <a:cs typeface="Times New Roman" panose="02020603050405020304" pitchFamily="18" charset="0"/>
              </a:rPr>
              <a:t>https://www.commonsense.org/education/articles/what-educators-need-to-know-about-technology-addiction</a:t>
            </a:r>
            <a:br>
              <a:rPr lang="en-US" altLang="en-US" dirty="0">
                <a:latin typeface="Calibri" panose="020F0502020204030204" pitchFamily="34" charset="0"/>
                <a:ea typeface="Calibri" panose="020F0502020204030204" pitchFamily="34" charset="0"/>
                <a:cs typeface="Times New Roman" panose="02020603050405020304" pitchFamily="18" charset="0"/>
              </a:rPr>
            </a:br>
            <a:r>
              <a:rPr lang="en-US" altLang="en-US" dirty="0">
                <a:latin typeface="Calibri" panose="020F0502020204030204" pitchFamily="34" charset="0"/>
                <a:ea typeface="Calibri" panose="020F0502020204030204" pitchFamily="34" charset="0"/>
                <a:cs typeface="Times New Roman" panose="02020603050405020304" pitchFamily="18" charset="0"/>
              </a:rPr>
              <a:t>[Accessed 04 May 2020].</a:t>
            </a:r>
            <a:endParaRPr lang="en-GB" altLang="en-US" dirty="0"/>
          </a:p>
          <a:p>
            <a:pPr marL="0" lvl="0" indent="0" eaLnBrk="0" fontAlgn="base" hangingPunct="0">
              <a:lnSpc>
                <a:spcPct val="100000"/>
              </a:lnSpc>
              <a:spcBef>
                <a:spcPct val="0"/>
              </a:spcBef>
              <a:spcAft>
                <a:spcPct val="0"/>
              </a:spcAft>
              <a:buNone/>
            </a:pPr>
            <a:r>
              <a:rPr lang="en-US" altLang="en-US" dirty="0" err="1">
                <a:latin typeface="Calibri" panose="020F0502020204030204" pitchFamily="34" charset="0"/>
                <a:ea typeface="Calibri" panose="020F0502020204030204" pitchFamily="34" charset="0"/>
                <a:cs typeface="Times New Roman" panose="02020603050405020304" pitchFamily="18" charset="0"/>
              </a:rPr>
              <a:t>Scheider</a:t>
            </a:r>
            <a:r>
              <a:rPr lang="en-US" altLang="en-US" dirty="0">
                <a:latin typeface="Calibri" panose="020F0502020204030204" pitchFamily="34" charset="0"/>
                <a:ea typeface="Calibri" panose="020F0502020204030204" pitchFamily="34" charset="0"/>
                <a:cs typeface="Times New Roman" panose="02020603050405020304" pitchFamily="18" charset="0"/>
              </a:rPr>
              <a:t>, P. &amp; </a:t>
            </a:r>
            <a:r>
              <a:rPr lang="en-US" altLang="en-US" dirty="0" err="1">
                <a:latin typeface="Calibri" panose="020F0502020204030204" pitchFamily="34" charset="0"/>
                <a:ea typeface="Calibri" panose="020F0502020204030204" pitchFamily="34" charset="0"/>
                <a:cs typeface="Times New Roman" panose="02020603050405020304" pitchFamily="18" charset="0"/>
              </a:rPr>
              <a:t>Bakhshi</a:t>
            </a:r>
            <a:r>
              <a:rPr lang="en-US" altLang="en-US" dirty="0">
                <a:latin typeface="Calibri" panose="020F0502020204030204" pitchFamily="34" charset="0"/>
                <a:ea typeface="Calibri" panose="020F0502020204030204" pitchFamily="34" charset="0"/>
                <a:cs typeface="Times New Roman" panose="02020603050405020304" pitchFamily="18" charset="0"/>
              </a:rPr>
              <a:t>, H., 2017. </a:t>
            </a:r>
            <a:r>
              <a:rPr lang="en-US" altLang="en-US" i="1" dirty="0">
                <a:latin typeface="Calibri" panose="020F0502020204030204" pitchFamily="34" charset="0"/>
                <a:ea typeface="Calibri" panose="020F0502020204030204" pitchFamily="34" charset="0"/>
                <a:cs typeface="Times New Roman" panose="02020603050405020304" pitchFamily="18" charset="0"/>
              </a:rPr>
              <a:t>The Future of Skills: Employment in 2030. </a:t>
            </a:r>
            <a:r>
              <a:rPr lang="en-US" altLang="en-US" dirty="0">
                <a:latin typeface="Calibri" panose="020F0502020204030204" pitchFamily="34" charset="0"/>
                <a:ea typeface="Calibri" panose="020F0502020204030204" pitchFamily="34" charset="0"/>
                <a:cs typeface="Times New Roman" panose="02020603050405020304" pitchFamily="18" charset="0"/>
              </a:rPr>
              <a:t>[Online] </a:t>
            </a:r>
            <a:br>
              <a:rPr lang="en-US" altLang="en-US" dirty="0">
                <a:latin typeface="Calibri" panose="020F0502020204030204" pitchFamily="34" charset="0"/>
                <a:ea typeface="Calibri" panose="020F0502020204030204" pitchFamily="34" charset="0"/>
                <a:cs typeface="Times New Roman" panose="02020603050405020304" pitchFamily="18" charset="0"/>
              </a:rPr>
            </a:br>
            <a:r>
              <a:rPr lang="en-US" altLang="en-US" dirty="0">
                <a:latin typeface="Calibri" panose="020F0502020204030204" pitchFamily="34" charset="0"/>
                <a:ea typeface="Calibri" panose="020F0502020204030204" pitchFamily="34" charset="0"/>
                <a:cs typeface="Times New Roman" panose="02020603050405020304" pitchFamily="18" charset="0"/>
              </a:rPr>
              <a:t>Available at: </a:t>
            </a:r>
            <a:r>
              <a:rPr lang="en-US" altLang="en-US" u="sng" dirty="0">
                <a:latin typeface="Calibri" panose="020F0502020204030204" pitchFamily="34" charset="0"/>
                <a:ea typeface="Calibri" panose="020F0502020204030204" pitchFamily="34" charset="0"/>
                <a:cs typeface="Times New Roman" panose="02020603050405020304" pitchFamily="18" charset="0"/>
              </a:rPr>
              <a:t>https://www.nesta.org.uk/report/the-future-of-skills-employment-in-2030/</a:t>
            </a:r>
            <a:br>
              <a:rPr lang="en-US" altLang="en-US" dirty="0">
                <a:latin typeface="Calibri" panose="020F0502020204030204" pitchFamily="34" charset="0"/>
                <a:ea typeface="Calibri" panose="020F0502020204030204" pitchFamily="34" charset="0"/>
                <a:cs typeface="Times New Roman" panose="02020603050405020304" pitchFamily="18" charset="0"/>
              </a:rPr>
            </a:br>
            <a:r>
              <a:rPr lang="en-US" altLang="en-US" dirty="0">
                <a:latin typeface="Calibri" panose="020F0502020204030204" pitchFamily="34" charset="0"/>
                <a:ea typeface="Calibri" panose="020F0502020204030204" pitchFamily="34" charset="0"/>
                <a:cs typeface="Times New Roman" panose="02020603050405020304" pitchFamily="18" charset="0"/>
              </a:rPr>
              <a:t>[Accessed 04 May 2020].</a:t>
            </a:r>
            <a:endParaRPr lang="en-GB" altLang="en-US" dirty="0"/>
          </a:p>
          <a:p>
            <a:pPr marL="0" lvl="0" indent="0" eaLnBrk="0" fontAlgn="base" hangingPunct="0">
              <a:lnSpc>
                <a:spcPct val="100000"/>
              </a:lnSpc>
              <a:spcBef>
                <a:spcPct val="0"/>
              </a:spcBef>
              <a:spcAft>
                <a:spcPct val="0"/>
              </a:spcAft>
              <a:buNone/>
            </a:pPr>
            <a:r>
              <a:rPr lang="en-US" altLang="en-US" dirty="0">
                <a:latin typeface="Calibri" panose="020F0502020204030204" pitchFamily="34" charset="0"/>
                <a:ea typeface="Calibri" panose="020F0502020204030204" pitchFamily="34" charset="0"/>
                <a:cs typeface="Times New Roman" panose="02020603050405020304" pitchFamily="18" charset="0"/>
              </a:rPr>
              <a:t>Schwab, K., 2016. </a:t>
            </a:r>
            <a:r>
              <a:rPr lang="en-US" altLang="en-US" i="1" dirty="0">
                <a:latin typeface="Calibri" panose="020F0502020204030204" pitchFamily="34" charset="0"/>
                <a:ea typeface="Calibri" panose="020F0502020204030204" pitchFamily="34" charset="0"/>
                <a:cs typeface="Times New Roman" panose="02020603050405020304" pitchFamily="18" charset="0"/>
              </a:rPr>
              <a:t>The Fourth Industrial Revolution: what it means, how to respond. </a:t>
            </a:r>
            <a:r>
              <a:rPr lang="en-US" altLang="en-US" dirty="0">
                <a:latin typeface="Calibri" panose="020F0502020204030204" pitchFamily="34" charset="0"/>
                <a:ea typeface="Calibri" panose="020F0502020204030204" pitchFamily="34" charset="0"/>
                <a:cs typeface="Times New Roman" panose="02020603050405020304" pitchFamily="18" charset="0"/>
              </a:rPr>
              <a:t>[Online] </a:t>
            </a:r>
            <a:br>
              <a:rPr lang="en-US" altLang="en-US" dirty="0">
                <a:latin typeface="Calibri" panose="020F0502020204030204" pitchFamily="34" charset="0"/>
                <a:ea typeface="Calibri" panose="020F0502020204030204" pitchFamily="34" charset="0"/>
                <a:cs typeface="Times New Roman" panose="02020603050405020304" pitchFamily="18" charset="0"/>
              </a:rPr>
            </a:br>
            <a:r>
              <a:rPr lang="en-US" altLang="en-US" dirty="0">
                <a:latin typeface="Calibri" panose="020F0502020204030204" pitchFamily="34" charset="0"/>
                <a:ea typeface="Calibri" panose="020F0502020204030204" pitchFamily="34" charset="0"/>
                <a:cs typeface="Times New Roman" panose="02020603050405020304" pitchFamily="18" charset="0"/>
              </a:rPr>
              <a:t>Available at: </a:t>
            </a:r>
            <a:r>
              <a:rPr lang="en-US" altLang="en-US" u="sng" dirty="0">
                <a:latin typeface="Calibri" panose="020F0502020204030204" pitchFamily="34" charset="0"/>
                <a:ea typeface="Calibri" panose="020F0502020204030204" pitchFamily="34" charset="0"/>
                <a:cs typeface="Times New Roman" panose="02020603050405020304" pitchFamily="18" charset="0"/>
              </a:rPr>
              <a:t>https://www.weforum.org/agenda/2016/01/the-fourth-industrial-revolution-what-it-means-and-how-to-respond/</a:t>
            </a:r>
            <a:br>
              <a:rPr lang="en-US" altLang="en-US" dirty="0">
                <a:latin typeface="Calibri" panose="020F0502020204030204" pitchFamily="34" charset="0"/>
                <a:ea typeface="Calibri" panose="020F0502020204030204" pitchFamily="34" charset="0"/>
                <a:cs typeface="Times New Roman" panose="02020603050405020304" pitchFamily="18" charset="0"/>
              </a:rPr>
            </a:br>
            <a:r>
              <a:rPr lang="en-US" altLang="en-US" dirty="0">
                <a:latin typeface="Calibri" panose="020F0502020204030204" pitchFamily="34" charset="0"/>
                <a:ea typeface="Calibri" panose="020F0502020204030204" pitchFamily="34" charset="0"/>
                <a:cs typeface="Times New Roman" panose="02020603050405020304" pitchFamily="18" charset="0"/>
              </a:rPr>
              <a:t>[Accessed 05 May 2020].</a:t>
            </a:r>
          </a:p>
          <a:p>
            <a:pPr marL="0" lvl="0" indent="0" eaLnBrk="0" fontAlgn="base" hangingPunct="0">
              <a:lnSpc>
                <a:spcPct val="100000"/>
              </a:lnSpc>
              <a:spcBef>
                <a:spcPct val="0"/>
              </a:spcBef>
              <a:spcAft>
                <a:spcPct val="0"/>
              </a:spcAft>
              <a:buNone/>
            </a:pPr>
            <a:r>
              <a:rPr lang="en-US" dirty="0"/>
              <a:t>[Online] </a:t>
            </a:r>
            <a:br>
              <a:rPr lang="en-US" dirty="0"/>
            </a:br>
            <a:r>
              <a:rPr lang="en-US" dirty="0"/>
              <a:t>Available at: </a:t>
            </a:r>
            <a:r>
              <a:rPr lang="en-US" u="sng" dirty="0"/>
              <a:t>https://www.wcva.org.uk/media/5636168/the_goals_of_the_wellbeing_of_future_generations__wales__act_2015.pdf</a:t>
            </a:r>
            <a:br>
              <a:rPr lang="en-US" dirty="0"/>
            </a:br>
            <a:r>
              <a:rPr lang="en-US" dirty="0"/>
              <a:t>[Accessed 01 May 2018].</a:t>
            </a:r>
            <a:endParaRPr lang="en-GB" altLang="en-US" dirty="0"/>
          </a:p>
          <a:p>
            <a:pPr marL="0" lvl="0" indent="0" eaLnBrk="0" fontAlgn="base" hangingPunct="0">
              <a:lnSpc>
                <a:spcPct val="100000"/>
              </a:lnSpc>
              <a:spcBef>
                <a:spcPct val="0"/>
              </a:spcBef>
              <a:spcAft>
                <a:spcPct val="0"/>
              </a:spcAft>
              <a:buNone/>
            </a:pPr>
            <a:r>
              <a:rPr lang="en-US" altLang="en-US" dirty="0">
                <a:latin typeface="Calibri" panose="020F0502020204030204" pitchFamily="34" charset="0"/>
                <a:ea typeface="Calibri" panose="020F0502020204030204" pitchFamily="34" charset="0"/>
                <a:cs typeface="Times New Roman" panose="02020603050405020304" pitchFamily="18" charset="0"/>
              </a:rPr>
              <a:t>Welsh Government, 2019. </a:t>
            </a:r>
            <a:r>
              <a:rPr lang="en-US" altLang="en-US" i="1" dirty="0">
                <a:latin typeface="Calibri" panose="020F0502020204030204" pitchFamily="34" charset="0"/>
                <a:ea typeface="Calibri" panose="020F0502020204030204" pitchFamily="34" charset="0"/>
                <a:cs typeface="Times New Roman" panose="02020603050405020304" pitchFamily="18" charset="0"/>
              </a:rPr>
              <a:t>A strategic framework for post-16 digital learning in Wales, </a:t>
            </a:r>
            <a:r>
              <a:rPr lang="en-US" altLang="en-US" dirty="0">
                <a:latin typeface="Calibri" panose="020F0502020204030204" pitchFamily="34" charset="0"/>
                <a:ea typeface="Calibri" panose="020F0502020204030204" pitchFamily="34" charset="0"/>
                <a:cs typeface="Times New Roman" panose="02020603050405020304" pitchFamily="18" charset="0"/>
              </a:rPr>
              <a:t>Cardiff: Welsh Government.</a:t>
            </a:r>
            <a:endParaRPr lang="en-GB" altLang="en-US" dirty="0"/>
          </a:p>
        </p:txBody>
      </p:sp>
    </p:spTree>
    <p:extLst>
      <p:ext uri="{BB962C8B-B14F-4D97-AF65-F5344CB8AC3E}">
        <p14:creationId xmlns:p14="http://schemas.microsoft.com/office/powerpoint/2010/main" val="14626792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44781794_Research presentation_RVA_v3" id="{DF2794B4-2314-4F87-8639-5DCB9EEE28EE}" vid="{3B969E49-204F-4FF6-BD10-D26195B8D4D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2AB02E3-5ADF-4BF0-9C1B-35CDF3FE95B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3C7D9E6-B0D9-433E-BD46-EB60F64F4DA8}">
  <ds:schemaRefs>
    <ds:schemaRef ds:uri="http://schemas.microsoft.com/office/2006/metadata/properties"/>
    <ds:schemaRef ds:uri="http://schemas.microsoft.com/office/infopath/2007/PartnerControls"/>
    <ds:schemaRef ds:uri="71af3243-3dd4-4a8d-8c0d-dd76da1f02a5"/>
  </ds:schemaRefs>
</ds:datastoreItem>
</file>

<file path=customXml/itemProps3.xml><?xml version="1.0" encoding="utf-8"?>
<ds:datastoreItem xmlns:ds="http://schemas.openxmlformats.org/officeDocument/2006/customXml" ds:itemID="{5CA875DA-F9FD-4F83-A049-3B1027B542D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2301</Words>
  <Application>Microsoft Office PowerPoint</Application>
  <PresentationFormat>Widescreen</PresentationFormat>
  <Paragraphs>158</Paragraphs>
  <Slides>22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Arial</vt:lpstr>
      <vt:lpstr>Calibri</vt:lpstr>
      <vt:lpstr>Calibri Light</vt:lpstr>
      <vt:lpstr>Office Theme</vt:lpstr>
      <vt:lpstr>Contemporary issues and professional role (CIPR)</vt:lpstr>
      <vt:lpstr>Aim of the presentation</vt:lpstr>
      <vt:lpstr>Objectives</vt:lpstr>
      <vt:lpstr>What does contemporary issues in education mean?</vt:lpstr>
      <vt:lpstr>Examples of contemporary issues in Education (1/2) (Megginson &amp; Whitaker, 2007)</vt:lpstr>
      <vt:lpstr>Examples of contemporary issues in Education (2/2) (Megginson &amp; Whitaker, 2007) </vt:lpstr>
      <vt:lpstr>The fourth industrial revolution</vt:lpstr>
      <vt:lpstr>Technology in education.  The advantages…  (1/2)</vt:lpstr>
      <vt:lpstr>PowerPoint Presentation</vt:lpstr>
      <vt:lpstr>Technology is a good thing then?</vt:lpstr>
      <vt:lpstr>Disadvantages of Technology in Post Compulsory education.</vt:lpstr>
      <vt:lpstr>Disadvantages of Technology in Post Compulsory education.</vt:lpstr>
      <vt:lpstr>Disadvantages of Technology in Post Compulsory education.</vt:lpstr>
      <vt:lpstr>Disadvantages of Technology in Post Compulsory education</vt:lpstr>
      <vt:lpstr>Digital 2030 - A strategic framework for post-16 digital learning in Wales</vt:lpstr>
      <vt:lpstr>PowerPoint Presentation</vt:lpstr>
      <vt:lpstr>Who does the digital 2030 affect.</vt:lpstr>
      <vt:lpstr>Major impact of digital 2030 on higher education? </vt:lpstr>
      <vt:lpstr>How does this impact PCET</vt:lpstr>
      <vt:lpstr>Technology addiction &amp; Digital 2030</vt:lpstr>
      <vt:lpstr>References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2020-05-12T18:25:51Z</dcterms:created>
  <dcterms:modified xsi:type="dcterms:W3CDTF">2020-06-06T22:22:51Z</dcterms:modified>
</cp:coreProperties>
</file>