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77" r:id="rId2"/>
    <p:sldId id="270" r:id="rId3"/>
    <p:sldId id="321" r:id="rId4"/>
    <p:sldId id="302" r:id="rId5"/>
    <p:sldId id="406" r:id="rId6"/>
    <p:sldId id="324" r:id="rId7"/>
    <p:sldId id="325" r:id="rId8"/>
    <p:sldId id="345" r:id="rId9"/>
    <p:sldId id="493" r:id="rId10"/>
    <p:sldId id="298" r:id="rId11"/>
    <p:sldId id="489" r:id="rId12"/>
    <p:sldId id="405" r:id="rId13"/>
    <p:sldId id="407" r:id="rId14"/>
    <p:sldId id="392" r:id="rId15"/>
    <p:sldId id="390" r:id="rId16"/>
    <p:sldId id="451" r:id="rId17"/>
    <p:sldId id="453" r:id="rId18"/>
    <p:sldId id="331" r:id="rId19"/>
    <p:sldId id="454" r:id="rId20"/>
    <p:sldId id="332" r:id="rId21"/>
    <p:sldId id="334" r:id="rId22"/>
    <p:sldId id="335" r:id="rId23"/>
    <p:sldId id="336" r:id="rId24"/>
    <p:sldId id="328" r:id="rId25"/>
    <p:sldId id="455" r:id="rId26"/>
    <p:sldId id="329" r:id="rId27"/>
    <p:sldId id="337" r:id="rId28"/>
    <p:sldId id="491" r:id="rId29"/>
    <p:sldId id="292" r:id="rId30"/>
    <p:sldId id="340" r:id="rId31"/>
    <p:sldId id="338" r:id="rId32"/>
    <p:sldId id="456" r:id="rId33"/>
    <p:sldId id="457" r:id="rId34"/>
    <p:sldId id="458" r:id="rId35"/>
    <p:sldId id="459" r:id="rId36"/>
    <p:sldId id="460" r:id="rId37"/>
    <p:sldId id="398" r:id="rId38"/>
    <p:sldId id="490" r:id="rId39"/>
    <p:sldId id="301" r:id="rId40"/>
    <p:sldId id="344" r:id="rId41"/>
    <p:sldId id="384" r:id="rId42"/>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9" autoAdjust="0"/>
    <p:restoredTop sz="90680" autoAdjust="0"/>
  </p:normalViewPr>
  <p:slideViewPr>
    <p:cSldViewPr snapToGrid="0">
      <p:cViewPr varScale="1">
        <p:scale>
          <a:sx n="101" d="100"/>
          <a:sy n="101" d="100"/>
        </p:scale>
        <p:origin x="92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F5E7EC-1A32-4902-8CEF-AB516F8BE836}"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6FF93C-3FBA-4029-830F-5DA99E67E8C9}" type="slidenum">
              <a:rPr lang="en-GB" smtClean="0"/>
              <a:t>‹#›</a:t>
            </a:fld>
            <a:endParaRPr lang="en-GB"/>
          </a:p>
        </p:txBody>
      </p:sp>
    </p:spTree>
    <p:extLst>
      <p:ext uri="{BB962C8B-B14F-4D97-AF65-F5344CB8AC3E}">
        <p14:creationId xmlns:p14="http://schemas.microsoft.com/office/powerpoint/2010/main" val="1123829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7" Type="http://schemas.openxmlformats.org/officeDocument/2006/relationships/hyperlink" Target="http://en.wikipedia.org/wiki/French_Revolution"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en.wikipedia.org/wiki/Political_philosophy" TargetMode="External"/><Relationship Id="rId5" Type="http://schemas.openxmlformats.org/officeDocument/2006/relationships/hyperlink" Target="http://en.wikipedia.org/wiki/Philosopher" TargetMode="External"/><Relationship Id="rId4" Type="http://schemas.openxmlformats.org/officeDocument/2006/relationships/hyperlink" Target="http://en.wikipedia.org/wiki/Canton_of_Geneva"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n.wikipedia.org/wiki/Help:IPA_for_French"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en.wikipedia.org/wiki/French_Revolutionary_Wars" TargetMode="External"/><Relationship Id="rId5" Type="http://schemas.openxmlformats.org/officeDocument/2006/relationships/hyperlink" Target="http://en.wikipedia.org/wiki/French_Revolution" TargetMode="External"/><Relationship Id="rId4" Type="http://schemas.openxmlformats.org/officeDocument/2006/relationships/hyperlink" Target="http://en.wikipedia.org/wiki/Fr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a:t>
            </a:r>
            <a:r>
              <a:rPr lang="en-GB" altLang="en-US" b="1"/>
              <a:t>Jean-Jacques Rousseau</a:t>
            </a:r>
            <a:r>
              <a:rPr lang="en-GB" altLang="en-US"/>
              <a:t> (French: </a:t>
            </a:r>
            <a:r>
              <a:rPr lang="en-GB" altLang="en-US">
                <a:hlinkClick r:id="rId3" tooltip="Help:IPA for French"/>
              </a:rPr>
              <a:t>[ʒɑ̃ʒak ʁuso]</a:t>
            </a:r>
            <a:r>
              <a:rPr lang="en-GB" altLang="en-US"/>
              <a:t>; 28 June 1712 – 2 July 1778) was a </a:t>
            </a:r>
            <a:r>
              <a:rPr lang="en-GB" altLang="en-US">
                <a:hlinkClick r:id="rId4" tooltip="Canton of Geneva"/>
              </a:rPr>
              <a:t>Genevan</a:t>
            </a:r>
            <a:r>
              <a:rPr lang="en-GB" altLang="en-US"/>
              <a:t> </a:t>
            </a:r>
            <a:r>
              <a:rPr lang="en-GB" altLang="en-US">
                <a:hlinkClick r:id="rId5" tooltip="Philosopher"/>
              </a:rPr>
              <a:t>philosopher</a:t>
            </a:r>
            <a:r>
              <a:rPr lang="en-GB" altLang="en-US"/>
              <a:t>, writer, and composer of the 18th century. His </a:t>
            </a:r>
            <a:r>
              <a:rPr lang="en-GB" altLang="en-US">
                <a:hlinkClick r:id="rId6" tooltip="Political philosophy"/>
              </a:rPr>
              <a:t>political philosophy</a:t>
            </a:r>
            <a:r>
              <a:rPr lang="en-GB" altLang="en-US"/>
              <a:t> influenced the </a:t>
            </a:r>
            <a:r>
              <a:rPr lang="en-GB" altLang="en-US">
                <a:hlinkClick r:id="rId7" tooltip="French Revolution"/>
              </a:rPr>
              <a:t>French Revolution</a:t>
            </a:r>
            <a:r>
              <a:rPr lang="en-GB" altLang="en-US"/>
              <a:t> as well as the overall development of modern political, sociological, and educational thought.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79B07A8-CA07-4243-9141-F5062CCCCF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E90F56D5-8A6E-4057-8DD4-41E6E3E71E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Napoléon Bonaparte</a:t>
            </a:r>
            <a:r>
              <a:rPr lang="en-GB" altLang="en-US"/>
              <a:t> (French pronunciation: ​</a:t>
            </a:r>
            <a:r>
              <a:rPr lang="en-GB" altLang="en-US">
                <a:hlinkClick r:id="rId3" tooltip="Help:IPA for French"/>
              </a:rPr>
              <a:t>[napɔleɪˈɔ̃ bɔnaˈpart]</a:t>
            </a:r>
            <a:r>
              <a:rPr lang="en-GB" altLang="en-US"/>
              <a:t>, born Napoleone di Buonaparte; 15 August 1769 – 5 May 1821) was a </a:t>
            </a:r>
            <a:r>
              <a:rPr lang="en-GB" altLang="en-US">
                <a:hlinkClick r:id="rId4" tooltip="France"/>
              </a:rPr>
              <a:t>French</a:t>
            </a:r>
            <a:r>
              <a:rPr lang="en-GB" altLang="en-US"/>
              <a:t> military and political leader who rose to prominence during the latter stages of the </a:t>
            </a:r>
            <a:r>
              <a:rPr lang="en-GB" altLang="en-US">
                <a:hlinkClick r:id="rId5" tooltip="French Revolution"/>
              </a:rPr>
              <a:t>French Revolution</a:t>
            </a:r>
            <a:r>
              <a:rPr lang="en-GB" altLang="en-US"/>
              <a:t> and its associated </a:t>
            </a:r>
            <a:r>
              <a:rPr lang="en-GB" altLang="en-US">
                <a:hlinkClick r:id="rId6" tooltip="French Revolutionary Wars"/>
              </a:rPr>
              <a:t>wars</a:t>
            </a:r>
            <a:r>
              <a:rPr lang="en-GB" altLang="en-US"/>
              <a:t> in Europe.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fld id="{9F19425A-1FB1-4C8E-BEA1-B37D96013843}" type="datetimeFigureOut">
              <a:rPr lang="en-GB" smtClean="0"/>
              <a:t>01/02/2023</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84831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34393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26634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915633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8"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2323419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4"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829175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3"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24536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658491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6"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309823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732992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9F19425A-1FB1-4C8E-BEA1-B37D96013843}" type="datetimeFigureOut">
              <a:rPr lang="en-GB" smtClean="0"/>
              <a:t>01/02/2023</a:t>
            </a:fld>
            <a:endParaRPr lang="en-GB"/>
          </a:p>
        </p:txBody>
      </p:sp>
      <p:sp>
        <p:nvSpPr>
          <p:cNvPr id="5" name="Slide Number Placeholder 5"/>
          <p:cNvSpPr>
            <a:spLocks noGrp="1"/>
          </p:cNvSpPr>
          <p:nvPr>
            <p:ph type="sldNum" sz="quarter" idx="11"/>
          </p:nvPr>
        </p:nvSpPr>
        <p:spPr/>
        <p:txBody>
          <a:bodyPr/>
          <a:lstStyle>
            <a:lvl1pPr>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172405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a:solidFill>
                  <a:schemeClr val="tx1">
                    <a:tint val="75000"/>
                  </a:schemeClr>
                </a:solidFill>
                <a:latin typeface="+mn-lt"/>
                <a:cs typeface="+mn-cs"/>
              </a:defRPr>
            </a:lvl1pPr>
          </a:lstStyle>
          <a:p>
            <a:fld id="{9F19425A-1FB1-4C8E-BEA1-B37D96013843}" type="datetimeFigureOut">
              <a:rPr lang="en-GB" smtClean="0"/>
              <a:t>01/02/2023</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F0776BD7-F0FC-467F-A250-55D96DF1B8E4}" type="slidenum">
              <a:rPr lang="en-GB" smtClean="0"/>
              <a:t>‹#›</a:t>
            </a:fld>
            <a:endParaRPr lang="en-GB"/>
          </a:p>
        </p:txBody>
      </p:sp>
    </p:spTree>
    <p:extLst>
      <p:ext uri="{BB962C8B-B14F-4D97-AF65-F5344CB8AC3E}">
        <p14:creationId xmlns:p14="http://schemas.microsoft.com/office/powerpoint/2010/main" val="35086844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com/watch?v=nSUJwmPQEyg&amp;si=EnSIkaIECMiOma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d_HHnEROy_w"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2lEp4TVpxgA"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youtu.be/DLRH5J_93LQ"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XKUPDUDOBVo"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mckinsey.com/global-themes/leadership/developing-leaders-in-a-business" TargetMode="External"/><Relationship Id="rId2" Type="http://schemas.openxmlformats.org/officeDocument/2006/relationships/hyperlink" Target="https://www.forbes.com/sites/kevinkruse/2013/04/09/what-is-leadership/2/#7e04e41441f0" TargetMode="Externa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lmyZMtPVodo"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Gjj23PhTRTc"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com/watch?v=lBXGT-3RAsU&amp;si=EnSIkaIECMiOmarE" TargetMode="External"/><Relationship Id="rId2" Type="http://schemas.openxmlformats.org/officeDocument/2006/relationships/hyperlink" Target="https://www.youtube.com/watch?v=lBXGT-3RAsU"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africamasterweb.com/AfricaMbebe/MandelaPassport.jp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Rq_W3__es1E"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pykuvuA-QFU"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s://youtube.com/watch?v=kaPuWFguxCM&amp;si=EnSIkaIECMiOmarE"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s://youtube.com/watch?v=kswcW9e3tXc&amp;si=EnSIkaIECMiOmar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hbr.org/video/4888683695001/the-explainer-level-5-leadership" TargetMode="External"/><Relationship Id="rId1" Type="http://schemas.openxmlformats.org/officeDocument/2006/relationships/slideLayout" Target="../slideLayouts/slideLayout7.xml"/><Relationship Id="rId4" Type="http://schemas.openxmlformats.org/officeDocument/2006/relationships/hyperlink" Target="https://hbr.org/2005/07/level-5-leadership-the-triumph-of-humility-and-fierce-resolve?referral=00060"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6.jpeg"/><Relationship Id="rId7" Type="http://schemas.openxmlformats.org/officeDocument/2006/relationships/hyperlink" Target="https://www.youtube.com/watch?v=MkTw3_PmKtc" TargetMode="External"/><Relationship Id="rId2" Type="http://schemas.openxmlformats.org/officeDocument/2006/relationships/hyperlink" Target="https://www.youtube.com/watch?v=6lQAc6Y_A48" TargetMode="External"/><Relationship Id="rId1" Type="http://schemas.openxmlformats.org/officeDocument/2006/relationships/slideLayout" Target="../slideLayouts/slideLayout7.xml"/><Relationship Id="rId6" Type="http://schemas.openxmlformats.org/officeDocument/2006/relationships/hyperlink" Target="https://www.youtube.com/watch?v=vP4iY1TtS3s" TargetMode="External"/><Relationship Id="rId5" Type="http://schemas.openxmlformats.org/officeDocument/2006/relationships/image" Target="../media/image27.jpeg"/><Relationship Id="rId10" Type="http://schemas.openxmlformats.org/officeDocument/2006/relationships/image" Target="../media/image29.jpeg"/><Relationship Id="rId4" Type="http://schemas.openxmlformats.org/officeDocument/2006/relationships/hyperlink" Target="https://www.nobelprize.org/prizes/peace/1964/king/acceptance-speech/" TargetMode="External"/><Relationship Id="rId9" Type="http://schemas.openxmlformats.org/officeDocument/2006/relationships/hyperlink" Target="https://www.youtube.com/watch?time_continue=4&amp;v=UF8uR6Z6KLc&amp;feature=emb_logo"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0" y="908050"/>
            <a:ext cx="12192000" cy="1020752"/>
          </a:xfrm>
        </p:spPr>
        <p:txBody>
          <a:bodyPr/>
          <a:lstStyle/>
          <a:p>
            <a:pPr eaLnBrk="1" hangingPunct="1"/>
            <a:r>
              <a:rPr lang="en-GB" altLang="en-US" sz="2800" b="1" dirty="0">
                <a:solidFill>
                  <a:srgbClr val="002060"/>
                </a:solidFill>
                <a:effectLst>
                  <a:outerShdw blurRad="38100" dist="38100" dir="2700000" algn="tl">
                    <a:srgbClr val="000000">
                      <a:alpha val="43137"/>
                    </a:srgbClr>
                  </a:outerShdw>
                </a:effectLst>
              </a:rPr>
              <a:t>Module Title:  </a:t>
            </a:r>
            <a:br>
              <a:rPr lang="en-GB" altLang="en-US" sz="2800" b="1" dirty="0">
                <a:solidFill>
                  <a:srgbClr val="002060"/>
                </a:solidFill>
                <a:effectLst>
                  <a:outerShdw blurRad="38100" dist="38100" dir="2700000" algn="tl">
                    <a:srgbClr val="000000">
                      <a:alpha val="43137"/>
                    </a:srgbClr>
                  </a:outerShdw>
                </a:effectLst>
              </a:rPr>
            </a:br>
            <a:r>
              <a:rPr lang="en-GB" altLang="en-US" sz="2800" b="1" dirty="0">
                <a:solidFill>
                  <a:srgbClr val="002060"/>
                </a:solidFill>
                <a:effectLst>
                  <a:outerShdw blurRad="38100" dist="38100" dir="2700000" algn="tl">
                    <a:srgbClr val="000000">
                      <a:alpha val="43137"/>
                    </a:srgbClr>
                  </a:outerShdw>
                </a:effectLst>
              </a:rPr>
              <a:t>Leadership and Management Theory and Practice</a:t>
            </a:r>
          </a:p>
        </p:txBody>
      </p:sp>
      <p:sp>
        <p:nvSpPr>
          <p:cNvPr id="6147" name="Subtitle 4"/>
          <p:cNvSpPr>
            <a:spLocks noGrp="1"/>
          </p:cNvSpPr>
          <p:nvPr>
            <p:ph type="subTitle" idx="1"/>
          </p:nvPr>
        </p:nvSpPr>
        <p:spPr>
          <a:xfrm>
            <a:off x="50400" y="1928802"/>
            <a:ext cx="12052800" cy="3615198"/>
          </a:xfrm>
        </p:spPr>
        <p:txBody>
          <a:bodyPr/>
          <a:lstStyle/>
          <a:p>
            <a:pPr eaLnBrk="1" hangingPunct="1"/>
            <a:endParaRPr lang="en-GB" altLang="en-US" dirty="0">
              <a:solidFill>
                <a:schemeClr val="accent2"/>
              </a:solidFill>
            </a:endParaRPr>
          </a:p>
          <a:p>
            <a:pPr eaLnBrk="1" hangingPunct="1"/>
            <a:r>
              <a:rPr lang="en-GB" altLang="en-US" dirty="0">
                <a:solidFill>
                  <a:schemeClr val="accent2"/>
                </a:solidFill>
              </a:rPr>
              <a:t>Module Code: LCBB6003</a:t>
            </a:r>
          </a:p>
          <a:p>
            <a:pPr eaLnBrk="1" hangingPunct="1"/>
            <a:endParaRPr lang="en-GB" altLang="en-US" dirty="0">
              <a:solidFill>
                <a:schemeClr val="accent2"/>
              </a:solidFill>
            </a:endParaRPr>
          </a:p>
          <a:p>
            <a:pPr eaLnBrk="1" hangingPunct="1"/>
            <a:r>
              <a:rPr lang="en-GB" altLang="en-US" b="1" u="sng" dirty="0">
                <a:solidFill>
                  <a:schemeClr val="accent2"/>
                </a:solidFill>
                <a:effectLst>
                  <a:outerShdw blurRad="38100" dist="38100" dir="2700000" algn="tl">
                    <a:srgbClr val="000000">
                      <a:alpha val="43137"/>
                    </a:srgbClr>
                  </a:outerShdw>
                </a:effectLst>
              </a:rPr>
              <a:t>Week 3 </a:t>
            </a:r>
          </a:p>
          <a:p>
            <a:pPr eaLnBrk="1" hangingPunct="1"/>
            <a:endParaRPr lang="en-GB" altLang="en-US" sz="2800" b="1" dirty="0">
              <a:solidFill>
                <a:schemeClr val="accent2"/>
              </a:solidFill>
            </a:endParaRPr>
          </a:p>
          <a:p>
            <a:pPr eaLnBrk="1" hangingPunct="1"/>
            <a:r>
              <a:rPr lang="en-GB" altLang="en-US" b="1" dirty="0">
                <a:solidFill>
                  <a:schemeClr val="accent2"/>
                </a:solidFill>
              </a:rPr>
              <a:t>The Development of Leadership Theory</a:t>
            </a:r>
          </a:p>
          <a:p>
            <a:pPr eaLnBrk="1" hangingPunct="1"/>
            <a:endParaRPr lang="en-GB" altLang="en-US" sz="2800"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6DC71-20D9-4006-BA78-BF6C5D90CBA7}"/>
              </a:ext>
            </a:extLst>
          </p:cNvPr>
          <p:cNvSpPr>
            <a:spLocks noGrp="1"/>
          </p:cNvSpPr>
          <p:nvPr>
            <p:ph type="title"/>
          </p:nvPr>
        </p:nvSpPr>
        <p:spPr/>
        <p:txBody>
          <a:bodyPr anchor="b"/>
          <a:lstStyle/>
          <a:p>
            <a:pPr>
              <a:defRPr/>
            </a:pPr>
            <a:r>
              <a:rPr lang="en-GB" dirty="0">
                <a:effectLst>
                  <a:outerShdw blurRad="38100" dist="38100" dir="2700000" algn="tl">
                    <a:srgbClr val="C0C0C0"/>
                  </a:outerShdw>
                </a:effectLst>
                <a:latin typeface="Arial Rounded MT Bold" pitchFamily="34" charset="0"/>
              </a:rPr>
              <a:t>Learning Objectives </a:t>
            </a:r>
          </a:p>
        </p:txBody>
      </p:sp>
      <p:sp>
        <p:nvSpPr>
          <p:cNvPr id="12291" name="Content Placeholder 2">
            <a:extLst>
              <a:ext uri="{FF2B5EF4-FFF2-40B4-BE49-F238E27FC236}">
                <a16:creationId xmlns:a16="http://schemas.microsoft.com/office/drawing/2014/main" id="{4A1C2D19-9864-4221-A412-7B388C59BBAC}"/>
              </a:ext>
            </a:extLst>
          </p:cNvPr>
          <p:cNvSpPr>
            <a:spLocks noGrp="1"/>
          </p:cNvSpPr>
          <p:nvPr>
            <p:ph idx="1"/>
          </p:nvPr>
        </p:nvSpPr>
        <p:spPr>
          <a:xfrm>
            <a:off x="290400" y="2493000"/>
            <a:ext cx="12031200" cy="2107799"/>
          </a:xfrm>
        </p:spPr>
        <p:txBody>
          <a:bodyPr vert="horz" lIns="182880" tIns="91440" rIns="91440" bIns="45720" rtlCol="0">
            <a:noAutofit/>
          </a:bodyPr>
          <a:lstStyle/>
          <a:p>
            <a:pPr>
              <a:spcAft>
                <a:spcPts val="1200"/>
              </a:spcAft>
            </a:pPr>
            <a:r>
              <a:rPr lang="en-GB" altLang="en-US" sz="2800" b="1" dirty="0">
                <a:latin typeface="Abadi" panose="020B0604020104020204" pitchFamily="34" charset="0"/>
              </a:rPr>
              <a:t>To speculate on the differences between management and leadership</a:t>
            </a:r>
          </a:p>
          <a:p>
            <a:pPr>
              <a:spcAft>
                <a:spcPts val="1200"/>
              </a:spcAft>
            </a:pPr>
            <a:r>
              <a:rPr lang="en-GB" altLang="en-US" sz="2800" b="1" dirty="0">
                <a:latin typeface="Abadi" panose="020B0604020104020204" pitchFamily="34" charset="0"/>
              </a:rPr>
              <a:t>To explore the historical development of leadership theories </a:t>
            </a:r>
          </a:p>
          <a:p>
            <a:pPr>
              <a:spcAft>
                <a:spcPts val="1200"/>
              </a:spcAft>
            </a:pPr>
            <a:r>
              <a:rPr lang="en-GB" altLang="en-US" sz="2800" b="1" dirty="0">
                <a:latin typeface="Abadi" panose="020B0604020104020204" pitchFamily="34" charset="0"/>
              </a:rPr>
              <a:t>To understand both the influence and limitations of leadership trait theory </a:t>
            </a:r>
          </a:p>
          <a:p>
            <a:pPr>
              <a:spcAft>
                <a:spcPts val="1200"/>
              </a:spcAft>
            </a:pPr>
            <a:endParaRPr lang="en-GB" altLang="en-US" sz="2800" dirty="0">
              <a:latin typeface="Arial Rounded MT Bold" panose="020F07040305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20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fade">
                                      <p:cBhvr>
                                        <p:cTn id="17" dur="20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E0C1-CEAF-4AC8-84A7-C3E2D05B217B}"/>
              </a:ext>
            </a:extLst>
          </p:cNvPr>
          <p:cNvSpPr>
            <a:spLocks noGrp="1"/>
          </p:cNvSpPr>
          <p:nvPr>
            <p:ph type="title"/>
          </p:nvPr>
        </p:nvSpPr>
        <p:spPr>
          <a:xfrm>
            <a:off x="127200" y="1817928"/>
            <a:ext cx="11937600" cy="1611072"/>
          </a:xfrm>
        </p:spPr>
        <p:txBody>
          <a:bodyPr>
            <a:normAutofit/>
          </a:bodyPr>
          <a:lstStyle/>
          <a:p>
            <a:pPr algn="ctr">
              <a:defRPr/>
            </a:pPr>
            <a:r>
              <a:rPr lang="en-GB" dirty="0">
                <a:latin typeface="Arial Rounded MT Bold" pitchFamily="34" charset="0"/>
              </a:rPr>
              <a:t>So, what is the difference between management and leadership?</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000" y="173838"/>
            <a:ext cx="8229600" cy="922114"/>
          </a:xfrm>
        </p:spPr>
        <p:txBody>
          <a:bodyPr/>
          <a:lstStyle/>
          <a:p>
            <a:r>
              <a:rPr lang="en-GB" dirty="0"/>
              <a:t>Management Vs Leadership</a:t>
            </a:r>
          </a:p>
        </p:txBody>
      </p:sp>
      <p:sp>
        <p:nvSpPr>
          <p:cNvPr id="3" name="Content Placeholder 2"/>
          <p:cNvSpPr>
            <a:spLocks noGrp="1"/>
          </p:cNvSpPr>
          <p:nvPr>
            <p:ph idx="1"/>
          </p:nvPr>
        </p:nvSpPr>
        <p:spPr>
          <a:xfrm>
            <a:off x="172800" y="1600201"/>
            <a:ext cx="11887200" cy="3173399"/>
          </a:xfrm>
        </p:spPr>
        <p:txBody>
          <a:bodyPr/>
          <a:lstStyle/>
          <a:p>
            <a:pPr marL="0" indent="0">
              <a:buNone/>
            </a:pPr>
            <a:r>
              <a:rPr lang="en-GB" sz="4000" b="1" dirty="0">
                <a:solidFill>
                  <a:srgbClr val="FF0000"/>
                </a:solidFill>
                <a:effectLst>
                  <a:outerShdw blurRad="38100" dist="38100" dir="2700000" algn="tl">
                    <a:srgbClr val="000000">
                      <a:alpha val="43137"/>
                    </a:srgbClr>
                  </a:outerShdw>
                </a:effectLst>
              </a:rPr>
              <a:t>Activity:</a:t>
            </a:r>
          </a:p>
          <a:p>
            <a:pPr marL="0" indent="0">
              <a:buNone/>
            </a:pPr>
            <a:r>
              <a:rPr lang="en-GB" sz="4000" dirty="0">
                <a:solidFill>
                  <a:srgbClr val="FF0000"/>
                </a:solidFill>
              </a:rPr>
              <a:t> </a:t>
            </a:r>
          </a:p>
          <a:p>
            <a:pPr marL="0" indent="0">
              <a:buNone/>
            </a:pPr>
            <a:r>
              <a:rPr lang="en-GB" dirty="0">
                <a:latin typeface="72 Black" panose="020B0A04030603020204" pitchFamily="34" charset="0"/>
                <a:cs typeface="72 Black" panose="020B0A04030603020204" pitchFamily="34" charset="0"/>
              </a:rPr>
              <a:t>In you view, is there a difference between management and leadership? If yes, what is the difference?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01/02/2023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6" name="Rectangle 5">
            <a:extLst>
              <a:ext uri="{FF2B5EF4-FFF2-40B4-BE49-F238E27FC236}">
                <a16:creationId xmlns:a16="http://schemas.microsoft.com/office/drawing/2014/main" id="{D46079CA-AF00-4052-9DA9-BCB465F95ADD}"/>
              </a:ext>
            </a:extLst>
          </p:cNvPr>
          <p:cNvSpPr/>
          <p:nvPr/>
        </p:nvSpPr>
        <p:spPr>
          <a:xfrm>
            <a:off x="9064641" y="274058"/>
            <a:ext cx="2735044" cy="369332"/>
          </a:xfrm>
          <a:prstGeom prst="rect">
            <a:avLst/>
          </a:prstGeom>
        </p:spPr>
        <p:txBody>
          <a:bodyPr wrap="none">
            <a:spAutoFit/>
          </a:bodyPr>
          <a:lstStyle/>
          <a:p>
            <a:r>
              <a:rPr lang="en-GB" dirty="0">
                <a:latin typeface="72 Black" panose="020B0A04030603020204" pitchFamily="34" charset="0"/>
                <a:cs typeface="72 Black" panose="020B0A04030603020204" pitchFamily="34" charset="0"/>
              </a:rPr>
              <a:t>10 minutes discussion</a:t>
            </a:r>
            <a:endParaRPr lang="en-GB" dirty="0"/>
          </a:p>
        </p:txBody>
      </p:sp>
    </p:spTree>
    <p:extLst>
      <p:ext uri="{BB962C8B-B14F-4D97-AF65-F5344CB8AC3E}">
        <p14:creationId xmlns:p14="http://schemas.microsoft.com/office/powerpoint/2010/main" val="3737741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66005" y="178620"/>
            <a:ext cx="5668613" cy="523220"/>
          </a:xfrm>
          <a:prstGeom prst="rect">
            <a:avLst/>
          </a:prstGeom>
          <a:solidFill>
            <a:schemeClr val="bg1"/>
          </a:solidFill>
          <a:ln>
            <a:solidFill>
              <a:srgbClr val="FF0000"/>
            </a:solidFill>
          </a:ln>
        </p:spPr>
        <p:txBody>
          <a:bodyPr wrap="square" rtlCol="0">
            <a:spAutoFit/>
          </a:bodyPr>
          <a:lstStyle/>
          <a:p>
            <a:pPr algn="ctr"/>
            <a:r>
              <a:rPr lang="en-GB" sz="2800" b="1" dirty="0"/>
              <a:t>Managers vs Leaders</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4337666D-32D3-488E-9363-8D7918E5F15C}"/>
              </a:ext>
            </a:extLst>
          </p:cNvPr>
          <p:cNvSpPr/>
          <p:nvPr/>
        </p:nvSpPr>
        <p:spPr>
          <a:xfrm>
            <a:off x="292580" y="1228397"/>
            <a:ext cx="11606839" cy="4401205"/>
          </a:xfrm>
          <a:prstGeom prst="rect">
            <a:avLst/>
          </a:prstGeom>
        </p:spPr>
        <p:txBody>
          <a:bodyPr wrap="square">
            <a:spAutoFit/>
          </a:bodyPr>
          <a:lstStyle/>
          <a:p>
            <a:r>
              <a:rPr lang="en-GB" dirty="0"/>
              <a:t>One of the most often quoted examples of the differences between managers and leaders is that of Bennis (1989) in which he lists them as:</a:t>
            </a:r>
          </a:p>
          <a:p>
            <a:endParaRPr lang="en-GB" dirty="0"/>
          </a:p>
          <a:p>
            <a:pPr marL="285750" lvl="0" indent="-285750">
              <a:buFont typeface="Wingdings" panose="05000000000000000000" pitchFamily="2" charset="2"/>
              <a:buChar char="Ø"/>
            </a:pPr>
            <a:r>
              <a:rPr lang="en-GB" dirty="0"/>
              <a:t>The manager administers; the leader innovates .</a:t>
            </a:r>
          </a:p>
          <a:p>
            <a:pPr marL="285750" lvl="0" indent="-285750">
              <a:buFont typeface="Wingdings" panose="05000000000000000000" pitchFamily="2" charset="2"/>
              <a:buChar char="Ø"/>
            </a:pPr>
            <a:r>
              <a:rPr lang="en-GB" dirty="0"/>
              <a:t>The manager is a copy; the leader is an original.</a:t>
            </a:r>
          </a:p>
          <a:p>
            <a:pPr marL="285750" lvl="0" indent="-285750">
              <a:buFont typeface="Wingdings" panose="05000000000000000000" pitchFamily="2" charset="2"/>
              <a:buChar char="Ø"/>
            </a:pPr>
            <a:r>
              <a:rPr lang="en-GB" dirty="0"/>
              <a:t>The manager maintains; the leader develops.</a:t>
            </a:r>
          </a:p>
          <a:p>
            <a:pPr marL="285750" lvl="0" indent="-285750">
              <a:buFont typeface="Wingdings" panose="05000000000000000000" pitchFamily="2" charset="2"/>
              <a:buChar char="Ø"/>
            </a:pPr>
            <a:r>
              <a:rPr lang="en-GB" dirty="0"/>
              <a:t>The manager focuses on systems and structure; the leader focuses on people.</a:t>
            </a:r>
          </a:p>
          <a:p>
            <a:pPr marL="285750" lvl="0" indent="-285750">
              <a:buFont typeface="Wingdings" panose="05000000000000000000" pitchFamily="2" charset="2"/>
              <a:buChar char="Ø"/>
            </a:pPr>
            <a:r>
              <a:rPr lang="en-GB" dirty="0"/>
              <a:t>The manager relies on control; the leader inspires trust.</a:t>
            </a:r>
          </a:p>
          <a:p>
            <a:pPr marL="285750" lvl="0" indent="-285750">
              <a:buFont typeface="Wingdings" panose="05000000000000000000" pitchFamily="2" charset="2"/>
              <a:buChar char="Ø"/>
            </a:pPr>
            <a:r>
              <a:rPr lang="en-GB" dirty="0"/>
              <a:t>The manager has a short-range view; the leader has a long-range perspective.</a:t>
            </a:r>
          </a:p>
          <a:p>
            <a:pPr marL="285750" lvl="0" indent="-285750">
              <a:buFont typeface="Wingdings" panose="05000000000000000000" pitchFamily="2" charset="2"/>
              <a:buChar char="Ø"/>
            </a:pPr>
            <a:r>
              <a:rPr lang="en-GB" dirty="0"/>
              <a:t>The manager asks how and when; the leader asks what and why.</a:t>
            </a:r>
          </a:p>
          <a:p>
            <a:pPr marL="285750" lvl="0" indent="-285750">
              <a:buFont typeface="Wingdings" panose="05000000000000000000" pitchFamily="2" charset="2"/>
              <a:buChar char="Ø"/>
            </a:pPr>
            <a:r>
              <a:rPr lang="en-GB" dirty="0"/>
              <a:t>The manager has his or her eye always on the bottom line; the leader’s eye is on the horizon.</a:t>
            </a:r>
          </a:p>
          <a:p>
            <a:pPr marL="285750" lvl="0" indent="-285750">
              <a:buFont typeface="Wingdings" panose="05000000000000000000" pitchFamily="2" charset="2"/>
              <a:buChar char="Ø"/>
            </a:pPr>
            <a:r>
              <a:rPr lang="en-GB" dirty="0"/>
              <a:t>The manager imitates; the leader originates.</a:t>
            </a:r>
          </a:p>
          <a:p>
            <a:pPr marL="285750" lvl="0" indent="-285750">
              <a:buFont typeface="Wingdings" panose="05000000000000000000" pitchFamily="2" charset="2"/>
              <a:buChar char="Ø"/>
            </a:pPr>
            <a:r>
              <a:rPr lang="en-GB" dirty="0"/>
              <a:t>The manager accepts the status ; the leader challenges it.</a:t>
            </a:r>
          </a:p>
          <a:p>
            <a:pPr marL="285750" lvl="0" indent="-285750">
              <a:buFont typeface="Wingdings" panose="05000000000000000000" pitchFamily="2" charset="2"/>
              <a:buChar char="Ø"/>
            </a:pPr>
            <a:r>
              <a:rPr lang="en-GB" dirty="0"/>
              <a:t>The manager is the classic good soldier ; the leader is his or her own person.</a:t>
            </a:r>
          </a:p>
          <a:p>
            <a:pPr marL="285750" lvl="0" indent="-285750">
              <a:buFont typeface="Wingdings" panose="05000000000000000000" pitchFamily="2" charset="2"/>
              <a:buChar char="Ø"/>
            </a:pPr>
            <a:r>
              <a:rPr lang="en-GB" sz="2800" b="1" i="1" dirty="0">
                <a:effectLst>
                  <a:outerShdw blurRad="38100" dist="38100" dir="2700000" algn="tl">
                    <a:srgbClr val="000000">
                      <a:alpha val="43137"/>
                    </a:srgbClr>
                  </a:outerShdw>
                </a:effectLst>
              </a:rPr>
              <a:t>The manager does things right; the leader does the right thing.</a:t>
            </a:r>
          </a:p>
        </p:txBody>
      </p:sp>
      <p:pic>
        <p:nvPicPr>
          <p:cNvPr id="2050" name="Picture 2" descr="Image result for manager vs leader">
            <a:extLst>
              <a:ext uri="{FF2B5EF4-FFF2-40B4-BE49-F238E27FC236}">
                <a16:creationId xmlns:a16="http://schemas.microsoft.com/office/drawing/2014/main" id="{47AC35EE-4AE0-4D67-B167-7A1094F06B8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68404" y="1765004"/>
            <a:ext cx="3095815" cy="1741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425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a:extLst>
              <a:ext uri="{FF2B5EF4-FFF2-40B4-BE49-F238E27FC236}">
                <a16:creationId xmlns:a16="http://schemas.microsoft.com/office/drawing/2014/main" id="{4E0EAAB0-A406-479C-A8DD-D10FADE36DDF}"/>
              </a:ext>
            </a:extLst>
          </p:cNvPr>
          <p:cNvSpPr>
            <a:spLocks noGrp="1"/>
          </p:cNvSpPr>
          <p:nvPr>
            <p:ph type="body" idx="1"/>
          </p:nvPr>
        </p:nvSpPr>
        <p:spPr>
          <a:xfrm>
            <a:off x="623088" y="1459200"/>
            <a:ext cx="4032250" cy="3739200"/>
          </a:xfrm>
        </p:spPr>
        <p:txBody>
          <a:bodyPr/>
          <a:lstStyle/>
          <a:p>
            <a:r>
              <a:rPr lang="en-GB" altLang="en-US" sz="2000" dirty="0">
                <a:latin typeface="Arial Rounded MT Bold" panose="020F0704030504030204" pitchFamily="34" charset="0"/>
              </a:rPr>
              <a:t>administer</a:t>
            </a:r>
          </a:p>
          <a:p>
            <a:r>
              <a:rPr lang="en-GB" altLang="en-US" sz="2000" dirty="0">
                <a:latin typeface="Arial Rounded MT Bold" panose="020F0704030504030204" pitchFamily="34" charset="0"/>
              </a:rPr>
              <a:t>innovate</a:t>
            </a:r>
          </a:p>
          <a:p>
            <a:r>
              <a:rPr lang="en-GB" altLang="en-US" sz="2000" dirty="0">
                <a:latin typeface="Arial Rounded MT Bold" panose="020F0704030504030204" pitchFamily="34" charset="0"/>
              </a:rPr>
              <a:t>ask how and when</a:t>
            </a:r>
          </a:p>
          <a:p>
            <a:r>
              <a:rPr lang="en-GB" altLang="en-US" sz="2000" dirty="0">
                <a:latin typeface="Arial Rounded MT Bold" panose="020F0704030504030204" pitchFamily="34" charset="0"/>
              </a:rPr>
              <a:t>focus on systems</a:t>
            </a:r>
          </a:p>
          <a:p>
            <a:r>
              <a:rPr lang="en-GB" altLang="en-US" sz="2000" dirty="0">
                <a:latin typeface="Arial Rounded MT Bold" panose="020F0704030504030204" pitchFamily="34" charset="0"/>
              </a:rPr>
              <a:t>ask what and why</a:t>
            </a:r>
          </a:p>
          <a:p>
            <a:r>
              <a:rPr lang="en-GB" altLang="en-US" sz="2000" dirty="0">
                <a:latin typeface="Arial Rounded MT Bold" panose="020F0704030504030204" pitchFamily="34" charset="0"/>
              </a:rPr>
              <a:t>do things right</a:t>
            </a:r>
          </a:p>
          <a:p>
            <a:r>
              <a:rPr lang="en-GB" altLang="en-US" sz="2000" dirty="0">
                <a:latin typeface="Arial Rounded MT Bold" panose="020F0704030504030204" pitchFamily="34" charset="0"/>
              </a:rPr>
              <a:t>maintain</a:t>
            </a:r>
          </a:p>
          <a:p>
            <a:pPr>
              <a:spcBef>
                <a:spcPct val="0"/>
              </a:spcBef>
            </a:pPr>
            <a:r>
              <a:rPr lang="en-GB" altLang="en-US" sz="2000" dirty="0">
                <a:latin typeface="Arial Rounded MT Bold" panose="020F0704030504030204" pitchFamily="34" charset="0"/>
              </a:rPr>
              <a:t>challenge it</a:t>
            </a:r>
          </a:p>
          <a:p>
            <a:r>
              <a:rPr lang="en-GB" altLang="en-US" sz="2000" dirty="0">
                <a:latin typeface="Arial Rounded MT Bold" panose="020F0704030504030204" pitchFamily="34" charset="0"/>
              </a:rPr>
              <a:t>have a shorter term    perspective</a:t>
            </a:r>
          </a:p>
          <a:p>
            <a:endParaRPr lang="en-GB" altLang="en-US" sz="2000" dirty="0"/>
          </a:p>
          <a:p>
            <a:endParaRPr lang="en-GB" altLang="en-US" sz="2000" dirty="0"/>
          </a:p>
          <a:p>
            <a:pPr>
              <a:spcBef>
                <a:spcPct val="0"/>
              </a:spcBef>
            </a:pPr>
            <a:endParaRPr lang="en-GB" altLang="en-US" sz="2000" dirty="0"/>
          </a:p>
          <a:p>
            <a:endParaRPr lang="en-GB" altLang="en-US" sz="2000" u="sng" dirty="0">
              <a:solidFill>
                <a:schemeClr val="accent2"/>
              </a:solidFill>
            </a:endParaRPr>
          </a:p>
        </p:txBody>
      </p:sp>
      <p:sp>
        <p:nvSpPr>
          <p:cNvPr id="14339" name="Text Box 4">
            <a:extLst>
              <a:ext uri="{FF2B5EF4-FFF2-40B4-BE49-F238E27FC236}">
                <a16:creationId xmlns:a16="http://schemas.microsoft.com/office/drawing/2014/main" id="{6E426E66-21B7-40EE-8D59-636F7449B334}"/>
              </a:ext>
            </a:extLst>
          </p:cNvPr>
          <p:cNvSpPr txBox="1">
            <a:spLocks noChangeArrowheads="1"/>
          </p:cNvSpPr>
          <p:nvPr/>
        </p:nvSpPr>
        <p:spPr bwMode="auto">
          <a:xfrm>
            <a:off x="6383339" y="1524001"/>
            <a:ext cx="4033837"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000">
              <a:solidFill>
                <a:schemeClr val="accent2"/>
              </a:solidFill>
              <a:latin typeface="Arial" panose="020B0604020202020204" pitchFamily="34" charset="0"/>
            </a:endParaRPr>
          </a:p>
          <a:p>
            <a:pPr eaLnBrk="1" hangingPunct="1">
              <a:spcBef>
                <a:spcPct val="50000"/>
              </a:spcBef>
              <a:buClrTx/>
              <a:buSzTx/>
              <a:buFontTx/>
              <a:buNone/>
            </a:pPr>
            <a:endParaRPr lang="en-GB" altLang="en-US" sz="1800">
              <a:latin typeface="Arial" panose="020B0604020202020204" pitchFamily="34" charset="0"/>
            </a:endParaRPr>
          </a:p>
        </p:txBody>
      </p:sp>
      <p:sp>
        <p:nvSpPr>
          <p:cNvPr id="5" name="Title 2">
            <a:extLst>
              <a:ext uri="{FF2B5EF4-FFF2-40B4-BE49-F238E27FC236}">
                <a16:creationId xmlns:a16="http://schemas.microsoft.com/office/drawing/2014/main" id="{41D186FB-E565-4E74-BC70-C23A880B4DAF}"/>
              </a:ext>
            </a:extLst>
          </p:cNvPr>
          <p:cNvSpPr txBox="1">
            <a:spLocks/>
          </p:cNvSpPr>
          <p:nvPr/>
        </p:nvSpPr>
        <p:spPr>
          <a:xfrm>
            <a:off x="208799" y="188640"/>
            <a:ext cx="11856813" cy="668160"/>
          </a:xfrm>
          <a:prstGeom prst="rect">
            <a:avLst/>
          </a:prstGeom>
          <a:solidFill>
            <a:srgbClr val="FFC000"/>
          </a:solidFill>
        </p:spPr>
        <p:txBody>
          <a:bodyPr anchor="ctr">
            <a:normAutofit lnSpcReduction="10000"/>
            <a:scene3d>
              <a:camera prst="orthographicFront"/>
              <a:lightRig rig="soft" dir="t"/>
            </a:scene3d>
            <a:sp3d prstMaterial="softEdge">
              <a:bevelT w="25400" h="25400"/>
            </a:sp3d>
          </a:bodyPr>
          <a:lstStyle/>
          <a:p>
            <a:pPr>
              <a:spcAft>
                <a:spcPts val="600"/>
              </a:spcAft>
              <a:defRPr/>
            </a:pPr>
            <a:r>
              <a:rPr lang="en-GB" sz="2000" u="sng" dirty="0">
                <a:solidFill>
                  <a:srgbClr val="002060"/>
                </a:solidFill>
                <a:effectLst>
                  <a:outerShdw blurRad="31750" dist="25400" dir="5400000" algn="tl" rotWithShape="0">
                    <a:srgbClr val="000000">
                      <a:alpha val="25000"/>
                    </a:srgbClr>
                  </a:outerShdw>
                </a:effectLst>
                <a:latin typeface="Arial Rounded MT Bold" pitchFamily="34" charset="0"/>
                <a:ea typeface="+mj-ea"/>
                <a:cs typeface="+mj-cs"/>
              </a:rPr>
              <a:t>Class exercise: </a:t>
            </a:r>
          </a:p>
          <a:p>
            <a:pPr>
              <a:defRPr/>
            </a:pPr>
            <a:r>
              <a:rPr lang="en-GB" sz="1600" dirty="0">
                <a:solidFill>
                  <a:srgbClr val="002060"/>
                </a:solidFill>
                <a:effectLst>
                  <a:outerShdw blurRad="31750" dist="25400" dir="5400000" algn="tl" rotWithShape="0">
                    <a:srgbClr val="000000">
                      <a:alpha val="25000"/>
                    </a:srgbClr>
                  </a:outerShdw>
                </a:effectLst>
                <a:latin typeface="Arial Rounded MT Bold" pitchFamily="34" charset="0"/>
                <a:ea typeface="+mj-ea"/>
                <a:cs typeface="+mj-cs"/>
              </a:rPr>
              <a:t>In groups decide which of the following </a:t>
            </a:r>
            <a:r>
              <a:rPr lang="en-GB" sz="1600" dirty="0">
                <a:solidFill>
                  <a:srgbClr val="002060"/>
                </a:solidFill>
                <a:latin typeface="Arial Rounded MT Bold" pitchFamily="34" charset="0"/>
              </a:rPr>
              <a:t>terms fit the role of </a:t>
            </a:r>
            <a:r>
              <a:rPr lang="en-GB" sz="1600" i="1" dirty="0">
                <a:solidFill>
                  <a:srgbClr val="002060"/>
                </a:solidFill>
                <a:latin typeface="Arial Rounded MT Bold" pitchFamily="34" charset="0"/>
              </a:rPr>
              <a:t>manager</a:t>
            </a:r>
            <a:r>
              <a:rPr lang="en-GB" sz="1600" dirty="0">
                <a:solidFill>
                  <a:srgbClr val="002060"/>
                </a:solidFill>
                <a:latin typeface="Arial Rounded MT Bold" pitchFamily="34" charset="0"/>
              </a:rPr>
              <a:t> best and which fit the role of </a:t>
            </a:r>
            <a:r>
              <a:rPr lang="en-GB" sz="1600" i="1" dirty="0">
                <a:solidFill>
                  <a:srgbClr val="002060"/>
                </a:solidFill>
                <a:latin typeface="Arial Rounded MT Bold" pitchFamily="34" charset="0"/>
              </a:rPr>
              <a:t>leader</a:t>
            </a:r>
            <a:r>
              <a:rPr lang="en-GB" sz="1600" dirty="0">
                <a:solidFill>
                  <a:srgbClr val="002060"/>
                </a:solidFill>
                <a:latin typeface="Arial Rounded MT Bold" pitchFamily="34" charset="0"/>
              </a:rPr>
              <a:t> best</a:t>
            </a:r>
            <a:r>
              <a:rPr lang="en-GB" sz="1600" dirty="0">
                <a:solidFill>
                  <a:srgbClr val="002060"/>
                </a:solidFill>
                <a:effectLst>
                  <a:outerShdw blurRad="31750" dist="25400" dir="5400000" algn="tl" rotWithShape="0">
                    <a:srgbClr val="000000">
                      <a:alpha val="25000"/>
                    </a:srgbClr>
                  </a:outerShdw>
                </a:effectLst>
                <a:latin typeface="Arial Rounded MT Bold" pitchFamily="34" charset="0"/>
                <a:ea typeface="+mj-ea"/>
                <a:cs typeface="+mj-cs"/>
              </a:rPr>
              <a:t> </a:t>
            </a:r>
          </a:p>
        </p:txBody>
      </p:sp>
      <p:sp>
        <p:nvSpPr>
          <p:cNvPr id="14341" name="Rectangle 3">
            <a:extLst>
              <a:ext uri="{FF2B5EF4-FFF2-40B4-BE49-F238E27FC236}">
                <a16:creationId xmlns:a16="http://schemas.microsoft.com/office/drawing/2014/main" id="{DDF22424-469C-4493-9499-3F23961C6D20}"/>
              </a:ext>
            </a:extLst>
          </p:cNvPr>
          <p:cNvSpPr txBox="1">
            <a:spLocks noChangeArrowheads="1"/>
          </p:cNvSpPr>
          <p:nvPr/>
        </p:nvSpPr>
        <p:spPr bwMode="auto">
          <a:xfrm>
            <a:off x="8033363" y="1459200"/>
            <a:ext cx="4032250" cy="367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r>
              <a:rPr lang="en-GB" altLang="en-US" sz="2000" dirty="0">
                <a:latin typeface="Arial Rounded MT Bold" panose="020F0704030504030204" pitchFamily="34" charset="0"/>
              </a:rPr>
              <a:t>accept the status- quo</a:t>
            </a:r>
          </a:p>
          <a:p>
            <a:pPr>
              <a:spcBef>
                <a:spcPct val="0"/>
              </a:spcBef>
            </a:pPr>
            <a:r>
              <a:rPr lang="en-GB" altLang="en-US" sz="2000" dirty="0">
                <a:latin typeface="Arial Rounded MT Bold" panose="020F0704030504030204" pitchFamily="34" charset="0"/>
              </a:rPr>
              <a:t>inspire trust</a:t>
            </a:r>
          </a:p>
          <a:p>
            <a:r>
              <a:rPr lang="en-GB" altLang="en-US" sz="2000" dirty="0">
                <a:latin typeface="Arial Rounded MT Bold" panose="020F0704030504030204" pitchFamily="34" charset="0"/>
              </a:rPr>
              <a:t>do the right things</a:t>
            </a:r>
          </a:p>
          <a:p>
            <a:r>
              <a:rPr lang="en-GB" altLang="en-US" sz="2000" dirty="0">
                <a:latin typeface="Arial Rounded MT Bold" panose="020F0704030504030204" pitchFamily="34" charset="0"/>
              </a:rPr>
              <a:t>rely on control</a:t>
            </a:r>
          </a:p>
          <a:p>
            <a:r>
              <a:rPr lang="en-GB" altLang="en-US" sz="2000" dirty="0">
                <a:latin typeface="Arial Rounded MT Bold" panose="020F0704030504030204" pitchFamily="34" charset="0"/>
              </a:rPr>
              <a:t>develop</a:t>
            </a:r>
          </a:p>
          <a:p>
            <a:r>
              <a:rPr lang="en-GB" altLang="en-US" sz="2000" dirty="0">
                <a:latin typeface="Arial Rounded MT Bold" panose="020F0704030504030204" pitchFamily="34" charset="0"/>
              </a:rPr>
              <a:t>have a longer term perspective</a:t>
            </a:r>
          </a:p>
          <a:p>
            <a:pPr>
              <a:lnSpc>
                <a:spcPct val="90000"/>
              </a:lnSpc>
              <a:spcBef>
                <a:spcPct val="20000"/>
              </a:spcBef>
            </a:pPr>
            <a:r>
              <a:rPr lang="en-GB" altLang="en-US" sz="2000" dirty="0">
                <a:latin typeface="Arial Rounded MT Bold" panose="020F0704030504030204" pitchFamily="34" charset="0"/>
              </a:rPr>
              <a:t>have an eye on the bottom line</a:t>
            </a:r>
          </a:p>
          <a:p>
            <a:pPr>
              <a:lnSpc>
                <a:spcPct val="80000"/>
              </a:lnSpc>
              <a:spcBef>
                <a:spcPct val="20000"/>
              </a:spcBef>
            </a:pPr>
            <a:r>
              <a:rPr lang="en-GB" altLang="en-US" sz="2000" dirty="0">
                <a:latin typeface="Arial Rounded MT Bold" panose="020F0704030504030204" pitchFamily="34" charset="0"/>
              </a:rPr>
              <a:t>have an eye on the horizon</a:t>
            </a:r>
          </a:p>
          <a:p>
            <a:pPr>
              <a:lnSpc>
                <a:spcPct val="80000"/>
              </a:lnSpc>
              <a:spcBef>
                <a:spcPct val="20000"/>
              </a:spcBef>
            </a:pPr>
            <a:r>
              <a:rPr lang="en-GB" altLang="en-US" sz="2000" dirty="0">
                <a:latin typeface="Arial Rounded MT Bold" panose="020F0704030504030204" pitchFamily="34" charset="0"/>
              </a:rPr>
              <a:t>focus on people</a:t>
            </a:r>
          </a:p>
          <a:p>
            <a:pPr>
              <a:lnSpc>
                <a:spcPct val="80000"/>
              </a:lnSpc>
              <a:spcBef>
                <a:spcPct val="20000"/>
              </a:spcBef>
              <a:buFontTx/>
              <a:buNone/>
            </a:pPr>
            <a:endParaRPr lang="en-GB" altLang="en-US" sz="2000" dirty="0">
              <a:latin typeface="Arial Rounded MT Bold" panose="020F0704030504030204" pitchFamily="34" charset="0"/>
            </a:endParaRPr>
          </a:p>
          <a:p>
            <a:pPr>
              <a:spcBef>
                <a:spcPct val="0"/>
              </a:spcBef>
            </a:pPr>
            <a:endParaRPr lang="en-GB" altLang="en-US" sz="2000" dirty="0">
              <a:latin typeface="Arial Rounded MT Bold" panose="020F0704030504030204" pitchFamily="34" charset="0"/>
            </a:endParaRPr>
          </a:p>
          <a:p>
            <a:endParaRPr lang="en-GB" altLang="en-US" sz="2000" u="sng" dirty="0">
              <a:solidFill>
                <a:schemeClr val="accent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D393841-CD22-4B11-AC5D-2E9BF1EC761E}"/>
              </a:ext>
            </a:extLst>
          </p:cNvPr>
          <p:cNvSpPr>
            <a:spLocks noGrp="1" noChangeArrowheads="1"/>
          </p:cNvSpPr>
          <p:nvPr>
            <p:ph type="title" idx="4294967295"/>
          </p:nvPr>
        </p:nvSpPr>
        <p:spPr>
          <a:xfrm>
            <a:off x="259200" y="274638"/>
            <a:ext cx="11822400" cy="704562"/>
          </a:xfrm>
          <a:solidFill>
            <a:srgbClr val="FFC000"/>
          </a:solidFill>
        </p:spPr>
        <p:txBody>
          <a:bodyPr/>
          <a:lstStyle/>
          <a:p>
            <a:pPr>
              <a:defRPr/>
            </a:pPr>
            <a:r>
              <a:rPr lang="en-GB" sz="3200" dirty="0">
                <a:latin typeface="Arial Rounded MT Bold" pitchFamily="34" charset="0"/>
              </a:rPr>
              <a:t>Management role or leadership role? </a:t>
            </a:r>
          </a:p>
        </p:txBody>
      </p:sp>
      <p:sp>
        <p:nvSpPr>
          <p:cNvPr id="15363" name="Rectangle 5">
            <a:extLst>
              <a:ext uri="{FF2B5EF4-FFF2-40B4-BE49-F238E27FC236}">
                <a16:creationId xmlns:a16="http://schemas.microsoft.com/office/drawing/2014/main" id="{4EC337D7-101B-4D45-B489-1D4CE86E46B3}"/>
              </a:ext>
            </a:extLst>
          </p:cNvPr>
          <p:cNvSpPr>
            <a:spLocks noChangeArrowheads="1"/>
          </p:cNvSpPr>
          <p:nvPr/>
        </p:nvSpPr>
        <p:spPr bwMode="auto">
          <a:xfrm>
            <a:off x="674150" y="1304875"/>
            <a:ext cx="3659188" cy="37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5" tIns="45704" rIns="91405" bIns="45704"/>
          <a:lstStyle>
            <a:lvl1pPr marL="341313" indent="-341313" defTabSz="912813">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defTabSz="912813">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defTabSz="912813">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defTabSz="912813">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defTabSz="912813">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administer</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ask how and when</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focus on systems</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do things right</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maintain</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rely on control</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have a short term perspective</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accept the status- quo</a:t>
            </a:r>
          </a:p>
          <a:p>
            <a:pPr>
              <a:lnSpc>
                <a:spcPct val="80000"/>
              </a:lnSpc>
              <a:spcBef>
                <a:spcPct val="0"/>
              </a:spcBef>
              <a:spcAft>
                <a:spcPts val="600"/>
              </a:spcAft>
              <a:buClrTx/>
              <a:buSzTx/>
              <a:buFontTx/>
              <a:buChar char="•"/>
            </a:pPr>
            <a:r>
              <a:rPr lang="en-GB" altLang="en-US" sz="1800" dirty="0">
                <a:solidFill>
                  <a:srgbClr val="C00000"/>
                </a:solidFill>
                <a:latin typeface="Arial Rounded MT Bold" panose="020F0704030504030204" pitchFamily="34" charset="0"/>
              </a:rPr>
              <a:t>Managers have an eye on the bottom line</a:t>
            </a:r>
          </a:p>
          <a:p>
            <a:pPr>
              <a:lnSpc>
                <a:spcPct val="80000"/>
              </a:lnSpc>
              <a:spcBef>
                <a:spcPct val="0"/>
              </a:spcBef>
              <a:buClrTx/>
              <a:buSzTx/>
              <a:buFontTx/>
              <a:buChar char="•"/>
            </a:pPr>
            <a:endParaRPr lang="en-GB" altLang="en-US" sz="2100" dirty="0">
              <a:latin typeface="Calibri" panose="020F0502020204030204" pitchFamily="34" charset="0"/>
            </a:endParaRPr>
          </a:p>
        </p:txBody>
      </p:sp>
      <p:sp>
        <p:nvSpPr>
          <p:cNvPr id="15364" name="Rectangle 7">
            <a:extLst>
              <a:ext uri="{FF2B5EF4-FFF2-40B4-BE49-F238E27FC236}">
                <a16:creationId xmlns:a16="http://schemas.microsoft.com/office/drawing/2014/main" id="{D1027471-EE4B-422D-875C-490FDA87E49A}"/>
              </a:ext>
            </a:extLst>
          </p:cNvPr>
          <p:cNvSpPr>
            <a:spLocks noChangeArrowheads="1"/>
          </p:cNvSpPr>
          <p:nvPr/>
        </p:nvSpPr>
        <p:spPr bwMode="auto">
          <a:xfrm>
            <a:off x="7736750" y="1318513"/>
            <a:ext cx="4038600" cy="440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05" tIns="45704" rIns="91405" bIns="45704"/>
          <a:lstStyle>
            <a:lvl1pPr marL="341313" indent="-341313" defTabSz="912813">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defTabSz="912813">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defTabSz="912813">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defTabSz="912813">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defTabSz="912813">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defTabSz="912813"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innovate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ask what and why</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focus on people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do the right things</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develop</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inspire trust</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have a longer- term perspective</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challenge it</a:t>
            </a:r>
          </a:p>
          <a:p>
            <a:pPr>
              <a:spcBef>
                <a:spcPct val="0"/>
              </a:spcBef>
              <a:spcAft>
                <a:spcPts val="600"/>
              </a:spcAft>
              <a:buClrTx/>
              <a:buSzTx/>
              <a:buFontTx/>
              <a:buChar char="•"/>
            </a:pPr>
            <a:r>
              <a:rPr lang="en-GB" altLang="en-US" sz="1800" dirty="0">
                <a:solidFill>
                  <a:srgbClr val="0070C0"/>
                </a:solidFill>
                <a:latin typeface="Arial Rounded MT Bold" panose="020F0704030504030204" pitchFamily="34" charset="0"/>
              </a:rPr>
              <a:t>Leaders have an eye on the horizon</a:t>
            </a:r>
          </a:p>
          <a:p>
            <a:pPr algn="r">
              <a:spcBef>
                <a:spcPct val="0"/>
              </a:spcBef>
              <a:spcAft>
                <a:spcPts val="600"/>
              </a:spcAft>
              <a:buClrTx/>
              <a:buSzTx/>
              <a:buNone/>
            </a:pPr>
            <a:r>
              <a:rPr lang="en-GB" altLang="en-US" sz="2000" dirty="0">
                <a:latin typeface="Calibri" panose="020F0502020204030204" pitchFamily="34" charset="0"/>
              </a:rPr>
              <a:t>		</a:t>
            </a:r>
            <a:r>
              <a:rPr lang="en-GB" altLang="en-US" sz="1600" dirty="0">
                <a:latin typeface="Arial Rounded MT Bold" panose="020F0704030504030204" pitchFamily="34" charset="0"/>
              </a:rPr>
              <a:t>(Source: </a:t>
            </a:r>
            <a:r>
              <a:rPr lang="en-GB" altLang="en-US" sz="1600" dirty="0" err="1">
                <a:latin typeface="Arial Rounded MT Bold" panose="020F0704030504030204" pitchFamily="34" charset="0"/>
              </a:rPr>
              <a:t>Zaleznik</a:t>
            </a:r>
            <a:r>
              <a:rPr lang="en-GB" altLang="en-US" sz="1600" dirty="0">
                <a:latin typeface="Arial Rounded MT Bold" panose="020F0704030504030204" pitchFamily="34" charset="0"/>
              </a:rPr>
              <a:t>, 1977)</a:t>
            </a:r>
          </a:p>
          <a:p>
            <a:pPr>
              <a:lnSpc>
                <a:spcPct val="80000"/>
              </a:lnSpc>
              <a:spcBef>
                <a:spcPct val="0"/>
              </a:spcBef>
              <a:buClrTx/>
              <a:buSzTx/>
              <a:buFontTx/>
              <a:buChar char="•"/>
            </a:pPr>
            <a:endParaRPr lang="en-GB" altLang="en-US" sz="1600" dirty="0">
              <a:solidFill>
                <a:srgbClr val="FF0000"/>
              </a:solidFill>
              <a:latin typeface="Calibri" panose="020F0502020204030204" pitchFamily="34" charset="0"/>
            </a:endParaRPr>
          </a:p>
        </p:txBody>
      </p:sp>
      <p:sp>
        <p:nvSpPr>
          <p:cNvPr id="14341" name="TextBox 4">
            <a:extLst>
              <a:ext uri="{FF2B5EF4-FFF2-40B4-BE49-F238E27FC236}">
                <a16:creationId xmlns:a16="http://schemas.microsoft.com/office/drawing/2014/main" id="{1847A2AE-4D16-46AB-B71B-62A0E3F9D5AB}"/>
              </a:ext>
            </a:extLst>
          </p:cNvPr>
          <p:cNvSpPr txBox="1">
            <a:spLocks noChangeArrowheads="1"/>
          </p:cNvSpPr>
          <p:nvPr/>
        </p:nvSpPr>
        <p:spPr bwMode="auto">
          <a:xfrm>
            <a:off x="349750" y="5276055"/>
            <a:ext cx="63373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600" dirty="0">
                <a:latin typeface="Arial Rounded MT Bold" panose="020F0704030504030204" pitchFamily="34" charset="0"/>
              </a:rPr>
              <a:t>[Of course, in reality, there is likely to be significant overlap!]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41"/>
                                        </p:tgtEl>
                                        <p:attrNameLst>
                                          <p:attrName>style.visibility</p:attrName>
                                        </p:attrNameLst>
                                      </p:cBhvr>
                                      <p:to>
                                        <p:strVal val="visible"/>
                                      </p:to>
                                    </p:set>
                                    <p:anim calcmode="lin" valueType="num">
                                      <p:cBhvr additive="base">
                                        <p:cTn id="7" dur="500" fill="hold"/>
                                        <p:tgtEl>
                                          <p:spTgt spid="14341"/>
                                        </p:tgtEl>
                                        <p:attrNameLst>
                                          <p:attrName>ppt_x</p:attrName>
                                        </p:attrNameLst>
                                      </p:cBhvr>
                                      <p:tavLst>
                                        <p:tav tm="0">
                                          <p:val>
                                            <p:strVal val="#ppt_x"/>
                                          </p:val>
                                        </p:tav>
                                        <p:tav tm="100000">
                                          <p:val>
                                            <p:strVal val="#ppt_x"/>
                                          </p:val>
                                        </p:tav>
                                      </p:tavLst>
                                    </p:anim>
                                    <p:anim calcmode="lin" valueType="num">
                                      <p:cBhvr additive="base">
                                        <p:cTn id="8" dur="500" fill="hold"/>
                                        <p:tgtEl>
                                          <p:spTgt spid="143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132A-9DEE-47F4-B9A3-45167A9E9AAE}"/>
              </a:ext>
            </a:extLst>
          </p:cNvPr>
          <p:cNvSpPr>
            <a:spLocks noGrp="1"/>
          </p:cNvSpPr>
          <p:nvPr>
            <p:ph type="title"/>
          </p:nvPr>
        </p:nvSpPr>
        <p:spPr>
          <a:xfrm>
            <a:off x="609600" y="274638"/>
            <a:ext cx="10972800" cy="862962"/>
          </a:xfrm>
          <a:solidFill>
            <a:srgbClr val="FFC000"/>
          </a:solidFill>
        </p:spPr>
        <p:txBody>
          <a:bodyPr/>
          <a:lstStyle/>
          <a:p>
            <a:r>
              <a:rPr lang="en-GB" sz="3200" b="1" dirty="0"/>
              <a:t>Relationship Between Management and Leadership</a:t>
            </a:r>
            <a:endParaRPr lang="en-GB" sz="3200" dirty="0"/>
          </a:p>
        </p:txBody>
      </p:sp>
      <p:sp>
        <p:nvSpPr>
          <p:cNvPr id="3" name="Content Placeholder 2">
            <a:extLst>
              <a:ext uri="{FF2B5EF4-FFF2-40B4-BE49-F238E27FC236}">
                <a16:creationId xmlns:a16="http://schemas.microsoft.com/office/drawing/2014/main" id="{293044C1-2873-42CC-B714-9F461DAB9988}"/>
              </a:ext>
            </a:extLst>
          </p:cNvPr>
          <p:cNvSpPr>
            <a:spLocks noGrp="1"/>
          </p:cNvSpPr>
          <p:nvPr>
            <p:ph idx="1"/>
          </p:nvPr>
        </p:nvSpPr>
        <p:spPr>
          <a:xfrm>
            <a:off x="194400" y="1995969"/>
            <a:ext cx="11671200" cy="2439231"/>
          </a:xfrm>
        </p:spPr>
        <p:txBody>
          <a:bodyPr/>
          <a:lstStyle/>
          <a:p>
            <a:pPr eaLnBrk="1" hangingPunct="1">
              <a:lnSpc>
                <a:spcPct val="150000"/>
              </a:lnSpc>
              <a:defRPr/>
            </a:pPr>
            <a:r>
              <a:rPr lang="en-GB" sz="2400" dirty="0">
                <a:effectLst>
                  <a:outerShdw blurRad="38100" dist="38100" dir="2700000" algn="tl">
                    <a:srgbClr val="000000"/>
                  </a:outerShdw>
                </a:effectLst>
                <a:latin typeface="+mj-lt"/>
              </a:rPr>
              <a:t>For clarity of goals and direction, managers need leaders.  For indispensable help in reaching goals, leaders need managers’</a:t>
            </a:r>
            <a:r>
              <a:rPr lang="en-GB" sz="2000" dirty="0">
                <a:effectLst>
                  <a:outerShdw blurRad="38100" dist="38100" dir="2700000" algn="tl">
                    <a:srgbClr val="000000"/>
                  </a:outerShdw>
                </a:effectLst>
                <a:latin typeface="+mj-lt"/>
              </a:rPr>
              <a:t> </a:t>
            </a:r>
            <a:r>
              <a:rPr lang="en-GB" sz="2400" i="1" dirty="0">
                <a:effectLst>
                  <a:outerShdw blurRad="38100" dist="38100" dir="2700000" algn="tl">
                    <a:srgbClr val="000000"/>
                  </a:outerShdw>
                </a:effectLst>
                <a:latin typeface="+mj-lt"/>
              </a:rPr>
              <a:t>(</a:t>
            </a:r>
            <a:r>
              <a:rPr lang="en-GB" sz="2400" i="1" dirty="0">
                <a:solidFill>
                  <a:srgbClr val="FF0000"/>
                </a:solidFill>
                <a:effectLst>
                  <a:outerShdw blurRad="38100" dist="38100" dir="2700000" algn="tl">
                    <a:srgbClr val="000000"/>
                  </a:outerShdw>
                </a:effectLst>
                <a:latin typeface="+mj-lt"/>
              </a:rPr>
              <a:t>Burke, 1986, p.68)</a:t>
            </a:r>
            <a:endParaRPr lang="en-GB" sz="2400" dirty="0">
              <a:effectLst>
                <a:outerShdw blurRad="38100" dist="38100" dir="2700000" algn="tl">
                  <a:srgbClr val="000000"/>
                </a:outerShdw>
              </a:effectLst>
              <a:latin typeface="+mj-lt"/>
            </a:endParaRPr>
          </a:p>
          <a:p>
            <a:pPr eaLnBrk="1" hangingPunct="1">
              <a:lnSpc>
                <a:spcPct val="150000"/>
              </a:lnSpc>
              <a:defRPr/>
            </a:pPr>
            <a:r>
              <a:rPr lang="en-GB" sz="2400" dirty="0">
                <a:effectLst>
                  <a:outerShdw blurRad="38100" dist="38100" dir="2700000" algn="tl">
                    <a:srgbClr val="000000"/>
                  </a:outerShdw>
                </a:effectLst>
                <a:latin typeface="+mj-lt"/>
              </a:rPr>
              <a:t>‘I have never been fond of distinguishing between leadership and management: they overlap and you need both qualities’</a:t>
            </a:r>
            <a:r>
              <a:rPr lang="en-GB" sz="2000" dirty="0">
                <a:effectLst>
                  <a:outerShdw blurRad="38100" dist="38100" dir="2700000" algn="tl">
                    <a:srgbClr val="000000"/>
                  </a:outerShdw>
                </a:effectLst>
                <a:latin typeface="+mj-lt"/>
              </a:rPr>
              <a:t> </a:t>
            </a:r>
            <a:r>
              <a:rPr lang="en-GB" sz="2400" i="1" dirty="0">
                <a:solidFill>
                  <a:srgbClr val="FF0000"/>
                </a:solidFill>
                <a:effectLst>
                  <a:outerShdw blurRad="38100" dist="38100" dir="2700000" algn="tl">
                    <a:srgbClr val="000000"/>
                  </a:outerShdw>
                </a:effectLst>
                <a:latin typeface="+mj-lt"/>
              </a:rPr>
              <a:t>(Fullan, 2001, p.2)</a:t>
            </a:r>
          </a:p>
          <a:p>
            <a:endParaRPr lang="en-GB" dirty="0"/>
          </a:p>
        </p:txBody>
      </p:sp>
      <p:sp>
        <p:nvSpPr>
          <p:cNvPr id="4" name="Date Placeholder 3">
            <a:extLst>
              <a:ext uri="{FF2B5EF4-FFF2-40B4-BE49-F238E27FC236}">
                <a16:creationId xmlns:a16="http://schemas.microsoft.com/office/drawing/2014/main" id="{F5150095-A51B-462F-8F57-21BA433C0041}"/>
              </a:ext>
            </a:extLst>
          </p:cNvPr>
          <p:cNvSpPr>
            <a:spLocks noGrp="1"/>
          </p:cNvSpPr>
          <p:nvPr>
            <p:ph type="dt" sz="half" idx="10"/>
          </p:nvPr>
        </p:nvSpPr>
        <p:spPr/>
        <p:txBody>
          <a:bodyPr/>
          <a:lstStyle/>
          <a:p>
            <a:pPr>
              <a:defRPr/>
            </a:pPr>
            <a:fld id="{2303D31F-598B-47EE-BA37-93F097A3D676}" type="datetime1">
              <a:rPr lang="en-GB" altLang="en-US" smtClean="0"/>
              <a:pPr>
                <a:defRPr/>
              </a:pPr>
              <a:t>01/02/2023</a:t>
            </a:fld>
            <a:endParaRPr lang="en-GB" altLang="en-US"/>
          </a:p>
        </p:txBody>
      </p:sp>
      <p:sp>
        <p:nvSpPr>
          <p:cNvPr id="5" name="Slide Number Placeholder 4">
            <a:extLst>
              <a:ext uri="{FF2B5EF4-FFF2-40B4-BE49-F238E27FC236}">
                <a16:creationId xmlns:a16="http://schemas.microsoft.com/office/drawing/2014/main" id="{6F31990F-DEC8-4AFE-A0DE-1258E0DF071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48840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AABD4F03-CC7A-4E4E-BFB3-DF9E087AEC1B}"/>
              </a:ext>
            </a:extLst>
          </p:cNvPr>
          <p:cNvPicPr>
            <a:picLocks noChangeAspect="1"/>
          </p:cNvPicPr>
          <p:nvPr/>
        </p:nvPicPr>
        <p:blipFill>
          <a:blip r:embed="rId3"/>
          <a:stretch>
            <a:fillRect/>
          </a:stretch>
        </p:blipFill>
        <p:spPr>
          <a:xfrm>
            <a:off x="841357" y="0"/>
            <a:ext cx="10289843" cy="5649964"/>
          </a:xfrm>
          <a:prstGeom prst="rect">
            <a:avLst/>
          </a:prstGeom>
        </p:spPr>
      </p:pic>
    </p:spTree>
    <p:extLst>
      <p:ext uri="{BB962C8B-B14F-4D97-AF65-F5344CB8AC3E}">
        <p14:creationId xmlns:p14="http://schemas.microsoft.com/office/powerpoint/2010/main" val="2652725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1" dirty="0"/>
              <a:t>Leadership Vs Management (18 Minutes Video Clip)</a:t>
            </a:r>
          </a:p>
        </p:txBody>
      </p:sp>
      <p:pic>
        <p:nvPicPr>
          <p:cNvPr id="6" name="d_HHnEROy_w"/>
          <p:cNvPicPr>
            <a:picLocks noGrp="1" noRot="1" noChangeAspect="1"/>
          </p:cNvPicPr>
          <p:nvPr>
            <p:ph idx="1"/>
            <a:videoFile r:link="rId1"/>
          </p:nvPr>
        </p:nvPicPr>
        <p:blipFill>
          <a:blip r:embed="rId3"/>
          <a:stretch>
            <a:fillRect/>
          </a:stretch>
        </p:blipFill>
        <p:spPr>
          <a:xfrm>
            <a:off x="2053200" y="1244838"/>
            <a:ext cx="8435280" cy="3811562"/>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01/02/2023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7" name="TextBox 6"/>
          <p:cNvSpPr txBox="1"/>
          <p:nvPr/>
        </p:nvSpPr>
        <p:spPr>
          <a:xfrm>
            <a:off x="2124000" y="5229200"/>
            <a:ext cx="8435280" cy="261610"/>
          </a:xfrm>
          <a:prstGeom prst="rect">
            <a:avLst/>
          </a:prstGeom>
          <a:noFill/>
        </p:spPr>
        <p:txBody>
          <a:bodyPr wrap="square" rtlCol="0">
            <a:spAutoFit/>
          </a:bodyPr>
          <a:lstStyle/>
          <a:p>
            <a:pPr algn="ctr"/>
            <a:r>
              <a:rPr lang="en-GB" sz="1100" dirty="0">
                <a:solidFill>
                  <a:srgbClr val="FF0000"/>
                </a:solidFill>
                <a:latin typeface="+mj-lt"/>
              </a:rPr>
              <a:t>Source: </a:t>
            </a:r>
            <a:r>
              <a:rPr lang="en-GB" sz="1100" dirty="0" err="1">
                <a:solidFill>
                  <a:srgbClr val="FF0000"/>
                </a:solidFill>
                <a:latin typeface="+mj-lt"/>
              </a:rPr>
              <a:t>TEDx</a:t>
            </a:r>
            <a:r>
              <a:rPr lang="en-GB" sz="1100" dirty="0">
                <a:solidFill>
                  <a:srgbClr val="FF0000"/>
                </a:solidFill>
                <a:latin typeface="+mj-lt"/>
              </a:rPr>
              <a:t> – Stop Managing, Start Leading (Hamza). Accessed 13/06/2021 </a:t>
            </a:r>
          </a:p>
        </p:txBody>
      </p:sp>
    </p:spTree>
    <p:extLst>
      <p:ext uri="{BB962C8B-B14F-4D97-AF65-F5344CB8AC3E}">
        <p14:creationId xmlns:p14="http://schemas.microsoft.com/office/powerpoint/2010/main" val="2499897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CE9601-B306-45A1-AFA2-1AAA71D67AD7}"/>
              </a:ext>
            </a:extLst>
          </p:cNvPr>
          <p:cNvSpPr/>
          <p:nvPr/>
        </p:nvSpPr>
        <p:spPr>
          <a:xfrm>
            <a:off x="3493332" y="3244334"/>
            <a:ext cx="5205336" cy="369332"/>
          </a:xfrm>
          <a:prstGeom prst="rect">
            <a:avLst/>
          </a:prstGeom>
        </p:spPr>
        <p:txBody>
          <a:bodyPr wrap="none">
            <a:spAutoFit/>
          </a:bodyPr>
          <a:lstStyle/>
          <a:p>
            <a:r>
              <a:rPr lang="en-GB" dirty="0">
                <a:hlinkClick r:id="rId2"/>
              </a:rPr>
              <a:t>https://www.youtube.com/watch?v=2lEp4TVpxgA</a:t>
            </a:r>
            <a:endParaRPr lang="en-GB" dirty="0"/>
          </a:p>
        </p:txBody>
      </p:sp>
      <p:sp>
        <p:nvSpPr>
          <p:cNvPr id="3" name="Rectangle 2">
            <a:extLst>
              <a:ext uri="{FF2B5EF4-FFF2-40B4-BE49-F238E27FC236}">
                <a16:creationId xmlns:a16="http://schemas.microsoft.com/office/drawing/2014/main" id="{A47D5B15-883A-468F-B126-21FAD44308A5}"/>
              </a:ext>
            </a:extLst>
          </p:cNvPr>
          <p:cNvSpPr/>
          <p:nvPr/>
        </p:nvSpPr>
        <p:spPr>
          <a:xfrm>
            <a:off x="1631504" y="1988840"/>
            <a:ext cx="8587607" cy="523220"/>
          </a:xfrm>
          <a:prstGeom prst="rect">
            <a:avLst/>
          </a:prstGeom>
        </p:spPr>
        <p:txBody>
          <a:bodyPr wrap="none">
            <a:spAutoFit/>
          </a:bodyPr>
          <a:lstStyle/>
          <a:p>
            <a:r>
              <a:rPr lang="en-US" sz="2800" b="1" dirty="0">
                <a:effectLst>
                  <a:outerShdw blurRad="38100" dist="38100" dir="2700000" algn="tl">
                    <a:srgbClr val="000000">
                      <a:alpha val="43137"/>
                    </a:srgbClr>
                  </a:outerShdw>
                </a:effectLst>
                <a:latin typeface="Roboto" panose="02000000000000000000" pitchFamily="2" charset="0"/>
              </a:rPr>
              <a:t>How To Be A Leader - The 7 Great Leadership Traits</a:t>
            </a:r>
            <a:endParaRPr lang="en-US" sz="2800" b="1" i="0" dirty="0">
              <a:effectLst>
                <a:outerShdw blurRad="38100" dist="38100" dir="2700000" algn="tl">
                  <a:srgbClr val="000000">
                    <a:alpha val="43137"/>
                  </a:srgbClr>
                </a:outerShdw>
              </a:effectLst>
              <a:latin typeface="Roboto" panose="02000000000000000000" pitchFamily="2" charset="0"/>
            </a:endParaRPr>
          </a:p>
        </p:txBody>
      </p:sp>
    </p:spTree>
    <p:extLst>
      <p:ext uri="{BB962C8B-B14F-4D97-AF65-F5344CB8AC3E}">
        <p14:creationId xmlns:p14="http://schemas.microsoft.com/office/powerpoint/2010/main" val="2251445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3719736" y="632570"/>
            <a:ext cx="5668613" cy="523220"/>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 at Workshop  </a:t>
            </a:r>
          </a:p>
        </p:txBody>
      </p:sp>
      <p:pic>
        <p:nvPicPr>
          <p:cNvPr id="4" name="Picture 3">
            <a:extLst>
              <a:ext uri="{FF2B5EF4-FFF2-40B4-BE49-F238E27FC236}">
                <a16:creationId xmlns:a16="http://schemas.microsoft.com/office/drawing/2014/main" id="{AB1E58EC-BA93-46A7-B193-2730ADDAEFE4}"/>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5" name="Rectangle 4">
            <a:extLst>
              <a:ext uri="{FF2B5EF4-FFF2-40B4-BE49-F238E27FC236}">
                <a16:creationId xmlns:a16="http://schemas.microsoft.com/office/drawing/2014/main" id="{0B1395E5-076C-475D-AFA7-73859C599941}"/>
              </a:ext>
            </a:extLst>
          </p:cNvPr>
          <p:cNvSpPr/>
          <p:nvPr/>
        </p:nvSpPr>
        <p:spPr>
          <a:xfrm>
            <a:off x="10648720" y="1670316"/>
            <a:ext cx="1023682" cy="340093"/>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20 Minutes </a:t>
            </a:r>
          </a:p>
        </p:txBody>
      </p:sp>
      <p:sp>
        <p:nvSpPr>
          <p:cNvPr id="6" name="Rectangle 5">
            <a:extLst>
              <a:ext uri="{FF2B5EF4-FFF2-40B4-BE49-F238E27FC236}">
                <a16:creationId xmlns:a16="http://schemas.microsoft.com/office/drawing/2014/main" id="{8154E190-CE92-467F-B496-252043F3724C}"/>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3" name="Rectangle 2">
            <a:extLst>
              <a:ext uri="{FF2B5EF4-FFF2-40B4-BE49-F238E27FC236}">
                <a16:creationId xmlns:a16="http://schemas.microsoft.com/office/drawing/2014/main" id="{9781699B-81B9-4C73-82D9-BB4A9706F2A5}"/>
              </a:ext>
            </a:extLst>
          </p:cNvPr>
          <p:cNvSpPr/>
          <p:nvPr/>
        </p:nvSpPr>
        <p:spPr>
          <a:xfrm>
            <a:off x="314148" y="2236365"/>
            <a:ext cx="11563704" cy="1169551"/>
          </a:xfrm>
          <a:prstGeom prst="rect">
            <a:avLst/>
          </a:prstGeom>
        </p:spPr>
        <p:txBody>
          <a:bodyPr wrap="square">
            <a:spAutoFit/>
          </a:bodyPr>
          <a:lstStyle/>
          <a:p>
            <a:r>
              <a:rPr lang="en-GB" dirty="0"/>
              <a:t>David </a:t>
            </a:r>
            <a:r>
              <a:rPr lang="en-GB" dirty="0" err="1"/>
              <a:t>Marquet</a:t>
            </a:r>
            <a:r>
              <a:rPr lang="en-GB" dirty="0"/>
              <a:t>, ex-captain of a US nuclear submarine, believes that leadership is not for the select few at the top, but in highly effective organizations there are leaders at every level.  </a:t>
            </a:r>
          </a:p>
          <a:p>
            <a:endParaRPr lang="en-GB" dirty="0"/>
          </a:p>
          <a:p>
            <a:r>
              <a:rPr lang="en-GB" sz="1600" b="1" dirty="0">
                <a:highlight>
                  <a:srgbClr val="FFFF00"/>
                </a:highlight>
              </a:rPr>
              <a:t>Watch this video</a:t>
            </a:r>
            <a:r>
              <a:rPr lang="en-GB" sz="1600" i="1" dirty="0">
                <a:highlight>
                  <a:srgbClr val="FFFF00"/>
                </a:highlight>
              </a:rPr>
              <a:t>, </a:t>
            </a:r>
            <a:r>
              <a:rPr lang="en-GB" sz="1600" i="1" dirty="0"/>
              <a:t>How Great Leaders Serve Others</a:t>
            </a:r>
            <a:r>
              <a:rPr lang="en-GB" sz="1600" dirty="0"/>
              <a:t>, at </a:t>
            </a:r>
            <a:r>
              <a:rPr lang="en-GB" sz="1600" u="sng" dirty="0">
                <a:hlinkClick r:id="rId3"/>
              </a:rPr>
              <a:t>http://youtu.be/DLRH5J_93LQ</a:t>
            </a:r>
            <a:r>
              <a:rPr lang="en-GB" sz="1600" dirty="0"/>
              <a:t> and answer the questions: 18:00 mini</a:t>
            </a:r>
          </a:p>
        </p:txBody>
      </p:sp>
      <p:sp>
        <p:nvSpPr>
          <p:cNvPr id="9" name="Rectangle 8">
            <a:extLst>
              <a:ext uri="{FF2B5EF4-FFF2-40B4-BE49-F238E27FC236}">
                <a16:creationId xmlns:a16="http://schemas.microsoft.com/office/drawing/2014/main" id="{01B762AF-9A36-4808-90BB-241D809C8854}"/>
              </a:ext>
            </a:extLst>
          </p:cNvPr>
          <p:cNvSpPr/>
          <p:nvPr/>
        </p:nvSpPr>
        <p:spPr>
          <a:xfrm>
            <a:off x="280260" y="4025870"/>
            <a:ext cx="11171208" cy="1477328"/>
          </a:xfrm>
          <a:prstGeom prst="rect">
            <a:avLst/>
          </a:prstGeom>
        </p:spPr>
        <p:txBody>
          <a:bodyPr wrap="square">
            <a:spAutoFit/>
          </a:bodyPr>
          <a:lstStyle/>
          <a:p>
            <a:pPr algn="just"/>
            <a:r>
              <a:rPr lang="en-GB" b="1" i="1" dirty="0">
                <a:effectLst>
                  <a:outerShdw blurRad="38100" dist="38100" dir="2700000" algn="tl">
                    <a:srgbClr val="000000">
                      <a:alpha val="43137"/>
                    </a:srgbClr>
                  </a:outerShdw>
                </a:effectLst>
              </a:rPr>
              <a:t>Q1- Do you agree with David </a:t>
            </a:r>
            <a:r>
              <a:rPr lang="en-GB" b="1" i="1" dirty="0" err="1">
                <a:effectLst>
                  <a:outerShdw blurRad="38100" dist="38100" dir="2700000" algn="tl">
                    <a:srgbClr val="000000">
                      <a:alpha val="43137"/>
                    </a:srgbClr>
                  </a:outerShdw>
                </a:effectLst>
              </a:rPr>
              <a:t>Marquet</a:t>
            </a:r>
            <a:r>
              <a:rPr lang="en-GB" b="1" i="1" dirty="0">
                <a:effectLst>
                  <a:outerShdw blurRad="38100" dist="38100" dir="2700000" algn="tl">
                    <a:srgbClr val="000000">
                      <a:alpha val="43137"/>
                    </a:srgbClr>
                  </a:outerShdw>
                </a:effectLst>
              </a:rPr>
              <a:t> - that leadership and decision making could be transferred at all levels and that everyone in the organisation could be a leader? </a:t>
            </a:r>
          </a:p>
          <a:p>
            <a:pPr algn="just"/>
            <a:endParaRPr lang="en-GB" b="1" i="1" dirty="0">
              <a:effectLst>
                <a:outerShdw blurRad="38100" dist="38100" dir="2700000" algn="tl">
                  <a:srgbClr val="000000">
                    <a:alpha val="43137"/>
                  </a:srgbClr>
                </a:outerShdw>
              </a:effectLst>
            </a:endParaRPr>
          </a:p>
          <a:p>
            <a:pPr algn="just"/>
            <a:r>
              <a:rPr lang="en-GB" b="1" i="1" dirty="0">
                <a:effectLst>
                  <a:outerShdw blurRad="38100" dist="38100" dir="2700000" algn="tl">
                    <a:srgbClr val="000000">
                      <a:alpha val="43137"/>
                    </a:srgbClr>
                  </a:outerShdw>
                </a:effectLst>
              </a:rPr>
              <a:t>Q2- Along with your own comments, create a table that outlines the advantages and disadvantages of this type of leadership. </a:t>
            </a:r>
          </a:p>
        </p:txBody>
      </p:sp>
    </p:spTree>
    <p:extLst>
      <p:ext uri="{BB962C8B-B14F-4D97-AF65-F5344CB8AC3E}">
        <p14:creationId xmlns:p14="http://schemas.microsoft.com/office/powerpoint/2010/main" val="155059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90929" y="86464"/>
            <a:ext cx="3309072"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Leadership</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954E6938-8174-4CEB-A207-E695CBECF5A1}"/>
              </a:ext>
            </a:extLst>
          </p:cNvPr>
          <p:cNvSpPr/>
          <p:nvPr/>
        </p:nvSpPr>
        <p:spPr>
          <a:xfrm>
            <a:off x="240829" y="1322489"/>
            <a:ext cx="11593902" cy="3955442"/>
          </a:xfrm>
          <a:prstGeom prst="rect">
            <a:avLst/>
          </a:prstGeom>
        </p:spPr>
        <p:txBody>
          <a:bodyPr wrap="square">
            <a:spAutoFit/>
          </a:bodyPr>
          <a:lstStyle/>
          <a:p>
            <a:pPr marL="342900" indent="-342900" algn="just">
              <a:lnSpc>
                <a:spcPct val="200000"/>
              </a:lnSpc>
              <a:buFont typeface="+mj-lt"/>
              <a:buAutoNum type="arabicParenR"/>
            </a:pPr>
            <a:r>
              <a:rPr lang="en-GB" sz="1600" dirty="0"/>
              <a:t>Whilst there are many different definitions of leadership, it is generally agreed that the act of leading people involves influencing them to undertake a course of action that contributes to an objective defined leaders - their vision.  </a:t>
            </a:r>
          </a:p>
          <a:p>
            <a:pPr marL="342900" indent="-342900" algn="just">
              <a:lnSpc>
                <a:spcPct val="200000"/>
              </a:lnSpc>
              <a:buFont typeface="+mj-lt"/>
              <a:buAutoNum type="arabicParenR"/>
            </a:pPr>
            <a:r>
              <a:rPr lang="en-GB" sz="1600" dirty="0"/>
              <a:t>The word ‘lead’ derives from the Anglo-Saxon for a journey, a road, a way.  </a:t>
            </a:r>
          </a:p>
          <a:p>
            <a:pPr marL="342900" indent="-342900" algn="just">
              <a:lnSpc>
                <a:spcPct val="200000"/>
              </a:lnSpc>
              <a:buFont typeface="+mj-lt"/>
              <a:buAutoNum type="arabicParenR"/>
            </a:pPr>
            <a:r>
              <a:rPr lang="en-GB" sz="1600" dirty="0"/>
              <a:t>Thus, leading is concerned with moving from one place to another; from one situation to another.  </a:t>
            </a:r>
          </a:p>
          <a:p>
            <a:pPr marL="342900" indent="-342900">
              <a:lnSpc>
                <a:spcPct val="200000"/>
              </a:lnSpc>
              <a:buFont typeface="+mj-lt"/>
              <a:buAutoNum type="arabicParenR"/>
            </a:pPr>
            <a:r>
              <a:rPr lang="en-GB" sz="1600" dirty="0"/>
              <a:t>It therefore involves change and it is, indeed, in periods of great change that exceptional leaders emerge. </a:t>
            </a:r>
          </a:p>
          <a:p>
            <a:pPr marL="342900" indent="-342900">
              <a:lnSpc>
                <a:spcPct val="200000"/>
              </a:lnSpc>
              <a:buFont typeface="+mj-lt"/>
              <a:buAutoNum type="arabicParenR"/>
            </a:pPr>
            <a:r>
              <a:rPr lang="en-GB" sz="1600" dirty="0"/>
              <a:t>Poor leaders do not manage change well and often pay the price: Premier League managers for instance.</a:t>
            </a:r>
          </a:p>
          <a:p>
            <a:pPr marL="342900" indent="-342900">
              <a:lnSpc>
                <a:spcPct val="200000"/>
              </a:lnSpc>
              <a:buFont typeface="+mj-lt"/>
              <a:buAutoNum type="arabicParenR"/>
            </a:pPr>
            <a:r>
              <a:rPr lang="en-GB" sz="1600" dirty="0"/>
              <a:t>Perhaps one of the best definitions of leadership is, therefore, Charles Handy (1992) ‘A leader shapes and shares a vision which gives point to work of others’.</a:t>
            </a:r>
          </a:p>
        </p:txBody>
      </p:sp>
      <p:sp>
        <p:nvSpPr>
          <p:cNvPr id="3" name="TextBox 2">
            <a:extLst>
              <a:ext uri="{FF2B5EF4-FFF2-40B4-BE49-F238E27FC236}">
                <a16:creationId xmlns:a16="http://schemas.microsoft.com/office/drawing/2014/main" id="{9113A272-719F-4D66-B56F-460DBAA10C7F}"/>
              </a:ext>
            </a:extLst>
          </p:cNvPr>
          <p:cNvSpPr txBox="1"/>
          <p:nvPr/>
        </p:nvSpPr>
        <p:spPr>
          <a:xfrm>
            <a:off x="290928" y="5354825"/>
            <a:ext cx="11493704" cy="369332"/>
          </a:xfrm>
          <a:prstGeom prst="rect">
            <a:avLst/>
          </a:prstGeom>
          <a:noFill/>
        </p:spPr>
        <p:txBody>
          <a:bodyPr wrap="square" rtlCol="0">
            <a:spAutoFit/>
          </a:bodyPr>
          <a:lstStyle/>
          <a:p>
            <a:r>
              <a:rPr lang="en-GB" b="1" dirty="0">
                <a:highlight>
                  <a:srgbClr val="FFFF00"/>
                </a:highlight>
              </a:rPr>
              <a:t>Video: </a:t>
            </a:r>
            <a:r>
              <a:rPr lang="en-GB" dirty="0"/>
              <a:t>Leadership : </a:t>
            </a:r>
            <a:r>
              <a:rPr lang="en-GB" dirty="0">
                <a:hlinkClick r:id="rId2"/>
              </a:rPr>
              <a:t>https://www.youtube.com/watch?v=XKUPDUDOBVo</a:t>
            </a:r>
            <a:r>
              <a:rPr lang="en-GB" dirty="0"/>
              <a:t> </a:t>
            </a:r>
          </a:p>
        </p:txBody>
      </p:sp>
      <p:sp>
        <p:nvSpPr>
          <p:cNvPr id="5" name="Rectangle 4">
            <a:extLst>
              <a:ext uri="{FF2B5EF4-FFF2-40B4-BE49-F238E27FC236}">
                <a16:creationId xmlns:a16="http://schemas.microsoft.com/office/drawing/2014/main" id="{ADA6EC5A-8A1B-4BF5-8EDE-726253072885}"/>
              </a:ext>
            </a:extLst>
          </p:cNvPr>
          <p:cNvSpPr/>
          <p:nvPr/>
        </p:nvSpPr>
        <p:spPr>
          <a:xfrm>
            <a:off x="323680" y="876263"/>
            <a:ext cx="4630307" cy="369332"/>
          </a:xfrm>
          <a:prstGeom prst="rect">
            <a:avLst/>
          </a:prstGeom>
        </p:spPr>
        <p:txBody>
          <a:bodyPr wrap="none">
            <a:spAutoFit/>
          </a:bodyPr>
          <a:lstStyle/>
          <a:p>
            <a:r>
              <a:rPr lang="en-GB" b="1" u="sng" dirty="0">
                <a:solidFill>
                  <a:srgbClr val="FF0000"/>
                </a:solidFill>
                <a:latin typeface="Roboto"/>
              </a:rPr>
              <a:t>Ten Leadership Theories in Five Minutes</a:t>
            </a:r>
            <a:endParaRPr lang="en-GB" b="1" i="0" u="sng" dirty="0">
              <a:solidFill>
                <a:srgbClr val="FF0000"/>
              </a:solidFill>
              <a:effectLst/>
              <a:latin typeface="Roboto"/>
            </a:endParaRPr>
          </a:p>
        </p:txBody>
      </p:sp>
      <p:pic>
        <p:nvPicPr>
          <p:cNvPr id="1026" name="Picture 2" descr="Image result for leading">
            <a:extLst>
              <a:ext uri="{FF2B5EF4-FFF2-40B4-BE49-F238E27FC236}">
                <a16:creationId xmlns:a16="http://schemas.microsoft.com/office/drawing/2014/main" id="{5A95FD4F-9CDE-4501-A4ED-C35DB3DFE4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2440" y="139099"/>
            <a:ext cx="930168" cy="52322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640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D70B009-2B77-4789-A7B6-437AD5A170C9}"/>
              </a:ext>
            </a:extLst>
          </p:cNvPr>
          <p:cNvSpPr/>
          <p:nvPr/>
        </p:nvSpPr>
        <p:spPr>
          <a:xfrm>
            <a:off x="492879" y="174316"/>
            <a:ext cx="2963122" cy="400110"/>
          </a:xfrm>
          <a:prstGeom prst="rect">
            <a:avLst/>
          </a:prstGeom>
          <a:solidFill>
            <a:schemeClr val="bg1"/>
          </a:solidFill>
          <a:ln w="38100">
            <a:solidFill>
              <a:schemeClr val="tx1"/>
            </a:solidFill>
          </a:ln>
        </p:spPr>
        <p:txBody>
          <a:bodyPr wrap="square" lIns="91440" tIns="45720" rIns="91440" bIns="45720">
            <a:spAutoFit/>
          </a:bodyPr>
          <a:lstStyle/>
          <a:p>
            <a:r>
              <a:rPr lang="en-GB" sz="2000" b="1" dirty="0"/>
              <a:t>What makes a leader?</a:t>
            </a:r>
            <a:endParaRPr lang="en-US" sz="2000" dirty="0">
              <a:ln w="0">
                <a:solidFill>
                  <a:srgbClr val="FFC000"/>
                </a:solidFill>
              </a:ln>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2C451F8F-A942-467E-9833-D92DFFBBFD0B}"/>
              </a:ext>
            </a:extLst>
          </p:cNvPr>
          <p:cNvSpPr txBox="1"/>
          <p:nvPr/>
        </p:nvSpPr>
        <p:spPr>
          <a:xfrm>
            <a:off x="462700" y="1048095"/>
            <a:ext cx="11319520" cy="830997"/>
          </a:xfrm>
          <a:prstGeom prst="rect">
            <a:avLst/>
          </a:prstGeom>
          <a:noFill/>
          <a:ln>
            <a:solidFill>
              <a:srgbClr val="FF0000"/>
            </a:solidFill>
          </a:ln>
        </p:spPr>
        <p:txBody>
          <a:bodyPr wrap="square" rtlCol="0">
            <a:spAutoFit/>
          </a:bodyPr>
          <a:lstStyle/>
          <a:p>
            <a:pPr algn="ctr"/>
            <a:r>
              <a:rPr lang="en-GB" b="1" dirty="0"/>
              <a:t>Leadership scholars define a leader as a person who sets attractive goals and has the ability to attract followers, or constituents, who share those goals</a:t>
            </a:r>
            <a:r>
              <a:rPr lang="en-GB" sz="1200" b="1" dirty="0"/>
              <a:t> </a:t>
            </a:r>
          </a:p>
          <a:p>
            <a:pPr algn="ctr"/>
            <a:r>
              <a:rPr lang="en-GB" sz="1200" b="1" dirty="0"/>
              <a:t>(Bower, 1997, </a:t>
            </a:r>
            <a:r>
              <a:rPr lang="en-GB" sz="1200" b="1" i="1" dirty="0"/>
              <a:t>The Will to Lead</a:t>
            </a:r>
            <a:r>
              <a:rPr lang="en-GB" sz="1200" b="1" dirty="0"/>
              <a:t>)</a:t>
            </a:r>
            <a:endParaRPr lang="en-GB" b="1" dirty="0">
              <a:solidFill>
                <a:srgbClr val="FF0000"/>
              </a:solidFill>
            </a:endParaRPr>
          </a:p>
        </p:txBody>
      </p:sp>
      <p:sp>
        <p:nvSpPr>
          <p:cNvPr id="4" name="Rectangle 3">
            <a:extLst>
              <a:ext uri="{FF2B5EF4-FFF2-40B4-BE49-F238E27FC236}">
                <a16:creationId xmlns:a16="http://schemas.microsoft.com/office/drawing/2014/main" id="{84D4F6CC-511A-4CB9-8F5F-1FA4CAEAE3E1}"/>
              </a:ext>
            </a:extLst>
          </p:cNvPr>
          <p:cNvSpPr/>
          <p:nvPr/>
        </p:nvSpPr>
        <p:spPr>
          <a:xfrm>
            <a:off x="462700" y="2018135"/>
            <a:ext cx="3417258" cy="1200329"/>
          </a:xfrm>
          <a:prstGeom prst="rect">
            <a:avLst/>
          </a:prstGeom>
          <a:solidFill>
            <a:schemeClr val="accent1">
              <a:lumMod val="40000"/>
              <a:lumOff val="60000"/>
            </a:schemeClr>
          </a:solidFill>
          <a:ln w="12700">
            <a:solidFill>
              <a:schemeClr val="tx1"/>
            </a:solidFill>
          </a:ln>
        </p:spPr>
        <p:txBody>
          <a:bodyPr wrap="square">
            <a:spAutoFit/>
          </a:bodyPr>
          <a:lstStyle/>
          <a:p>
            <a:r>
              <a:rPr lang="en-GB" b="1" dirty="0">
                <a:solidFill>
                  <a:srgbClr val="0070C0"/>
                </a:solidFill>
                <a:latin typeface="Georgia" panose="02040502050405020303" pitchFamily="18" charset="0"/>
              </a:rPr>
              <a:t>Warren Bennis (Scholar):</a:t>
            </a:r>
            <a:r>
              <a:rPr lang="en-GB" b="1" dirty="0">
                <a:solidFill>
                  <a:srgbClr val="002060"/>
                </a:solidFill>
                <a:latin typeface="Georgia" panose="02040502050405020303" pitchFamily="18" charset="0"/>
              </a:rPr>
              <a:t> </a:t>
            </a:r>
            <a:r>
              <a:rPr lang="en-GB" b="1" dirty="0">
                <a:solidFill>
                  <a:srgbClr val="000000"/>
                </a:solidFill>
                <a:latin typeface="Georgia" panose="02040502050405020303" pitchFamily="18" charset="0"/>
              </a:rPr>
              <a:t>"Leadership is the capacity to translate vision into reality.”</a:t>
            </a:r>
            <a:endParaRPr lang="en-GB" dirty="0"/>
          </a:p>
        </p:txBody>
      </p:sp>
      <p:sp>
        <p:nvSpPr>
          <p:cNvPr id="7" name="Rectangle 6">
            <a:extLst>
              <a:ext uri="{FF2B5EF4-FFF2-40B4-BE49-F238E27FC236}">
                <a16:creationId xmlns:a16="http://schemas.microsoft.com/office/drawing/2014/main" id="{D8A1D69F-05B2-49AF-AC16-5DFDD9EB5A34}"/>
              </a:ext>
            </a:extLst>
          </p:cNvPr>
          <p:cNvSpPr/>
          <p:nvPr/>
        </p:nvSpPr>
        <p:spPr>
          <a:xfrm>
            <a:off x="4107318" y="2033212"/>
            <a:ext cx="4311868" cy="1200329"/>
          </a:xfrm>
          <a:prstGeom prst="rect">
            <a:avLst/>
          </a:prstGeom>
          <a:solidFill>
            <a:schemeClr val="accent2">
              <a:lumMod val="60000"/>
              <a:lumOff val="40000"/>
            </a:schemeClr>
          </a:solidFill>
          <a:ln w="19050">
            <a:solidFill>
              <a:schemeClr val="accent4">
                <a:lumMod val="20000"/>
                <a:lumOff val="80000"/>
              </a:schemeClr>
            </a:solidFill>
          </a:ln>
        </p:spPr>
        <p:txBody>
          <a:bodyPr wrap="square">
            <a:spAutoFit/>
          </a:bodyPr>
          <a:lstStyle/>
          <a:p>
            <a:r>
              <a:rPr lang="en-GB" b="1" dirty="0">
                <a:solidFill>
                  <a:srgbClr val="003891"/>
                </a:solidFill>
                <a:latin typeface="Georgia" panose="02040502050405020303" pitchFamily="18" charset="0"/>
              </a:rPr>
              <a:t>Bill Gates (Microsoft Co-Founder)</a:t>
            </a:r>
            <a:r>
              <a:rPr lang="en-GB" b="1" dirty="0">
                <a:solidFill>
                  <a:srgbClr val="000000"/>
                </a:solidFill>
                <a:latin typeface="Georgia" panose="02040502050405020303" pitchFamily="18" charset="0"/>
              </a:rPr>
              <a:t>: "As we look ahead into the next century, leaders will be those who empower others."</a:t>
            </a:r>
            <a:endParaRPr lang="en-GB" dirty="0">
              <a:latin typeface="Georgia" panose="02040502050405020303" pitchFamily="18" charset="0"/>
            </a:endParaRPr>
          </a:p>
        </p:txBody>
      </p:sp>
      <p:sp>
        <p:nvSpPr>
          <p:cNvPr id="8" name="Rectangle 7">
            <a:extLst>
              <a:ext uri="{FF2B5EF4-FFF2-40B4-BE49-F238E27FC236}">
                <a16:creationId xmlns:a16="http://schemas.microsoft.com/office/drawing/2014/main" id="{B4685F36-7810-4B1B-9BFD-4208D20E289D}"/>
              </a:ext>
            </a:extLst>
          </p:cNvPr>
          <p:cNvSpPr/>
          <p:nvPr/>
        </p:nvSpPr>
        <p:spPr>
          <a:xfrm>
            <a:off x="8659463" y="2018135"/>
            <a:ext cx="3122969" cy="1200329"/>
          </a:xfrm>
          <a:prstGeom prst="rect">
            <a:avLst/>
          </a:prstGeom>
          <a:solidFill>
            <a:schemeClr val="accent5">
              <a:lumMod val="40000"/>
              <a:lumOff val="60000"/>
            </a:schemeClr>
          </a:solidFill>
          <a:ln w="19050">
            <a:solidFill>
              <a:schemeClr val="tx1"/>
            </a:solidFill>
          </a:ln>
        </p:spPr>
        <p:txBody>
          <a:bodyPr wrap="square">
            <a:spAutoFit/>
          </a:bodyPr>
          <a:lstStyle/>
          <a:p>
            <a:r>
              <a:rPr lang="en-GB" b="1" dirty="0">
                <a:solidFill>
                  <a:srgbClr val="0070C0"/>
                </a:solidFill>
                <a:latin typeface="Georgia" panose="02040502050405020303" pitchFamily="18" charset="0"/>
              </a:rPr>
              <a:t>John Maxwell (Author): </a:t>
            </a:r>
          </a:p>
          <a:p>
            <a:r>
              <a:rPr lang="en-GB" b="1" dirty="0">
                <a:solidFill>
                  <a:srgbClr val="000000"/>
                </a:solidFill>
                <a:latin typeface="Georgia" panose="02040502050405020303" pitchFamily="18" charset="0"/>
              </a:rPr>
              <a:t>"Leadership is influence - nothing more, nothing less."</a:t>
            </a:r>
            <a:endParaRPr lang="en-GB" dirty="0"/>
          </a:p>
        </p:txBody>
      </p:sp>
      <p:sp>
        <p:nvSpPr>
          <p:cNvPr id="9" name="TextBox 8">
            <a:extLst>
              <a:ext uri="{FF2B5EF4-FFF2-40B4-BE49-F238E27FC236}">
                <a16:creationId xmlns:a16="http://schemas.microsoft.com/office/drawing/2014/main" id="{3F64D68A-9169-4DB0-921E-E708417F4E7E}"/>
              </a:ext>
            </a:extLst>
          </p:cNvPr>
          <p:cNvSpPr txBox="1"/>
          <p:nvPr/>
        </p:nvSpPr>
        <p:spPr>
          <a:xfrm>
            <a:off x="206635" y="4766511"/>
            <a:ext cx="11778730" cy="1154162"/>
          </a:xfrm>
          <a:prstGeom prst="rect">
            <a:avLst/>
          </a:prstGeom>
          <a:noFill/>
        </p:spPr>
        <p:txBody>
          <a:bodyPr wrap="square" rtlCol="0">
            <a:spAutoFit/>
          </a:bodyPr>
          <a:lstStyle/>
          <a:p>
            <a:pPr algn="ctr"/>
            <a:r>
              <a:rPr lang="en-GB" sz="1600" b="1" dirty="0">
                <a:solidFill>
                  <a:srgbClr val="FF0000"/>
                </a:solidFill>
              </a:rPr>
              <a:t>“Leadership is a process of social influence which maximizes efforts of others towards achievement of a goal!</a:t>
            </a:r>
          </a:p>
          <a:p>
            <a:pPr algn="ctr"/>
            <a:r>
              <a:rPr lang="en-GB" sz="1100" b="1" dirty="0"/>
              <a:t>(Kruse, 2013, “What is Leadership”, Forbes Online Resources)</a:t>
            </a:r>
          </a:p>
          <a:p>
            <a:pPr algn="ctr"/>
            <a:endParaRPr lang="en-GB" dirty="0"/>
          </a:p>
          <a:p>
            <a:pPr algn="ctr"/>
            <a:r>
              <a:rPr lang="en-GB" sz="1100" dirty="0"/>
              <a:t>Source: </a:t>
            </a:r>
            <a:r>
              <a:rPr lang="en-GB" sz="1100" dirty="0">
                <a:hlinkClick r:id="rId2"/>
              </a:rPr>
              <a:t>https://www.forbes.com/sites/kevinkruse/2013/04/09/what-is-leadership/2/#7e04e41441f0</a:t>
            </a:r>
            <a:endParaRPr lang="en-GB" sz="1100" dirty="0"/>
          </a:p>
          <a:p>
            <a:pPr algn="ctr"/>
            <a:r>
              <a:rPr lang="en-GB" sz="1100" dirty="0"/>
              <a:t>            </a:t>
            </a:r>
            <a:r>
              <a:rPr lang="en-GB" sz="1100" dirty="0">
                <a:hlinkClick r:id="rId3"/>
              </a:rPr>
              <a:t>https://www.mckinsey.com/global-themes/leadership/developing-leaders-in-a-business</a:t>
            </a:r>
            <a:endParaRPr lang="en-GB" dirty="0"/>
          </a:p>
        </p:txBody>
      </p:sp>
      <p:pic>
        <p:nvPicPr>
          <p:cNvPr id="1026" name="Picture 2" descr="Image result for warren bennis">
            <a:extLst>
              <a:ext uri="{FF2B5EF4-FFF2-40B4-BE49-F238E27FC236}">
                <a16:creationId xmlns:a16="http://schemas.microsoft.com/office/drawing/2014/main" id="{36C99B4A-4F93-49AE-8F69-E9618C98739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52741" y="3387226"/>
            <a:ext cx="932394" cy="11279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Bill Gates">
            <a:extLst>
              <a:ext uri="{FF2B5EF4-FFF2-40B4-BE49-F238E27FC236}">
                <a16:creationId xmlns:a16="http://schemas.microsoft.com/office/drawing/2014/main" id="{CEDE558D-F534-4046-B05F-064A5060A1F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77929" y="3402302"/>
            <a:ext cx="883026" cy="119544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john maxwell">
            <a:extLst>
              <a:ext uri="{FF2B5EF4-FFF2-40B4-BE49-F238E27FC236}">
                <a16:creationId xmlns:a16="http://schemas.microsoft.com/office/drawing/2014/main" id="{F80D28B4-9B86-4811-9401-B5F689411DA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894946" y="3384059"/>
            <a:ext cx="1189609" cy="1189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579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D70B009-2B77-4789-A7B6-437AD5A170C9}"/>
              </a:ext>
            </a:extLst>
          </p:cNvPr>
          <p:cNvSpPr/>
          <p:nvPr/>
        </p:nvSpPr>
        <p:spPr>
          <a:xfrm>
            <a:off x="150081" y="242776"/>
            <a:ext cx="3082720" cy="400110"/>
          </a:xfrm>
          <a:prstGeom prst="rect">
            <a:avLst/>
          </a:prstGeom>
          <a:solidFill>
            <a:schemeClr val="bg1"/>
          </a:solidFill>
          <a:ln w="38100">
            <a:solidFill>
              <a:schemeClr val="tx1"/>
            </a:solidFill>
          </a:ln>
        </p:spPr>
        <p:txBody>
          <a:bodyPr wrap="square" lIns="91440" tIns="45720" rIns="91440" bIns="45720">
            <a:spAutoFit/>
          </a:bodyPr>
          <a:lstStyle/>
          <a:p>
            <a:r>
              <a:rPr lang="en-GB" sz="2000" b="1" dirty="0"/>
              <a:t>What Makes a Leader?</a:t>
            </a:r>
            <a:endParaRPr lang="en-US" sz="2000" dirty="0">
              <a:ln w="0">
                <a:solidFill>
                  <a:srgbClr val="FFC000"/>
                </a:solidFill>
              </a:ln>
              <a:effectLst>
                <a:outerShdw blurRad="38100" dist="19050" dir="2700000" algn="tl" rotWithShape="0">
                  <a:schemeClr val="dk1">
                    <a:alpha val="40000"/>
                  </a:schemeClr>
                </a:outerShdw>
              </a:effectLst>
            </a:endParaRPr>
          </a:p>
        </p:txBody>
      </p:sp>
      <p:pic>
        <p:nvPicPr>
          <p:cNvPr id="5" name="Picture 4">
            <a:extLst>
              <a:ext uri="{FF2B5EF4-FFF2-40B4-BE49-F238E27FC236}">
                <a16:creationId xmlns:a16="http://schemas.microsoft.com/office/drawing/2014/main" id="{2F2B1013-93DA-4B9A-A63B-8913E8346B3B}"/>
              </a:ext>
            </a:extLst>
          </p:cNvPr>
          <p:cNvPicPr>
            <a:picLocks noChangeAspect="1"/>
          </p:cNvPicPr>
          <p:nvPr/>
        </p:nvPicPr>
        <p:blipFill rotWithShape="1">
          <a:blip r:embed="rId2">
            <a:extLst>
              <a:ext uri="{28A0092B-C50C-407E-A947-70E740481C1C}">
                <a14:useLocalDpi xmlns:a14="http://schemas.microsoft.com/office/drawing/2010/main" val="0"/>
              </a:ext>
            </a:extLst>
          </a:blip>
          <a:srcRect l="10351" t="26667" r="9412" b="31724"/>
          <a:stretch/>
        </p:blipFill>
        <p:spPr>
          <a:xfrm>
            <a:off x="263678" y="1348131"/>
            <a:ext cx="4405975" cy="3342288"/>
          </a:xfrm>
          <a:prstGeom prst="rect">
            <a:avLst/>
          </a:prstGeom>
          <a:ln>
            <a:solidFill>
              <a:srgbClr val="FF0000"/>
            </a:solidFill>
          </a:ln>
        </p:spPr>
      </p:pic>
      <p:sp>
        <p:nvSpPr>
          <p:cNvPr id="6" name="TextBox 5">
            <a:extLst>
              <a:ext uri="{FF2B5EF4-FFF2-40B4-BE49-F238E27FC236}">
                <a16:creationId xmlns:a16="http://schemas.microsoft.com/office/drawing/2014/main" id="{2C451F8F-A942-467E-9833-D92DFFBBFD0B}"/>
              </a:ext>
            </a:extLst>
          </p:cNvPr>
          <p:cNvSpPr txBox="1"/>
          <p:nvPr/>
        </p:nvSpPr>
        <p:spPr>
          <a:xfrm>
            <a:off x="4889705" y="1458765"/>
            <a:ext cx="7057273" cy="3231654"/>
          </a:xfrm>
          <a:prstGeom prst="rect">
            <a:avLst/>
          </a:prstGeom>
          <a:noFill/>
        </p:spPr>
        <p:txBody>
          <a:bodyPr wrap="square" rtlCol="0">
            <a:spAutoFit/>
          </a:bodyPr>
          <a:lstStyle/>
          <a:p>
            <a:r>
              <a:rPr lang="en-GB" dirty="0"/>
              <a:t>Anyone who aspires to lead must develop certain qualities and attributes. Fortunately, the attributes needed for leadership far outnumber the qualities.</a:t>
            </a:r>
          </a:p>
          <a:p>
            <a:pPr algn="r"/>
            <a:r>
              <a:rPr lang="en-GB" sz="1200" dirty="0"/>
              <a:t> (Bower, 1997, </a:t>
            </a:r>
            <a:r>
              <a:rPr lang="en-GB" sz="1200" i="1" dirty="0"/>
              <a:t>The Will to Lead</a:t>
            </a:r>
            <a:r>
              <a:rPr lang="en-GB" sz="1200" dirty="0"/>
              <a:t>)</a:t>
            </a:r>
          </a:p>
          <a:p>
            <a:endParaRPr lang="en-GB" dirty="0">
              <a:solidFill>
                <a:srgbClr val="FF0000"/>
              </a:solidFill>
            </a:endParaRPr>
          </a:p>
          <a:p>
            <a:r>
              <a:rPr lang="en-GB" i="1" dirty="0">
                <a:solidFill>
                  <a:srgbClr val="0070C0"/>
                </a:solidFill>
              </a:rPr>
              <a:t>Personal Qualities: </a:t>
            </a:r>
            <a:r>
              <a:rPr lang="en-GB" i="1" dirty="0"/>
              <a:t>Elements of character or personal makeup that are typically difficult to learn. People usually bring their qualities with them when they join a company. </a:t>
            </a:r>
          </a:p>
          <a:p>
            <a:endParaRPr lang="en-GB" i="1" dirty="0"/>
          </a:p>
          <a:p>
            <a:r>
              <a:rPr lang="en-GB" i="1" dirty="0">
                <a:solidFill>
                  <a:srgbClr val="0070C0"/>
                </a:solidFill>
              </a:rPr>
              <a:t>Attributes: </a:t>
            </a:r>
            <a:r>
              <a:rPr lang="en-GB" i="1" dirty="0"/>
              <a:t>Attributes are more like personal skills and hence easier to learn. </a:t>
            </a:r>
          </a:p>
          <a:p>
            <a:pPr algn="r"/>
            <a:r>
              <a:rPr lang="en-GB" sz="1200" i="1" dirty="0"/>
              <a:t>(Bower, 1997, The Will to Lead)</a:t>
            </a:r>
            <a:endParaRPr lang="en-GB" sz="1600" i="1" dirty="0"/>
          </a:p>
        </p:txBody>
      </p:sp>
    </p:spTree>
    <p:extLst>
      <p:ext uri="{BB962C8B-B14F-4D97-AF65-F5344CB8AC3E}">
        <p14:creationId xmlns:p14="http://schemas.microsoft.com/office/powerpoint/2010/main" val="844032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A8C573-4C3A-4DDD-88C3-936E94E8615D}"/>
              </a:ext>
            </a:extLst>
          </p:cNvPr>
          <p:cNvSpPr txBox="1"/>
          <p:nvPr/>
        </p:nvSpPr>
        <p:spPr>
          <a:xfrm>
            <a:off x="247607" y="147914"/>
            <a:ext cx="2308393" cy="1384995"/>
          </a:xfrm>
          <a:prstGeom prst="rect">
            <a:avLst/>
          </a:prstGeom>
          <a:solidFill>
            <a:schemeClr val="bg1"/>
          </a:solidFill>
          <a:ln>
            <a:solidFill>
              <a:srgbClr val="FF0000"/>
            </a:solidFill>
          </a:ln>
        </p:spPr>
        <p:txBody>
          <a:bodyPr wrap="square" rtlCol="0">
            <a:spAutoFit/>
          </a:bodyPr>
          <a:lstStyle/>
          <a:p>
            <a:pPr algn="ctr"/>
            <a:r>
              <a:rPr lang="en-GB" sz="2800" b="1" dirty="0">
                <a:solidFill>
                  <a:srgbClr val="FF0000"/>
                </a:solidFill>
                <a:effectLst>
                  <a:outerShdw blurRad="38100" dist="38100" dir="2700000" algn="tl">
                    <a:srgbClr val="000000">
                      <a:alpha val="43137"/>
                    </a:srgbClr>
                  </a:outerShdw>
                </a:effectLst>
                <a:latin typeface="Calibri,sans-serif"/>
              </a:rPr>
              <a:t>Discussion</a:t>
            </a:r>
          </a:p>
          <a:p>
            <a:pPr algn="ctr"/>
            <a:r>
              <a:rPr lang="en-GB" sz="2800" b="1" dirty="0">
                <a:solidFill>
                  <a:srgbClr val="FF0000"/>
                </a:solidFill>
                <a:effectLst>
                  <a:outerShdw blurRad="38100" dist="38100" dir="2700000" algn="tl">
                    <a:srgbClr val="000000">
                      <a:alpha val="43137"/>
                    </a:srgbClr>
                  </a:outerShdw>
                </a:effectLst>
                <a:latin typeface="Calibri,sans-serif"/>
              </a:rPr>
              <a:t>TED Talk </a:t>
            </a:r>
          </a:p>
          <a:p>
            <a:pPr algn="ctr"/>
            <a:r>
              <a:rPr lang="en-GB" sz="2800" b="1" dirty="0">
                <a:solidFill>
                  <a:srgbClr val="FF0000"/>
                </a:solidFill>
                <a:effectLst>
                  <a:outerShdw blurRad="38100" dist="38100" dir="2700000" algn="tl">
                    <a:srgbClr val="000000">
                      <a:alpha val="43137"/>
                    </a:srgbClr>
                  </a:outerShdw>
                </a:effectLst>
                <a:latin typeface="Calibri,sans-serif"/>
              </a:rPr>
              <a:t>12:00 mini </a:t>
            </a:r>
          </a:p>
        </p:txBody>
      </p:sp>
      <p:pic>
        <p:nvPicPr>
          <p:cNvPr id="6" name="Picture 5">
            <a:extLst>
              <a:ext uri="{FF2B5EF4-FFF2-40B4-BE49-F238E27FC236}">
                <a16:creationId xmlns:a16="http://schemas.microsoft.com/office/drawing/2014/main" id="{3A0CC31D-424E-4EF6-A6AA-66C442B340EC}"/>
              </a:ext>
            </a:extLst>
          </p:cNvPr>
          <p:cNvPicPr>
            <a:picLocks noChangeAspect="1"/>
          </p:cNvPicPr>
          <p:nvPr/>
        </p:nvPicPr>
        <p:blipFill>
          <a:blip r:embed="rId2"/>
          <a:stretch>
            <a:fillRect/>
          </a:stretch>
        </p:blipFill>
        <p:spPr>
          <a:xfrm>
            <a:off x="10502978" y="132703"/>
            <a:ext cx="1345693" cy="1900848"/>
          </a:xfrm>
          <a:prstGeom prst="rect">
            <a:avLst/>
          </a:prstGeom>
        </p:spPr>
      </p:pic>
      <p:sp>
        <p:nvSpPr>
          <p:cNvPr id="8" name="Rectangle 7">
            <a:extLst>
              <a:ext uri="{FF2B5EF4-FFF2-40B4-BE49-F238E27FC236}">
                <a16:creationId xmlns:a16="http://schemas.microsoft.com/office/drawing/2014/main" id="{25F107E8-BC09-49FC-B4A9-B61CE56345C4}"/>
              </a:ext>
            </a:extLst>
          </p:cNvPr>
          <p:cNvSpPr/>
          <p:nvPr/>
        </p:nvSpPr>
        <p:spPr>
          <a:xfrm>
            <a:off x="10648720" y="1670316"/>
            <a:ext cx="1023682" cy="325538"/>
          </a:xfrm>
          <a:prstGeom prst="rect">
            <a:avLst/>
          </a:prstGeom>
        </p:spPr>
        <p:txBody>
          <a:bodyPr wrap="square">
            <a:spAutoFit/>
          </a:bodyPr>
          <a:lstStyle/>
          <a:p>
            <a:pPr algn="ctr">
              <a:lnSpc>
                <a:spcPct val="115000"/>
              </a:lnSpc>
              <a:spcAft>
                <a:spcPts val="0"/>
              </a:spcAft>
            </a:pPr>
            <a:r>
              <a:rPr lang="en-GB" sz="1400" dirty="0">
                <a:latin typeface="Calibri" panose="020F0502020204030204" pitchFamily="34" charset="0"/>
                <a:ea typeface="Calibri" panose="020F0502020204030204" pitchFamily="34" charset="0"/>
                <a:cs typeface="Arial" panose="020B0604020202020204" pitchFamily="34" charset="0"/>
              </a:rPr>
              <a:t>30 Minutes </a:t>
            </a:r>
          </a:p>
        </p:txBody>
      </p:sp>
      <p:sp>
        <p:nvSpPr>
          <p:cNvPr id="9" name="Rectangle 8">
            <a:extLst>
              <a:ext uri="{FF2B5EF4-FFF2-40B4-BE49-F238E27FC236}">
                <a16:creationId xmlns:a16="http://schemas.microsoft.com/office/drawing/2014/main" id="{0D903415-B647-4BB0-911B-BCC516146C1E}"/>
              </a:ext>
            </a:extLst>
          </p:cNvPr>
          <p:cNvSpPr/>
          <p:nvPr/>
        </p:nvSpPr>
        <p:spPr>
          <a:xfrm>
            <a:off x="10648720" y="1379021"/>
            <a:ext cx="1056375" cy="307777"/>
          </a:xfrm>
          <a:prstGeom prst="rect">
            <a:avLst/>
          </a:prstGeom>
        </p:spPr>
        <p:txBody>
          <a:bodyPr wrap="square">
            <a:spAutoFit/>
          </a:bodyPr>
          <a:lstStyle/>
          <a:p>
            <a:pPr algn="ctr"/>
            <a:r>
              <a:rPr lang="en-GB" sz="1200" b="1" dirty="0">
                <a:solidFill>
                  <a:srgbClr val="000000"/>
                </a:solidFill>
                <a:latin typeface="Arial" panose="020B0604020202020204" pitchFamily="34" charset="0"/>
                <a:cs typeface="Arial" panose="020B0604020202020204" pitchFamily="34" charset="0"/>
              </a:rPr>
              <a:t>Discussion</a:t>
            </a:r>
            <a:r>
              <a:rPr lang="en-GB" sz="1400" b="1" dirty="0">
                <a:solidFill>
                  <a:srgbClr val="000000"/>
                </a:solidFill>
                <a:latin typeface="Arial" panose="020B0604020202020204" pitchFamily="34" charset="0"/>
                <a:cs typeface="Arial" panose="020B0604020202020204" pitchFamily="34" charset="0"/>
              </a:rPr>
              <a:t> </a:t>
            </a:r>
            <a:endParaRPr lang="en-GB" sz="1400" dirty="0"/>
          </a:p>
        </p:txBody>
      </p:sp>
      <p:sp>
        <p:nvSpPr>
          <p:cNvPr id="3" name="Rectangle 2">
            <a:extLst>
              <a:ext uri="{FF2B5EF4-FFF2-40B4-BE49-F238E27FC236}">
                <a16:creationId xmlns:a16="http://schemas.microsoft.com/office/drawing/2014/main" id="{30D64C0E-0F12-4485-ACA3-A78B12EB0B44}"/>
              </a:ext>
            </a:extLst>
          </p:cNvPr>
          <p:cNvSpPr/>
          <p:nvPr/>
        </p:nvSpPr>
        <p:spPr>
          <a:xfrm>
            <a:off x="179060" y="2534193"/>
            <a:ext cx="11833879" cy="1200329"/>
          </a:xfrm>
          <a:prstGeom prst="rect">
            <a:avLst/>
          </a:prstGeom>
        </p:spPr>
        <p:txBody>
          <a:bodyPr wrap="square">
            <a:spAutoFit/>
          </a:bodyPr>
          <a:lstStyle/>
          <a:p>
            <a:r>
              <a:rPr lang="en-GB" dirty="0"/>
              <a:t>Watch the following clip and analyse its contents – how do good leaders make their followers feel “safe” and what does this mean in practice?</a:t>
            </a:r>
          </a:p>
          <a:p>
            <a:endParaRPr lang="en-GB" dirty="0"/>
          </a:p>
          <a:p>
            <a:r>
              <a:rPr lang="en-GB" b="1" dirty="0">
                <a:highlight>
                  <a:srgbClr val="FFFF00"/>
                </a:highlight>
              </a:rPr>
              <a:t>Video:  </a:t>
            </a:r>
            <a:r>
              <a:rPr lang="en-GB" dirty="0">
                <a:hlinkClick r:id="rId3"/>
              </a:rPr>
              <a:t>https://www.youtube.com/watch?v=lmyZMtPVodo</a:t>
            </a:r>
            <a:endParaRPr lang="en-GB" dirty="0"/>
          </a:p>
        </p:txBody>
      </p:sp>
      <p:sp>
        <p:nvSpPr>
          <p:cNvPr id="2" name="Rectangle 1">
            <a:extLst>
              <a:ext uri="{FF2B5EF4-FFF2-40B4-BE49-F238E27FC236}">
                <a16:creationId xmlns:a16="http://schemas.microsoft.com/office/drawing/2014/main" id="{020AC851-710C-4F1F-AAE2-092D169CCEBD}"/>
              </a:ext>
            </a:extLst>
          </p:cNvPr>
          <p:cNvSpPr/>
          <p:nvPr/>
        </p:nvSpPr>
        <p:spPr>
          <a:xfrm>
            <a:off x="177572" y="1771941"/>
            <a:ext cx="9033242" cy="523220"/>
          </a:xfrm>
          <a:prstGeom prst="rect">
            <a:avLst/>
          </a:prstGeom>
        </p:spPr>
        <p:txBody>
          <a:bodyPr wrap="none">
            <a:spAutoFit/>
          </a:bodyPr>
          <a:lstStyle/>
          <a:p>
            <a:r>
              <a:rPr lang="en-US" sz="2800" b="1" dirty="0">
                <a:solidFill>
                  <a:srgbClr val="030303"/>
                </a:solidFill>
                <a:effectLst>
                  <a:outerShdw blurRad="38100" dist="38100" dir="2700000" algn="tl">
                    <a:srgbClr val="000000">
                      <a:alpha val="43137"/>
                    </a:srgbClr>
                  </a:outerShdw>
                </a:effectLst>
                <a:latin typeface="Roboto" panose="02000000000000000000" pitchFamily="2" charset="0"/>
              </a:rPr>
              <a:t>Why good leaders make you feel safe | Simon Sinek</a:t>
            </a:r>
            <a:endParaRPr lang="en-GB" sz="28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1A12A75F-80E4-4A87-8269-C80B53BC6F55}"/>
              </a:ext>
            </a:extLst>
          </p:cNvPr>
          <p:cNvSpPr txBox="1"/>
          <p:nvPr/>
        </p:nvSpPr>
        <p:spPr>
          <a:xfrm>
            <a:off x="177572" y="3962279"/>
            <a:ext cx="11541700" cy="1077218"/>
          </a:xfrm>
          <a:prstGeom prst="rect">
            <a:avLst/>
          </a:prstGeom>
          <a:noFill/>
        </p:spPr>
        <p:txBody>
          <a:bodyPr wrap="square" rtlCol="0">
            <a:spAutoFit/>
          </a:bodyPr>
          <a:lstStyle/>
          <a:p>
            <a:r>
              <a:rPr lang="en-GB" sz="1600" b="1" i="1" dirty="0">
                <a:solidFill>
                  <a:srgbClr val="002060"/>
                </a:solidFill>
              </a:rPr>
              <a:t>Should we define </a:t>
            </a:r>
            <a:r>
              <a:rPr lang="en-GB" sz="1600" b="1" dirty="0">
                <a:solidFill>
                  <a:srgbClr val="FF0000"/>
                </a:solidFill>
              </a:rPr>
              <a:t>“Leadership” </a:t>
            </a:r>
            <a:r>
              <a:rPr lang="en-GB" sz="1600" b="1" i="1" dirty="0">
                <a:solidFill>
                  <a:srgbClr val="002060"/>
                </a:solidFill>
              </a:rPr>
              <a:t>:</a:t>
            </a:r>
          </a:p>
          <a:p>
            <a:endParaRPr lang="en-GB" sz="1600" b="1" i="1" dirty="0">
              <a:solidFill>
                <a:srgbClr val="002060"/>
              </a:solidFill>
            </a:endParaRPr>
          </a:p>
          <a:p>
            <a:r>
              <a:rPr lang="en-GB" sz="1600" b="1" i="1" dirty="0">
                <a:solidFill>
                  <a:srgbClr val="002060"/>
                </a:solidFill>
              </a:rPr>
              <a:t>Based on the work of leaders or should we define “a Leader” based on the leadership techniques displayed?    Are leaders born or made?     </a:t>
            </a:r>
          </a:p>
        </p:txBody>
      </p:sp>
      <p:sp>
        <p:nvSpPr>
          <p:cNvPr id="11" name="TextBox 10">
            <a:extLst>
              <a:ext uri="{FF2B5EF4-FFF2-40B4-BE49-F238E27FC236}">
                <a16:creationId xmlns:a16="http://schemas.microsoft.com/office/drawing/2014/main" id="{C60A9D3E-E888-4676-B6AA-65153BBE7FBA}"/>
              </a:ext>
            </a:extLst>
          </p:cNvPr>
          <p:cNvSpPr txBox="1"/>
          <p:nvPr/>
        </p:nvSpPr>
        <p:spPr>
          <a:xfrm>
            <a:off x="247607" y="5340479"/>
            <a:ext cx="11477297" cy="276999"/>
          </a:xfrm>
          <a:prstGeom prst="rect">
            <a:avLst/>
          </a:prstGeom>
          <a:noFill/>
        </p:spPr>
        <p:txBody>
          <a:bodyPr wrap="square" rtlCol="0">
            <a:spAutoFit/>
          </a:bodyPr>
          <a:lstStyle/>
          <a:p>
            <a:r>
              <a:rPr lang="en-GB" sz="1200" dirty="0"/>
              <a:t>Source: </a:t>
            </a:r>
            <a:r>
              <a:rPr lang="en-GB" sz="1200" dirty="0" err="1"/>
              <a:t>Fairholm</a:t>
            </a:r>
            <a:r>
              <a:rPr lang="en-GB" sz="1200" dirty="0"/>
              <a:t>, M. R. (2004), Different Perspectives on the Practice of Leadership. Public Administration Review, 64: 577–590. doi:10.1111/j.1540-6210.2004.00405.x</a:t>
            </a:r>
          </a:p>
        </p:txBody>
      </p:sp>
    </p:spTree>
    <p:extLst>
      <p:ext uri="{BB962C8B-B14F-4D97-AF65-F5344CB8AC3E}">
        <p14:creationId xmlns:p14="http://schemas.microsoft.com/office/powerpoint/2010/main" val="1399985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9DF644F1-6D11-4714-ACF8-BC58E7B8561E}" type="slidenum">
              <a:rPr lang="en-GB" smtClean="0"/>
              <a:pPr/>
              <a:t>17</a:t>
            </a:fld>
            <a:endParaRPr lang="en-GB" dirty="0"/>
          </a:p>
        </p:txBody>
      </p:sp>
      <p:sp>
        <p:nvSpPr>
          <p:cNvPr id="7" name="TextBox 6">
            <a:extLst>
              <a:ext uri="{FF2B5EF4-FFF2-40B4-BE49-F238E27FC236}">
                <a16:creationId xmlns:a16="http://schemas.microsoft.com/office/drawing/2014/main" id="{B40D12BA-3E26-4C09-9347-8D57D0BD3C4B}"/>
              </a:ext>
            </a:extLst>
          </p:cNvPr>
          <p:cNvSpPr txBox="1"/>
          <p:nvPr/>
        </p:nvSpPr>
        <p:spPr>
          <a:xfrm>
            <a:off x="364815" y="214584"/>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Leadership Theories:</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DB58AB3F-4A50-47E7-BAC7-29BE14F2860E}"/>
              </a:ext>
            </a:extLst>
          </p:cNvPr>
          <p:cNvSpPr/>
          <p:nvPr/>
        </p:nvSpPr>
        <p:spPr>
          <a:xfrm>
            <a:off x="292152" y="1146368"/>
            <a:ext cx="11818189" cy="4401205"/>
          </a:xfrm>
          <a:prstGeom prst="rect">
            <a:avLst/>
          </a:prstGeom>
        </p:spPr>
        <p:txBody>
          <a:bodyPr wrap="square">
            <a:spAutoFit/>
          </a:bodyPr>
          <a:lstStyle/>
          <a:p>
            <a:r>
              <a:rPr lang="en-GB" sz="2800" dirty="0"/>
              <a:t>We will now consider the following theories, which summarise the progression of leadership thinking up to the modern day:</a:t>
            </a:r>
          </a:p>
          <a:p>
            <a:endParaRPr lang="en-GB" sz="2800" dirty="0"/>
          </a:p>
          <a:p>
            <a:pPr marL="514350" lvl="0" indent="-514350">
              <a:buFont typeface="+mj-lt"/>
              <a:buAutoNum type="arabicPeriod"/>
            </a:pPr>
            <a:r>
              <a:rPr lang="en-GB" sz="2800" b="1" i="1" dirty="0">
                <a:effectLst>
                  <a:outerShdw blurRad="38100" dist="38100" dir="2700000" algn="tl">
                    <a:srgbClr val="000000">
                      <a:alpha val="43137"/>
                    </a:srgbClr>
                  </a:outerShdw>
                </a:effectLst>
              </a:rPr>
              <a:t>Great Man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Trait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Behavioural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Situational Leadership</a:t>
            </a:r>
          </a:p>
          <a:p>
            <a:pPr marL="514350" lvl="0" indent="-514350">
              <a:buFont typeface="+mj-lt"/>
              <a:buAutoNum type="arabicPeriod"/>
            </a:pPr>
            <a:r>
              <a:rPr lang="en-GB" sz="2800" b="1" i="1" dirty="0">
                <a:effectLst>
                  <a:outerShdw blurRad="38100" dist="38100" dir="2700000" algn="tl">
                    <a:srgbClr val="000000">
                      <a:alpha val="43137"/>
                    </a:srgbClr>
                  </a:outerShdw>
                </a:effectLst>
              </a:rPr>
              <a:t>Functional Leadership</a:t>
            </a:r>
          </a:p>
          <a:p>
            <a:pPr marL="514350" lvl="0" indent="-514350">
              <a:buFont typeface="+mj-lt"/>
              <a:buAutoNum type="arabicPeriod"/>
            </a:pPr>
            <a:r>
              <a:rPr lang="en-GB" sz="2800" b="1" i="1" dirty="0">
                <a:effectLst>
                  <a:outerShdw blurRad="38100" dist="38100" dir="2700000" algn="tl">
                    <a:srgbClr val="000000">
                      <a:alpha val="43137"/>
                    </a:srgbClr>
                  </a:outerShdw>
                </a:effectLst>
              </a:rPr>
              <a:t>Relationship Theory</a:t>
            </a:r>
          </a:p>
          <a:p>
            <a:pPr marL="514350" lvl="0" indent="-514350">
              <a:buFont typeface="+mj-lt"/>
              <a:buAutoNum type="arabicPeriod"/>
            </a:pPr>
            <a:r>
              <a:rPr lang="en-GB" sz="2800" b="1" i="1" dirty="0">
                <a:effectLst>
                  <a:outerShdw blurRad="38100" dist="38100" dir="2700000" algn="tl">
                    <a:srgbClr val="000000">
                      <a:alpha val="43137"/>
                    </a:srgbClr>
                  </a:outerShdw>
                </a:effectLst>
              </a:rPr>
              <a:t>Five Level Leadership Model</a:t>
            </a:r>
          </a:p>
        </p:txBody>
      </p:sp>
    </p:spTree>
    <p:extLst>
      <p:ext uri="{BB962C8B-B14F-4D97-AF65-F5344CB8AC3E}">
        <p14:creationId xmlns:p14="http://schemas.microsoft.com/office/powerpoint/2010/main" val="25435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a:xfrm>
            <a:off x="288000" y="1600201"/>
            <a:ext cx="11294400" cy="3917032"/>
          </a:xfrm>
        </p:spPr>
        <p:txBody>
          <a:bodyPr/>
          <a:lstStyle/>
          <a:p>
            <a:pPr marL="0" indent="0">
              <a:buNone/>
            </a:pPr>
            <a:r>
              <a:rPr lang="en-GB" altLang="en-US" sz="18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1800" i="1" dirty="0"/>
              <a:t>born</a:t>
            </a:r>
            <a:r>
              <a:rPr lang="en-GB" altLang="en-US" sz="1800" dirty="0"/>
              <a:t> with traits that make them natural leaders’ </a:t>
            </a:r>
          </a:p>
          <a:p>
            <a:pPr marL="0" indent="0" algn="r">
              <a:buNone/>
            </a:pPr>
            <a:r>
              <a:rPr lang="en-GB" altLang="en-US" sz="1800" dirty="0"/>
              <a:t>(Daft 2002) </a:t>
            </a:r>
          </a:p>
        </p:txBody>
      </p:sp>
      <p:pic>
        <p:nvPicPr>
          <p:cNvPr id="22532" name="Picture 8" descr="http://www.liesyoungwomenbelieve.com/assets/images/leader.jpg">
            <a:extLst>
              <a:ext uri="{FF2B5EF4-FFF2-40B4-BE49-F238E27FC236}">
                <a16:creationId xmlns:a16="http://schemas.microsoft.com/office/drawing/2014/main" id="{D8CA3A35-6985-47CE-8B27-D0843ED26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3712" y="3640015"/>
            <a:ext cx="226695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10" descr="http://images.theage.com.au/2012/01/06/2878190/genome-420x0.jpg">
            <a:extLst>
              <a:ext uri="{FF2B5EF4-FFF2-40B4-BE49-F238E27FC236}">
                <a16:creationId xmlns:a16="http://schemas.microsoft.com/office/drawing/2014/main" id="{DA1C26AD-6DDD-4412-B80E-3A0B4B31B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538" y="3783441"/>
            <a:ext cx="2295525"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Curved Up Arrow 7">
            <a:extLst>
              <a:ext uri="{FF2B5EF4-FFF2-40B4-BE49-F238E27FC236}">
                <a16:creationId xmlns:a16="http://schemas.microsoft.com/office/drawing/2014/main" id="{747628D8-3B69-4D56-B1A2-766249F4F27A}"/>
              </a:ext>
            </a:extLst>
          </p:cNvPr>
          <p:cNvSpPr/>
          <p:nvPr/>
        </p:nvSpPr>
        <p:spPr>
          <a:xfrm>
            <a:off x="4585576" y="4485600"/>
            <a:ext cx="2627313" cy="1001989"/>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solidFill>
                <a:schemeClr val="tx1"/>
              </a:solidFill>
              <a:cs typeface="Arial" charset="0"/>
            </a:endParaRPr>
          </a:p>
        </p:txBody>
      </p:sp>
      <p:sp>
        <p:nvSpPr>
          <p:cNvPr id="22535" name="TextBox 8">
            <a:extLst>
              <a:ext uri="{FF2B5EF4-FFF2-40B4-BE49-F238E27FC236}">
                <a16:creationId xmlns:a16="http://schemas.microsoft.com/office/drawing/2014/main" id="{FFF98420-2392-400E-9906-21F75213AB8F}"/>
              </a:ext>
            </a:extLst>
          </p:cNvPr>
          <p:cNvSpPr txBox="1">
            <a:spLocks noChangeArrowheads="1"/>
          </p:cNvSpPr>
          <p:nvPr/>
        </p:nvSpPr>
        <p:spPr bwMode="auto">
          <a:xfrm>
            <a:off x="5298144" y="3946402"/>
            <a:ext cx="9175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6600" b="1" dirty="0">
                <a:latin typeface="Arial" panose="020B0604020202020204" pitchFamily="34" charset="0"/>
              </a:rPr>
              <a:t>?</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2219188" y="2817966"/>
            <a:ext cx="79930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dirty="0">
                <a:latin typeface="Arial" panose="020B0604020202020204" pitchFamily="34" charset="0"/>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2533"/>
                                        </p:tgtEl>
                                        <p:attrNameLst>
                                          <p:attrName>style.visibility</p:attrName>
                                        </p:attrNameLst>
                                      </p:cBhvr>
                                      <p:to>
                                        <p:strVal val="visible"/>
                                      </p:to>
                                    </p:set>
                                    <p:anim calcmode="lin" valueType="num">
                                      <p:cBhvr additive="base">
                                        <p:cTn id="21" dur="500" fill="hold"/>
                                        <p:tgtEl>
                                          <p:spTgt spid="22533"/>
                                        </p:tgtEl>
                                        <p:attrNameLst>
                                          <p:attrName>ppt_x</p:attrName>
                                        </p:attrNameLst>
                                      </p:cBhvr>
                                      <p:tavLst>
                                        <p:tav tm="0">
                                          <p:val>
                                            <p:strVal val="#ppt_x"/>
                                          </p:val>
                                        </p:tav>
                                        <p:tav tm="100000">
                                          <p:val>
                                            <p:strVal val="#ppt_x"/>
                                          </p:val>
                                        </p:tav>
                                      </p:tavLst>
                                    </p:anim>
                                    <p:anim calcmode="lin" valueType="num">
                                      <p:cBhvr additive="base">
                                        <p:cTn id="22" dur="500" fill="hold"/>
                                        <p:tgtEl>
                                          <p:spTgt spid="22533"/>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2535"/>
                                        </p:tgtEl>
                                        <p:attrNameLst>
                                          <p:attrName>style.visibility</p:attrName>
                                        </p:attrNameLst>
                                      </p:cBhvr>
                                      <p:to>
                                        <p:strVal val="visible"/>
                                      </p:to>
                                    </p:set>
                                    <p:anim calcmode="lin" valueType="num">
                                      <p:cBhvr additive="base">
                                        <p:cTn id="25" dur="500" fill="hold"/>
                                        <p:tgtEl>
                                          <p:spTgt spid="22535"/>
                                        </p:tgtEl>
                                        <p:attrNameLst>
                                          <p:attrName>ppt_x</p:attrName>
                                        </p:attrNameLst>
                                      </p:cBhvr>
                                      <p:tavLst>
                                        <p:tav tm="0">
                                          <p:val>
                                            <p:strVal val="#ppt_x"/>
                                          </p:val>
                                        </p:tav>
                                        <p:tav tm="100000">
                                          <p:val>
                                            <p:strVal val="#ppt_x"/>
                                          </p:val>
                                        </p:tav>
                                      </p:tavLst>
                                    </p:anim>
                                    <p:anim calcmode="lin" valueType="num">
                                      <p:cBhvr additive="base">
                                        <p:cTn id="26" dur="500" fill="hold"/>
                                        <p:tgtEl>
                                          <p:spTgt spid="2253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2532"/>
                                        </p:tgtEl>
                                        <p:attrNameLst>
                                          <p:attrName>style.visibility</p:attrName>
                                        </p:attrNameLst>
                                      </p:cBhvr>
                                      <p:to>
                                        <p:strVal val="visible"/>
                                      </p:to>
                                    </p:set>
                                    <p:anim calcmode="lin" valueType="num">
                                      <p:cBhvr additive="base">
                                        <p:cTn id="33" dur="500" fill="hold"/>
                                        <p:tgtEl>
                                          <p:spTgt spid="22532"/>
                                        </p:tgtEl>
                                        <p:attrNameLst>
                                          <p:attrName>ppt_x</p:attrName>
                                        </p:attrNameLst>
                                      </p:cBhvr>
                                      <p:tavLst>
                                        <p:tav tm="0">
                                          <p:val>
                                            <p:strVal val="#ppt_x"/>
                                          </p:val>
                                        </p:tav>
                                        <p:tav tm="100000">
                                          <p:val>
                                            <p:strVal val="#ppt_x"/>
                                          </p:val>
                                        </p:tav>
                                      </p:tavLst>
                                    </p:anim>
                                    <p:anim calcmode="lin" valueType="num">
                                      <p:cBhvr additive="base">
                                        <p:cTn id="34" dur="500" fill="hold"/>
                                        <p:tgtEl>
                                          <p:spTgt spid="225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253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27387" y="244327"/>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Great Man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42AEEEFF-E53C-45F9-971B-334CADC54570}"/>
              </a:ext>
            </a:extLst>
          </p:cNvPr>
          <p:cNvSpPr/>
          <p:nvPr/>
        </p:nvSpPr>
        <p:spPr>
          <a:xfrm>
            <a:off x="270552" y="875545"/>
            <a:ext cx="11507638" cy="3783023"/>
          </a:xfrm>
          <a:prstGeom prst="rect">
            <a:avLst/>
          </a:prstGeom>
        </p:spPr>
        <p:txBody>
          <a:bodyPr wrap="square">
            <a:spAutoFit/>
          </a:bodyPr>
          <a:lstStyle/>
          <a:p>
            <a:pPr marL="285750" indent="-285750">
              <a:lnSpc>
                <a:spcPct val="150000"/>
              </a:lnSpc>
              <a:buFont typeface="Wingdings" panose="05000000000000000000" pitchFamily="2" charset="2"/>
              <a:buChar char="Ø"/>
            </a:pPr>
            <a:r>
              <a:rPr lang="en-GB" dirty="0"/>
              <a:t>The Great Man Theory proposes that at times of need leaders will rise, almost magically, to control events and lead his people to safety or success.  </a:t>
            </a:r>
          </a:p>
          <a:p>
            <a:pPr marL="285750" indent="-285750">
              <a:lnSpc>
                <a:spcPct val="150000"/>
              </a:lnSpc>
              <a:buFont typeface="Wingdings" panose="05000000000000000000" pitchFamily="2" charset="2"/>
              <a:buChar char="Ø"/>
            </a:pPr>
            <a:r>
              <a:rPr lang="en-GB" dirty="0"/>
              <a:t>Hence, history can be explained, to a large extent, by the emergence of these highly influential men of their times - and, of course, it was exclusively men who exerted influence up to, an including, that era.</a:t>
            </a:r>
          </a:p>
          <a:p>
            <a:pPr marL="285750" indent="-285750">
              <a:lnSpc>
                <a:spcPct val="150000"/>
              </a:lnSpc>
              <a:buFont typeface="Wingdings" panose="05000000000000000000" pitchFamily="2" charset="2"/>
              <a:buChar char="Ø"/>
            </a:pPr>
            <a:r>
              <a:rPr lang="en-GB" dirty="0"/>
              <a:t>The Great Man Theory dismisses the potential of those of lower social status (and the entire female gender) to rise to positions of leadership.  </a:t>
            </a:r>
          </a:p>
          <a:p>
            <a:pPr marL="285750" indent="-285750">
              <a:lnSpc>
                <a:spcPct val="150000"/>
              </a:lnSpc>
              <a:buFont typeface="Wingdings" panose="05000000000000000000" pitchFamily="2" charset="2"/>
              <a:buChar char="Ø"/>
            </a:pPr>
            <a:r>
              <a:rPr lang="en-GB" dirty="0"/>
              <a:t>Put simply, it theorised that great leaders were born and not made, and it is men who have the inherent qualities to assume leadership positions. </a:t>
            </a:r>
          </a:p>
          <a:p>
            <a:pPr marL="285750" indent="-285750">
              <a:lnSpc>
                <a:spcPct val="150000"/>
              </a:lnSpc>
              <a:buFont typeface="Wingdings" panose="05000000000000000000" pitchFamily="2" charset="2"/>
              <a:buChar char="Ø"/>
            </a:pPr>
            <a:r>
              <a:rPr lang="en-GB" dirty="0"/>
              <a:t>As such what are your views of this approach in contemporary society?</a:t>
            </a:r>
          </a:p>
        </p:txBody>
      </p:sp>
      <p:sp>
        <p:nvSpPr>
          <p:cNvPr id="3" name="Rectangle 2">
            <a:extLst>
              <a:ext uri="{FF2B5EF4-FFF2-40B4-BE49-F238E27FC236}">
                <a16:creationId xmlns:a16="http://schemas.microsoft.com/office/drawing/2014/main" id="{1115026D-2478-4B96-8507-A5A6ED313921}"/>
              </a:ext>
            </a:extLst>
          </p:cNvPr>
          <p:cNvSpPr/>
          <p:nvPr/>
        </p:nvSpPr>
        <p:spPr>
          <a:xfrm>
            <a:off x="427387" y="5020569"/>
            <a:ext cx="5149936" cy="369332"/>
          </a:xfrm>
          <a:prstGeom prst="rect">
            <a:avLst/>
          </a:prstGeom>
        </p:spPr>
        <p:txBody>
          <a:bodyPr wrap="none">
            <a:spAutoFit/>
          </a:bodyPr>
          <a:lstStyle/>
          <a:p>
            <a:r>
              <a:rPr lang="en-GB" dirty="0">
                <a:hlinkClick r:id="rId2"/>
              </a:rPr>
              <a:t>https://www.youtube.com/watch?v=Gjj23PhTRTc</a:t>
            </a:r>
            <a:endParaRPr lang="en-GB" dirty="0"/>
          </a:p>
        </p:txBody>
      </p:sp>
      <p:pic>
        <p:nvPicPr>
          <p:cNvPr id="2050" name="Picture 2" descr="Image result for great man theory">
            <a:extLst>
              <a:ext uri="{FF2B5EF4-FFF2-40B4-BE49-F238E27FC236}">
                <a16:creationId xmlns:a16="http://schemas.microsoft.com/office/drawing/2014/main" id="{AB5F93BF-8CC3-4C21-893D-4FFF76FB7A1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25600" y="4165343"/>
            <a:ext cx="3403254" cy="142915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B4A491-BA9B-4EA7-AC4F-304A229B4B17}"/>
              </a:ext>
            </a:extLst>
          </p:cNvPr>
          <p:cNvSpPr txBox="1"/>
          <p:nvPr/>
        </p:nvSpPr>
        <p:spPr>
          <a:xfrm>
            <a:off x="5879976" y="5077021"/>
            <a:ext cx="1120820" cy="369332"/>
          </a:xfrm>
          <a:prstGeom prst="rect">
            <a:avLst/>
          </a:prstGeom>
          <a:noFill/>
        </p:spPr>
        <p:txBody>
          <a:bodyPr wrap="none" rtlCol="0">
            <a:spAutoFit/>
          </a:bodyPr>
          <a:lstStyle/>
          <a:p>
            <a:r>
              <a:rPr lang="en-GB" dirty="0"/>
              <a:t>6:27 mini</a:t>
            </a:r>
          </a:p>
        </p:txBody>
      </p:sp>
    </p:spTree>
    <p:extLst>
      <p:ext uri="{BB962C8B-B14F-4D97-AF65-F5344CB8AC3E}">
        <p14:creationId xmlns:p14="http://schemas.microsoft.com/office/powerpoint/2010/main" val="204787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a:xfrm>
            <a:off x="115200" y="274638"/>
            <a:ext cx="11959200" cy="615281"/>
          </a:xfrm>
          <a:solidFill>
            <a:schemeClr val="accent6"/>
          </a:solidFill>
        </p:spPr>
        <p:txBody>
          <a:bodyPr/>
          <a:lstStyle/>
          <a:p>
            <a:pPr>
              <a:defRPr/>
            </a:pPr>
            <a:r>
              <a:rPr lang="en-GB" sz="3600" b="1" dirty="0">
                <a:effectLst>
                  <a:outerShdw blurRad="38100" dist="38100" dir="2700000" algn="tl">
                    <a:srgbClr val="000000">
                      <a:alpha val="43137"/>
                    </a:srgbClr>
                  </a:outerShdw>
                </a:effectLst>
              </a:rPr>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a:xfrm>
            <a:off x="508800" y="1276201"/>
            <a:ext cx="10972800" cy="3917032"/>
          </a:xfrm>
        </p:spPr>
        <p:txBody>
          <a:bodyPr/>
          <a:lstStyle/>
          <a:p>
            <a:pPr>
              <a:spcAft>
                <a:spcPts val="600"/>
              </a:spcAft>
            </a:pPr>
            <a:r>
              <a:rPr lang="en-GB" altLang="en-US" sz="1800" dirty="0"/>
              <a:t>The ‘Great Man’ theory emerged in the nineteenth century. It implied that history can be explained by the influence of ‘great men’ </a:t>
            </a:r>
          </a:p>
          <a:p>
            <a:pPr>
              <a:spcAft>
                <a:spcPts val="600"/>
              </a:spcAft>
            </a:pPr>
            <a:r>
              <a:rPr lang="en-GB" altLang="en-US" sz="1800" dirty="0"/>
              <a:t>The theory asserted that leadership traits were </a:t>
            </a:r>
            <a:r>
              <a:rPr lang="en-GB" altLang="en-US" sz="1800" i="1" dirty="0"/>
              <a:t>inherited</a:t>
            </a:r>
          </a:p>
          <a:p>
            <a:pPr>
              <a:spcAft>
                <a:spcPts val="600"/>
              </a:spcAft>
            </a:pPr>
            <a:r>
              <a:rPr lang="en-GB" altLang="en-US" sz="1800" dirty="0"/>
              <a:t>It’s foremost proponent, Thomas Carlyle commented that ‘The history of the world is but the biography of great men’. </a:t>
            </a:r>
          </a:p>
          <a:p>
            <a:pPr>
              <a:spcAft>
                <a:spcPts val="600"/>
              </a:spcAft>
            </a:pPr>
            <a:r>
              <a:rPr lang="en-GB" altLang="en-US" sz="1800" dirty="0"/>
              <a:t>In Carlyle’s famous 1888 book </a:t>
            </a:r>
            <a:r>
              <a:rPr lang="en-GB" altLang="en-US" sz="1800" i="1" dirty="0"/>
              <a:t>On Heroes, Hero-Worship and the Heroic in History</a:t>
            </a:r>
            <a:r>
              <a:rPr lang="en-GB" altLang="en-US" sz="1800" dirty="0"/>
              <a:t>, Carlyle identified particular ‘great men’ who he felt were suitably endowed with leadership traits.</a:t>
            </a:r>
          </a:p>
          <a:p>
            <a:endParaRPr lang="en-GB" altLang="en-US" sz="1800" dirty="0"/>
          </a:p>
        </p:txBody>
      </p:sp>
      <p:pic>
        <p:nvPicPr>
          <p:cNvPr id="23556" name="Picture 5" descr="http://www.themichaelteaching.com/wp-content/uploads/2011/01/Arrogance.gif">
            <a:extLst>
              <a:ext uri="{FF2B5EF4-FFF2-40B4-BE49-F238E27FC236}">
                <a16:creationId xmlns:a16="http://schemas.microsoft.com/office/drawing/2014/main" id="{1CED475B-22A5-4E1B-AA47-7E5830B28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96475" y="3289971"/>
            <a:ext cx="229552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2351088" y="4437064"/>
            <a:ext cx="63373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800" b="1">
                <a:latin typeface="Arial" panose="020B0604020202020204" pitchFamily="34" charset="0"/>
              </a:rPr>
              <a:t>Let’s look at several of the ‘great men’ Carlyle identified.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3556"/>
                                        </p:tgtEl>
                                        <p:attrNameLst>
                                          <p:attrName>style.visibility</p:attrName>
                                        </p:attrNameLst>
                                      </p:cBhvr>
                                      <p:to>
                                        <p:strVal val="visible"/>
                                      </p:to>
                                    </p:set>
                                    <p:anim calcmode="lin" valueType="num">
                                      <p:cBhvr additive="base">
                                        <p:cTn id="35" dur="500" fill="hold"/>
                                        <p:tgtEl>
                                          <p:spTgt spid="23556"/>
                                        </p:tgtEl>
                                        <p:attrNameLst>
                                          <p:attrName>ppt_x</p:attrName>
                                        </p:attrNameLst>
                                      </p:cBhvr>
                                      <p:tavLst>
                                        <p:tav tm="0">
                                          <p:val>
                                            <p:strVal val="#ppt_x"/>
                                          </p:val>
                                        </p:tav>
                                        <p:tav tm="100000">
                                          <p:val>
                                            <p:strVal val="#ppt_x"/>
                                          </p:val>
                                        </p:tav>
                                      </p:tavLst>
                                    </p:anim>
                                    <p:anim calcmode="lin" valueType="num">
                                      <p:cBhvr additive="base">
                                        <p:cTn id="36" dur="500" fill="hold"/>
                                        <p:tgtEl>
                                          <p:spTgt spid="235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24579" name="Picture 2" descr="http://www.iep.utm.edu/wp-content/media/rousseau.jpg">
            <a:extLst>
              <a:ext uri="{FF2B5EF4-FFF2-40B4-BE49-F238E27FC236}">
                <a16:creationId xmlns:a16="http://schemas.microsoft.com/office/drawing/2014/main" id="{B28A90FE-0E5A-4805-9E4F-A25FAF429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989139"/>
            <a:ext cx="2566988"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05DFEC-4589-4B3F-8F97-87C7BEE445B1}"/>
              </a:ext>
            </a:extLst>
          </p:cNvPr>
          <p:cNvSpPr>
            <a:spLocks noGrp="1"/>
          </p:cNvSpPr>
          <p:nvPr>
            <p:ph type="title"/>
          </p:nvPr>
        </p:nvSpPr>
        <p:spPr/>
        <p:txBody>
          <a:bodyPr/>
          <a:lstStyle/>
          <a:p>
            <a:pPr>
              <a:defRPr/>
            </a:pPr>
            <a:r>
              <a:rPr lang="en-GB" dirty="0"/>
              <a:t>Carlyle’s ‘great men’...</a:t>
            </a:r>
          </a:p>
        </p:txBody>
      </p:sp>
      <p:pic>
        <p:nvPicPr>
          <p:cNvPr id="26627" name="Picture 2" descr="http://edu.glogster.com/media/5/20/50/45/20504519.jpg">
            <a:extLst>
              <a:ext uri="{FF2B5EF4-FFF2-40B4-BE49-F238E27FC236}">
                <a16:creationId xmlns:a16="http://schemas.microsoft.com/office/drawing/2014/main" id="{CD07F16F-92C0-4FBD-83AF-C4D923A33D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675" y="1916114"/>
            <a:ext cx="3175000" cy="349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a:xfrm>
            <a:off x="609600" y="1600201"/>
            <a:ext cx="10972800" cy="1930400"/>
          </a:xfrm>
        </p:spPr>
        <p:txBody>
          <a:bodyPr/>
          <a:lstStyle/>
          <a:p>
            <a:pPr>
              <a:spcAft>
                <a:spcPts val="600"/>
              </a:spcAft>
              <a:buNone/>
            </a:pPr>
            <a:r>
              <a:rPr lang="en-GB" altLang="en-US" sz="1800" b="1" dirty="0"/>
              <a:t>What are the weaknesses of the ‘great man’ theory of leadership?</a:t>
            </a:r>
          </a:p>
          <a:p>
            <a:pPr>
              <a:spcAft>
                <a:spcPts val="600"/>
              </a:spcAft>
            </a:pPr>
            <a:r>
              <a:rPr lang="en-GB" altLang="en-US" sz="1800" dirty="0"/>
              <a:t>Are we no more than products of our genetic make-up? Surely socialisation and education have an influence?</a:t>
            </a:r>
          </a:p>
          <a:p>
            <a:pPr>
              <a:spcAft>
                <a:spcPts val="600"/>
              </a:spcAft>
            </a:pPr>
            <a:r>
              <a:rPr lang="en-GB" altLang="en-US" sz="1800" dirty="0"/>
              <a:t>If great leaders are born, then what are we doing sat here in this classroom?</a:t>
            </a:r>
          </a:p>
          <a:p>
            <a:pPr>
              <a:spcAft>
                <a:spcPts val="600"/>
              </a:spcAft>
            </a:pPr>
            <a:r>
              <a:rPr lang="en-GB" altLang="en-US" sz="1800" dirty="0"/>
              <a:t>What about ‘great </a:t>
            </a:r>
            <a:r>
              <a:rPr lang="en-GB" altLang="en-US" sz="1800" i="1" dirty="0"/>
              <a:t>women</a:t>
            </a:r>
            <a:r>
              <a:rPr lang="en-GB" altLang="en-US" sz="1800" dirty="0"/>
              <a:t>’? </a:t>
            </a:r>
          </a:p>
          <a:p>
            <a:endParaRPr lang="en-GB" altLang="en-US" dirty="0"/>
          </a:p>
        </p:txBody>
      </p:sp>
      <p:pic>
        <p:nvPicPr>
          <p:cNvPr id="29700" name="Picture 5" descr="http://scm-l3.technorati.com/10/08/15/16217/Woman-leader.jpg">
            <a:extLst>
              <a:ext uri="{FF2B5EF4-FFF2-40B4-BE49-F238E27FC236}">
                <a16:creationId xmlns:a16="http://schemas.microsoft.com/office/drawing/2014/main" id="{0B93692C-078E-4A16-86F6-1A2D2F747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713164"/>
            <a:ext cx="1930400" cy="193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8">
            <a:extLst>
              <a:ext uri="{FF2B5EF4-FFF2-40B4-BE49-F238E27FC236}">
                <a16:creationId xmlns:a16="http://schemas.microsoft.com/office/drawing/2014/main" id="{A4BC4663-CF61-445E-8305-8F40E75E5A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0372" y="3605214"/>
            <a:ext cx="1847850"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10" descr="http://t3.gstatic.com/images?q=tbn:ANd9GcQ7xx5eE0CLvpg5JHaahxDLrjkEy4a2oVAzIRh4v2fvmmgLNQqf2XbcHwfO">
            <a:extLst>
              <a:ext uri="{FF2B5EF4-FFF2-40B4-BE49-F238E27FC236}">
                <a16:creationId xmlns:a16="http://schemas.microsoft.com/office/drawing/2014/main" id="{18DA7315-66B0-4696-B4FD-193A78A32D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9735" y="3480595"/>
            <a:ext cx="1408112"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2299" y="3432176"/>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0"/>
                                        </p:tgtEl>
                                        <p:attrNameLst>
                                          <p:attrName>style.visibility</p:attrName>
                                        </p:attrNameLst>
                                      </p:cBhvr>
                                      <p:to>
                                        <p:strVal val="visible"/>
                                      </p:to>
                                    </p:set>
                                    <p:animEffect transition="in" filter="fade">
                                      <p:cBhvr>
                                        <p:cTn id="17" dur="2000"/>
                                        <p:tgtEl>
                                          <p:spTgt spid="29700"/>
                                        </p:tgtEl>
                                      </p:cBhvr>
                                    </p:animEffect>
                                  </p:childTnLst>
                                </p:cTn>
                              </p:par>
                              <p:par>
                                <p:cTn id="18" presetID="10" presetClass="entr" presetSubtype="0" fill="hold" nodeType="withEffect">
                                  <p:stCondLst>
                                    <p:cond delay="0"/>
                                  </p:stCondLst>
                                  <p:childTnLst>
                                    <p:set>
                                      <p:cBhvr>
                                        <p:cTn id="19" dur="1" fill="hold">
                                          <p:stCondLst>
                                            <p:cond delay="0"/>
                                          </p:stCondLst>
                                        </p:cTn>
                                        <p:tgtEl>
                                          <p:spTgt spid="29701"/>
                                        </p:tgtEl>
                                        <p:attrNameLst>
                                          <p:attrName>style.visibility</p:attrName>
                                        </p:attrNameLst>
                                      </p:cBhvr>
                                      <p:to>
                                        <p:strVal val="visible"/>
                                      </p:to>
                                    </p:set>
                                    <p:animEffect transition="in" filter="fade">
                                      <p:cBhvr>
                                        <p:cTn id="20" dur="2000"/>
                                        <p:tgtEl>
                                          <p:spTgt spid="29701"/>
                                        </p:tgtEl>
                                      </p:cBhvr>
                                    </p:animEffect>
                                  </p:childTnLst>
                                </p:cTn>
                              </p:par>
                              <p:par>
                                <p:cTn id="21" presetID="10" presetClass="entr" presetSubtype="0" fill="hold" nodeType="withEffect">
                                  <p:stCondLst>
                                    <p:cond delay="0"/>
                                  </p:stCondLst>
                                  <p:childTnLst>
                                    <p:set>
                                      <p:cBhvr>
                                        <p:cTn id="22" dur="1" fill="hold">
                                          <p:stCondLst>
                                            <p:cond delay="0"/>
                                          </p:stCondLst>
                                        </p:cTn>
                                        <p:tgtEl>
                                          <p:spTgt spid="29702"/>
                                        </p:tgtEl>
                                        <p:attrNameLst>
                                          <p:attrName>style.visibility</p:attrName>
                                        </p:attrNameLst>
                                      </p:cBhvr>
                                      <p:to>
                                        <p:strVal val="visible"/>
                                      </p:to>
                                    </p:set>
                                    <p:animEffect transition="in" filter="fade">
                                      <p:cBhvr>
                                        <p:cTn id="23" dur="2000"/>
                                        <p:tgtEl>
                                          <p:spTgt spid="29702"/>
                                        </p:tgtEl>
                                      </p:cBhvr>
                                    </p:animEffect>
                                  </p:childTnLst>
                                </p:cTn>
                              </p:par>
                              <p:par>
                                <p:cTn id="24" presetID="10" presetClass="entr" presetSubtype="0" fill="hold" nodeType="withEffect">
                                  <p:stCondLst>
                                    <p:cond delay="0"/>
                                  </p:stCondLst>
                                  <p:childTnLst>
                                    <p:set>
                                      <p:cBhvr>
                                        <p:cTn id="25" dur="1" fill="hold">
                                          <p:stCondLst>
                                            <p:cond delay="0"/>
                                          </p:stCondLst>
                                        </p:cTn>
                                        <p:tgtEl>
                                          <p:spTgt spid="29703"/>
                                        </p:tgtEl>
                                        <p:attrNameLst>
                                          <p:attrName>style.visibility</p:attrName>
                                        </p:attrNameLst>
                                      </p:cBhvr>
                                      <p:to>
                                        <p:strVal val="visible"/>
                                      </p:to>
                                    </p:set>
                                    <p:animEffect transition="in" filter="fade">
                                      <p:cBhvr>
                                        <p:cTn id="26"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223999" y="274638"/>
            <a:ext cx="11829455" cy="700218"/>
          </a:xfrm>
          <a:solidFill>
            <a:srgbClr val="FFC000"/>
          </a:solidFill>
        </p:spPr>
        <p:txBody>
          <a:bodyPr wrap="square" anchor="ctr">
            <a:noAutofit/>
          </a:bodyPr>
          <a:lstStyle/>
          <a:p>
            <a:pPr algn="l">
              <a:defRPr/>
            </a:pPr>
            <a:r>
              <a:rPr lang="en-GB" sz="3600" b="1" dirty="0">
                <a:effectLst>
                  <a:outerShdw blurRad="38100" dist="38100" dir="2700000" algn="tl">
                    <a:srgbClr val="000000">
                      <a:alpha val="43137"/>
                    </a:srgbClr>
                  </a:outerShdw>
                </a:effectLst>
              </a:rPr>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224000" y="1931401"/>
            <a:ext cx="5973600" cy="3158999"/>
          </a:xfrm>
        </p:spPr>
        <p:txBody>
          <a:bodyPr wrap="square" anchor="t">
            <a:normAutofit fontScale="92500" lnSpcReduction="10000"/>
          </a:bodyPr>
          <a:lstStyle/>
          <a:p>
            <a:pPr marL="0" indent="0">
              <a:lnSpc>
                <a:spcPct val="90000"/>
              </a:lnSpc>
              <a:buNone/>
            </a:pPr>
            <a:r>
              <a:rPr lang="en-GB" altLang="en-US" sz="2400" u="sng" dirty="0"/>
              <a:t>What is a trait?</a:t>
            </a:r>
          </a:p>
          <a:p>
            <a:pPr marL="0" indent="0">
              <a:lnSpc>
                <a:spcPct val="90000"/>
              </a:lnSpc>
              <a:buNone/>
            </a:pPr>
            <a:endParaRPr lang="en-GB" altLang="en-US" sz="2400" u="sng" dirty="0"/>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behaviour’</a:t>
            </a:r>
          </a:p>
          <a:p>
            <a:pPr marL="0" indent="0">
              <a:lnSpc>
                <a:spcPct val="90000"/>
              </a:lnSpc>
              <a:buNone/>
            </a:pPr>
            <a:r>
              <a:rPr lang="en-GB" altLang="en-US" sz="2400" i="1" dirty="0"/>
              <a:t> (Hughes, Ginnette, &amp; Curphy, 2002: 168)</a:t>
            </a:r>
          </a:p>
        </p:txBody>
      </p:sp>
      <p:pic>
        <p:nvPicPr>
          <p:cNvPr id="17412" name="Picture 5" descr="http://ocw.mit.edu/courses/linguistics-and-philosophy/24-08j-philosophical-issues-in-brain-science-spring-2009/24-08js09.jpg">
            <a:extLst>
              <a:ext uri="{FF2B5EF4-FFF2-40B4-BE49-F238E27FC236}">
                <a16:creationId xmlns:a16="http://schemas.microsoft.com/office/drawing/2014/main" id="{D4F4DF47-BF07-4F76-87E8-34C7D62AFD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262" r="3" b="28693"/>
          <a:stretch/>
        </p:blipFill>
        <p:spPr bwMode="auto">
          <a:xfrm>
            <a:off x="6492800" y="1600201"/>
            <a:ext cx="53848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anim calcmode="lin" valueType="num">
                                      <p:cBhvr additive="base">
                                        <p:cTn id="23"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795227" y="250620"/>
            <a:ext cx="5668613"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Trait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783752AF-2775-49B9-AC13-65107D46EB14}"/>
              </a:ext>
            </a:extLst>
          </p:cNvPr>
          <p:cNvSpPr/>
          <p:nvPr/>
        </p:nvSpPr>
        <p:spPr>
          <a:xfrm>
            <a:off x="263352" y="1556792"/>
            <a:ext cx="2228146" cy="4185761"/>
          </a:xfrm>
          <a:prstGeom prst="rect">
            <a:avLst/>
          </a:prstGeom>
        </p:spPr>
        <p:txBody>
          <a:bodyPr wrap="square">
            <a:spAutoFit/>
          </a:bodyPr>
          <a:lstStyle/>
          <a:p>
            <a:pPr>
              <a:buFont typeface="Arial" panose="020B0604020202020204" pitchFamily="34" charset="0"/>
              <a:buChar char="•"/>
            </a:pPr>
            <a:r>
              <a:rPr lang="en-GB" sz="1400" dirty="0"/>
              <a:t>The Trait Theory followed from the Great Man Theory as a means of categorising the qualities displayed by successful leaders.</a:t>
            </a:r>
          </a:p>
          <a:p>
            <a:r>
              <a:rPr lang="en-GB" sz="1400" dirty="0"/>
              <a:t>  </a:t>
            </a:r>
          </a:p>
          <a:p>
            <a:pPr>
              <a:buFont typeface="Arial" panose="020B0604020202020204" pitchFamily="34" charset="0"/>
              <a:buChar char="•"/>
            </a:pPr>
            <a:r>
              <a:rPr lang="en-GB" sz="1400" dirty="0"/>
              <a:t>By identifying these traits </a:t>
            </a:r>
            <a:r>
              <a:rPr lang="en-GB" sz="1400" b="1" dirty="0"/>
              <a:t>(qualities) </a:t>
            </a:r>
            <a:r>
              <a:rPr lang="en-GB" sz="1400" dirty="0"/>
              <a:t>it was believed that people having them could be identified, recruited and placed in positions of authority.</a:t>
            </a:r>
          </a:p>
          <a:p>
            <a:r>
              <a:rPr lang="en-GB" sz="1400" dirty="0"/>
              <a:t>  </a:t>
            </a:r>
          </a:p>
          <a:p>
            <a:pPr>
              <a:buFont typeface="Arial" panose="020B0604020202020204" pitchFamily="34" charset="0"/>
              <a:buChar char="•"/>
            </a:pPr>
            <a:r>
              <a:rPr lang="en-GB" sz="1400" dirty="0"/>
              <a:t>This practice was applied in particular for officer selection within military organisations. </a:t>
            </a:r>
          </a:p>
        </p:txBody>
      </p:sp>
      <p:graphicFrame>
        <p:nvGraphicFramePr>
          <p:cNvPr id="5" name="Table 4">
            <a:extLst>
              <a:ext uri="{FF2B5EF4-FFF2-40B4-BE49-F238E27FC236}">
                <a16:creationId xmlns:a16="http://schemas.microsoft.com/office/drawing/2014/main" id="{BC16C60B-19F9-4647-9842-A84AFDDFF8CF}"/>
              </a:ext>
            </a:extLst>
          </p:cNvPr>
          <p:cNvGraphicFramePr>
            <a:graphicFrameLocks noGrp="1"/>
          </p:cNvGraphicFramePr>
          <p:nvPr>
            <p:extLst>
              <p:ext uri="{D42A27DB-BD31-4B8C-83A1-F6EECF244321}">
                <p14:modId xmlns:p14="http://schemas.microsoft.com/office/powerpoint/2010/main" val="1753649734"/>
              </p:ext>
            </p:extLst>
          </p:nvPr>
        </p:nvGraphicFramePr>
        <p:xfrm>
          <a:off x="2949264" y="961263"/>
          <a:ext cx="8458200" cy="4107675"/>
        </p:xfrm>
        <a:graphic>
          <a:graphicData uri="http://schemas.openxmlformats.org/drawingml/2006/table">
            <a:tbl>
              <a:tblPr firstRow="1" firstCol="1" bandRow="1" bandCol="1">
                <a:tableStyleId>{912C8C85-51F0-491E-9774-3900AFEF0FD7}</a:tableStyleId>
              </a:tblPr>
              <a:tblGrid>
                <a:gridCol w="2590800">
                  <a:extLst>
                    <a:ext uri="{9D8B030D-6E8A-4147-A177-3AD203B41FA5}">
                      <a16:colId xmlns:a16="http://schemas.microsoft.com/office/drawing/2014/main" val="20000"/>
                    </a:ext>
                  </a:extLst>
                </a:gridCol>
                <a:gridCol w="5867400">
                  <a:extLst>
                    <a:ext uri="{9D8B030D-6E8A-4147-A177-3AD203B41FA5}">
                      <a16:colId xmlns:a16="http://schemas.microsoft.com/office/drawing/2014/main" val="20001"/>
                    </a:ext>
                  </a:extLst>
                </a:gridCol>
              </a:tblGrid>
              <a:tr h="406146">
                <a:tc>
                  <a:txBody>
                    <a:bodyPr/>
                    <a:lstStyle/>
                    <a:p>
                      <a:pPr algn="ctr">
                        <a:lnSpc>
                          <a:spcPct val="100000"/>
                        </a:lnSpc>
                        <a:spcAft>
                          <a:spcPts val="0"/>
                        </a:spcAft>
                      </a:pPr>
                      <a:r>
                        <a:rPr lang="en-US" sz="1400" dirty="0">
                          <a:effectLst/>
                        </a:rPr>
                        <a:t> Authors</a:t>
                      </a:r>
                      <a:endParaRPr lang="en-GB" sz="1400" dirty="0">
                        <a:effectLst/>
                      </a:endParaRPr>
                    </a:p>
                  </a:txBody>
                  <a:tcPr marL="47354" marR="47354" marT="0" marB="0"/>
                </a:tc>
                <a:tc>
                  <a:txBody>
                    <a:bodyPr/>
                    <a:lstStyle/>
                    <a:p>
                      <a:pPr algn="ctr">
                        <a:lnSpc>
                          <a:spcPct val="100000"/>
                        </a:lnSpc>
                        <a:spcAft>
                          <a:spcPts val="0"/>
                        </a:spcAft>
                      </a:pPr>
                      <a:r>
                        <a:rPr lang="en-US" sz="1400" dirty="0">
                          <a:effectLst/>
                        </a:rPr>
                        <a:t> Leadership Qualities</a:t>
                      </a:r>
                      <a:endParaRPr lang="en-GB" sz="14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0"/>
                  </a:ext>
                </a:extLst>
              </a:tr>
              <a:tr h="406146">
                <a:tc>
                  <a:txBody>
                    <a:bodyPr/>
                    <a:lstStyle/>
                    <a:p>
                      <a:pPr>
                        <a:lnSpc>
                          <a:spcPct val="115000"/>
                        </a:lnSpc>
                        <a:spcAft>
                          <a:spcPts val="0"/>
                        </a:spcAft>
                      </a:pPr>
                      <a:r>
                        <a:rPr lang="en-US" sz="1200" dirty="0">
                          <a:effectLst/>
                        </a:rPr>
                        <a:t> Lord, De-Vader and </a:t>
                      </a:r>
                      <a:r>
                        <a:rPr lang="en-US" sz="1200" dirty="0" err="1">
                          <a:effectLst/>
                        </a:rPr>
                        <a:t>Alliger</a:t>
                      </a:r>
                      <a:r>
                        <a:rPr lang="en-US" sz="1200" dirty="0">
                          <a:effectLst/>
                        </a:rPr>
                        <a:t> (1986)</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Dominance, Masculinity, Conservativeness</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1"/>
                  </a:ext>
                </a:extLst>
              </a:tr>
              <a:tr h="1218438">
                <a:tc>
                  <a:txBody>
                    <a:bodyPr/>
                    <a:lstStyle/>
                    <a:p>
                      <a:pPr>
                        <a:lnSpc>
                          <a:spcPct val="115000"/>
                        </a:lnSpc>
                        <a:spcAft>
                          <a:spcPts val="0"/>
                        </a:spcAft>
                      </a:pPr>
                      <a:r>
                        <a:rPr lang="en-US" sz="1200" dirty="0">
                          <a:effectLst/>
                        </a:rPr>
                        <a:t> Kirkpatrick and Locke (1991)</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Drive (achievement, ambition, energy, tenacity and initiative); Leadership motivation (</a:t>
                      </a:r>
                      <a:r>
                        <a:rPr lang="en-US" sz="1200" dirty="0" err="1">
                          <a:effectLst/>
                        </a:rPr>
                        <a:t>personalised</a:t>
                      </a:r>
                      <a:r>
                        <a:rPr lang="en-US" sz="1200" dirty="0">
                          <a:effectLst/>
                        </a:rPr>
                        <a:t> or </a:t>
                      </a:r>
                      <a:r>
                        <a:rPr lang="en-US" sz="1200" dirty="0" err="1">
                          <a:effectLst/>
                        </a:rPr>
                        <a:t>socialised</a:t>
                      </a:r>
                      <a:r>
                        <a:rPr lang="en-US" sz="1200" dirty="0">
                          <a:effectLst/>
                        </a:rPr>
                        <a:t>); Honesty/Integrity (trusting relationship between leaders and followers); Self confidence (emotional stability); Cognitive ability (able to process large amounts of information and develop strategies); Knowledge of business (to enable well informed decisions to be made and understand consequences).</a:t>
                      </a:r>
                      <a:endParaRPr lang="en-GB" sz="1200" dirty="0">
                        <a:effectLst/>
                      </a:endParaRPr>
                    </a:p>
                  </a:txBody>
                  <a:tcPr marL="47354" marR="47354" marT="0" marB="0"/>
                </a:tc>
                <a:extLst>
                  <a:ext uri="{0D108BD9-81ED-4DB2-BD59-A6C34878D82A}">
                    <a16:rowId xmlns:a16="http://schemas.microsoft.com/office/drawing/2014/main" val="10002"/>
                  </a:ext>
                </a:extLst>
              </a:tr>
              <a:tr h="1218438">
                <a:tc>
                  <a:txBody>
                    <a:bodyPr/>
                    <a:lstStyle/>
                    <a:p>
                      <a:pPr>
                        <a:lnSpc>
                          <a:spcPct val="115000"/>
                        </a:lnSpc>
                        <a:spcAft>
                          <a:spcPts val="0"/>
                        </a:spcAft>
                      </a:pPr>
                      <a:r>
                        <a:rPr lang="en-US" sz="1200" dirty="0">
                          <a:effectLst/>
                        </a:rPr>
                        <a:t> </a:t>
                      </a:r>
                      <a:endParaRPr lang="en-GB" sz="1200" dirty="0">
                        <a:effectLst/>
                      </a:endParaRPr>
                    </a:p>
                    <a:p>
                      <a:pPr>
                        <a:lnSpc>
                          <a:spcPct val="115000"/>
                        </a:lnSpc>
                        <a:spcAft>
                          <a:spcPts val="0"/>
                        </a:spcAft>
                      </a:pPr>
                      <a:r>
                        <a:rPr lang="en-US" sz="1200" dirty="0">
                          <a:effectLst/>
                        </a:rPr>
                        <a:t>Bennis (1998)</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Building teamwork (committed to organisational goals); Understands the business; Conceptual thinking (select innovative strategies); Customer driven (create value for the customer); Focused drive (goal focused); Drives profitability (cost-effective and efficient operations); Systems thinking (connects processes, events and structures); Global perspective (addresses cultural and geographic differences); Emotional intelligence (understands own emotions).</a:t>
                      </a:r>
                      <a:endParaRPr lang="en-GB" sz="1200" dirty="0">
                        <a:effectLst/>
                      </a:endParaRPr>
                    </a:p>
                  </a:txBody>
                  <a:tcPr marL="47354" marR="47354" marT="0" marB="0"/>
                </a:tc>
                <a:extLst>
                  <a:ext uri="{0D108BD9-81ED-4DB2-BD59-A6C34878D82A}">
                    <a16:rowId xmlns:a16="http://schemas.microsoft.com/office/drawing/2014/main" val="10003"/>
                  </a:ext>
                </a:extLst>
              </a:tr>
              <a:tr h="429691">
                <a:tc>
                  <a:txBody>
                    <a:bodyPr/>
                    <a:lstStyle/>
                    <a:p>
                      <a:pPr>
                        <a:lnSpc>
                          <a:spcPct val="115000"/>
                        </a:lnSpc>
                        <a:spcAft>
                          <a:spcPts val="0"/>
                        </a:spcAft>
                      </a:pPr>
                      <a:r>
                        <a:rPr lang="en-US" sz="1200" dirty="0">
                          <a:effectLst/>
                        </a:rPr>
                        <a:t> Daft (1999)</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 Alertness, Originality, Creativity, Personal integrity and Self-confidence.</a:t>
                      </a:r>
                      <a:endParaRPr lang="en-GB" sz="1200" dirty="0">
                        <a:effectLst/>
                      </a:endParaRPr>
                    </a:p>
                  </a:txBody>
                  <a:tcPr marL="47354" marR="47354" marT="0" marB="0"/>
                </a:tc>
                <a:extLst>
                  <a:ext uri="{0D108BD9-81ED-4DB2-BD59-A6C34878D82A}">
                    <a16:rowId xmlns:a16="http://schemas.microsoft.com/office/drawing/2014/main" val="10004"/>
                  </a:ext>
                </a:extLst>
              </a:tr>
              <a:tr h="379362">
                <a:tc>
                  <a:txBody>
                    <a:bodyPr/>
                    <a:lstStyle/>
                    <a:p>
                      <a:pPr>
                        <a:lnSpc>
                          <a:spcPct val="115000"/>
                        </a:lnSpc>
                        <a:spcAft>
                          <a:spcPts val="0"/>
                        </a:spcAft>
                      </a:pPr>
                      <a:r>
                        <a:rPr lang="en-US" sz="1200" dirty="0">
                          <a:effectLst/>
                        </a:rPr>
                        <a:t> Adair (2009)</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Enthusiasm, Integrity, Toughness, Fairness, Warmth, Humility.</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5"/>
                  </a:ext>
                </a:extLst>
              </a:tr>
            </a:tbl>
          </a:graphicData>
        </a:graphic>
      </p:graphicFrame>
      <p:sp>
        <p:nvSpPr>
          <p:cNvPr id="3" name="Rectangle 2">
            <a:extLst>
              <a:ext uri="{FF2B5EF4-FFF2-40B4-BE49-F238E27FC236}">
                <a16:creationId xmlns:a16="http://schemas.microsoft.com/office/drawing/2014/main" id="{69436608-6CED-4E92-AAE2-868520CBBF51}"/>
              </a:ext>
            </a:extLst>
          </p:cNvPr>
          <p:cNvSpPr/>
          <p:nvPr/>
        </p:nvSpPr>
        <p:spPr>
          <a:xfrm>
            <a:off x="10473378" y="5183112"/>
            <a:ext cx="1455270"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(Cutler, 2014)</a:t>
            </a:r>
            <a:endParaRPr lang="en-GB" dirty="0">
              <a:latin typeface="Times New Roman" panose="02020603050405020304" pitchFamily="18" charset="0"/>
              <a:ea typeface="Calibri" panose="020F0502020204030204" pitchFamily="34" charset="0"/>
            </a:endParaRPr>
          </a:p>
        </p:txBody>
      </p:sp>
      <p:sp>
        <p:nvSpPr>
          <p:cNvPr id="4" name="TextBox 3">
            <a:extLst>
              <a:ext uri="{FF2B5EF4-FFF2-40B4-BE49-F238E27FC236}">
                <a16:creationId xmlns:a16="http://schemas.microsoft.com/office/drawing/2014/main" id="{A5849FC8-9D61-41E6-82E1-051F2A6AC491}"/>
              </a:ext>
            </a:extLst>
          </p:cNvPr>
          <p:cNvSpPr txBox="1"/>
          <p:nvPr/>
        </p:nvSpPr>
        <p:spPr>
          <a:xfrm>
            <a:off x="263352" y="799528"/>
            <a:ext cx="2133918" cy="369332"/>
          </a:xfrm>
          <a:prstGeom prst="rect">
            <a:avLst/>
          </a:prstGeom>
          <a:noFill/>
        </p:spPr>
        <p:txBody>
          <a:bodyPr wrap="none" rtlCol="0">
            <a:spAutoFit/>
          </a:bodyPr>
          <a:lstStyle/>
          <a:p>
            <a:r>
              <a:rPr lang="en-GB" dirty="0"/>
              <a:t>Leaders are born ?</a:t>
            </a:r>
          </a:p>
        </p:txBody>
      </p:sp>
    </p:spTree>
    <p:extLst>
      <p:ext uri="{BB962C8B-B14F-4D97-AF65-F5344CB8AC3E}">
        <p14:creationId xmlns:p14="http://schemas.microsoft.com/office/powerpoint/2010/main" val="31975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a:xfrm>
            <a:off x="609600" y="2101500"/>
            <a:ext cx="10972800" cy="2654999"/>
          </a:xfrm>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a:xfrm>
            <a:off x="609600" y="1600201"/>
            <a:ext cx="10972800" cy="3508348"/>
          </a:xfrm>
        </p:spPr>
        <p:txBody>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necessary traits. Trait theorists implied instead that traits could be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6BAF71-55A8-4079-AA07-B5F904BAA492}"/>
              </a:ext>
            </a:extLst>
          </p:cNvPr>
          <p:cNvSpPr/>
          <p:nvPr/>
        </p:nvSpPr>
        <p:spPr>
          <a:xfrm>
            <a:off x="2875880" y="5264465"/>
            <a:ext cx="5333640" cy="369332"/>
          </a:xfrm>
          <a:prstGeom prst="rect">
            <a:avLst/>
          </a:prstGeom>
        </p:spPr>
        <p:txBody>
          <a:bodyPr wrap="none">
            <a:spAutoFit/>
          </a:bodyPr>
          <a:lstStyle/>
          <a:p>
            <a:r>
              <a:rPr lang="en-GB" dirty="0">
                <a:hlinkClick r:id="rId2"/>
              </a:rPr>
              <a:t>https://www.youtube.com/watch?v=lBXGT-3RAsU</a:t>
            </a:r>
            <a:r>
              <a:rPr lang="en-GB" dirty="0"/>
              <a:t> </a:t>
            </a:r>
          </a:p>
        </p:txBody>
      </p:sp>
      <p:pic>
        <p:nvPicPr>
          <p:cNvPr id="1026" name="Picture 2" descr="What is Trait Theory of Leadership? Definition, Traits, &amp; Pros/Cons">
            <a:hlinkClick r:id="rId3"/>
            <a:extLst>
              <a:ext uri="{FF2B5EF4-FFF2-40B4-BE49-F238E27FC236}">
                <a16:creationId xmlns:a16="http://schemas.microsoft.com/office/drawing/2014/main" id="{C0C888DC-9E41-41CA-BFCE-381C817F2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6752" y="99000"/>
            <a:ext cx="9183048" cy="5165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442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1" y="274638"/>
            <a:ext cx="12004483" cy="826075"/>
          </a:xfrm>
          <a:solidFill>
            <a:srgbClr val="FFC000"/>
          </a:solidFill>
        </p:spPr>
        <p:txBody>
          <a:bodyPr/>
          <a:lstStyle/>
          <a:p>
            <a:r>
              <a:rPr lang="en-GB" sz="3600" b="1" dirty="0">
                <a:effectLst>
                  <a:outerShdw blurRad="38100" dist="38100" dir="2700000" algn="tl">
                    <a:srgbClr val="000000">
                      <a:alpha val="43137"/>
                    </a:srgbClr>
                  </a:outerShdw>
                </a:effectLst>
              </a:rPr>
              <a:t>Example of a Great Leader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01/02/2023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
        <p:nvSpPr>
          <p:cNvPr id="8" name="Rectangle 7"/>
          <p:cNvSpPr/>
          <p:nvPr/>
        </p:nvSpPr>
        <p:spPr>
          <a:xfrm>
            <a:off x="101871" y="2956479"/>
            <a:ext cx="4591890" cy="1200329"/>
          </a:xfrm>
          <a:prstGeom prst="rect">
            <a:avLst/>
          </a:prstGeom>
        </p:spPr>
        <p:txBody>
          <a:bodyPr wrap="square">
            <a:spAutoFit/>
          </a:bodyPr>
          <a:lstStyle/>
          <a:p>
            <a:pPr algn="just">
              <a:lnSpc>
                <a:spcPct val="90000"/>
              </a:lnSpc>
            </a:pPr>
            <a:r>
              <a:rPr lang="en-GB" altLang="en-US" sz="2000" dirty="0">
                <a:latin typeface="+mj-lt"/>
              </a:rPr>
              <a:t>How can the term ‘leader’ be applied to such a </a:t>
            </a:r>
            <a:r>
              <a:rPr lang="en-GB" altLang="en-US" sz="2000" u="sng" dirty="0">
                <a:latin typeface="+mj-lt"/>
              </a:rPr>
              <a:t>diverse</a:t>
            </a:r>
            <a:r>
              <a:rPr lang="en-GB" altLang="en-US" sz="2000" dirty="0">
                <a:latin typeface="+mj-lt"/>
              </a:rPr>
              <a:t> set of personality traits, whose actions have had a range of consequences?</a:t>
            </a:r>
          </a:p>
        </p:txBody>
      </p:sp>
      <p:grpSp>
        <p:nvGrpSpPr>
          <p:cNvPr id="9" name="Group 8"/>
          <p:cNvGrpSpPr/>
          <p:nvPr/>
        </p:nvGrpSpPr>
        <p:grpSpPr>
          <a:xfrm>
            <a:off x="6390799"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Endurance</a:t>
              </a:r>
            </a:p>
          </p:txBody>
        </p:sp>
        <p:pic>
          <p:nvPicPr>
            <p:cNvPr id="14" name="Picture 13" descr="See full size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a:latin typeface="+mj-lt"/>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GB" altLang="en-US" dirty="0">
                  <a:latin typeface="+mj-lt"/>
                </a:rPr>
                <a:t>Knowledge</a:t>
              </a:r>
            </a:p>
          </p:txBody>
        </p:sp>
      </p:grpSp>
      <p:sp>
        <p:nvSpPr>
          <p:cNvPr id="23" name="Text Box 7"/>
          <p:cNvSpPr txBox="1">
            <a:spLocks noChangeArrowheads="1"/>
          </p:cNvSpPr>
          <p:nvPr/>
        </p:nvSpPr>
        <p:spPr bwMode="auto">
          <a:xfrm>
            <a:off x="8434095"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fontAlgn="auto">
              <a:spcBef>
                <a:spcPct val="50000"/>
              </a:spcBef>
              <a:spcAft>
                <a:spcPts val="0"/>
              </a:spcAft>
              <a:defRPr/>
            </a:pPr>
            <a:r>
              <a:rPr lang="en-GB" altLang="en-US" kern="0" dirty="0">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virtue of some combination of traits’.</a:t>
            </a:r>
          </a:p>
          <a:p>
            <a:pPr>
              <a:spcAft>
                <a:spcPts val="600"/>
              </a:spcAft>
            </a:pPr>
            <a:r>
              <a:rPr lang="en-GB" altLang="en-US" sz="2000" dirty="0"/>
              <a:t>It fails to take account of context</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extLst>
      <p:ext uri="{BB962C8B-B14F-4D97-AF65-F5344CB8AC3E}">
        <p14:creationId xmlns:p14="http://schemas.microsoft.com/office/powerpoint/2010/main" val="417413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A37EE9-34ED-4E99-99D0-379362C54C10}"/>
              </a:ext>
            </a:extLst>
          </p:cNvPr>
          <p:cNvSpPr>
            <a:spLocks noGrp="1"/>
          </p:cNvSpPr>
          <p:nvPr>
            <p:ph type="title"/>
          </p:nvPr>
        </p:nvSpPr>
        <p:spPr>
          <a:xfrm>
            <a:off x="609600" y="274638"/>
            <a:ext cx="10972800" cy="700218"/>
          </a:xfrm>
          <a:solidFill>
            <a:srgbClr val="FFC000"/>
          </a:solidFill>
        </p:spPr>
        <p:txBody>
          <a:bodyPr/>
          <a:lstStyle/>
          <a:p>
            <a:pPr>
              <a:defRPr/>
            </a:pPr>
            <a:r>
              <a:rPr lang="en-GB" sz="4000" b="1" dirty="0">
                <a:effectLst>
                  <a:outerShdw blurRad="38100" dist="38100" dir="2700000" algn="tl">
                    <a:srgbClr val="000000">
                      <a:alpha val="43137"/>
                    </a:srgbClr>
                  </a:outerShdw>
                </a:effectLst>
              </a:rPr>
              <a:t>15 Leadership Traits...</a:t>
            </a:r>
          </a:p>
        </p:txBody>
      </p:sp>
      <p:sp>
        <p:nvSpPr>
          <p:cNvPr id="2" name="Content Placeholder 1">
            <a:extLst>
              <a:ext uri="{FF2B5EF4-FFF2-40B4-BE49-F238E27FC236}">
                <a16:creationId xmlns:a16="http://schemas.microsoft.com/office/drawing/2014/main" id="{78104997-020C-47C9-B7BF-51ED81B418EA}"/>
              </a:ext>
            </a:extLst>
          </p:cNvPr>
          <p:cNvSpPr>
            <a:spLocks noGrp="1"/>
          </p:cNvSpPr>
          <p:nvPr>
            <p:ph idx="1"/>
          </p:nvPr>
        </p:nvSpPr>
        <p:spPr>
          <a:xfrm>
            <a:off x="1421980" y="2741027"/>
            <a:ext cx="2819400" cy="1860553"/>
          </a:xfrm>
        </p:spPr>
        <p:txBody>
          <a:bodyPr/>
          <a:lstStyle/>
          <a:p>
            <a:pPr marL="0" lvl="1">
              <a:buFont typeface="Wingdings" panose="05000000000000000000" pitchFamily="2" charset="2"/>
              <a:buChar char="v"/>
            </a:pPr>
            <a:r>
              <a:rPr lang="en-GB" altLang="en-US" sz="1800" dirty="0"/>
              <a:t>Judgement</a:t>
            </a:r>
          </a:p>
          <a:p>
            <a:pPr marL="0" lvl="1">
              <a:buFont typeface="Wingdings" panose="05000000000000000000" pitchFamily="2" charset="2"/>
              <a:buChar char="v"/>
            </a:pPr>
            <a:r>
              <a:rPr lang="en-GB" altLang="en-US" sz="1800" dirty="0"/>
              <a:t>Foresight</a:t>
            </a:r>
          </a:p>
          <a:p>
            <a:pPr marL="0" lvl="1">
              <a:buFont typeface="Wingdings" panose="05000000000000000000" pitchFamily="2" charset="2"/>
              <a:buChar char="v"/>
            </a:pPr>
            <a:r>
              <a:rPr lang="en-GB" altLang="en-US" sz="1800" dirty="0"/>
              <a:t>Human relations skill</a:t>
            </a:r>
          </a:p>
          <a:p>
            <a:pPr marL="0" lvl="1">
              <a:buFont typeface="Wingdings" panose="05000000000000000000" pitchFamily="2" charset="2"/>
              <a:buChar char="v"/>
            </a:pPr>
            <a:r>
              <a:rPr lang="en-GB" altLang="en-US" sz="1800" dirty="0"/>
              <a:t>Emotional stability</a:t>
            </a:r>
          </a:p>
          <a:p>
            <a:pPr marL="0" lvl="1">
              <a:buFont typeface="Wingdings" panose="05000000000000000000" pitchFamily="2" charset="2"/>
              <a:buChar char="v"/>
            </a:pPr>
            <a:r>
              <a:rPr lang="en-GB" altLang="en-US" sz="1800" dirty="0"/>
              <a:t>dedication</a:t>
            </a:r>
          </a:p>
        </p:txBody>
      </p:sp>
      <p:sp>
        <p:nvSpPr>
          <p:cNvPr id="4" name="Content Placeholder 1">
            <a:extLst>
              <a:ext uri="{FF2B5EF4-FFF2-40B4-BE49-F238E27FC236}">
                <a16:creationId xmlns:a16="http://schemas.microsoft.com/office/drawing/2014/main" id="{8D1BC7CE-C7E3-4F86-996A-5F8FA8824418}"/>
              </a:ext>
            </a:extLst>
          </p:cNvPr>
          <p:cNvSpPr txBox="1">
            <a:spLocks/>
          </p:cNvSpPr>
          <p:nvPr/>
        </p:nvSpPr>
        <p:spPr bwMode="auto">
          <a:xfrm>
            <a:off x="5122876" y="2741027"/>
            <a:ext cx="2674938" cy="16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buFont typeface="Wingdings" panose="05000000000000000000" pitchFamily="2" charset="2"/>
              <a:buChar char="v"/>
            </a:pPr>
            <a:r>
              <a:rPr lang="en-GB" altLang="en-US" sz="1800" dirty="0"/>
              <a:t>Initiative</a:t>
            </a:r>
          </a:p>
          <a:p>
            <a:pPr>
              <a:buFont typeface="Wingdings" panose="05000000000000000000" pitchFamily="2" charset="2"/>
              <a:buChar char="v"/>
            </a:pPr>
            <a:r>
              <a:rPr lang="en-GB" altLang="en-US" sz="1800" dirty="0"/>
              <a:t>Energy</a:t>
            </a:r>
          </a:p>
          <a:p>
            <a:pPr>
              <a:buFont typeface="Wingdings" panose="05000000000000000000" pitchFamily="2" charset="2"/>
              <a:buChar char="v"/>
            </a:pPr>
            <a:r>
              <a:rPr lang="en-GB" altLang="en-US" sz="1800" dirty="0"/>
              <a:t>Decisiveness</a:t>
            </a:r>
          </a:p>
          <a:p>
            <a:pPr>
              <a:buFont typeface="Wingdings" panose="05000000000000000000" pitchFamily="2" charset="2"/>
              <a:buChar char="v"/>
            </a:pPr>
            <a:r>
              <a:rPr lang="en-GB" altLang="en-US" sz="1800" dirty="0"/>
              <a:t>Fairness</a:t>
            </a:r>
          </a:p>
          <a:p>
            <a:pPr>
              <a:buFont typeface="Wingdings" panose="05000000000000000000" pitchFamily="2" charset="2"/>
              <a:buChar char="v"/>
            </a:pPr>
            <a:r>
              <a:rPr lang="en-GB" altLang="en-US" sz="1800" dirty="0"/>
              <a:t>Objectivity</a:t>
            </a:r>
          </a:p>
          <a:p>
            <a:endParaRPr lang="en-GB" altLang="en-US" dirty="0"/>
          </a:p>
        </p:txBody>
      </p:sp>
      <p:sp>
        <p:nvSpPr>
          <p:cNvPr id="5" name="Content Placeholder 1">
            <a:extLst>
              <a:ext uri="{FF2B5EF4-FFF2-40B4-BE49-F238E27FC236}">
                <a16:creationId xmlns:a16="http://schemas.microsoft.com/office/drawing/2014/main" id="{216D44BE-1069-40E6-86F5-235701D101DF}"/>
              </a:ext>
            </a:extLst>
          </p:cNvPr>
          <p:cNvSpPr txBox="1">
            <a:spLocks/>
          </p:cNvSpPr>
          <p:nvPr/>
        </p:nvSpPr>
        <p:spPr bwMode="auto">
          <a:xfrm>
            <a:off x="8769993" y="2708276"/>
            <a:ext cx="2674937" cy="1806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indent="-2286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lvl="1">
              <a:buFont typeface="Wingdings" panose="05000000000000000000" pitchFamily="2" charset="2"/>
              <a:buChar char="v"/>
            </a:pPr>
            <a:r>
              <a:rPr lang="en-GB" altLang="en-US" sz="1800" dirty="0"/>
              <a:t>Integrity</a:t>
            </a:r>
          </a:p>
          <a:p>
            <a:pPr marL="0" lvl="1">
              <a:buFont typeface="Wingdings" panose="05000000000000000000" pitchFamily="2" charset="2"/>
              <a:buChar char="v"/>
            </a:pPr>
            <a:r>
              <a:rPr lang="en-GB" altLang="en-US" sz="1800" dirty="0"/>
              <a:t>Drive</a:t>
            </a:r>
          </a:p>
          <a:p>
            <a:pPr marL="0" lvl="1">
              <a:buFont typeface="Wingdings" panose="05000000000000000000" pitchFamily="2" charset="2"/>
              <a:buChar char="v"/>
            </a:pPr>
            <a:r>
              <a:rPr lang="en-GB" altLang="en-US" sz="1800" dirty="0"/>
              <a:t>Dependability</a:t>
            </a:r>
          </a:p>
          <a:p>
            <a:pPr marL="0" lvl="1">
              <a:buFont typeface="Wingdings" panose="05000000000000000000" pitchFamily="2" charset="2"/>
              <a:buChar char="v"/>
            </a:pPr>
            <a:r>
              <a:rPr lang="en-GB" altLang="en-US" sz="1800" dirty="0"/>
              <a:t>Ambition</a:t>
            </a:r>
          </a:p>
          <a:p>
            <a:pPr marL="0" lvl="1">
              <a:buFont typeface="Wingdings" panose="05000000000000000000" pitchFamily="2" charset="2"/>
              <a:buChar char="v"/>
            </a:pPr>
            <a:r>
              <a:rPr lang="en-GB" altLang="en-US" sz="1800" dirty="0"/>
              <a:t>Co-operation</a:t>
            </a:r>
          </a:p>
          <a:p>
            <a:endParaRPr lang="en-GB" altLang="en-US" dirty="0"/>
          </a:p>
        </p:txBody>
      </p:sp>
      <p:sp>
        <p:nvSpPr>
          <p:cNvPr id="6" name="TextBox 5">
            <a:extLst>
              <a:ext uri="{FF2B5EF4-FFF2-40B4-BE49-F238E27FC236}">
                <a16:creationId xmlns:a16="http://schemas.microsoft.com/office/drawing/2014/main" id="{A9B97585-FDEE-42DD-BF31-95C62BCA2A30}"/>
              </a:ext>
            </a:extLst>
          </p:cNvPr>
          <p:cNvSpPr txBox="1">
            <a:spLocks noChangeArrowheads="1"/>
          </p:cNvSpPr>
          <p:nvPr/>
        </p:nvSpPr>
        <p:spPr bwMode="auto">
          <a:xfrm>
            <a:off x="166255" y="1484314"/>
            <a:ext cx="11887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1800" dirty="0">
                <a:latin typeface="Arial" panose="020B0604020202020204" pitchFamily="34" charset="0"/>
              </a:rPr>
              <a:t>Huczynski &amp; Buchanan (2007: 700) refer to a 1963 study in which American executives were asked to identify ‘indispensable’ leadership qualities. They identified the following 15:</a:t>
            </a:r>
          </a:p>
        </p:txBody>
      </p:sp>
      <p:sp>
        <p:nvSpPr>
          <p:cNvPr id="7" name="TextBox 6">
            <a:extLst>
              <a:ext uri="{FF2B5EF4-FFF2-40B4-BE49-F238E27FC236}">
                <a16:creationId xmlns:a16="http://schemas.microsoft.com/office/drawing/2014/main" id="{050B035B-E8FC-4302-B3A2-5489992ABD4E}"/>
              </a:ext>
            </a:extLst>
          </p:cNvPr>
          <p:cNvSpPr txBox="1">
            <a:spLocks noChangeArrowheads="1"/>
          </p:cNvSpPr>
          <p:nvPr/>
        </p:nvSpPr>
        <p:spPr bwMode="auto">
          <a:xfrm>
            <a:off x="2279651" y="5013326"/>
            <a:ext cx="7561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800" b="1">
                <a:latin typeface="Arial" panose="020B0604020202020204" pitchFamily="34" charset="0"/>
              </a:rPr>
              <a:t>[However, this is just one study among many. Trait studies </a:t>
            </a:r>
          </a:p>
          <a:p>
            <a:pPr algn="ctr" eaLnBrk="1" hangingPunct="1">
              <a:spcBef>
                <a:spcPct val="0"/>
              </a:spcBef>
              <a:buClrTx/>
              <a:buSzTx/>
              <a:buFontTx/>
              <a:buNone/>
            </a:pPr>
            <a:r>
              <a:rPr lang="en-GB" altLang="en-US" sz="1800" b="1">
                <a:latin typeface="Arial" panose="020B0604020202020204" pitchFamily="34" charset="0"/>
              </a:rPr>
              <a:t>rarely - if ever – cite the same ‘indispensible’ traits.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2000"/>
                                        <p:tgtEl>
                                          <p:spTgt spid="2">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fade">
                                      <p:cBhvr>
                                        <p:cTn id="20" dur="2000"/>
                                        <p:tgtEl>
                                          <p:spTgt spid="2">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2000"/>
                                        <p:tgtEl>
                                          <p:spTgt spid="2">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2000"/>
                                        <p:tgtEl>
                                          <p:spTgt spid="2">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20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ntr" presetSubtype="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93285" y="258177"/>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Behavioural Theory </a:t>
            </a:r>
            <a:endParaRPr lang="en-GB" sz="2800" b="1" dirty="0">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id="{1A869CCA-01C3-49C2-8F74-053C43BCA4A8}"/>
              </a:ext>
            </a:extLst>
          </p:cNvPr>
          <p:cNvSpPr/>
          <p:nvPr/>
        </p:nvSpPr>
        <p:spPr>
          <a:xfrm>
            <a:off x="237175" y="1198482"/>
            <a:ext cx="11849445" cy="3955442"/>
          </a:xfrm>
          <a:prstGeom prst="rect">
            <a:avLst/>
          </a:prstGeom>
        </p:spPr>
        <p:txBody>
          <a:bodyPr wrap="square">
            <a:spAutoFit/>
          </a:bodyPr>
          <a:lstStyle/>
          <a:p>
            <a:pPr marL="285750" indent="-285750">
              <a:lnSpc>
                <a:spcPct val="200000"/>
              </a:lnSpc>
              <a:buFont typeface="Wingdings" panose="05000000000000000000" pitchFamily="2" charset="2"/>
              <a:buChar char="v"/>
            </a:pPr>
            <a:r>
              <a:rPr lang="en-GB" sz="1600" dirty="0"/>
              <a:t>Behavioural theories emerged in response to the criticisms of the trait approach, in particular the lack of agreement as to the necessary, measured qualities required by leaders.</a:t>
            </a:r>
          </a:p>
          <a:p>
            <a:pPr marL="285750" indent="-285750">
              <a:lnSpc>
                <a:spcPct val="200000"/>
              </a:lnSpc>
              <a:buFont typeface="Wingdings" panose="05000000000000000000" pitchFamily="2" charset="2"/>
              <a:buChar char="v"/>
            </a:pPr>
            <a:r>
              <a:rPr lang="en-GB" sz="1600" dirty="0"/>
              <a:t>Hence, the focus of leadership thinking turned towards the behaviour of leaders and how it was related to their followers</a:t>
            </a:r>
          </a:p>
          <a:p>
            <a:pPr marL="285750" indent="-285750">
              <a:lnSpc>
                <a:spcPct val="200000"/>
              </a:lnSpc>
              <a:buFont typeface="Wingdings" panose="05000000000000000000" pitchFamily="2" charset="2"/>
              <a:buChar char="v"/>
            </a:pPr>
            <a:r>
              <a:rPr lang="en-US" altLang="en-US" sz="1600" dirty="0"/>
              <a:t>Leadership behavior theories focus on how leaders behave when working with followers</a:t>
            </a:r>
          </a:p>
          <a:p>
            <a:pPr marL="285750" indent="-285750">
              <a:lnSpc>
                <a:spcPct val="200000"/>
              </a:lnSpc>
              <a:buFont typeface="Wingdings" panose="05000000000000000000" pitchFamily="2" charset="2"/>
              <a:buChar char="v"/>
            </a:pPr>
            <a:r>
              <a:rPr lang="en-US" altLang="en-US" sz="1600" dirty="0"/>
              <a:t>Leadership styles are recurring patterns of behaviors exhibited by leaders </a:t>
            </a:r>
          </a:p>
          <a:p>
            <a:pPr marL="285750" indent="-285750">
              <a:lnSpc>
                <a:spcPct val="200000"/>
              </a:lnSpc>
              <a:buFont typeface="Wingdings" panose="05000000000000000000" pitchFamily="2" charset="2"/>
              <a:buChar char="v"/>
            </a:pPr>
            <a:r>
              <a:rPr lang="en-US" altLang="en-US" sz="1600" dirty="0"/>
              <a:t>Basic dimensions of leadership behaviors:</a:t>
            </a:r>
          </a:p>
          <a:p>
            <a:pPr marL="361950" lvl="2" indent="-342900">
              <a:lnSpc>
                <a:spcPct val="200000"/>
              </a:lnSpc>
              <a:buFont typeface="Arial" panose="020B0604020202020204" pitchFamily="34" charset="0"/>
              <a:buChar char="•"/>
            </a:pPr>
            <a:r>
              <a:rPr lang="en-US" altLang="en-US" sz="1600" dirty="0"/>
              <a:t>Concern for the task to be accomplished </a:t>
            </a:r>
          </a:p>
          <a:p>
            <a:pPr marL="361950" lvl="2" indent="-342900">
              <a:lnSpc>
                <a:spcPct val="200000"/>
              </a:lnSpc>
              <a:buFont typeface="Arial" panose="020B0604020202020204" pitchFamily="34" charset="0"/>
              <a:buChar char="•"/>
            </a:pPr>
            <a:r>
              <a:rPr lang="en-US" altLang="en-US" sz="1600" dirty="0"/>
              <a:t>Concern for the people doing the work </a:t>
            </a:r>
          </a:p>
        </p:txBody>
      </p:sp>
      <p:sp>
        <p:nvSpPr>
          <p:cNvPr id="6" name="Rectangle 5">
            <a:extLst>
              <a:ext uri="{FF2B5EF4-FFF2-40B4-BE49-F238E27FC236}">
                <a16:creationId xmlns:a16="http://schemas.microsoft.com/office/drawing/2014/main" id="{6A6FE94F-343A-41F1-A795-5E9A517D8CD3}"/>
              </a:ext>
            </a:extLst>
          </p:cNvPr>
          <p:cNvSpPr/>
          <p:nvPr/>
        </p:nvSpPr>
        <p:spPr>
          <a:xfrm>
            <a:off x="7733508" y="5110290"/>
            <a:ext cx="4191917" cy="307777"/>
          </a:xfrm>
          <a:prstGeom prst="rect">
            <a:avLst/>
          </a:prstGeom>
        </p:spPr>
        <p:txBody>
          <a:bodyPr wrap="none">
            <a:spAutoFit/>
          </a:bodyPr>
          <a:lstStyle/>
          <a:p>
            <a:r>
              <a:rPr lang="en-GB" sz="1400" dirty="0">
                <a:hlinkClick r:id="rId2"/>
              </a:rPr>
              <a:t>https://www.youtube.com/watch?v=Rq_W3__es1E</a:t>
            </a:r>
            <a:endParaRPr lang="en-GB" sz="1400" dirty="0"/>
          </a:p>
        </p:txBody>
      </p:sp>
    </p:spTree>
    <p:extLst>
      <p:ext uri="{BB962C8B-B14F-4D97-AF65-F5344CB8AC3E}">
        <p14:creationId xmlns:p14="http://schemas.microsoft.com/office/powerpoint/2010/main" val="267795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2090AE7-9195-47E5-B832-3FECB38DC581}"/>
              </a:ext>
            </a:extLst>
          </p:cNvPr>
          <p:cNvSpPr/>
          <p:nvPr/>
        </p:nvSpPr>
        <p:spPr>
          <a:xfrm>
            <a:off x="371536" y="1556792"/>
            <a:ext cx="11809312" cy="2062103"/>
          </a:xfrm>
          <a:prstGeom prst="rect">
            <a:avLst/>
          </a:prstGeom>
        </p:spPr>
        <p:txBody>
          <a:bodyPr wrap="square">
            <a:spAutoFit/>
          </a:bodyPr>
          <a:lstStyle/>
          <a:p>
            <a:pPr algn="ctr"/>
            <a:r>
              <a:rPr lang="en-GB" sz="2000" b="1" dirty="0">
                <a:effectLst>
                  <a:outerShdw blurRad="38100" dist="38100" dir="2700000" algn="tl">
                    <a:srgbClr val="000000">
                      <a:alpha val="43137"/>
                    </a:srgbClr>
                  </a:outerShdw>
                </a:effectLst>
              </a:rPr>
              <a:t>Significant research into the behavioural theory of leadership includes the following;</a:t>
            </a:r>
          </a:p>
          <a:p>
            <a:pPr marL="285750" indent="-285750">
              <a:buFont typeface="Wingdings" panose="05000000000000000000" pitchFamily="2" charset="2"/>
              <a:buChar char="Ø"/>
            </a:pPr>
            <a:endParaRPr lang="en-GB" dirty="0"/>
          </a:p>
          <a:p>
            <a:pPr marL="285750" lvl="0" indent="-285750">
              <a:buFont typeface="Wingdings" panose="05000000000000000000" pitchFamily="2" charset="2"/>
              <a:buChar char="Ø"/>
            </a:pPr>
            <a:r>
              <a:rPr lang="en-GB" dirty="0"/>
              <a:t>The Blake and Mouton (1964) Managerial Grid, based upon two behavioural approaches: concern for people; and concern for production. </a:t>
            </a:r>
          </a:p>
          <a:p>
            <a:pPr marL="285750" lvl="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Lewin et al (1939) who identified three different leadership styles, applied, in particular, when making decisions, namely: Democratic; Autocratic; and Laisse-Faire.</a:t>
            </a:r>
          </a:p>
        </p:txBody>
      </p:sp>
    </p:spTree>
    <p:extLst>
      <p:ext uri="{BB962C8B-B14F-4D97-AF65-F5344CB8AC3E}">
        <p14:creationId xmlns:p14="http://schemas.microsoft.com/office/powerpoint/2010/main" val="20212785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11363" y="133932"/>
            <a:ext cx="5668613" cy="646331"/>
          </a:xfrm>
          <a:prstGeom prst="rect">
            <a:avLst/>
          </a:prstGeom>
          <a:solidFill>
            <a:schemeClr val="bg1"/>
          </a:solidFill>
          <a:ln>
            <a:solidFill>
              <a:srgbClr val="FF0000"/>
            </a:solidFill>
          </a:ln>
        </p:spPr>
        <p:txBody>
          <a:bodyPr wrap="square" rtlCol="0">
            <a:spAutoFit/>
          </a:bodyPr>
          <a:lstStyle/>
          <a:p>
            <a:pPr algn="ctr"/>
            <a:r>
              <a:rPr lang="en-GB"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Situational Leadership </a:t>
            </a:r>
            <a:endParaRPr lang="en-GB" sz="36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8250FC11-5D15-4EBB-BB4A-29B1586372D9}"/>
              </a:ext>
            </a:extLst>
          </p:cNvPr>
          <p:cNvSpPr/>
          <p:nvPr/>
        </p:nvSpPr>
        <p:spPr>
          <a:xfrm>
            <a:off x="211363" y="1271788"/>
            <a:ext cx="11795181" cy="3046988"/>
          </a:xfrm>
          <a:prstGeom prst="rect">
            <a:avLst/>
          </a:prstGeom>
        </p:spPr>
        <p:txBody>
          <a:bodyPr wrap="square">
            <a:spAutoFit/>
          </a:bodyPr>
          <a:lstStyle/>
          <a:p>
            <a:pPr marL="285750" indent="-285750" algn="just">
              <a:buFont typeface="Wingdings" panose="05000000000000000000" pitchFamily="2" charset="2"/>
              <a:buChar char="v"/>
            </a:pPr>
            <a:r>
              <a:rPr lang="en-GB" sz="2400" dirty="0"/>
              <a:t>Also known as the contingency model, the situational approach to leadership requires leaders to adapt their style according to the situation they face.</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There is no one best style, rather leaders should be able to be flexible and adaptable.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This approach has generated a number of theories, the most significant of which are identified on the following slide.</a:t>
            </a:r>
          </a:p>
        </p:txBody>
      </p:sp>
      <p:sp>
        <p:nvSpPr>
          <p:cNvPr id="3" name="Rectangle 2">
            <a:extLst>
              <a:ext uri="{FF2B5EF4-FFF2-40B4-BE49-F238E27FC236}">
                <a16:creationId xmlns:a16="http://schemas.microsoft.com/office/drawing/2014/main" id="{BE73BE63-54D1-4ADA-96CC-F118D6E4AB8D}"/>
              </a:ext>
            </a:extLst>
          </p:cNvPr>
          <p:cNvSpPr/>
          <p:nvPr/>
        </p:nvSpPr>
        <p:spPr>
          <a:xfrm>
            <a:off x="423765" y="4810301"/>
            <a:ext cx="5243808" cy="369332"/>
          </a:xfrm>
          <a:prstGeom prst="rect">
            <a:avLst/>
          </a:prstGeom>
        </p:spPr>
        <p:txBody>
          <a:bodyPr wrap="none">
            <a:spAutoFit/>
          </a:bodyPr>
          <a:lstStyle/>
          <a:p>
            <a:r>
              <a:rPr lang="en-GB" dirty="0">
                <a:hlinkClick r:id="rId2"/>
              </a:rPr>
              <a:t>https://www.youtube.com/watch?v=pykuvuA-QFU</a:t>
            </a:r>
            <a:endParaRPr lang="en-GB" dirty="0"/>
          </a:p>
        </p:txBody>
      </p:sp>
    </p:spTree>
    <p:extLst>
      <p:ext uri="{BB962C8B-B14F-4D97-AF65-F5344CB8AC3E}">
        <p14:creationId xmlns:p14="http://schemas.microsoft.com/office/powerpoint/2010/main" val="1167961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64721" y="253956"/>
            <a:ext cx="5668613" cy="707886"/>
          </a:xfrm>
          <a:prstGeom prst="rect">
            <a:avLst/>
          </a:prstGeom>
          <a:solidFill>
            <a:schemeClr val="bg1"/>
          </a:solidFill>
          <a:ln>
            <a:solidFill>
              <a:srgbClr val="FF0000"/>
            </a:solidFill>
          </a:ln>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Functional Leadership </a:t>
            </a:r>
            <a:endParaRPr lang="en-GB" sz="40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5E532908-CDBE-4A0E-A884-08516B717B91}"/>
              </a:ext>
            </a:extLst>
          </p:cNvPr>
          <p:cNvSpPr/>
          <p:nvPr/>
        </p:nvSpPr>
        <p:spPr>
          <a:xfrm>
            <a:off x="256351" y="1785666"/>
            <a:ext cx="11353966" cy="3046988"/>
          </a:xfrm>
          <a:prstGeom prst="rect">
            <a:avLst/>
          </a:prstGeom>
        </p:spPr>
        <p:txBody>
          <a:bodyPr wrap="square">
            <a:spAutoFit/>
          </a:bodyPr>
          <a:lstStyle/>
          <a:p>
            <a:pPr marL="285750" indent="-285750" algn="just">
              <a:buFont typeface="Wingdings" panose="05000000000000000000" pitchFamily="2" charset="2"/>
              <a:buChar char="v"/>
            </a:pPr>
            <a:r>
              <a:rPr lang="en-GB" sz="2400" dirty="0"/>
              <a:t>One of the most long-standing leadership models is John Adair’s Action Centred Leadership (ACL).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It is a functional approach to leadership in that it is concerned with </a:t>
            </a:r>
            <a:r>
              <a:rPr lang="en-GB" sz="2400" b="1" i="1" dirty="0">
                <a:effectLst>
                  <a:outerShdw blurRad="38100" dist="38100" dir="2700000" algn="tl">
                    <a:srgbClr val="000000">
                      <a:alpha val="43137"/>
                    </a:srgbClr>
                  </a:outerShdw>
                </a:effectLst>
              </a:rPr>
              <a:t>what actions a leader takes to accomplish a task.  </a:t>
            </a:r>
          </a:p>
          <a:p>
            <a:pPr marL="285750" indent="-285750" algn="just">
              <a:buFont typeface="Wingdings" panose="05000000000000000000" pitchFamily="2" charset="2"/>
              <a:buChar char="v"/>
            </a:pPr>
            <a:endParaRPr lang="en-GB" sz="2400" dirty="0"/>
          </a:p>
          <a:p>
            <a:pPr marL="285750" indent="-285750" algn="just">
              <a:buFont typeface="Wingdings" panose="05000000000000000000" pitchFamily="2" charset="2"/>
              <a:buChar char="v"/>
            </a:pPr>
            <a:r>
              <a:rPr lang="en-GB" sz="2400" dirty="0"/>
              <a:t>It is based upon the principle that a leader achieves a task through individuals working together in a </a:t>
            </a:r>
            <a:r>
              <a:rPr lang="en-GB" sz="2400" b="1" dirty="0"/>
              <a:t>team</a:t>
            </a:r>
            <a:r>
              <a:rPr lang="en-GB" sz="2400" dirty="0"/>
              <a:t>. </a:t>
            </a:r>
          </a:p>
        </p:txBody>
      </p:sp>
      <p:sp>
        <p:nvSpPr>
          <p:cNvPr id="4" name="Rectangle 3">
            <a:extLst>
              <a:ext uri="{FF2B5EF4-FFF2-40B4-BE49-F238E27FC236}">
                <a16:creationId xmlns:a16="http://schemas.microsoft.com/office/drawing/2014/main" id="{C6709034-A1A7-4DF4-9C92-C4E1D1731FE6}"/>
              </a:ext>
            </a:extLst>
          </p:cNvPr>
          <p:cNvSpPr/>
          <p:nvPr/>
        </p:nvSpPr>
        <p:spPr>
          <a:xfrm>
            <a:off x="7144977" y="5312428"/>
            <a:ext cx="5047023" cy="276999"/>
          </a:xfrm>
          <a:prstGeom prst="rect">
            <a:avLst/>
          </a:prstGeom>
        </p:spPr>
        <p:txBody>
          <a:bodyPr wrap="square">
            <a:spAutoFit/>
          </a:bodyPr>
          <a:lstStyle/>
          <a:p>
            <a:r>
              <a:rPr lang="en-GB" sz="1200" dirty="0">
                <a:hlinkClick r:id="rId2"/>
              </a:rPr>
              <a:t>https://youtube.com/watch?v=kaPuWFguxCM&amp;si=EnSIkaIECMiOmarE</a:t>
            </a:r>
            <a:r>
              <a:rPr lang="en-GB" sz="1200" dirty="0"/>
              <a:t> </a:t>
            </a:r>
          </a:p>
        </p:txBody>
      </p:sp>
    </p:spTree>
    <p:extLst>
      <p:ext uri="{BB962C8B-B14F-4D97-AF65-F5344CB8AC3E}">
        <p14:creationId xmlns:p14="http://schemas.microsoft.com/office/powerpoint/2010/main" val="193034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260230" y="144821"/>
            <a:ext cx="5668613" cy="523220"/>
          </a:xfrm>
          <a:prstGeom prst="rect">
            <a:avLst/>
          </a:prstGeom>
          <a:solidFill>
            <a:schemeClr val="bg1"/>
          </a:solidFill>
          <a:ln>
            <a:solidFill>
              <a:srgbClr val="FF0000"/>
            </a:solidFill>
          </a:ln>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Relationship Theory </a:t>
            </a:r>
            <a:endParaRPr lang="en-GB" sz="2800" b="1" dirty="0">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94CD232E-7980-4820-9105-A57C37C5FF87}"/>
              </a:ext>
            </a:extLst>
          </p:cNvPr>
          <p:cNvSpPr/>
          <p:nvPr/>
        </p:nvSpPr>
        <p:spPr>
          <a:xfrm>
            <a:off x="260230" y="970474"/>
            <a:ext cx="11671540" cy="4401205"/>
          </a:xfrm>
          <a:prstGeom prst="rect">
            <a:avLst/>
          </a:prstGeom>
        </p:spPr>
        <p:txBody>
          <a:bodyPr wrap="square">
            <a:spAutoFit/>
          </a:bodyPr>
          <a:lstStyle/>
          <a:p>
            <a:pPr marL="285750" indent="-285750">
              <a:buFont typeface="Wingdings" panose="05000000000000000000" pitchFamily="2" charset="2"/>
              <a:buChar char="v"/>
            </a:pPr>
            <a:r>
              <a:rPr lang="en-GB" sz="2000" dirty="0"/>
              <a:t>Relationship leadership theory describes leaders who are primarily motivated by, and concerned with, the interaction they have with their followers. </a:t>
            </a:r>
          </a:p>
          <a:p>
            <a:endParaRPr lang="en-GB" sz="2000" dirty="0"/>
          </a:p>
          <a:p>
            <a:pPr marL="285750" indent="-285750">
              <a:buFont typeface="Wingdings" panose="05000000000000000000" pitchFamily="2" charset="2"/>
              <a:buChar char="v"/>
            </a:pPr>
            <a:r>
              <a:rPr lang="en-GB" sz="2000" dirty="0"/>
              <a:t>They work hard to understand and communicate with their people and seek to find ways to make the work experience enjoyable and rewarding.</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Such leaders recognise that the key to organisational success lies with the people who work within it.</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This approach argues that leaders should find ways to motivate their people, rather than passively applying leadership styles to followers or situations. </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r>
              <a:rPr lang="en-GB" sz="2000" dirty="0"/>
              <a:t>They can achieve high levels of motivation by transforming followers’ attitude and commitment through communicating a meaningful and appealing vision.</a:t>
            </a:r>
          </a:p>
          <a:p>
            <a:pPr marL="285750" indent="-285750">
              <a:buFont typeface="Wingdings" panose="05000000000000000000" pitchFamily="2" charset="2"/>
              <a:buChar char="v"/>
            </a:pPr>
            <a:endParaRPr lang="en-GB" sz="2000" dirty="0"/>
          </a:p>
        </p:txBody>
      </p:sp>
      <p:sp>
        <p:nvSpPr>
          <p:cNvPr id="3" name="Rectangle 2">
            <a:extLst>
              <a:ext uri="{FF2B5EF4-FFF2-40B4-BE49-F238E27FC236}">
                <a16:creationId xmlns:a16="http://schemas.microsoft.com/office/drawing/2014/main" id="{E6A7ED22-7CBC-4A55-AAD3-C6E8A920BE0B}"/>
              </a:ext>
            </a:extLst>
          </p:cNvPr>
          <p:cNvSpPr/>
          <p:nvPr/>
        </p:nvSpPr>
        <p:spPr>
          <a:xfrm>
            <a:off x="7105350" y="5371679"/>
            <a:ext cx="5016118" cy="276999"/>
          </a:xfrm>
          <a:prstGeom prst="rect">
            <a:avLst/>
          </a:prstGeom>
        </p:spPr>
        <p:txBody>
          <a:bodyPr wrap="square">
            <a:spAutoFit/>
          </a:bodyPr>
          <a:lstStyle/>
          <a:p>
            <a:r>
              <a:rPr lang="en-GB" sz="1200" dirty="0">
                <a:hlinkClick r:id="rId2"/>
              </a:rPr>
              <a:t>https://youtube.com/watch?v=kswcW9e3tXc&amp;si=EnSIkaIECMiOmarE</a:t>
            </a:r>
            <a:r>
              <a:rPr lang="en-GB" sz="1200" dirty="0"/>
              <a:t> </a:t>
            </a:r>
          </a:p>
        </p:txBody>
      </p:sp>
    </p:spTree>
    <p:extLst>
      <p:ext uri="{BB962C8B-B14F-4D97-AF65-F5344CB8AC3E}">
        <p14:creationId xmlns:p14="http://schemas.microsoft.com/office/powerpoint/2010/main" val="2631148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DD7534E-EB0C-4278-AB78-5C4916E56B4C}"/>
              </a:ext>
            </a:extLst>
          </p:cNvPr>
          <p:cNvSpPr/>
          <p:nvPr/>
        </p:nvSpPr>
        <p:spPr>
          <a:xfrm>
            <a:off x="6561387" y="916062"/>
            <a:ext cx="5309649" cy="1754326"/>
          </a:xfrm>
          <a:prstGeom prst="rect">
            <a:avLst/>
          </a:prstGeom>
        </p:spPr>
        <p:txBody>
          <a:bodyPr wrap="square">
            <a:spAutoFit/>
          </a:bodyPr>
          <a:lstStyle/>
          <a:p>
            <a:r>
              <a:rPr lang="en-GB" dirty="0">
                <a:solidFill>
                  <a:srgbClr val="222222"/>
                </a:solidFill>
                <a:latin typeface="Guardian"/>
                <a:ea typeface="Calibri" panose="020F0502020204030204" pitchFamily="34" charset="0"/>
                <a:cs typeface="Times New Roman" panose="02020603050405020304" pitchFamily="18" charset="0"/>
              </a:rPr>
              <a:t>Collins (2001) paints a compelling and counterintuitive portrait of the skills and personality traits necessary for effective leadership. </a:t>
            </a:r>
            <a:r>
              <a:rPr lang="en-GB" dirty="0"/>
              <a:t>He identifies the characteristics common to Level 5 leaders: humility, will, ferocious resolve, and the tendency to give credit to others while assigning blame to themselves.</a:t>
            </a:r>
          </a:p>
        </p:txBody>
      </p:sp>
      <p:sp>
        <p:nvSpPr>
          <p:cNvPr id="6" name="TextBox 5">
            <a:extLst>
              <a:ext uri="{FF2B5EF4-FFF2-40B4-BE49-F238E27FC236}">
                <a16:creationId xmlns:a16="http://schemas.microsoft.com/office/drawing/2014/main" id="{419FB5E8-4E04-485D-AAF7-F356D3E882C8}"/>
              </a:ext>
            </a:extLst>
          </p:cNvPr>
          <p:cNvSpPr txBox="1"/>
          <p:nvPr/>
        </p:nvSpPr>
        <p:spPr>
          <a:xfrm>
            <a:off x="6657906" y="2947386"/>
            <a:ext cx="5213130" cy="1477328"/>
          </a:xfrm>
          <a:prstGeom prst="rect">
            <a:avLst/>
          </a:prstGeom>
          <a:noFill/>
        </p:spPr>
        <p:txBody>
          <a:bodyPr wrap="square" rtlCol="0">
            <a:spAutoFit/>
          </a:bodyPr>
          <a:lstStyle/>
          <a:p>
            <a:r>
              <a:rPr lang="en-GB" dirty="0"/>
              <a:t>Some leaders have the Level 5 seed within; some don’t. But Collins suggests using the findings from his research to strive for Level 5-for instance, by getting the right people on board and creating a culture of discipline</a:t>
            </a:r>
          </a:p>
        </p:txBody>
      </p:sp>
      <p:sp>
        <p:nvSpPr>
          <p:cNvPr id="7" name="Rectangle 6">
            <a:extLst>
              <a:ext uri="{FF2B5EF4-FFF2-40B4-BE49-F238E27FC236}">
                <a16:creationId xmlns:a16="http://schemas.microsoft.com/office/drawing/2014/main" id="{E66367F5-C7E6-4A9F-BFC6-587FA7BEC3B3}"/>
              </a:ext>
            </a:extLst>
          </p:cNvPr>
          <p:cNvSpPr/>
          <p:nvPr/>
        </p:nvSpPr>
        <p:spPr>
          <a:xfrm>
            <a:off x="6609646" y="4702798"/>
            <a:ext cx="5213130" cy="696537"/>
          </a:xfrm>
          <a:prstGeom prst="rect">
            <a:avLst/>
          </a:prstGeom>
        </p:spPr>
        <p:txBody>
          <a:bodyPr wrap="square">
            <a:spAutoFit/>
          </a:bodyPr>
          <a:lstStyle/>
          <a:p>
            <a:pPr>
              <a:lnSpc>
                <a:spcPct val="107000"/>
              </a:lnSpc>
              <a:spcAft>
                <a:spcPts val="800"/>
              </a:spcAft>
            </a:pPr>
            <a:r>
              <a:rPr lang="en-GB" sz="2000" b="1" dirty="0">
                <a:highlight>
                  <a:srgbClr val="FFFF00"/>
                </a:highlight>
                <a:latin typeface="Calibri" panose="020F0502020204030204" pitchFamily="34" charset="0"/>
                <a:ea typeface="Calibri" panose="020F0502020204030204" pitchFamily="34" charset="0"/>
                <a:cs typeface="Times New Roman" panose="02020603050405020304" pitchFamily="18" charset="0"/>
              </a:rPr>
              <a:t>Video: </a:t>
            </a:r>
            <a:r>
              <a:rPr lang="en-GB" u="sng" dirty="0">
                <a:hlinkClick r:id="rId2"/>
              </a:rPr>
              <a:t>https://hbr.org/video/4888683695001/the-explainer-level-5-leadership</a:t>
            </a:r>
            <a:r>
              <a:rPr lang="en-GB" u="sng" dirty="0"/>
              <a:t>  </a:t>
            </a:r>
            <a:r>
              <a:rPr lang="en-GB" dirty="0"/>
              <a:t>(2’.26”)</a:t>
            </a:r>
          </a:p>
        </p:txBody>
      </p:sp>
      <p:pic>
        <p:nvPicPr>
          <p:cNvPr id="9" name="Picture 8">
            <a:extLst>
              <a:ext uri="{FF2B5EF4-FFF2-40B4-BE49-F238E27FC236}">
                <a16:creationId xmlns:a16="http://schemas.microsoft.com/office/drawing/2014/main" id="{CEB97E4A-C61C-4D77-B7B0-049ABF1E4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245" y="613197"/>
            <a:ext cx="5677345" cy="4925728"/>
          </a:xfrm>
          <a:prstGeom prst="rect">
            <a:avLst/>
          </a:prstGeom>
        </p:spPr>
      </p:pic>
      <p:sp>
        <p:nvSpPr>
          <p:cNvPr id="10" name="TextBox 9">
            <a:extLst>
              <a:ext uri="{FF2B5EF4-FFF2-40B4-BE49-F238E27FC236}">
                <a16:creationId xmlns:a16="http://schemas.microsoft.com/office/drawing/2014/main" id="{76BF4789-0721-4990-BDE6-335C1B41D799}"/>
              </a:ext>
            </a:extLst>
          </p:cNvPr>
          <p:cNvSpPr txBox="1"/>
          <p:nvPr/>
        </p:nvSpPr>
        <p:spPr>
          <a:xfrm>
            <a:off x="686113" y="5538926"/>
            <a:ext cx="4785173" cy="200055"/>
          </a:xfrm>
          <a:prstGeom prst="rect">
            <a:avLst/>
          </a:prstGeom>
          <a:noFill/>
        </p:spPr>
        <p:txBody>
          <a:bodyPr wrap="square" rtlCol="0">
            <a:spAutoFit/>
          </a:bodyPr>
          <a:lstStyle/>
          <a:p>
            <a:r>
              <a:rPr lang="en-GB" sz="700" b="1" dirty="0"/>
              <a:t>Source: </a:t>
            </a:r>
            <a:r>
              <a:rPr lang="en-GB" sz="700" b="1" dirty="0">
                <a:hlinkClick r:id="rId4"/>
              </a:rPr>
              <a:t>https://hbr.org/2005/07/level-5-leadership-the-triumph-of-humility-and-fierce-resolve?referral=00060</a:t>
            </a:r>
            <a:endParaRPr lang="en-GB" sz="700" b="1" dirty="0"/>
          </a:p>
        </p:txBody>
      </p:sp>
      <p:sp>
        <p:nvSpPr>
          <p:cNvPr id="13" name="TextBox 12">
            <a:extLst>
              <a:ext uri="{FF2B5EF4-FFF2-40B4-BE49-F238E27FC236}">
                <a16:creationId xmlns:a16="http://schemas.microsoft.com/office/drawing/2014/main" id="{4D09F04F-7ECC-483B-A537-ED1F7BE8D95B}"/>
              </a:ext>
            </a:extLst>
          </p:cNvPr>
          <p:cNvSpPr txBox="1"/>
          <p:nvPr/>
        </p:nvSpPr>
        <p:spPr>
          <a:xfrm>
            <a:off x="66437" y="89977"/>
            <a:ext cx="5404849" cy="523220"/>
          </a:xfrm>
          <a:prstGeom prst="rect">
            <a:avLst/>
          </a:prstGeom>
          <a:solidFill>
            <a:schemeClr val="bg1"/>
          </a:solidFill>
          <a:ln>
            <a:solidFill>
              <a:srgbClr val="FF0000"/>
            </a:solidFill>
          </a:ln>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Level 5 Leadership Model </a:t>
            </a:r>
            <a:endParaRPr lang="en-GB"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71661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97DCCD-0773-4355-943C-61CEB7D39095}"/>
              </a:ext>
            </a:extLst>
          </p:cNvPr>
          <p:cNvSpPr/>
          <p:nvPr/>
        </p:nvSpPr>
        <p:spPr>
          <a:xfrm>
            <a:off x="2567608" y="1161884"/>
            <a:ext cx="5243808" cy="369332"/>
          </a:xfrm>
          <a:prstGeom prst="rect">
            <a:avLst/>
          </a:prstGeom>
        </p:spPr>
        <p:txBody>
          <a:bodyPr wrap="none">
            <a:spAutoFit/>
          </a:bodyPr>
          <a:lstStyle/>
          <a:p>
            <a:r>
              <a:rPr lang="en-GB" dirty="0">
                <a:hlinkClick r:id="rId2"/>
              </a:rPr>
              <a:t>https://www.youtube.com/watch?v=6lQAc6Y_A48</a:t>
            </a:r>
            <a:endParaRPr lang="en-GB" dirty="0"/>
          </a:p>
        </p:txBody>
      </p:sp>
      <p:pic>
        <p:nvPicPr>
          <p:cNvPr id="1026" name="Picture 2" descr="Image result for nelson mandela speech">
            <a:extLst>
              <a:ext uri="{FF2B5EF4-FFF2-40B4-BE49-F238E27FC236}">
                <a16:creationId xmlns:a16="http://schemas.microsoft.com/office/drawing/2014/main" id="{E8AAB2C1-4358-4FA8-A709-78C5F89333B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344" y="920286"/>
            <a:ext cx="2172197" cy="122186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B463E26-0793-49AE-A3AB-06608EDD976E}"/>
              </a:ext>
            </a:extLst>
          </p:cNvPr>
          <p:cNvSpPr/>
          <p:nvPr/>
        </p:nvSpPr>
        <p:spPr>
          <a:xfrm>
            <a:off x="2542352" y="3389512"/>
            <a:ext cx="7658104" cy="369332"/>
          </a:xfrm>
          <a:prstGeom prst="rect">
            <a:avLst/>
          </a:prstGeom>
        </p:spPr>
        <p:txBody>
          <a:bodyPr wrap="square">
            <a:spAutoFit/>
          </a:bodyPr>
          <a:lstStyle/>
          <a:p>
            <a:r>
              <a:rPr lang="en-GB" dirty="0">
                <a:hlinkClick r:id="rId4"/>
              </a:rPr>
              <a:t>https://www.nobelprize.org/prizes/peace/1964/king/acceptance-speech/</a:t>
            </a:r>
            <a:endParaRPr lang="en-GB" dirty="0"/>
          </a:p>
        </p:txBody>
      </p:sp>
      <p:pic>
        <p:nvPicPr>
          <p:cNvPr id="1028" name="Picture 4" descr="Image result for martin luther king">
            <a:extLst>
              <a:ext uri="{FF2B5EF4-FFF2-40B4-BE49-F238E27FC236}">
                <a16:creationId xmlns:a16="http://schemas.microsoft.com/office/drawing/2014/main" id="{F0ADCBA8-DEDD-46DB-83E4-4FE63D73107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1344" y="2454989"/>
            <a:ext cx="2230015" cy="16940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FD55A14-6977-4E92-9474-FC091AE56194}"/>
              </a:ext>
            </a:extLst>
          </p:cNvPr>
          <p:cNvSpPr/>
          <p:nvPr/>
        </p:nvSpPr>
        <p:spPr>
          <a:xfrm>
            <a:off x="2567608" y="2932703"/>
            <a:ext cx="5128392" cy="369332"/>
          </a:xfrm>
          <a:prstGeom prst="rect">
            <a:avLst/>
          </a:prstGeom>
        </p:spPr>
        <p:txBody>
          <a:bodyPr wrap="none">
            <a:spAutoFit/>
          </a:bodyPr>
          <a:lstStyle/>
          <a:p>
            <a:r>
              <a:rPr lang="en-GB" dirty="0">
                <a:hlinkClick r:id="rId6"/>
              </a:rPr>
              <a:t>https://www.youtube.com/watch?v=vP4iY1TtS3s</a:t>
            </a:r>
            <a:endParaRPr lang="en-GB" dirty="0"/>
          </a:p>
        </p:txBody>
      </p:sp>
      <p:sp>
        <p:nvSpPr>
          <p:cNvPr id="5" name="Rectangle 4">
            <a:extLst>
              <a:ext uri="{FF2B5EF4-FFF2-40B4-BE49-F238E27FC236}">
                <a16:creationId xmlns:a16="http://schemas.microsoft.com/office/drawing/2014/main" id="{0D888122-5208-4234-8B77-F56854886A4A}"/>
              </a:ext>
            </a:extLst>
          </p:cNvPr>
          <p:cNvSpPr/>
          <p:nvPr/>
        </p:nvSpPr>
        <p:spPr>
          <a:xfrm>
            <a:off x="2567608" y="4991054"/>
            <a:ext cx="4764189" cy="338554"/>
          </a:xfrm>
          <a:prstGeom prst="rect">
            <a:avLst/>
          </a:prstGeom>
        </p:spPr>
        <p:txBody>
          <a:bodyPr wrap="none">
            <a:spAutoFit/>
          </a:bodyPr>
          <a:lstStyle/>
          <a:p>
            <a:r>
              <a:rPr lang="en-GB" sz="1600" dirty="0">
                <a:hlinkClick r:id="rId7"/>
              </a:rPr>
              <a:t>https://www.youtube.com/watch?v=MkTw3_PmKtc</a:t>
            </a:r>
            <a:endParaRPr lang="en-GB" sz="1600" dirty="0"/>
          </a:p>
        </p:txBody>
      </p:sp>
      <p:pic>
        <p:nvPicPr>
          <p:cNvPr id="1030" name="Picture 6" descr="Image result for winston churchill famous speech">
            <a:extLst>
              <a:ext uri="{FF2B5EF4-FFF2-40B4-BE49-F238E27FC236}">
                <a16:creationId xmlns:a16="http://schemas.microsoft.com/office/drawing/2014/main" id="{4536792B-FC6C-4DA9-8B62-B4D4B22C3A0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65880" y="4402344"/>
            <a:ext cx="2317326" cy="12986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1C4D94A-DB95-4203-85DE-E373F6D0F86B}"/>
              </a:ext>
            </a:extLst>
          </p:cNvPr>
          <p:cNvSpPr/>
          <p:nvPr/>
        </p:nvSpPr>
        <p:spPr>
          <a:xfrm>
            <a:off x="8946542" y="1570263"/>
            <a:ext cx="3240360" cy="923330"/>
          </a:xfrm>
          <a:prstGeom prst="rect">
            <a:avLst/>
          </a:prstGeom>
        </p:spPr>
        <p:txBody>
          <a:bodyPr wrap="square">
            <a:spAutoFit/>
          </a:bodyPr>
          <a:lstStyle/>
          <a:p>
            <a:r>
              <a:rPr lang="en-GB" dirty="0">
                <a:hlinkClick r:id="rId9"/>
              </a:rPr>
              <a:t>https://www.youtube.com/watch?time_continue=4&amp;v=UF8uR6Z6KLc&amp;feature=emb_logo</a:t>
            </a:r>
            <a:endParaRPr lang="en-GB" dirty="0"/>
          </a:p>
        </p:txBody>
      </p:sp>
      <p:pic>
        <p:nvPicPr>
          <p:cNvPr id="1032" name="Picture 8" descr="Image result for steve jobs speech">
            <a:extLst>
              <a:ext uri="{FF2B5EF4-FFF2-40B4-BE49-F238E27FC236}">
                <a16:creationId xmlns:a16="http://schemas.microsoft.com/office/drawing/2014/main" id="{6BB7AA95-CC1B-4F4F-B30F-05B5CE98DE3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626244" y="121379"/>
            <a:ext cx="1812652" cy="1448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3116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433" y="274638"/>
            <a:ext cx="3755167" cy="634082"/>
          </a:xfrm>
        </p:spPr>
        <p:txBody>
          <a:bodyPr/>
          <a:lstStyle/>
          <a:p>
            <a:r>
              <a:rPr lang="en-GB" sz="4000" b="1" dirty="0">
                <a:effectLst>
                  <a:outerShdw blurRad="38100" dist="38100" dir="2700000" algn="tl">
                    <a:srgbClr val="000000">
                      <a:alpha val="43137"/>
                    </a:srgbClr>
                  </a:outerShdw>
                </a:effectLst>
              </a:rPr>
              <a:t>Reference List: </a:t>
            </a:r>
          </a:p>
        </p:txBody>
      </p:sp>
      <p:sp>
        <p:nvSpPr>
          <p:cNvPr id="3" name="Content Placeholder 2"/>
          <p:cNvSpPr>
            <a:spLocks noGrp="1"/>
          </p:cNvSpPr>
          <p:nvPr>
            <p:ph idx="1"/>
          </p:nvPr>
        </p:nvSpPr>
        <p:spPr>
          <a:xfrm>
            <a:off x="201600" y="1356160"/>
            <a:ext cx="11800799" cy="4145680"/>
          </a:xfrm>
        </p:spPr>
        <p:txBody>
          <a:bodyPr/>
          <a:lstStyle/>
          <a:p>
            <a:r>
              <a:rPr lang="en-GB" sz="1600" dirty="0"/>
              <a:t>Goleman, D. 2000.  Leadership that gets results.  Harvard Business Review.  78 (2) pp. 78-90.</a:t>
            </a:r>
          </a:p>
          <a:p>
            <a:r>
              <a:rPr lang="en-GB" sz="1600" dirty="0"/>
              <a:t>Hersey, P. and Blanchard, K.H. 1988.  Management of organizational behaviour: utilizing human resources.  5th ed.  Englewood Cliffs: Prentice Hall.</a:t>
            </a:r>
          </a:p>
          <a:p>
            <a:r>
              <a:rPr lang="en-GB" sz="1600" dirty="0"/>
              <a:t>Kotter, J.P. 1990.  A force for change: how leadership differs from management.  New York: The Free Press.</a:t>
            </a:r>
          </a:p>
          <a:p>
            <a:r>
              <a:rPr lang="en-GB" sz="1600" dirty="0"/>
              <a:t>Mintzberg, H. 1973. The nature of managerial work.   New York: Harper-Row.</a:t>
            </a:r>
          </a:p>
          <a:p>
            <a:r>
              <a:rPr lang="en-GB" sz="1600" dirty="0"/>
              <a:t>Mullins, L. J. 2010.  Management &amp; organisational behaviour.  9th ed.  Harlow: Pearson/FT Prentice Hall.</a:t>
            </a:r>
          </a:p>
          <a:p>
            <a:r>
              <a:rPr lang="en-GB" sz="1600" dirty="0"/>
              <a:t>Northouse, P.G. 2010.  Leadership: theory and practice.  5th ed.  London: Sage Publications.</a:t>
            </a:r>
          </a:p>
          <a:p>
            <a:r>
              <a:rPr lang="en-GB" sz="1600" dirty="0"/>
              <a:t>Northouse, P.G. 2012.  Introduction to leadership concepts and practice.   London:  Sage.</a:t>
            </a:r>
          </a:p>
          <a:p>
            <a:r>
              <a:rPr lang="en-GB" sz="1600" dirty="0" err="1"/>
              <a:t>Rajan</a:t>
            </a:r>
            <a:r>
              <a:rPr lang="en-GB" sz="1600" dirty="0"/>
              <a:t>, A. 2000.  Does management development fail to produce leaders?  Tonbridge: Centre for Research in Employment and Technology in Europe.</a:t>
            </a:r>
          </a:p>
          <a:p>
            <a:r>
              <a:rPr lang="en-GB" sz="1600" dirty="0"/>
              <a:t>Sadler, P. 2003.  Leadership.  2nd ed.  London: </a:t>
            </a:r>
            <a:r>
              <a:rPr lang="en-GB" sz="1600" dirty="0" err="1"/>
              <a:t>Kogan</a:t>
            </a:r>
            <a:r>
              <a:rPr lang="en-GB" sz="1600" dirty="0"/>
              <a:t> Page.</a:t>
            </a:r>
          </a:p>
          <a:p>
            <a:r>
              <a:rPr lang="en-GB" sz="1600" dirty="0" err="1"/>
              <a:t>Stogdill</a:t>
            </a:r>
            <a:r>
              <a:rPr lang="en-GB" sz="1600" dirty="0"/>
              <a:t>, R.M. 1974.  Handbook of leadership: a survey of theory and research.  New York: New York Press</a:t>
            </a:r>
          </a:p>
          <a:p>
            <a:r>
              <a:rPr lang="en-GB" sz="1600" dirty="0" err="1"/>
              <a:t>Tannenbaum</a:t>
            </a:r>
            <a:r>
              <a:rPr lang="en-GB" sz="1600" dirty="0"/>
              <a:t>, R. and Schmidt, W.H. 1958.  How to choose a leadership pattern.  Harvard Business Review. 36 (2) pp. 95-102 (reprinted in May-June 1973).</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01/02/2023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22451874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349BFE-419D-4A35-89E4-62CB0E8CEE0E}"/>
              </a:ext>
            </a:extLst>
          </p:cNvPr>
          <p:cNvSpPr>
            <a:spLocks noGrp="1"/>
          </p:cNvSpPr>
          <p:nvPr>
            <p:ph type="title"/>
          </p:nvPr>
        </p:nvSpPr>
        <p:spPr>
          <a:xfrm>
            <a:off x="285600" y="173838"/>
            <a:ext cx="2306400" cy="344562"/>
          </a:xfrm>
        </p:spPr>
        <p:txBody>
          <a:bodyPr/>
          <a:lstStyle/>
          <a:p>
            <a:pPr>
              <a:defRPr/>
            </a:pPr>
            <a:r>
              <a:rPr lang="en-GB" sz="3200" b="1" dirty="0">
                <a:effectLst>
                  <a:outerShdw blurRad="38100" dist="38100" dir="2700000" algn="tl">
                    <a:srgbClr val="000000">
                      <a:alpha val="43137"/>
                    </a:srgbClr>
                  </a:outerShdw>
                </a:effectLst>
              </a:rPr>
              <a:t>Sources</a:t>
            </a:r>
          </a:p>
        </p:txBody>
      </p:sp>
      <p:sp>
        <p:nvSpPr>
          <p:cNvPr id="37890" name="Content Placeholder 1">
            <a:extLst>
              <a:ext uri="{FF2B5EF4-FFF2-40B4-BE49-F238E27FC236}">
                <a16:creationId xmlns:a16="http://schemas.microsoft.com/office/drawing/2014/main" id="{C01030F6-4C55-4277-89EE-6698D41C5735}"/>
              </a:ext>
            </a:extLst>
          </p:cNvPr>
          <p:cNvSpPr>
            <a:spLocks noGrp="1"/>
          </p:cNvSpPr>
          <p:nvPr>
            <p:ph idx="1"/>
          </p:nvPr>
        </p:nvSpPr>
        <p:spPr>
          <a:xfrm>
            <a:off x="429600" y="1089001"/>
            <a:ext cx="10972800" cy="4296600"/>
          </a:xfrm>
        </p:spPr>
        <p:txBody>
          <a:bodyPr/>
          <a:lstStyle/>
          <a:p>
            <a:pPr>
              <a:spcAft>
                <a:spcPts val="600"/>
              </a:spcAft>
              <a:buFont typeface="Wingdings" panose="05000000000000000000" pitchFamily="2" charset="2"/>
              <a:buChar char="v"/>
            </a:pPr>
            <a:r>
              <a:rPr lang="en-GB" altLang="en-US" sz="1500" dirty="0"/>
              <a:t>Carlyle T [1888] (1966) </a:t>
            </a:r>
            <a:r>
              <a:rPr lang="en-GB" altLang="en-US" sz="1500" i="1" dirty="0"/>
              <a:t>On Heroes, Hero-Worship and the Heroic in History</a:t>
            </a:r>
            <a:r>
              <a:rPr lang="en-GB" altLang="en-US" sz="1500" dirty="0"/>
              <a:t>, NE: University of Nebraska Press</a:t>
            </a:r>
          </a:p>
          <a:p>
            <a:pPr>
              <a:spcAft>
                <a:spcPts val="600"/>
              </a:spcAft>
              <a:buFont typeface="Wingdings" panose="05000000000000000000" pitchFamily="2" charset="2"/>
              <a:buChar char="v"/>
            </a:pPr>
            <a:r>
              <a:rPr lang="en-GB" altLang="en-US" sz="1500" dirty="0"/>
              <a:t>Daft R (2002) </a:t>
            </a:r>
            <a:r>
              <a:rPr lang="en-GB" altLang="en-US" sz="1500" i="1" dirty="0"/>
              <a:t>The Leadership Experience (2</a:t>
            </a:r>
            <a:r>
              <a:rPr lang="en-GB" altLang="en-US" sz="1500" i="1" baseline="30000" dirty="0"/>
              <a:t>nd</a:t>
            </a:r>
            <a:r>
              <a:rPr lang="en-GB" altLang="en-US" sz="1500" i="1" dirty="0"/>
              <a:t> Edition), </a:t>
            </a:r>
            <a:r>
              <a:rPr lang="en-GB" altLang="en-US" sz="1500" dirty="0"/>
              <a:t>UK: Thomson</a:t>
            </a:r>
          </a:p>
          <a:p>
            <a:pPr>
              <a:spcAft>
                <a:spcPts val="600"/>
              </a:spcAft>
              <a:buFont typeface="Wingdings" panose="05000000000000000000" pitchFamily="2" charset="2"/>
              <a:buChar char="v"/>
            </a:pPr>
            <a:r>
              <a:rPr lang="en-GB" altLang="en-US" sz="1500" dirty="0"/>
              <a:t>Huczynski A &amp; Buchanan D (2007) </a:t>
            </a:r>
            <a:r>
              <a:rPr lang="en-GB" altLang="en-US" sz="1500" i="1" dirty="0"/>
              <a:t>Organizational Behaviour (6</a:t>
            </a:r>
            <a:r>
              <a:rPr lang="en-GB" altLang="en-US" sz="1500" i="1" baseline="30000" dirty="0"/>
              <a:t>th</a:t>
            </a:r>
            <a:r>
              <a:rPr lang="en-GB" altLang="en-US" sz="1500" i="1" dirty="0"/>
              <a:t> Edition), </a:t>
            </a:r>
            <a:r>
              <a:rPr lang="en-GB" altLang="en-US" sz="1500" dirty="0"/>
              <a:t>FT: Prentice Hall</a:t>
            </a:r>
          </a:p>
          <a:p>
            <a:pPr>
              <a:spcAft>
                <a:spcPts val="600"/>
              </a:spcAft>
              <a:buFont typeface="Wingdings" panose="05000000000000000000" pitchFamily="2" charset="2"/>
              <a:buChar char="v"/>
            </a:pPr>
            <a:r>
              <a:rPr lang="en-GB" altLang="en-US" sz="1500" dirty="0"/>
              <a:t>Hughes R </a:t>
            </a:r>
            <a:r>
              <a:rPr lang="en-GB" altLang="en-US" sz="1500" dirty="0" err="1"/>
              <a:t>Ginnett</a:t>
            </a:r>
            <a:r>
              <a:rPr lang="en-GB" altLang="en-US" sz="1500" dirty="0"/>
              <a:t> R, &amp; Curphy G (2002) </a:t>
            </a:r>
            <a:r>
              <a:rPr lang="en-GB" altLang="en-US" sz="1500" i="1" dirty="0"/>
              <a:t>Leadership: Enhancing the Lessons of Experience, </a:t>
            </a:r>
            <a:r>
              <a:rPr lang="en-GB" altLang="en-US" sz="1500" dirty="0"/>
              <a:t>London: McGraw Hill </a:t>
            </a:r>
          </a:p>
          <a:p>
            <a:pPr>
              <a:spcAft>
                <a:spcPts val="600"/>
              </a:spcAft>
              <a:buFont typeface="Wingdings" panose="05000000000000000000" pitchFamily="2" charset="2"/>
              <a:buChar char="v"/>
            </a:pPr>
            <a:r>
              <a:rPr lang="en-GB" altLang="en-US" sz="1500" dirty="0" err="1"/>
              <a:t>Kassin</a:t>
            </a:r>
            <a:r>
              <a:rPr lang="en-GB" altLang="en-US" sz="1500" dirty="0"/>
              <a:t> S (2003) </a:t>
            </a:r>
            <a:r>
              <a:rPr lang="en-GB" altLang="en-US" sz="1500" i="1" dirty="0"/>
              <a:t>Psychology</a:t>
            </a:r>
            <a:r>
              <a:rPr lang="en-GB" altLang="en-US" sz="1500" dirty="0"/>
              <a:t>, USA: Prentice-Hall</a:t>
            </a:r>
          </a:p>
          <a:p>
            <a:pPr>
              <a:spcAft>
                <a:spcPts val="600"/>
              </a:spcAft>
              <a:buFont typeface="Wingdings" panose="05000000000000000000" pitchFamily="2" charset="2"/>
              <a:buChar char="v"/>
            </a:pPr>
            <a:r>
              <a:rPr lang="en-GB" altLang="en-US" sz="1500" dirty="0"/>
              <a:t>Kirkpatrick S &amp; Locke E (1991) ‘Leadership: Do Traits Matter?’ , </a:t>
            </a:r>
            <a:r>
              <a:rPr lang="en-GB" altLang="en-US" sz="1500" i="1" dirty="0"/>
              <a:t>Academy of Management Executive, </a:t>
            </a:r>
            <a:r>
              <a:rPr lang="en-GB" altLang="en-US" sz="1500" dirty="0"/>
              <a:t>5(2): 48-60</a:t>
            </a:r>
          </a:p>
          <a:p>
            <a:pPr>
              <a:spcAft>
                <a:spcPts val="600"/>
              </a:spcAft>
              <a:buFont typeface="Wingdings" panose="05000000000000000000" pitchFamily="2" charset="2"/>
              <a:buChar char="v"/>
            </a:pPr>
            <a:r>
              <a:rPr lang="en-GB" altLang="en-US" sz="1500" dirty="0"/>
              <a:t>Stogdill R (1948) ‘Personal factors associated with leadership: A survey of the literature’, </a:t>
            </a:r>
            <a:r>
              <a:rPr lang="en-GB" altLang="en-US" sz="1500" i="1" dirty="0"/>
              <a:t>Journal of Psychology, </a:t>
            </a:r>
            <a:r>
              <a:rPr lang="en-GB" altLang="en-US" sz="1500" dirty="0"/>
              <a:t>25: 35-71</a:t>
            </a:r>
          </a:p>
          <a:p>
            <a:pPr>
              <a:spcAft>
                <a:spcPts val="600"/>
              </a:spcAft>
              <a:buFont typeface="Wingdings" panose="05000000000000000000" pitchFamily="2" charset="2"/>
              <a:buChar char="v"/>
            </a:pPr>
            <a:r>
              <a:rPr lang="en-GB" altLang="en-US" sz="1500" dirty="0" err="1"/>
              <a:t>Zaleznik</a:t>
            </a:r>
            <a:r>
              <a:rPr lang="en-GB" altLang="en-US" sz="1500" dirty="0"/>
              <a:t> A (1977) ‘Managers and leaders: Are they different?’, </a:t>
            </a:r>
            <a:r>
              <a:rPr lang="en-GB" altLang="en-US" sz="1500" i="1" dirty="0"/>
              <a:t>Harvard Business Review, </a:t>
            </a:r>
            <a:r>
              <a:rPr lang="en-GB" altLang="en-US" sz="1500" dirty="0"/>
              <a:t>55: 67-78</a:t>
            </a:r>
          </a:p>
          <a:p>
            <a:pPr>
              <a:buFont typeface="Wingdings" panose="05000000000000000000" pitchFamily="2" charset="2"/>
              <a:buChar char="v"/>
            </a:pPr>
            <a:r>
              <a:rPr lang="en-GB" sz="1600" dirty="0"/>
              <a:t>Burke, W.W. 1986.  Leadership as empowering others. In S. </a:t>
            </a:r>
            <a:r>
              <a:rPr lang="en-GB" sz="1600" dirty="0" err="1"/>
              <a:t>Srivasta</a:t>
            </a:r>
            <a:r>
              <a:rPr lang="en-GB" sz="1600" dirty="0"/>
              <a:t> and Associates (eds).  Executive power: how executives influence people and organisations.  San Francisco: Jossey-Bass.</a:t>
            </a:r>
          </a:p>
          <a:p>
            <a:pPr>
              <a:buFont typeface="Wingdings" panose="05000000000000000000" pitchFamily="2" charset="2"/>
              <a:buChar char="v"/>
            </a:pPr>
            <a:r>
              <a:rPr lang="en-GB" sz="1600" dirty="0"/>
              <a:t>Fullan, M. 2001.  Leading in a Culture of Change.  San Francisco: Jossey-Bass.</a:t>
            </a:r>
          </a:p>
          <a:p>
            <a:pPr>
              <a:buFont typeface="Wingdings" panose="05000000000000000000" pitchFamily="2" charset="2"/>
              <a:buChar char="v"/>
            </a:pPr>
            <a:r>
              <a:rPr lang="en-GB" sz="1600" dirty="0"/>
              <a:t>Mintzberg, H. 1973. The nature of managerial work.   New York: Harper-Row.</a:t>
            </a:r>
          </a:p>
          <a:p>
            <a:pPr>
              <a:buFont typeface="Wingdings" panose="05000000000000000000" pitchFamily="2" charset="2"/>
              <a:buChar char="v"/>
            </a:pPr>
            <a:r>
              <a:rPr lang="en-GB" sz="1600" dirty="0"/>
              <a:t>Mullins, L. J. 2010.  Management &amp; organisational behaviour.  9th ed.  Harlow: Pearson/FT Prentice Hall.</a:t>
            </a:r>
            <a:endParaRPr lang="en-GB" altLang="en-US" sz="1500" dirty="0"/>
          </a:p>
          <a:p>
            <a:pPr>
              <a:spcAft>
                <a:spcPts val="600"/>
              </a:spcAft>
              <a:buNone/>
            </a:pPr>
            <a:endParaRPr lang="en-GB" altLang="en-US" sz="1500" dirty="0"/>
          </a:p>
          <a:p>
            <a:pPr>
              <a:spcAft>
                <a:spcPts val="600"/>
              </a:spcAft>
              <a:buNone/>
            </a:pPr>
            <a:endParaRPr lang="en-GB" altLang="en-US" sz="18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193</TotalTime>
  <Words>3873</Words>
  <Application>Microsoft Office PowerPoint</Application>
  <PresentationFormat>Widescreen</PresentationFormat>
  <Paragraphs>352</Paragraphs>
  <Slides>41</Slides>
  <Notes>2</Notes>
  <HiddenSlides>0</HiddenSlides>
  <MMClips>1</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41</vt:i4>
      </vt:variant>
    </vt:vector>
  </HeadingPairs>
  <TitlesOfParts>
    <vt:vector size="59" baseType="lpstr">
      <vt:lpstr>MS PGothic</vt:lpstr>
      <vt:lpstr>72 Black</vt:lpstr>
      <vt:lpstr>Abadi</vt:lpstr>
      <vt:lpstr>Arial</vt:lpstr>
      <vt:lpstr>Arial Rounded MT Bold</vt:lpstr>
      <vt:lpstr>Bradley Hand ITC</vt:lpstr>
      <vt:lpstr>Calibri</vt:lpstr>
      <vt:lpstr>Calibri,sans-serif</vt:lpstr>
      <vt:lpstr>Georgia</vt:lpstr>
      <vt:lpstr>Guardian</vt:lpstr>
      <vt:lpstr>Lucida Sans Unicode</vt:lpstr>
      <vt:lpstr>Myriad Pro</vt:lpstr>
      <vt:lpstr>Roboto</vt:lpstr>
      <vt:lpstr>Tahoma</vt:lpstr>
      <vt:lpstr>Times New Roman</vt:lpstr>
      <vt:lpstr>Wingdings</vt:lpstr>
      <vt:lpstr>Wingdings 3</vt:lpstr>
      <vt:lpstr>20140311PresentationUWTSDTemplate</vt:lpstr>
      <vt:lpstr>Module Title:   Leadership and Management Theory and Practice</vt:lpstr>
      <vt:lpstr>Learning Objectives </vt:lpstr>
      <vt:lpstr>So, what is the difference between management and leadership?</vt:lpstr>
      <vt:lpstr>Management Vs Leadership</vt:lpstr>
      <vt:lpstr>PowerPoint Presentation</vt:lpstr>
      <vt:lpstr>PowerPoint Presentation</vt:lpstr>
      <vt:lpstr>Management role or leadership role? </vt:lpstr>
      <vt:lpstr>Relationship Between Management and Leadership</vt:lpstr>
      <vt:lpstr>PowerPoint Presentation</vt:lpstr>
      <vt:lpstr>Leadership Vs Management (18 Minutes Video Clip)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‘Great Man’ theory</vt:lpstr>
      <vt:lpstr>PowerPoint Presentation</vt:lpstr>
      <vt:lpstr>The ‘Great Man’ theory in detail</vt:lpstr>
      <vt:lpstr>Carlyle’s ‘great men’...</vt:lpstr>
      <vt:lpstr>Carlyle’s ‘great men’...</vt:lpstr>
      <vt:lpstr>The ‘Great Man’ theory: a critique</vt:lpstr>
      <vt:lpstr>Leadership trait theory</vt:lpstr>
      <vt:lpstr>PowerPoint Presentation</vt:lpstr>
      <vt:lpstr>Leadership Trait Theory</vt:lpstr>
      <vt:lpstr>Leadership trait theory</vt:lpstr>
      <vt:lpstr>PowerPoint Presentation</vt:lpstr>
      <vt:lpstr>Example of a Great Leader </vt:lpstr>
      <vt:lpstr>Leadership trait theory: the limitations</vt:lpstr>
      <vt:lpstr>15 Leadership Traits...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Leadership and Management Theory and Practice</dc:title>
  <dc:creator>Mary March</dc:creator>
  <cp:lastModifiedBy>Navid Nasirpourosgoei</cp:lastModifiedBy>
  <cp:revision>14</cp:revision>
  <dcterms:created xsi:type="dcterms:W3CDTF">2022-02-13T13:13:34Z</dcterms:created>
  <dcterms:modified xsi:type="dcterms:W3CDTF">2023-02-01T00:49:50Z</dcterms:modified>
</cp:coreProperties>
</file>