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94" r:id="rId3"/>
    <p:sldId id="274" r:id="rId4"/>
    <p:sldId id="404" r:id="rId5"/>
    <p:sldId id="405" r:id="rId6"/>
    <p:sldId id="409" r:id="rId7"/>
    <p:sldId id="407" r:id="rId8"/>
    <p:sldId id="406" r:id="rId9"/>
    <p:sldId id="408"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25FF99-E65D-4EEE-88CE-8AF5BAB041F9}" v="2" dt="2023-01-09T17:30:25.8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660"/>
  </p:normalViewPr>
  <p:slideViewPr>
    <p:cSldViewPr snapToGrid="0">
      <p:cViewPr varScale="1">
        <p:scale>
          <a:sx n="85" d="100"/>
          <a:sy n="85" d="100"/>
        </p:scale>
        <p:origin x="48"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0DA268-57CE-46F4-92B5-880A09261562}" type="datetimeFigureOut">
              <a:rPr lang="en-GB" smtClean="0"/>
              <a:t>09/01/2023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1885F9-1E99-4E19-BC30-E3230E00EFAB}" type="slidenum">
              <a:rPr lang="en-GB" smtClean="0"/>
              <a:t>‹#›</a:t>
            </a:fld>
            <a:endParaRPr lang="en-GB"/>
          </a:p>
        </p:txBody>
      </p:sp>
    </p:spTree>
    <p:extLst>
      <p:ext uri="{BB962C8B-B14F-4D97-AF65-F5344CB8AC3E}">
        <p14:creationId xmlns:p14="http://schemas.microsoft.com/office/powerpoint/2010/main" val="10943493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Brands are huge part of marketing </a:t>
            </a:r>
          </a:p>
          <a:p>
            <a:r>
              <a:rPr lang="en-GB" dirty="0"/>
              <a:t>How they change? </a:t>
            </a:r>
          </a:p>
          <a:p>
            <a:r>
              <a:rPr lang="en-GB" dirty="0"/>
              <a:t>Market place changes think of the convenience of drive throughs….think of </a:t>
            </a:r>
            <a:r>
              <a:rPr lang="en-GB" dirty="0" err="1"/>
              <a:t>tesco</a:t>
            </a:r>
            <a:r>
              <a:rPr lang="en-GB" dirty="0"/>
              <a:t> as a brand supermarket but it is not about just food – its about convenience and as a customer for us to go pick up our food shop we can buy some clothes, or even go to a pharmacy or buy a washing machine.</a:t>
            </a:r>
          </a:p>
        </p:txBody>
      </p:sp>
      <p:sp>
        <p:nvSpPr>
          <p:cNvPr id="4" name="Slide Number Placeholder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16153503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67A47-865D-639B-9AD5-C3DD7CD976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9F0E816-F4A4-28CF-1010-86941B2C6A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4913629-65CD-E3C9-8849-3BD2AE07667C}"/>
              </a:ext>
            </a:extLst>
          </p:cNvPr>
          <p:cNvSpPr>
            <a:spLocks noGrp="1"/>
          </p:cNvSpPr>
          <p:nvPr>
            <p:ph type="dt" sz="half" idx="10"/>
          </p:nvPr>
        </p:nvSpPr>
        <p:spPr/>
        <p:txBody>
          <a:bodyPr/>
          <a:lstStyle/>
          <a:p>
            <a:fld id="{B9F77121-6490-4C52-9F48-D4D430CA5856}" type="datetimeFigureOut">
              <a:rPr lang="en-GB" smtClean="0"/>
              <a:t>09/01/2023</a:t>
            </a:fld>
            <a:endParaRPr lang="en-GB"/>
          </a:p>
        </p:txBody>
      </p:sp>
      <p:sp>
        <p:nvSpPr>
          <p:cNvPr id="5" name="Footer Placeholder 4">
            <a:extLst>
              <a:ext uri="{FF2B5EF4-FFF2-40B4-BE49-F238E27FC236}">
                <a16:creationId xmlns:a16="http://schemas.microsoft.com/office/drawing/2014/main" id="{16B5E384-FA1C-6906-EB6B-C93516A530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F64B9F-1CD9-6469-3951-5FDEDDE58A3D}"/>
              </a:ext>
            </a:extLst>
          </p:cNvPr>
          <p:cNvSpPr>
            <a:spLocks noGrp="1"/>
          </p:cNvSpPr>
          <p:nvPr>
            <p:ph type="sldNum" sz="quarter" idx="12"/>
          </p:nvPr>
        </p:nvSpPr>
        <p:spPr/>
        <p:txBody>
          <a:bodyPr/>
          <a:lstStyle/>
          <a:p>
            <a:fld id="{5575E915-C94D-4505-9175-FCE53EBF07A6}" type="slidenum">
              <a:rPr lang="en-GB" smtClean="0"/>
              <a:t>‹#›</a:t>
            </a:fld>
            <a:endParaRPr lang="en-GB"/>
          </a:p>
        </p:txBody>
      </p:sp>
    </p:spTree>
    <p:extLst>
      <p:ext uri="{BB962C8B-B14F-4D97-AF65-F5344CB8AC3E}">
        <p14:creationId xmlns:p14="http://schemas.microsoft.com/office/powerpoint/2010/main" val="3633287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DB849-0D6B-8983-1C75-A0065AA41E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4D060A-D802-DD20-A4D6-A7D23BF9041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9D8862-4D4A-EBAE-164A-C28A8156767B}"/>
              </a:ext>
            </a:extLst>
          </p:cNvPr>
          <p:cNvSpPr>
            <a:spLocks noGrp="1"/>
          </p:cNvSpPr>
          <p:nvPr>
            <p:ph type="dt" sz="half" idx="10"/>
          </p:nvPr>
        </p:nvSpPr>
        <p:spPr/>
        <p:txBody>
          <a:bodyPr/>
          <a:lstStyle/>
          <a:p>
            <a:fld id="{B9F77121-6490-4C52-9F48-D4D430CA5856}" type="datetimeFigureOut">
              <a:rPr lang="en-GB" smtClean="0"/>
              <a:t>09/01/2023</a:t>
            </a:fld>
            <a:endParaRPr lang="en-GB"/>
          </a:p>
        </p:txBody>
      </p:sp>
      <p:sp>
        <p:nvSpPr>
          <p:cNvPr id="5" name="Footer Placeholder 4">
            <a:extLst>
              <a:ext uri="{FF2B5EF4-FFF2-40B4-BE49-F238E27FC236}">
                <a16:creationId xmlns:a16="http://schemas.microsoft.com/office/drawing/2014/main" id="{E11D015C-7D50-8739-252D-1D021C122C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639319-7546-6EA1-C0C0-D0E118B6F1D4}"/>
              </a:ext>
            </a:extLst>
          </p:cNvPr>
          <p:cNvSpPr>
            <a:spLocks noGrp="1"/>
          </p:cNvSpPr>
          <p:nvPr>
            <p:ph type="sldNum" sz="quarter" idx="12"/>
          </p:nvPr>
        </p:nvSpPr>
        <p:spPr/>
        <p:txBody>
          <a:bodyPr/>
          <a:lstStyle/>
          <a:p>
            <a:fld id="{5575E915-C94D-4505-9175-FCE53EBF07A6}" type="slidenum">
              <a:rPr lang="en-GB" smtClean="0"/>
              <a:t>‹#›</a:t>
            </a:fld>
            <a:endParaRPr lang="en-GB"/>
          </a:p>
        </p:txBody>
      </p:sp>
    </p:spTree>
    <p:extLst>
      <p:ext uri="{BB962C8B-B14F-4D97-AF65-F5344CB8AC3E}">
        <p14:creationId xmlns:p14="http://schemas.microsoft.com/office/powerpoint/2010/main" val="12838838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26F78-A258-B80E-19C7-B91842ED84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CEC04EB-95C2-6210-E036-62F9C71025F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0FB3A3A-02CC-AEF6-C315-967B9A071DDD}"/>
              </a:ext>
            </a:extLst>
          </p:cNvPr>
          <p:cNvSpPr>
            <a:spLocks noGrp="1"/>
          </p:cNvSpPr>
          <p:nvPr>
            <p:ph type="dt" sz="half" idx="10"/>
          </p:nvPr>
        </p:nvSpPr>
        <p:spPr/>
        <p:txBody>
          <a:bodyPr/>
          <a:lstStyle/>
          <a:p>
            <a:fld id="{B9F77121-6490-4C52-9F48-D4D430CA5856}" type="datetimeFigureOut">
              <a:rPr lang="en-GB" smtClean="0"/>
              <a:t>09/01/2023</a:t>
            </a:fld>
            <a:endParaRPr lang="en-GB"/>
          </a:p>
        </p:txBody>
      </p:sp>
      <p:sp>
        <p:nvSpPr>
          <p:cNvPr id="5" name="Footer Placeholder 4">
            <a:extLst>
              <a:ext uri="{FF2B5EF4-FFF2-40B4-BE49-F238E27FC236}">
                <a16:creationId xmlns:a16="http://schemas.microsoft.com/office/drawing/2014/main" id="{8FB792A6-86DF-BA1B-4AD3-4014436E80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9805F9-51FC-793C-BB06-CF1DF4525DEF}"/>
              </a:ext>
            </a:extLst>
          </p:cNvPr>
          <p:cNvSpPr>
            <a:spLocks noGrp="1"/>
          </p:cNvSpPr>
          <p:nvPr>
            <p:ph type="sldNum" sz="quarter" idx="12"/>
          </p:nvPr>
        </p:nvSpPr>
        <p:spPr/>
        <p:txBody>
          <a:bodyPr/>
          <a:lstStyle/>
          <a:p>
            <a:fld id="{5575E915-C94D-4505-9175-FCE53EBF07A6}" type="slidenum">
              <a:rPr lang="en-GB" smtClean="0"/>
              <a:t>‹#›</a:t>
            </a:fld>
            <a:endParaRPr lang="en-GB"/>
          </a:p>
        </p:txBody>
      </p:sp>
    </p:spTree>
    <p:extLst>
      <p:ext uri="{BB962C8B-B14F-4D97-AF65-F5344CB8AC3E}">
        <p14:creationId xmlns:p14="http://schemas.microsoft.com/office/powerpoint/2010/main" val="42490468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86A54-3338-5817-0ABA-AFD3EFAC292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D3F077C-53E1-4087-3D67-531D3CC09E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DAFCDC-B58C-5B15-EEDD-CA1F87078A0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84414BF-CF26-D3C0-34B7-76B986E4E8BB}"/>
              </a:ext>
            </a:extLst>
          </p:cNvPr>
          <p:cNvSpPr>
            <a:spLocks noGrp="1"/>
          </p:cNvSpPr>
          <p:nvPr>
            <p:ph type="dt" sz="half" idx="10"/>
          </p:nvPr>
        </p:nvSpPr>
        <p:spPr/>
        <p:txBody>
          <a:bodyPr/>
          <a:lstStyle/>
          <a:p>
            <a:fld id="{B9F77121-6490-4C52-9F48-D4D430CA5856}" type="datetimeFigureOut">
              <a:rPr lang="en-GB" smtClean="0"/>
              <a:t>09/01/2023</a:t>
            </a:fld>
            <a:endParaRPr lang="en-GB"/>
          </a:p>
        </p:txBody>
      </p:sp>
      <p:sp>
        <p:nvSpPr>
          <p:cNvPr id="6" name="Footer Placeholder 5">
            <a:extLst>
              <a:ext uri="{FF2B5EF4-FFF2-40B4-BE49-F238E27FC236}">
                <a16:creationId xmlns:a16="http://schemas.microsoft.com/office/drawing/2014/main" id="{C63D9513-FD07-7AC0-AF6F-74D888A27F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94BCA7-7F8E-E11D-F500-33C8C4EC9E40}"/>
              </a:ext>
            </a:extLst>
          </p:cNvPr>
          <p:cNvSpPr>
            <a:spLocks noGrp="1"/>
          </p:cNvSpPr>
          <p:nvPr>
            <p:ph type="sldNum" sz="quarter" idx="12"/>
          </p:nvPr>
        </p:nvSpPr>
        <p:spPr/>
        <p:txBody>
          <a:bodyPr/>
          <a:lstStyle/>
          <a:p>
            <a:fld id="{5575E915-C94D-4505-9175-FCE53EBF07A6}" type="slidenum">
              <a:rPr lang="en-GB" smtClean="0"/>
              <a:t>‹#›</a:t>
            </a:fld>
            <a:endParaRPr lang="en-GB"/>
          </a:p>
        </p:txBody>
      </p:sp>
    </p:spTree>
    <p:extLst>
      <p:ext uri="{BB962C8B-B14F-4D97-AF65-F5344CB8AC3E}">
        <p14:creationId xmlns:p14="http://schemas.microsoft.com/office/powerpoint/2010/main" val="1303652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81490-15BE-74E9-C135-4A52332103E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D008D2E-D5ED-D2DB-CD67-E6F3871D8F0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21A4F49-3FF2-8E60-4B48-6B9DAAA4A31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03966CB-E4D5-51BC-FA60-9CED8CBBFDB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0138861-CB41-37A3-2730-DC27A64459A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D45A825-A547-4CB2-6125-8891C851B29C}"/>
              </a:ext>
            </a:extLst>
          </p:cNvPr>
          <p:cNvSpPr>
            <a:spLocks noGrp="1"/>
          </p:cNvSpPr>
          <p:nvPr>
            <p:ph type="dt" sz="half" idx="10"/>
          </p:nvPr>
        </p:nvSpPr>
        <p:spPr/>
        <p:txBody>
          <a:bodyPr/>
          <a:lstStyle/>
          <a:p>
            <a:fld id="{B9F77121-6490-4C52-9F48-D4D430CA5856}" type="datetimeFigureOut">
              <a:rPr lang="en-GB" smtClean="0"/>
              <a:t>09/01/2023</a:t>
            </a:fld>
            <a:endParaRPr lang="en-GB"/>
          </a:p>
        </p:txBody>
      </p:sp>
      <p:sp>
        <p:nvSpPr>
          <p:cNvPr id="8" name="Footer Placeholder 7">
            <a:extLst>
              <a:ext uri="{FF2B5EF4-FFF2-40B4-BE49-F238E27FC236}">
                <a16:creationId xmlns:a16="http://schemas.microsoft.com/office/drawing/2014/main" id="{DB78B498-695D-E683-6EEB-124CB17B1C6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F167964-357F-4B13-AAF1-CEBABC556217}"/>
              </a:ext>
            </a:extLst>
          </p:cNvPr>
          <p:cNvSpPr>
            <a:spLocks noGrp="1"/>
          </p:cNvSpPr>
          <p:nvPr>
            <p:ph type="sldNum" sz="quarter" idx="12"/>
          </p:nvPr>
        </p:nvSpPr>
        <p:spPr/>
        <p:txBody>
          <a:bodyPr/>
          <a:lstStyle/>
          <a:p>
            <a:fld id="{5575E915-C94D-4505-9175-FCE53EBF07A6}" type="slidenum">
              <a:rPr lang="en-GB" smtClean="0"/>
              <a:t>‹#›</a:t>
            </a:fld>
            <a:endParaRPr lang="en-GB"/>
          </a:p>
        </p:txBody>
      </p:sp>
    </p:spTree>
    <p:extLst>
      <p:ext uri="{BB962C8B-B14F-4D97-AF65-F5344CB8AC3E}">
        <p14:creationId xmlns:p14="http://schemas.microsoft.com/office/powerpoint/2010/main" val="5193616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F22EE-0953-9623-B063-A56D8115B6C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792D654-2EA0-4BD1-3141-9B43AD7D86CE}"/>
              </a:ext>
            </a:extLst>
          </p:cNvPr>
          <p:cNvSpPr>
            <a:spLocks noGrp="1"/>
          </p:cNvSpPr>
          <p:nvPr>
            <p:ph type="dt" sz="half" idx="10"/>
          </p:nvPr>
        </p:nvSpPr>
        <p:spPr/>
        <p:txBody>
          <a:bodyPr/>
          <a:lstStyle/>
          <a:p>
            <a:fld id="{B9F77121-6490-4C52-9F48-D4D430CA5856}" type="datetimeFigureOut">
              <a:rPr lang="en-GB" smtClean="0"/>
              <a:t>09/01/2023</a:t>
            </a:fld>
            <a:endParaRPr lang="en-GB"/>
          </a:p>
        </p:txBody>
      </p:sp>
      <p:sp>
        <p:nvSpPr>
          <p:cNvPr id="4" name="Footer Placeholder 3">
            <a:extLst>
              <a:ext uri="{FF2B5EF4-FFF2-40B4-BE49-F238E27FC236}">
                <a16:creationId xmlns:a16="http://schemas.microsoft.com/office/drawing/2014/main" id="{8B191BC3-F609-690F-88D6-E896931B361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45DA149-E824-4B67-7E33-ECFC2ADD65CC}"/>
              </a:ext>
            </a:extLst>
          </p:cNvPr>
          <p:cNvSpPr>
            <a:spLocks noGrp="1"/>
          </p:cNvSpPr>
          <p:nvPr>
            <p:ph type="sldNum" sz="quarter" idx="12"/>
          </p:nvPr>
        </p:nvSpPr>
        <p:spPr/>
        <p:txBody>
          <a:bodyPr/>
          <a:lstStyle/>
          <a:p>
            <a:fld id="{5575E915-C94D-4505-9175-FCE53EBF07A6}" type="slidenum">
              <a:rPr lang="en-GB" smtClean="0"/>
              <a:t>‹#›</a:t>
            </a:fld>
            <a:endParaRPr lang="en-GB"/>
          </a:p>
        </p:txBody>
      </p:sp>
    </p:spTree>
    <p:extLst>
      <p:ext uri="{BB962C8B-B14F-4D97-AF65-F5344CB8AC3E}">
        <p14:creationId xmlns:p14="http://schemas.microsoft.com/office/powerpoint/2010/main" val="39724703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88068B1-D669-064C-7268-5B9D7AC325C2}"/>
              </a:ext>
            </a:extLst>
          </p:cNvPr>
          <p:cNvSpPr>
            <a:spLocks noGrp="1"/>
          </p:cNvSpPr>
          <p:nvPr>
            <p:ph type="dt" sz="half" idx="10"/>
          </p:nvPr>
        </p:nvSpPr>
        <p:spPr/>
        <p:txBody>
          <a:bodyPr/>
          <a:lstStyle/>
          <a:p>
            <a:fld id="{B9F77121-6490-4C52-9F48-D4D430CA5856}" type="datetimeFigureOut">
              <a:rPr lang="en-GB" smtClean="0"/>
              <a:t>09/01/2023</a:t>
            </a:fld>
            <a:endParaRPr lang="en-GB"/>
          </a:p>
        </p:txBody>
      </p:sp>
      <p:sp>
        <p:nvSpPr>
          <p:cNvPr id="3" name="Footer Placeholder 2">
            <a:extLst>
              <a:ext uri="{FF2B5EF4-FFF2-40B4-BE49-F238E27FC236}">
                <a16:creationId xmlns:a16="http://schemas.microsoft.com/office/drawing/2014/main" id="{0AA5AD81-5ED9-9C86-E5CA-021DE0A0261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03BD2DC-132A-0030-63D8-E1BCD6508EA5}"/>
              </a:ext>
            </a:extLst>
          </p:cNvPr>
          <p:cNvSpPr>
            <a:spLocks noGrp="1"/>
          </p:cNvSpPr>
          <p:nvPr>
            <p:ph type="sldNum" sz="quarter" idx="12"/>
          </p:nvPr>
        </p:nvSpPr>
        <p:spPr/>
        <p:txBody>
          <a:bodyPr/>
          <a:lstStyle/>
          <a:p>
            <a:fld id="{5575E915-C94D-4505-9175-FCE53EBF07A6}" type="slidenum">
              <a:rPr lang="en-GB" smtClean="0"/>
              <a:t>‹#›</a:t>
            </a:fld>
            <a:endParaRPr lang="en-GB"/>
          </a:p>
        </p:txBody>
      </p:sp>
    </p:spTree>
    <p:extLst>
      <p:ext uri="{BB962C8B-B14F-4D97-AF65-F5344CB8AC3E}">
        <p14:creationId xmlns:p14="http://schemas.microsoft.com/office/powerpoint/2010/main" val="24385871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18412-0366-1868-BCE4-4D969C53E0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D7DB6BE-0F71-94CF-CD1D-3C8608B33DB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4432667-B7FF-7A49-FA73-D85E616412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EF8C38-111F-4385-13A0-F3AD51491A60}"/>
              </a:ext>
            </a:extLst>
          </p:cNvPr>
          <p:cNvSpPr>
            <a:spLocks noGrp="1"/>
          </p:cNvSpPr>
          <p:nvPr>
            <p:ph type="dt" sz="half" idx="10"/>
          </p:nvPr>
        </p:nvSpPr>
        <p:spPr/>
        <p:txBody>
          <a:bodyPr/>
          <a:lstStyle/>
          <a:p>
            <a:fld id="{B9F77121-6490-4C52-9F48-D4D430CA5856}" type="datetimeFigureOut">
              <a:rPr lang="en-GB" smtClean="0"/>
              <a:t>09/01/2023</a:t>
            </a:fld>
            <a:endParaRPr lang="en-GB"/>
          </a:p>
        </p:txBody>
      </p:sp>
      <p:sp>
        <p:nvSpPr>
          <p:cNvPr id="6" name="Footer Placeholder 5">
            <a:extLst>
              <a:ext uri="{FF2B5EF4-FFF2-40B4-BE49-F238E27FC236}">
                <a16:creationId xmlns:a16="http://schemas.microsoft.com/office/drawing/2014/main" id="{62496053-E88C-C518-B78A-D39D0501ECE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A98B00-630F-2030-4EA0-59C7059612DC}"/>
              </a:ext>
            </a:extLst>
          </p:cNvPr>
          <p:cNvSpPr>
            <a:spLocks noGrp="1"/>
          </p:cNvSpPr>
          <p:nvPr>
            <p:ph type="sldNum" sz="quarter" idx="12"/>
          </p:nvPr>
        </p:nvSpPr>
        <p:spPr/>
        <p:txBody>
          <a:bodyPr/>
          <a:lstStyle/>
          <a:p>
            <a:fld id="{5575E915-C94D-4505-9175-FCE53EBF07A6}" type="slidenum">
              <a:rPr lang="en-GB" smtClean="0"/>
              <a:t>‹#›</a:t>
            </a:fld>
            <a:endParaRPr lang="en-GB"/>
          </a:p>
        </p:txBody>
      </p:sp>
    </p:spTree>
    <p:extLst>
      <p:ext uri="{BB962C8B-B14F-4D97-AF65-F5344CB8AC3E}">
        <p14:creationId xmlns:p14="http://schemas.microsoft.com/office/powerpoint/2010/main" val="20840923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5BAE6-05A7-F345-D19C-C0D44032BB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86418E1-E747-0360-BBB3-9777DC27F20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EC36000-2FC5-42B4-7522-5262CE24F9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9E9DD5-A91D-CC5E-0C60-41E6EB11DCAF}"/>
              </a:ext>
            </a:extLst>
          </p:cNvPr>
          <p:cNvSpPr>
            <a:spLocks noGrp="1"/>
          </p:cNvSpPr>
          <p:nvPr>
            <p:ph type="dt" sz="half" idx="10"/>
          </p:nvPr>
        </p:nvSpPr>
        <p:spPr/>
        <p:txBody>
          <a:bodyPr/>
          <a:lstStyle/>
          <a:p>
            <a:fld id="{B9F77121-6490-4C52-9F48-D4D430CA5856}" type="datetimeFigureOut">
              <a:rPr lang="en-GB" smtClean="0"/>
              <a:t>09/01/2023</a:t>
            </a:fld>
            <a:endParaRPr lang="en-GB"/>
          </a:p>
        </p:txBody>
      </p:sp>
      <p:sp>
        <p:nvSpPr>
          <p:cNvPr id="6" name="Footer Placeholder 5">
            <a:extLst>
              <a:ext uri="{FF2B5EF4-FFF2-40B4-BE49-F238E27FC236}">
                <a16:creationId xmlns:a16="http://schemas.microsoft.com/office/drawing/2014/main" id="{7FAC9797-65A3-C34E-BC90-1B3981A89A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2257DB-9E5A-992F-8A6E-4FE98EE6CE40}"/>
              </a:ext>
            </a:extLst>
          </p:cNvPr>
          <p:cNvSpPr>
            <a:spLocks noGrp="1"/>
          </p:cNvSpPr>
          <p:nvPr>
            <p:ph type="sldNum" sz="quarter" idx="12"/>
          </p:nvPr>
        </p:nvSpPr>
        <p:spPr/>
        <p:txBody>
          <a:bodyPr/>
          <a:lstStyle/>
          <a:p>
            <a:fld id="{5575E915-C94D-4505-9175-FCE53EBF07A6}" type="slidenum">
              <a:rPr lang="en-GB" smtClean="0"/>
              <a:t>‹#›</a:t>
            </a:fld>
            <a:endParaRPr lang="en-GB"/>
          </a:p>
        </p:txBody>
      </p:sp>
    </p:spTree>
    <p:extLst>
      <p:ext uri="{BB962C8B-B14F-4D97-AF65-F5344CB8AC3E}">
        <p14:creationId xmlns:p14="http://schemas.microsoft.com/office/powerpoint/2010/main" val="8625636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73295-D63C-C7EB-8EF9-C70DB52C19C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4F70FE-85AD-6840-85E6-F7F11CAA20C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8181F3-6C3A-1921-03BE-F744A9C095AA}"/>
              </a:ext>
            </a:extLst>
          </p:cNvPr>
          <p:cNvSpPr>
            <a:spLocks noGrp="1"/>
          </p:cNvSpPr>
          <p:nvPr>
            <p:ph type="dt" sz="half" idx="10"/>
          </p:nvPr>
        </p:nvSpPr>
        <p:spPr/>
        <p:txBody>
          <a:bodyPr/>
          <a:lstStyle/>
          <a:p>
            <a:fld id="{B9F77121-6490-4C52-9F48-D4D430CA5856}" type="datetimeFigureOut">
              <a:rPr lang="en-GB" smtClean="0"/>
              <a:t>09/01/2023</a:t>
            </a:fld>
            <a:endParaRPr lang="en-GB"/>
          </a:p>
        </p:txBody>
      </p:sp>
      <p:sp>
        <p:nvSpPr>
          <p:cNvPr id="5" name="Footer Placeholder 4">
            <a:extLst>
              <a:ext uri="{FF2B5EF4-FFF2-40B4-BE49-F238E27FC236}">
                <a16:creationId xmlns:a16="http://schemas.microsoft.com/office/drawing/2014/main" id="{47FB539B-7985-C1A8-5BD0-BE145CF477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FF06FC-90C8-3E35-34A5-158DC41CEE6E}"/>
              </a:ext>
            </a:extLst>
          </p:cNvPr>
          <p:cNvSpPr>
            <a:spLocks noGrp="1"/>
          </p:cNvSpPr>
          <p:nvPr>
            <p:ph type="sldNum" sz="quarter" idx="12"/>
          </p:nvPr>
        </p:nvSpPr>
        <p:spPr/>
        <p:txBody>
          <a:bodyPr/>
          <a:lstStyle/>
          <a:p>
            <a:fld id="{5575E915-C94D-4505-9175-FCE53EBF07A6}" type="slidenum">
              <a:rPr lang="en-GB" smtClean="0"/>
              <a:t>‹#›</a:t>
            </a:fld>
            <a:endParaRPr lang="en-GB"/>
          </a:p>
        </p:txBody>
      </p:sp>
    </p:spTree>
    <p:extLst>
      <p:ext uri="{BB962C8B-B14F-4D97-AF65-F5344CB8AC3E}">
        <p14:creationId xmlns:p14="http://schemas.microsoft.com/office/powerpoint/2010/main" val="8894942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4DD7B49-15F1-E3B8-D8F7-6045E8392CD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5BBC3E2-947C-FB79-6B8B-1BE4345EA64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552AAF-2DAC-D424-9DC3-991FDB8ABAC9}"/>
              </a:ext>
            </a:extLst>
          </p:cNvPr>
          <p:cNvSpPr>
            <a:spLocks noGrp="1"/>
          </p:cNvSpPr>
          <p:nvPr>
            <p:ph type="dt" sz="half" idx="10"/>
          </p:nvPr>
        </p:nvSpPr>
        <p:spPr/>
        <p:txBody>
          <a:bodyPr/>
          <a:lstStyle/>
          <a:p>
            <a:fld id="{B9F77121-6490-4C52-9F48-D4D430CA5856}" type="datetimeFigureOut">
              <a:rPr lang="en-GB" smtClean="0"/>
              <a:t>09/01/2023</a:t>
            </a:fld>
            <a:endParaRPr lang="en-GB"/>
          </a:p>
        </p:txBody>
      </p:sp>
      <p:sp>
        <p:nvSpPr>
          <p:cNvPr id="5" name="Footer Placeholder 4">
            <a:extLst>
              <a:ext uri="{FF2B5EF4-FFF2-40B4-BE49-F238E27FC236}">
                <a16:creationId xmlns:a16="http://schemas.microsoft.com/office/drawing/2014/main" id="{C6232625-CF27-B9E2-5119-6099FDA6E4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29EFC3-CB2F-0FCB-C83F-CBA0A97757EF}"/>
              </a:ext>
            </a:extLst>
          </p:cNvPr>
          <p:cNvSpPr>
            <a:spLocks noGrp="1"/>
          </p:cNvSpPr>
          <p:nvPr>
            <p:ph type="sldNum" sz="quarter" idx="12"/>
          </p:nvPr>
        </p:nvSpPr>
        <p:spPr/>
        <p:txBody>
          <a:bodyPr/>
          <a:lstStyle/>
          <a:p>
            <a:fld id="{5575E915-C94D-4505-9175-FCE53EBF07A6}" type="slidenum">
              <a:rPr lang="en-GB" smtClean="0"/>
              <a:t>‹#›</a:t>
            </a:fld>
            <a:endParaRPr lang="en-GB"/>
          </a:p>
        </p:txBody>
      </p:sp>
    </p:spTree>
    <p:extLst>
      <p:ext uri="{BB962C8B-B14F-4D97-AF65-F5344CB8AC3E}">
        <p14:creationId xmlns:p14="http://schemas.microsoft.com/office/powerpoint/2010/main" val="2526882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139572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E493B90-C56B-8EAF-6173-E1692659FCF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563A3A-2526-A2CB-6B75-3417F265ADD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6C0E8B-7DB4-AC8A-9EEA-DAEDC70A4FD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F77121-6490-4C52-9F48-D4D430CA5856}" type="datetimeFigureOut">
              <a:rPr lang="en-GB" smtClean="0"/>
              <a:t>09/01/2023</a:t>
            </a:fld>
            <a:endParaRPr lang="en-GB"/>
          </a:p>
        </p:txBody>
      </p:sp>
      <p:sp>
        <p:nvSpPr>
          <p:cNvPr id="5" name="Footer Placeholder 4">
            <a:extLst>
              <a:ext uri="{FF2B5EF4-FFF2-40B4-BE49-F238E27FC236}">
                <a16:creationId xmlns:a16="http://schemas.microsoft.com/office/drawing/2014/main" id="{9D55AA10-0232-FCD9-86DC-731DFFECDA3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D1AA722-A70F-33B8-E697-B9192FA9D19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575E915-C94D-4505-9175-FCE53EBF07A6}" type="slidenum">
              <a:rPr lang="en-GB" smtClean="0"/>
              <a:t>‹#›</a:t>
            </a:fld>
            <a:endParaRPr lang="en-GB"/>
          </a:p>
        </p:txBody>
      </p:sp>
    </p:spTree>
    <p:extLst>
      <p:ext uri="{BB962C8B-B14F-4D97-AF65-F5344CB8AC3E}">
        <p14:creationId xmlns:p14="http://schemas.microsoft.com/office/powerpoint/2010/main" val="32848587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open.library.okstate.edu/learninginthedigitalage/front-matter/introduction/"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18" Type="http://schemas.openxmlformats.org/officeDocument/2006/relationships/image" Target="../media/image17.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17" Type="http://schemas.openxmlformats.org/officeDocument/2006/relationships/image" Target="../media/image16.png"/><Relationship Id="rId2" Type="http://schemas.openxmlformats.org/officeDocument/2006/relationships/notesSlide" Target="../notesSlides/notesSlide1.xml"/><Relationship Id="rId16" Type="http://schemas.openxmlformats.org/officeDocument/2006/relationships/image" Target="../media/image15.png"/><Relationship Id="rId1" Type="http://schemas.openxmlformats.org/officeDocument/2006/relationships/slideLayout" Target="../slideLayouts/slideLayout12.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5" Type="http://schemas.openxmlformats.org/officeDocument/2006/relationships/image" Target="../media/image14.png"/><Relationship Id="rId10" Type="http://schemas.openxmlformats.org/officeDocument/2006/relationships/image" Target="../media/image9.png"/><Relationship Id="rId19" Type="http://schemas.openxmlformats.org/officeDocument/2006/relationships/image" Target="../media/image18.png"/><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image" Target="../media/image13.png"/></Relationships>
</file>

<file path=ppt/slides/_rels/slide3.xml.rels><?xml version="1.0" encoding="UTF-8" standalone="yes"?>
<Relationships xmlns="http://schemas.openxmlformats.org/package/2006/relationships"><Relationship Id="rId3" Type="http://schemas.openxmlformats.org/officeDocument/2006/relationships/hyperlink" Target="https://www.flickr.com/photos/11357823@N00/348335799" TargetMode="External"/><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moodle.uwtsd.ac.uk/mod/scorm/view.php?id=436525" TargetMode="External"/><Relationship Id="rId1" Type="http://schemas.openxmlformats.org/officeDocument/2006/relationships/slideLayout" Target="../slideLayouts/slideLayout4.xml"/><Relationship Id="rId6" Type="http://schemas.openxmlformats.org/officeDocument/2006/relationships/hyperlink" Target="https://www.flickr.com/photos/adc/14095486111/" TargetMode="External"/><Relationship Id="rId5" Type="http://schemas.openxmlformats.org/officeDocument/2006/relationships/image" Target="../media/image22.jpg"/><Relationship Id="rId4" Type="http://schemas.openxmlformats.org/officeDocument/2006/relationships/hyperlink" Target="https://pixabay.com/illustrations/you-are-special-yellow-sticker-note-1470800/"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3C00B84-23FB-D33E-A72B-D6A7C9E14739}"/>
              </a:ext>
            </a:extLst>
          </p:cNvPr>
          <p:cNvSpPr>
            <a:spLocks noGrp="1"/>
          </p:cNvSpPr>
          <p:nvPr>
            <p:ph type="ctrTitle"/>
          </p:nvPr>
        </p:nvSpPr>
        <p:spPr>
          <a:xfrm>
            <a:off x="660041" y="2767106"/>
            <a:ext cx="2880828" cy="3071906"/>
          </a:xfrm>
        </p:spPr>
        <p:txBody>
          <a:bodyPr anchor="t">
            <a:normAutofit/>
          </a:bodyPr>
          <a:lstStyle/>
          <a:p>
            <a:pPr algn="l"/>
            <a:r>
              <a:rPr lang="en-GB" sz="4000">
                <a:solidFill>
                  <a:srgbClr val="FFFFFF"/>
                </a:solidFill>
              </a:rPr>
              <a:t>Learning in the Digital era</a:t>
            </a:r>
            <a:br>
              <a:rPr lang="en-GB" sz="4000">
                <a:solidFill>
                  <a:srgbClr val="FFFFFF"/>
                </a:solidFill>
              </a:rPr>
            </a:br>
            <a:endParaRPr lang="en-GB" sz="4000">
              <a:solidFill>
                <a:srgbClr val="FFFFFF"/>
              </a:solidFill>
            </a:endParaRPr>
          </a:p>
        </p:txBody>
      </p:sp>
      <p:sp>
        <p:nvSpPr>
          <p:cNvPr id="3" name="Subtitle 2">
            <a:extLst>
              <a:ext uri="{FF2B5EF4-FFF2-40B4-BE49-F238E27FC236}">
                <a16:creationId xmlns:a16="http://schemas.microsoft.com/office/drawing/2014/main" id="{9D31B50A-97FA-0938-2D25-615E30449F44}"/>
              </a:ext>
            </a:extLst>
          </p:cNvPr>
          <p:cNvSpPr>
            <a:spLocks noGrp="1"/>
          </p:cNvSpPr>
          <p:nvPr>
            <p:ph type="subTitle" idx="1"/>
          </p:nvPr>
        </p:nvSpPr>
        <p:spPr>
          <a:xfrm>
            <a:off x="660042" y="806824"/>
            <a:ext cx="2919738" cy="1494117"/>
          </a:xfrm>
        </p:spPr>
        <p:txBody>
          <a:bodyPr anchor="b">
            <a:normAutofit/>
          </a:bodyPr>
          <a:lstStyle/>
          <a:p>
            <a:pPr algn="l"/>
            <a:r>
              <a:rPr lang="en-GB" sz="2000">
                <a:solidFill>
                  <a:srgbClr val="FFFFFF"/>
                </a:solidFill>
              </a:rPr>
              <a:t>What do you think your Identity is?</a:t>
            </a:r>
          </a:p>
        </p:txBody>
      </p:sp>
      <p:pic>
        <p:nvPicPr>
          <p:cNvPr id="5" name="Picture 4" descr="A picture containing icon&#10;&#10;Description automatically generated">
            <a:extLst>
              <a:ext uri="{FF2B5EF4-FFF2-40B4-BE49-F238E27FC236}">
                <a16:creationId xmlns:a16="http://schemas.microsoft.com/office/drawing/2014/main" id="{64FCF950-0FAA-C2F0-21B8-D87707400A0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502428" y="493540"/>
            <a:ext cx="7225748" cy="5870920"/>
          </a:xfrm>
          <a:prstGeom prst="rect">
            <a:avLst/>
          </a:prstGeom>
        </p:spPr>
      </p:pic>
    </p:spTree>
    <p:extLst>
      <p:ext uri="{BB962C8B-B14F-4D97-AF65-F5344CB8AC3E}">
        <p14:creationId xmlns:p14="http://schemas.microsoft.com/office/powerpoint/2010/main" val="9200441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D0D97-607D-40F3-ACA4-E1FF98FF588A}"/>
              </a:ext>
            </a:extLst>
          </p:cNvPr>
          <p:cNvSpPr>
            <a:spLocks noGrp="1"/>
          </p:cNvSpPr>
          <p:nvPr>
            <p:ph type="title"/>
          </p:nvPr>
        </p:nvSpPr>
        <p:spPr>
          <a:xfrm>
            <a:off x="1524001" y="1346960"/>
            <a:ext cx="9144000" cy="4834822"/>
          </a:xfrm>
        </p:spPr>
        <p:txBody>
          <a:bodyPr/>
          <a:lstStyle/>
          <a:p>
            <a:pPr algn="ctr"/>
            <a:r>
              <a:rPr lang="en-GB" sz="2400" i="1" dirty="0"/>
              <a:t>Let’s take a walk down the high street….How any </a:t>
            </a:r>
            <a:r>
              <a:rPr lang="en-GB" sz="2400" i="1" u="sng" dirty="0"/>
              <a:t>brands</a:t>
            </a:r>
            <a:r>
              <a:rPr lang="en-GB" sz="2400" i="1" dirty="0"/>
              <a:t> do you recognise?</a:t>
            </a:r>
            <a:endParaRPr lang="en-GB" dirty="0"/>
          </a:p>
        </p:txBody>
      </p:sp>
      <p:pic>
        <p:nvPicPr>
          <p:cNvPr id="3" name="Picture 2">
            <a:extLst>
              <a:ext uri="{FF2B5EF4-FFF2-40B4-BE49-F238E27FC236}">
                <a16:creationId xmlns:a16="http://schemas.microsoft.com/office/drawing/2014/main" id="{00519731-8D7F-465B-9357-E3F4C8D5B4A4}"/>
              </a:ext>
            </a:extLst>
          </p:cNvPr>
          <p:cNvPicPr>
            <a:picLocks noChangeAspect="1"/>
          </p:cNvPicPr>
          <p:nvPr/>
        </p:nvPicPr>
        <p:blipFill>
          <a:blip r:embed="rId3"/>
          <a:stretch>
            <a:fillRect/>
          </a:stretch>
        </p:blipFill>
        <p:spPr>
          <a:xfrm>
            <a:off x="7919163" y="2820367"/>
            <a:ext cx="1217265" cy="1217265"/>
          </a:xfrm>
          <a:prstGeom prst="rect">
            <a:avLst/>
          </a:prstGeom>
        </p:spPr>
      </p:pic>
      <p:pic>
        <p:nvPicPr>
          <p:cNvPr id="4" name="Picture 3">
            <a:extLst>
              <a:ext uri="{FF2B5EF4-FFF2-40B4-BE49-F238E27FC236}">
                <a16:creationId xmlns:a16="http://schemas.microsoft.com/office/drawing/2014/main" id="{CC8DB384-B62E-4731-B86C-DC2C1511D323}"/>
              </a:ext>
            </a:extLst>
          </p:cNvPr>
          <p:cNvPicPr>
            <a:picLocks noChangeAspect="1"/>
          </p:cNvPicPr>
          <p:nvPr/>
        </p:nvPicPr>
        <p:blipFill>
          <a:blip r:embed="rId4"/>
          <a:stretch>
            <a:fillRect/>
          </a:stretch>
        </p:blipFill>
        <p:spPr>
          <a:xfrm>
            <a:off x="3248288" y="1944659"/>
            <a:ext cx="1310754" cy="1146147"/>
          </a:xfrm>
          <a:prstGeom prst="rect">
            <a:avLst/>
          </a:prstGeom>
        </p:spPr>
      </p:pic>
      <p:pic>
        <p:nvPicPr>
          <p:cNvPr id="5" name="Picture 4">
            <a:extLst>
              <a:ext uri="{FF2B5EF4-FFF2-40B4-BE49-F238E27FC236}">
                <a16:creationId xmlns:a16="http://schemas.microsoft.com/office/drawing/2014/main" id="{8DDB0237-3C64-4D86-B88D-AFD38A7F8D38}"/>
              </a:ext>
            </a:extLst>
          </p:cNvPr>
          <p:cNvPicPr>
            <a:picLocks noChangeAspect="1"/>
          </p:cNvPicPr>
          <p:nvPr/>
        </p:nvPicPr>
        <p:blipFill>
          <a:blip r:embed="rId5"/>
          <a:stretch>
            <a:fillRect/>
          </a:stretch>
        </p:blipFill>
        <p:spPr>
          <a:xfrm>
            <a:off x="4621082" y="2429361"/>
            <a:ext cx="1639966" cy="1639966"/>
          </a:xfrm>
          <a:prstGeom prst="rect">
            <a:avLst/>
          </a:prstGeom>
        </p:spPr>
      </p:pic>
      <p:pic>
        <p:nvPicPr>
          <p:cNvPr id="6" name="Picture 5">
            <a:extLst>
              <a:ext uri="{FF2B5EF4-FFF2-40B4-BE49-F238E27FC236}">
                <a16:creationId xmlns:a16="http://schemas.microsoft.com/office/drawing/2014/main" id="{EC90A8BE-8E9A-4C7E-951F-A673EEC2DB1E}"/>
              </a:ext>
            </a:extLst>
          </p:cNvPr>
          <p:cNvPicPr>
            <a:picLocks noChangeAspect="1"/>
          </p:cNvPicPr>
          <p:nvPr/>
        </p:nvPicPr>
        <p:blipFill>
          <a:blip r:embed="rId6"/>
          <a:stretch>
            <a:fillRect/>
          </a:stretch>
        </p:blipFill>
        <p:spPr>
          <a:xfrm>
            <a:off x="1866023" y="3354485"/>
            <a:ext cx="2377646" cy="506012"/>
          </a:xfrm>
          <a:prstGeom prst="rect">
            <a:avLst/>
          </a:prstGeom>
        </p:spPr>
      </p:pic>
      <p:pic>
        <p:nvPicPr>
          <p:cNvPr id="7" name="Picture 6">
            <a:extLst>
              <a:ext uri="{FF2B5EF4-FFF2-40B4-BE49-F238E27FC236}">
                <a16:creationId xmlns:a16="http://schemas.microsoft.com/office/drawing/2014/main" id="{D3A000A3-7498-4FB5-8028-E057D6DE6F85}"/>
              </a:ext>
            </a:extLst>
          </p:cNvPr>
          <p:cNvPicPr>
            <a:picLocks noChangeAspect="1"/>
          </p:cNvPicPr>
          <p:nvPr/>
        </p:nvPicPr>
        <p:blipFill>
          <a:blip r:embed="rId7"/>
          <a:stretch>
            <a:fillRect/>
          </a:stretch>
        </p:blipFill>
        <p:spPr>
          <a:xfrm>
            <a:off x="7195037" y="1811991"/>
            <a:ext cx="1664352" cy="695004"/>
          </a:xfrm>
          <a:prstGeom prst="rect">
            <a:avLst/>
          </a:prstGeom>
        </p:spPr>
      </p:pic>
      <p:pic>
        <p:nvPicPr>
          <p:cNvPr id="8" name="Picture 7">
            <a:extLst>
              <a:ext uri="{FF2B5EF4-FFF2-40B4-BE49-F238E27FC236}">
                <a16:creationId xmlns:a16="http://schemas.microsoft.com/office/drawing/2014/main" id="{6390175F-220E-445E-A2B3-3E090CA73A2F}"/>
              </a:ext>
            </a:extLst>
          </p:cNvPr>
          <p:cNvPicPr>
            <a:picLocks noChangeAspect="1"/>
          </p:cNvPicPr>
          <p:nvPr/>
        </p:nvPicPr>
        <p:blipFill>
          <a:blip r:embed="rId8"/>
          <a:stretch>
            <a:fillRect/>
          </a:stretch>
        </p:blipFill>
        <p:spPr>
          <a:xfrm>
            <a:off x="9558212" y="3174491"/>
            <a:ext cx="1944793" cy="627942"/>
          </a:xfrm>
          <a:prstGeom prst="rect">
            <a:avLst/>
          </a:prstGeom>
        </p:spPr>
      </p:pic>
      <p:pic>
        <p:nvPicPr>
          <p:cNvPr id="9" name="Picture 8">
            <a:extLst>
              <a:ext uri="{FF2B5EF4-FFF2-40B4-BE49-F238E27FC236}">
                <a16:creationId xmlns:a16="http://schemas.microsoft.com/office/drawing/2014/main" id="{2381E362-7594-4D3C-8C37-7402BA7FE4DE}"/>
              </a:ext>
            </a:extLst>
          </p:cNvPr>
          <p:cNvPicPr>
            <a:picLocks noChangeAspect="1"/>
          </p:cNvPicPr>
          <p:nvPr/>
        </p:nvPicPr>
        <p:blipFill>
          <a:blip r:embed="rId9"/>
          <a:stretch>
            <a:fillRect/>
          </a:stretch>
        </p:blipFill>
        <p:spPr>
          <a:xfrm>
            <a:off x="6358151" y="2557488"/>
            <a:ext cx="1140051" cy="1140051"/>
          </a:xfrm>
          <a:prstGeom prst="rect">
            <a:avLst/>
          </a:prstGeom>
        </p:spPr>
      </p:pic>
      <p:pic>
        <p:nvPicPr>
          <p:cNvPr id="10" name="Picture 9">
            <a:extLst>
              <a:ext uri="{FF2B5EF4-FFF2-40B4-BE49-F238E27FC236}">
                <a16:creationId xmlns:a16="http://schemas.microsoft.com/office/drawing/2014/main" id="{38E1E7A0-7FBB-4E84-98F4-FFB4F7BB6E0F}"/>
              </a:ext>
            </a:extLst>
          </p:cNvPr>
          <p:cNvPicPr>
            <a:picLocks noChangeAspect="1"/>
          </p:cNvPicPr>
          <p:nvPr/>
        </p:nvPicPr>
        <p:blipFill>
          <a:blip r:embed="rId10"/>
          <a:stretch>
            <a:fillRect/>
          </a:stretch>
        </p:blipFill>
        <p:spPr>
          <a:xfrm>
            <a:off x="9494878" y="2045284"/>
            <a:ext cx="1639966" cy="695004"/>
          </a:xfrm>
          <a:prstGeom prst="rect">
            <a:avLst/>
          </a:prstGeom>
        </p:spPr>
      </p:pic>
      <p:pic>
        <p:nvPicPr>
          <p:cNvPr id="11" name="Picture 10">
            <a:extLst>
              <a:ext uri="{FF2B5EF4-FFF2-40B4-BE49-F238E27FC236}">
                <a16:creationId xmlns:a16="http://schemas.microsoft.com/office/drawing/2014/main" id="{2C4B5DF2-DE77-44E7-8C9A-9A8C3202F4F3}"/>
              </a:ext>
            </a:extLst>
          </p:cNvPr>
          <p:cNvPicPr>
            <a:picLocks noChangeAspect="1"/>
          </p:cNvPicPr>
          <p:nvPr/>
        </p:nvPicPr>
        <p:blipFill>
          <a:blip r:embed="rId11"/>
          <a:stretch>
            <a:fillRect/>
          </a:stretch>
        </p:blipFill>
        <p:spPr>
          <a:xfrm>
            <a:off x="1847163" y="4041473"/>
            <a:ext cx="1969179" cy="865707"/>
          </a:xfrm>
          <a:prstGeom prst="rect">
            <a:avLst/>
          </a:prstGeom>
        </p:spPr>
      </p:pic>
      <p:pic>
        <p:nvPicPr>
          <p:cNvPr id="12" name="Picture 11">
            <a:extLst>
              <a:ext uri="{FF2B5EF4-FFF2-40B4-BE49-F238E27FC236}">
                <a16:creationId xmlns:a16="http://schemas.microsoft.com/office/drawing/2014/main" id="{EB04915C-2BD5-43EB-83AA-BCCFC34297C7}"/>
              </a:ext>
            </a:extLst>
          </p:cNvPr>
          <p:cNvPicPr>
            <a:picLocks noChangeAspect="1"/>
          </p:cNvPicPr>
          <p:nvPr/>
        </p:nvPicPr>
        <p:blipFill>
          <a:blip r:embed="rId12"/>
          <a:stretch>
            <a:fillRect/>
          </a:stretch>
        </p:blipFill>
        <p:spPr>
          <a:xfrm>
            <a:off x="3977425" y="4182113"/>
            <a:ext cx="1792379" cy="914479"/>
          </a:xfrm>
          <a:prstGeom prst="rect">
            <a:avLst/>
          </a:prstGeom>
        </p:spPr>
      </p:pic>
      <p:pic>
        <p:nvPicPr>
          <p:cNvPr id="13" name="Picture 12">
            <a:extLst>
              <a:ext uri="{FF2B5EF4-FFF2-40B4-BE49-F238E27FC236}">
                <a16:creationId xmlns:a16="http://schemas.microsoft.com/office/drawing/2014/main" id="{2278B067-265C-4B1E-BC47-EDEC8968E7B9}"/>
              </a:ext>
            </a:extLst>
          </p:cNvPr>
          <p:cNvPicPr>
            <a:picLocks noChangeAspect="1"/>
          </p:cNvPicPr>
          <p:nvPr/>
        </p:nvPicPr>
        <p:blipFill>
          <a:blip r:embed="rId13"/>
          <a:stretch>
            <a:fillRect/>
          </a:stretch>
        </p:blipFill>
        <p:spPr>
          <a:xfrm>
            <a:off x="5961876" y="4138850"/>
            <a:ext cx="1798476" cy="1146147"/>
          </a:xfrm>
          <a:prstGeom prst="rect">
            <a:avLst/>
          </a:prstGeom>
        </p:spPr>
      </p:pic>
      <p:pic>
        <p:nvPicPr>
          <p:cNvPr id="14" name="Picture 13">
            <a:extLst>
              <a:ext uri="{FF2B5EF4-FFF2-40B4-BE49-F238E27FC236}">
                <a16:creationId xmlns:a16="http://schemas.microsoft.com/office/drawing/2014/main" id="{ECD6C10C-DA96-4980-92AB-84044DA5C465}"/>
              </a:ext>
            </a:extLst>
          </p:cNvPr>
          <p:cNvPicPr>
            <a:picLocks noChangeAspect="1"/>
          </p:cNvPicPr>
          <p:nvPr/>
        </p:nvPicPr>
        <p:blipFill>
          <a:blip r:embed="rId14"/>
          <a:stretch>
            <a:fillRect/>
          </a:stretch>
        </p:blipFill>
        <p:spPr>
          <a:xfrm>
            <a:off x="8473203" y="4081056"/>
            <a:ext cx="1255885" cy="1518036"/>
          </a:xfrm>
          <a:prstGeom prst="rect">
            <a:avLst/>
          </a:prstGeom>
        </p:spPr>
      </p:pic>
      <p:pic>
        <p:nvPicPr>
          <p:cNvPr id="15" name="Picture 14">
            <a:extLst>
              <a:ext uri="{FF2B5EF4-FFF2-40B4-BE49-F238E27FC236}">
                <a16:creationId xmlns:a16="http://schemas.microsoft.com/office/drawing/2014/main" id="{67728741-4F23-4771-B262-B29B85A23B2B}"/>
              </a:ext>
            </a:extLst>
          </p:cNvPr>
          <p:cNvPicPr>
            <a:picLocks noChangeAspect="1"/>
          </p:cNvPicPr>
          <p:nvPr/>
        </p:nvPicPr>
        <p:blipFill>
          <a:blip r:embed="rId15"/>
          <a:stretch>
            <a:fillRect/>
          </a:stretch>
        </p:blipFill>
        <p:spPr>
          <a:xfrm>
            <a:off x="4969808" y="1963691"/>
            <a:ext cx="1981372" cy="371888"/>
          </a:xfrm>
          <a:prstGeom prst="rect">
            <a:avLst/>
          </a:prstGeom>
        </p:spPr>
      </p:pic>
      <p:pic>
        <p:nvPicPr>
          <p:cNvPr id="16" name="Picture 15">
            <a:extLst>
              <a:ext uri="{FF2B5EF4-FFF2-40B4-BE49-F238E27FC236}">
                <a16:creationId xmlns:a16="http://schemas.microsoft.com/office/drawing/2014/main" id="{FEBBB655-A714-4FD3-9D21-2D9144D8E89E}"/>
              </a:ext>
            </a:extLst>
          </p:cNvPr>
          <p:cNvPicPr>
            <a:picLocks noChangeAspect="1"/>
          </p:cNvPicPr>
          <p:nvPr/>
        </p:nvPicPr>
        <p:blipFill>
          <a:blip r:embed="rId16"/>
          <a:stretch>
            <a:fillRect/>
          </a:stretch>
        </p:blipFill>
        <p:spPr>
          <a:xfrm>
            <a:off x="5122866" y="5368336"/>
            <a:ext cx="2816596" cy="676715"/>
          </a:xfrm>
          <a:prstGeom prst="rect">
            <a:avLst/>
          </a:prstGeom>
        </p:spPr>
      </p:pic>
      <p:pic>
        <p:nvPicPr>
          <p:cNvPr id="17" name="Picture 16">
            <a:extLst>
              <a:ext uri="{FF2B5EF4-FFF2-40B4-BE49-F238E27FC236}">
                <a16:creationId xmlns:a16="http://schemas.microsoft.com/office/drawing/2014/main" id="{BA0483B5-5191-471D-AEC6-122BD27759A2}"/>
              </a:ext>
            </a:extLst>
          </p:cNvPr>
          <p:cNvPicPr>
            <a:picLocks noChangeAspect="1"/>
          </p:cNvPicPr>
          <p:nvPr/>
        </p:nvPicPr>
        <p:blipFill>
          <a:blip r:embed="rId17"/>
          <a:stretch>
            <a:fillRect/>
          </a:stretch>
        </p:blipFill>
        <p:spPr>
          <a:xfrm>
            <a:off x="1877139" y="5017312"/>
            <a:ext cx="1908213" cy="615749"/>
          </a:xfrm>
          <a:prstGeom prst="rect">
            <a:avLst/>
          </a:prstGeom>
        </p:spPr>
      </p:pic>
      <p:pic>
        <p:nvPicPr>
          <p:cNvPr id="18" name="Picture 17">
            <a:extLst>
              <a:ext uri="{FF2B5EF4-FFF2-40B4-BE49-F238E27FC236}">
                <a16:creationId xmlns:a16="http://schemas.microsoft.com/office/drawing/2014/main" id="{1B1014C5-0685-4BF6-BAB2-F1484FD269F4}"/>
              </a:ext>
            </a:extLst>
          </p:cNvPr>
          <p:cNvPicPr>
            <a:picLocks noChangeAspect="1"/>
          </p:cNvPicPr>
          <p:nvPr/>
        </p:nvPicPr>
        <p:blipFill>
          <a:blip r:embed="rId18"/>
          <a:stretch>
            <a:fillRect/>
          </a:stretch>
        </p:blipFill>
        <p:spPr>
          <a:xfrm>
            <a:off x="1877139" y="1961662"/>
            <a:ext cx="1207113" cy="1249788"/>
          </a:xfrm>
          <a:prstGeom prst="rect">
            <a:avLst/>
          </a:prstGeom>
        </p:spPr>
      </p:pic>
      <p:pic>
        <p:nvPicPr>
          <p:cNvPr id="19" name="Picture 18">
            <a:extLst>
              <a:ext uri="{FF2B5EF4-FFF2-40B4-BE49-F238E27FC236}">
                <a16:creationId xmlns:a16="http://schemas.microsoft.com/office/drawing/2014/main" id="{B42468C5-D319-4FAA-B0D9-D10ADE2C131F}"/>
              </a:ext>
            </a:extLst>
          </p:cNvPr>
          <p:cNvPicPr>
            <a:picLocks noChangeAspect="1"/>
          </p:cNvPicPr>
          <p:nvPr/>
        </p:nvPicPr>
        <p:blipFill>
          <a:blip r:embed="rId19"/>
          <a:stretch>
            <a:fillRect/>
          </a:stretch>
        </p:blipFill>
        <p:spPr>
          <a:xfrm>
            <a:off x="10448065" y="4755160"/>
            <a:ext cx="1146147" cy="1140051"/>
          </a:xfrm>
          <a:prstGeom prst="rect">
            <a:avLst/>
          </a:prstGeom>
        </p:spPr>
      </p:pic>
      <p:sp>
        <p:nvSpPr>
          <p:cNvPr id="20" name="TextBox 19">
            <a:extLst>
              <a:ext uri="{FF2B5EF4-FFF2-40B4-BE49-F238E27FC236}">
                <a16:creationId xmlns:a16="http://schemas.microsoft.com/office/drawing/2014/main" id="{F18034D5-5582-B352-4F1C-16A43145C888}"/>
              </a:ext>
            </a:extLst>
          </p:cNvPr>
          <p:cNvSpPr txBox="1"/>
          <p:nvPr/>
        </p:nvSpPr>
        <p:spPr>
          <a:xfrm>
            <a:off x="312101" y="16792"/>
            <a:ext cx="1834275" cy="2062103"/>
          </a:xfrm>
          <a:prstGeom prst="rect">
            <a:avLst/>
          </a:prstGeom>
          <a:ln>
            <a:solidFill>
              <a:schemeClr val="accent2"/>
            </a:solidFill>
          </a:ln>
        </p:spPr>
        <p:style>
          <a:lnRef idx="2">
            <a:schemeClr val="accent2"/>
          </a:lnRef>
          <a:fillRef idx="1">
            <a:schemeClr val="lt1"/>
          </a:fillRef>
          <a:effectRef idx="0">
            <a:schemeClr val="accent2"/>
          </a:effectRef>
          <a:fontRef idx="minor">
            <a:schemeClr val="dk1"/>
          </a:fontRef>
        </p:style>
        <p:txBody>
          <a:bodyPr wrap="square" rtlCol="0" anchor="ctr" anchorCtr="1">
            <a:spAutoFit/>
          </a:bodyPr>
          <a:lstStyle/>
          <a:p>
            <a:r>
              <a:rPr lang="en-GB" sz="3200" dirty="0"/>
              <a:t>What do you know about brands?</a:t>
            </a:r>
          </a:p>
        </p:txBody>
      </p:sp>
    </p:spTree>
    <p:extLst>
      <p:ext uri="{BB962C8B-B14F-4D97-AF65-F5344CB8AC3E}">
        <p14:creationId xmlns:p14="http://schemas.microsoft.com/office/powerpoint/2010/main" val="1587720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fill="hold"/>
                                        <p:tgtEl>
                                          <p:spTgt spid="18"/>
                                        </p:tgtEl>
                                        <p:attrNameLst>
                                          <p:attrName>ppt_x</p:attrName>
                                        </p:attrNameLst>
                                      </p:cBhvr>
                                      <p:tavLst>
                                        <p:tav tm="0">
                                          <p:val>
                                            <p:strVal val="#ppt_x"/>
                                          </p:val>
                                        </p:tav>
                                        <p:tav tm="100000">
                                          <p:val>
                                            <p:strVal val="#ppt_x"/>
                                          </p:val>
                                        </p:tav>
                                      </p:tavLst>
                                    </p:anim>
                                    <p:anim calcmode="lin" valueType="num">
                                      <p:cBhvr additive="base">
                                        <p:cTn id="8"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gtEl>
                                        <p:attrNameLst>
                                          <p:attrName>style.visibility</p:attrName>
                                        </p:attrNameLst>
                                      </p:cBhvr>
                                      <p:to>
                                        <p:strVal val="visible"/>
                                      </p:to>
                                    </p:set>
                                    <p:anim calcmode="lin" valueType="num">
                                      <p:cBhvr additive="base">
                                        <p:cTn id="25" dur="500" fill="hold"/>
                                        <p:tgtEl>
                                          <p:spTgt spid="3"/>
                                        </p:tgtEl>
                                        <p:attrNameLst>
                                          <p:attrName>ppt_x</p:attrName>
                                        </p:attrNameLst>
                                      </p:cBhvr>
                                      <p:tavLst>
                                        <p:tav tm="0">
                                          <p:val>
                                            <p:strVal val="#ppt_x"/>
                                          </p:val>
                                        </p:tav>
                                        <p:tav tm="100000">
                                          <p:val>
                                            <p:strVal val="#ppt_x"/>
                                          </p:val>
                                        </p:tav>
                                      </p:tavLst>
                                    </p:anim>
                                    <p:anim calcmode="lin" valueType="num">
                                      <p:cBhvr additive="base">
                                        <p:cTn id="26"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4"/>
                                        </p:tgtEl>
                                        <p:attrNameLst>
                                          <p:attrName>style.visibility</p:attrName>
                                        </p:attrNameLst>
                                      </p:cBhvr>
                                      <p:to>
                                        <p:strVal val="visible"/>
                                      </p:to>
                                    </p:set>
                                    <p:anim calcmode="lin" valueType="num">
                                      <p:cBhvr additive="base">
                                        <p:cTn id="37" dur="500" fill="hold"/>
                                        <p:tgtEl>
                                          <p:spTgt spid="14"/>
                                        </p:tgtEl>
                                        <p:attrNameLst>
                                          <p:attrName>ppt_x</p:attrName>
                                        </p:attrNameLst>
                                      </p:cBhvr>
                                      <p:tavLst>
                                        <p:tav tm="0">
                                          <p:val>
                                            <p:strVal val="#ppt_x"/>
                                          </p:val>
                                        </p:tav>
                                        <p:tav tm="100000">
                                          <p:val>
                                            <p:strVal val="#ppt_x"/>
                                          </p:val>
                                        </p:tav>
                                      </p:tavLst>
                                    </p:anim>
                                    <p:anim calcmode="lin" valueType="num">
                                      <p:cBhvr additive="base">
                                        <p:cTn id="3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2"/>
                                        </p:tgtEl>
                                        <p:attrNameLst>
                                          <p:attrName>style.visibility</p:attrName>
                                        </p:attrNameLst>
                                      </p:cBhvr>
                                      <p:to>
                                        <p:strVal val="visible"/>
                                      </p:to>
                                    </p:set>
                                    <p:anim calcmode="lin" valueType="num">
                                      <p:cBhvr additive="base">
                                        <p:cTn id="43" dur="500" fill="hold"/>
                                        <p:tgtEl>
                                          <p:spTgt spid="12"/>
                                        </p:tgtEl>
                                        <p:attrNameLst>
                                          <p:attrName>ppt_x</p:attrName>
                                        </p:attrNameLst>
                                      </p:cBhvr>
                                      <p:tavLst>
                                        <p:tav tm="0">
                                          <p:val>
                                            <p:strVal val="#ppt_x"/>
                                          </p:val>
                                        </p:tav>
                                        <p:tav tm="100000">
                                          <p:val>
                                            <p:strVal val="#ppt_x"/>
                                          </p:val>
                                        </p:tav>
                                      </p:tavLst>
                                    </p:anim>
                                    <p:anim calcmode="lin" valueType="num">
                                      <p:cBhvr additive="base">
                                        <p:cTn id="4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7"/>
                                        </p:tgtEl>
                                        <p:attrNameLst>
                                          <p:attrName>style.visibility</p:attrName>
                                        </p:attrNameLst>
                                      </p:cBhvr>
                                      <p:to>
                                        <p:strVal val="visible"/>
                                      </p:to>
                                    </p:set>
                                    <p:anim calcmode="lin" valueType="num">
                                      <p:cBhvr additive="base">
                                        <p:cTn id="49" dur="500" fill="hold"/>
                                        <p:tgtEl>
                                          <p:spTgt spid="17"/>
                                        </p:tgtEl>
                                        <p:attrNameLst>
                                          <p:attrName>ppt_x</p:attrName>
                                        </p:attrNameLst>
                                      </p:cBhvr>
                                      <p:tavLst>
                                        <p:tav tm="0">
                                          <p:val>
                                            <p:strVal val="#ppt_x"/>
                                          </p:val>
                                        </p:tav>
                                        <p:tav tm="100000">
                                          <p:val>
                                            <p:strVal val="#ppt_x"/>
                                          </p:val>
                                        </p:tav>
                                      </p:tavLst>
                                    </p:anim>
                                    <p:anim calcmode="lin" valueType="num">
                                      <p:cBhvr additive="base">
                                        <p:cTn id="50"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16"/>
                                        </p:tgtEl>
                                        <p:attrNameLst>
                                          <p:attrName>style.visibility</p:attrName>
                                        </p:attrNameLst>
                                      </p:cBhvr>
                                      <p:to>
                                        <p:strVal val="visible"/>
                                      </p:to>
                                    </p:set>
                                    <p:anim calcmode="lin" valueType="num">
                                      <p:cBhvr additive="base">
                                        <p:cTn id="55" dur="500" fill="hold"/>
                                        <p:tgtEl>
                                          <p:spTgt spid="16"/>
                                        </p:tgtEl>
                                        <p:attrNameLst>
                                          <p:attrName>ppt_x</p:attrName>
                                        </p:attrNameLst>
                                      </p:cBhvr>
                                      <p:tavLst>
                                        <p:tav tm="0">
                                          <p:val>
                                            <p:strVal val="#ppt_x"/>
                                          </p:val>
                                        </p:tav>
                                        <p:tav tm="100000">
                                          <p:val>
                                            <p:strVal val="#ppt_x"/>
                                          </p:val>
                                        </p:tav>
                                      </p:tavLst>
                                    </p:anim>
                                    <p:anim calcmode="lin" valueType="num">
                                      <p:cBhvr additive="base">
                                        <p:cTn id="5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8"/>
                                        </p:tgtEl>
                                        <p:attrNameLst>
                                          <p:attrName>style.visibility</p:attrName>
                                        </p:attrNameLst>
                                      </p:cBhvr>
                                      <p:to>
                                        <p:strVal val="visible"/>
                                      </p:to>
                                    </p:set>
                                    <p:anim calcmode="lin" valueType="num">
                                      <p:cBhvr additive="base">
                                        <p:cTn id="61" dur="500" fill="hold"/>
                                        <p:tgtEl>
                                          <p:spTgt spid="8"/>
                                        </p:tgtEl>
                                        <p:attrNameLst>
                                          <p:attrName>ppt_x</p:attrName>
                                        </p:attrNameLst>
                                      </p:cBhvr>
                                      <p:tavLst>
                                        <p:tav tm="0">
                                          <p:val>
                                            <p:strVal val="#ppt_x"/>
                                          </p:val>
                                        </p:tav>
                                        <p:tav tm="100000">
                                          <p:val>
                                            <p:strVal val="#ppt_x"/>
                                          </p:val>
                                        </p:tav>
                                      </p:tavLst>
                                    </p:anim>
                                    <p:anim calcmode="lin" valueType="num">
                                      <p:cBhvr additive="base">
                                        <p:cTn id="6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5"/>
                                        </p:tgtEl>
                                        <p:attrNameLst>
                                          <p:attrName>style.visibility</p:attrName>
                                        </p:attrNameLst>
                                      </p:cBhvr>
                                      <p:to>
                                        <p:strVal val="visible"/>
                                      </p:to>
                                    </p:set>
                                    <p:anim calcmode="lin" valueType="num">
                                      <p:cBhvr additive="base">
                                        <p:cTn id="67" dur="500" fill="hold"/>
                                        <p:tgtEl>
                                          <p:spTgt spid="5"/>
                                        </p:tgtEl>
                                        <p:attrNameLst>
                                          <p:attrName>ppt_x</p:attrName>
                                        </p:attrNameLst>
                                      </p:cBhvr>
                                      <p:tavLst>
                                        <p:tav tm="0">
                                          <p:val>
                                            <p:strVal val="#ppt_x"/>
                                          </p:val>
                                        </p:tav>
                                        <p:tav tm="100000">
                                          <p:val>
                                            <p:strVal val="#ppt_x"/>
                                          </p:val>
                                        </p:tav>
                                      </p:tavLst>
                                    </p:anim>
                                    <p:anim calcmode="lin" valueType="num">
                                      <p:cBhvr additive="base">
                                        <p:cTn id="6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6"/>
                                        </p:tgtEl>
                                        <p:attrNameLst>
                                          <p:attrName>style.visibility</p:attrName>
                                        </p:attrNameLst>
                                      </p:cBhvr>
                                      <p:to>
                                        <p:strVal val="visible"/>
                                      </p:to>
                                    </p:set>
                                    <p:anim calcmode="lin" valueType="num">
                                      <p:cBhvr additive="base">
                                        <p:cTn id="73" dur="500" fill="hold"/>
                                        <p:tgtEl>
                                          <p:spTgt spid="6"/>
                                        </p:tgtEl>
                                        <p:attrNameLst>
                                          <p:attrName>ppt_x</p:attrName>
                                        </p:attrNameLst>
                                      </p:cBhvr>
                                      <p:tavLst>
                                        <p:tav tm="0">
                                          <p:val>
                                            <p:strVal val="#ppt_x"/>
                                          </p:val>
                                        </p:tav>
                                        <p:tav tm="100000">
                                          <p:val>
                                            <p:strVal val="#ppt_x"/>
                                          </p:val>
                                        </p:tav>
                                      </p:tavLst>
                                    </p:anim>
                                    <p:anim calcmode="lin" valueType="num">
                                      <p:cBhvr additive="base">
                                        <p:cTn id="7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7"/>
                                        </p:tgtEl>
                                        <p:attrNameLst>
                                          <p:attrName>style.visibility</p:attrName>
                                        </p:attrNameLst>
                                      </p:cBhvr>
                                      <p:to>
                                        <p:strVal val="visible"/>
                                      </p:to>
                                    </p:set>
                                    <p:anim calcmode="lin" valueType="num">
                                      <p:cBhvr additive="base">
                                        <p:cTn id="79" dur="500" fill="hold"/>
                                        <p:tgtEl>
                                          <p:spTgt spid="7"/>
                                        </p:tgtEl>
                                        <p:attrNameLst>
                                          <p:attrName>ppt_x</p:attrName>
                                        </p:attrNameLst>
                                      </p:cBhvr>
                                      <p:tavLst>
                                        <p:tav tm="0">
                                          <p:val>
                                            <p:strVal val="#ppt_x"/>
                                          </p:val>
                                        </p:tav>
                                        <p:tav tm="100000">
                                          <p:val>
                                            <p:strVal val="#ppt_x"/>
                                          </p:val>
                                        </p:tav>
                                      </p:tavLst>
                                    </p:anim>
                                    <p:anim calcmode="lin" valueType="num">
                                      <p:cBhvr additive="base">
                                        <p:cTn id="8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nodeType="clickEffect">
                                  <p:stCondLst>
                                    <p:cond delay="0"/>
                                  </p:stCondLst>
                                  <p:childTnLst>
                                    <p:set>
                                      <p:cBhvr>
                                        <p:cTn id="84" dur="1" fill="hold">
                                          <p:stCondLst>
                                            <p:cond delay="0"/>
                                          </p:stCondLst>
                                        </p:cTn>
                                        <p:tgtEl>
                                          <p:spTgt spid="19"/>
                                        </p:tgtEl>
                                        <p:attrNameLst>
                                          <p:attrName>style.visibility</p:attrName>
                                        </p:attrNameLst>
                                      </p:cBhvr>
                                      <p:to>
                                        <p:strVal val="visible"/>
                                      </p:to>
                                    </p:set>
                                    <p:anim calcmode="lin" valueType="num">
                                      <p:cBhvr additive="base">
                                        <p:cTn id="85" dur="500" fill="hold"/>
                                        <p:tgtEl>
                                          <p:spTgt spid="19"/>
                                        </p:tgtEl>
                                        <p:attrNameLst>
                                          <p:attrName>ppt_x</p:attrName>
                                        </p:attrNameLst>
                                      </p:cBhvr>
                                      <p:tavLst>
                                        <p:tav tm="0">
                                          <p:val>
                                            <p:strVal val="#ppt_x"/>
                                          </p:val>
                                        </p:tav>
                                        <p:tav tm="100000">
                                          <p:val>
                                            <p:strVal val="#ppt_x"/>
                                          </p:val>
                                        </p:tav>
                                      </p:tavLst>
                                    </p:anim>
                                    <p:anim calcmode="lin" valueType="num">
                                      <p:cBhvr additive="base">
                                        <p:cTn id="86"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nodeType="clickEffect">
                                  <p:stCondLst>
                                    <p:cond delay="0"/>
                                  </p:stCondLst>
                                  <p:childTnLst>
                                    <p:set>
                                      <p:cBhvr>
                                        <p:cTn id="90" dur="1" fill="hold">
                                          <p:stCondLst>
                                            <p:cond delay="0"/>
                                          </p:stCondLst>
                                        </p:cTn>
                                        <p:tgtEl>
                                          <p:spTgt spid="13"/>
                                        </p:tgtEl>
                                        <p:attrNameLst>
                                          <p:attrName>style.visibility</p:attrName>
                                        </p:attrNameLst>
                                      </p:cBhvr>
                                      <p:to>
                                        <p:strVal val="visible"/>
                                      </p:to>
                                    </p:set>
                                    <p:anim calcmode="lin" valueType="num">
                                      <p:cBhvr additive="base">
                                        <p:cTn id="91" dur="500" fill="hold"/>
                                        <p:tgtEl>
                                          <p:spTgt spid="13"/>
                                        </p:tgtEl>
                                        <p:attrNameLst>
                                          <p:attrName>ppt_x</p:attrName>
                                        </p:attrNameLst>
                                      </p:cBhvr>
                                      <p:tavLst>
                                        <p:tav tm="0">
                                          <p:val>
                                            <p:strVal val="#ppt_x"/>
                                          </p:val>
                                        </p:tav>
                                        <p:tav tm="100000">
                                          <p:val>
                                            <p:strVal val="#ppt_x"/>
                                          </p:val>
                                        </p:tav>
                                      </p:tavLst>
                                    </p:anim>
                                    <p:anim calcmode="lin" valueType="num">
                                      <p:cBhvr additive="base">
                                        <p:cTn id="92"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nodeType="clickEffect">
                                  <p:stCondLst>
                                    <p:cond delay="0"/>
                                  </p:stCondLst>
                                  <p:childTnLst>
                                    <p:set>
                                      <p:cBhvr>
                                        <p:cTn id="96" dur="1" fill="hold">
                                          <p:stCondLst>
                                            <p:cond delay="0"/>
                                          </p:stCondLst>
                                        </p:cTn>
                                        <p:tgtEl>
                                          <p:spTgt spid="11"/>
                                        </p:tgtEl>
                                        <p:attrNameLst>
                                          <p:attrName>style.visibility</p:attrName>
                                        </p:attrNameLst>
                                      </p:cBhvr>
                                      <p:to>
                                        <p:strVal val="visible"/>
                                      </p:to>
                                    </p:set>
                                    <p:anim calcmode="lin" valueType="num">
                                      <p:cBhvr additive="base">
                                        <p:cTn id="97" dur="500" fill="hold"/>
                                        <p:tgtEl>
                                          <p:spTgt spid="11"/>
                                        </p:tgtEl>
                                        <p:attrNameLst>
                                          <p:attrName>ppt_x</p:attrName>
                                        </p:attrNameLst>
                                      </p:cBhvr>
                                      <p:tavLst>
                                        <p:tav tm="0">
                                          <p:val>
                                            <p:strVal val="#ppt_x"/>
                                          </p:val>
                                        </p:tav>
                                        <p:tav tm="100000">
                                          <p:val>
                                            <p:strVal val="#ppt_x"/>
                                          </p:val>
                                        </p:tav>
                                      </p:tavLst>
                                    </p:anim>
                                    <p:anim calcmode="lin" valueType="num">
                                      <p:cBhvr additive="base">
                                        <p:cTn id="9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nodeType="clickEffect">
                                  <p:stCondLst>
                                    <p:cond delay="0"/>
                                  </p:stCondLst>
                                  <p:childTnLst>
                                    <p:set>
                                      <p:cBhvr>
                                        <p:cTn id="102" dur="1" fill="hold">
                                          <p:stCondLst>
                                            <p:cond delay="0"/>
                                          </p:stCondLst>
                                        </p:cTn>
                                        <p:tgtEl>
                                          <p:spTgt spid="9"/>
                                        </p:tgtEl>
                                        <p:attrNameLst>
                                          <p:attrName>style.visibility</p:attrName>
                                        </p:attrNameLst>
                                      </p:cBhvr>
                                      <p:to>
                                        <p:strVal val="visible"/>
                                      </p:to>
                                    </p:set>
                                    <p:anim calcmode="lin" valueType="num">
                                      <p:cBhvr additive="base">
                                        <p:cTn id="103" dur="500" fill="hold"/>
                                        <p:tgtEl>
                                          <p:spTgt spid="9"/>
                                        </p:tgtEl>
                                        <p:attrNameLst>
                                          <p:attrName>ppt_x</p:attrName>
                                        </p:attrNameLst>
                                      </p:cBhvr>
                                      <p:tavLst>
                                        <p:tav tm="0">
                                          <p:val>
                                            <p:strVal val="#ppt_x"/>
                                          </p:val>
                                        </p:tav>
                                        <p:tav tm="100000">
                                          <p:val>
                                            <p:strVal val="#ppt_x"/>
                                          </p:val>
                                        </p:tav>
                                      </p:tavLst>
                                    </p:anim>
                                    <p:anim calcmode="lin" valueType="num">
                                      <p:cBhvr additive="base">
                                        <p:cTn id="10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E1991-46E9-2A27-6CF6-2CBAD6D26F17}"/>
              </a:ext>
            </a:extLst>
          </p:cNvPr>
          <p:cNvSpPr>
            <a:spLocks noGrp="1"/>
          </p:cNvSpPr>
          <p:nvPr>
            <p:ph type="title"/>
          </p:nvPr>
        </p:nvSpPr>
        <p:spPr>
          <a:xfrm>
            <a:off x="712264" y="1393045"/>
            <a:ext cx="10515600" cy="693101"/>
          </a:xfrm>
        </p:spPr>
        <p:txBody>
          <a:bodyPr>
            <a:normAutofit fontScale="90000"/>
          </a:bodyPr>
          <a:lstStyle/>
          <a:p>
            <a:r>
              <a:rPr lang="en-GB" dirty="0"/>
              <a:t>What is a brand?</a:t>
            </a:r>
          </a:p>
        </p:txBody>
      </p:sp>
      <p:sp>
        <p:nvSpPr>
          <p:cNvPr id="3" name="Content Placeholder 2">
            <a:extLst>
              <a:ext uri="{FF2B5EF4-FFF2-40B4-BE49-F238E27FC236}">
                <a16:creationId xmlns:a16="http://schemas.microsoft.com/office/drawing/2014/main" id="{CB32C95B-FF70-1E8E-CACB-BAD06C1EBBC0}"/>
              </a:ext>
            </a:extLst>
          </p:cNvPr>
          <p:cNvSpPr>
            <a:spLocks noGrp="1"/>
          </p:cNvSpPr>
          <p:nvPr>
            <p:ph idx="1"/>
          </p:nvPr>
        </p:nvSpPr>
        <p:spPr>
          <a:xfrm>
            <a:off x="838200" y="2202873"/>
            <a:ext cx="9102436" cy="3974090"/>
          </a:xfrm>
        </p:spPr>
        <p:txBody>
          <a:bodyPr>
            <a:normAutofit/>
          </a:bodyPr>
          <a:lstStyle/>
          <a:p>
            <a:r>
              <a:rPr lang="en-GB" dirty="0"/>
              <a:t>an identifying mark burned on livestock or (in former times) criminals or slaves with a branding iron</a:t>
            </a:r>
          </a:p>
          <a:p>
            <a:r>
              <a:rPr lang="en-GB" dirty="0"/>
              <a:t>a type of product manufactured by a particular company under a particular name.</a:t>
            </a:r>
          </a:p>
          <a:p>
            <a:r>
              <a:rPr lang="en-GB" dirty="0"/>
              <a:t>A </a:t>
            </a:r>
            <a:r>
              <a:rPr lang="en-GB" b="1" dirty="0"/>
              <a:t>personal brand </a:t>
            </a:r>
            <a:r>
              <a:rPr lang="en-GB" dirty="0"/>
              <a:t>is a widely-recognized and largely-uniform </a:t>
            </a:r>
            <a:r>
              <a:rPr lang="en-GB" b="1" dirty="0"/>
              <a:t>perception or impression of an individual </a:t>
            </a:r>
            <a:r>
              <a:rPr lang="en-GB" dirty="0"/>
              <a:t>based on their experience, expertise, competencies, actions and/or achievements within a community, industry, or the marketplace at large.</a:t>
            </a:r>
          </a:p>
        </p:txBody>
      </p:sp>
      <p:pic>
        <p:nvPicPr>
          <p:cNvPr id="5" name="Picture 4" descr="A picture containing brown&#10;&#10;Description automatically generated">
            <a:extLst>
              <a:ext uri="{FF2B5EF4-FFF2-40B4-BE49-F238E27FC236}">
                <a16:creationId xmlns:a16="http://schemas.microsoft.com/office/drawing/2014/main" id="{1C34F836-D04E-E624-47E1-6847383F761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161561" y="3543221"/>
            <a:ext cx="1791014" cy="1866979"/>
          </a:xfrm>
          <a:prstGeom prst="rect">
            <a:avLst/>
          </a:prstGeom>
        </p:spPr>
      </p:pic>
    </p:spTree>
    <p:extLst>
      <p:ext uri="{BB962C8B-B14F-4D97-AF65-F5344CB8AC3E}">
        <p14:creationId xmlns:p14="http://schemas.microsoft.com/office/powerpoint/2010/main" val="29327275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8ACB4-3A15-41C5-B1BD-82D4C20858F4}"/>
              </a:ext>
            </a:extLst>
          </p:cNvPr>
          <p:cNvSpPr>
            <a:spLocks noGrp="1"/>
          </p:cNvSpPr>
          <p:nvPr>
            <p:ph type="title"/>
          </p:nvPr>
        </p:nvSpPr>
        <p:spPr>
          <a:xfrm>
            <a:off x="6960096" y="142388"/>
            <a:ext cx="2962672" cy="490066"/>
          </a:xfrm>
        </p:spPr>
        <p:txBody>
          <a:bodyPr>
            <a:normAutofit fontScale="90000"/>
          </a:bodyPr>
          <a:lstStyle/>
          <a:p>
            <a:r>
              <a:rPr lang="en-GB" dirty="0"/>
              <a:t> </a:t>
            </a:r>
            <a:r>
              <a:rPr lang="en-GB" sz="3200" b="1" dirty="0"/>
              <a:t>Strengths</a:t>
            </a:r>
            <a:endParaRPr lang="en-GB" sz="3200" dirty="0"/>
          </a:p>
        </p:txBody>
      </p:sp>
      <p:sp>
        <p:nvSpPr>
          <p:cNvPr id="3" name="Content Placeholder 2">
            <a:extLst>
              <a:ext uri="{FF2B5EF4-FFF2-40B4-BE49-F238E27FC236}">
                <a16:creationId xmlns:a16="http://schemas.microsoft.com/office/drawing/2014/main" id="{20E345C9-1C70-43FB-84CD-27FBFA4DEF3D}"/>
              </a:ext>
            </a:extLst>
          </p:cNvPr>
          <p:cNvSpPr>
            <a:spLocks noGrp="1"/>
          </p:cNvSpPr>
          <p:nvPr>
            <p:ph sz="half" idx="1"/>
          </p:nvPr>
        </p:nvSpPr>
        <p:spPr>
          <a:xfrm>
            <a:off x="871741" y="1993064"/>
            <a:ext cx="4723348" cy="4158808"/>
          </a:xfrm>
        </p:spPr>
        <p:txBody>
          <a:bodyPr>
            <a:normAutofit fontScale="62500" lnSpcReduction="20000"/>
          </a:bodyPr>
          <a:lstStyle/>
          <a:p>
            <a:pPr marL="0" indent="0">
              <a:lnSpc>
                <a:spcPct val="120000"/>
              </a:lnSpc>
              <a:buNone/>
            </a:pPr>
            <a:r>
              <a:rPr lang="en-GB" sz="3300" dirty="0">
                <a:cs typeface="Arial" panose="020B0604020202020204" pitchFamily="34" charset="0"/>
              </a:rPr>
              <a:t>Company use the SWOT analysis</a:t>
            </a:r>
          </a:p>
          <a:p>
            <a:pPr marL="0" indent="0">
              <a:lnSpc>
                <a:spcPct val="120000"/>
              </a:lnSpc>
              <a:buNone/>
            </a:pPr>
            <a:r>
              <a:rPr lang="en-GB" sz="3300" dirty="0">
                <a:cs typeface="Arial" panose="020B0604020202020204" pitchFamily="34" charset="0"/>
              </a:rPr>
              <a:t>You can use this as a personal SWOT analysis</a:t>
            </a:r>
          </a:p>
          <a:p>
            <a:pPr marL="0" indent="0">
              <a:lnSpc>
                <a:spcPct val="120000"/>
              </a:lnSpc>
              <a:buNone/>
            </a:pPr>
            <a:r>
              <a:rPr lang="en-GB" sz="3300" dirty="0">
                <a:cs typeface="Arial" panose="020B0604020202020204" pitchFamily="34" charset="0"/>
              </a:rPr>
              <a:t>You as a </a:t>
            </a:r>
            <a:r>
              <a:rPr lang="en-GB" sz="3300" b="1" dirty="0">
                <a:cs typeface="Arial" panose="020B0604020202020204" pitchFamily="34" charset="0"/>
              </a:rPr>
              <a:t>BRAND.</a:t>
            </a:r>
          </a:p>
          <a:p>
            <a:pPr marL="0" indent="0">
              <a:lnSpc>
                <a:spcPct val="120000"/>
              </a:lnSpc>
              <a:buNone/>
            </a:pPr>
            <a:r>
              <a:rPr lang="en-GB" sz="3300" dirty="0">
                <a:cs typeface="Arial" panose="020B0604020202020204" pitchFamily="34" charset="0"/>
              </a:rPr>
              <a:t>Consider your strengths &amp; weaknesses</a:t>
            </a:r>
          </a:p>
          <a:p>
            <a:pPr marL="0" indent="0">
              <a:lnSpc>
                <a:spcPct val="120000"/>
              </a:lnSpc>
              <a:buNone/>
            </a:pPr>
            <a:r>
              <a:rPr lang="en-GB" sz="3300" dirty="0">
                <a:cs typeface="Arial" panose="020B0604020202020204" pitchFamily="34" charset="0"/>
              </a:rPr>
              <a:t>It helps if you have an idea of your career path or job role</a:t>
            </a:r>
          </a:p>
          <a:p>
            <a:pPr marL="0" indent="0">
              <a:lnSpc>
                <a:spcPct val="120000"/>
              </a:lnSpc>
              <a:buNone/>
            </a:pPr>
            <a:r>
              <a:rPr lang="en-GB" sz="3300" dirty="0">
                <a:cs typeface="Arial" panose="020B0604020202020204" pitchFamily="34" charset="0"/>
              </a:rPr>
              <a:t>What are the opportunities or threats to your success?</a:t>
            </a:r>
          </a:p>
          <a:p>
            <a:endParaRPr lang="en-GB" dirty="0"/>
          </a:p>
        </p:txBody>
      </p:sp>
      <p:pic>
        <p:nvPicPr>
          <p:cNvPr id="5" name="Content Placeholder 4">
            <a:extLst>
              <a:ext uri="{FF2B5EF4-FFF2-40B4-BE49-F238E27FC236}">
                <a16:creationId xmlns:a16="http://schemas.microsoft.com/office/drawing/2014/main" id="{ED9AC491-C1BE-4A6F-AB74-1BA4A05221E6}"/>
              </a:ext>
            </a:extLst>
          </p:cNvPr>
          <p:cNvPicPr>
            <a:picLocks noGrp="1" noChangeAspect="1"/>
          </p:cNvPicPr>
          <p:nvPr>
            <p:ph sz="half" idx="2"/>
          </p:nvPr>
        </p:nvPicPr>
        <p:blipFill>
          <a:blip r:embed="rId2"/>
          <a:stretch>
            <a:fillRect/>
          </a:stretch>
        </p:blipFill>
        <p:spPr>
          <a:xfrm>
            <a:off x="5811276" y="1612452"/>
            <a:ext cx="3724518" cy="3941330"/>
          </a:xfrm>
          <a:prstGeom prst="rect">
            <a:avLst/>
          </a:prstGeom>
        </p:spPr>
      </p:pic>
      <p:sp>
        <p:nvSpPr>
          <p:cNvPr id="6" name="TextBox 5">
            <a:extLst>
              <a:ext uri="{FF2B5EF4-FFF2-40B4-BE49-F238E27FC236}">
                <a16:creationId xmlns:a16="http://schemas.microsoft.com/office/drawing/2014/main" id="{A3CF8692-F82E-42DE-BAA3-06B7104EB52F}"/>
              </a:ext>
            </a:extLst>
          </p:cNvPr>
          <p:cNvSpPr txBox="1"/>
          <p:nvPr/>
        </p:nvSpPr>
        <p:spPr>
          <a:xfrm>
            <a:off x="522178" y="1350842"/>
            <a:ext cx="4572000" cy="523220"/>
          </a:xfrm>
          <a:prstGeom prst="rect">
            <a:avLst/>
          </a:prstGeom>
          <a:noFill/>
        </p:spPr>
        <p:txBody>
          <a:bodyPr wrap="square">
            <a:spAutoFit/>
          </a:bodyPr>
          <a:lstStyle/>
          <a:p>
            <a:r>
              <a:rPr lang="en-GB" sz="2800" dirty="0"/>
              <a:t>SWOT</a:t>
            </a:r>
            <a:r>
              <a:rPr lang="en-GB" dirty="0"/>
              <a:t> ( Micro analysis )</a:t>
            </a:r>
          </a:p>
        </p:txBody>
      </p:sp>
      <p:sp>
        <p:nvSpPr>
          <p:cNvPr id="4" name="TextBox 3">
            <a:extLst>
              <a:ext uri="{FF2B5EF4-FFF2-40B4-BE49-F238E27FC236}">
                <a16:creationId xmlns:a16="http://schemas.microsoft.com/office/drawing/2014/main" id="{71D66767-22F3-D401-C6C4-6E398F524248}"/>
              </a:ext>
            </a:extLst>
          </p:cNvPr>
          <p:cNvSpPr txBox="1"/>
          <p:nvPr/>
        </p:nvSpPr>
        <p:spPr>
          <a:xfrm>
            <a:off x="9966957" y="1304218"/>
            <a:ext cx="1883555" cy="4893647"/>
          </a:xfrm>
          <a:prstGeom prst="rect">
            <a:avLst/>
          </a:prstGeom>
          <a:ln>
            <a:solidFill>
              <a:schemeClr val="accent2"/>
            </a:solidFill>
          </a:ln>
        </p:spPr>
        <p:style>
          <a:lnRef idx="2">
            <a:schemeClr val="accent2"/>
          </a:lnRef>
          <a:fillRef idx="1">
            <a:schemeClr val="lt1"/>
          </a:fillRef>
          <a:effectRef idx="0">
            <a:schemeClr val="accent2"/>
          </a:effectRef>
          <a:fontRef idx="minor">
            <a:schemeClr val="dk1"/>
          </a:fontRef>
        </p:style>
        <p:txBody>
          <a:bodyPr wrap="square" rtlCol="0" anchor="ctr" anchorCtr="1">
            <a:spAutoFit/>
          </a:bodyPr>
          <a:lstStyle/>
          <a:p>
            <a:r>
              <a:rPr lang="en-GB" sz="2400" dirty="0"/>
              <a:t>Think of a job role in the tourism industry that you would like.</a:t>
            </a:r>
          </a:p>
          <a:p>
            <a:r>
              <a:rPr lang="en-GB" sz="2400" dirty="0"/>
              <a:t> </a:t>
            </a:r>
          </a:p>
          <a:p>
            <a:r>
              <a:rPr lang="en-GB" sz="2400" dirty="0"/>
              <a:t>Do a SWOT analysis on yourself for a job role in Tourism Industry </a:t>
            </a:r>
          </a:p>
        </p:txBody>
      </p:sp>
    </p:spTree>
    <p:extLst>
      <p:ext uri="{BB962C8B-B14F-4D97-AF65-F5344CB8AC3E}">
        <p14:creationId xmlns:p14="http://schemas.microsoft.com/office/powerpoint/2010/main" val="9585996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EC1C5-0222-86BB-5DD7-22E8AF4BB698}"/>
              </a:ext>
            </a:extLst>
          </p:cNvPr>
          <p:cNvSpPr>
            <a:spLocks noGrp="1"/>
          </p:cNvSpPr>
          <p:nvPr>
            <p:ph type="title"/>
          </p:nvPr>
        </p:nvSpPr>
        <p:spPr/>
        <p:txBody>
          <a:bodyPr/>
          <a:lstStyle/>
          <a:p>
            <a:r>
              <a:rPr lang="en-GB" dirty="0"/>
              <a:t>Personally and socially </a:t>
            </a:r>
          </a:p>
        </p:txBody>
      </p:sp>
      <p:sp>
        <p:nvSpPr>
          <p:cNvPr id="3" name="Content Placeholder 2">
            <a:extLst>
              <a:ext uri="{FF2B5EF4-FFF2-40B4-BE49-F238E27FC236}">
                <a16:creationId xmlns:a16="http://schemas.microsoft.com/office/drawing/2014/main" id="{3F98483F-4522-9577-0F18-9E2E43DAF5A3}"/>
              </a:ext>
            </a:extLst>
          </p:cNvPr>
          <p:cNvSpPr>
            <a:spLocks noGrp="1"/>
          </p:cNvSpPr>
          <p:nvPr>
            <p:ph sz="half" idx="1"/>
          </p:nvPr>
        </p:nvSpPr>
        <p:spPr/>
        <p:txBody>
          <a:bodyPr/>
          <a:lstStyle/>
          <a:p>
            <a:r>
              <a:rPr lang="en-GB" dirty="0"/>
              <a:t>Who are you ? </a:t>
            </a:r>
          </a:p>
          <a:p>
            <a:endParaRPr lang="en-GB" dirty="0"/>
          </a:p>
          <a:p>
            <a:endParaRPr lang="en-GB" dirty="0"/>
          </a:p>
          <a:p>
            <a:endParaRPr lang="en-GB" dirty="0"/>
          </a:p>
          <a:p>
            <a:endParaRPr lang="en-GB" dirty="0"/>
          </a:p>
          <a:p>
            <a:r>
              <a:rPr lang="en-GB" dirty="0">
                <a:hlinkClick r:id="rId2"/>
              </a:rPr>
              <a:t>https://moodle.uwtsd.ac.uk/mod/scorm/view.php?id=436525</a:t>
            </a:r>
            <a:endParaRPr lang="en-GB" dirty="0"/>
          </a:p>
          <a:p>
            <a:endParaRPr lang="en-GB" dirty="0"/>
          </a:p>
        </p:txBody>
      </p:sp>
      <p:sp>
        <p:nvSpPr>
          <p:cNvPr id="4" name="Content Placeholder 3">
            <a:extLst>
              <a:ext uri="{FF2B5EF4-FFF2-40B4-BE49-F238E27FC236}">
                <a16:creationId xmlns:a16="http://schemas.microsoft.com/office/drawing/2014/main" id="{592DE408-23D2-0C8F-4B8C-E8193FC613D5}"/>
              </a:ext>
            </a:extLst>
          </p:cNvPr>
          <p:cNvSpPr>
            <a:spLocks noGrp="1"/>
          </p:cNvSpPr>
          <p:nvPr>
            <p:ph sz="half" idx="2"/>
          </p:nvPr>
        </p:nvSpPr>
        <p:spPr/>
        <p:txBody>
          <a:bodyPr/>
          <a:lstStyle/>
          <a:p>
            <a:r>
              <a:rPr lang="en-GB" dirty="0"/>
              <a:t>Defines what you are?</a:t>
            </a:r>
          </a:p>
        </p:txBody>
      </p:sp>
      <p:pic>
        <p:nvPicPr>
          <p:cNvPr id="6" name="Picture 5" descr="A picture containing text, envelope, businesscard&#10;&#10;Description automatically generated">
            <a:extLst>
              <a:ext uri="{FF2B5EF4-FFF2-40B4-BE49-F238E27FC236}">
                <a16:creationId xmlns:a16="http://schemas.microsoft.com/office/drawing/2014/main" id="{B5209DCC-1245-43F2-9F86-4113CCD14CD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rot="558857">
            <a:off x="2987360" y="1634589"/>
            <a:ext cx="2808180" cy="2808180"/>
          </a:xfrm>
          <a:prstGeom prst="rect">
            <a:avLst/>
          </a:prstGeom>
        </p:spPr>
      </p:pic>
      <p:pic>
        <p:nvPicPr>
          <p:cNvPr id="8" name="Picture 7" descr="A picture containing text&#10;&#10;Description automatically generated">
            <a:extLst>
              <a:ext uri="{FF2B5EF4-FFF2-40B4-BE49-F238E27FC236}">
                <a16:creationId xmlns:a16="http://schemas.microsoft.com/office/drawing/2014/main" id="{50D02468-543D-955D-8C4D-8FC5F0E5B85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rot="176762">
            <a:off x="7780763" y="2596149"/>
            <a:ext cx="3118304" cy="3118304"/>
          </a:xfrm>
          <a:prstGeom prst="rect">
            <a:avLst/>
          </a:prstGeom>
        </p:spPr>
      </p:pic>
    </p:spTree>
    <p:extLst>
      <p:ext uri="{BB962C8B-B14F-4D97-AF65-F5344CB8AC3E}">
        <p14:creationId xmlns:p14="http://schemas.microsoft.com/office/powerpoint/2010/main" val="41576926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CCF35-EA48-A852-89C8-1BFD10D93502}"/>
              </a:ext>
            </a:extLst>
          </p:cNvPr>
          <p:cNvSpPr>
            <a:spLocks noGrp="1"/>
          </p:cNvSpPr>
          <p:nvPr>
            <p:ph type="title"/>
          </p:nvPr>
        </p:nvSpPr>
        <p:spPr>
          <a:xfrm>
            <a:off x="648929" y="629266"/>
            <a:ext cx="3505495" cy="1622321"/>
          </a:xfrm>
        </p:spPr>
        <p:txBody>
          <a:bodyPr>
            <a:normAutofit/>
          </a:bodyPr>
          <a:lstStyle/>
          <a:p>
            <a:r>
              <a:rPr lang="en-GB" dirty="0"/>
              <a:t>Smart Goals</a:t>
            </a:r>
          </a:p>
        </p:txBody>
      </p:sp>
      <p:sp>
        <p:nvSpPr>
          <p:cNvPr id="3" name="Content Placeholder 2">
            <a:extLst>
              <a:ext uri="{FF2B5EF4-FFF2-40B4-BE49-F238E27FC236}">
                <a16:creationId xmlns:a16="http://schemas.microsoft.com/office/drawing/2014/main" id="{9C72774C-1D3E-7DB5-FC7E-6BDE180A6785}"/>
              </a:ext>
            </a:extLst>
          </p:cNvPr>
          <p:cNvSpPr>
            <a:spLocks noGrp="1"/>
          </p:cNvSpPr>
          <p:nvPr>
            <p:ph idx="1"/>
          </p:nvPr>
        </p:nvSpPr>
        <p:spPr>
          <a:xfrm>
            <a:off x="648931" y="2438400"/>
            <a:ext cx="3505494" cy="3785419"/>
          </a:xfrm>
        </p:spPr>
        <p:txBody>
          <a:bodyPr>
            <a:normAutofit/>
          </a:bodyPr>
          <a:lstStyle/>
          <a:p>
            <a:pPr>
              <a:lnSpc>
                <a:spcPct val="150000"/>
              </a:lnSpc>
            </a:pPr>
            <a:r>
              <a:rPr lang="en-GB" dirty="0"/>
              <a:t>SMART goals stands for Specific, Measurable, Achievable, Relevant, and Time-Bound.</a:t>
            </a:r>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hart&#10;&#10;Description automatically generated with low confidence">
            <a:extLst>
              <a:ext uri="{FF2B5EF4-FFF2-40B4-BE49-F238E27FC236}">
                <a16:creationId xmlns:a16="http://schemas.microsoft.com/office/drawing/2014/main" id="{8BDACBCB-02D7-9EEF-5BEC-5025E2DFD66E}"/>
              </a:ext>
            </a:extLst>
          </p:cNvPr>
          <p:cNvPicPr>
            <a:picLocks noChangeAspect="1"/>
          </p:cNvPicPr>
          <p:nvPr/>
        </p:nvPicPr>
        <p:blipFill>
          <a:blip r:embed="rId2"/>
          <a:stretch>
            <a:fillRect/>
          </a:stretch>
        </p:blipFill>
        <p:spPr>
          <a:xfrm>
            <a:off x="5835040" y="807593"/>
            <a:ext cx="5160974" cy="5239568"/>
          </a:xfrm>
          <a:prstGeom prst="rect">
            <a:avLst/>
          </a:prstGeom>
          <a:effectLst/>
        </p:spPr>
      </p:pic>
    </p:spTree>
    <p:extLst>
      <p:ext uri="{BB962C8B-B14F-4D97-AF65-F5344CB8AC3E}">
        <p14:creationId xmlns:p14="http://schemas.microsoft.com/office/powerpoint/2010/main" val="26983850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2FE82-333D-8E48-6F2A-C5DEE5B7734D}"/>
              </a:ext>
            </a:extLst>
          </p:cNvPr>
          <p:cNvSpPr>
            <a:spLocks noGrp="1"/>
          </p:cNvSpPr>
          <p:nvPr>
            <p:ph type="title"/>
          </p:nvPr>
        </p:nvSpPr>
        <p:spPr>
          <a:xfrm>
            <a:off x="310877" y="185611"/>
            <a:ext cx="10515600" cy="1325563"/>
          </a:xfrm>
        </p:spPr>
        <p:txBody>
          <a:bodyPr/>
          <a:lstStyle/>
          <a:p>
            <a:r>
              <a:rPr lang="en-GB" dirty="0"/>
              <a:t>Gibbs' Reflective Cycle: Unit 4 topic 3 </a:t>
            </a:r>
          </a:p>
        </p:txBody>
      </p:sp>
      <p:sp>
        <p:nvSpPr>
          <p:cNvPr id="3" name="Content Placeholder 2">
            <a:extLst>
              <a:ext uri="{FF2B5EF4-FFF2-40B4-BE49-F238E27FC236}">
                <a16:creationId xmlns:a16="http://schemas.microsoft.com/office/drawing/2014/main" id="{FE856B70-AC5F-DDE3-51FB-07DAF593C14A}"/>
              </a:ext>
            </a:extLst>
          </p:cNvPr>
          <p:cNvSpPr>
            <a:spLocks noGrp="1"/>
          </p:cNvSpPr>
          <p:nvPr>
            <p:ph sz="half" idx="1"/>
          </p:nvPr>
        </p:nvSpPr>
        <p:spPr>
          <a:xfrm>
            <a:off x="165022" y="1662939"/>
            <a:ext cx="5930978" cy="4844447"/>
          </a:xfrm>
        </p:spPr>
        <p:txBody>
          <a:bodyPr>
            <a:normAutofit fontScale="32500" lnSpcReduction="20000"/>
          </a:bodyPr>
          <a:lstStyle/>
          <a:p>
            <a:pPr>
              <a:lnSpc>
                <a:spcPct val="170000"/>
              </a:lnSpc>
            </a:pPr>
            <a:r>
              <a:rPr lang="en-GB" sz="5500" dirty="0"/>
              <a:t>Developed by Graham Gibbs in 1988 to give structure to learning from experiences.  </a:t>
            </a:r>
          </a:p>
          <a:p>
            <a:pPr>
              <a:lnSpc>
                <a:spcPct val="170000"/>
              </a:lnSpc>
            </a:pPr>
            <a:r>
              <a:rPr lang="en-GB" sz="5500" dirty="0"/>
              <a:t>It offers a framework for examining experiences, </a:t>
            </a:r>
          </a:p>
          <a:p>
            <a:pPr>
              <a:lnSpc>
                <a:spcPct val="170000"/>
              </a:lnSpc>
            </a:pPr>
            <a:r>
              <a:rPr lang="en-GB" sz="5500" dirty="0"/>
              <a:t>its cyclic nature lends itself particularly well to repeated experiences, allowing you to learn and plan from things that either went well or didn’t go well.</a:t>
            </a:r>
          </a:p>
          <a:p>
            <a:pPr>
              <a:lnSpc>
                <a:spcPct val="170000"/>
              </a:lnSpc>
            </a:pPr>
            <a:r>
              <a:rPr lang="en-GB" sz="5500" dirty="0"/>
              <a:t> It covers 6 stages:</a:t>
            </a:r>
          </a:p>
          <a:p>
            <a:endParaRPr lang="en-GB" dirty="0"/>
          </a:p>
        </p:txBody>
      </p:sp>
      <p:sp>
        <p:nvSpPr>
          <p:cNvPr id="4" name="Content Placeholder 3">
            <a:extLst>
              <a:ext uri="{FF2B5EF4-FFF2-40B4-BE49-F238E27FC236}">
                <a16:creationId xmlns:a16="http://schemas.microsoft.com/office/drawing/2014/main" id="{1AF54F59-02FB-C8D5-3652-371EB4E06EF3}"/>
              </a:ext>
            </a:extLst>
          </p:cNvPr>
          <p:cNvSpPr>
            <a:spLocks noGrp="1"/>
          </p:cNvSpPr>
          <p:nvPr>
            <p:ph sz="half" idx="2"/>
          </p:nvPr>
        </p:nvSpPr>
        <p:spPr>
          <a:xfrm>
            <a:off x="6172199" y="1825624"/>
            <a:ext cx="5636463" cy="4928593"/>
          </a:xfrm>
        </p:spPr>
        <p:txBody>
          <a:bodyPr>
            <a:normAutofit fontScale="32500" lnSpcReduction="20000"/>
          </a:bodyPr>
          <a:lstStyle/>
          <a:p>
            <a:pPr>
              <a:lnSpc>
                <a:spcPct val="170000"/>
              </a:lnSpc>
            </a:pPr>
            <a:r>
              <a:rPr lang="en-GB" sz="5500" b="1" dirty="0"/>
              <a:t>Description </a:t>
            </a:r>
            <a:r>
              <a:rPr lang="en-GB" sz="5500" dirty="0"/>
              <a:t>of the experience</a:t>
            </a:r>
          </a:p>
          <a:p>
            <a:pPr>
              <a:lnSpc>
                <a:spcPct val="170000"/>
              </a:lnSpc>
            </a:pPr>
            <a:r>
              <a:rPr lang="en-GB" sz="5500" b="1" dirty="0"/>
              <a:t>Feelings</a:t>
            </a:r>
            <a:r>
              <a:rPr lang="en-GB" sz="5500" dirty="0"/>
              <a:t> and thoughts about the experience</a:t>
            </a:r>
          </a:p>
          <a:p>
            <a:pPr>
              <a:lnSpc>
                <a:spcPct val="170000"/>
              </a:lnSpc>
            </a:pPr>
            <a:r>
              <a:rPr lang="en-GB" sz="5500" b="1" dirty="0"/>
              <a:t>Evaluation</a:t>
            </a:r>
            <a:r>
              <a:rPr lang="en-GB" sz="5500" dirty="0"/>
              <a:t> of the experience, both good and bad</a:t>
            </a:r>
          </a:p>
          <a:p>
            <a:pPr>
              <a:lnSpc>
                <a:spcPct val="170000"/>
              </a:lnSpc>
            </a:pPr>
            <a:r>
              <a:rPr lang="en-GB" sz="5500" b="1" dirty="0"/>
              <a:t>Analysis</a:t>
            </a:r>
            <a:r>
              <a:rPr lang="en-GB" sz="5500" dirty="0"/>
              <a:t> to make sense of the situation</a:t>
            </a:r>
          </a:p>
          <a:p>
            <a:pPr>
              <a:lnSpc>
                <a:spcPct val="170000"/>
              </a:lnSpc>
            </a:pPr>
            <a:r>
              <a:rPr lang="en-GB" sz="5500" b="1" dirty="0"/>
              <a:t>Conclusion </a:t>
            </a:r>
            <a:r>
              <a:rPr lang="en-GB" sz="5500" dirty="0"/>
              <a:t>about what you learned and what</a:t>
            </a:r>
            <a:r>
              <a:rPr lang="en-GB" sz="5500" b="1" dirty="0"/>
              <a:t> y</a:t>
            </a:r>
            <a:r>
              <a:rPr lang="en-GB" sz="5500" dirty="0"/>
              <a:t>ou could have done differently</a:t>
            </a:r>
          </a:p>
          <a:p>
            <a:pPr>
              <a:lnSpc>
                <a:spcPct val="170000"/>
              </a:lnSpc>
            </a:pPr>
            <a:r>
              <a:rPr lang="en-GB" sz="5500" b="1" dirty="0"/>
              <a:t>Action plan </a:t>
            </a:r>
            <a:r>
              <a:rPr lang="en-GB" sz="5500" dirty="0"/>
              <a:t>for how you would deal with similar situations in the future, or general changes you might find appropriate.</a:t>
            </a:r>
          </a:p>
          <a:p>
            <a:endParaRPr lang="en-GB" dirty="0"/>
          </a:p>
        </p:txBody>
      </p:sp>
    </p:spTree>
    <p:extLst>
      <p:ext uri="{BB962C8B-B14F-4D97-AF65-F5344CB8AC3E}">
        <p14:creationId xmlns:p14="http://schemas.microsoft.com/office/powerpoint/2010/main" val="27628281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1A55E-AB78-E2AD-C889-1125E686D117}"/>
              </a:ext>
            </a:extLst>
          </p:cNvPr>
          <p:cNvSpPr>
            <a:spLocks noGrp="1"/>
          </p:cNvSpPr>
          <p:nvPr>
            <p:ph type="title"/>
          </p:nvPr>
        </p:nvSpPr>
        <p:spPr>
          <a:xfrm>
            <a:off x="198681" y="0"/>
            <a:ext cx="10515600" cy="1325563"/>
          </a:xfrm>
        </p:spPr>
        <p:txBody>
          <a:bodyPr>
            <a:normAutofit fontScale="90000"/>
          </a:bodyPr>
          <a:lstStyle/>
          <a:p>
            <a:r>
              <a:rPr lang="en-GB" dirty="0"/>
              <a:t>Gibbs' Reflective </a:t>
            </a:r>
            <a:r>
              <a:rPr lang="en-GB" sz="4000" dirty="0"/>
              <a:t>Cycle</a:t>
            </a:r>
            <a:br>
              <a:rPr lang="en-GB" sz="2200" dirty="0"/>
            </a:br>
            <a:r>
              <a:rPr lang="en-GB" sz="2200" dirty="0">
                <a:latin typeface="+mn-lt"/>
              </a:rPr>
              <a:t>One of the most famous cyclical models of reflection leading you through six stages exploring an experience: description, feelings, evaluation, analysis, conclusion and action plan.</a:t>
            </a:r>
            <a:endParaRPr lang="en-GB" dirty="0">
              <a:latin typeface="+mn-lt"/>
            </a:endParaRPr>
          </a:p>
        </p:txBody>
      </p:sp>
      <p:pic>
        <p:nvPicPr>
          <p:cNvPr id="5" name="Content Placeholder 4">
            <a:extLst>
              <a:ext uri="{FF2B5EF4-FFF2-40B4-BE49-F238E27FC236}">
                <a16:creationId xmlns:a16="http://schemas.microsoft.com/office/drawing/2014/main" id="{43151B9E-3AEF-3E9D-2559-D331DC34DC5C}"/>
              </a:ext>
            </a:extLst>
          </p:cNvPr>
          <p:cNvPicPr>
            <a:picLocks noGrp="1" noChangeAspect="1"/>
          </p:cNvPicPr>
          <p:nvPr>
            <p:ph sz="half" idx="1"/>
          </p:nvPr>
        </p:nvPicPr>
        <p:blipFill>
          <a:blip r:embed="rId2"/>
          <a:stretch>
            <a:fillRect/>
          </a:stretch>
        </p:blipFill>
        <p:spPr>
          <a:xfrm>
            <a:off x="198681" y="1794399"/>
            <a:ext cx="5007228" cy="4766466"/>
          </a:xfrm>
          <a:prstGeom prst="rect">
            <a:avLst/>
          </a:prstGeom>
        </p:spPr>
      </p:pic>
      <p:sp>
        <p:nvSpPr>
          <p:cNvPr id="4" name="Content Placeholder 3">
            <a:extLst>
              <a:ext uri="{FF2B5EF4-FFF2-40B4-BE49-F238E27FC236}">
                <a16:creationId xmlns:a16="http://schemas.microsoft.com/office/drawing/2014/main" id="{2A0E8585-0E9F-3EB7-17FD-C8913920A0E4}"/>
              </a:ext>
            </a:extLst>
          </p:cNvPr>
          <p:cNvSpPr>
            <a:spLocks noGrp="1"/>
          </p:cNvSpPr>
          <p:nvPr>
            <p:ph sz="half" idx="2"/>
          </p:nvPr>
        </p:nvSpPr>
        <p:spPr>
          <a:xfrm>
            <a:off x="5368593" y="1825624"/>
            <a:ext cx="6720559" cy="4939813"/>
          </a:xfrm>
        </p:spPr>
        <p:txBody>
          <a:bodyPr>
            <a:normAutofit fontScale="25000" lnSpcReduction="20000"/>
          </a:bodyPr>
          <a:lstStyle/>
          <a:p>
            <a:pPr>
              <a:lnSpc>
                <a:spcPct val="170000"/>
              </a:lnSpc>
            </a:pPr>
            <a:r>
              <a:rPr lang="en-GB" sz="6400" dirty="0"/>
              <a:t>This model is a good way to work </a:t>
            </a:r>
            <a:r>
              <a:rPr lang="en-GB" sz="6400" b="1" dirty="0"/>
              <a:t>through an experience</a:t>
            </a:r>
            <a:r>
              <a:rPr lang="en-GB" sz="6400" dirty="0"/>
              <a:t>. This can be either a stand-alone experience or a situation you go through frequently. </a:t>
            </a:r>
          </a:p>
          <a:p>
            <a:pPr>
              <a:lnSpc>
                <a:spcPct val="170000"/>
              </a:lnSpc>
            </a:pPr>
            <a:r>
              <a:rPr lang="en-GB" sz="6400" dirty="0"/>
              <a:t>Gibbs originally advocated its use in repeated situations, but the stages and principles apply equally well for single experiences too. If done with a stand-alone experience, the action plan may become more general and look at how you can apply your conclusions in the future.</a:t>
            </a:r>
          </a:p>
          <a:p>
            <a:pPr>
              <a:lnSpc>
                <a:spcPct val="170000"/>
              </a:lnSpc>
            </a:pPr>
            <a:r>
              <a:rPr lang="en-GB" sz="6400" dirty="0"/>
              <a:t> For each of the stages of the model a number of helpful questions are outlined below. You don’t have to answer all of them but they can guide you about what sort of things make sense to include in that stage. You might have other prompts that work better for you.</a:t>
            </a:r>
          </a:p>
        </p:txBody>
      </p:sp>
    </p:spTree>
    <p:extLst>
      <p:ext uri="{BB962C8B-B14F-4D97-AF65-F5344CB8AC3E}">
        <p14:creationId xmlns:p14="http://schemas.microsoft.com/office/powerpoint/2010/main" val="3478371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BE81C-AB2D-4E47-A557-FB36C7F20CF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F8EC0E9-CF79-4745-1DC9-56BFE2400A58}"/>
              </a:ext>
            </a:extLst>
          </p:cNvPr>
          <p:cNvSpPr>
            <a:spLocks noGrp="1"/>
          </p:cNvSpPr>
          <p:nvPr>
            <p:ph idx="1"/>
          </p:nvPr>
        </p:nvSpPr>
        <p:spPr/>
        <p:txBody>
          <a:bodyPr/>
          <a:lstStyle/>
          <a:p>
            <a:r>
              <a:rPr lang="en-GB" dirty="0"/>
              <a:t>Gibbs G (1988). Learning by Doing: A guide to teaching and learning methods. Further Education Unit. Oxford Polytechnic: Oxford.</a:t>
            </a:r>
          </a:p>
        </p:txBody>
      </p:sp>
    </p:spTree>
    <p:extLst>
      <p:ext uri="{BB962C8B-B14F-4D97-AF65-F5344CB8AC3E}">
        <p14:creationId xmlns:p14="http://schemas.microsoft.com/office/powerpoint/2010/main" val="21517699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638</Words>
  <Application>Microsoft Office PowerPoint</Application>
  <PresentationFormat>Widescreen</PresentationFormat>
  <Paragraphs>50</Paragraphs>
  <Slides>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Learning in the Digital era </vt:lpstr>
      <vt:lpstr>Let’s take a walk down the high street….How any brands do you recognise?</vt:lpstr>
      <vt:lpstr>What is a brand?</vt:lpstr>
      <vt:lpstr> Strengths</vt:lpstr>
      <vt:lpstr>Personally and socially </vt:lpstr>
      <vt:lpstr>Smart Goals</vt:lpstr>
      <vt:lpstr>Gibbs' Reflective Cycle: Unit 4 topic 3 </vt:lpstr>
      <vt:lpstr>Gibbs' Reflective Cycle One of the most famous cyclical models of reflection leading you through six stages exploring an experience: description, feelings, evaluation, analysis, conclusion and action plan.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dc:title>
  <dc:creator>Deborah Jenkins</dc:creator>
  <cp:lastModifiedBy>Deborah Jenkins</cp:lastModifiedBy>
  <cp:revision>2</cp:revision>
  <dcterms:created xsi:type="dcterms:W3CDTF">2022-10-17T10:54:21Z</dcterms:created>
  <dcterms:modified xsi:type="dcterms:W3CDTF">2023-01-09T17:46:04Z</dcterms:modified>
</cp:coreProperties>
</file>