
<file path=[Content_Types].xml><?xml version="1.0" encoding="utf-8"?>
<Types xmlns="http://schemas.openxmlformats.org/package/2006/content-types">
  <Default Extension="jpeg" ContentType="image/jpeg"/>
  <Default Extension="JPG" ContentType="image/.jpg"/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21"/>
  </p:handoutMasterIdLst>
  <p:sldIdLst>
    <p:sldId id="256" r:id="rId3"/>
    <p:sldId id="260" r:id="rId5"/>
    <p:sldId id="308" r:id="rId6"/>
    <p:sldId id="381" r:id="rId7"/>
    <p:sldId id="261" r:id="rId8"/>
    <p:sldId id="312" r:id="rId9"/>
    <p:sldId id="317" r:id="rId10"/>
    <p:sldId id="339" r:id="rId11"/>
    <p:sldId id="333" r:id="rId12"/>
    <p:sldId id="395" r:id="rId13"/>
    <p:sldId id="342" r:id="rId14"/>
    <p:sldId id="344" r:id="rId15"/>
    <p:sldId id="345" r:id="rId16"/>
    <p:sldId id="340" r:id="rId17"/>
    <p:sldId id="341" r:id="rId18"/>
    <p:sldId id="378" r:id="rId19"/>
    <p:sldId id="382" r:id="rId20"/>
  </p:sldIdLst>
  <p:sldSz cx="9144000" cy="5143500" type="screen16x9"/>
  <p:notesSz cx="6858000" cy="9144000"/>
  <p:defaultTextStyle>
    <a:defPPr>
      <a:defRPr lang="zh-CN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2213"/>
    <a:srgbClr val="FEDA5B"/>
    <a:srgbClr val="FEE600"/>
    <a:srgbClr val="464646"/>
    <a:srgbClr val="72BEA0"/>
    <a:srgbClr val="70B4B7"/>
    <a:srgbClr val="C75349"/>
    <a:srgbClr val="F8B7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2" autoAdjust="0"/>
    <p:restoredTop sz="95394" autoAdjust="0"/>
  </p:normalViewPr>
  <p:slideViewPr>
    <p:cSldViewPr snapToGrid="0" showGuides="1">
      <p:cViewPr varScale="1">
        <p:scale>
          <a:sx n="111" d="100"/>
          <a:sy n="111" d="100"/>
        </p:scale>
        <p:origin x="614" y="67"/>
      </p:cViewPr>
      <p:guideLst>
        <p:guide orient="horz" pos="56"/>
        <p:guide pos="2880"/>
        <p:guide orient="horz" pos="2207"/>
        <p:guide pos="45"/>
        <p:guide pos="2187"/>
        <p:guide orient="horz" pos="3121"/>
        <p:guide pos="564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17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handoutMaster" Target="handoutMasters/handoutMaster1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8885A-1B81-4E7F-B793-12A31F916A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0C853-DC6C-4924-B1F2-08CE44BD350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77FC2F-FDF9-4A3A-8E00-C9FCC9B036D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E6C439-5B31-42A4-9D65-F2D199E8886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/>
          <p:cNvSpPr>
            <a:spLocks noGrp="1"/>
          </p:cNvSpPr>
          <p:nvPr>
            <p:ph type="pic" sz="quarter" idx="15"/>
          </p:nvPr>
        </p:nvSpPr>
        <p:spPr>
          <a:xfrm>
            <a:off x="6947804" y="2440221"/>
            <a:ext cx="2000251" cy="240519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6" name="Picture Placeholder 7"/>
          <p:cNvSpPr>
            <a:spLocks noGrp="1"/>
          </p:cNvSpPr>
          <p:nvPr>
            <p:ph type="pic" sz="quarter" idx="16"/>
          </p:nvPr>
        </p:nvSpPr>
        <p:spPr>
          <a:xfrm>
            <a:off x="6947805" y="1232722"/>
            <a:ext cx="2000251" cy="10858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7" name="Picture Placeholder 7"/>
          <p:cNvSpPr>
            <a:spLocks noGrp="1"/>
          </p:cNvSpPr>
          <p:nvPr>
            <p:ph type="pic" sz="quarter" idx="17"/>
          </p:nvPr>
        </p:nvSpPr>
        <p:spPr>
          <a:xfrm>
            <a:off x="4816928" y="1232722"/>
            <a:ext cx="2000251" cy="240519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8"/>
          </p:nvPr>
        </p:nvSpPr>
        <p:spPr>
          <a:xfrm>
            <a:off x="4816928" y="3759568"/>
            <a:ext cx="2000251" cy="10858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/>
          <p:cNvSpPr>
            <a:spLocks noGrp="1"/>
          </p:cNvSpPr>
          <p:nvPr>
            <p:ph type="pic" sz="quarter" idx="16"/>
          </p:nvPr>
        </p:nvSpPr>
        <p:spPr>
          <a:xfrm>
            <a:off x="188941" y="3071520"/>
            <a:ext cx="2227684" cy="1421081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8"/>
          </p:nvPr>
        </p:nvSpPr>
        <p:spPr>
          <a:xfrm>
            <a:off x="188942" y="1466655"/>
            <a:ext cx="2227684" cy="1421081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9"/>
          </p:nvPr>
        </p:nvSpPr>
        <p:spPr>
          <a:xfrm>
            <a:off x="4658304" y="3071520"/>
            <a:ext cx="2227684" cy="1421081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10" name="Picture Placeholder 7"/>
          <p:cNvSpPr>
            <a:spLocks noGrp="1"/>
          </p:cNvSpPr>
          <p:nvPr>
            <p:ph type="pic" sz="quarter" idx="20"/>
          </p:nvPr>
        </p:nvSpPr>
        <p:spPr>
          <a:xfrm>
            <a:off x="4658305" y="1466655"/>
            <a:ext cx="2227684" cy="1421081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2" name="矩形 1"/>
          <p:cNvSpPr/>
          <p:nvPr userDrawn="1"/>
        </p:nvSpPr>
        <p:spPr>
          <a:xfrm>
            <a:off x="2537924" y="1466655"/>
            <a:ext cx="1978090" cy="1421081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2537924" y="3071520"/>
            <a:ext cx="1978090" cy="1421081"/>
          </a:xfrm>
          <a:prstGeom prst="rect">
            <a:avLst/>
          </a:prstGeom>
          <a:solidFill>
            <a:schemeClr val="accent3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/>
          <p:cNvSpPr/>
          <p:nvPr userDrawn="1"/>
        </p:nvSpPr>
        <p:spPr>
          <a:xfrm>
            <a:off x="7028278" y="1466655"/>
            <a:ext cx="1978090" cy="1421081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/>
          <p:nvPr userDrawn="1"/>
        </p:nvSpPr>
        <p:spPr>
          <a:xfrm>
            <a:off x="7028278" y="3071520"/>
            <a:ext cx="1978090" cy="1421081"/>
          </a:xfrm>
          <a:prstGeom prst="rect">
            <a:avLst/>
          </a:prstGeom>
          <a:solidFill>
            <a:schemeClr val="accent3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0" y="1534796"/>
            <a:ext cx="2987040" cy="16502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5"/>
          </p:nvPr>
        </p:nvSpPr>
        <p:spPr>
          <a:xfrm>
            <a:off x="3078480" y="1534796"/>
            <a:ext cx="2987040" cy="16502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6" name="Picture Placeholder 7"/>
          <p:cNvSpPr>
            <a:spLocks noGrp="1"/>
          </p:cNvSpPr>
          <p:nvPr>
            <p:ph type="pic" sz="quarter" idx="16"/>
          </p:nvPr>
        </p:nvSpPr>
        <p:spPr>
          <a:xfrm>
            <a:off x="6156960" y="1534796"/>
            <a:ext cx="2987040" cy="16502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" t="294" r="77206" b="41323"/>
          <a:stretch>
            <a:fillRect/>
          </a:stretch>
        </p:blipFill>
        <p:spPr>
          <a:xfrm>
            <a:off x="0" y="0"/>
            <a:ext cx="1053274" cy="139849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91E25-9CE8-4AFD-B4D8-4BFE903D8EB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ECEF1-1935-4692-9C86-5FD89D9EDF4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emf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2.emf"/><Relationship Id="rId2" Type="http://schemas.openxmlformats.org/officeDocument/2006/relationships/image" Target="../media/image5.jpeg"/><Relationship Id="rId1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7.png"/><Relationship Id="rId2" Type="http://schemas.openxmlformats.org/officeDocument/2006/relationships/image" Target="../media/image2.emf"/><Relationship Id="rId1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1.xml"/><Relationship Id="rId1" Type="http://schemas.openxmlformats.org/officeDocument/2006/relationships/image" Target="../media/image2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DA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 descr="e7d195523061f1c09e9d68d7cf438b91ef959ecb14fc25d26BBA7F7DBC18E55DFF4014AF651F0BF2569D4B6C1DA7F1A4683A481403BD872FC687266AD13265C1DE7C373772FD8728ABDD69ADD03BFF5BE2862BC891DBB79E43A8244B4D7DEEF5699FBCECC4B588A2B2DB873A491956D064FEA000E55D99376C74C72843D12C9B3B90E2D60B285D6553FF3EF3DB706EFF"/>
          <p:cNvSpPr txBox="1">
            <a:spLocks noChangeArrowheads="1"/>
          </p:cNvSpPr>
          <p:nvPr/>
        </p:nvSpPr>
        <p:spPr bwMode="auto">
          <a:xfrm>
            <a:off x="1740535" y="722630"/>
            <a:ext cx="6779260" cy="151257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l" defTabSz="51435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tabLst>
                <a:tab pos="2149475" algn="l"/>
              </a:tabLst>
            </a:pPr>
            <a:r>
              <a:rPr lang="zh-CN" altLang="en-US" sz="2800" b="1">
                <a:solidFill>
                  <a:srgbClr val="3B2213"/>
                </a:solidFill>
                <a:latin typeface="微软雅黑" panose="020B0503020204020204" pitchFamily="34" charset="-122"/>
                <a:cs typeface="Arial Black" panose="020B0A04020102020204" charset="0"/>
                <a:sym typeface="Calibri" panose="020F0502020204030204" pitchFamily="34" charset="0"/>
              </a:rPr>
              <a:t>A Study of Interactive Strategies to Improve the Effectiveness of Online English Teaching</a:t>
            </a:r>
            <a:endParaRPr lang="zh-CN" altLang="en-US" sz="2800" b="1">
              <a:solidFill>
                <a:srgbClr val="3B2213"/>
              </a:solidFill>
              <a:latin typeface="微软雅黑" panose="020B0503020204020204" pitchFamily="34" charset="-122"/>
              <a:cs typeface="Arial Black" panose="020B0A04020102020204" charset="0"/>
              <a:sym typeface="Calibri" panose="020F0502020204030204" pitchFamily="34" charset="0"/>
            </a:endParaRPr>
          </a:p>
        </p:txBody>
      </p:sp>
      <p:grpSp>
        <p:nvGrpSpPr>
          <p:cNvPr id="42" name="Group 37"/>
          <p:cNvGrpSpPr>
            <a:grpSpLocks noChangeAspect="1"/>
          </p:cNvGrpSpPr>
          <p:nvPr/>
        </p:nvGrpSpPr>
        <p:grpSpPr bwMode="auto">
          <a:xfrm>
            <a:off x="144780" y="708660"/>
            <a:ext cx="1478915" cy="1579880"/>
            <a:chOff x="2209" y="274"/>
            <a:chExt cx="1341" cy="1432"/>
          </a:xfrm>
        </p:grpSpPr>
        <p:sp>
          <p:nvSpPr>
            <p:cNvPr id="44" name="Freeform 38"/>
            <p:cNvSpPr/>
            <p:nvPr/>
          </p:nvSpPr>
          <p:spPr bwMode="auto">
            <a:xfrm>
              <a:off x="2848" y="509"/>
              <a:ext cx="465" cy="1081"/>
            </a:xfrm>
            <a:custGeom>
              <a:avLst/>
              <a:gdLst>
                <a:gd name="T0" fmla="*/ 80 w 196"/>
                <a:gd name="T1" fmla="*/ 387 h 455"/>
                <a:gd name="T2" fmla="*/ 13 w 196"/>
                <a:gd name="T3" fmla="*/ 455 h 455"/>
                <a:gd name="T4" fmla="*/ 0 w 196"/>
                <a:gd name="T5" fmla="*/ 442 h 455"/>
                <a:gd name="T6" fmla="*/ 0 w 196"/>
                <a:gd name="T7" fmla="*/ 13 h 455"/>
                <a:gd name="T8" fmla="*/ 13 w 196"/>
                <a:gd name="T9" fmla="*/ 0 h 455"/>
                <a:gd name="T10" fmla="*/ 160 w 196"/>
                <a:gd name="T11" fmla="*/ 81 h 455"/>
                <a:gd name="T12" fmla="*/ 148 w 196"/>
                <a:gd name="T13" fmla="*/ 278 h 455"/>
                <a:gd name="T14" fmla="*/ 80 w 196"/>
                <a:gd name="T15" fmla="*/ 387 h 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6" h="455">
                  <a:moveTo>
                    <a:pt x="80" y="387"/>
                  </a:moveTo>
                  <a:cubicBezTo>
                    <a:pt x="73" y="420"/>
                    <a:pt x="51" y="455"/>
                    <a:pt x="13" y="455"/>
                  </a:cubicBezTo>
                  <a:cubicBezTo>
                    <a:pt x="6" y="455"/>
                    <a:pt x="0" y="450"/>
                    <a:pt x="0" y="442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6"/>
                    <a:pt x="6" y="0"/>
                    <a:pt x="13" y="0"/>
                  </a:cubicBezTo>
                  <a:cubicBezTo>
                    <a:pt x="74" y="0"/>
                    <a:pt x="129" y="27"/>
                    <a:pt x="160" y="81"/>
                  </a:cubicBezTo>
                  <a:cubicBezTo>
                    <a:pt x="196" y="142"/>
                    <a:pt x="189" y="221"/>
                    <a:pt x="148" y="278"/>
                  </a:cubicBezTo>
                  <a:cubicBezTo>
                    <a:pt x="126" y="308"/>
                    <a:pt x="88" y="352"/>
                    <a:pt x="80" y="387"/>
                  </a:cubicBez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Freeform 39"/>
            <p:cNvSpPr/>
            <p:nvPr/>
          </p:nvSpPr>
          <p:spPr bwMode="auto">
            <a:xfrm>
              <a:off x="2879" y="540"/>
              <a:ext cx="472" cy="1019"/>
            </a:xfrm>
            <a:custGeom>
              <a:avLst/>
              <a:gdLst>
                <a:gd name="T0" fmla="*/ 55 w 199"/>
                <a:gd name="T1" fmla="*/ 372 h 429"/>
                <a:gd name="T2" fmla="*/ 124 w 199"/>
                <a:gd name="T3" fmla="*/ 257 h 429"/>
                <a:gd name="T4" fmla="*/ 0 w 199"/>
                <a:gd name="T5" fmla="*/ 0 h 429"/>
                <a:gd name="T6" fmla="*/ 0 w 199"/>
                <a:gd name="T7" fmla="*/ 429 h 429"/>
                <a:gd name="T8" fmla="*/ 55 w 199"/>
                <a:gd name="T9" fmla="*/ 372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9" h="429">
                  <a:moveTo>
                    <a:pt x="55" y="372"/>
                  </a:moveTo>
                  <a:cubicBezTo>
                    <a:pt x="63" y="334"/>
                    <a:pt x="97" y="295"/>
                    <a:pt x="124" y="257"/>
                  </a:cubicBezTo>
                  <a:cubicBezTo>
                    <a:pt x="199" y="155"/>
                    <a:pt x="145" y="0"/>
                    <a:pt x="0" y="0"/>
                  </a:cubicBezTo>
                  <a:cubicBezTo>
                    <a:pt x="0" y="429"/>
                    <a:pt x="0" y="429"/>
                    <a:pt x="0" y="429"/>
                  </a:cubicBezTo>
                  <a:cubicBezTo>
                    <a:pt x="23" y="429"/>
                    <a:pt x="46" y="410"/>
                    <a:pt x="55" y="372"/>
                  </a:cubicBezTo>
                  <a:close/>
                </a:path>
              </a:pathLst>
            </a:custGeom>
            <a:solidFill>
              <a:srgbClr val="FFCB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Freeform 40"/>
            <p:cNvSpPr/>
            <p:nvPr/>
          </p:nvSpPr>
          <p:spPr bwMode="auto">
            <a:xfrm>
              <a:off x="2879" y="540"/>
              <a:ext cx="472" cy="1004"/>
            </a:xfrm>
            <a:custGeom>
              <a:avLst/>
              <a:gdLst>
                <a:gd name="T0" fmla="*/ 56 w 199"/>
                <a:gd name="T1" fmla="*/ 364 h 423"/>
                <a:gd name="T2" fmla="*/ 57 w 199"/>
                <a:gd name="T3" fmla="*/ 361 h 423"/>
                <a:gd name="T4" fmla="*/ 58 w 199"/>
                <a:gd name="T5" fmla="*/ 359 h 423"/>
                <a:gd name="T6" fmla="*/ 59 w 199"/>
                <a:gd name="T7" fmla="*/ 358 h 423"/>
                <a:gd name="T8" fmla="*/ 59 w 199"/>
                <a:gd name="T9" fmla="*/ 356 h 423"/>
                <a:gd name="T10" fmla="*/ 60 w 199"/>
                <a:gd name="T11" fmla="*/ 354 h 423"/>
                <a:gd name="T12" fmla="*/ 62 w 199"/>
                <a:gd name="T13" fmla="*/ 351 h 423"/>
                <a:gd name="T14" fmla="*/ 62 w 199"/>
                <a:gd name="T15" fmla="*/ 349 h 423"/>
                <a:gd name="T16" fmla="*/ 65 w 199"/>
                <a:gd name="T17" fmla="*/ 343 h 423"/>
                <a:gd name="T18" fmla="*/ 70 w 199"/>
                <a:gd name="T19" fmla="*/ 335 h 423"/>
                <a:gd name="T20" fmla="*/ 71 w 199"/>
                <a:gd name="T21" fmla="*/ 333 h 423"/>
                <a:gd name="T22" fmla="*/ 72 w 199"/>
                <a:gd name="T23" fmla="*/ 331 h 423"/>
                <a:gd name="T24" fmla="*/ 73 w 199"/>
                <a:gd name="T25" fmla="*/ 328 h 423"/>
                <a:gd name="T26" fmla="*/ 74 w 199"/>
                <a:gd name="T27" fmla="*/ 327 h 423"/>
                <a:gd name="T28" fmla="*/ 76 w 199"/>
                <a:gd name="T29" fmla="*/ 324 h 423"/>
                <a:gd name="T30" fmla="*/ 76 w 199"/>
                <a:gd name="T31" fmla="*/ 324 h 423"/>
                <a:gd name="T32" fmla="*/ 78 w 199"/>
                <a:gd name="T33" fmla="*/ 321 h 423"/>
                <a:gd name="T34" fmla="*/ 79 w 199"/>
                <a:gd name="T35" fmla="*/ 320 h 423"/>
                <a:gd name="T36" fmla="*/ 83 w 199"/>
                <a:gd name="T37" fmla="*/ 314 h 423"/>
                <a:gd name="T38" fmla="*/ 83 w 199"/>
                <a:gd name="T39" fmla="*/ 313 h 423"/>
                <a:gd name="T40" fmla="*/ 85 w 199"/>
                <a:gd name="T41" fmla="*/ 311 h 423"/>
                <a:gd name="T42" fmla="*/ 86 w 199"/>
                <a:gd name="T43" fmla="*/ 309 h 423"/>
                <a:gd name="T44" fmla="*/ 87 w 199"/>
                <a:gd name="T45" fmla="*/ 308 h 423"/>
                <a:gd name="T46" fmla="*/ 88 w 199"/>
                <a:gd name="T47" fmla="*/ 306 h 423"/>
                <a:gd name="T48" fmla="*/ 90 w 199"/>
                <a:gd name="T49" fmla="*/ 304 h 423"/>
                <a:gd name="T50" fmla="*/ 91 w 199"/>
                <a:gd name="T51" fmla="*/ 302 h 423"/>
                <a:gd name="T52" fmla="*/ 92 w 199"/>
                <a:gd name="T53" fmla="*/ 300 h 423"/>
                <a:gd name="T54" fmla="*/ 94 w 199"/>
                <a:gd name="T55" fmla="*/ 299 h 423"/>
                <a:gd name="T56" fmla="*/ 95 w 199"/>
                <a:gd name="T57" fmla="*/ 297 h 423"/>
                <a:gd name="T58" fmla="*/ 96 w 199"/>
                <a:gd name="T59" fmla="*/ 295 h 423"/>
                <a:gd name="T60" fmla="*/ 98 w 199"/>
                <a:gd name="T61" fmla="*/ 293 h 423"/>
                <a:gd name="T62" fmla="*/ 99 w 199"/>
                <a:gd name="T63" fmla="*/ 291 h 423"/>
                <a:gd name="T64" fmla="*/ 100 w 199"/>
                <a:gd name="T65" fmla="*/ 290 h 423"/>
                <a:gd name="T66" fmla="*/ 102 w 199"/>
                <a:gd name="T67" fmla="*/ 288 h 423"/>
                <a:gd name="T68" fmla="*/ 103 w 199"/>
                <a:gd name="T69" fmla="*/ 286 h 423"/>
                <a:gd name="T70" fmla="*/ 104 w 199"/>
                <a:gd name="T71" fmla="*/ 284 h 423"/>
                <a:gd name="T72" fmla="*/ 106 w 199"/>
                <a:gd name="T73" fmla="*/ 282 h 423"/>
                <a:gd name="T74" fmla="*/ 107 w 199"/>
                <a:gd name="T75" fmla="*/ 281 h 423"/>
                <a:gd name="T76" fmla="*/ 108 w 199"/>
                <a:gd name="T77" fmla="*/ 279 h 423"/>
                <a:gd name="T78" fmla="*/ 110 w 199"/>
                <a:gd name="T79" fmla="*/ 277 h 423"/>
                <a:gd name="T80" fmla="*/ 111 w 199"/>
                <a:gd name="T81" fmla="*/ 275 h 423"/>
                <a:gd name="T82" fmla="*/ 112 w 199"/>
                <a:gd name="T83" fmla="*/ 273 h 423"/>
                <a:gd name="T84" fmla="*/ 114 w 199"/>
                <a:gd name="T85" fmla="*/ 272 h 423"/>
                <a:gd name="T86" fmla="*/ 115 w 199"/>
                <a:gd name="T87" fmla="*/ 270 h 423"/>
                <a:gd name="T88" fmla="*/ 116 w 199"/>
                <a:gd name="T89" fmla="*/ 268 h 423"/>
                <a:gd name="T90" fmla="*/ 118 w 199"/>
                <a:gd name="T91" fmla="*/ 266 h 423"/>
                <a:gd name="T92" fmla="*/ 119 w 199"/>
                <a:gd name="T93" fmla="*/ 265 h 423"/>
                <a:gd name="T94" fmla="*/ 120 w 199"/>
                <a:gd name="T95" fmla="*/ 263 h 423"/>
                <a:gd name="T96" fmla="*/ 122 w 199"/>
                <a:gd name="T97" fmla="*/ 261 h 423"/>
                <a:gd name="T98" fmla="*/ 123 w 199"/>
                <a:gd name="T99" fmla="*/ 259 h 423"/>
                <a:gd name="T100" fmla="*/ 124 w 199"/>
                <a:gd name="T101" fmla="*/ 257 h 423"/>
                <a:gd name="T102" fmla="*/ 0 w 199"/>
                <a:gd name="T103" fmla="*/ 3 h 423"/>
                <a:gd name="T104" fmla="*/ 23 w 199"/>
                <a:gd name="T105" fmla="*/ 370 h 423"/>
                <a:gd name="T106" fmla="*/ 22 w 199"/>
                <a:gd name="T107" fmla="*/ 423 h 4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9" h="423">
                  <a:moveTo>
                    <a:pt x="55" y="372"/>
                  </a:moveTo>
                  <a:cubicBezTo>
                    <a:pt x="55" y="369"/>
                    <a:pt x="56" y="367"/>
                    <a:pt x="56" y="364"/>
                  </a:cubicBezTo>
                  <a:cubicBezTo>
                    <a:pt x="56" y="364"/>
                    <a:pt x="56" y="364"/>
                    <a:pt x="56" y="364"/>
                  </a:cubicBezTo>
                  <a:cubicBezTo>
                    <a:pt x="57" y="363"/>
                    <a:pt x="57" y="362"/>
                    <a:pt x="57" y="361"/>
                  </a:cubicBezTo>
                  <a:cubicBezTo>
                    <a:pt x="58" y="359"/>
                    <a:pt x="58" y="359"/>
                    <a:pt x="58" y="359"/>
                  </a:cubicBezTo>
                  <a:cubicBezTo>
                    <a:pt x="58" y="359"/>
                    <a:pt x="58" y="359"/>
                    <a:pt x="58" y="359"/>
                  </a:cubicBezTo>
                  <a:cubicBezTo>
                    <a:pt x="59" y="358"/>
                    <a:pt x="59" y="358"/>
                    <a:pt x="59" y="358"/>
                  </a:cubicBezTo>
                  <a:cubicBezTo>
                    <a:pt x="59" y="358"/>
                    <a:pt x="59" y="358"/>
                    <a:pt x="59" y="358"/>
                  </a:cubicBezTo>
                  <a:cubicBezTo>
                    <a:pt x="59" y="356"/>
                    <a:pt x="59" y="356"/>
                    <a:pt x="59" y="356"/>
                  </a:cubicBezTo>
                  <a:cubicBezTo>
                    <a:pt x="59" y="356"/>
                    <a:pt x="59" y="356"/>
                    <a:pt x="59" y="356"/>
                  </a:cubicBezTo>
                  <a:cubicBezTo>
                    <a:pt x="60" y="354"/>
                    <a:pt x="60" y="354"/>
                    <a:pt x="60" y="354"/>
                  </a:cubicBezTo>
                  <a:cubicBezTo>
                    <a:pt x="60" y="354"/>
                    <a:pt x="60" y="354"/>
                    <a:pt x="60" y="354"/>
                  </a:cubicBezTo>
                  <a:cubicBezTo>
                    <a:pt x="61" y="353"/>
                    <a:pt x="61" y="352"/>
                    <a:pt x="62" y="351"/>
                  </a:cubicBezTo>
                  <a:cubicBezTo>
                    <a:pt x="62" y="351"/>
                    <a:pt x="62" y="351"/>
                    <a:pt x="62" y="351"/>
                  </a:cubicBezTo>
                  <a:cubicBezTo>
                    <a:pt x="62" y="351"/>
                    <a:pt x="62" y="351"/>
                    <a:pt x="62" y="351"/>
                  </a:cubicBezTo>
                  <a:cubicBezTo>
                    <a:pt x="62" y="349"/>
                    <a:pt x="62" y="349"/>
                    <a:pt x="62" y="349"/>
                  </a:cubicBezTo>
                  <a:cubicBezTo>
                    <a:pt x="63" y="347"/>
                    <a:pt x="64" y="345"/>
                    <a:pt x="65" y="344"/>
                  </a:cubicBezTo>
                  <a:cubicBezTo>
                    <a:pt x="65" y="343"/>
                    <a:pt x="65" y="343"/>
                    <a:pt x="65" y="343"/>
                  </a:cubicBezTo>
                  <a:cubicBezTo>
                    <a:pt x="66" y="341"/>
                    <a:pt x="68" y="338"/>
                    <a:pt x="69" y="335"/>
                  </a:cubicBezTo>
                  <a:cubicBezTo>
                    <a:pt x="70" y="335"/>
                    <a:pt x="70" y="335"/>
                    <a:pt x="70" y="335"/>
                  </a:cubicBezTo>
                  <a:cubicBezTo>
                    <a:pt x="70" y="334"/>
                    <a:pt x="70" y="334"/>
                    <a:pt x="70" y="334"/>
                  </a:cubicBezTo>
                  <a:cubicBezTo>
                    <a:pt x="71" y="333"/>
                    <a:pt x="71" y="333"/>
                    <a:pt x="71" y="333"/>
                  </a:cubicBezTo>
                  <a:cubicBezTo>
                    <a:pt x="71" y="333"/>
                    <a:pt x="71" y="333"/>
                    <a:pt x="71" y="333"/>
                  </a:cubicBezTo>
                  <a:cubicBezTo>
                    <a:pt x="72" y="331"/>
                    <a:pt x="72" y="331"/>
                    <a:pt x="72" y="331"/>
                  </a:cubicBezTo>
                  <a:cubicBezTo>
                    <a:pt x="72" y="331"/>
                    <a:pt x="72" y="331"/>
                    <a:pt x="72" y="331"/>
                  </a:cubicBezTo>
                  <a:cubicBezTo>
                    <a:pt x="72" y="330"/>
                    <a:pt x="73" y="329"/>
                    <a:pt x="73" y="328"/>
                  </a:cubicBezTo>
                  <a:cubicBezTo>
                    <a:pt x="74" y="328"/>
                    <a:pt x="74" y="328"/>
                    <a:pt x="74" y="328"/>
                  </a:cubicBezTo>
                  <a:cubicBezTo>
                    <a:pt x="74" y="327"/>
                    <a:pt x="74" y="327"/>
                    <a:pt x="74" y="327"/>
                  </a:cubicBezTo>
                  <a:cubicBezTo>
                    <a:pt x="75" y="326"/>
                    <a:pt x="75" y="326"/>
                    <a:pt x="75" y="326"/>
                  </a:cubicBezTo>
                  <a:cubicBezTo>
                    <a:pt x="76" y="324"/>
                    <a:pt x="76" y="324"/>
                    <a:pt x="76" y="324"/>
                  </a:cubicBezTo>
                  <a:cubicBezTo>
                    <a:pt x="76" y="324"/>
                    <a:pt x="76" y="324"/>
                    <a:pt x="76" y="324"/>
                  </a:cubicBezTo>
                  <a:cubicBezTo>
                    <a:pt x="76" y="324"/>
                    <a:pt x="76" y="324"/>
                    <a:pt x="76" y="324"/>
                  </a:cubicBezTo>
                  <a:cubicBezTo>
                    <a:pt x="77" y="322"/>
                    <a:pt x="77" y="322"/>
                    <a:pt x="77" y="322"/>
                  </a:cubicBezTo>
                  <a:cubicBezTo>
                    <a:pt x="78" y="321"/>
                    <a:pt x="78" y="321"/>
                    <a:pt x="78" y="321"/>
                  </a:cubicBezTo>
                  <a:cubicBezTo>
                    <a:pt x="78" y="321"/>
                    <a:pt x="78" y="321"/>
                    <a:pt x="78" y="321"/>
                  </a:cubicBezTo>
                  <a:cubicBezTo>
                    <a:pt x="79" y="320"/>
                    <a:pt x="79" y="320"/>
                    <a:pt x="79" y="320"/>
                  </a:cubicBezTo>
                  <a:cubicBezTo>
                    <a:pt x="79" y="319"/>
                    <a:pt x="79" y="319"/>
                    <a:pt x="79" y="319"/>
                  </a:cubicBezTo>
                  <a:cubicBezTo>
                    <a:pt x="80" y="317"/>
                    <a:pt x="82" y="316"/>
                    <a:pt x="83" y="314"/>
                  </a:cubicBezTo>
                  <a:cubicBezTo>
                    <a:pt x="83" y="314"/>
                    <a:pt x="83" y="314"/>
                    <a:pt x="83" y="314"/>
                  </a:cubicBezTo>
                  <a:cubicBezTo>
                    <a:pt x="83" y="313"/>
                    <a:pt x="83" y="313"/>
                    <a:pt x="83" y="313"/>
                  </a:cubicBezTo>
                  <a:cubicBezTo>
                    <a:pt x="84" y="312"/>
                    <a:pt x="84" y="312"/>
                    <a:pt x="84" y="312"/>
                  </a:cubicBezTo>
                  <a:cubicBezTo>
                    <a:pt x="85" y="311"/>
                    <a:pt x="85" y="311"/>
                    <a:pt x="85" y="311"/>
                  </a:cubicBezTo>
                  <a:cubicBezTo>
                    <a:pt x="85" y="310"/>
                    <a:pt x="85" y="310"/>
                    <a:pt x="85" y="310"/>
                  </a:cubicBezTo>
                  <a:cubicBezTo>
                    <a:pt x="86" y="309"/>
                    <a:pt x="86" y="309"/>
                    <a:pt x="86" y="309"/>
                  </a:cubicBezTo>
                  <a:cubicBezTo>
                    <a:pt x="87" y="308"/>
                    <a:pt x="87" y="308"/>
                    <a:pt x="87" y="308"/>
                  </a:cubicBezTo>
                  <a:cubicBezTo>
                    <a:pt x="87" y="308"/>
                    <a:pt x="87" y="308"/>
                    <a:pt x="87" y="308"/>
                  </a:cubicBezTo>
                  <a:cubicBezTo>
                    <a:pt x="88" y="307"/>
                    <a:pt x="88" y="307"/>
                    <a:pt x="88" y="307"/>
                  </a:cubicBezTo>
                  <a:cubicBezTo>
                    <a:pt x="88" y="306"/>
                    <a:pt x="88" y="306"/>
                    <a:pt x="88" y="306"/>
                  </a:cubicBezTo>
                  <a:cubicBezTo>
                    <a:pt x="89" y="305"/>
                    <a:pt x="89" y="305"/>
                    <a:pt x="89" y="305"/>
                  </a:cubicBezTo>
                  <a:cubicBezTo>
                    <a:pt x="90" y="304"/>
                    <a:pt x="90" y="304"/>
                    <a:pt x="90" y="304"/>
                  </a:cubicBezTo>
                  <a:cubicBezTo>
                    <a:pt x="90" y="303"/>
                    <a:pt x="90" y="303"/>
                    <a:pt x="90" y="303"/>
                  </a:cubicBezTo>
                  <a:cubicBezTo>
                    <a:pt x="91" y="302"/>
                    <a:pt x="91" y="302"/>
                    <a:pt x="91" y="302"/>
                  </a:cubicBezTo>
                  <a:cubicBezTo>
                    <a:pt x="92" y="301"/>
                    <a:pt x="92" y="301"/>
                    <a:pt x="92" y="301"/>
                  </a:cubicBezTo>
                  <a:cubicBezTo>
                    <a:pt x="92" y="300"/>
                    <a:pt x="92" y="300"/>
                    <a:pt x="92" y="300"/>
                  </a:cubicBezTo>
                  <a:cubicBezTo>
                    <a:pt x="93" y="300"/>
                    <a:pt x="93" y="300"/>
                    <a:pt x="93" y="300"/>
                  </a:cubicBezTo>
                  <a:cubicBezTo>
                    <a:pt x="94" y="299"/>
                    <a:pt x="94" y="299"/>
                    <a:pt x="94" y="299"/>
                  </a:cubicBezTo>
                  <a:cubicBezTo>
                    <a:pt x="94" y="298"/>
                    <a:pt x="94" y="298"/>
                    <a:pt x="94" y="298"/>
                  </a:cubicBezTo>
                  <a:cubicBezTo>
                    <a:pt x="95" y="297"/>
                    <a:pt x="95" y="297"/>
                    <a:pt x="95" y="297"/>
                  </a:cubicBezTo>
                  <a:cubicBezTo>
                    <a:pt x="95" y="296"/>
                    <a:pt x="95" y="296"/>
                    <a:pt x="95" y="296"/>
                  </a:cubicBezTo>
                  <a:cubicBezTo>
                    <a:pt x="96" y="295"/>
                    <a:pt x="96" y="295"/>
                    <a:pt x="96" y="295"/>
                  </a:cubicBezTo>
                  <a:cubicBezTo>
                    <a:pt x="97" y="294"/>
                    <a:pt x="97" y="294"/>
                    <a:pt x="97" y="294"/>
                  </a:cubicBezTo>
                  <a:cubicBezTo>
                    <a:pt x="98" y="293"/>
                    <a:pt x="98" y="293"/>
                    <a:pt x="98" y="293"/>
                  </a:cubicBezTo>
                  <a:cubicBezTo>
                    <a:pt x="98" y="292"/>
                    <a:pt x="98" y="292"/>
                    <a:pt x="98" y="292"/>
                  </a:cubicBezTo>
                  <a:cubicBezTo>
                    <a:pt x="99" y="291"/>
                    <a:pt x="99" y="291"/>
                    <a:pt x="99" y="291"/>
                  </a:cubicBezTo>
                  <a:cubicBezTo>
                    <a:pt x="99" y="291"/>
                    <a:pt x="99" y="291"/>
                    <a:pt x="99" y="291"/>
                  </a:cubicBezTo>
                  <a:cubicBezTo>
                    <a:pt x="100" y="290"/>
                    <a:pt x="100" y="290"/>
                    <a:pt x="100" y="290"/>
                  </a:cubicBezTo>
                  <a:cubicBezTo>
                    <a:pt x="101" y="289"/>
                    <a:pt x="101" y="289"/>
                    <a:pt x="101" y="289"/>
                  </a:cubicBezTo>
                  <a:cubicBezTo>
                    <a:pt x="102" y="288"/>
                    <a:pt x="102" y="288"/>
                    <a:pt x="102" y="288"/>
                  </a:cubicBezTo>
                  <a:cubicBezTo>
                    <a:pt x="102" y="287"/>
                    <a:pt x="102" y="287"/>
                    <a:pt x="102" y="287"/>
                  </a:cubicBezTo>
                  <a:cubicBezTo>
                    <a:pt x="103" y="286"/>
                    <a:pt x="103" y="286"/>
                    <a:pt x="103" y="286"/>
                  </a:cubicBezTo>
                  <a:cubicBezTo>
                    <a:pt x="103" y="285"/>
                    <a:pt x="103" y="285"/>
                    <a:pt x="103" y="285"/>
                  </a:cubicBezTo>
                  <a:cubicBezTo>
                    <a:pt x="104" y="284"/>
                    <a:pt x="104" y="284"/>
                    <a:pt x="104" y="284"/>
                  </a:cubicBezTo>
                  <a:cubicBezTo>
                    <a:pt x="105" y="284"/>
                    <a:pt x="105" y="284"/>
                    <a:pt x="105" y="284"/>
                  </a:cubicBezTo>
                  <a:cubicBezTo>
                    <a:pt x="106" y="282"/>
                    <a:pt x="106" y="282"/>
                    <a:pt x="106" y="282"/>
                  </a:cubicBezTo>
                  <a:cubicBezTo>
                    <a:pt x="106" y="282"/>
                    <a:pt x="106" y="282"/>
                    <a:pt x="106" y="282"/>
                  </a:cubicBezTo>
                  <a:cubicBezTo>
                    <a:pt x="107" y="281"/>
                    <a:pt x="107" y="281"/>
                    <a:pt x="107" y="281"/>
                  </a:cubicBezTo>
                  <a:cubicBezTo>
                    <a:pt x="107" y="280"/>
                    <a:pt x="107" y="280"/>
                    <a:pt x="107" y="280"/>
                  </a:cubicBezTo>
                  <a:cubicBezTo>
                    <a:pt x="108" y="279"/>
                    <a:pt x="108" y="279"/>
                    <a:pt x="108" y="279"/>
                  </a:cubicBezTo>
                  <a:cubicBezTo>
                    <a:pt x="109" y="278"/>
                    <a:pt x="109" y="278"/>
                    <a:pt x="109" y="278"/>
                  </a:cubicBezTo>
                  <a:cubicBezTo>
                    <a:pt x="110" y="277"/>
                    <a:pt x="110" y="277"/>
                    <a:pt x="110" y="277"/>
                  </a:cubicBezTo>
                  <a:cubicBezTo>
                    <a:pt x="110" y="277"/>
                    <a:pt x="110" y="277"/>
                    <a:pt x="110" y="277"/>
                  </a:cubicBezTo>
                  <a:cubicBezTo>
                    <a:pt x="111" y="275"/>
                    <a:pt x="111" y="275"/>
                    <a:pt x="111" y="275"/>
                  </a:cubicBezTo>
                  <a:cubicBezTo>
                    <a:pt x="111" y="275"/>
                    <a:pt x="111" y="275"/>
                    <a:pt x="111" y="275"/>
                  </a:cubicBezTo>
                  <a:cubicBezTo>
                    <a:pt x="112" y="273"/>
                    <a:pt x="112" y="273"/>
                    <a:pt x="112" y="273"/>
                  </a:cubicBezTo>
                  <a:cubicBezTo>
                    <a:pt x="113" y="273"/>
                    <a:pt x="113" y="273"/>
                    <a:pt x="113" y="273"/>
                  </a:cubicBezTo>
                  <a:cubicBezTo>
                    <a:pt x="114" y="272"/>
                    <a:pt x="114" y="272"/>
                    <a:pt x="114" y="272"/>
                  </a:cubicBezTo>
                  <a:cubicBezTo>
                    <a:pt x="114" y="271"/>
                    <a:pt x="114" y="271"/>
                    <a:pt x="114" y="271"/>
                  </a:cubicBezTo>
                  <a:cubicBezTo>
                    <a:pt x="115" y="270"/>
                    <a:pt x="115" y="270"/>
                    <a:pt x="115" y="270"/>
                  </a:cubicBezTo>
                  <a:cubicBezTo>
                    <a:pt x="115" y="270"/>
                    <a:pt x="115" y="270"/>
                    <a:pt x="115" y="270"/>
                  </a:cubicBezTo>
                  <a:cubicBezTo>
                    <a:pt x="116" y="268"/>
                    <a:pt x="116" y="268"/>
                    <a:pt x="116" y="268"/>
                  </a:cubicBezTo>
                  <a:cubicBezTo>
                    <a:pt x="117" y="268"/>
                    <a:pt x="117" y="268"/>
                    <a:pt x="117" y="268"/>
                  </a:cubicBezTo>
                  <a:cubicBezTo>
                    <a:pt x="118" y="266"/>
                    <a:pt x="118" y="266"/>
                    <a:pt x="118" y="266"/>
                  </a:cubicBezTo>
                  <a:cubicBezTo>
                    <a:pt x="118" y="266"/>
                    <a:pt x="118" y="266"/>
                    <a:pt x="118" y="266"/>
                  </a:cubicBezTo>
                  <a:cubicBezTo>
                    <a:pt x="119" y="265"/>
                    <a:pt x="119" y="265"/>
                    <a:pt x="119" y="265"/>
                  </a:cubicBezTo>
                  <a:cubicBezTo>
                    <a:pt x="119" y="264"/>
                    <a:pt x="119" y="264"/>
                    <a:pt x="119" y="264"/>
                  </a:cubicBezTo>
                  <a:cubicBezTo>
                    <a:pt x="120" y="263"/>
                    <a:pt x="120" y="263"/>
                    <a:pt x="120" y="263"/>
                  </a:cubicBezTo>
                  <a:cubicBezTo>
                    <a:pt x="120" y="263"/>
                    <a:pt x="120" y="263"/>
                    <a:pt x="120" y="263"/>
                  </a:cubicBezTo>
                  <a:cubicBezTo>
                    <a:pt x="122" y="261"/>
                    <a:pt x="122" y="261"/>
                    <a:pt x="122" y="261"/>
                  </a:cubicBezTo>
                  <a:cubicBezTo>
                    <a:pt x="122" y="261"/>
                    <a:pt x="122" y="261"/>
                    <a:pt x="122" y="261"/>
                  </a:cubicBezTo>
                  <a:cubicBezTo>
                    <a:pt x="123" y="259"/>
                    <a:pt x="123" y="259"/>
                    <a:pt x="123" y="259"/>
                  </a:cubicBezTo>
                  <a:cubicBezTo>
                    <a:pt x="123" y="259"/>
                    <a:pt x="123" y="259"/>
                    <a:pt x="123" y="259"/>
                  </a:cubicBezTo>
                  <a:cubicBezTo>
                    <a:pt x="124" y="257"/>
                    <a:pt x="124" y="257"/>
                    <a:pt x="124" y="257"/>
                  </a:cubicBezTo>
                  <a:cubicBezTo>
                    <a:pt x="199" y="155"/>
                    <a:pt x="145" y="0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120" y="24"/>
                    <a:pt x="160" y="163"/>
                    <a:pt x="92" y="257"/>
                  </a:cubicBezTo>
                  <a:cubicBezTo>
                    <a:pt x="65" y="294"/>
                    <a:pt x="31" y="333"/>
                    <a:pt x="23" y="370"/>
                  </a:cubicBezTo>
                  <a:cubicBezTo>
                    <a:pt x="23" y="417"/>
                    <a:pt x="23" y="417"/>
                    <a:pt x="23" y="417"/>
                  </a:cubicBezTo>
                  <a:cubicBezTo>
                    <a:pt x="23" y="419"/>
                    <a:pt x="22" y="421"/>
                    <a:pt x="22" y="423"/>
                  </a:cubicBezTo>
                  <a:cubicBezTo>
                    <a:pt x="37" y="415"/>
                    <a:pt x="49" y="398"/>
                    <a:pt x="55" y="372"/>
                  </a:cubicBezTo>
                  <a:close/>
                </a:path>
              </a:pathLst>
            </a:custGeom>
            <a:solidFill>
              <a:srgbClr val="FDB7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Freeform 41"/>
            <p:cNvSpPr>
              <a:spLocks noEditPoints="1"/>
            </p:cNvSpPr>
            <p:nvPr/>
          </p:nvSpPr>
          <p:spPr bwMode="auto">
            <a:xfrm>
              <a:off x="2471" y="514"/>
              <a:ext cx="403" cy="864"/>
            </a:xfrm>
            <a:custGeom>
              <a:avLst/>
              <a:gdLst>
                <a:gd name="T0" fmla="*/ 154 w 170"/>
                <a:gd name="T1" fmla="*/ 14 h 364"/>
                <a:gd name="T2" fmla="*/ 126 w 170"/>
                <a:gd name="T3" fmla="*/ 25 h 364"/>
                <a:gd name="T4" fmla="*/ 112 w 170"/>
                <a:gd name="T5" fmla="*/ 53 h 364"/>
                <a:gd name="T6" fmla="*/ 103 w 170"/>
                <a:gd name="T7" fmla="*/ 59 h 364"/>
                <a:gd name="T8" fmla="*/ 102 w 170"/>
                <a:gd name="T9" fmla="*/ 59 h 364"/>
                <a:gd name="T10" fmla="*/ 76 w 170"/>
                <a:gd name="T11" fmla="*/ 58 h 364"/>
                <a:gd name="T12" fmla="*/ 59 w 170"/>
                <a:gd name="T13" fmla="*/ 69 h 364"/>
                <a:gd name="T14" fmla="*/ 48 w 170"/>
                <a:gd name="T15" fmla="*/ 87 h 364"/>
                <a:gd name="T16" fmla="*/ 48 w 170"/>
                <a:gd name="T17" fmla="*/ 116 h 364"/>
                <a:gd name="T18" fmla="*/ 44 w 170"/>
                <a:gd name="T19" fmla="*/ 125 h 364"/>
                <a:gd name="T20" fmla="*/ 23 w 170"/>
                <a:gd name="T21" fmla="*/ 142 h 364"/>
                <a:gd name="T22" fmla="*/ 16 w 170"/>
                <a:gd name="T23" fmla="*/ 162 h 364"/>
                <a:gd name="T24" fmla="*/ 18 w 170"/>
                <a:gd name="T25" fmla="*/ 184 h 364"/>
                <a:gd name="T26" fmla="*/ 36 w 170"/>
                <a:gd name="T27" fmla="*/ 205 h 364"/>
                <a:gd name="T28" fmla="*/ 38 w 170"/>
                <a:gd name="T29" fmla="*/ 215 h 364"/>
                <a:gd name="T30" fmla="*/ 38 w 170"/>
                <a:gd name="T31" fmla="*/ 215 h 364"/>
                <a:gd name="T32" fmla="*/ 33 w 170"/>
                <a:gd name="T33" fmla="*/ 245 h 364"/>
                <a:gd name="T34" fmla="*/ 40 w 170"/>
                <a:gd name="T35" fmla="*/ 264 h 364"/>
                <a:gd name="T36" fmla="*/ 55 w 170"/>
                <a:gd name="T37" fmla="*/ 278 h 364"/>
                <a:gd name="T38" fmla="*/ 82 w 170"/>
                <a:gd name="T39" fmla="*/ 283 h 364"/>
                <a:gd name="T40" fmla="*/ 90 w 170"/>
                <a:gd name="T41" fmla="*/ 289 h 364"/>
                <a:gd name="T42" fmla="*/ 90 w 170"/>
                <a:gd name="T43" fmla="*/ 292 h 364"/>
                <a:gd name="T44" fmla="*/ 92 w 170"/>
                <a:gd name="T45" fmla="*/ 324 h 364"/>
                <a:gd name="T46" fmla="*/ 108 w 170"/>
                <a:gd name="T47" fmla="*/ 342 h 364"/>
                <a:gd name="T48" fmla="*/ 131 w 170"/>
                <a:gd name="T49" fmla="*/ 350 h 364"/>
                <a:gd name="T50" fmla="*/ 155 w 170"/>
                <a:gd name="T51" fmla="*/ 342 h 364"/>
                <a:gd name="T52" fmla="*/ 155 w 170"/>
                <a:gd name="T53" fmla="*/ 14 h 364"/>
                <a:gd name="T54" fmla="*/ 154 w 170"/>
                <a:gd name="T55" fmla="*/ 14 h 364"/>
                <a:gd name="T56" fmla="*/ 117 w 170"/>
                <a:gd name="T57" fmla="*/ 15 h 364"/>
                <a:gd name="T58" fmla="*/ 154 w 170"/>
                <a:gd name="T59" fmla="*/ 0 h 364"/>
                <a:gd name="T60" fmla="*/ 159 w 170"/>
                <a:gd name="T61" fmla="*/ 0 h 364"/>
                <a:gd name="T62" fmla="*/ 159 w 170"/>
                <a:gd name="T63" fmla="*/ 0 h 364"/>
                <a:gd name="T64" fmla="*/ 163 w 170"/>
                <a:gd name="T65" fmla="*/ 1 h 364"/>
                <a:gd name="T66" fmla="*/ 170 w 170"/>
                <a:gd name="T67" fmla="*/ 8 h 364"/>
                <a:gd name="T68" fmla="*/ 170 w 170"/>
                <a:gd name="T69" fmla="*/ 346 h 364"/>
                <a:gd name="T70" fmla="*/ 170 w 170"/>
                <a:gd name="T71" fmla="*/ 346 h 364"/>
                <a:gd name="T72" fmla="*/ 167 w 170"/>
                <a:gd name="T73" fmla="*/ 351 h 364"/>
                <a:gd name="T74" fmla="*/ 131 w 170"/>
                <a:gd name="T75" fmla="*/ 364 h 364"/>
                <a:gd name="T76" fmla="*/ 100 w 170"/>
                <a:gd name="T77" fmla="*/ 354 h 364"/>
                <a:gd name="T78" fmla="*/ 79 w 170"/>
                <a:gd name="T79" fmla="*/ 330 h 364"/>
                <a:gd name="T80" fmla="*/ 74 w 170"/>
                <a:gd name="T81" fmla="*/ 298 h 364"/>
                <a:gd name="T82" fmla="*/ 48 w 170"/>
                <a:gd name="T83" fmla="*/ 290 h 364"/>
                <a:gd name="T84" fmla="*/ 28 w 170"/>
                <a:gd name="T85" fmla="*/ 272 h 364"/>
                <a:gd name="T86" fmla="*/ 28 w 170"/>
                <a:gd name="T87" fmla="*/ 272 h 364"/>
                <a:gd name="T88" fmla="*/ 18 w 170"/>
                <a:gd name="T89" fmla="*/ 248 h 364"/>
                <a:gd name="T90" fmla="*/ 23 w 170"/>
                <a:gd name="T91" fmla="*/ 214 h 364"/>
                <a:gd name="T92" fmla="*/ 5 w 170"/>
                <a:gd name="T93" fmla="*/ 189 h 364"/>
                <a:gd name="T94" fmla="*/ 1 w 170"/>
                <a:gd name="T95" fmla="*/ 161 h 364"/>
                <a:gd name="T96" fmla="*/ 11 w 170"/>
                <a:gd name="T97" fmla="*/ 134 h 364"/>
                <a:gd name="T98" fmla="*/ 33 w 170"/>
                <a:gd name="T99" fmla="*/ 114 h 364"/>
                <a:gd name="T100" fmla="*/ 34 w 170"/>
                <a:gd name="T101" fmla="*/ 82 h 364"/>
                <a:gd name="T102" fmla="*/ 49 w 170"/>
                <a:gd name="T103" fmla="*/ 59 h 364"/>
                <a:gd name="T104" fmla="*/ 72 w 170"/>
                <a:gd name="T105" fmla="*/ 44 h 364"/>
                <a:gd name="T106" fmla="*/ 99 w 170"/>
                <a:gd name="T107" fmla="*/ 43 h 364"/>
                <a:gd name="T108" fmla="*/ 117 w 170"/>
                <a:gd name="T109" fmla="*/ 15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70" h="364">
                  <a:moveTo>
                    <a:pt x="154" y="14"/>
                  </a:moveTo>
                  <a:cubicBezTo>
                    <a:pt x="143" y="14"/>
                    <a:pt x="134" y="18"/>
                    <a:pt x="126" y="25"/>
                  </a:cubicBezTo>
                  <a:cubicBezTo>
                    <a:pt x="118" y="32"/>
                    <a:pt x="113" y="42"/>
                    <a:pt x="112" y="53"/>
                  </a:cubicBezTo>
                  <a:cubicBezTo>
                    <a:pt x="111" y="57"/>
                    <a:pt x="107" y="59"/>
                    <a:pt x="103" y="59"/>
                  </a:cubicBezTo>
                  <a:cubicBezTo>
                    <a:pt x="103" y="59"/>
                    <a:pt x="103" y="59"/>
                    <a:pt x="102" y="59"/>
                  </a:cubicBezTo>
                  <a:cubicBezTo>
                    <a:pt x="93" y="55"/>
                    <a:pt x="84" y="56"/>
                    <a:pt x="76" y="58"/>
                  </a:cubicBezTo>
                  <a:cubicBezTo>
                    <a:pt x="70" y="60"/>
                    <a:pt x="64" y="64"/>
                    <a:pt x="59" y="69"/>
                  </a:cubicBezTo>
                  <a:cubicBezTo>
                    <a:pt x="54" y="74"/>
                    <a:pt x="50" y="80"/>
                    <a:pt x="48" y="87"/>
                  </a:cubicBezTo>
                  <a:cubicBezTo>
                    <a:pt x="45" y="95"/>
                    <a:pt x="45" y="106"/>
                    <a:pt x="48" y="116"/>
                  </a:cubicBezTo>
                  <a:cubicBezTo>
                    <a:pt x="49" y="119"/>
                    <a:pt x="47" y="123"/>
                    <a:pt x="44" y="125"/>
                  </a:cubicBezTo>
                  <a:cubicBezTo>
                    <a:pt x="34" y="128"/>
                    <a:pt x="27" y="134"/>
                    <a:pt x="23" y="142"/>
                  </a:cubicBezTo>
                  <a:cubicBezTo>
                    <a:pt x="19" y="148"/>
                    <a:pt x="16" y="155"/>
                    <a:pt x="16" y="162"/>
                  </a:cubicBezTo>
                  <a:cubicBezTo>
                    <a:pt x="15" y="169"/>
                    <a:pt x="16" y="177"/>
                    <a:pt x="18" y="184"/>
                  </a:cubicBezTo>
                  <a:cubicBezTo>
                    <a:pt x="22" y="192"/>
                    <a:pt x="27" y="200"/>
                    <a:pt x="36" y="205"/>
                  </a:cubicBezTo>
                  <a:cubicBezTo>
                    <a:pt x="39" y="208"/>
                    <a:pt x="40" y="212"/>
                    <a:pt x="38" y="215"/>
                  </a:cubicBezTo>
                  <a:cubicBezTo>
                    <a:pt x="38" y="215"/>
                    <a:pt x="38" y="215"/>
                    <a:pt x="38" y="215"/>
                  </a:cubicBezTo>
                  <a:cubicBezTo>
                    <a:pt x="32" y="225"/>
                    <a:pt x="31" y="236"/>
                    <a:pt x="33" y="245"/>
                  </a:cubicBezTo>
                  <a:cubicBezTo>
                    <a:pt x="34" y="252"/>
                    <a:pt x="36" y="259"/>
                    <a:pt x="40" y="264"/>
                  </a:cubicBezTo>
                  <a:cubicBezTo>
                    <a:pt x="44" y="270"/>
                    <a:pt x="49" y="275"/>
                    <a:pt x="55" y="278"/>
                  </a:cubicBezTo>
                  <a:cubicBezTo>
                    <a:pt x="63" y="282"/>
                    <a:pt x="72" y="284"/>
                    <a:pt x="82" y="283"/>
                  </a:cubicBezTo>
                  <a:cubicBezTo>
                    <a:pt x="86" y="282"/>
                    <a:pt x="90" y="285"/>
                    <a:pt x="90" y="289"/>
                  </a:cubicBezTo>
                  <a:cubicBezTo>
                    <a:pt x="90" y="290"/>
                    <a:pt x="90" y="291"/>
                    <a:pt x="90" y="292"/>
                  </a:cubicBezTo>
                  <a:cubicBezTo>
                    <a:pt x="87" y="303"/>
                    <a:pt x="88" y="315"/>
                    <a:pt x="92" y="324"/>
                  </a:cubicBezTo>
                  <a:cubicBezTo>
                    <a:pt x="96" y="331"/>
                    <a:pt x="101" y="338"/>
                    <a:pt x="108" y="342"/>
                  </a:cubicBezTo>
                  <a:cubicBezTo>
                    <a:pt x="115" y="347"/>
                    <a:pt x="123" y="350"/>
                    <a:pt x="131" y="350"/>
                  </a:cubicBezTo>
                  <a:cubicBezTo>
                    <a:pt x="139" y="350"/>
                    <a:pt x="147" y="348"/>
                    <a:pt x="155" y="342"/>
                  </a:cubicBezTo>
                  <a:cubicBezTo>
                    <a:pt x="155" y="14"/>
                    <a:pt x="155" y="14"/>
                    <a:pt x="155" y="14"/>
                  </a:cubicBezTo>
                  <a:cubicBezTo>
                    <a:pt x="154" y="14"/>
                    <a:pt x="154" y="14"/>
                    <a:pt x="154" y="14"/>
                  </a:cubicBezTo>
                  <a:close/>
                  <a:moveTo>
                    <a:pt x="117" y="15"/>
                  </a:moveTo>
                  <a:cubicBezTo>
                    <a:pt x="127" y="5"/>
                    <a:pt x="140" y="0"/>
                    <a:pt x="154" y="0"/>
                  </a:cubicBezTo>
                  <a:cubicBezTo>
                    <a:pt x="156" y="0"/>
                    <a:pt x="157" y="0"/>
                    <a:pt x="159" y="0"/>
                  </a:cubicBezTo>
                  <a:cubicBezTo>
                    <a:pt x="159" y="0"/>
                    <a:pt x="159" y="0"/>
                    <a:pt x="159" y="0"/>
                  </a:cubicBezTo>
                  <a:cubicBezTo>
                    <a:pt x="160" y="0"/>
                    <a:pt x="162" y="0"/>
                    <a:pt x="163" y="1"/>
                  </a:cubicBezTo>
                  <a:cubicBezTo>
                    <a:pt x="167" y="1"/>
                    <a:pt x="170" y="4"/>
                    <a:pt x="170" y="8"/>
                  </a:cubicBezTo>
                  <a:cubicBezTo>
                    <a:pt x="170" y="346"/>
                    <a:pt x="170" y="346"/>
                    <a:pt x="170" y="346"/>
                  </a:cubicBezTo>
                  <a:cubicBezTo>
                    <a:pt x="170" y="346"/>
                    <a:pt x="170" y="346"/>
                    <a:pt x="170" y="346"/>
                  </a:cubicBezTo>
                  <a:cubicBezTo>
                    <a:pt x="170" y="348"/>
                    <a:pt x="169" y="350"/>
                    <a:pt x="167" y="351"/>
                  </a:cubicBezTo>
                  <a:cubicBezTo>
                    <a:pt x="156" y="361"/>
                    <a:pt x="143" y="364"/>
                    <a:pt x="131" y="364"/>
                  </a:cubicBezTo>
                  <a:cubicBezTo>
                    <a:pt x="120" y="364"/>
                    <a:pt x="109" y="360"/>
                    <a:pt x="100" y="354"/>
                  </a:cubicBezTo>
                  <a:cubicBezTo>
                    <a:pt x="91" y="348"/>
                    <a:pt x="84" y="340"/>
                    <a:pt x="79" y="330"/>
                  </a:cubicBezTo>
                  <a:cubicBezTo>
                    <a:pt x="75" y="320"/>
                    <a:pt x="73" y="309"/>
                    <a:pt x="74" y="298"/>
                  </a:cubicBezTo>
                  <a:cubicBezTo>
                    <a:pt x="64" y="298"/>
                    <a:pt x="55" y="295"/>
                    <a:pt x="48" y="290"/>
                  </a:cubicBezTo>
                  <a:cubicBezTo>
                    <a:pt x="40" y="286"/>
                    <a:pt x="33" y="280"/>
                    <a:pt x="28" y="272"/>
                  </a:cubicBezTo>
                  <a:cubicBezTo>
                    <a:pt x="28" y="272"/>
                    <a:pt x="28" y="272"/>
                    <a:pt x="28" y="272"/>
                  </a:cubicBezTo>
                  <a:cubicBezTo>
                    <a:pt x="23" y="265"/>
                    <a:pt x="20" y="257"/>
                    <a:pt x="18" y="248"/>
                  </a:cubicBezTo>
                  <a:cubicBezTo>
                    <a:pt x="16" y="237"/>
                    <a:pt x="18" y="225"/>
                    <a:pt x="23" y="214"/>
                  </a:cubicBezTo>
                  <a:cubicBezTo>
                    <a:pt x="14" y="207"/>
                    <a:pt x="8" y="198"/>
                    <a:pt x="5" y="189"/>
                  </a:cubicBezTo>
                  <a:cubicBezTo>
                    <a:pt x="1" y="180"/>
                    <a:pt x="0" y="170"/>
                    <a:pt x="1" y="161"/>
                  </a:cubicBezTo>
                  <a:cubicBezTo>
                    <a:pt x="2" y="151"/>
                    <a:pt x="5" y="142"/>
                    <a:pt x="11" y="134"/>
                  </a:cubicBezTo>
                  <a:cubicBezTo>
                    <a:pt x="16" y="126"/>
                    <a:pt x="23" y="119"/>
                    <a:pt x="33" y="114"/>
                  </a:cubicBezTo>
                  <a:cubicBezTo>
                    <a:pt x="30" y="103"/>
                    <a:pt x="31" y="92"/>
                    <a:pt x="34" y="82"/>
                  </a:cubicBezTo>
                  <a:cubicBezTo>
                    <a:pt x="37" y="73"/>
                    <a:pt x="42" y="65"/>
                    <a:pt x="49" y="59"/>
                  </a:cubicBezTo>
                  <a:cubicBezTo>
                    <a:pt x="55" y="52"/>
                    <a:pt x="63" y="47"/>
                    <a:pt x="72" y="44"/>
                  </a:cubicBezTo>
                  <a:cubicBezTo>
                    <a:pt x="80" y="42"/>
                    <a:pt x="90" y="41"/>
                    <a:pt x="99" y="43"/>
                  </a:cubicBezTo>
                  <a:cubicBezTo>
                    <a:pt x="102" y="32"/>
                    <a:pt x="108" y="22"/>
                    <a:pt x="117" y="15"/>
                  </a:cubicBez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Freeform 42"/>
            <p:cNvSpPr/>
            <p:nvPr/>
          </p:nvSpPr>
          <p:spPr bwMode="auto">
            <a:xfrm>
              <a:off x="2651" y="1093"/>
              <a:ext cx="130" cy="126"/>
            </a:xfrm>
            <a:custGeom>
              <a:avLst/>
              <a:gdLst>
                <a:gd name="T0" fmla="*/ 9 w 55"/>
                <a:gd name="T1" fmla="*/ 53 h 53"/>
                <a:gd name="T2" fmla="*/ 1 w 55"/>
                <a:gd name="T3" fmla="*/ 47 h 53"/>
                <a:gd name="T4" fmla="*/ 6 w 55"/>
                <a:gd name="T5" fmla="*/ 39 h 53"/>
                <a:gd name="T6" fmla="*/ 28 w 55"/>
                <a:gd name="T7" fmla="*/ 27 h 53"/>
                <a:gd name="T8" fmla="*/ 41 w 55"/>
                <a:gd name="T9" fmla="*/ 6 h 53"/>
                <a:gd name="T10" fmla="*/ 49 w 55"/>
                <a:gd name="T11" fmla="*/ 1 h 53"/>
                <a:gd name="T12" fmla="*/ 55 w 55"/>
                <a:gd name="T13" fmla="*/ 9 h 53"/>
                <a:gd name="T14" fmla="*/ 38 w 55"/>
                <a:gd name="T15" fmla="*/ 38 h 53"/>
                <a:gd name="T16" fmla="*/ 9 w 55"/>
                <a:gd name="T17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5" h="53">
                  <a:moveTo>
                    <a:pt x="9" y="53"/>
                  </a:moveTo>
                  <a:cubicBezTo>
                    <a:pt x="5" y="53"/>
                    <a:pt x="1" y="51"/>
                    <a:pt x="1" y="47"/>
                  </a:cubicBezTo>
                  <a:cubicBezTo>
                    <a:pt x="0" y="43"/>
                    <a:pt x="3" y="39"/>
                    <a:pt x="6" y="39"/>
                  </a:cubicBezTo>
                  <a:cubicBezTo>
                    <a:pt x="15" y="37"/>
                    <a:pt x="22" y="33"/>
                    <a:pt x="28" y="27"/>
                  </a:cubicBezTo>
                  <a:cubicBezTo>
                    <a:pt x="34" y="22"/>
                    <a:pt x="38" y="14"/>
                    <a:pt x="41" y="6"/>
                  </a:cubicBezTo>
                  <a:cubicBezTo>
                    <a:pt x="41" y="2"/>
                    <a:pt x="45" y="0"/>
                    <a:pt x="49" y="1"/>
                  </a:cubicBezTo>
                  <a:cubicBezTo>
                    <a:pt x="53" y="2"/>
                    <a:pt x="55" y="6"/>
                    <a:pt x="55" y="9"/>
                  </a:cubicBezTo>
                  <a:cubicBezTo>
                    <a:pt x="52" y="20"/>
                    <a:pt x="46" y="30"/>
                    <a:pt x="38" y="38"/>
                  </a:cubicBezTo>
                  <a:cubicBezTo>
                    <a:pt x="30" y="45"/>
                    <a:pt x="20" y="51"/>
                    <a:pt x="9" y="53"/>
                  </a:cubicBez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Freeform 43"/>
            <p:cNvSpPr/>
            <p:nvPr/>
          </p:nvSpPr>
          <p:spPr bwMode="auto">
            <a:xfrm>
              <a:off x="2527" y="939"/>
              <a:ext cx="171" cy="95"/>
            </a:xfrm>
            <a:custGeom>
              <a:avLst/>
              <a:gdLst>
                <a:gd name="T0" fmla="*/ 65 w 72"/>
                <a:gd name="T1" fmla="*/ 2 h 40"/>
                <a:gd name="T2" fmla="*/ 71 w 72"/>
                <a:gd name="T3" fmla="*/ 11 h 40"/>
                <a:gd name="T4" fmla="*/ 62 w 72"/>
                <a:gd name="T5" fmla="*/ 16 h 40"/>
                <a:gd name="T6" fmla="*/ 56 w 72"/>
                <a:gd name="T7" fmla="*/ 15 h 40"/>
                <a:gd name="T8" fmla="*/ 51 w 72"/>
                <a:gd name="T9" fmla="*/ 14 h 40"/>
                <a:gd name="T10" fmla="*/ 30 w 72"/>
                <a:gd name="T11" fmla="*/ 20 h 40"/>
                <a:gd name="T12" fmla="*/ 14 w 72"/>
                <a:gd name="T13" fmla="*/ 35 h 40"/>
                <a:gd name="T14" fmla="*/ 5 w 72"/>
                <a:gd name="T15" fmla="*/ 38 h 40"/>
                <a:gd name="T16" fmla="*/ 2 w 72"/>
                <a:gd name="T17" fmla="*/ 28 h 40"/>
                <a:gd name="T18" fmla="*/ 23 w 72"/>
                <a:gd name="T19" fmla="*/ 7 h 40"/>
                <a:gd name="T20" fmla="*/ 51 w 72"/>
                <a:gd name="T21" fmla="*/ 0 h 40"/>
                <a:gd name="T22" fmla="*/ 58 w 72"/>
                <a:gd name="T23" fmla="*/ 0 h 40"/>
                <a:gd name="T24" fmla="*/ 65 w 72"/>
                <a:gd name="T25" fmla="*/ 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2" h="40">
                  <a:moveTo>
                    <a:pt x="65" y="2"/>
                  </a:moveTo>
                  <a:cubicBezTo>
                    <a:pt x="69" y="3"/>
                    <a:pt x="72" y="7"/>
                    <a:pt x="71" y="11"/>
                  </a:cubicBezTo>
                  <a:cubicBezTo>
                    <a:pt x="70" y="14"/>
                    <a:pt x="66" y="17"/>
                    <a:pt x="62" y="16"/>
                  </a:cubicBezTo>
                  <a:cubicBezTo>
                    <a:pt x="60" y="15"/>
                    <a:pt x="58" y="15"/>
                    <a:pt x="56" y="15"/>
                  </a:cubicBezTo>
                  <a:cubicBezTo>
                    <a:pt x="55" y="14"/>
                    <a:pt x="53" y="14"/>
                    <a:pt x="51" y="14"/>
                  </a:cubicBezTo>
                  <a:cubicBezTo>
                    <a:pt x="43" y="14"/>
                    <a:pt x="36" y="16"/>
                    <a:pt x="30" y="20"/>
                  </a:cubicBezTo>
                  <a:cubicBezTo>
                    <a:pt x="24" y="24"/>
                    <a:pt x="18" y="29"/>
                    <a:pt x="14" y="35"/>
                  </a:cubicBezTo>
                  <a:cubicBezTo>
                    <a:pt x="12" y="39"/>
                    <a:pt x="8" y="40"/>
                    <a:pt x="5" y="38"/>
                  </a:cubicBezTo>
                  <a:cubicBezTo>
                    <a:pt x="1" y="36"/>
                    <a:pt x="0" y="32"/>
                    <a:pt x="2" y="28"/>
                  </a:cubicBezTo>
                  <a:cubicBezTo>
                    <a:pt x="7" y="20"/>
                    <a:pt x="14" y="12"/>
                    <a:pt x="23" y="7"/>
                  </a:cubicBezTo>
                  <a:cubicBezTo>
                    <a:pt x="31" y="3"/>
                    <a:pt x="41" y="0"/>
                    <a:pt x="51" y="0"/>
                  </a:cubicBezTo>
                  <a:cubicBezTo>
                    <a:pt x="53" y="0"/>
                    <a:pt x="56" y="0"/>
                    <a:pt x="58" y="0"/>
                  </a:cubicBezTo>
                  <a:cubicBezTo>
                    <a:pt x="61" y="1"/>
                    <a:pt x="63" y="1"/>
                    <a:pt x="65" y="2"/>
                  </a:cubicBez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44"/>
            <p:cNvSpPr/>
            <p:nvPr/>
          </p:nvSpPr>
          <p:spPr bwMode="auto">
            <a:xfrm>
              <a:off x="2705" y="732"/>
              <a:ext cx="169" cy="98"/>
            </a:xfrm>
            <a:custGeom>
              <a:avLst/>
              <a:gdLst>
                <a:gd name="T0" fmla="*/ 65 w 71"/>
                <a:gd name="T1" fmla="*/ 2 h 41"/>
                <a:gd name="T2" fmla="*/ 70 w 71"/>
                <a:gd name="T3" fmla="*/ 11 h 41"/>
                <a:gd name="T4" fmla="*/ 62 w 71"/>
                <a:gd name="T5" fmla="*/ 16 h 41"/>
                <a:gd name="T6" fmla="*/ 56 w 71"/>
                <a:gd name="T7" fmla="*/ 15 h 41"/>
                <a:gd name="T8" fmla="*/ 51 w 71"/>
                <a:gd name="T9" fmla="*/ 15 h 41"/>
                <a:gd name="T10" fmla="*/ 30 w 71"/>
                <a:gd name="T11" fmla="*/ 21 h 41"/>
                <a:gd name="T12" fmla="*/ 14 w 71"/>
                <a:gd name="T13" fmla="*/ 36 h 41"/>
                <a:gd name="T14" fmla="*/ 4 w 71"/>
                <a:gd name="T15" fmla="*/ 39 h 41"/>
                <a:gd name="T16" fmla="*/ 2 w 71"/>
                <a:gd name="T17" fmla="*/ 29 h 41"/>
                <a:gd name="T18" fmla="*/ 23 w 71"/>
                <a:gd name="T19" fmla="*/ 8 h 41"/>
                <a:gd name="T20" fmla="*/ 51 w 71"/>
                <a:gd name="T21" fmla="*/ 0 h 41"/>
                <a:gd name="T22" fmla="*/ 58 w 71"/>
                <a:gd name="T23" fmla="*/ 1 h 41"/>
                <a:gd name="T24" fmla="*/ 65 w 71"/>
                <a:gd name="T25" fmla="*/ 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1" h="41">
                  <a:moveTo>
                    <a:pt x="65" y="2"/>
                  </a:moveTo>
                  <a:cubicBezTo>
                    <a:pt x="69" y="3"/>
                    <a:pt x="71" y="7"/>
                    <a:pt x="70" y="11"/>
                  </a:cubicBezTo>
                  <a:cubicBezTo>
                    <a:pt x="69" y="15"/>
                    <a:pt x="65" y="17"/>
                    <a:pt x="62" y="16"/>
                  </a:cubicBezTo>
                  <a:cubicBezTo>
                    <a:pt x="60" y="16"/>
                    <a:pt x="58" y="15"/>
                    <a:pt x="56" y="15"/>
                  </a:cubicBezTo>
                  <a:cubicBezTo>
                    <a:pt x="55" y="15"/>
                    <a:pt x="53" y="15"/>
                    <a:pt x="51" y="15"/>
                  </a:cubicBezTo>
                  <a:cubicBezTo>
                    <a:pt x="43" y="15"/>
                    <a:pt x="36" y="17"/>
                    <a:pt x="30" y="21"/>
                  </a:cubicBezTo>
                  <a:cubicBezTo>
                    <a:pt x="24" y="24"/>
                    <a:pt x="18" y="30"/>
                    <a:pt x="14" y="36"/>
                  </a:cubicBezTo>
                  <a:cubicBezTo>
                    <a:pt x="12" y="40"/>
                    <a:pt x="8" y="41"/>
                    <a:pt x="4" y="39"/>
                  </a:cubicBezTo>
                  <a:cubicBezTo>
                    <a:pt x="1" y="37"/>
                    <a:pt x="0" y="32"/>
                    <a:pt x="2" y="29"/>
                  </a:cubicBezTo>
                  <a:cubicBezTo>
                    <a:pt x="7" y="20"/>
                    <a:pt x="14" y="13"/>
                    <a:pt x="23" y="8"/>
                  </a:cubicBezTo>
                  <a:cubicBezTo>
                    <a:pt x="31" y="3"/>
                    <a:pt x="41" y="0"/>
                    <a:pt x="51" y="0"/>
                  </a:cubicBezTo>
                  <a:cubicBezTo>
                    <a:pt x="53" y="0"/>
                    <a:pt x="56" y="1"/>
                    <a:pt x="58" y="1"/>
                  </a:cubicBezTo>
                  <a:cubicBezTo>
                    <a:pt x="61" y="1"/>
                    <a:pt x="63" y="2"/>
                    <a:pt x="65" y="2"/>
                  </a:cubicBez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Freeform 45"/>
            <p:cNvSpPr/>
            <p:nvPr/>
          </p:nvSpPr>
          <p:spPr bwMode="auto">
            <a:xfrm>
              <a:off x="2717" y="1343"/>
              <a:ext cx="333" cy="363"/>
            </a:xfrm>
            <a:custGeom>
              <a:avLst/>
              <a:gdLst>
                <a:gd name="T0" fmla="*/ 0 w 140"/>
                <a:gd name="T1" fmla="*/ 6 h 153"/>
                <a:gd name="T2" fmla="*/ 58 w 140"/>
                <a:gd name="T3" fmla="*/ 0 h 153"/>
                <a:gd name="T4" fmla="*/ 61 w 140"/>
                <a:gd name="T5" fmla="*/ 14 h 153"/>
                <a:gd name="T6" fmla="*/ 140 w 140"/>
                <a:gd name="T7" fmla="*/ 14 h 153"/>
                <a:gd name="T8" fmla="*/ 140 w 140"/>
                <a:gd name="T9" fmla="*/ 30 h 153"/>
                <a:gd name="T10" fmla="*/ 140 w 140"/>
                <a:gd name="T11" fmla="*/ 79 h 153"/>
                <a:gd name="T12" fmla="*/ 70 w 140"/>
                <a:gd name="T13" fmla="*/ 153 h 153"/>
                <a:gd name="T14" fmla="*/ 0 w 140"/>
                <a:gd name="T15" fmla="*/ 79 h 153"/>
                <a:gd name="T16" fmla="*/ 0 w 140"/>
                <a:gd name="T17" fmla="*/ 30 h 153"/>
                <a:gd name="T18" fmla="*/ 0 w 140"/>
                <a:gd name="T19" fmla="*/ 6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0" h="153">
                  <a:moveTo>
                    <a:pt x="0" y="6"/>
                  </a:moveTo>
                  <a:cubicBezTo>
                    <a:pt x="58" y="0"/>
                    <a:pt x="58" y="0"/>
                    <a:pt x="58" y="0"/>
                  </a:cubicBezTo>
                  <a:cubicBezTo>
                    <a:pt x="61" y="14"/>
                    <a:pt x="61" y="14"/>
                    <a:pt x="61" y="14"/>
                  </a:cubicBezTo>
                  <a:cubicBezTo>
                    <a:pt x="140" y="14"/>
                    <a:pt x="140" y="14"/>
                    <a:pt x="140" y="14"/>
                  </a:cubicBezTo>
                  <a:cubicBezTo>
                    <a:pt x="140" y="30"/>
                    <a:pt x="140" y="30"/>
                    <a:pt x="140" y="30"/>
                  </a:cubicBezTo>
                  <a:cubicBezTo>
                    <a:pt x="140" y="46"/>
                    <a:pt x="140" y="63"/>
                    <a:pt x="140" y="79"/>
                  </a:cubicBezTo>
                  <a:cubicBezTo>
                    <a:pt x="140" y="118"/>
                    <a:pt x="109" y="153"/>
                    <a:pt x="70" y="153"/>
                  </a:cubicBezTo>
                  <a:cubicBezTo>
                    <a:pt x="30" y="153"/>
                    <a:pt x="0" y="118"/>
                    <a:pt x="0" y="79"/>
                  </a:cubicBezTo>
                  <a:cubicBezTo>
                    <a:pt x="0" y="63"/>
                    <a:pt x="0" y="46"/>
                    <a:pt x="0" y="30"/>
                  </a:cubicBezTo>
                  <a:lnTo>
                    <a:pt x="0" y="6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Freeform 46"/>
            <p:cNvSpPr/>
            <p:nvPr/>
          </p:nvSpPr>
          <p:spPr bwMode="auto">
            <a:xfrm>
              <a:off x="2753" y="1414"/>
              <a:ext cx="259" cy="256"/>
            </a:xfrm>
            <a:custGeom>
              <a:avLst/>
              <a:gdLst>
                <a:gd name="T0" fmla="*/ 55 w 109"/>
                <a:gd name="T1" fmla="*/ 0 h 108"/>
                <a:gd name="T2" fmla="*/ 0 w 109"/>
                <a:gd name="T3" fmla="*/ 0 h 108"/>
                <a:gd name="T4" fmla="*/ 0 w 109"/>
                <a:gd name="T5" fmla="*/ 49 h 108"/>
                <a:gd name="T6" fmla="*/ 55 w 109"/>
                <a:gd name="T7" fmla="*/ 108 h 108"/>
                <a:gd name="T8" fmla="*/ 109 w 109"/>
                <a:gd name="T9" fmla="*/ 49 h 108"/>
                <a:gd name="T10" fmla="*/ 109 w 109"/>
                <a:gd name="T11" fmla="*/ 0 h 108"/>
                <a:gd name="T12" fmla="*/ 55 w 109"/>
                <a:gd name="T1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108">
                  <a:moveTo>
                    <a:pt x="5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20"/>
                    <a:pt x="0" y="49"/>
                  </a:cubicBezTo>
                  <a:cubicBezTo>
                    <a:pt x="0" y="79"/>
                    <a:pt x="24" y="108"/>
                    <a:pt x="55" y="108"/>
                  </a:cubicBezTo>
                  <a:cubicBezTo>
                    <a:pt x="86" y="108"/>
                    <a:pt x="109" y="79"/>
                    <a:pt x="109" y="49"/>
                  </a:cubicBezTo>
                  <a:cubicBezTo>
                    <a:pt x="109" y="20"/>
                    <a:pt x="109" y="0"/>
                    <a:pt x="109" y="0"/>
                  </a:cubicBezTo>
                  <a:lnTo>
                    <a:pt x="55" y="0"/>
                  </a:lnTo>
                  <a:close/>
                </a:path>
              </a:pathLst>
            </a:custGeom>
            <a:solidFill>
              <a:srgbClr val="BCBE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Freeform 47"/>
            <p:cNvSpPr/>
            <p:nvPr/>
          </p:nvSpPr>
          <p:spPr bwMode="auto">
            <a:xfrm>
              <a:off x="2846" y="1414"/>
              <a:ext cx="166" cy="256"/>
            </a:xfrm>
            <a:custGeom>
              <a:avLst/>
              <a:gdLst>
                <a:gd name="T0" fmla="*/ 0 w 70"/>
                <a:gd name="T1" fmla="*/ 105 h 108"/>
                <a:gd name="T2" fmla="*/ 0 w 70"/>
                <a:gd name="T3" fmla="*/ 105 h 108"/>
                <a:gd name="T4" fmla="*/ 1 w 70"/>
                <a:gd name="T5" fmla="*/ 105 h 108"/>
                <a:gd name="T6" fmla="*/ 1 w 70"/>
                <a:gd name="T7" fmla="*/ 106 h 108"/>
                <a:gd name="T8" fmla="*/ 2 w 70"/>
                <a:gd name="T9" fmla="*/ 106 h 108"/>
                <a:gd name="T10" fmla="*/ 2 w 70"/>
                <a:gd name="T11" fmla="*/ 106 h 108"/>
                <a:gd name="T12" fmla="*/ 3 w 70"/>
                <a:gd name="T13" fmla="*/ 106 h 108"/>
                <a:gd name="T14" fmla="*/ 4 w 70"/>
                <a:gd name="T15" fmla="*/ 106 h 108"/>
                <a:gd name="T16" fmla="*/ 4 w 70"/>
                <a:gd name="T17" fmla="*/ 106 h 108"/>
                <a:gd name="T18" fmla="*/ 5 w 70"/>
                <a:gd name="T19" fmla="*/ 107 h 108"/>
                <a:gd name="T20" fmla="*/ 5 w 70"/>
                <a:gd name="T21" fmla="*/ 107 h 108"/>
                <a:gd name="T22" fmla="*/ 6 w 70"/>
                <a:gd name="T23" fmla="*/ 107 h 108"/>
                <a:gd name="T24" fmla="*/ 6 w 70"/>
                <a:gd name="T25" fmla="*/ 107 h 108"/>
                <a:gd name="T26" fmla="*/ 7 w 70"/>
                <a:gd name="T27" fmla="*/ 107 h 108"/>
                <a:gd name="T28" fmla="*/ 7 w 70"/>
                <a:gd name="T29" fmla="*/ 107 h 108"/>
                <a:gd name="T30" fmla="*/ 8 w 70"/>
                <a:gd name="T31" fmla="*/ 107 h 108"/>
                <a:gd name="T32" fmla="*/ 9 w 70"/>
                <a:gd name="T33" fmla="*/ 107 h 108"/>
                <a:gd name="T34" fmla="*/ 9 w 70"/>
                <a:gd name="T35" fmla="*/ 107 h 108"/>
                <a:gd name="T36" fmla="*/ 10 w 70"/>
                <a:gd name="T37" fmla="*/ 107 h 108"/>
                <a:gd name="T38" fmla="*/ 10 w 70"/>
                <a:gd name="T39" fmla="*/ 108 h 108"/>
                <a:gd name="T40" fmla="*/ 11 w 70"/>
                <a:gd name="T41" fmla="*/ 108 h 108"/>
                <a:gd name="T42" fmla="*/ 13 w 70"/>
                <a:gd name="T43" fmla="*/ 108 h 108"/>
                <a:gd name="T44" fmla="*/ 13 w 70"/>
                <a:gd name="T45" fmla="*/ 108 h 108"/>
                <a:gd name="T46" fmla="*/ 14 w 70"/>
                <a:gd name="T47" fmla="*/ 108 h 108"/>
                <a:gd name="T48" fmla="*/ 14 w 70"/>
                <a:gd name="T49" fmla="*/ 108 h 108"/>
                <a:gd name="T50" fmla="*/ 70 w 70"/>
                <a:gd name="T51" fmla="*/ 49 h 108"/>
                <a:gd name="T52" fmla="*/ 70 w 70"/>
                <a:gd name="T53" fmla="*/ 47 h 108"/>
                <a:gd name="T54" fmla="*/ 70 w 70"/>
                <a:gd name="T55" fmla="*/ 44 h 108"/>
                <a:gd name="T56" fmla="*/ 70 w 70"/>
                <a:gd name="T57" fmla="*/ 41 h 108"/>
                <a:gd name="T58" fmla="*/ 70 w 70"/>
                <a:gd name="T59" fmla="*/ 39 h 108"/>
                <a:gd name="T60" fmla="*/ 70 w 70"/>
                <a:gd name="T61" fmla="*/ 36 h 108"/>
                <a:gd name="T62" fmla="*/ 70 w 70"/>
                <a:gd name="T63" fmla="*/ 34 h 108"/>
                <a:gd name="T64" fmla="*/ 70 w 70"/>
                <a:gd name="T65" fmla="*/ 31 h 108"/>
                <a:gd name="T66" fmla="*/ 70 w 70"/>
                <a:gd name="T67" fmla="*/ 29 h 108"/>
                <a:gd name="T68" fmla="*/ 70 w 70"/>
                <a:gd name="T69" fmla="*/ 27 h 108"/>
                <a:gd name="T70" fmla="*/ 70 w 70"/>
                <a:gd name="T71" fmla="*/ 25 h 108"/>
                <a:gd name="T72" fmla="*/ 70 w 70"/>
                <a:gd name="T73" fmla="*/ 23 h 108"/>
                <a:gd name="T74" fmla="*/ 70 w 70"/>
                <a:gd name="T75" fmla="*/ 21 h 108"/>
                <a:gd name="T76" fmla="*/ 70 w 70"/>
                <a:gd name="T77" fmla="*/ 19 h 108"/>
                <a:gd name="T78" fmla="*/ 70 w 70"/>
                <a:gd name="T79" fmla="*/ 17 h 108"/>
                <a:gd name="T80" fmla="*/ 70 w 70"/>
                <a:gd name="T81" fmla="*/ 15 h 108"/>
                <a:gd name="T82" fmla="*/ 70 w 70"/>
                <a:gd name="T83" fmla="*/ 13 h 108"/>
                <a:gd name="T84" fmla="*/ 70 w 70"/>
                <a:gd name="T85" fmla="*/ 12 h 108"/>
                <a:gd name="T86" fmla="*/ 70 w 70"/>
                <a:gd name="T87" fmla="*/ 10 h 108"/>
                <a:gd name="T88" fmla="*/ 70 w 70"/>
                <a:gd name="T89" fmla="*/ 9 h 108"/>
                <a:gd name="T90" fmla="*/ 70 w 70"/>
                <a:gd name="T91" fmla="*/ 8 h 108"/>
                <a:gd name="T92" fmla="*/ 70 w 70"/>
                <a:gd name="T93" fmla="*/ 6 h 108"/>
                <a:gd name="T94" fmla="*/ 70 w 70"/>
                <a:gd name="T95" fmla="*/ 5 h 108"/>
                <a:gd name="T96" fmla="*/ 70 w 70"/>
                <a:gd name="T97" fmla="*/ 4 h 108"/>
                <a:gd name="T98" fmla="*/ 70 w 70"/>
                <a:gd name="T99" fmla="*/ 3 h 108"/>
                <a:gd name="T100" fmla="*/ 70 w 70"/>
                <a:gd name="T101" fmla="*/ 2 h 108"/>
                <a:gd name="T102" fmla="*/ 70 w 70"/>
                <a:gd name="T103" fmla="*/ 2 h 108"/>
                <a:gd name="T104" fmla="*/ 70 w 70"/>
                <a:gd name="T105" fmla="*/ 0 h 108"/>
                <a:gd name="T106" fmla="*/ 38 w 70"/>
                <a:gd name="T107" fmla="*/ 2 h 108"/>
                <a:gd name="T108" fmla="*/ 0 w 70"/>
                <a:gd name="T109" fmla="*/ 105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0" h="108">
                  <a:moveTo>
                    <a:pt x="0" y="105"/>
                  </a:moveTo>
                  <a:cubicBezTo>
                    <a:pt x="0" y="105"/>
                    <a:pt x="0" y="105"/>
                    <a:pt x="0" y="10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1" y="106"/>
                    <a:pt x="1" y="106"/>
                    <a:pt x="1" y="106"/>
                  </a:cubicBezTo>
                  <a:cubicBezTo>
                    <a:pt x="1" y="106"/>
                    <a:pt x="1" y="106"/>
                    <a:pt x="1" y="106"/>
                  </a:cubicBezTo>
                  <a:cubicBezTo>
                    <a:pt x="1" y="106"/>
                    <a:pt x="1" y="106"/>
                    <a:pt x="1" y="106"/>
                  </a:cubicBezTo>
                  <a:cubicBezTo>
                    <a:pt x="2" y="106"/>
                    <a:pt x="2" y="106"/>
                    <a:pt x="2" y="106"/>
                  </a:cubicBezTo>
                  <a:cubicBezTo>
                    <a:pt x="2" y="106"/>
                    <a:pt x="2" y="106"/>
                    <a:pt x="2" y="106"/>
                  </a:cubicBezTo>
                  <a:cubicBezTo>
                    <a:pt x="2" y="106"/>
                    <a:pt x="2" y="106"/>
                    <a:pt x="2" y="106"/>
                  </a:cubicBezTo>
                  <a:cubicBezTo>
                    <a:pt x="3" y="106"/>
                    <a:pt x="3" y="106"/>
                    <a:pt x="3" y="106"/>
                  </a:cubicBezTo>
                  <a:cubicBezTo>
                    <a:pt x="3" y="106"/>
                    <a:pt x="3" y="106"/>
                    <a:pt x="3" y="106"/>
                  </a:cubicBezTo>
                  <a:cubicBezTo>
                    <a:pt x="3" y="106"/>
                    <a:pt x="3" y="106"/>
                    <a:pt x="3" y="106"/>
                  </a:cubicBezTo>
                  <a:cubicBezTo>
                    <a:pt x="4" y="106"/>
                    <a:pt x="4" y="106"/>
                    <a:pt x="4" y="106"/>
                  </a:cubicBezTo>
                  <a:cubicBezTo>
                    <a:pt x="4" y="106"/>
                    <a:pt x="4" y="106"/>
                    <a:pt x="4" y="106"/>
                  </a:cubicBezTo>
                  <a:cubicBezTo>
                    <a:pt x="4" y="106"/>
                    <a:pt x="4" y="106"/>
                    <a:pt x="4" y="106"/>
                  </a:cubicBezTo>
                  <a:cubicBezTo>
                    <a:pt x="4" y="107"/>
                    <a:pt x="4" y="107"/>
                    <a:pt x="4" y="107"/>
                  </a:cubicBezTo>
                  <a:cubicBezTo>
                    <a:pt x="5" y="107"/>
                    <a:pt x="5" y="107"/>
                    <a:pt x="5" y="107"/>
                  </a:cubicBezTo>
                  <a:cubicBezTo>
                    <a:pt x="5" y="107"/>
                    <a:pt x="5" y="107"/>
                    <a:pt x="5" y="107"/>
                  </a:cubicBezTo>
                  <a:cubicBezTo>
                    <a:pt x="5" y="107"/>
                    <a:pt x="5" y="107"/>
                    <a:pt x="5" y="107"/>
                  </a:cubicBezTo>
                  <a:cubicBezTo>
                    <a:pt x="5" y="107"/>
                    <a:pt x="5" y="107"/>
                    <a:pt x="5" y="107"/>
                  </a:cubicBezTo>
                  <a:cubicBezTo>
                    <a:pt x="6" y="107"/>
                    <a:pt x="6" y="107"/>
                    <a:pt x="6" y="107"/>
                  </a:cubicBezTo>
                  <a:cubicBezTo>
                    <a:pt x="6" y="107"/>
                    <a:pt x="6" y="107"/>
                    <a:pt x="6" y="107"/>
                  </a:cubicBezTo>
                  <a:cubicBezTo>
                    <a:pt x="6" y="107"/>
                    <a:pt x="6" y="107"/>
                    <a:pt x="6" y="107"/>
                  </a:cubicBezTo>
                  <a:cubicBezTo>
                    <a:pt x="6" y="107"/>
                    <a:pt x="6" y="107"/>
                    <a:pt x="6" y="107"/>
                  </a:cubicBezTo>
                  <a:cubicBezTo>
                    <a:pt x="7" y="107"/>
                    <a:pt x="7" y="107"/>
                    <a:pt x="7" y="107"/>
                  </a:cubicBezTo>
                  <a:cubicBezTo>
                    <a:pt x="7" y="107"/>
                    <a:pt x="7" y="107"/>
                    <a:pt x="7" y="107"/>
                  </a:cubicBezTo>
                  <a:cubicBezTo>
                    <a:pt x="7" y="107"/>
                    <a:pt x="7" y="107"/>
                    <a:pt x="7" y="107"/>
                  </a:cubicBezTo>
                  <a:cubicBezTo>
                    <a:pt x="8" y="107"/>
                    <a:pt x="8" y="107"/>
                    <a:pt x="8" y="107"/>
                  </a:cubicBezTo>
                  <a:cubicBezTo>
                    <a:pt x="8" y="107"/>
                    <a:pt x="8" y="107"/>
                    <a:pt x="8" y="107"/>
                  </a:cubicBezTo>
                  <a:cubicBezTo>
                    <a:pt x="8" y="107"/>
                    <a:pt x="8" y="107"/>
                    <a:pt x="8" y="107"/>
                  </a:cubicBezTo>
                  <a:cubicBezTo>
                    <a:pt x="9" y="107"/>
                    <a:pt x="9" y="107"/>
                    <a:pt x="9" y="107"/>
                  </a:cubicBezTo>
                  <a:cubicBezTo>
                    <a:pt x="9" y="107"/>
                    <a:pt x="9" y="107"/>
                    <a:pt x="9" y="107"/>
                  </a:cubicBezTo>
                  <a:cubicBezTo>
                    <a:pt x="9" y="107"/>
                    <a:pt x="9" y="107"/>
                    <a:pt x="9" y="107"/>
                  </a:cubicBezTo>
                  <a:cubicBezTo>
                    <a:pt x="9" y="107"/>
                    <a:pt x="9" y="107"/>
                    <a:pt x="9" y="107"/>
                  </a:cubicBezTo>
                  <a:cubicBezTo>
                    <a:pt x="10" y="107"/>
                    <a:pt x="10" y="107"/>
                    <a:pt x="10" y="107"/>
                  </a:cubicBezTo>
                  <a:cubicBezTo>
                    <a:pt x="10" y="108"/>
                    <a:pt x="10" y="108"/>
                    <a:pt x="10" y="108"/>
                  </a:cubicBezTo>
                  <a:cubicBezTo>
                    <a:pt x="10" y="108"/>
                    <a:pt x="10" y="108"/>
                    <a:pt x="10" y="108"/>
                  </a:cubicBezTo>
                  <a:cubicBezTo>
                    <a:pt x="11" y="108"/>
                    <a:pt x="11" y="108"/>
                    <a:pt x="11" y="108"/>
                  </a:cubicBezTo>
                  <a:cubicBezTo>
                    <a:pt x="11" y="108"/>
                    <a:pt x="11" y="108"/>
                    <a:pt x="11" y="108"/>
                  </a:cubicBezTo>
                  <a:cubicBezTo>
                    <a:pt x="12" y="108"/>
                    <a:pt x="12" y="108"/>
                    <a:pt x="12" y="108"/>
                  </a:cubicBezTo>
                  <a:cubicBezTo>
                    <a:pt x="13" y="108"/>
                    <a:pt x="13" y="108"/>
                    <a:pt x="13" y="108"/>
                  </a:cubicBezTo>
                  <a:cubicBezTo>
                    <a:pt x="13" y="108"/>
                    <a:pt x="13" y="108"/>
                    <a:pt x="13" y="108"/>
                  </a:cubicBezTo>
                  <a:cubicBezTo>
                    <a:pt x="13" y="108"/>
                    <a:pt x="13" y="108"/>
                    <a:pt x="13" y="108"/>
                  </a:cubicBezTo>
                  <a:cubicBezTo>
                    <a:pt x="13" y="108"/>
                    <a:pt x="13" y="108"/>
                    <a:pt x="13" y="108"/>
                  </a:cubicBezTo>
                  <a:cubicBezTo>
                    <a:pt x="14" y="108"/>
                    <a:pt x="14" y="108"/>
                    <a:pt x="14" y="108"/>
                  </a:cubicBezTo>
                  <a:cubicBezTo>
                    <a:pt x="14" y="108"/>
                    <a:pt x="14" y="108"/>
                    <a:pt x="14" y="108"/>
                  </a:cubicBezTo>
                  <a:cubicBezTo>
                    <a:pt x="14" y="108"/>
                    <a:pt x="14" y="108"/>
                    <a:pt x="14" y="108"/>
                  </a:cubicBezTo>
                  <a:cubicBezTo>
                    <a:pt x="16" y="108"/>
                    <a:pt x="16" y="108"/>
                    <a:pt x="16" y="108"/>
                  </a:cubicBezTo>
                  <a:cubicBezTo>
                    <a:pt x="47" y="108"/>
                    <a:pt x="70" y="79"/>
                    <a:pt x="70" y="49"/>
                  </a:cubicBezTo>
                  <a:cubicBezTo>
                    <a:pt x="70" y="48"/>
                    <a:pt x="70" y="48"/>
                    <a:pt x="70" y="48"/>
                  </a:cubicBezTo>
                  <a:cubicBezTo>
                    <a:pt x="70" y="47"/>
                    <a:pt x="70" y="47"/>
                    <a:pt x="70" y="47"/>
                  </a:cubicBezTo>
                  <a:cubicBezTo>
                    <a:pt x="70" y="45"/>
                    <a:pt x="70" y="45"/>
                    <a:pt x="70" y="45"/>
                  </a:cubicBezTo>
                  <a:cubicBezTo>
                    <a:pt x="70" y="44"/>
                    <a:pt x="70" y="44"/>
                    <a:pt x="70" y="44"/>
                  </a:cubicBezTo>
                  <a:cubicBezTo>
                    <a:pt x="70" y="43"/>
                    <a:pt x="70" y="43"/>
                    <a:pt x="70" y="43"/>
                  </a:cubicBezTo>
                  <a:cubicBezTo>
                    <a:pt x="70" y="41"/>
                    <a:pt x="70" y="41"/>
                    <a:pt x="70" y="41"/>
                  </a:cubicBezTo>
                  <a:cubicBezTo>
                    <a:pt x="70" y="40"/>
                    <a:pt x="70" y="40"/>
                    <a:pt x="70" y="40"/>
                  </a:cubicBezTo>
                  <a:cubicBezTo>
                    <a:pt x="70" y="39"/>
                    <a:pt x="70" y="39"/>
                    <a:pt x="70" y="39"/>
                  </a:cubicBezTo>
                  <a:cubicBezTo>
                    <a:pt x="70" y="37"/>
                    <a:pt x="70" y="37"/>
                    <a:pt x="70" y="37"/>
                  </a:cubicBezTo>
                  <a:cubicBezTo>
                    <a:pt x="70" y="36"/>
                    <a:pt x="70" y="36"/>
                    <a:pt x="70" y="36"/>
                  </a:cubicBezTo>
                  <a:cubicBezTo>
                    <a:pt x="70" y="35"/>
                    <a:pt x="70" y="35"/>
                    <a:pt x="70" y="35"/>
                  </a:cubicBezTo>
                  <a:cubicBezTo>
                    <a:pt x="70" y="34"/>
                    <a:pt x="70" y="34"/>
                    <a:pt x="70" y="34"/>
                  </a:cubicBezTo>
                  <a:cubicBezTo>
                    <a:pt x="70" y="33"/>
                    <a:pt x="70" y="33"/>
                    <a:pt x="70" y="33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70" y="30"/>
                    <a:pt x="70" y="30"/>
                    <a:pt x="70" y="30"/>
                  </a:cubicBezTo>
                  <a:cubicBezTo>
                    <a:pt x="70" y="29"/>
                    <a:pt x="70" y="29"/>
                    <a:pt x="70" y="29"/>
                  </a:cubicBezTo>
                  <a:cubicBezTo>
                    <a:pt x="70" y="28"/>
                    <a:pt x="70" y="28"/>
                    <a:pt x="70" y="28"/>
                  </a:cubicBezTo>
                  <a:cubicBezTo>
                    <a:pt x="70" y="27"/>
                    <a:pt x="70" y="27"/>
                    <a:pt x="70" y="27"/>
                  </a:cubicBezTo>
                  <a:cubicBezTo>
                    <a:pt x="70" y="26"/>
                    <a:pt x="70" y="26"/>
                    <a:pt x="70" y="26"/>
                  </a:cubicBezTo>
                  <a:cubicBezTo>
                    <a:pt x="70" y="25"/>
                    <a:pt x="70" y="25"/>
                    <a:pt x="70" y="25"/>
                  </a:cubicBezTo>
                  <a:cubicBezTo>
                    <a:pt x="70" y="24"/>
                    <a:pt x="70" y="24"/>
                    <a:pt x="70" y="24"/>
                  </a:cubicBezTo>
                  <a:cubicBezTo>
                    <a:pt x="70" y="23"/>
                    <a:pt x="70" y="23"/>
                    <a:pt x="70" y="23"/>
                  </a:cubicBezTo>
                  <a:cubicBezTo>
                    <a:pt x="70" y="22"/>
                    <a:pt x="70" y="22"/>
                    <a:pt x="70" y="22"/>
                  </a:cubicBezTo>
                  <a:cubicBezTo>
                    <a:pt x="70" y="21"/>
                    <a:pt x="70" y="21"/>
                    <a:pt x="70" y="21"/>
                  </a:cubicBezTo>
                  <a:cubicBezTo>
                    <a:pt x="70" y="20"/>
                    <a:pt x="70" y="20"/>
                    <a:pt x="70" y="20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0" y="18"/>
                    <a:pt x="70" y="18"/>
                    <a:pt x="70" y="18"/>
                  </a:cubicBezTo>
                  <a:cubicBezTo>
                    <a:pt x="70" y="17"/>
                    <a:pt x="70" y="17"/>
                    <a:pt x="70" y="17"/>
                  </a:cubicBezTo>
                  <a:cubicBezTo>
                    <a:pt x="70" y="16"/>
                    <a:pt x="70" y="16"/>
                    <a:pt x="70" y="16"/>
                  </a:cubicBezTo>
                  <a:cubicBezTo>
                    <a:pt x="70" y="15"/>
                    <a:pt x="70" y="15"/>
                    <a:pt x="70" y="15"/>
                  </a:cubicBezTo>
                  <a:cubicBezTo>
                    <a:pt x="70" y="14"/>
                    <a:pt x="70" y="14"/>
                    <a:pt x="70" y="14"/>
                  </a:cubicBezTo>
                  <a:cubicBezTo>
                    <a:pt x="70" y="13"/>
                    <a:pt x="70" y="13"/>
                    <a:pt x="70" y="13"/>
                  </a:cubicBezTo>
                  <a:cubicBezTo>
                    <a:pt x="70" y="13"/>
                    <a:pt x="70" y="13"/>
                    <a:pt x="70" y="13"/>
                  </a:cubicBezTo>
                  <a:cubicBezTo>
                    <a:pt x="70" y="12"/>
                    <a:pt x="70" y="12"/>
                    <a:pt x="70" y="12"/>
                  </a:cubicBezTo>
                  <a:cubicBezTo>
                    <a:pt x="70" y="11"/>
                    <a:pt x="70" y="11"/>
                    <a:pt x="70" y="11"/>
                  </a:cubicBezTo>
                  <a:cubicBezTo>
                    <a:pt x="70" y="10"/>
                    <a:pt x="70" y="10"/>
                    <a:pt x="70" y="10"/>
                  </a:cubicBezTo>
                  <a:cubicBezTo>
                    <a:pt x="70" y="10"/>
                    <a:pt x="70" y="10"/>
                    <a:pt x="70" y="10"/>
                  </a:cubicBezTo>
                  <a:cubicBezTo>
                    <a:pt x="70" y="9"/>
                    <a:pt x="70" y="9"/>
                    <a:pt x="70" y="9"/>
                  </a:cubicBezTo>
                  <a:cubicBezTo>
                    <a:pt x="70" y="8"/>
                    <a:pt x="70" y="8"/>
                    <a:pt x="70" y="8"/>
                  </a:cubicBezTo>
                  <a:cubicBezTo>
                    <a:pt x="70" y="8"/>
                    <a:pt x="70" y="8"/>
                    <a:pt x="70" y="8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6"/>
                    <a:pt x="70" y="6"/>
                    <a:pt x="70" y="6"/>
                  </a:cubicBezTo>
                  <a:cubicBezTo>
                    <a:pt x="70" y="6"/>
                    <a:pt x="70" y="6"/>
                    <a:pt x="70" y="6"/>
                  </a:cubicBezTo>
                  <a:cubicBezTo>
                    <a:pt x="70" y="5"/>
                    <a:pt x="70" y="5"/>
                    <a:pt x="70" y="5"/>
                  </a:cubicBezTo>
                  <a:cubicBezTo>
                    <a:pt x="70" y="5"/>
                    <a:pt x="70" y="5"/>
                    <a:pt x="70" y="5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3"/>
                    <a:pt x="70" y="3"/>
                    <a:pt x="70" y="3"/>
                  </a:cubicBezTo>
                  <a:cubicBezTo>
                    <a:pt x="70" y="3"/>
                    <a:pt x="70" y="3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0" y="0"/>
                    <a:pt x="70" y="0"/>
                    <a:pt x="70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8" y="2"/>
                    <a:pt x="38" y="2"/>
                    <a:pt x="38" y="2"/>
                  </a:cubicBezTo>
                  <a:cubicBezTo>
                    <a:pt x="38" y="49"/>
                    <a:pt x="38" y="49"/>
                    <a:pt x="38" y="49"/>
                  </a:cubicBezTo>
                  <a:cubicBezTo>
                    <a:pt x="38" y="74"/>
                    <a:pt x="22" y="97"/>
                    <a:pt x="0" y="105"/>
                  </a:cubicBezTo>
                  <a:close/>
                </a:path>
              </a:pathLst>
            </a:custGeom>
            <a:solidFill>
              <a:srgbClr val="8082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48"/>
            <p:cNvSpPr/>
            <p:nvPr/>
          </p:nvSpPr>
          <p:spPr bwMode="auto">
            <a:xfrm>
              <a:off x="2857" y="274"/>
              <a:ext cx="43" cy="150"/>
            </a:xfrm>
            <a:custGeom>
              <a:avLst/>
              <a:gdLst>
                <a:gd name="T0" fmla="*/ 18 w 18"/>
                <a:gd name="T1" fmla="*/ 54 h 63"/>
                <a:gd name="T2" fmla="*/ 9 w 18"/>
                <a:gd name="T3" fmla="*/ 63 h 63"/>
                <a:gd name="T4" fmla="*/ 0 w 18"/>
                <a:gd name="T5" fmla="*/ 54 h 63"/>
                <a:gd name="T6" fmla="*/ 0 w 18"/>
                <a:gd name="T7" fmla="*/ 9 h 63"/>
                <a:gd name="T8" fmla="*/ 9 w 18"/>
                <a:gd name="T9" fmla="*/ 0 h 63"/>
                <a:gd name="T10" fmla="*/ 18 w 18"/>
                <a:gd name="T11" fmla="*/ 9 h 63"/>
                <a:gd name="T12" fmla="*/ 18 w 18"/>
                <a:gd name="T13" fmla="*/ 5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63">
                  <a:moveTo>
                    <a:pt x="18" y="54"/>
                  </a:moveTo>
                  <a:cubicBezTo>
                    <a:pt x="18" y="59"/>
                    <a:pt x="14" y="63"/>
                    <a:pt x="9" y="63"/>
                  </a:cubicBezTo>
                  <a:cubicBezTo>
                    <a:pt x="4" y="63"/>
                    <a:pt x="0" y="59"/>
                    <a:pt x="0" y="54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4" y="0"/>
                    <a:pt x="18" y="4"/>
                    <a:pt x="18" y="9"/>
                  </a:cubicBezTo>
                  <a:lnTo>
                    <a:pt x="18" y="54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49"/>
            <p:cNvSpPr/>
            <p:nvPr/>
          </p:nvSpPr>
          <p:spPr bwMode="auto">
            <a:xfrm>
              <a:off x="3126" y="360"/>
              <a:ext cx="102" cy="140"/>
            </a:xfrm>
            <a:custGeom>
              <a:avLst/>
              <a:gdLst>
                <a:gd name="T0" fmla="*/ 19 w 43"/>
                <a:gd name="T1" fmla="*/ 53 h 59"/>
                <a:gd name="T2" fmla="*/ 6 w 43"/>
                <a:gd name="T3" fmla="*/ 56 h 59"/>
                <a:gd name="T4" fmla="*/ 3 w 43"/>
                <a:gd name="T5" fmla="*/ 44 h 59"/>
                <a:gd name="T6" fmla="*/ 25 w 43"/>
                <a:gd name="T7" fmla="*/ 5 h 59"/>
                <a:gd name="T8" fmla="*/ 38 w 43"/>
                <a:gd name="T9" fmla="*/ 2 h 59"/>
                <a:gd name="T10" fmla="*/ 41 w 43"/>
                <a:gd name="T11" fmla="*/ 14 h 59"/>
                <a:gd name="T12" fmla="*/ 19 w 43"/>
                <a:gd name="T13" fmla="*/ 5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3" h="59">
                  <a:moveTo>
                    <a:pt x="19" y="53"/>
                  </a:moveTo>
                  <a:cubicBezTo>
                    <a:pt x="16" y="57"/>
                    <a:pt x="11" y="59"/>
                    <a:pt x="6" y="56"/>
                  </a:cubicBezTo>
                  <a:cubicBezTo>
                    <a:pt x="2" y="54"/>
                    <a:pt x="0" y="48"/>
                    <a:pt x="3" y="44"/>
                  </a:cubicBezTo>
                  <a:cubicBezTo>
                    <a:pt x="25" y="5"/>
                    <a:pt x="25" y="5"/>
                    <a:pt x="25" y="5"/>
                  </a:cubicBezTo>
                  <a:cubicBezTo>
                    <a:pt x="28" y="1"/>
                    <a:pt x="33" y="0"/>
                    <a:pt x="38" y="2"/>
                  </a:cubicBezTo>
                  <a:cubicBezTo>
                    <a:pt x="42" y="5"/>
                    <a:pt x="43" y="10"/>
                    <a:pt x="41" y="14"/>
                  </a:cubicBezTo>
                  <a:lnTo>
                    <a:pt x="19" y="53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Freeform 50"/>
            <p:cNvSpPr/>
            <p:nvPr/>
          </p:nvSpPr>
          <p:spPr bwMode="auto">
            <a:xfrm>
              <a:off x="3325" y="597"/>
              <a:ext cx="142" cy="102"/>
            </a:xfrm>
            <a:custGeom>
              <a:avLst/>
              <a:gdLst>
                <a:gd name="T0" fmla="*/ 15 w 60"/>
                <a:gd name="T1" fmla="*/ 40 h 43"/>
                <a:gd name="T2" fmla="*/ 3 w 60"/>
                <a:gd name="T3" fmla="*/ 37 h 43"/>
                <a:gd name="T4" fmla="*/ 6 w 60"/>
                <a:gd name="T5" fmla="*/ 25 h 43"/>
                <a:gd name="T6" fmla="*/ 45 w 60"/>
                <a:gd name="T7" fmla="*/ 2 h 43"/>
                <a:gd name="T8" fmla="*/ 57 w 60"/>
                <a:gd name="T9" fmla="*/ 6 h 43"/>
                <a:gd name="T10" fmla="*/ 54 w 60"/>
                <a:gd name="T11" fmla="*/ 18 h 43"/>
                <a:gd name="T12" fmla="*/ 15 w 60"/>
                <a:gd name="T13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43">
                  <a:moveTo>
                    <a:pt x="15" y="40"/>
                  </a:moveTo>
                  <a:cubicBezTo>
                    <a:pt x="11" y="43"/>
                    <a:pt x="5" y="41"/>
                    <a:pt x="3" y="37"/>
                  </a:cubicBezTo>
                  <a:cubicBezTo>
                    <a:pt x="0" y="33"/>
                    <a:pt x="2" y="27"/>
                    <a:pt x="6" y="25"/>
                  </a:cubicBezTo>
                  <a:cubicBezTo>
                    <a:pt x="45" y="2"/>
                    <a:pt x="45" y="2"/>
                    <a:pt x="45" y="2"/>
                  </a:cubicBezTo>
                  <a:cubicBezTo>
                    <a:pt x="49" y="0"/>
                    <a:pt x="55" y="1"/>
                    <a:pt x="57" y="6"/>
                  </a:cubicBezTo>
                  <a:cubicBezTo>
                    <a:pt x="60" y="10"/>
                    <a:pt x="58" y="15"/>
                    <a:pt x="54" y="18"/>
                  </a:cubicBezTo>
                  <a:lnTo>
                    <a:pt x="15" y="40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7" name="Freeform 51"/>
            <p:cNvSpPr/>
            <p:nvPr/>
          </p:nvSpPr>
          <p:spPr bwMode="auto">
            <a:xfrm>
              <a:off x="3401" y="925"/>
              <a:ext cx="149" cy="42"/>
            </a:xfrm>
            <a:custGeom>
              <a:avLst/>
              <a:gdLst>
                <a:gd name="T0" fmla="*/ 9 w 63"/>
                <a:gd name="T1" fmla="*/ 18 h 18"/>
                <a:gd name="T2" fmla="*/ 0 w 63"/>
                <a:gd name="T3" fmla="*/ 9 h 18"/>
                <a:gd name="T4" fmla="*/ 9 w 63"/>
                <a:gd name="T5" fmla="*/ 0 h 18"/>
                <a:gd name="T6" fmla="*/ 54 w 63"/>
                <a:gd name="T7" fmla="*/ 0 h 18"/>
                <a:gd name="T8" fmla="*/ 63 w 63"/>
                <a:gd name="T9" fmla="*/ 9 h 18"/>
                <a:gd name="T10" fmla="*/ 54 w 63"/>
                <a:gd name="T11" fmla="*/ 18 h 18"/>
                <a:gd name="T12" fmla="*/ 9 w 63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" h="18">
                  <a:moveTo>
                    <a:pt x="9" y="18"/>
                  </a:moveTo>
                  <a:cubicBezTo>
                    <a:pt x="4" y="18"/>
                    <a:pt x="0" y="14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59" y="0"/>
                    <a:pt x="63" y="4"/>
                    <a:pt x="63" y="9"/>
                  </a:cubicBezTo>
                  <a:cubicBezTo>
                    <a:pt x="63" y="14"/>
                    <a:pt x="59" y="18"/>
                    <a:pt x="54" y="18"/>
                  </a:cubicBezTo>
                  <a:lnTo>
                    <a:pt x="9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8" name="Freeform 52"/>
            <p:cNvSpPr/>
            <p:nvPr/>
          </p:nvSpPr>
          <p:spPr bwMode="auto">
            <a:xfrm>
              <a:off x="3325" y="1193"/>
              <a:ext cx="142" cy="102"/>
            </a:xfrm>
            <a:custGeom>
              <a:avLst/>
              <a:gdLst>
                <a:gd name="T0" fmla="*/ 6 w 60"/>
                <a:gd name="T1" fmla="*/ 18 h 43"/>
                <a:gd name="T2" fmla="*/ 3 w 60"/>
                <a:gd name="T3" fmla="*/ 6 h 43"/>
                <a:gd name="T4" fmla="*/ 15 w 60"/>
                <a:gd name="T5" fmla="*/ 3 h 43"/>
                <a:gd name="T6" fmla="*/ 54 w 60"/>
                <a:gd name="T7" fmla="*/ 25 h 43"/>
                <a:gd name="T8" fmla="*/ 57 w 60"/>
                <a:gd name="T9" fmla="*/ 37 h 43"/>
                <a:gd name="T10" fmla="*/ 45 w 60"/>
                <a:gd name="T11" fmla="*/ 41 h 43"/>
                <a:gd name="T12" fmla="*/ 6 w 60"/>
                <a:gd name="T13" fmla="*/ 18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43">
                  <a:moveTo>
                    <a:pt x="6" y="18"/>
                  </a:moveTo>
                  <a:cubicBezTo>
                    <a:pt x="2" y="16"/>
                    <a:pt x="0" y="10"/>
                    <a:pt x="3" y="6"/>
                  </a:cubicBezTo>
                  <a:cubicBezTo>
                    <a:pt x="5" y="2"/>
                    <a:pt x="11" y="0"/>
                    <a:pt x="15" y="3"/>
                  </a:cubicBezTo>
                  <a:cubicBezTo>
                    <a:pt x="54" y="25"/>
                    <a:pt x="54" y="25"/>
                    <a:pt x="54" y="25"/>
                  </a:cubicBezTo>
                  <a:cubicBezTo>
                    <a:pt x="58" y="27"/>
                    <a:pt x="60" y="33"/>
                    <a:pt x="57" y="37"/>
                  </a:cubicBezTo>
                  <a:cubicBezTo>
                    <a:pt x="55" y="42"/>
                    <a:pt x="49" y="43"/>
                    <a:pt x="45" y="41"/>
                  </a:cubicBezTo>
                  <a:lnTo>
                    <a:pt x="6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9" name="Freeform 53"/>
            <p:cNvSpPr/>
            <p:nvPr/>
          </p:nvSpPr>
          <p:spPr bwMode="auto">
            <a:xfrm>
              <a:off x="2292" y="1193"/>
              <a:ext cx="141" cy="102"/>
            </a:xfrm>
            <a:custGeom>
              <a:avLst/>
              <a:gdLst>
                <a:gd name="T0" fmla="*/ 15 w 59"/>
                <a:gd name="T1" fmla="*/ 41 h 43"/>
                <a:gd name="T2" fmla="*/ 3 w 59"/>
                <a:gd name="T3" fmla="*/ 37 h 43"/>
                <a:gd name="T4" fmla="*/ 6 w 59"/>
                <a:gd name="T5" fmla="*/ 25 h 43"/>
                <a:gd name="T6" fmla="*/ 45 w 59"/>
                <a:gd name="T7" fmla="*/ 3 h 43"/>
                <a:gd name="T8" fmla="*/ 57 w 59"/>
                <a:gd name="T9" fmla="*/ 6 h 43"/>
                <a:gd name="T10" fmla="*/ 53 w 59"/>
                <a:gd name="T11" fmla="*/ 18 h 43"/>
                <a:gd name="T12" fmla="*/ 15 w 59"/>
                <a:gd name="T13" fmla="*/ 41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9" h="43">
                  <a:moveTo>
                    <a:pt x="15" y="41"/>
                  </a:moveTo>
                  <a:cubicBezTo>
                    <a:pt x="11" y="43"/>
                    <a:pt x="5" y="42"/>
                    <a:pt x="3" y="37"/>
                  </a:cubicBezTo>
                  <a:cubicBezTo>
                    <a:pt x="0" y="33"/>
                    <a:pt x="2" y="27"/>
                    <a:pt x="6" y="25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9" y="0"/>
                    <a:pt x="54" y="2"/>
                    <a:pt x="57" y="6"/>
                  </a:cubicBezTo>
                  <a:cubicBezTo>
                    <a:pt x="59" y="10"/>
                    <a:pt x="58" y="16"/>
                    <a:pt x="53" y="18"/>
                  </a:cubicBezTo>
                  <a:lnTo>
                    <a:pt x="15" y="41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0" name="Freeform 54"/>
            <p:cNvSpPr/>
            <p:nvPr/>
          </p:nvSpPr>
          <p:spPr bwMode="auto">
            <a:xfrm>
              <a:off x="2209" y="925"/>
              <a:ext cx="148" cy="42"/>
            </a:xfrm>
            <a:custGeom>
              <a:avLst/>
              <a:gdLst>
                <a:gd name="T0" fmla="*/ 9 w 62"/>
                <a:gd name="T1" fmla="*/ 18 h 18"/>
                <a:gd name="T2" fmla="*/ 0 w 62"/>
                <a:gd name="T3" fmla="*/ 9 h 18"/>
                <a:gd name="T4" fmla="*/ 9 w 62"/>
                <a:gd name="T5" fmla="*/ 0 h 18"/>
                <a:gd name="T6" fmla="*/ 53 w 62"/>
                <a:gd name="T7" fmla="*/ 0 h 18"/>
                <a:gd name="T8" fmla="*/ 62 w 62"/>
                <a:gd name="T9" fmla="*/ 9 h 18"/>
                <a:gd name="T10" fmla="*/ 53 w 62"/>
                <a:gd name="T11" fmla="*/ 18 h 18"/>
                <a:gd name="T12" fmla="*/ 9 w 62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2" h="18">
                  <a:moveTo>
                    <a:pt x="9" y="18"/>
                  </a:moveTo>
                  <a:cubicBezTo>
                    <a:pt x="4" y="18"/>
                    <a:pt x="0" y="14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8" y="0"/>
                    <a:pt x="62" y="4"/>
                    <a:pt x="62" y="9"/>
                  </a:cubicBezTo>
                  <a:cubicBezTo>
                    <a:pt x="62" y="14"/>
                    <a:pt x="58" y="18"/>
                    <a:pt x="53" y="18"/>
                  </a:cubicBezTo>
                  <a:lnTo>
                    <a:pt x="9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1" name="Freeform 55"/>
            <p:cNvSpPr/>
            <p:nvPr/>
          </p:nvSpPr>
          <p:spPr bwMode="auto">
            <a:xfrm>
              <a:off x="2292" y="597"/>
              <a:ext cx="141" cy="102"/>
            </a:xfrm>
            <a:custGeom>
              <a:avLst/>
              <a:gdLst>
                <a:gd name="T0" fmla="*/ 6 w 59"/>
                <a:gd name="T1" fmla="*/ 18 h 43"/>
                <a:gd name="T2" fmla="*/ 3 w 59"/>
                <a:gd name="T3" fmla="*/ 6 h 43"/>
                <a:gd name="T4" fmla="*/ 15 w 59"/>
                <a:gd name="T5" fmla="*/ 2 h 43"/>
                <a:gd name="T6" fmla="*/ 53 w 59"/>
                <a:gd name="T7" fmla="*/ 25 h 43"/>
                <a:gd name="T8" fmla="*/ 57 w 59"/>
                <a:gd name="T9" fmla="*/ 37 h 43"/>
                <a:gd name="T10" fmla="*/ 45 w 59"/>
                <a:gd name="T11" fmla="*/ 40 h 43"/>
                <a:gd name="T12" fmla="*/ 6 w 59"/>
                <a:gd name="T13" fmla="*/ 18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9" h="43">
                  <a:moveTo>
                    <a:pt x="6" y="18"/>
                  </a:moveTo>
                  <a:cubicBezTo>
                    <a:pt x="2" y="15"/>
                    <a:pt x="0" y="10"/>
                    <a:pt x="3" y="6"/>
                  </a:cubicBezTo>
                  <a:cubicBezTo>
                    <a:pt x="5" y="1"/>
                    <a:pt x="11" y="0"/>
                    <a:pt x="15" y="2"/>
                  </a:cubicBezTo>
                  <a:cubicBezTo>
                    <a:pt x="53" y="25"/>
                    <a:pt x="53" y="25"/>
                    <a:pt x="53" y="25"/>
                  </a:cubicBezTo>
                  <a:cubicBezTo>
                    <a:pt x="58" y="27"/>
                    <a:pt x="59" y="33"/>
                    <a:pt x="57" y="37"/>
                  </a:cubicBezTo>
                  <a:cubicBezTo>
                    <a:pt x="54" y="41"/>
                    <a:pt x="49" y="43"/>
                    <a:pt x="45" y="40"/>
                  </a:cubicBezTo>
                  <a:lnTo>
                    <a:pt x="6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2" name="Freeform 56"/>
            <p:cNvSpPr/>
            <p:nvPr/>
          </p:nvSpPr>
          <p:spPr bwMode="auto">
            <a:xfrm>
              <a:off x="2530" y="360"/>
              <a:ext cx="102" cy="140"/>
            </a:xfrm>
            <a:custGeom>
              <a:avLst/>
              <a:gdLst>
                <a:gd name="T0" fmla="*/ 3 w 43"/>
                <a:gd name="T1" fmla="*/ 14 h 59"/>
                <a:gd name="T2" fmla="*/ 6 w 43"/>
                <a:gd name="T3" fmla="*/ 2 h 59"/>
                <a:gd name="T4" fmla="*/ 18 w 43"/>
                <a:gd name="T5" fmla="*/ 5 h 59"/>
                <a:gd name="T6" fmla="*/ 41 w 43"/>
                <a:gd name="T7" fmla="*/ 44 h 59"/>
                <a:gd name="T8" fmla="*/ 37 w 43"/>
                <a:gd name="T9" fmla="*/ 56 h 59"/>
                <a:gd name="T10" fmla="*/ 25 w 43"/>
                <a:gd name="T11" fmla="*/ 53 h 59"/>
                <a:gd name="T12" fmla="*/ 3 w 43"/>
                <a:gd name="T13" fmla="*/ 14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3" h="59">
                  <a:moveTo>
                    <a:pt x="3" y="14"/>
                  </a:moveTo>
                  <a:cubicBezTo>
                    <a:pt x="0" y="10"/>
                    <a:pt x="2" y="5"/>
                    <a:pt x="6" y="2"/>
                  </a:cubicBezTo>
                  <a:cubicBezTo>
                    <a:pt x="10" y="0"/>
                    <a:pt x="16" y="1"/>
                    <a:pt x="18" y="5"/>
                  </a:cubicBezTo>
                  <a:cubicBezTo>
                    <a:pt x="41" y="44"/>
                    <a:pt x="41" y="44"/>
                    <a:pt x="41" y="44"/>
                  </a:cubicBezTo>
                  <a:cubicBezTo>
                    <a:pt x="43" y="48"/>
                    <a:pt x="42" y="54"/>
                    <a:pt x="37" y="56"/>
                  </a:cubicBezTo>
                  <a:cubicBezTo>
                    <a:pt x="33" y="59"/>
                    <a:pt x="28" y="57"/>
                    <a:pt x="25" y="53"/>
                  </a:cubicBezTo>
                  <a:lnTo>
                    <a:pt x="3" y="14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63" name="文本框 62" descr="e7d195523061f1c09e9d68d7cf438b91ef959ecb14fc25d26BBA7F7DBC18E55DFF4014AF651F0BF2569D4B6C1DA7F1A4683A481403BD872FC687266AD13265C1DE7C373772FD8728ABDD69ADD03BFF5BE2862BC891DBB79E43A8244B4D7DEEF5699FBCECC4B588A2B2DB873A491956D064FEA000E55D99376C74C72843D12C9B3B90E2D60B285D6553FF3EF3DB706EFF"/>
          <p:cNvSpPr txBox="1">
            <a:spLocks noChangeArrowheads="1"/>
          </p:cNvSpPr>
          <p:nvPr/>
        </p:nvSpPr>
        <p:spPr bwMode="auto">
          <a:xfrm>
            <a:off x="2494280" y="2457450"/>
            <a:ext cx="6567805" cy="4603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algn="l" defTabSz="514350" fontAlgn="base">
              <a:spcBef>
                <a:spcPct val="0"/>
              </a:spcBef>
              <a:spcAft>
                <a:spcPct val="0"/>
              </a:spcAft>
              <a:tabLst>
                <a:tab pos="2149475" algn="l"/>
              </a:tabLst>
            </a:pPr>
            <a:r>
              <a:rPr lang="en-US" altLang="zh-CN" sz="2400" b="1" spc="300">
                <a:solidFill>
                  <a:srgbClr val="3B2213"/>
                </a:solidFill>
                <a:latin typeface="微软雅黑" panose="020B0503020204020204" pitchFamily="34" charset="-122"/>
                <a:sym typeface="Calibri" panose="020F0502020204030204" pitchFamily="34" charset="0"/>
              </a:rPr>
              <a:t>——base on university students</a:t>
            </a:r>
            <a:endParaRPr lang="en-US" altLang="zh-CN" sz="2400" b="1" spc="300">
              <a:solidFill>
                <a:srgbClr val="3B2213"/>
              </a:solidFill>
              <a:latin typeface="微软雅黑" panose="020B0503020204020204" pitchFamily="34" charset="-122"/>
              <a:sym typeface="Calibri" panose="020F0502020204030204" pitchFamily="34" charset="0"/>
            </a:endParaRPr>
          </a:p>
        </p:txBody>
      </p:sp>
      <p:sp>
        <p:nvSpPr>
          <p:cNvPr id="68" name="文本框 67" descr="e7d195523061f1c09e9d68d7cf438b91ef959ecb14fc25d26BBA7F7DBC18E55DFF4014AF651F0BF2569D4B6C1DA7F1A4683A481403BD872FC687266AD13265C1DE7C373772FD8728ABDD69ADD03BFF5BE2862BC891DBB79E43A8244B4D7DEEF5699FBCECC4B588A2B2DB873A491956D064FEA000E55D99376C74C72843D12C9B3B90E2D60B285D6553FF3EF3DB706EFF"/>
          <p:cNvSpPr txBox="1">
            <a:spLocks noChangeArrowheads="1"/>
          </p:cNvSpPr>
          <p:nvPr/>
        </p:nvSpPr>
        <p:spPr bwMode="auto">
          <a:xfrm>
            <a:off x="2376627" y="3972783"/>
            <a:ext cx="2071900" cy="30670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defTabSz="514350" fontAlgn="base">
              <a:spcBef>
                <a:spcPct val="0"/>
              </a:spcBef>
              <a:spcAft>
                <a:spcPct val="0"/>
              </a:spcAft>
              <a:tabLst>
                <a:tab pos="2149475" algn="l"/>
              </a:tabLst>
            </a:pPr>
            <a:r>
              <a:rPr lang="en-US" sz="1400">
                <a:solidFill>
                  <a:srgbClr val="3B2213"/>
                </a:solidFill>
                <a:latin typeface="微软雅黑" panose="020B0503020204020204" pitchFamily="34" charset="-122"/>
                <a:sym typeface="Calibri" panose="020F0502020204030204" pitchFamily="34" charset="0"/>
              </a:rPr>
              <a:t>Time:2021/04/21</a:t>
            </a:r>
            <a:endParaRPr lang="en-US" sz="1400">
              <a:solidFill>
                <a:srgbClr val="3B2213"/>
              </a:solidFill>
              <a:latin typeface="微软雅黑" panose="020B0503020204020204" pitchFamily="34" charset="-122"/>
              <a:sym typeface="Calibri" panose="020F0502020204030204" pitchFamily="34" charset="0"/>
            </a:endParaRPr>
          </a:p>
        </p:txBody>
      </p:sp>
      <p:sp>
        <p:nvSpPr>
          <p:cNvPr id="70" name="文本框 69" descr="e7d195523061f1c09e9d68d7cf438b91ef959ecb14fc25d26BBA7F7DBC18E55DFF4014AF651F0BF2569D4B6C1DA7F1A4683A481403BD872FC687266AD13265C1DE7C373772FD8728ABDD69ADD03BFF5BE2862BC891DBB79E43A8244B4D7DEEF5699FBCECC4B588A2B2DB873A491956D064FEA000E55D99376C74C72843D12C9B3B90E2D60B285D6553FF3EF3DB706EFF"/>
          <p:cNvSpPr txBox="1">
            <a:spLocks noChangeArrowheads="1"/>
          </p:cNvSpPr>
          <p:nvPr/>
        </p:nvSpPr>
        <p:spPr bwMode="auto">
          <a:xfrm>
            <a:off x="4893067" y="3930996"/>
            <a:ext cx="2071900" cy="30670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9pPr>
          </a:lstStyle>
          <a:p>
            <a:pPr defTabSz="514350" fontAlgn="base">
              <a:spcBef>
                <a:spcPct val="0"/>
              </a:spcBef>
              <a:spcAft>
                <a:spcPct val="0"/>
              </a:spcAft>
              <a:tabLst>
                <a:tab pos="2149475" algn="l"/>
              </a:tabLst>
            </a:pPr>
            <a:r>
              <a:rPr lang="en-US" sz="1400" dirty="0">
                <a:solidFill>
                  <a:srgbClr val="3B2213"/>
                </a:solidFill>
                <a:latin typeface="微软雅黑" panose="020B0503020204020204" pitchFamily="34" charset="-122"/>
                <a:sym typeface="Calibri" panose="020F0502020204030204" pitchFamily="34" charset="0"/>
              </a:rPr>
              <a:t>Qianyao Zhu</a:t>
            </a:r>
            <a:endParaRPr lang="en-US" sz="1400" dirty="0">
              <a:solidFill>
                <a:srgbClr val="3B2213"/>
              </a:solidFill>
              <a:latin typeface="微软雅黑" panose="020B0503020204020204" pitchFamily="34" charset="-122"/>
              <a:sym typeface="Calibri" panose="020F0502020204030204" pitchFamily="3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960880" y="3924300"/>
            <a:ext cx="350520" cy="350520"/>
            <a:chOff x="4262" y="6160"/>
            <a:chExt cx="552" cy="552"/>
          </a:xfrm>
        </p:grpSpPr>
        <p:sp>
          <p:nvSpPr>
            <p:cNvPr id="67" name="椭圆 66"/>
            <p:cNvSpPr/>
            <p:nvPr/>
          </p:nvSpPr>
          <p:spPr>
            <a:xfrm>
              <a:off x="4262" y="6160"/>
              <a:ext cx="553" cy="553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72" name="Group 59"/>
            <p:cNvGrpSpPr>
              <a:grpSpLocks noChangeAspect="1"/>
            </p:cNvGrpSpPr>
            <p:nvPr/>
          </p:nvGrpSpPr>
          <p:grpSpPr bwMode="auto">
            <a:xfrm>
              <a:off x="4363" y="6247"/>
              <a:ext cx="344" cy="375"/>
              <a:chOff x="1066" y="1985"/>
              <a:chExt cx="262" cy="286"/>
            </a:xfrm>
            <a:solidFill>
              <a:schemeClr val="accent1"/>
            </a:solidFill>
          </p:grpSpPr>
          <p:sp>
            <p:nvSpPr>
              <p:cNvPr id="74" name="Freeform 60"/>
              <p:cNvSpPr>
                <a:spLocks noEditPoints="1"/>
              </p:cNvSpPr>
              <p:nvPr/>
            </p:nvSpPr>
            <p:spPr bwMode="auto">
              <a:xfrm>
                <a:off x="1066" y="2005"/>
                <a:ext cx="262" cy="266"/>
              </a:xfrm>
              <a:custGeom>
                <a:avLst/>
                <a:gdLst>
                  <a:gd name="T0" fmla="*/ 572 w 642"/>
                  <a:gd name="T1" fmla="*/ 655 h 655"/>
                  <a:gd name="T2" fmla="*/ 70 w 642"/>
                  <a:gd name="T3" fmla="*/ 655 h 655"/>
                  <a:gd name="T4" fmla="*/ 19 w 642"/>
                  <a:gd name="T5" fmla="*/ 630 h 655"/>
                  <a:gd name="T6" fmla="*/ 0 w 642"/>
                  <a:gd name="T7" fmla="*/ 575 h 655"/>
                  <a:gd name="T8" fmla="*/ 0 w 642"/>
                  <a:gd name="T9" fmla="*/ 80 h 655"/>
                  <a:gd name="T10" fmla="*/ 19 w 642"/>
                  <a:gd name="T11" fmla="*/ 25 h 655"/>
                  <a:gd name="T12" fmla="*/ 70 w 642"/>
                  <a:gd name="T13" fmla="*/ 0 h 655"/>
                  <a:gd name="T14" fmla="*/ 93 w 642"/>
                  <a:gd name="T15" fmla="*/ 0 h 655"/>
                  <a:gd name="T16" fmla="*/ 111 w 642"/>
                  <a:gd name="T17" fmla="*/ 18 h 655"/>
                  <a:gd name="T18" fmla="*/ 93 w 642"/>
                  <a:gd name="T19" fmla="*/ 36 h 655"/>
                  <a:gd name="T20" fmla="*/ 70 w 642"/>
                  <a:gd name="T21" fmla="*/ 36 h 655"/>
                  <a:gd name="T22" fmla="*/ 47 w 642"/>
                  <a:gd name="T23" fmla="*/ 48 h 655"/>
                  <a:gd name="T24" fmla="*/ 36 w 642"/>
                  <a:gd name="T25" fmla="*/ 80 h 655"/>
                  <a:gd name="T26" fmla="*/ 36 w 642"/>
                  <a:gd name="T27" fmla="*/ 575 h 655"/>
                  <a:gd name="T28" fmla="*/ 47 w 642"/>
                  <a:gd name="T29" fmla="*/ 607 h 655"/>
                  <a:gd name="T30" fmla="*/ 70 w 642"/>
                  <a:gd name="T31" fmla="*/ 619 h 655"/>
                  <a:gd name="T32" fmla="*/ 572 w 642"/>
                  <a:gd name="T33" fmla="*/ 619 h 655"/>
                  <a:gd name="T34" fmla="*/ 595 w 642"/>
                  <a:gd name="T35" fmla="*/ 607 h 655"/>
                  <a:gd name="T36" fmla="*/ 606 w 642"/>
                  <a:gd name="T37" fmla="*/ 575 h 655"/>
                  <a:gd name="T38" fmla="*/ 606 w 642"/>
                  <a:gd name="T39" fmla="*/ 80 h 655"/>
                  <a:gd name="T40" fmla="*/ 595 w 642"/>
                  <a:gd name="T41" fmla="*/ 48 h 655"/>
                  <a:gd name="T42" fmla="*/ 572 w 642"/>
                  <a:gd name="T43" fmla="*/ 36 h 655"/>
                  <a:gd name="T44" fmla="*/ 547 w 642"/>
                  <a:gd name="T45" fmla="*/ 36 h 655"/>
                  <a:gd name="T46" fmla="*/ 529 w 642"/>
                  <a:gd name="T47" fmla="*/ 18 h 655"/>
                  <a:gd name="T48" fmla="*/ 547 w 642"/>
                  <a:gd name="T49" fmla="*/ 0 h 655"/>
                  <a:gd name="T50" fmla="*/ 572 w 642"/>
                  <a:gd name="T51" fmla="*/ 0 h 655"/>
                  <a:gd name="T52" fmla="*/ 622 w 642"/>
                  <a:gd name="T53" fmla="*/ 25 h 655"/>
                  <a:gd name="T54" fmla="*/ 642 w 642"/>
                  <a:gd name="T55" fmla="*/ 80 h 655"/>
                  <a:gd name="T56" fmla="*/ 642 w 642"/>
                  <a:gd name="T57" fmla="*/ 575 h 655"/>
                  <a:gd name="T58" fmla="*/ 622 w 642"/>
                  <a:gd name="T59" fmla="*/ 630 h 655"/>
                  <a:gd name="T60" fmla="*/ 572 w 642"/>
                  <a:gd name="T61" fmla="*/ 655 h 655"/>
                  <a:gd name="T62" fmla="*/ 418 w 642"/>
                  <a:gd name="T63" fmla="*/ 36 h 655"/>
                  <a:gd name="T64" fmla="*/ 224 w 642"/>
                  <a:gd name="T65" fmla="*/ 36 h 655"/>
                  <a:gd name="T66" fmla="*/ 206 w 642"/>
                  <a:gd name="T67" fmla="*/ 18 h 655"/>
                  <a:gd name="T68" fmla="*/ 224 w 642"/>
                  <a:gd name="T69" fmla="*/ 0 h 655"/>
                  <a:gd name="T70" fmla="*/ 418 w 642"/>
                  <a:gd name="T71" fmla="*/ 0 h 655"/>
                  <a:gd name="T72" fmla="*/ 436 w 642"/>
                  <a:gd name="T73" fmla="*/ 18 h 655"/>
                  <a:gd name="T74" fmla="*/ 418 w 642"/>
                  <a:gd name="T75" fmla="*/ 36 h 6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42" h="655">
                    <a:moveTo>
                      <a:pt x="572" y="655"/>
                    </a:moveTo>
                    <a:cubicBezTo>
                      <a:pt x="70" y="655"/>
                      <a:pt x="70" y="655"/>
                      <a:pt x="70" y="655"/>
                    </a:cubicBezTo>
                    <a:cubicBezTo>
                      <a:pt x="51" y="655"/>
                      <a:pt x="33" y="646"/>
                      <a:pt x="19" y="630"/>
                    </a:cubicBezTo>
                    <a:cubicBezTo>
                      <a:pt x="7" y="615"/>
                      <a:pt x="0" y="596"/>
                      <a:pt x="0" y="575"/>
                    </a:cubicBezTo>
                    <a:cubicBezTo>
                      <a:pt x="0" y="80"/>
                      <a:pt x="0" y="80"/>
                      <a:pt x="0" y="80"/>
                    </a:cubicBezTo>
                    <a:cubicBezTo>
                      <a:pt x="0" y="60"/>
                      <a:pt x="7" y="40"/>
                      <a:pt x="19" y="25"/>
                    </a:cubicBezTo>
                    <a:cubicBezTo>
                      <a:pt x="33" y="9"/>
                      <a:pt x="51" y="0"/>
                      <a:pt x="70" y="0"/>
                    </a:cubicBezTo>
                    <a:cubicBezTo>
                      <a:pt x="93" y="0"/>
                      <a:pt x="93" y="0"/>
                      <a:pt x="93" y="0"/>
                    </a:cubicBezTo>
                    <a:cubicBezTo>
                      <a:pt x="103" y="0"/>
                      <a:pt x="111" y="8"/>
                      <a:pt x="111" y="18"/>
                    </a:cubicBezTo>
                    <a:cubicBezTo>
                      <a:pt x="111" y="28"/>
                      <a:pt x="103" y="36"/>
                      <a:pt x="93" y="36"/>
                    </a:cubicBezTo>
                    <a:cubicBezTo>
                      <a:pt x="70" y="36"/>
                      <a:pt x="70" y="36"/>
                      <a:pt x="70" y="36"/>
                    </a:cubicBezTo>
                    <a:cubicBezTo>
                      <a:pt x="61" y="36"/>
                      <a:pt x="53" y="40"/>
                      <a:pt x="47" y="48"/>
                    </a:cubicBezTo>
                    <a:cubicBezTo>
                      <a:pt x="40" y="56"/>
                      <a:pt x="36" y="68"/>
                      <a:pt x="36" y="80"/>
                    </a:cubicBezTo>
                    <a:cubicBezTo>
                      <a:pt x="36" y="575"/>
                      <a:pt x="36" y="575"/>
                      <a:pt x="36" y="575"/>
                    </a:cubicBezTo>
                    <a:cubicBezTo>
                      <a:pt x="36" y="587"/>
                      <a:pt x="40" y="599"/>
                      <a:pt x="47" y="607"/>
                    </a:cubicBezTo>
                    <a:cubicBezTo>
                      <a:pt x="53" y="615"/>
                      <a:pt x="61" y="619"/>
                      <a:pt x="70" y="619"/>
                    </a:cubicBezTo>
                    <a:cubicBezTo>
                      <a:pt x="572" y="619"/>
                      <a:pt x="572" y="619"/>
                      <a:pt x="572" y="619"/>
                    </a:cubicBezTo>
                    <a:cubicBezTo>
                      <a:pt x="580" y="619"/>
                      <a:pt x="588" y="615"/>
                      <a:pt x="595" y="607"/>
                    </a:cubicBezTo>
                    <a:cubicBezTo>
                      <a:pt x="602" y="599"/>
                      <a:pt x="606" y="587"/>
                      <a:pt x="606" y="575"/>
                    </a:cubicBezTo>
                    <a:cubicBezTo>
                      <a:pt x="606" y="80"/>
                      <a:pt x="606" y="80"/>
                      <a:pt x="606" y="80"/>
                    </a:cubicBezTo>
                    <a:cubicBezTo>
                      <a:pt x="606" y="68"/>
                      <a:pt x="602" y="56"/>
                      <a:pt x="595" y="48"/>
                    </a:cubicBezTo>
                    <a:cubicBezTo>
                      <a:pt x="588" y="40"/>
                      <a:pt x="580" y="36"/>
                      <a:pt x="572" y="36"/>
                    </a:cubicBezTo>
                    <a:cubicBezTo>
                      <a:pt x="547" y="36"/>
                      <a:pt x="547" y="36"/>
                      <a:pt x="547" y="36"/>
                    </a:cubicBezTo>
                    <a:cubicBezTo>
                      <a:pt x="537" y="36"/>
                      <a:pt x="529" y="28"/>
                      <a:pt x="529" y="18"/>
                    </a:cubicBezTo>
                    <a:cubicBezTo>
                      <a:pt x="529" y="8"/>
                      <a:pt x="537" y="0"/>
                      <a:pt x="547" y="0"/>
                    </a:cubicBezTo>
                    <a:cubicBezTo>
                      <a:pt x="572" y="0"/>
                      <a:pt x="572" y="0"/>
                      <a:pt x="572" y="0"/>
                    </a:cubicBezTo>
                    <a:cubicBezTo>
                      <a:pt x="591" y="0"/>
                      <a:pt x="609" y="9"/>
                      <a:pt x="622" y="25"/>
                    </a:cubicBezTo>
                    <a:cubicBezTo>
                      <a:pt x="635" y="40"/>
                      <a:pt x="642" y="60"/>
                      <a:pt x="642" y="80"/>
                    </a:cubicBezTo>
                    <a:cubicBezTo>
                      <a:pt x="642" y="575"/>
                      <a:pt x="642" y="575"/>
                      <a:pt x="642" y="575"/>
                    </a:cubicBezTo>
                    <a:cubicBezTo>
                      <a:pt x="642" y="596"/>
                      <a:pt x="635" y="615"/>
                      <a:pt x="622" y="630"/>
                    </a:cubicBezTo>
                    <a:cubicBezTo>
                      <a:pt x="609" y="646"/>
                      <a:pt x="591" y="655"/>
                      <a:pt x="572" y="655"/>
                    </a:cubicBezTo>
                    <a:close/>
                    <a:moveTo>
                      <a:pt x="418" y="36"/>
                    </a:moveTo>
                    <a:cubicBezTo>
                      <a:pt x="224" y="36"/>
                      <a:pt x="224" y="36"/>
                      <a:pt x="224" y="36"/>
                    </a:cubicBezTo>
                    <a:cubicBezTo>
                      <a:pt x="214" y="36"/>
                      <a:pt x="206" y="28"/>
                      <a:pt x="206" y="18"/>
                    </a:cubicBezTo>
                    <a:cubicBezTo>
                      <a:pt x="206" y="8"/>
                      <a:pt x="214" y="0"/>
                      <a:pt x="224" y="0"/>
                    </a:cubicBezTo>
                    <a:cubicBezTo>
                      <a:pt x="418" y="0"/>
                      <a:pt x="418" y="0"/>
                      <a:pt x="418" y="0"/>
                    </a:cubicBezTo>
                    <a:cubicBezTo>
                      <a:pt x="428" y="0"/>
                      <a:pt x="436" y="8"/>
                      <a:pt x="436" y="18"/>
                    </a:cubicBezTo>
                    <a:cubicBezTo>
                      <a:pt x="436" y="28"/>
                      <a:pt x="428" y="36"/>
                      <a:pt x="418" y="3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5" name="Freeform 61"/>
              <p:cNvSpPr>
                <a:spLocks noEditPoints="1"/>
              </p:cNvSpPr>
              <p:nvPr/>
            </p:nvSpPr>
            <p:spPr bwMode="auto">
              <a:xfrm>
                <a:off x="1124" y="1985"/>
                <a:ext cx="146" cy="64"/>
              </a:xfrm>
              <a:custGeom>
                <a:avLst/>
                <a:gdLst>
                  <a:gd name="T0" fmla="*/ 18 w 357"/>
                  <a:gd name="T1" fmla="*/ 0 h 157"/>
                  <a:gd name="T2" fmla="*/ 36 w 357"/>
                  <a:gd name="T3" fmla="*/ 18 h 157"/>
                  <a:gd name="T4" fmla="*/ 36 w 357"/>
                  <a:gd name="T5" fmla="*/ 139 h 157"/>
                  <a:gd name="T6" fmla="*/ 18 w 357"/>
                  <a:gd name="T7" fmla="*/ 157 h 157"/>
                  <a:gd name="T8" fmla="*/ 0 w 357"/>
                  <a:gd name="T9" fmla="*/ 139 h 157"/>
                  <a:gd name="T10" fmla="*/ 0 w 357"/>
                  <a:gd name="T11" fmla="*/ 18 h 157"/>
                  <a:gd name="T12" fmla="*/ 18 w 357"/>
                  <a:gd name="T13" fmla="*/ 0 h 157"/>
                  <a:gd name="T14" fmla="*/ 339 w 357"/>
                  <a:gd name="T15" fmla="*/ 0 h 157"/>
                  <a:gd name="T16" fmla="*/ 357 w 357"/>
                  <a:gd name="T17" fmla="*/ 18 h 157"/>
                  <a:gd name="T18" fmla="*/ 357 w 357"/>
                  <a:gd name="T19" fmla="*/ 139 h 157"/>
                  <a:gd name="T20" fmla="*/ 339 w 357"/>
                  <a:gd name="T21" fmla="*/ 157 h 157"/>
                  <a:gd name="T22" fmla="*/ 321 w 357"/>
                  <a:gd name="T23" fmla="*/ 139 h 157"/>
                  <a:gd name="T24" fmla="*/ 321 w 357"/>
                  <a:gd name="T25" fmla="*/ 18 h 157"/>
                  <a:gd name="T26" fmla="*/ 339 w 357"/>
                  <a:gd name="T27" fmla="*/ 0 h 1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57" h="157">
                    <a:moveTo>
                      <a:pt x="18" y="0"/>
                    </a:moveTo>
                    <a:cubicBezTo>
                      <a:pt x="28" y="0"/>
                      <a:pt x="36" y="8"/>
                      <a:pt x="36" y="18"/>
                    </a:cubicBezTo>
                    <a:cubicBezTo>
                      <a:pt x="36" y="139"/>
                      <a:pt x="36" y="139"/>
                      <a:pt x="36" y="139"/>
                    </a:cubicBezTo>
                    <a:cubicBezTo>
                      <a:pt x="36" y="149"/>
                      <a:pt x="28" y="157"/>
                      <a:pt x="18" y="157"/>
                    </a:cubicBezTo>
                    <a:cubicBezTo>
                      <a:pt x="8" y="157"/>
                      <a:pt x="0" y="149"/>
                      <a:pt x="0" y="139"/>
                    </a:cubicBezTo>
                    <a:cubicBezTo>
                      <a:pt x="0" y="18"/>
                      <a:pt x="0" y="18"/>
                      <a:pt x="0" y="18"/>
                    </a:cubicBezTo>
                    <a:cubicBezTo>
                      <a:pt x="0" y="8"/>
                      <a:pt x="8" y="0"/>
                      <a:pt x="18" y="0"/>
                    </a:cubicBezTo>
                    <a:close/>
                    <a:moveTo>
                      <a:pt x="339" y="0"/>
                    </a:moveTo>
                    <a:cubicBezTo>
                      <a:pt x="349" y="0"/>
                      <a:pt x="357" y="8"/>
                      <a:pt x="357" y="18"/>
                    </a:cubicBezTo>
                    <a:cubicBezTo>
                      <a:pt x="357" y="139"/>
                      <a:pt x="357" y="139"/>
                      <a:pt x="357" y="139"/>
                    </a:cubicBezTo>
                    <a:cubicBezTo>
                      <a:pt x="357" y="149"/>
                      <a:pt x="349" y="157"/>
                      <a:pt x="339" y="157"/>
                    </a:cubicBezTo>
                    <a:cubicBezTo>
                      <a:pt x="329" y="157"/>
                      <a:pt x="321" y="149"/>
                      <a:pt x="321" y="139"/>
                    </a:cubicBezTo>
                    <a:cubicBezTo>
                      <a:pt x="321" y="18"/>
                      <a:pt x="321" y="18"/>
                      <a:pt x="321" y="18"/>
                    </a:cubicBezTo>
                    <a:cubicBezTo>
                      <a:pt x="321" y="8"/>
                      <a:pt x="329" y="0"/>
                      <a:pt x="33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6" name="Freeform 62"/>
              <p:cNvSpPr>
                <a:spLocks noEditPoints="1"/>
              </p:cNvSpPr>
              <p:nvPr/>
            </p:nvSpPr>
            <p:spPr bwMode="auto">
              <a:xfrm>
                <a:off x="1074" y="2044"/>
                <a:ext cx="246" cy="183"/>
              </a:xfrm>
              <a:custGeom>
                <a:avLst/>
                <a:gdLst>
                  <a:gd name="T0" fmla="*/ 0 w 603"/>
                  <a:gd name="T1" fmla="*/ 18 h 450"/>
                  <a:gd name="T2" fmla="*/ 18 w 603"/>
                  <a:gd name="T3" fmla="*/ 0 h 450"/>
                  <a:gd name="T4" fmla="*/ 585 w 603"/>
                  <a:gd name="T5" fmla="*/ 0 h 450"/>
                  <a:gd name="T6" fmla="*/ 603 w 603"/>
                  <a:gd name="T7" fmla="*/ 18 h 450"/>
                  <a:gd name="T8" fmla="*/ 585 w 603"/>
                  <a:gd name="T9" fmla="*/ 36 h 450"/>
                  <a:gd name="T10" fmla="*/ 18 w 603"/>
                  <a:gd name="T11" fmla="*/ 36 h 450"/>
                  <a:gd name="T12" fmla="*/ 0 w 603"/>
                  <a:gd name="T13" fmla="*/ 18 h 450"/>
                  <a:gd name="T14" fmla="*/ 306 w 603"/>
                  <a:gd name="T15" fmla="*/ 450 h 450"/>
                  <a:gd name="T16" fmla="*/ 184 w 603"/>
                  <a:gd name="T17" fmla="*/ 400 h 450"/>
                  <a:gd name="T18" fmla="*/ 134 w 603"/>
                  <a:gd name="T19" fmla="*/ 279 h 450"/>
                  <a:gd name="T20" fmla="*/ 184 w 603"/>
                  <a:gd name="T21" fmla="*/ 158 h 450"/>
                  <a:gd name="T22" fmla="*/ 306 w 603"/>
                  <a:gd name="T23" fmla="*/ 107 h 450"/>
                  <a:gd name="T24" fmla="*/ 324 w 603"/>
                  <a:gd name="T25" fmla="*/ 125 h 450"/>
                  <a:gd name="T26" fmla="*/ 306 w 603"/>
                  <a:gd name="T27" fmla="*/ 143 h 450"/>
                  <a:gd name="T28" fmla="*/ 170 w 603"/>
                  <a:gd name="T29" fmla="*/ 279 h 450"/>
                  <a:gd name="T30" fmla="*/ 306 w 603"/>
                  <a:gd name="T31" fmla="*/ 414 h 450"/>
                  <a:gd name="T32" fmla="*/ 441 w 603"/>
                  <a:gd name="T33" fmla="*/ 279 h 450"/>
                  <a:gd name="T34" fmla="*/ 459 w 603"/>
                  <a:gd name="T35" fmla="*/ 261 h 450"/>
                  <a:gd name="T36" fmla="*/ 477 w 603"/>
                  <a:gd name="T37" fmla="*/ 279 h 450"/>
                  <a:gd name="T38" fmla="*/ 427 w 603"/>
                  <a:gd name="T39" fmla="*/ 400 h 450"/>
                  <a:gd name="T40" fmla="*/ 306 w 603"/>
                  <a:gd name="T41" fmla="*/ 450 h 4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03" h="450">
                    <a:moveTo>
                      <a:pt x="0" y="18"/>
                    </a:moveTo>
                    <a:cubicBezTo>
                      <a:pt x="0" y="8"/>
                      <a:pt x="8" y="0"/>
                      <a:pt x="18" y="0"/>
                    </a:cubicBezTo>
                    <a:cubicBezTo>
                      <a:pt x="585" y="0"/>
                      <a:pt x="585" y="0"/>
                      <a:pt x="585" y="0"/>
                    </a:cubicBezTo>
                    <a:cubicBezTo>
                      <a:pt x="595" y="0"/>
                      <a:pt x="603" y="8"/>
                      <a:pt x="603" y="18"/>
                    </a:cubicBezTo>
                    <a:cubicBezTo>
                      <a:pt x="603" y="28"/>
                      <a:pt x="595" y="36"/>
                      <a:pt x="585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8" y="36"/>
                      <a:pt x="0" y="28"/>
                      <a:pt x="0" y="18"/>
                    </a:cubicBezTo>
                    <a:close/>
                    <a:moveTo>
                      <a:pt x="306" y="450"/>
                    </a:moveTo>
                    <a:cubicBezTo>
                      <a:pt x="260" y="450"/>
                      <a:pt x="217" y="433"/>
                      <a:pt x="184" y="400"/>
                    </a:cubicBezTo>
                    <a:cubicBezTo>
                      <a:pt x="152" y="368"/>
                      <a:pt x="134" y="325"/>
                      <a:pt x="134" y="279"/>
                    </a:cubicBezTo>
                    <a:cubicBezTo>
                      <a:pt x="134" y="233"/>
                      <a:pt x="152" y="190"/>
                      <a:pt x="184" y="158"/>
                    </a:cubicBezTo>
                    <a:cubicBezTo>
                      <a:pt x="217" y="125"/>
                      <a:pt x="260" y="107"/>
                      <a:pt x="306" y="107"/>
                    </a:cubicBezTo>
                    <a:cubicBezTo>
                      <a:pt x="316" y="107"/>
                      <a:pt x="324" y="115"/>
                      <a:pt x="324" y="125"/>
                    </a:cubicBezTo>
                    <a:cubicBezTo>
                      <a:pt x="324" y="135"/>
                      <a:pt x="316" y="143"/>
                      <a:pt x="306" y="143"/>
                    </a:cubicBezTo>
                    <a:cubicBezTo>
                      <a:pt x="231" y="143"/>
                      <a:pt x="170" y="204"/>
                      <a:pt x="170" y="279"/>
                    </a:cubicBezTo>
                    <a:cubicBezTo>
                      <a:pt x="170" y="354"/>
                      <a:pt x="231" y="414"/>
                      <a:pt x="306" y="414"/>
                    </a:cubicBezTo>
                    <a:cubicBezTo>
                      <a:pt x="380" y="414"/>
                      <a:pt x="441" y="354"/>
                      <a:pt x="441" y="279"/>
                    </a:cubicBezTo>
                    <a:cubicBezTo>
                      <a:pt x="441" y="269"/>
                      <a:pt x="449" y="261"/>
                      <a:pt x="459" y="261"/>
                    </a:cubicBezTo>
                    <a:cubicBezTo>
                      <a:pt x="469" y="261"/>
                      <a:pt x="477" y="269"/>
                      <a:pt x="477" y="279"/>
                    </a:cubicBezTo>
                    <a:cubicBezTo>
                      <a:pt x="477" y="325"/>
                      <a:pt x="459" y="368"/>
                      <a:pt x="427" y="400"/>
                    </a:cubicBezTo>
                    <a:cubicBezTo>
                      <a:pt x="395" y="433"/>
                      <a:pt x="351" y="450"/>
                      <a:pt x="306" y="45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77" name="Freeform 63"/>
              <p:cNvSpPr/>
              <p:nvPr/>
            </p:nvSpPr>
            <p:spPr bwMode="auto">
              <a:xfrm>
                <a:off x="1193" y="2088"/>
                <a:ext cx="53" cy="72"/>
              </a:xfrm>
              <a:custGeom>
                <a:avLst/>
                <a:gdLst>
                  <a:gd name="T0" fmla="*/ 113 w 131"/>
                  <a:gd name="T1" fmla="*/ 176 h 176"/>
                  <a:gd name="T2" fmla="*/ 18 w 131"/>
                  <a:gd name="T3" fmla="*/ 176 h 176"/>
                  <a:gd name="T4" fmla="*/ 0 w 131"/>
                  <a:gd name="T5" fmla="*/ 158 h 176"/>
                  <a:gd name="T6" fmla="*/ 0 w 131"/>
                  <a:gd name="T7" fmla="*/ 18 h 176"/>
                  <a:gd name="T8" fmla="*/ 18 w 131"/>
                  <a:gd name="T9" fmla="*/ 0 h 176"/>
                  <a:gd name="T10" fmla="*/ 36 w 131"/>
                  <a:gd name="T11" fmla="*/ 18 h 176"/>
                  <a:gd name="T12" fmla="*/ 36 w 131"/>
                  <a:gd name="T13" fmla="*/ 140 h 176"/>
                  <a:gd name="T14" fmla="*/ 113 w 131"/>
                  <a:gd name="T15" fmla="*/ 140 h 176"/>
                  <a:gd name="T16" fmla="*/ 131 w 131"/>
                  <a:gd name="T17" fmla="*/ 158 h 176"/>
                  <a:gd name="T18" fmla="*/ 113 w 131"/>
                  <a:gd name="T19" fmla="*/ 176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1" h="176">
                    <a:moveTo>
                      <a:pt x="113" y="176"/>
                    </a:moveTo>
                    <a:cubicBezTo>
                      <a:pt x="18" y="176"/>
                      <a:pt x="18" y="176"/>
                      <a:pt x="18" y="176"/>
                    </a:cubicBezTo>
                    <a:cubicBezTo>
                      <a:pt x="8" y="176"/>
                      <a:pt x="0" y="168"/>
                      <a:pt x="0" y="158"/>
                    </a:cubicBezTo>
                    <a:cubicBezTo>
                      <a:pt x="0" y="18"/>
                      <a:pt x="0" y="18"/>
                      <a:pt x="0" y="18"/>
                    </a:cubicBezTo>
                    <a:cubicBezTo>
                      <a:pt x="0" y="8"/>
                      <a:pt x="8" y="0"/>
                      <a:pt x="18" y="0"/>
                    </a:cubicBezTo>
                    <a:cubicBezTo>
                      <a:pt x="28" y="0"/>
                      <a:pt x="36" y="8"/>
                      <a:pt x="36" y="18"/>
                    </a:cubicBezTo>
                    <a:cubicBezTo>
                      <a:pt x="36" y="140"/>
                      <a:pt x="36" y="140"/>
                      <a:pt x="36" y="140"/>
                    </a:cubicBezTo>
                    <a:cubicBezTo>
                      <a:pt x="113" y="140"/>
                      <a:pt x="113" y="140"/>
                      <a:pt x="113" y="140"/>
                    </a:cubicBezTo>
                    <a:cubicBezTo>
                      <a:pt x="123" y="140"/>
                      <a:pt x="131" y="148"/>
                      <a:pt x="131" y="158"/>
                    </a:cubicBezTo>
                    <a:cubicBezTo>
                      <a:pt x="131" y="168"/>
                      <a:pt x="123" y="176"/>
                      <a:pt x="113" y="17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4059555" y="5215890"/>
            <a:ext cx="350520" cy="350520"/>
            <a:chOff x="7504" y="6155"/>
            <a:chExt cx="552" cy="552"/>
          </a:xfrm>
        </p:grpSpPr>
        <p:sp>
          <p:nvSpPr>
            <p:cNvPr id="69" name="椭圆 68"/>
            <p:cNvSpPr/>
            <p:nvPr/>
          </p:nvSpPr>
          <p:spPr>
            <a:xfrm>
              <a:off x="7504" y="6155"/>
              <a:ext cx="553" cy="553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79" name="Group 66"/>
            <p:cNvGrpSpPr>
              <a:grpSpLocks noChangeAspect="1"/>
            </p:cNvGrpSpPr>
            <p:nvPr/>
          </p:nvGrpSpPr>
          <p:grpSpPr bwMode="auto">
            <a:xfrm>
              <a:off x="7629" y="6271"/>
              <a:ext cx="302" cy="328"/>
              <a:chOff x="2111" y="2322"/>
              <a:chExt cx="121" cy="131"/>
            </a:xfrm>
            <a:solidFill>
              <a:schemeClr val="accent1"/>
            </a:solidFill>
          </p:grpSpPr>
          <p:sp>
            <p:nvSpPr>
              <p:cNvPr id="81" name="Freeform 67"/>
              <p:cNvSpPr/>
              <p:nvPr/>
            </p:nvSpPr>
            <p:spPr bwMode="auto">
              <a:xfrm>
                <a:off x="2159" y="2350"/>
                <a:ext cx="40" cy="37"/>
              </a:xfrm>
              <a:custGeom>
                <a:avLst/>
                <a:gdLst>
                  <a:gd name="T0" fmla="*/ 89 w 213"/>
                  <a:gd name="T1" fmla="*/ 19 h 198"/>
                  <a:gd name="T2" fmla="*/ 196 w 213"/>
                  <a:gd name="T3" fmla="*/ 143 h 198"/>
                  <a:gd name="T4" fmla="*/ 208 w 213"/>
                  <a:gd name="T5" fmla="*/ 189 h 198"/>
                  <a:gd name="T6" fmla="*/ 206 w 213"/>
                  <a:gd name="T7" fmla="*/ 191 h 198"/>
                  <a:gd name="T8" fmla="*/ 158 w 213"/>
                  <a:gd name="T9" fmla="*/ 186 h 198"/>
                  <a:gd name="T10" fmla="*/ 22 w 213"/>
                  <a:gd name="T11" fmla="*/ 92 h 198"/>
                  <a:gd name="T12" fmla="*/ 13 w 213"/>
                  <a:gd name="T13" fmla="*/ 44 h 198"/>
                  <a:gd name="T14" fmla="*/ 40 w 213"/>
                  <a:gd name="T15" fmla="*/ 15 h 198"/>
                  <a:gd name="T16" fmla="*/ 89 w 213"/>
                  <a:gd name="T17" fmla="*/ 19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13" h="198">
                    <a:moveTo>
                      <a:pt x="89" y="19"/>
                    </a:moveTo>
                    <a:cubicBezTo>
                      <a:pt x="196" y="143"/>
                      <a:pt x="196" y="143"/>
                      <a:pt x="196" y="143"/>
                    </a:cubicBezTo>
                    <a:cubicBezTo>
                      <a:pt x="210" y="160"/>
                      <a:pt x="213" y="183"/>
                      <a:pt x="208" y="189"/>
                    </a:cubicBezTo>
                    <a:cubicBezTo>
                      <a:pt x="206" y="191"/>
                      <a:pt x="206" y="191"/>
                      <a:pt x="206" y="191"/>
                    </a:cubicBezTo>
                    <a:cubicBezTo>
                      <a:pt x="200" y="197"/>
                      <a:pt x="176" y="198"/>
                      <a:pt x="158" y="186"/>
                    </a:cubicBezTo>
                    <a:cubicBezTo>
                      <a:pt x="22" y="92"/>
                      <a:pt x="22" y="92"/>
                      <a:pt x="22" y="92"/>
                    </a:cubicBezTo>
                    <a:cubicBezTo>
                      <a:pt x="4" y="80"/>
                      <a:pt x="0" y="58"/>
                      <a:pt x="13" y="44"/>
                    </a:cubicBezTo>
                    <a:cubicBezTo>
                      <a:pt x="40" y="15"/>
                      <a:pt x="40" y="15"/>
                      <a:pt x="40" y="15"/>
                    </a:cubicBezTo>
                    <a:cubicBezTo>
                      <a:pt x="53" y="0"/>
                      <a:pt x="74" y="2"/>
                      <a:pt x="89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2" name="Freeform 68"/>
              <p:cNvSpPr>
                <a:spLocks noEditPoints="1"/>
              </p:cNvSpPr>
              <p:nvPr/>
            </p:nvSpPr>
            <p:spPr bwMode="auto">
              <a:xfrm>
                <a:off x="2129" y="2322"/>
                <a:ext cx="71" cy="90"/>
              </a:xfrm>
              <a:custGeom>
                <a:avLst/>
                <a:gdLst>
                  <a:gd name="T0" fmla="*/ 142 w 381"/>
                  <a:gd name="T1" fmla="*/ 449 h 481"/>
                  <a:gd name="T2" fmla="*/ 348 w 381"/>
                  <a:gd name="T3" fmla="*/ 236 h 481"/>
                  <a:gd name="T4" fmla="*/ 374 w 381"/>
                  <a:gd name="T5" fmla="*/ 235 h 481"/>
                  <a:gd name="T6" fmla="*/ 374 w 381"/>
                  <a:gd name="T7" fmla="*/ 260 h 481"/>
                  <a:gd name="T8" fmla="*/ 168 w 381"/>
                  <a:gd name="T9" fmla="*/ 474 h 481"/>
                  <a:gd name="T10" fmla="*/ 142 w 381"/>
                  <a:gd name="T11" fmla="*/ 474 h 481"/>
                  <a:gd name="T12" fmla="*/ 142 w 381"/>
                  <a:gd name="T13" fmla="*/ 449 h 481"/>
                  <a:gd name="T14" fmla="*/ 122 w 381"/>
                  <a:gd name="T15" fmla="*/ 245 h 481"/>
                  <a:gd name="T16" fmla="*/ 0 w 381"/>
                  <a:gd name="T17" fmla="*/ 123 h 481"/>
                  <a:gd name="T18" fmla="*/ 20 w 381"/>
                  <a:gd name="T19" fmla="*/ 56 h 481"/>
                  <a:gd name="T20" fmla="*/ 45 w 381"/>
                  <a:gd name="T21" fmla="*/ 51 h 481"/>
                  <a:gd name="T22" fmla="*/ 50 w 381"/>
                  <a:gd name="T23" fmla="*/ 76 h 481"/>
                  <a:gd name="T24" fmla="*/ 36 w 381"/>
                  <a:gd name="T25" fmla="*/ 123 h 481"/>
                  <a:gd name="T26" fmla="*/ 122 w 381"/>
                  <a:gd name="T27" fmla="*/ 209 h 481"/>
                  <a:gd name="T28" fmla="*/ 209 w 381"/>
                  <a:gd name="T29" fmla="*/ 123 h 481"/>
                  <a:gd name="T30" fmla="*/ 133 w 381"/>
                  <a:gd name="T31" fmla="*/ 37 h 481"/>
                  <a:gd name="T32" fmla="*/ 117 w 381"/>
                  <a:gd name="T33" fmla="*/ 17 h 481"/>
                  <a:gd name="T34" fmla="*/ 137 w 381"/>
                  <a:gd name="T35" fmla="*/ 2 h 481"/>
                  <a:gd name="T36" fmla="*/ 245 w 381"/>
                  <a:gd name="T37" fmla="*/ 123 h 481"/>
                  <a:gd name="T38" fmla="*/ 122 w 381"/>
                  <a:gd name="T39" fmla="*/ 245 h 481"/>
                  <a:gd name="T40" fmla="*/ 67 w 381"/>
                  <a:gd name="T41" fmla="*/ 52 h 481"/>
                  <a:gd name="T42" fmla="*/ 52 w 381"/>
                  <a:gd name="T43" fmla="*/ 44 h 481"/>
                  <a:gd name="T44" fmla="*/ 58 w 381"/>
                  <a:gd name="T45" fmla="*/ 19 h 481"/>
                  <a:gd name="T46" fmla="*/ 81 w 381"/>
                  <a:gd name="T47" fmla="*/ 8 h 481"/>
                  <a:gd name="T48" fmla="*/ 104 w 381"/>
                  <a:gd name="T49" fmla="*/ 19 h 481"/>
                  <a:gd name="T50" fmla="*/ 93 w 381"/>
                  <a:gd name="T51" fmla="*/ 42 h 481"/>
                  <a:gd name="T52" fmla="*/ 77 w 381"/>
                  <a:gd name="T53" fmla="*/ 50 h 481"/>
                  <a:gd name="T54" fmla="*/ 67 w 381"/>
                  <a:gd name="T55" fmla="*/ 52 h 4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81" h="481">
                    <a:moveTo>
                      <a:pt x="142" y="449"/>
                    </a:moveTo>
                    <a:cubicBezTo>
                      <a:pt x="348" y="236"/>
                      <a:pt x="348" y="236"/>
                      <a:pt x="348" y="236"/>
                    </a:cubicBezTo>
                    <a:cubicBezTo>
                      <a:pt x="355" y="228"/>
                      <a:pt x="366" y="228"/>
                      <a:pt x="374" y="235"/>
                    </a:cubicBezTo>
                    <a:cubicBezTo>
                      <a:pt x="381" y="242"/>
                      <a:pt x="381" y="253"/>
                      <a:pt x="374" y="260"/>
                    </a:cubicBezTo>
                    <a:cubicBezTo>
                      <a:pt x="168" y="474"/>
                      <a:pt x="168" y="474"/>
                      <a:pt x="168" y="474"/>
                    </a:cubicBezTo>
                    <a:cubicBezTo>
                      <a:pt x="161" y="481"/>
                      <a:pt x="150" y="481"/>
                      <a:pt x="142" y="474"/>
                    </a:cubicBezTo>
                    <a:cubicBezTo>
                      <a:pt x="135" y="467"/>
                      <a:pt x="135" y="456"/>
                      <a:pt x="142" y="449"/>
                    </a:cubicBezTo>
                    <a:close/>
                    <a:moveTo>
                      <a:pt x="122" y="245"/>
                    </a:moveTo>
                    <a:cubicBezTo>
                      <a:pt x="55" y="245"/>
                      <a:pt x="0" y="190"/>
                      <a:pt x="0" y="123"/>
                    </a:cubicBezTo>
                    <a:cubicBezTo>
                      <a:pt x="0" y="99"/>
                      <a:pt x="7" y="76"/>
                      <a:pt x="20" y="56"/>
                    </a:cubicBezTo>
                    <a:cubicBezTo>
                      <a:pt x="26" y="48"/>
                      <a:pt x="37" y="45"/>
                      <a:pt x="45" y="51"/>
                    </a:cubicBezTo>
                    <a:cubicBezTo>
                      <a:pt x="53" y="56"/>
                      <a:pt x="56" y="67"/>
                      <a:pt x="50" y="76"/>
                    </a:cubicBezTo>
                    <a:cubicBezTo>
                      <a:pt x="41" y="90"/>
                      <a:pt x="36" y="106"/>
                      <a:pt x="36" y="123"/>
                    </a:cubicBezTo>
                    <a:cubicBezTo>
                      <a:pt x="36" y="171"/>
                      <a:pt x="75" y="209"/>
                      <a:pt x="122" y="209"/>
                    </a:cubicBezTo>
                    <a:cubicBezTo>
                      <a:pt x="170" y="209"/>
                      <a:pt x="209" y="171"/>
                      <a:pt x="209" y="123"/>
                    </a:cubicBezTo>
                    <a:cubicBezTo>
                      <a:pt x="209" y="79"/>
                      <a:pt x="176" y="42"/>
                      <a:pt x="133" y="37"/>
                    </a:cubicBezTo>
                    <a:cubicBezTo>
                      <a:pt x="123" y="36"/>
                      <a:pt x="116" y="27"/>
                      <a:pt x="117" y="17"/>
                    </a:cubicBezTo>
                    <a:cubicBezTo>
                      <a:pt x="118" y="7"/>
                      <a:pt x="127" y="0"/>
                      <a:pt x="137" y="2"/>
                    </a:cubicBezTo>
                    <a:cubicBezTo>
                      <a:pt x="198" y="9"/>
                      <a:pt x="245" y="61"/>
                      <a:pt x="245" y="123"/>
                    </a:cubicBezTo>
                    <a:cubicBezTo>
                      <a:pt x="245" y="190"/>
                      <a:pt x="190" y="245"/>
                      <a:pt x="122" y="245"/>
                    </a:cubicBezTo>
                    <a:close/>
                    <a:moveTo>
                      <a:pt x="67" y="52"/>
                    </a:moveTo>
                    <a:cubicBezTo>
                      <a:pt x="61" y="52"/>
                      <a:pt x="55" y="50"/>
                      <a:pt x="52" y="44"/>
                    </a:cubicBezTo>
                    <a:cubicBezTo>
                      <a:pt x="47" y="36"/>
                      <a:pt x="49" y="25"/>
                      <a:pt x="58" y="19"/>
                    </a:cubicBezTo>
                    <a:cubicBezTo>
                      <a:pt x="65" y="15"/>
                      <a:pt x="73" y="11"/>
                      <a:pt x="81" y="8"/>
                    </a:cubicBezTo>
                    <a:cubicBezTo>
                      <a:pt x="91" y="5"/>
                      <a:pt x="101" y="9"/>
                      <a:pt x="104" y="19"/>
                    </a:cubicBezTo>
                    <a:cubicBezTo>
                      <a:pt x="107" y="28"/>
                      <a:pt x="103" y="38"/>
                      <a:pt x="93" y="42"/>
                    </a:cubicBezTo>
                    <a:cubicBezTo>
                      <a:pt x="87" y="44"/>
                      <a:pt x="82" y="47"/>
                      <a:pt x="77" y="50"/>
                    </a:cubicBezTo>
                    <a:cubicBezTo>
                      <a:pt x="74" y="52"/>
                      <a:pt x="71" y="52"/>
                      <a:pt x="67" y="5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  <p:sp>
            <p:nvSpPr>
              <p:cNvPr id="83" name="Freeform 69"/>
              <p:cNvSpPr>
                <a:spLocks noEditPoints="1"/>
              </p:cNvSpPr>
              <p:nvPr/>
            </p:nvSpPr>
            <p:spPr bwMode="auto">
              <a:xfrm>
                <a:off x="2111" y="2406"/>
                <a:ext cx="121" cy="47"/>
              </a:xfrm>
              <a:custGeom>
                <a:avLst/>
                <a:gdLst>
                  <a:gd name="T0" fmla="*/ 597 w 648"/>
                  <a:gd name="T1" fmla="*/ 249 h 249"/>
                  <a:gd name="T2" fmla="*/ 50 w 648"/>
                  <a:gd name="T3" fmla="*/ 249 h 249"/>
                  <a:gd name="T4" fmla="*/ 0 w 648"/>
                  <a:gd name="T5" fmla="*/ 198 h 249"/>
                  <a:gd name="T6" fmla="*/ 0 w 648"/>
                  <a:gd name="T7" fmla="*/ 50 h 249"/>
                  <a:gd name="T8" fmla="*/ 50 w 648"/>
                  <a:gd name="T9" fmla="*/ 0 h 249"/>
                  <a:gd name="T10" fmla="*/ 597 w 648"/>
                  <a:gd name="T11" fmla="*/ 0 h 249"/>
                  <a:gd name="T12" fmla="*/ 648 w 648"/>
                  <a:gd name="T13" fmla="*/ 50 h 249"/>
                  <a:gd name="T14" fmla="*/ 648 w 648"/>
                  <a:gd name="T15" fmla="*/ 198 h 249"/>
                  <a:gd name="T16" fmla="*/ 597 w 648"/>
                  <a:gd name="T17" fmla="*/ 249 h 249"/>
                  <a:gd name="T18" fmla="*/ 50 w 648"/>
                  <a:gd name="T19" fmla="*/ 35 h 249"/>
                  <a:gd name="T20" fmla="*/ 36 w 648"/>
                  <a:gd name="T21" fmla="*/ 50 h 249"/>
                  <a:gd name="T22" fmla="*/ 36 w 648"/>
                  <a:gd name="T23" fmla="*/ 198 h 249"/>
                  <a:gd name="T24" fmla="*/ 50 w 648"/>
                  <a:gd name="T25" fmla="*/ 213 h 249"/>
                  <a:gd name="T26" fmla="*/ 597 w 648"/>
                  <a:gd name="T27" fmla="*/ 213 h 249"/>
                  <a:gd name="T28" fmla="*/ 612 w 648"/>
                  <a:gd name="T29" fmla="*/ 198 h 249"/>
                  <a:gd name="T30" fmla="*/ 612 w 648"/>
                  <a:gd name="T31" fmla="*/ 50 h 249"/>
                  <a:gd name="T32" fmla="*/ 597 w 648"/>
                  <a:gd name="T33" fmla="*/ 35 h 249"/>
                  <a:gd name="T34" fmla="*/ 50 w 648"/>
                  <a:gd name="T35" fmla="*/ 35 h 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48" h="249">
                    <a:moveTo>
                      <a:pt x="597" y="249"/>
                    </a:moveTo>
                    <a:cubicBezTo>
                      <a:pt x="50" y="249"/>
                      <a:pt x="50" y="249"/>
                      <a:pt x="50" y="249"/>
                    </a:cubicBezTo>
                    <a:cubicBezTo>
                      <a:pt x="22" y="249"/>
                      <a:pt x="0" y="226"/>
                      <a:pt x="0" y="198"/>
                    </a:cubicBezTo>
                    <a:cubicBezTo>
                      <a:pt x="0" y="50"/>
                      <a:pt x="0" y="50"/>
                      <a:pt x="0" y="50"/>
                    </a:cubicBezTo>
                    <a:cubicBezTo>
                      <a:pt x="0" y="22"/>
                      <a:pt x="22" y="0"/>
                      <a:pt x="50" y="0"/>
                    </a:cubicBezTo>
                    <a:cubicBezTo>
                      <a:pt x="597" y="0"/>
                      <a:pt x="597" y="0"/>
                      <a:pt x="597" y="0"/>
                    </a:cubicBezTo>
                    <a:cubicBezTo>
                      <a:pt x="625" y="0"/>
                      <a:pt x="648" y="22"/>
                      <a:pt x="648" y="50"/>
                    </a:cubicBezTo>
                    <a:cubicBezTo>
                      <a:pt x="648" y="198"/>
                      <a:pt x="648" y="198"/>
                      <a:pt x="648" y="198"/>
                    </a:cubicBezTo>
                    <a:cubicBezTo>
                      <a:pt x="648" y="226"/>
                      <a:pt x="625" y="249"/>
                      <a:pt x="597" y="249"/>
                    </a:cubicBezTo>
                    <a:close/>
                    <a:moveTo>
                      <a:pt x="50" y="35"/>
                    </a:moveTo>
                    <a:cubicBezTo>
                      <a:pt x="42" y="35"/>
                      <a:pt x="36" y="42"/>
                      <a:pt x="36" y="50"/>
                    </a:cubicBezTo>
                    <a:cubicBezTo>
                      <a:pt x="36" y="198"/>
                      <a:pt x="36" y="198"/>
                      <a:pt x="36" y="198"/>
                    </a:cubicBezTo>
                    <a:cubicBezTo>
                      <a:pt x="36" y="206"/>
                      <a:pt x="42" y="213"/>
                      <a:pt x="50" y="213"/>
                    </a:cubicBezTo>
                    <a:cubicBezTo>
                      <a:pt x="597" y="213"/>
                      <a:pt x="597" y="213"/>
                      <a:pt x="597" y="213"/>
                    </a:cubicBezTo>
                    <a:cubicBezTo>
                      <a:pt x="605" y="213"/>
                      <a:pt x="612" y="206"/>
                      <a:pt x="612" y="198"/>
                    </a:cubicBezTo>
                    <a:cubicBezTo>
                      <a:pt x="612" y="50"/>
                      <a:pt x="612" y="50"/>
                      <a:pt x="612" y="50"/>
                    </a:cubicBezTo>
                    <a:cubicBezTo>
                      <a:pt x="612" y="42"/>
                      <a:pt x="605" y="35"/>
                      <a:pt x="597" y="35"/>
                    </a:cubicBezTo>
                    <a:lnTo>
                      <a:pt x="50" y="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zh-CN" altLang="en-US"/>
              </a:p>
            </p:txBody>
          </p:sp>
        </p:grp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3" name="文本框 5"/>
          <p:cNvSpPr txBox="1">
            <a:spLocks noChangeArrowheads="1"/>
          </p:cNvSpPr>
          <p:nvPr/>
        </p:nvSpPr>
        <p:spPr bwMode="auto">
          <a:xfrm>
            <a:off x="4068445" y="136208"/>
            <a:ext cx="100711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Aim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4" name="文本框 6"/>
          <p:cNvSpPr txBox="1">
            <a:spLocks noChangeArrowheads="1"/>
          </p:cNvSpPr>
          <p:nvPr/>
        </p:nvSpPr>
        <p:spPr bwMode="auto">
          <a:xfrm>
            <a:off x="3265170" y="654035"/>
            <a:ext cx="261366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The aim of the investigation</a:t>
            </a:r>
            <a:endParaRPr lang="en-US" altLang="zh-CN" sz="14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5" name="直接连接符 74"/>
          <p:cNvCxnSpPr/>
          <p:nvPr/>
        </p:nvCxnSpPr>
        <p:spPr>
          <a:xfrm>
            <a:off x="4433191" y="971117"/>
            <a:ext cx="27761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3" name="文本框 5"/>
          <p:cNvSpPr txBox="1">
            <a:spLocks noChangeArrowheads="1"/>
          </p:cNvSpPr>
          <p:nvPr/>
        </p:nvSpPr>
        <p:spPr bwMode="auto">
          <a:xfrm>
            <a:off x="639445" y="1837055"/>
            <a:ext cx="8139430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Improving teaching and learning by </a:t>
            </a:r>
            <a:r>
              <a:rPr lang="en-US" altLang="zh-CN" sz="2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explor</a:t>
            </a:r>
            <a:r>
              <a:rPr lang="zh-CN" altLang="en-US" sz="2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ing better ways to interact with online university English teaching and enhancing student</a:t>
            </a:r>
            <a:r>
              <a:rPr lang="en-US" altLang="zh-CN" sz="2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s’ </a:t>
            </a:r>
            <a:endParaRPr lang="en-US" altLang="zh-CN" sz="2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motivation</a:t>
            </a:r>
            <a:endParaRPr lang="zh-CN" altLang="en-US" sz="2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3" name="文本框 5"/>
          <p:cNvSpPr txBox="1">
            <a:spLocks noChangeArrowheads="1"/>
          </p:cNvSpPr>
          <p:nvPr/>
        </p:nvSpPr>
        <p:spPr bwMode="auto">
          <a:xfrm>
            <a:off x="3416300" y="136208"/>
            <a:ext cx="231140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Objectives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4" name="文本框 6"/>
          <p:cNvSpPr txBox="1">
            <a:spLocks noChangeArrowheads="1"/>
          </p:cNvSpPr>
          <p:nvPr/>
        </p:nvSpPr>
        <p:spPr bwMode="auto">
          <a:xfrm>
            <a:off x="2978785" y="681975"/>
            <a:ext cx="318643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The Objectives of the investigation</a:t>
            </a:r>
            <a:endParaRPr lang="en-US" altLang="zh-CN" sz="14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5" name="直接连接符 74"/>
          <p:cNvCxnSpPr/>
          <p:nvPr/>
        </p:nvCxnSpPr>
        <p:spPr>
          <a:xfrm>
            <a:off x="4433191" y="999057"/>
            <a:ext cx="27761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3" name="文本框 5"/>
          <p:cNvSpPr txBox="1">
            <a:spLocks noChangeArrowheads="1"/>
          </p:cNvSpPr>
          <p:nvPr/>
        </p:nvSpPr>
        <p:spPr bwMode="auto">
          <a:xfrm>
            <a:off x="767080" y="1510665"/>
            <a:ext cx="3530600" cy="129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User research through a qualitative research approach to identify the interactions that influence student motivation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 rot="0">
            <a:off x="258445" y="1585595"/>
            <a:ext cx="444500" cy="444500"/>
            <a:chOff x="610" y="1951"/>
            <a:chExt cx="700" cy="700"/>
          </a:xfrm>
        </p:grpSpPr>
        <p:sp>
          <p:nvSpPr>
            <p:cNvPr id="41" name="椭圆 40"/>
            <p:cNvSpPr/>
            <p:nvPr/>
          </p:nvSpPr>
          <p:spPr>
            <a:xfrm>
              <a:off x="610" y="1951"/>
              <a:ext cx="701" cy="701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678" y="1989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1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4592320" y="1510665"/>
            <a:ext cx="4319905" cy="1296670"/>
            <a:chOff x="7232" y="2137"/>
            <a:chExt cx="6803" cy="2042"/>
          </a:xfrm>
        </p:grpSpPr>
        <p:sp>
          <p:nvSpPr>
            <p:cNvPr id="7" name="文本框 5"/>
            <p:cNvSpPr txBox="1">
              <a:spLocks noChangeArrowheads="1"/>
            </p:cNvSpPr>
            <p:nvPr/>
          </p:nvSpPr>
          <p:spPr bwMode="auto">
            <a:xfrm>
              <a:off x="8033" y="2137"/>
              <a:ext cx="6002" cy="20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400"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 study of teacher users through a qualitative research approach to identify the interactions that influence teachers' teaching</a:t>
              </a:r>
              <a:endPara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 rot="0">
              <a:off x="7232" y="2255"/>
              <a:ext cx="701" cy="701"/>
              <a:chOff x="610" y="1951"/>
              <a:chExt cx="701" cy="701"/>
            </a:xfrm>
          </p:grpSpPr>
          <p:sp>
            <p:nvSpPr>
              <p:cNvPr id="9" name="椭圆 8"/>
              <p:cNvSpPr/>
              <p:nvPr/>
            </p:nvSpPr>
            <p:spPr>
              <a:xfrm>
                <a:off x="610" y="1951"/>
                <a:ext cx="701" cy="701"/>
              </a:xfrm>
              <a:prstGeom prst="ellipse">
                <a:avLst/>
              </a:prstGeom>
              <a:solidFill>
                <a:schemeClr val="accent2"/>
              </a:solidFill>
              <a:ln w="190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0" name="文本框 9"/>
              <p:cNvSpPr txBox="1"/>
              <p:nvPr/>
            </p:nvSpPr>
            <p:spPr>
              <a:xfrm>
                <a:off x="678" y="1989"/>
                <a:ext cx="631" cy="5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1800">
                    <a:latin typeface="Arial Black" panose="020B0A04020102020204" charset="0"/>
                    <a:cs typeface="Arial Black" panose="020B0A04020102020204" charset="0"/>
                  </a:rPr>
                  <a:t>2</a:t>
                </a:r>
                <a:endParaRPr lang="en-US" altLang="zh-CN" sz="1800">
                  <a:latin typeface="Arial Black" panose="020B0A04020102020204" charset="0"/>
                  <a:cs typeface="Arial Black" panose="020B0A04020102020204" charset="0"/>
                </a:endParaRPr>
              </a:p>
            </p:txBody>
          </p:sp>
        </p:grpSp>
      </p:grpSp>
      <p:sp>
        <p:nvSpPr>
          <p:cNvPr id="13" name="文本框 5"/>
          <p:cNvSpPr txBox="1">
            <a:spLocks noChangeArrowheads="1"/>
          </p:cNvSpPr>
          <p:nvPr/>
        </p:nvSpPr>
        <p:spPr bwMode="auto">
          <a:xfrm>
            <a:off x="767080" y="3209290"/>
            <a:ext cx="3530600" cy="129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Formulate a hypothesis and develop a strategic framework/model for designing improved interactions and validate with eye-tracking tests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 rot="0">
            <a:off x="258445" y="3284220"/>
            <a:ext cx="445135" cy="445135"/>
            <a:chOff x="610" y="1951"/>
            <a:chExt cx="701" cy="701"/>
          </a:xfrm>
        </p:grpSpPr>
        <p:sp>
          <p:nvSpPr>
            <p:cNvPr id="15" name="椭圆 14"/>
            <p:cNvSpPr/>
            <p:nvPr/>
          </p:nvSpPr>
          <p:spPr>
            <a:xfrm>
              <a:off x="610" y="1951"/>
              <a:ext cx="701" cy="701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678" y="1989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3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sp>
        <p:nvSpPr>
          <p:cNvPr id="18" name="文本框 5"/>
          <p:cNvSpPr txBox="1">
            <a:spLocks noChangeArrowheads="1"/>
          </p:cNvSpPr>
          <p:nvPr/>
        </p:nvSpPr>
        <p:spPr bwMode="auto">
          <a:xfrm>
            <a:off x="5102225" y="3209290"/>
            <a:ext cx="3811270" cy="1296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Develop an MVP product to test the hypothesis through quantitative research using data burial methods to collect user behaviour data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 rot="0">
            <a:off x="4593590" y="3284220"/>
            <a:ext cx="445135" cy="445135"/>
            <a:chOff x="610" y="1951"/>
            <a:chExt cx="701" cy="701"/>
          </a:xfrm>
        </p:grpSpPr>
        <p:sp>
          <p:nvSpPr>
            <p:cNvPr id="20" name="椭圆 19"/>
            <p:cNvSpPr/>
            <p:nvPr/>
          </p:nvSpPr>
          <p:spPr>
            <a:xfrm>
              <a:off x="610" y="1951"/>
              <a:ext cx="701" cy="701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678" y="1989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4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3" name="文本框 5"/>
          <p:cNvSpPr txBox="1">
            <a:spLocks noChangeArrowheads="1"/>
          </p:cNvSpPr>
          <p:nvPr/>
        </p:nvSpPr>
        <p:spPr bwMode="auto">
          <a:xfrm>
            <a:off x="2481263" y="136208"/>
            <a:ext cx="41814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Research Questions</a:t>
            </a:r>
            <a:endParaRPr lang="en-US" altLang="zh-CN" sz="32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4" name="文本框 6"/>
          <p:cNvSpPr txBox="1">
            <a:spLocks noChangeArrowheads="1"/>
          </p:cNvSpPr>
          <p:nvPr/>
        </p:nvSpPr>
        <p:spPr bwMode="auto">
          <a:xfrm>
            <a:off x="3008313" y="681975"/>
            <a:ext cx="312737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The questions of the investigation</a:t>
            </a:r>
            <a:endParaRPr lang="en-US" altLang="zh-CN" sz="14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5" name="直接连接符 74"/>
          <p:cNvCxnSpPr/>
          <p:nvPr/>
        </p:nvCxnSpPr>
        <p:spPr>
          <a:xfrm>
            <a:off x="4433191" y="999057"/>
            <a:ext cx="27761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5"/>
          <p:cNvSpPr txBox="1">
            <a:spLocks noChangeArrowheads="1"/>
          </p:cNvSpPr>
          <p:nvPr/>
        </p:nvSpPr>
        <p:spPr bwMode="auto">
          <a:xfrm>
            <a:off x="798830" y="1640840"/>
            <a:ext cx="3618230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How do university students learn in the process of online English class?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 rot="0">
            <a:off x="398145" y="1793240"/>
            <a:ext cx="400050" cy="368300"/>
            <a:chOff x="374" y="2407"/>
            <a:chExt cx="630" cy="580"/>
          </a:xfrm>
        </p:grpSpPr>
        <p:sp>
          <p:nvSpPr>
            <p:cNvPr id="12" name="椭圆 11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1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 rot="0">
            <a:off x="423545" y="2731135"/>
            <a:ext cx="400685" cy="368300"/>
            <a:chOff x="374" y="2407"/>
            <a:chExt cx="631" cy="580"/>
          </a:xfrm>
        </p:grpSpPr>
        <p:sp>
          <p:nvSpPr>
            <p:cNvPr id="22" name="椭圆 21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2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 rot="0">
            <a:off x="445135" y="3687445"/>
            <a:ext cx="400685" cy="368300"/>
            <a:chOff x="374" y="2407"/>
            <a:chExt cx="631" cy="580"/>
          </a:xfrm>
        </p:grpSpPr>
        <p:sp>
          <p:nvSpPr>
            <p:cNvPr id="25" name="椭圆 24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3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sp>
        <p:nvSpPr>
          <p:cNvPr id="27" name="文本框 5"/>
          <p:cNvSpPr txBox="1">
            <a:spLocks noChangeArrowheads="1"/>
          </p:cNvSpPr>
          <p:nvPr/>
        </p:nvSpPr>
        <p:spPr bwMode="auto">
          <a:xfrm>
            <a:off x="800735" y="2635885"/>
            <a:ext cx="3678555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What problems do they encounter in the learning process?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8" name="文本框 5"/>
          <p:cNvSpPr txBox="1">
            <a:spLocks noChangeArrowheads="1"/>
          </p:cNvSpPr>
          <p:nvPr/>
        </p:nvSpPr>
        <p:spPr bwMode="auto">
          <a:xfrm>
            <a:off x="805180" y="3561080"/>
            <a:ext cx="3940810" cy="995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What are the interactions that affect students' motivation to learn?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5"/>
          <p:cNvSpPr txBox="1">
            <a:spLocks noChangeArrowheads="1"/>
          </p:cNvSpPr>
          <p:nvPr/>
        </p:nvSpPr>
        <p:spPr bwMode="auto">
          <a:xfrm>
            <a:off x="5191760" y="1598295"/>
            <a:ext cx="3973195" cy="995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How do these interactions affect student motivation?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 rot="0">
            <a:off x="4781550" y="1786890"/>
            <a:ext cx="400685" cy="368300"/>
            <a:chOff x="374" y="2407"/>
            <a:chExt cx="631" cy="580"/>
          </a:xfrm>
        </p:grpSpPr>
        <p:sp>
          <p:nvSpPr>
            <p:cNvPr id="32" name="椭圆 31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4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 rot="0">
            <a:off x="4805045" y="2757170"/>
            <a:ext cx="400685" cy="368300"/>
            <a:chOff x="374" y="2407"/>
            <a:chExt cx="631" cy="580"/>
          </a:xfrm>
        </p:grpSpPr>
        <p:sp>
          <p:nvSpPr>
            <p:cNvPr id="35" name="椭圆 34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6" name="文本框 35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5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 rot="0">
            <a:off x="4810125" y="3676650"/>
            <a:ext cx="400685" cy="368300"/>
            <a:chOff x="374" y="2407"/>
            <a:chExt cx="631" cy="580"/>
          </a:xfrm>
        </p:grpSpPr>
        <p:sp>
          <p:nvSpPr>
            <p:cNvPr id="38" name="椭圆 37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6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sp>
        <p:nvSpPr>
          <p:cNvPr id="40" name="文本框 5"/>
          <p:cNvSpPr txBox="1">
            <a:spLocks noChangeArrowheads="1"/>
          </p:cNvSpPr>
          <p:nvPr/>
        </p:nvSpPr>
        <p:spPr bwMode="auto">
          <a:xfrm>
            <a:off x="5191760" y="2561590"/>
            <a:ext cx="3689350" cy="995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what are the psychological changes in the process?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文本框 5"/>
          <p:cNvSpPr txBox="1">
            <a:spLocks noChangeArrowheads="1"/>
          </p:cNvSpPr>
          <p:nvPr/>
        </p:nvSpPr>
        <p:spPr bwMode="auto">
          <a:xfrm>
            <a:off x="5201920" y="3538855"/>
            <a:ext cx="3503930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How can these interactions be improved?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直接连接符 35"/>
          <p:cNvCxnSpPr/>
          <p:nvPr/>
        </p:nvCxnSpPr>
        <p:spPr>
          <a:xfrm>
            <a:off x="4433191" y="-342698"/>
            <a:ext cx="27761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/>
          <p:cNvSpPr/>
          <p:nvPr/>
        </p:nvSpPr>
        <p:spPr>
          <a:xfrm>
            <a:off x="3175" y="0"/>
            <a:ext cx="9144000" cy="2741930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椭圆 50"/>
          <p:cNvSpPr/>
          <p:nvPr/>
        </p:nvSpPr>
        <p:spPr>
          <a:xfrm>
            <a:off x="7890510" y="895985"/>
            <a:ext cx="354330" cy="354330"/>
          </a:xfrm>
          <a:prstGeom prst="ellipse">
            <a:avLst/>
          </a:prstGeom>
          <a:noFill/>
          <a:ln w="19050">
            <a:solidFill>
              <a:srgbClr val="3B22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椭圆 49"/>
          <p:cNvSpPr/>
          <p:nvPr/>
        </p:nvSpPr>
        <p:spPr>
          <a:xfrm>
            <a:off x="5455285" y="895350"/>
            <a:ext cx="354330" cy="354330"/>
          </a:xfrm>
          <a:prstGeom prst="ellipse">
            <a:avLst/>
          </a:prstGeom>
          <a:noFill/>
          <a:ln w="19050">
            <a:solidFill>
              <a:srgbClr val="3B22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9" name="椭圆 48"/>
          <p:cNvSpPr/>
          <p:nvPr/>
        </p:nvSpPr>
        <p:spPr>
          <a:xfrm>
            <a:off x="3167380" y="895350"/>
            <a:ext cx="354330" cy="354330"/>
          </a:xfrm>
          <a:prstGeom prst="ellipse">
            <a:avLst/>
          </a:prstGeom>
          <a:noFill/>
          <a:ln w="19050">
            <a:solidFill>
              <a:srgbClr val="3B22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36295" y="893445"/>
            <a:ext cx="345440" cy="350520"/>
          </a:xfrm>
          <a:prstGeom prst="ellipse">
            <a:avLst/>
          </a:prstGeom>
          <a:noFill/>
          <a:ln w="19050">
            <a:solidFill>
              <a:srgbClr val="3B22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7" name="矩形 86"/>
          <p:cNvSpPr/>
          <p:nvPr/>
        </p:nvSpPr>
        <p:spPr>
          <a:xfrm>
            <a:off x="-27898" y="1781918"/>
            <a:ext cx="1988685" cy="800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1400">
                <a:solidFill>
                  <a:srgbClr val="3B2213"/>
                </a:solidFill>
              </a:rPr>
              <a:t>Internet education is becoming increasingly mainstream</a:t>
            </a:r>
            <a:endParaRPr lang="en-US" altLang="zh-CN" sz="1400">
              <a:solidFill>
                <a:srgbClr val="3B2213"/>
              </a:solidFill>
            </a:endParaRPr>
          </a:p>
        </p:txBody>
      </p:sp>
      <p:sp>
        <p:nvSpPr>
          <p:cNvPr id="88" name="文本框 5"/>
          <p:cNvSpPr txBox="1">
            <a:spLocks noChangeArrowheads="1"/>
          </p:cNvSpPr>
          <p:nvPr/>
        </p:nvSpPr>
        <p:spPr bwMode="auto">
          <a:xfrm>
            <a:off x="-3175" y="1276985"/>
            <a:ext cx="208978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Developments in</a:t>
            </a:r>
            <a:r>
              <a:rPr lang="en-US" altLang="zh-CN" sz="12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sz="12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Information Technology</a:t>
            </a:r>
            <a:endParaRPr sz="1200" b="1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0" name="矩形 89"/>
          <p:cNvSpPr/>
          <p:nvPr/>
        </p:nvSpPr>
        <p:spPr>
          <a:xfrm>
            <a:off x="2389036" y="1781918"/>
            <a:ext cx="1988685" cy="800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1400">
                <a:solidFill>
                  <a:srgbClr val="3B2213"/>
                </a:solidFill>
              </a:rPr>
              <a:t>Major countries around the world are promoting technology in education</a:t>
            </a:r>
            <a:endParaRPr lang="en-US" altLang="zh-CN" sz="1400">
              <a:solidFill>
                <a:srgbClr val="3B2213"/>
              </a:solidFill>
            </a:endParaRPr>
          </a:p>
        </p:txBody>
      </p:sp>
      <p:sp>
        <p:nvSpPr>
          <p:cNvPr id="93" name="矩形 92"/>
          <p:cNvSpPr/>
          <p:nvPr/>
        </p:nvSpPr>
        <p:spPr>
          <a:xfrm>
            <a:off x="4773675" y="1781918"/>
            <a:ext cx="1988685" cy="800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1400">
                <a:solidFill>
                  <a:srgbClr val="3B2213"/>
                </a:solidFill>
              </a:rPr>
              <a:t>China is vigorously developing information technology in education</a:t>
            </a:r>
            <a:endParaRPr lang="en-US" altLang="zh-CN" sz="1400">
              <a:solidFill>
                <a:srgbClr val="3B2213"/>
              </a:solidFill>
            </a:endParaRPr>
          </a:p>
        </p:txBody>
      </p:sp>
      <p:sp>
        <p:nvSpPr>
          <p:cNvPr id="96" name="矩形 95"/>
          <p:cNvSpPr/>
          <p:nvPr/>
        </p:nvSpPr>
        <p:spPr>
          <a:xfrm>
            <a:off x="7158309" y="1781918"/>
            <a:ext cx="1988685" cy="800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1400">
                <a:solidFill>
                  <a:srgbClr val="3B2213"/>
                </a:solidFill>
              </a:rPr>
              <a:t>Education worldwide is challenged by the new </a:t>
            </a:r>
            <a:r>
              <a:rPr lang="en-US" altLang="zh-CN" sz="1400">
                <a:solidFill>
                  <a:srgbClr val="3B2213"/>
                </a:solidFill>
              </a:rPr>
              <a:t>coronavirus outbreak</a:t>
            </a:r>
            <a:endParaRPr lang="en-US" altLang="zh-CN" sz="1400">
              <a:solidFill>
                <a:srgbClr val="3B2213"/>
              </a:solidFill>
            </a:endParaRPr>
          </a:p>
        </p:txBody>
      </p:sp>
      <p:sp>
        <p:nvSpPr>
          <p:cNvPr id="5" name="文本框 5"/>
          <p:cNvSpPr txBox="1">
            <a:spLocks noChangeArrowheads="1"/>
          </p:cNvSpPr>
          <p:nvPr/>
        </p:nvSpPr>
        <p:spPr bwMode="auto">
          <a:xfrm>
            <a:off x="2012633" y="233998"/>
            <a:ext cx="511873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Research Background 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5"/>
          <p:cNvSpPr txBox="1">
            <a:spLocks noChangeArrowheads="1"/>
          </p:cNvSpPr>
          <p:nvPr/>
        </p:nvSpPr>
        <p:spPr bwMode="auto">
          <a:xfrm>
            <a:off x="2321560" y="1325880"/>
            <a:ext cx="205232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sz="12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Global Technologisation of Education</a:t>
            </a:r>
            <a:endParaRPr sz="1200" b="1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5"/>
          <p:cNvSpPr txBox="1">
            <a:spLocks noChangeArrowheads="1"/>
          </p:cNvSpPr>
          <p:nvPr/>
        </p:nvSpPr>
        <p:spPr bwMode="auto">
          <a:xfrm>
            <a:off x="4525010" y="1360805"/>
            <a:ext cx="227774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sz="12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China Education Informatization</a:t>
            </a:r>
            <a:endParaRPr sz="1200" b="1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5"/>
          <p:cNvSpPr txBox="1">
            <a:spLocks noChangeArrowheads="1"/>
          </p:cNvSpPr>
          <p:nvPr/>
        </p:nvSpPr>
        <p:spPr bwMode="auto">
          <a:xfrm>
            <a:off x="7070725" y="1381760"/>
            <a:ext cx="202692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sz="12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challenge of the new coronavirus</a:t>
            </a:r>
            <a:endParaRPr sz="1200" b="1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AutoShape 4"/>
          <p:cNvSpPr/>
          <p:nvPr/>
        </p:nvSpPr>
        <p:spPr bwMode="auto">
          <a:xfrm>
            <a:off x="7940040" y="951230"/>
            <a:ext cx="228600" cy="22987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7428" y="17466"/>
                </a:moveTo>
                <a:cubicBezTo>
                  <a:pt x="16669" y="16923"/>
                  <a:pt x="15846" y="16465"/>
                  <a:pt x="14963" y="16121"/>
                </a:cubicBezTo>
                <a:cubicBezTo>
                  <a:pt x="15595" y="14609"/>
                  <a:pt x="15967" y="12928"/>
                  <a:pt x="16010" y="11148"/>
                </a:cubicBezTo>
                <a:lnTo>
                  <a:pt x="20188" y="11148"/>
                </a:lnTo>
                <a:cubicBezTo>
                  <a:pt x="20097" y="13612"/>
                  <a:pt x="19065" y="15838"/>
                  <a:pt x="17428" y="17466"/>
                </a:cubicBezTo>
                <a:moveTo>
                  <a:pt x="1411" y="11148"/>
                </a:moveTo>
                <a:lnTo>
                  <a:pt x="5589" y="11148"/>
                </a:lnTo>
                <a:cubicBezTo>
                  <a:pt x="5632" y="12928"/>
                  <a:pt x="6004" y="14609"/>
                  <a:pt x="6636" y="16121"/>
                </a:cubicBezTo>
                <a:cubicBezTo>
                  <a:pt x="5753" y="16465"/>
                  <a:pt x="4931" y="16923"/>
                  <a:pt x="4171" y="17466"/>
                </a:cubicBezTo>
                <a:cubicBezTo>
                  <a:pt x="2534" y="15838"/>
                  <a:pt x="1502" y="13612"/>
                  <a:pt x="1411" y="11148"/>
                </a:cubicBezTo>
                <a:moveTo>
                  <a:pt x="3785" y="4553"/>
                </a:moveTo>
                <a:cubicBezTo>
                  <a:pt x="4579" y="5170"/>
                  <a:pt x="5448" y="5691"/>
                  <a:pt x="6388" y="6084"/>
                </a:cubicBezTo>
                <a:cubicBezTo>
                  <a:pt x="5901" y="7433"/>
                  <a:pt x="5627" y="8908"/>
                  <a:pt x="5589" y="10451"/>
                </a:cubicBezTo>
                <a:lnTo>
                  <a:pt x="1411" y="10451"/>
                </a:lnTo>
                <a:cubicBezTo>
                  <a:pt x="1494" y="8190"/>
                  <a:pt x="2376" y="6135"/>
                  <a:pt x="3785" y="4553"/>
                </a:cubicBezTo>
                <a:moveTo>
                  <a:pt x="11148" y="10451"/>
                </a:moveTo>
                <a:lnTo>
                  <a:pt x="11148" y="6950"/>
                </a:lnTo>
                <a:cubicBezTo>
                  <a:pt x="12339" y="6913"/>
                  <a:pt x="13484" y="6696"/>
                  <a:pt x="14558" y="6324"/>
                </a:cubicBezTo>
                <a:cubicBezTo>
                  <a:pt x="15018" y="7598"/>
                  <a:pt x="15276" y="8992"/>
                  <a:pt x="15314" y="10451"/>
                </a:cubicBezTo>
                <a:cubicBezTo>
                  <a:pt x="15314" y="10451"/>
                  <a:pt x="11148" y="10451"/>
                  <a:pt x="11148" y="10451"/>
                </a:cubicBezTo>
                <a:close/>
                <a:moveTo>
                  <a:pt x="14311" y="15882"/>
                </a:moveTo>
                <a:cubicBezTo>
                  <a:pt x="13309" y="15559"/>
                  <a:pt x="12247" y="15380"/>
                  <a:pt x="11148" y="15346"/>
                </a:cubicBezTo>
                <a:lnTo>
                  <a:pt x="11148" y="11148"/>
                </a:lnTo>
                <a:lnTo>
                  <a:pt x="15314" y="11148"/>
                </a:lnTo>
                <a:cubicBezTo>
                  <a:pt x="15270" y="12844"/>
                  <a:pt x="14914" y="14445"/>
                  <a:pt x="14311" y="15882"/>
                </a:cubicBezTo>
                <a:moveTo>
                  <a:pt x="14683" y="16757"/>
                </a:moveTo>
                <a:cubicBezTo>
                  <a:pt x="15476" y="17063"/>
                  <a:pt x="16218" y="17466"/>
                  <a:pt x="16904" y="17941"/>
                </a:cubicBezTo>
                <a:cubicBezTo>
                  <a:pt x="15632" y="19031"/>
                  <a:pt x="14067" y="19781"/>
                  <a:pt x="12344" y="20068"/>
                </a:cubicBezTo>
                <a:cubicBezTo>
                  <a:pt x="13280" y="19136"/>
                  <a:pt x="14076" y="18017"/>
                  <a:pt x="14683" y="16757"/>
                </a:cubicBezTo>
                <a:moveTo>
                  <a:pt x="11148" y="20188"/>
                </a:moveTo>
                <a:lnTo>
                  <a:pt x="11148" y="16043"/>
                </a:lnTo>
                <a:cubicBezTo>
                  <a:pt x="12146" y="16075"/>
                  <a:pt x="13113" y="16231"/>
                  <a:pt x="14025" y="16516"/>
                </a:cubicBezTo>
                <a:cubicBezTo>
                  <a:pt x="13314" y="17970"/>
                  <a:pt x="12343" y="19223"/>
                  <a:pt x="11185" y="20186"/>
                </a:cubicBezTo>
                <a:cubicBezTo>
                  <a:pt x="11185" y="20186"/>
                  <a:pt x="11148" y="20188"/>
                  <a:pt x="11148" y="20188"/>
                </a:cubicBezTo>
                <a:close/>
                <a:moveTo>
                  <a:pt x="9255" y="20068"/>
                </a:moveTo>
                <a:cubicBezTo>
                  <a:pt x="7532" y="19781"/>
                  <a:pt x="5967" y="19031"/>
                  <a:pt x="4695" y="17941"/>
                </a:cubicBezTo>
                <a:cubicBezTo>
                  <a:pt x="5381" y="17466"/>
                  <a:pt x="6123" y="17063"/>
                  <a:pt x="6916" y="16757"/>
                </a:cubicBezTo>
                <a:cubicBezTo>
                  <a:pt x="7523" y="18017"/>
                  <a:pt x="8319" y="19136"/>
                  <a:pt x="9255" y="20068"/>
                </a:cubicBezTo>
                <a:moveTo>
                  <a:pt x="10451" y="11148"/>
                </a:moveTo>
                <a:lnTo>
                  <a:pt x="10451" y="15346"/>
                </a:lnTo>
                <a:cubicBezTo>
                  <a:pt x="9352" y="15380"/>
                  <a:pt x="8290" y="15559"/>
                  <a:pt x="7288" y="15882"/>
                </a:cubicBezTo>
                <a:cubicBezTo>
                  <a:pt x="6685" y="14445"/>
                  <a:pt x="6329" y="12844"/>
                  <a:pt x="6285" y="11148"/>
                </a:cubicBezTo>
                <a:cubicBezTo>
                  <a:pt x="6285" y="11148"/>
                  <a:pt x="10451" y="11148"/>
                  <a:pt x="10451" y="11148"/>
                </a:cubicBezTo>
                <a:close/>
                <a:moveTo>
                  <a:pt x="7041" y="6324"/>
                </a:moveTo>
                <a:cubicBezTo>
                  <a:pt x="8115" y="6696"/>
                  <a:pt x="9260" y="6913"/>
                  <a:pt x="10451" y="6950"/>
                </a:cubicBezTo>
                <a:lnTo>
                  <a:pt x="10451" y="10451"/>
                </a:lnTo>
                <a:lnTo>
                  <a:pt x="6285" y="10451"/>
                </a:lnTo>
                <a:cubicBezTo>
                  <a:pt x="6324" y="8992"/>
                  <a:pt x="6581" y="7598"/>
                  <a:pt x="7041" y="6324"/>
                </a:cubicBezTo>
                <a:moveTo>
                  <a:pt x="6651" y="5442"/>
                </a:moveTo>
                <a:cubicBezTo>
                  <a:pt x="5790" y="5084"/>
                  <a:pt x="4993" y="4609"/>
                  <a:pt x="4263" y="4050"/>
                </a:cubicBezTo>
                <a:cubicBezTo>
                  <a:pt x="5606" y="2749"/>
                  <a:pt x="7332" y="1851"/>
                  <a:pt x="9255" y="1531"/>
                </a:cubicBezTo>
                <a:cubicBezTo>
                  <a:pt x="8175" y="2610"/>
                  <a:pt x="7286" y="3939"/>
                  <a:pt x="6651" y="5442"/>
                </a:cubicBezTo>
                <a:moveTo>
                  <a:pt x="10451" y="1411"/>
                </a:moveTo>
                <a:lnTo>
                  <a:pt x="10451" y="6253"/>
                </a:lnTo>
                <a:cubicBezTo>
                  <a:pt x="9352" y="6217"/>
                  <a:pt x="8296" y="6021"/>
                  <a:pt x="7303" y="5681"/>
                </a:cubicBezTo>
                <a:cubicBezTo>
                  <a:pt x="8029" y="3972"/>
                  <a:pt x="9101" y="2507"/>
                  <a:pt x="10415" y="1413"/>
                </a:cubicBezTo>
                <a:cubicBezTo>
                  <a:pt x="10427" y="1412"/>
                  <a:pt x="10439" y="1411"/>
                  <a:pt x="10451" y="1411"/>
                </a:cubicBezTo>
                <a:moveTo>
                  <a:pt x="12344" y="1531"/>
                </a:moveTo>
                <a:cubicBezTo>
                  <a:pt x="14267" y="1851"/>
                  <a:pt x="15993" y="2749"/>
                  <a:pt x="17336" y="4050"/>
                </a:cubicBezTo>
                <a:cubicBezTo>
                  <a:pt x="16606" y="4609"/>
                  <a:pt x="15809" y="5084"/>
                  <a:pt x="14948" y="5442"/>
                </a:cubicBezTo>
                <a:cubicBezTo>
                  <a:pt x="14313" y="3939"/>
                  <a:pt x="13424" y="2610"/>
                  <a:pt x="12344" y="1531"/>
                </a:cubicBezTo>
                <a:moveTo>
                  <a:pt x="11184" y="1413"/>
                </a:moveTo>
                <a:cubicBezTo>
                  <a:pt x="12498" y="2507"/>
                  <a:pt x="13570" y="3972"/>
                  <a:pt x="14296" y="5681"/>
                </a:cubicBezTo>
                <a:cubicBezTo>
                  <a:pt x="13303" y="6021"/>
                  <a:pt x="12247" y="6217"/>
                  <a:pt x="11148" y="6253"/>
                </a:cubicBezTo>
                <a:lnTo>
                  <a:pt x="11148" y="1411"/>
                </a:lnTo>
                <a:cubicBezTo>
                  <a:pt x="11160" y="1411"/>
                  <a:pt x="11172" y="1412"/>
                  <a:pt x="11184" y="1413"/>
                </a:cubicBezTo>
                <a:moveTo>
                  <a:pt x="10414" y="20186"/>
                </a:moveTo>
                <a:cubicBezTo>
                  <a:pt x="9256" y="19223"/>
                  <a:pt x="8285" y="17970"/>
                  <a:pt x="7574" y="16516"/>
                </a:cubicBezTo>
                <a:cubicBezTo>
                  <a:pt x="8486" y="16231"/>
                  <a:pt x="9453" y="16075"/>
                  <a:pt x="10451" y="16043"/>
                </a:cubicBezTo>
                <a:lnTo>
                  <a:pt x="10451" y="20188"/>
                </a:lnTo>
                <a:cubicBezTo>
                  <a:pt x="10451" y="20188"/>
                  <a:pt x="10414" y="20186"/>
                  <a:pt x="10414" y="20186"/>
                </a:cubicBezTo>
                <a:close/>
                <a:moveTo>
                  <a:pt x="20188" y="10451"/>
                </a:moveTo>
                <a:lnTo>
                  <a:pt x="16010" y="10451"/>
                </a:lnTo>
                <a:cubicBezTo>
                  <a:pt x="15972" y="8908"/>
                  <a:pt x="15698" y="7433"/>
                  <a:pt x="15211" y="6084"/>
                </a:cubicBezTo>
                <a:cubicBezTo>
                  <a:pt x="16151" y="5691"/>
                  <a:pt x="17020" y="5170"/>
                  <a:pt x="17814" y="4553"/>
                </a:cubicBezTo>
                <a:cubicBezTo>
                  <a:pt x="19223" y="6135"/>
                  <a:pt x="20105" y="8190"/>
                  <a:pt x="20188" y="10451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lIns="19050" tIns="19050" rIns="19050" bIns="19050" anchor="ctr"/>
          <a:p>
            <a:pPr marL="0" marR="0" lvl="0" indent="0" algn="ctr" defTabSz="22860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5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Gill Sans" charset="0"/>
              <a:sym typeface="Gill Sans" charset="0"/>
            </a:endParaRPr>
          </a:p>
        </p:txBody>
      </p:sp>
      <p:grpSp>
        <p:nvGrpSpPr>
          <p:cNvPr id="6" name="Group 112"/>
          <p:cNvGrpSpPr/>
          <p:nvPr/>
        </p:nvGrpSpPr>
        <p:grpSpPr>
          <a:xfrm>
            <a:off x="871220" y="948055"/>
            <a:ext cx="236855" cy="222250"/>
            <a:chOff x="5368132" y="3540125"/>
            <a:chExt cx="465138" cy="435769"/>
          </a:xfrm>
          <a:solidFill>
            <a:schemeClr val="accent1"/>
          </a:solidFill>
        </p:grpSpPr>
        <p:sp>
          <p:nvSpPr>
            <p:cNvPr id="7" name="AutoShape 110"/>
            <p:cNvSpPr/>
            <p:nvPr/>
          </p:nvSpPr>
          <p:spPr bwMode="auto">
            <a:xfrm>
              <a:off x="5426869" y="3598069"/>
              <a:ext cx="347663" cy="2325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699" y="20255"/>
                  </a:moveTo>
                  <a:lnTo>
                    <a:pt x="899" y="20255"/>
                  </a:lnTo>
                  <a:lnTo>
                    <a:pt x="899" y="1350"/>
                  </a:lnTo>
                  <a:lnTo>
                    <a:pt x="20699" y="1350"/>
                  </a:lnTo>
                  <a:cubicBezTo>
                    <a:pt x="20699" y="1350"/>
                    <a:pt x="20699" y="20255"/>
                    <a:pt x="20699" y="20255"/>
                  </a:cubicBezTo>
                  <a:close/>
                  <a:moveTo>
                    <a:pt x="20699" y="0"/>
                  </a:moveTo>
                  <a:lnTo>
                    <a:pt x="899" y="5"/>
                  </a:lnTo>
                  <a:cubicBezTo>
                    <a:pt x="402" y="5"/>
                    <a:pt x="0" y="603"/>
                    <a:pt x="0" y="1350"/>
                  </a:cubicBezTo>
                  <a:lnTo>
                    <a:pt x="0" y="20249"/>
                  </a:lnTo>
                  <a:cubicBezTo>
                    <a:pt x="0" y="20996"/>
                    <a:pt x="402" y="21599"/>
                    <a:pt x="899" y="21599"/>
                  </a:cubicBezTo>
                  <a:lnTo>
                    <a:pt x="20699" y="21599"/>
                  </a:lnTo>
                  <a:cubicBezTo>
                    <a:pt x="21197" y="21599"/>
                    <a:pt x="21600" y="20996"/>
                    <a:pt x="21600" y="20249"/>
                  </a:cubicBezTo>
                  <a:lnTo>
                    <a:pt x="21600" y="1350"/>
                  </a:lnTo>
                  <a:cubicBezTo>
                    <a:pt x="21600" y="603"/>
                    <a:pt x="21197" y="0"/>
                    <a:pt x="20699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8" name="AutoShape 111"/>
            <p:cNvSpPr/>
            <p:nvPr/>
          </p:nvSpPr>
          <p:spPr bwMode="auto">
            <a:xfrm>
              <a:off x="5368132" y="3540125"/>
              <a:ext cx="465138" cy="4357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249" y="16562"/>
                  </a:moveTo>
                  <a:cubicBezTo>
                    <a:pt x="20249" y="16959"/>
                    <a:pt x="19946" y="17282"/>
                    <a:pt x="19575" y="17282"/>
                  </a:cubicBezTo>
                  <a:lnTo>
                    <a:pt x="13499" y="17282"/>
                  </a:lnTo>
                  <a:lnTo>
                    <a:pt x="8099" y="17282"/>
                  </a:lnTo>
                  <a:lnTo>
                    <a:pt x="2024" y="17282"/>
                  </a:lnTo>
                  <a:cubicBezTo>
                    <a:pt x="1651" y="17282"/>
                    <a:pt x="1349" y="16959"/>
                    <a:pt x="1349" y="16562"/>
                  </a:cubicBezTo>
                  <a:lnTo>
                    <a:pt x="1349" y="2160"/>
                  </a:lnTo>
                  <a:cubicBezTo>
                    <a:pt x="1349" y="1762"/>
                    <a:pt x="1651" y="1440"/>
                    <a:pt x="2024" y="1440"/>
                  </a:cubicBezTo>
                  <a:lnTo>
                    <a:pt x="19575" y="1440"/>
                  </a:lnTo>
                  <a:cubicBezTo>
                    <a:pt x="19946" y="1440"/>
                    <a:pt x="20249" y="1762"/>
                    <a:pt x="20249" y="2160"/>
                  </a:cubicBezTo>
                  <a:cubicBezTo>
                    <a:pt x="20249" y="2160"/>
                    <a:pt x="20249" y="16562"/>
                    <a:pt x="20249" y="16562"/>
                  </a:cubicBezTo>
                  <a:close/>
                  <a:moveTo>
                    <a:pt x="19575" y="0"/>
                  </a:moveTo>
                  <a:lnTo>
                    <a:pt x="2024" y="0"/>
                  </a:lnTo>
                  <a:cubicBezTo>
                    <a:pt x="905" y="0"/>
                    <a:pt x="0" y="966"/>
                    <a:pt x="0" y="2160"/>
                  </a:cubicBezTo>
                  <a:lnTo>
                    <a:pt x="0" y="16562"/>
                  </a:lnTo>
                  <a:cubicBezTo>
                    <a:pt x="0" y="17753"/>
                    <a:pt x="903" y="18718"/>
                    <a:pt x="2018" y="18721"/>
                  </a:cubicBezTo>
                  <a:lnTo>
                    <a:pt x="8774" y="18721"/>
                  </a:lnTo>
                  <a:lnTo>
                    <a:pt x="8774" y="19597"/>
                  </a:lnTo>
                  <a:lnTo>
                    <a:pt x="4561" y="20181"/>
                  </a:lnTo>
                  <a:cubicBezTo>
                    <a:pt x="4260" y="20262"/>
                    <a:pt x="4049" y="20549"/>
                    <a:pt x="4049" y="20879"/>
                  </a:cubicBezTo>
                  <a:cubicBezTo>
                    <a:pt x="4049" y="21277"/>
                    <a:pt x="4351" y="21599"/>
                    <a:pt x="4724" y="21599"/>
                  </a:cubicBezTo>
                  <a:lnTo>
                    <a:pt x="16874" y="21599"/>
                  </a:lnTo>
                  <a:cubicBezTo>
                    <a:pt x="17248" y="21599"/>
                    <a:pt x="17549" y="21277"/>
                    <a:pt x="17549" y="20879"/>
                  </a:cubicBezTo>
                  <a:cubicBezTo>
                    <a:pt x="17549" y="20549"/>
                    <a:pt x="17339" y="20262"/>
                    <a:pt x="17038" y="20181"/>
                  </a:cubicBezTo>
                  <a:lnTo>
                    <a:pt x="12824" y="19597"/>
                  </a:lnTo>
                  <a:lnTo>
                    <a:pt x="12824" y="18721"/>
                  </a:lnTo>
                  <a:lnTo>
                    <a:pt x="19581" y="18721"/>
                  </a:lnTo>
                  <a:cubicBezTo>
                    <a:pt x="20696" y="18718"/>
                    <a:pt x="21600" y="17753"/>
                    <a:pt x="21600" y="16562"/>
                  </a:cubicBezTo>
                  <a:lnTo>
                    <a:pt x="21600" y="2160"/>
                  </a:lnTo>
                  <a:cubicBezTo>
                    <a:pt x="21600" y="966"/>
                    <a:pt x="20692" y="0"/>
                    <a:pt x="19575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3213735" y="995680"/>
            <a:ext cx="235585" cy="206375"/>
            <a:chOff x="4675188" y="2882900"/>
            <a:chExt cx="360362" cy="314325"/>
          </a:xfrm>
          <a:solidFill>
            <a:schemeClr val="accent1"/>
          </a:solidFill>
        </p:grpSpPr>
        <p:sp>
          <p:nvSpPr>
            <p:cNvPr id="13" name="AutoShape 43"/>
            <p:cNvSpPr/>
            <p:nvPr/>
          </p:nvSpPr>
          <p:spPr bwMode="auto">
            <a:xfrm>
              <a:off x="4675188" y="2882900"/>
              <a:ext cx="360362" cy="25717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951" y="9367"/>
                  </a:moveTo>
                  <a:cubicBezTo>
                    <a:pt x="10901" y="9383"/>
                    <a:pt x="10851" y="9391"/>
                    <a:pt x="10800" y="9391"/>
                  </a:cubicBezTo>
                  <a:cubicBezTo>
                    <a:pt x="10748" y="9391"/>
                    <a:pt x="10698" y="9383"/>
                    <a:pt x="10648" y="9367"/>
                  </a:cubicBezTo>
                  <a:lnTo>
                    <a:pt x="1873" y="6550"/>
                  </a:lnTo>
                  <a:cubicBezTo>
                    <a:pt x="1566" y="6452"/>
                    <a:pt x="1349" y="6072"/>
                    <a:pt x="1349" y="5634"/>
                  </a:cubicBezTo>
                  <a:cubicBezTo>
                    <a:pt x="1349" y="5197"/>
                    <a:pt x="1566" y="4817"/>
                    <a:pt x="1873" y="4719"/>
                  </a:cubicBezTo>
                  <a:lnTo>
                    <a:pt x="10648" y="1902"/>
                  </a:lnTo>
                  <a:cubicBezTo>
                    <a:pt x="10698" y="1886"/>
                    <a:pt x="10748" y="1878"/>
                    <a:pt x="10800" y="1878"/>
                  </a:cubicBezTo>
                  <a:cubicBezTo>
                    <a:pt x="10851" y="1878"/>
                    <a:pt x="10901" y="1886"/>
                    <a:pt x="10951" y="1902"/>
                  </a:cubicBezTo>
                  <a:lnTo>
                    <a:pt x="19726" y="4719"/>
                  </a:lnTo>
                  <a:cubicBezTo>
                    <a:pt x="20033" y="4817"/>
                    <a:pt x="20249" y="5197"/>
                    <a:pt x="20249" y="5634"/>
                  </a:cubicBezTo>
                  <a:cubicBezTo>
                    <a:pt x="20249" y="6072"/>
                    <a:pt x="20033" y="6452"/>
                    <a:pt x="19726" y="6550"/>
                  </a:cubicBezTo>
                  <a:cubicBezTo>
                    <a:pt x="19726" y="6550"/>
                    <a:pt x="10951" y="9367"/>
                    <a:pt x="10951" y="9367"/>
                  </a:cubicBezTo>
                  <a:close/>
                  <a:moveTo>
                    <a:pt x="16874" y="16904"/>
                  </a:moveTo>
                  <a:cubicBezTo>
                    <a:pt x="16874" y="17942"/>
                    <a:pt x="14849" y="19721"/>
                    <a:pt x="10800" y="19721"/>
                  </a:cubicBezTo>
                  <a:cubicBezTo>
                    <a:pt x="6749" y="19721"/>
                    <a:pt x="4724" y="17942"/>
                    <a:pt x="4724" y="16904"/>
                  </a:cubicBezTo>
                  <a:lnTo>
                    <a:pt x="4724" y="9394"/>
                  </a:lnTo>
                  <a:lnTo>
                    <a:pt x="10353" y="11200"/>
                  </a:lnTo>
                  <a:cubicBezTo>
                    <a:pt x="10501" y="11246"/>
                    <a:pt x="10651" y="11269"/>
                    <a:pt x="10800" y="11269"/>
                  </a:cubicBezTo>
                  <a:cubicBezTo>
                    <a:pt x="10949" y="11269"/>
                    <a:pt x="11098" y="11246"/>
                    <a:pt x="11255" y="11198"/>
                  </a:cubicBezTo>
                  <a:lnTo>
                    <a:pt x="16874" y="9394"/>
                  </a:lnTo>
                  <a:cubicBezTo>
                    <a:pt x="16874" y="9394"/>
                    <a:pt x="16874" y="16904"/>
                    <a:pt x="16874" y="16904"/>
                  </a:cubicBezTo>
                  <a:close/>
                  <a:moveTo>
                    <a:pt x="21600" y="5634"/>
                  </a:moveTo>
                  <a:cubicBezTo>
                    <a:pt x="21600" y="4314"/>
                    <a:pt x="20954" y="3185"/>
                    <a:pt x="20030" y="2888"/>
                  </a:cubicBezTo>
                  <a:lnTo>
                    <a:pt x="11246" y="68"/>
                  </a:lnTo>
                  <a:cubicBezTo>
                    <a:pt x="11098" y="22"/>
                    <a:pt x="10949" y="0"/>
                    <a:pt x="10800" y="0"/>
                  </a:cubicBezTo>
                  <a:cubicBezTo>
                    <a:pt x="10651" y="0"/>
                    <a:pt x="10501" y="22"/>
                    <a:pt x="10344" y="71"/>
                  </a:cubicBezTo>
                  <a:lnTo>
                    <a:pt x="1570" y="2888"/>
                  </a:lnTo>
                  <a:cubicBezTo>
                    <a:pt x="645" y="3185"/>
                    <a:pt x="0" y="4314"/>
                    <a:pt x="0" y="5634"/>
                  </a:cubicBezTo>
                  <a:cubicBezTo>
                    <a:pt x="0" y="6955"/>
                    <a:pt x="645" y="8084"/>
                    <a:pt x="1569" y="8380"/>
                  </a:cubicBezTo>
                  <a:lnTo>
                    <a:pt x="3374" y="8960"/>
                  </a:lnTo>
                  <a:lnTo>
                    <a:pt x="3374" y="16904"/>
                  </a:lnTo>
                  <a:cubicBezTo>
                    <a:pt x="3374" y="19397"/>
                    <a:pt x="5425" y="21600"/>
                    <a:pt x="10800" y="21600"/>
                  </a:cubicBezTo>
                  <a:cubicBezTo>
                    <a:pt x="16174" y="21600"/>
                    <a:pt x="18224" y="19397"/>
                    <a:pt x="18224" y="16904"/>
                  </a:cubicBezTo>
                  <a:lnTo>
                    <a:pt x="18224" y="8960"/>
                  </a:lnTo>
                  <a:lnTo>
                    <a:pt x="20030" y="8380"/>
                  </a:lnTo>
                  <a:cubicBezTo>
                    <a:pt x="20954" y="8084"/>
                    <a:pt x="21600" y="6955"/>
                    <a:pt x="21600" y="5634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14" name="AutoShape 44"/>
            <p:cNvSpPr/>
            <p:nvPr/>
          </p:nvSpPr>
          <p:spPr bwMode="auto">
            <a:xfrm>
              <a:off x="5000625" y="2994025"/>
              <a:ext cx="22225" cy="12382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1963"/>
                  </a:moveTo>
                  <a:lnTo>
                    <a:pt x="0" y="19636"/>
                  </a:lnTo>
                  <a:cubicBezTo>
                    <a:pt x="0" y="20721"/>
                    <a:pt x="4841" y="21599"/>
                    <a:pt x="10800" y="21599"/>
                  </a:cubicBezTo>
                  <a:cubicBezTo>
                    <a:pt x="16758" y="21599"/>
                    <a:pt x="21600" y="20721"/>
                    <a:pt x="21600" y="19636"/>
                  </a:cubicBezTo>
                  <a:lnTo>
                    <a:pt x="21600" y="1963"/>
                  </a:lnTo>
                  <a:cubicBezTo>
                    <a:pt x="21600" y="878"/>
                    <a:pt x="16758" y="0"/>
                    <a:pt x="10800" y="0"/>
                  </a:cubicBezTo>
                  <a:cubicBezTo>
                    <a:pt x="4841" y="0"/>
                    <a:pt x="0" y="878"/>
                    <a:pt x="0" y="1963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15" name="AutoShape 45"/>
            <p:cNvSpPr/>
            <p:nvPr/>
          </p:nvSpPr>
          <p:spPr bwMode="auto">
            <a:xfrm>
              <a:off x="4989513" y="3128963"/>
              <a:ext cx="46037" cy="6826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0"/>
                  </a:moveTo>
                  <a:cubicBezTo>
                    <a:pt x="4838" y="0"/>
                    <a:pt x="0" y="10427"/>
                    <a:pt x="0" y="14400"/>
                  </a:cubicBezTo>
                  <a:cubicBezTo>
                    <a:pt x="0" y="18372"/>
                    <a:pt x="4838" y="21599"/>
                    <a:pt x="10800" y="21599"/>
                  </a:cubicBezTo>
                  <a:cubicBezTo>
                    <a:pt x="16761" y="21599"/>
                    <a:pt x="21600" y="18372"/>
                    <a:pt x="21600" y="14400"/>
                  </a:cubicBezTo>
                  <a:cubicBezTo>
                    <a:pt x="21600" y="10427"/>
                    <a:pt x="16761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5539740" y="954405"/>
            <a:ext cx="140335" cy="235585"/>
            <a:chOff x="3965575" y="3582988"/>
            <a:chExt cx="247650" cy="358775"/>
          </a:xfrm>
          <a:solidFill>
            <a:schemeClr val="accent1"/>
          </a:solidFill>
        </p:grpSpPr>
        <p:sp>
          <p:nvSpPr>
            <p:cNvPr id="17" name="AutoShape 97"/>
            <p:cNvSpPr/>
            <p:nvPr/>
          </p:nvSpPr>
          <p:spPr bwMode="auto">
            <a:xfrm>
              <a:off x="3965575" y="3582988"/>
              <a:ext cx="247650" cy="35877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636" y="3374"/>
                  </a:moveTo>
                  <a:lnTo>
                    <a:pt x="1963" y="3375"/>
                  </a:lnTo>
                  <a:lnTo>
                    <a:pt x="1963" y="2025"/>
                  </a:lnTo>
                  <a:cubicBezTo>
                    <a:pt x="1963" y="1653"/>
                    <a:pt x="2402" y="1350"/>
                    <a:pt x="2945" y="1350"/>
                  </a:cubicBezTo>
                  <a:lnTo>
                    <a:pt x="18654" y="1349"/>
                  </a:lnTo>
                  <a:cubicBezTo>
                    <a:pt x="19195" y="1349"/>
                    <a:pt x="19636" y="1652"/>
                    <a:pt x="19636" y="2024"/>
                  </a:cubicBezTo>
                  <a:cubicBezTo>
                    <a:pt x="19636" y="2024"/>
                    <a:pt x="19636" y="3374"/>
                    <a:pt x="19636" y="3374"/>
                  </a:cubicBezTo>
                  <a:close/>
                  <a:moveTo>
                    <a:pt x="19636" y="17546"/>
                  </a:moveTo>
                  <a:lnTo>
                    <a:pt x="1963" y="17547"/>
                  </a:lnTo>
                  <a:lnTo>
                    <a:pt x="1963" y="4050"/>
                  </a:lnTo>
                  <a:lnTo>
                    <a:pt x="19636" y="4049"/>
                  </a:lnTo>
                  <a:cubicBezTo>
                    <a:pt x="19636" y="4049"/>
                    <a:pt x="19636" y="17546"/>
                    <a:pt x="19636" y="17546"/>
                  </a:cubicBezTo>
                  <a:close/>
                  <a:moveTo>
                    <a:pt x="19636" y="19574"/>
                  </a:moveTo>
                  <a:cubicBezTo>
                    <a:pt x="19636" y="19946"/>
                    <a:pt x="19195" y="20249"/>
                    <a:pt x="18654" y="20249"/>
                  </a:cubicBezTo>
                  <a:lnTo>
                    <a:pt x="2945" y="20250"/>
                  </a:lnTo>
                  <a:cubicBezTo>
                    <a:pt x="2402" y="20250"/>
                    <a:pt x="1963" y="19947"/>
                    <a:pt x="1963" y="19575"/>
                  </a:cubicBezTo>
                  <a:lnTo>
                    <a:pt x="1963" y="18222"/>
                  </a:lnTo>
                  <a:lnTo>
                    <a:pt x="19636" y="18221"/>
                  </a:lnTo>
                  <a:cubicBezTo>
                    <a:pt x="19636" y="18221"/>
                    <a:pt x="19636" y="19574"/>
                    <a:pt x="19636" y="19574"/>
                  </a:cubicBezTo>
                  <a:close/>
                  <a:moveTo>
                    <a:pt x="18654" y="0"/>
                  </a:moveTo>
                  <a:lnTo>
                    <a:pt x="2945" y="0"/>
                  </a:lnTo>
                  <a:cubicBezTo>
                    <a:pt x="1317" y="0"/>
                    <a:pt x="0" y="907"/>
                    <a:pt x="0" y="2025"/>
                  </a:cubicBezTo>
                  <a:lnTo>
                    <a:pt x="0" y="19575"/>
                  </a:lnTo>
                  <a:cubicBezTo>
                    <a:pt x="0" y="20693"/>
                    <a:pt x="1317" y="21600"/>
                    <a:pt x="2945" y="21600"/>
                  </a:cubicBezTo>
                  <a:lnTo>
                    <a:pt x="18654" y="21599"/>
                  </a:lnTo>
                  <a:cubicBezTo>
                    <a:pt x="20280" y="21599"/>
                    <a:pt x="21600" y="20693"/>
                    <a:pt x="21600" y="19574"/>
                  </a:cubicBezTo>
                  <a:lnTo>
                    <a:pt x="21600" y="2024"/>
                  </a:lnTo>
                  <a:cubicBezTo>
                    <a:pt x="21600" y="906"/>
                    <a:pt x="20280" y="0"/>
                    <a:pt x="18654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18" name="AutoShape 98"/>
            <p:cNvSpPr/>
            <p:nvPr/>
          </p:nvSpPr>
          <p:spPr bwMode="auto">
            <a:xfrm>
              <a:off x="4067175" y="3616325"/>
              <a:ext cx="44450" cy="1111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58"/>
                    <a:pt x="20387" y="21599"/>
                    <a:pt x="18899" y="21599"/>
                  </a:cubicBezTo>
                  <a:lnTo>
                    <a:pt x="2699" y="21599"/>
                  </a:lnTo>
                  <a:cubicBezTo>
                    <a:pt x="1202" y="21599"/>
                    <a:pt x="0" y="16758"/>
                    <a:pt x="0" y="10800"/>
                  </a:cubicBezTo>
                  <a:cubicBezTo>
                    <a:pt x="0" y="4841"/>
                    <a:pt x="1202" y="0"/>
                    <a:pt x="2699" y="0"/>
                  </a:cubicBezTo>
                  <a:lnTo>
                    <a:pt x="18899" y="0"/>
                  </a:lnTo>
                  <a:cubicBezTo>
                    <a:pt x="20387" y="0"/>
                    <a:pt x="21600" y="4841"/>
                    <a:pt x="21600" y="1080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19" name="AutoShape 99"/>
            <p:cNvSpPr/>
            <p:nvPr/>
          </p:nvSpPr>
          <p:spPr bwMode="auto">
            <a:xfrm>
              <a:off x="4078288" y="3897313"/>
              <a:ext cx="22225" cy="1111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69"/>
                    <a:pt x="19174" y="21599"/>
                    <a:pt x="16199" y="21599"/>
                  </a:cubicBezTo>
                  <a:lnTo>
                    <a:pt x="5399" y="21599"/>
                  </a:lnTo>
                  <a:cubicBezTo>
                    <a:pt x="2404" y="21599"/>
                    <a:pt x="0" y="16769"/>
                    <a:pt x="0" y="10800"/>
                  </a:cubicBezTo>
                  <a:cubicBezTo>
                    <a:pt x="0" y="4830"/>
                    <a:pt x="2404" y="0"/>
                    <a:pt x="5399" y="0"/>
                  </a:cubicBezTo>
                  <a:lnTo>
                    <a:pt x="16199" y="0"/>
                  </a:lnTo>
                  <a:cubicBezTo>
                    <a:pt x="19174" y="0"/>
                    <a:pt x="21600" y="4830"/>
                    <a:pt x="21600" y="1080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5539740" y="931545"/>
            <a:ext cx="140335" cy="235585"/>
            <a:chOff x="3965575" y="3582988"/>
            <a:chExt cx="247650" cy="358775"/>
          </a:xfrm>
          <a:solidFill>
            <a:schemeClr val="accent1"/>
          </a:solidFill>
        </p:grpSpPr>
        <p:sp>
          <p:nvSpPr>
            <p:cNvPr id="25" name="AutoShape 97"/>
            <p:cNvSpPr/>
            <p:nvPr/>
          </p:nvSpPr>
          <p:spPr bwMode="auto">
            <a:xfrm>
              <a:off x="3965575" y="3582988"/>
              <a:ext cx="247650" cy="35877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636" y="3374"/>
                  </a:moveTo>
                  <a:lnTo>
                    <a:pt x="1963" y="3375"/>
                  </a:lnTo>
                  <a:lnTo>
                    <a:pt x="1963" y="2025"/>
                  </a:lnTo>
                  <a:cubicBezTo>
                    <a:pt x="1963" y="1653"/>
                    <a:pt x="2402" y="1350"/>
                    <a:pt x="2945" y="1350"/>
                  </a:cubicBezTo>
                  <a:lnTo>
                    <a:pt x="18654" y="1349"/>
                  </a:lnTo>
                  <a:cubicBezTo>
                    <a:pt x="19195" y="1349"/>
                    <a:pt x="19636" y="1652"/>
                    <a:pt x="19636" y="2024"/>
                  </a:cubicBezTo>
                  <a:cubicBezTo>
                    <a:pt x="19636" y="2024"/>
                    <a:pt x="19636" y="3374"/>
                    <a:pt x="19636" y="3374"/>
                  </a:cubicBezTo>
                  <a:close/>
                  <a:moveTo>
                    <a:pt x="19636" y="17546"/>
                  </a:moveTo>
                  <a:lnTo>
                    <a:pt x="1963" y="17547"/>
                  </a:lnTo>
                  <a:lnTo>
                    <a:pt x="1963" y="4050"/>
                  </a:lnTo>
                  <a:lnTo>
                    <a:pt x="19636" y="4049"/>
                  </a:lnTo>
                  <a:cubicBezTo>
                    <a:pt x="19636" y="4049"/>
                    <a:pt x="19636" y="17546"/>
                    <a:pt x="19636" y="17546"/>
                  </a:cubicBezTo>
                  <a:close/>
                  <a:moveTo>
                    <a:pt x="19636" y="19574"/>
                  </a:moveTo>
                  <a:cubicBezTo>
                    <a:pt x="19636" y="19946"/>
                    <a:pt x="19195" y="20249"/>
                    <a:pt x="18654" y="20249"/>
                  </a:cubicBezTo>
                  <a:lnTo>
                    <a:pt x="2945" y="20250"/>
                  </a:lnTo>
                  <a:cubicBezTo>
                    <a:pt x="2402" y="20250"/>
                    <a:pt x="1963" y="19947"/>
                    <a:pt x="1963" y="19575"/>
                  </a:cubicBezTo>
                  <a:lnTo>
                    <a:pt x="1963" y="18222"/>
                  </a:lnTo>
                  <a:lnTo>
                    <a:pt x="19636" y="18221"/>
                  </a:lnTo>
                  <a:cubicBezTo>
                    <a:pt x="19636" y="18221"/>
                    <a:pt x="19636" y="19574"/>
                    <a:pt x="19636" y="19574"/>
                  </a:cubicBezTo>
                  <a:close/>
                  <a:moveTo>
                    <a:pt x="18654" y="0"/>
                  </a:moveTo>
                  <a:lnTo>
                    <a:pt x="2945" y="0"/>
                  </a:lnTo>
                  <a:cubicBezTo>
                    <a:pt x="1317" y="0"/>
                    <a:pt x="0" y="907"/>
                    <a:pt x="0" y="2025"/>
                  </a:cubicBezTo>
                  <a:lnTo>
                    <a:pt x="0" y="19575"/>
                  </a:lnTo>
                  <a:cubicBezTo>
                    <a:pt x="0" y="20693"/>
                    <a:pt x="1317" y="21600"/>
                    <a:pt x="2945" y="21600"/>
                  </a:cubicBezTo>
                  <a:lnTo>
                    <a:pt x="18654" y="21599"/>
                  </a:lnTo>
                  <a:cubicBezTo>
                    <a:pt x="20280" y="21599"/>
                    <a:pt x="21600" y="20693"/>
                    <a:pt x="21600" y="19574"/>
                  </a:cubicBezTo>
                  <a:lnTo>
                    <a:pt x="21600" y="2024"/>
                  </a:lnTo>
                  <a:cubicBezTo>
                    <a:pt x="21600" y="906"/>
                    <a:pt x="20280" y="0"/>
                    <a:pt x="18654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26" name="AutoShape 98"/>
            <p:cNvSpPr/>
            <p:nvPr/>
          </p:nvSpPr>
          <p:spPr bwMode="auto">
            <a:xfrm>
              <a:off x="4067175" y="3616325"/>
              <a:ext cx="44450" cy="1111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58"/>
                    <a:pt x="20387" y="21599"/>
                    <a:pt x="18899" y="21599"/>
                  </a:cubicBezTo>
                  <a:lnTo>
                    <a:pt x="2699" y="21599"/>
                  </a:lnTo>
                  <a:cubicBezTo>
                    <a:pt x="1202" y="21599"/>
                    <a:pt x="0" y="16758"/>
                    <a:pt x="0" y="10800"/>
                  </a:cubicBezTo>
                  <a:cubicBezTo>
                    <a:pt x="0" y="4841"/>
                    <a:pt x="1202" y="0"/>
                    <a:pt x="2699" y="0"/>
                  </a:cubicBezTo>
                  <a:lnTo>
                    <a:pt x="18899" y="0"/>
                  </a:lnTo>
                  <a:cubicBezTo>
                    <a:pt x="20387" y="0"/>
                    <a:pt x="21600" y="4841"/>
                    <a:pt x="21600" y="1080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27" name="AutoShape 99"/>
            <p:cNvSpPr/>
            <p:nvPr/>
          </p:nvSpPr>
          <p:spPr bwMode="auto">
            <a:xfrm>
              <a:off x="4078288" y="3897313"/>
              <a:ext cx="22225" cy="1111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69"/>
                    <a:pt x="19174" y="21599"/>
                    <a:pt x="16199" y="21599"/>
                  </a:cubicBezTo>
                  <a:lnTo>
                    <a:pt x="5399" y="21599"/>
                  </a:lnTo>
                  <a:cubicBezTo>
                    <a:pt x="2404" y="21599"/>
                    <a:pt x="0" y="16769"/>
                    <a:pt x="0" y="10800"/>
                  </a:cubicBezTo>
                  <a:cubicBezTo>
                    <a:pt x="0" y="4830"/>
                    <a:pt x="2404" y="0"/>
                    <a:pt x="5399" y="0"/>
                  </a:cubicBezTo>
                  <a:lnTo>
                    <a:pt x="16199" y="0"/>
                  </a:lnTo>
                  <a:cubicBezTo>
                    <a:pt x="19174" y="0"/>
                    <a:pt x="21600" y="4830"/>
                    <a:pt x="21600" y="1080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</p:grpSp>
      <p:sp>
        <p:nvSpPr>
          <p:cNvPr id="28" name="文本框 5"/>
          <p:cNvSpPr txBox="1">
            <a:spLocks noChangeArrowheads="1"/>
          </p:cNvSpPr>
          <p:nvPr/>
        </p:nvSpPr>
        <p:spPr bwMode="auto">
          <a:xfrm>
            <a:off x="86043" y="3602673"/>
            <a:ext cx="146621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values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5"/>
          <p:cNvSpPr txBox="1">
            <a:spLocks noChangeArrowheads="1"/>
          </p:cNvSpPr>
          <p:nvPr/>
        </p:nvSpPr>
        <p:spPr bwMode="auto">
          <a:xfrm>
            <a:off x="5708015" y="3051175"/>
            <a:ext cx="3822700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285750" indent="-285750"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sz="14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Boosting teacher and student confidence in online teaching</a:t>
            </a:r>
            <a:endParaRPr lang="zh-CN" altLang="en-US" sz="1400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3" name="文本框 5"/>
          <p:cNvSpPr txBox="1">
            <a:spLocks noChangeArrowheads="1"/>
          </p:cNvSpPr>
          <p:nvPr/>
        </p:nvSpPr>
        <p:spPr bwMode="auto">
          <a:xfrm>
            <a:off x="1690370" y="3097530"/>
            <a:ext cx="3830320" cy="607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285750" indent="-28575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sz="14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Promoting the effectiveness of English language teaching</a:t>
            </a:r>
            <a:r>
              <a:rPr lang="en-US" altLang="zh-CN" sz="14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and learning</a:t>
            </a:r>
            <a:endParaRPr lang="en-US" altLang="zh-CN" sz="1400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文本框 5"/>
          <p:cNvSpPr txBox="1">
            <a:spLocks noChangeArrowheads="1"/>
          </p:cNvSpPr>
          <p:nvPr/>
        </p:nvSpPr>
        <p:spPr bwMode="auto">
          <a:xfrm>
            <a:off x="1685925" y="4151630"/>
            <a:ext cx="3631565" cy="607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285750" indent="-285750"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sz="14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Improves information technology in English language education</a:t>
            </a:r>
            <a:endParaRPr lang="zh-CN" altLang="en-US" sz="1400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4" name="文本框 5"/>
          <p:cNvSpPr txBox="1">
            <a:spLocks noChangeArrowheads="1"/>
          </p:cNvSpPr>
          <p:nvPr/>
        </p:nvSpPr>
        <p:spPr bwMode="auto">
          <a:xfrm>
            <a:off x="5704840" y="4157345"/>
            <a:ext cx="3722370" cy="564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285750" indent="-285750" algn="l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zh-CN" altLang="en-US" sz="14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 technology to facilitate the process of equality in education</a:t>
            </a:r>
            <a:endParaRPr lang="zh-CN" altLang="en-US" sz="1400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矩形 6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954405" y="138430"/>
            <a:ext cx="61334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Rationales and concepts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0" name="图片 4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  <p:sp>
        <p:nvSpPr>
          <p:cNvPr id="74" name="文本框 6"/>
          <p:cNvSpPr txBox="1">
            <a:spLocks noChangeArrowheads="1"/>
          </p:cNvSpPr>
          <p:nvPr/>
        </p:nvSpPr>
        <p:spPr bwMode="auto">
          <a:xfrm>
            <a:off x="958215" y="620395"/>
            <a:ext cx="3951605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6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SlA &amp; Psychology &amp; Interaction</a:t>
            </a:r>
            <a:endParaRPr lang="en-US" altLang="zh-CN" sz="16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2" name="文本框 5"/>
          <p:cNvSpPr txBox="1">
            <a:spLocks noChangeArrowheads="1"/>
          </p:cNvSpPr>
          <p:nvPr/>
        </p:nvSpPr>
        <p:spPr bwMode="auto">
          <a:xfrm>
            <a:off x="713740" y="1497965"/>
            <a:ext cx="4244975" cy="534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SLA &amp; Psychology</a:t>
            </a:r>
            <a:r>
              <a:rPr lang="zh-CN" altLang="en-US" sz="24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 sz="2400" b="1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5"/>
          <p:cNvSpPr txBox="1">
            <a:spLocks noChangeArrowheads="1"/>
          </p:cNvSpPr>
          <p:nvPr/>
        </p:nvSpPr>
        <p:spPr bwMode="auto">
          <a:xfrm>
            <a:off x="440690" y="2212340"/>
            <a:ext cx="3630295" cy="2030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nput and the 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ffective 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ilter hypothesis（Krashen's，1981）</a:t>
            </a:r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the Zone of Proximal Development (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Vygotsky's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, 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1978) 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S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caffold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ing 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(Wood et al., 1976)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Hook Model (Eyal &amp; Hoover, 2014)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5"/>
          <p:cNvSpPr txBox="1">
            <a:spLocks noChangeArrowheads="1"/>
          </p:cNvSpPr>
          <p:nvPr/>
        </p:nvSpPr>
        <p:spPr bwMode="auto">
          <a:xfrm>
            <a:off x="5196205" y="1495425"/>
            <a:ext cx="4244975" cy="534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Interaction</a:t>
            </a:r>
            <a:r>
              <a:rPr lang="zh-CN" altLang="en-US" sz="24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zh-CN" altLang="en-US" sz="2400" b="1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5027295" y="2212340"/>
            <a:ext cx="3983990" cy="1706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Grounded Theory(Strauss &amp; Corbin, 1998, p.7)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Hillman et al.(1994),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Rafaeli &amp; Sudweeks(1997) 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TAP2 model 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3" name="文本框 5"/>
          <p:cNvSpPr txBox="1">
            <a:spLocks noChangeArrowheads="1"/>
          </p:cNvSpPr>
          <p:nvPr/>
        </p:nvSpPr>
        <p:spPr bwMode="auto">
          <a:xfrm>
            <a:off x="1249363" y="251143"/>
            <a:ext cx="575373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Data planned for collection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69240" y="2494280"/>
            <a:ext cx="2702560" cy="2116455"/>
            <a:chOff x="281" y="3125"/>
            <a:chExt cx="4029" cy="3333"/>
          </a:xfrm>
        </p:grpSpPr>
        <p:sp>
          <p:nvSpPr>
            <p:cNvPr id="313" name="文本框 5"/>
            <p:cNvSpPr txBox="1">
              <a:spLocks noChangeArrowheads="1"/>
            </p:cNvSpPr>
            <p:nvPr/>
          </p:nvSpPr>
          <p:spPr bwMode="auto">
            <a:xfrm>
              <a:off x="281" y="3125"/>
              <a:ext cx="4003" cy="7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ctr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1800"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U</a:t>
              </a:r>
              <a:r>
                <a:rPr lang="zh-CN" altLang="en-US" sz="1800"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ser </a:t>
              </a:r>
              <a:r>
                <a:rPr lang="en-US" altLang="zh-CN" sz="1800"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R</a:t>
              </a:r>
              <a:r>
                <a:rPr lang="zh-CN" altLang="en-US" sz="1800"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esearch</a:t>
              </a:r>
              <a:endParaRPr lang="zh-CN" altLang="en-US" sz="18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" name="文本框 5"/>
            <p:cNvSpPr txBox="1">
              <a:spLocks noChangeArrowheads="1"/>
            </p:cNvSpPr>
            <p:nvPr/>
          </p:nvSpPr>
          <p:spPr bwMode="auto">
            <a:xfrm>
              <a:off x="307" y="3873"/>
              <a:ext cx="4003" cy="25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What online teaching tools are used</a:t>
              </a:r>
              <a:endParaRPr sz="12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how they are used</a:t>
              </a:r>
              <a:endParaRPr sz="12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what problems they encounter</a:t>
              </a:r>
              <a:endParaRPr sz="12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the psychological changes and needs in the process.</a:t>
              </a:r>
              <a:endParaRPr sz="12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221990" y="2491105"/>
            <a:ext cx="2569845" cy="1861185"/>
            <a:chOff x="4960" y="2081"/>
            <a:chExt cx="4047" cy="2931"/>
          </a:xfrm>
        </p:grpSpPr>
        <p:sp>
          <p:nvSpPr>
            <p:cNvPr id="7" name="文本框 5"/>
            <p:cNvSpPr txBox="1">
              <a:spLocks noChangeArrowheads="1"/>
            </p:cNvSpPr>
            <p:nvPr/>
          </p:nvSpPr>
          <p:spPr bwMode="auto">
            <a:xfrm>
              <a:off x="4960" y="2081"/>
              <a:ext cx="4003" cy="7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800"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E</a:t>
              </a:r>
              <a:r>
                <a:rPr sz="1800"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ye movement test</a:t>
              </a:r>
              <a:endParaRPr sz="18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文本框 5"/>
            <p:cNvSpPr txBox="1">
              <a:spLocks noChangeArrowheads="1"/>
            </p:cNvSpPr>
            <p:nvPr/>
          </p:nvSpPr>
          <p:spPr bwMode="auto">
            <a:xfrm>
              <a:off x="5004" y="2834"/>
              <a:ext cx="4003" cy="2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Collects data on the subject's eye movements when facing the screen </a:t>
              </a:r>
              <a:endParaRPr sz="12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the number of pupil dilations and contractions</a:t>
              </a:r>
              <a:endParaRPr sz="12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6350635" y="2498090"/>
            <a:ext cx="2569845" cy="1819275"/>
            <a:chOff x="9499" y="2023"/>
            <a:chExt cx="4047" cy="2865"/>
          </a:xfrm>
        </p:grpSpPr>
        <p:sp>
          <p:nvSpPr>
            <p:cNvPr id="9" name="文本框 5"/>
            <p:cNvSpPr txBox="1">
              <a:spLocks noChangeArrowheads="1"/>
            </p:cNvSpPr>
            <p:nvPr/>
          </p:nvSpPr>
          <p:spPr bwMode="auto">
            <a:xfrm>
              <a:off x="9499" y="2023"/>
              <a:ext cx="4003" cy="7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sz="18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U</a:t>
              </a:r>
              <a:r>
                <a:rPr sz="1800" b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ser behaviour data</a:t>
              </a:r>
              <a:endParaRPr sz="1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文本框 5"/>
            <p:cNvSpPr txBox="1">
              <a:spLocks noChangeArrowheads="1"/>
            </p:cNvSpPr>
            <p:nvPr/>
          </p:nvSpPr>
          <p:spPr bwMode="auto">
            <a:xfrm>
              <a:off x="9543" y="2710"/>
              <a:ext cx="4003" cy="21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5pPr>
              <a:lvl6pPr marL="25146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6pPr>
              <a:lvl7pPr marL="29718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7pPr>
              <a:lvl8pPr marL="34290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8pPr>
              <a:lvl9pPr marL="3886200" indent="-228600" defTabSz="685800" eaLnBrk="0" fontAlgn="base" hangingPunct="0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Calibri Light" panose="020F0302020204030204" pitchFamily="34" charset="0"/>
                  <a:ea typeface="方正宋刻本秀楷简体" panose="02000000000000000000" pitchFamily="2" charset="-122"/>
                </a:defRPr>
              </a:lvl9pPr>
            </a:lstStyle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Necessary personal information</a:t>
              </a:r>
              <a:endParaRPr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Page click-through and retention rates</a:t>
              </a:r>
              <a:endParaRPr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1450" indent="-171450" algn="l" fontAlgn="base">
                <a:lnSpc>
                  <a:spcPct val="140000"/>
                </a:lnSpc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/>
              </a:pPr>
              <a:r>
                <a:rPr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Number of feature clicks</a:t>
              </a:r>
              <a:endParaRPr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94945" y="88265"/>
            <a:ext cx="817245" cy="977900"/>
            <a:chOff x="643" y="837"/>
            <a:chExt cx="1346" cy="1609"/>
          </a:xfrm>
        </p:grpSpPr>
        <p:sp>
          <p:nvSpPr>
            <p:cNvPr id="297" name="Freeform 5"/>
            <p:cNvSpPr/>
            <p:nvPr/>
          </p:nvSpPr>
          <p:spPr bwMode="auto">
            <a:xfrm>
              <a:off x="833" y="1058"/>
              <a:ext cx="964" cy="1388"/>
            </a:xfrm>
            <a:custGeom>
              <a:avLst/>
              <a:gdLst>
                <a:gd name="T0" fmla="*/ 272 w 406"/>
                <a:gd name="T1" fmla="*/ 512 h 585"/>
                <a:gd name="T2" fmla="*/ 134 w 406"/>
                <a:gd name="T3" fmla="*/ 512 h 585"/>
                <a:gd name="T4" fmla="*/ 132 w 406"/>
                <a:gd name="T5" fmla="*/ 440 h 585"/>
                <a:gd name="T6" fmla="*/ 204 w 406"/>
                <a:gd name="T7" fmla="*/ 415 h 585"/>
                <a:gd name="T8" fmla="*/ 112 w 406"/>
                <a:gd name="T9" fmla="*/ 398 h 585"/>
                <a:gd name="T10" fmla="*/ 67 w 406"/>
                <a:gd name="T11" fmla="*/ 355 h 585"/>
                <a:gd name="T12" fmla="*/ 95 w 406"/>
                <a:gd name="T13" fmla="*/ 320 h 585"/>
                <a:gd name="T14" fmla="*/ 25 w 406"/>
                <a:gd name="T15" fmla="*/ 300 h 585"/>
                <a:gd name="T16" fmla="*/ 25 w 406"/>
                <a:gd name="T17" fmla="*/ 300 h 585"/>
                <a:gd name="T18" fmla="*/ 23 w 406"/>
                <a:gd name="T19" fmla="*/ 296 h 585"/>
                <a:gd name="T20" fmla="*/ 21 w 406"/>
                <a:gd name="T21" fmla="*/ 292 h 585"/>
                <a:gd name="T22" fmla="*/ 19 w 406"/>
                <a:gd name="T23" fmla="*/ 288 h 585"/>
                <a:gd name="T24" fmla="*/ 17 w 406"/>
                <a:gd name="T25" fmla="*/ 283 h 585"/>
                <a:gd name="T26" fmla="*/ 16 w 406"/>
                <a:gd name="T27" fmla="*/ 282 h 585"/>
                <a:gd name="T28" fmla="*/ 14 w 406"/>
                <a:gd name="T29" fmla="*/ 277 h 585"/>
                <a:gd name="T30" fmla="*/ 12 w 406"/>
                <a:gd name="T31" fmla="*/ 272 h 585"/>
                <a:gd name="T32" fmla="*/ 11 w 406"/>
                <a:gd name="T33" fmla="*/ 267 h 585"/>
                <a:gd name="T34" fmla="*/ 9 w 406"/>
                <a:gd name="T35" fmla="*/ 263 h 585"/>
                <a:gd name="T36" fmla="*/ 8 w 406"/>
                <a:gd name="T37" fmla="*/ 259 h 585"/>
                <a:gd name="T38" fmla="*/ 7 w 406"/>
                <a:gd name="T39" fmla="*/ 254 h 585"/>
                <a:gd name="T40" fmla="*/ 6 w 406"/>
                <a:gd name="T41" fmla="*/ 249 h 585"/>
                <a:gd name="T42" fmla="*/ 4 w 406"/>
                <a:gd name="T43" fmla="*/ 244 h 585"/>
                <a:gd name="T44" fmla="*/ 4 w 406"/>
                <a:gd name="T45" fmla="*/ 240 h 585"/>
                <a:gd name="T46" fmla="*/ 3 w 406"/>
                <a:gd name="T47" fmla="*/ 234 h 585"/>
                <a:gd name="T48" fmla="*/ 2 w 406"/>
                <a:gd name="T49" fmla="*/ 230 h 585"/>
                <a:gd name="T50" fmla="*/ 2 w 406"/>
                <a:gd name="T51" fmla="*/ 229 h 585"/>
                <a:gd name="T52" fmla="*/ 1 w 406"/>
                <a:gd name="T53" fmla="*/ 224 h 585"/>
                <a:gd name="T54" fmla="*/ 1 w 406"/>
                <a:gd name="T55" fmla="*/ 214 h 585"/>
                <a:gd name="T56" fmla="*/ 0 w 406"/>
                <a:gd name="T57" fmla="*/ 209 h 585"/>
                <a:gd name="T58" fmla="*/ 0 w 406"/>
                <a:gd name="T59" fmla="*/ 207 h 585"/>
                <a:gd name="T60" fmla="*/ 24 w 406"/>
                <a:gd name="T61" fmla="*/ 109 h 585"/>
                <a:gd name="T62" fmla="*/ 68 w 406"/>
                <a:gd name="T63" fmla="*/ 94 h 585"/>
                <a:gd name="T64" fmla="*/ 48 w 406"/>
                <a:gd name="T65" fmla="*/ 82 h 585"/>
                <a:gd name="T66" fmla="*/ 203 w 406"/>
                <a:gd name="T67" fmla="*/ 0 h 585"/>
                <a:gd name="T68" fmla="*/ 344 w 406"/>
                <a:gd name="T69" fmla="*/ 57 h 585"/>
                <a:gd name="T70" fmla="*/ 406 w 406"/>
                <a:gd name="T71" fmla="*/ 207 h 585"/>
                <a:gd name="T72" fmla="*/ 406 w 406"/>
                <a:gd name="T73" fmla="*/ 209 h 585"/>
                <a:gd name="T74" fmla="*/ 406 w 406"/>
                <a:gd name="T75" fmla="*/ 214 h 585"/>
                <a:gd name="T76" fmla="*/ 406 w 406"/>
                <a:gd name="T77" fmla="*/ 219 h 585"/>
                <a:gd name="T78" fmla="*/ 405 w 406"/>
                <a:gd name="T79" fmla="*/ 224 h 585"/>
                <a:gd name="T80" fmla="*/ 405 w 406"/>
                <a:gd name="T81" fmla="*/ 228 h 585"/>
                <a:gd name="T82" fmla="*/ 405 w 406"/>
                <a:gd name="T83" fmla="*/ 229 h 585"/>
                <a:gd name="T84" fmla="*/ 404 w 406"/>
                <a:gd name="T85" fmla="*/ 234 h 585"/>
                <a:gd name="T86" fmla="*/ 403 w 406"/>
                <a:gd name="T87" fmla="*/ 240 h 585"/>
                <a:gd name="T88" fmla="*/ 402 w 406"/>
                <a:gd name="T89" fmla="*/ 244 h 585"/>
                <a:gd name="T90" fmla="*/ 396 w 406"/>
                <a:gd name="T91" fmla="*/ 254 h 585"/>
                <a:gd name="T92" fmla="*/ 376 w 406"/>
                <a:gd name="T93" fmla="*/ 310 h 585"/>
                <a:gd name="T94" fmla="*/ 375 w 406"/>
                <a:gd name="T95" fmla="*/ 312 h 585"/>
                <a:gd name="T96" fmla="*/ 373 w 406"/>
                <a:gd name="T97" fmla="*/ 315 h 585"/>
                <a:gd name="T98" fmla="*/ 370 w 406"/>
                <a:gd name="T99" fmla="*/ 319 h 585"/>
                <a:gd name="T100" fmla="*/ 367 w 406"/>
                <a:gd name="T101" fmla="*/ 324 h 585"/>
                <a:gd name="T102" fmla="*/ 365 w 406"/>
                <a:gd name="T103" fmla="*/ 325 h 585"/>
                <a:gd name="T104" fmla="*/ 363 w 406"/>
                <a:gd name="T105" fmla="*/ 328 h 585"/>
                <a:gd name="T106" fmla="*/ 362 w 406"/>
                <a:gd name="T107" fmla="*/ 330 h 585"/>
                <a:gd name="T108" fmla="*/ 359 w 406"/>
                <a:gd name="T109" fmla="*/ 334 h 585"/>
                <a:gd name="T110" fmla="*/ 311 w 406"/>
                <a:gd name="T111" fmla="*/ 385 h 585"/>
                <a:gd name="T112" fmla="*/ 296 w 406"/>
                <a:gd name="T113" fmla="*/ 436 h 585"/>
                <a:gd name="T114" fmla="*/ 272 w 406"/>
                <a:gd name="T115" fmla="*/ 461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406" h="585">
                  <a:moveTo>
                    <a:pt x="272" y="461"/>
                  </a:moveTo>
                  <a:cubicBezTo>
                    <a:pt x="272" y="478"/>
                    <a:pt x="272" y="495"/>
                    <a:pt x="272" y="512"/>
                  </a:cubicBezTo>
                  <a:cubicBezTo>
                    <a:pt x="272" y="550"/>
                    <a:pt x="242" y="585"/>
                    <a:pt x="203" y="585"/>
                  </a:cubicBezTo>
                  <a:cubicBezTo>
                    <a:pt x="165" y="585"/>
                    <a:pt x="134" y="550"/>
                    <a:pt x="134" y="512"/>
                  </a:cubicBezTo>
                  <a:cubicBezTo>
                    <a:pt x="134" y="495"/>
                    <a:pt x="134" y="478"/>
                    <a:pt x="134" y="461"/>
                  </a:cubicBezTo>
                  <a:cubicBezTo>
                    <a:pt x="134" y="450"/>
                    <a:pt x="132" y="443"/>
                    <a:pt x="132" y="440"/>
                  </a:cubicBezTo>
                  <a:cubicBezTo>
                    <a:pt x="132" y="433"/>
                    <a:pt x="138" y="428"/>
                    <a:pt x="145" y="428"/>
                  </a:cubicBezTo>
                  <a:cubicBezTo>
                    <a:pt x="163" y="427"/>
                    <a:pt x="184" y="422"/>
                    <a:pt x="204" y="415"/>
                  </a:cubicBezTo>
                  <a:cubicBezTo>
                    <a:pt x="181" y="409"/>
                    <a:pt x="156" y="404"/>
                    <a:pt x="133" y="401"/>
                  </a:cubicBezTo>
                  <a:cubicBezTo>
                    <a:pt x="126" y="400"/>
                    <a:pt x="119" y="399"/>
                    <a:pt x="112" y="398"/>
                  </a:cubicBezTo>
                  <a:cubicBezTo>
                    <a:pt x="109" y="397"/>
                    <a:pt x="107" y="396"/>
                    <a:pt x="105" y="394"/>
                  </a:cubicBezTo>
                  <a:cubicBezTo>
                    <a:pt x="92" y="381"/>
                    <a:pt x="80" y="368"/>
                    <a:pt x="67" y="355"/>
                  </a:cubicBezTo>
                  <a:cubicBezTo>
                    <a:pt x="63" y="350"/>
                    <a:pt x="62" y="344"/>
                    <a:pt x="66" y="339"/>
                  </a:cubicBezTo>
                  <a:cubicBezTo>
                    <a:pt x="72" y="330"/>
                    <a:pt x="83" y="324"/>
                    <a:pt x="95" y="320"/>
                  </a:cubicBezTo>
                  <a:cubicBezTo>
                    <a:pt x="73" y="317"/>
                    <a:pt x="53" y="313"/>
                    <a:pt x="33" y="307"/>
                  </a:cubicBezTo>
                  <a:cubicBezTo>
                    <a:pt x="29" y="306"/>
                    <a:pt x="27" y="303"/>
                    <a:pt x="25" y="300"/>
                  </a:cubicBezTo>
                  <a:cubicBezTo>
                    <a:pt x="25" y="300"/>
                    <a:pt x="25" y="300"/>
                    <a:pt x="25" y="300"/>
                  </a:cubicBezTo>
                  <a:cubicBezTo>
                    <a:pt x="25" y="300"/>
                    <a:pt x="25" y="300"/>
                    <a:pt x="25" y="300"/>
                  </a:cubicBezTo>
                  <a:cubicBezTo>
                    <a:pt x="23" y="297"/>
                    <a:pt x="23" y="297"/>
                    <a:pt x="23" y="297"/>
                  </a:cubicBezTo>
                  <a:cubicBezTo>
                    <a:pt x="23" y="297"/>
                    <a:pt x="23" y="297"/>
                    <a:pt x="23" y="296"/>
                  </a:cubicBezTo>
                  <a:cubicBezTo>
                    <a:pt x="21" y="293"/>
                    <a:pt x="21" y="293"/>
                    <a:pt x="21" y="293"/>
                  </a:cubicBezTo>
                  <a:cubicBezTo>
                    <a:pt x="21" y="292"/>
                    <a:pt x="21" y="292"/>
                    <a:pt x="21" y="292"/>
                  </a:cubicBezTo>
                  <a:cubicBezTo>
                    <a:pt x="20" y="290"/>
                    <a:pt x="20" y="290"/>
                    <a:pt x="20" y="290"/>
                  </a:cubicBezTo>
                  <a:cubicBezTo>
                    <a:pt x="19" y="288"/>
                    <a:pt x="19" y="288"/>
                    <a:pt x="19" y="288"/>
                  </a:cubicBezTo>
                  <a:cubicBezTo>
                    <a:pt x="18" y="285"/>
                    <a:pt x="18" y="285"/>
                    <a:pt x="18" y="285"/>
                  </a:cubicBezTo>
                  <a:cubicBezTo>
                    <a:pt x="17" y="283"/>
                    <a:pt x="17" y="283"/>
                    <a:pt x="17" y="283"/>
                  </a:cubicBezTo>
                  <a:cubicBezTo>
                    <a:pt x="16" y="283"/>
                    <a:pt x="16" y="283"/>
                    <a:pt x="16" y="283"/>
                  </a:cubicBezTo>
                  <a:cubicBezTo>
                    <a:pt x="16" y="282"/>
                    <a:pt x="16" y="282"/>
                    <a:pt x="16" y="282"/>
                  </a:cubicBezTo>
                  <a:cubicBezTo>
                    <a:pt x="15" y="279"/>
                    <a:pt x="15" y="279"/>
                    <a:pt x="15" y="279"/>
                  </a:cubicBezTo>
                  <a:cubicBezTo>
                    <a:pt x="14" y="277"/>
                    <a:pt x="14" y="277"/>
                    <a:pt x="14" y="277"/>
                  </a:cubicBezTo>
                  <a:cubicBezTo>
                    <a:pt x="13" y="274"/>
                    <a:pt x="13" y="274"/>
                    <a:pt x="13" y="274"/>
                  </a:cubicBezTo>
                  <a:cubicBezTo>
                    <a:pt x="12" y="272"/>
                    <a:pt x="12" y="272"/>
                    <a:pt x="12" y="272"/>
                  </a:cubicBezTo>
                  <a:cubicBezTo>
                    <a:pt x="11" y="269"/>
                    <a:pt x="11" y="269"/>
                    <a:pt x="11" y="269"/>
                  </a:cubicBezTo>
                  <a:cubicBezTo>
                    <a:pt x="11" y="267"/>
                    <a:pt x="11" y="267"/>
                    <a:pt x="11" y="267"/>
                  </a:cubicBezTo>
                  <a:cubicBezTo>
                    <a:pt x="9" y="263"/>
                    <a:pt x="9" y="263"/>
                    <a:pt x="9" y="263"/>
                  </a:cubicBezTo>
                  <a:cubicBezTo>
                    <a:pt x="9" y="263"/>
                    <a:pt x="9" y="263"/>
                    <a:pt x="9" y="263"/>
                  </a:cubicBezTo>
                  <a:cubicBezTo>
                    <a:pt x="8" y="259"/>
                    <a:pt x="8" y="259"/>
                    <a:pt x="8" y="259"/>
                  </a:cubicBezTo>
                  <a:cubicBezTo>
                    <a:pt x="8" y="259"/>
                    <a:pt x="8" y="259"/>
                    <a:pt x="8" y="259"/>
                  </a:cubicBezTo>
                  <a:cubicBezTo>
                    <a:pt x="7" y="255"/>
                    <a:pt x="7" y="255"/>
                    <a:pt x="7" y="255"/>
                  </a:cubicBezTo>
                  <a:cubicBezTo>
                    <a:pt x="7" y="254"/>
                    <a:pt x="7" y="254"/>
                    <a:pt x="7" y="254"/>
                  </a:cubicBezTo>
                  <a:cubicBezTo>
                    <a:pt x="6" y="250"/>
                    <a:pt x="6" y="250"/>
                    <a:pt x="6" y="250"/>
                  </a:cubicBezTo>
                  <a:cubicBezTo>
                    <a:pt x="6" y="249"/>
                    <a:pt x="6" y="249"/>
                    <a:pt x="6" y="249"/>
                  </a:cubicBezTo>
                  <a:cubicBezTo>
                    <a:pt x="6" y="249"/>
                    <a:pt x="5" y="249"/>
                    <a:pt x="5" y="249"/>
                  </a:cubicBezTo>
                  <a:cubicBezTo>
                    <a:pt x="4" y="244"/>
                    <a:pt x="4" y="244"/>
                    <a:pt x="4" y="244"/>
                  </a:cubicBezTo>
                  <a:cubicBezTo>
                    <a:pt x="4" y="244"/>
                    <a:pt x="4" y="244"/>
                    <a:pt x="4" y="244"/>
                  </a:cubicBezTo>
                  <a:cubicBezTo>
                    <a:pt x="4" y="240"/>
                    <a:pt x="4" y="240"/>
                    <a:pt x="4" y="240"/>
                  </a:cubicBezTo>
                  <a:cubicBezTo>
                    <a:pt x="3" y="238"/>
                    <a:pt x="3" y="238"/>
                    <a:pt x="3" y="238"/>
                  </a:cubicBezTo>
                  <a:cubicBezTo>
                    <a:pt x="3" y="234"/>
                    <a:pt x="3" y="234"/>
                    <a:pt x="3" y="234"/>
                  </a:cubicBezTo>
                  <a:cubicBezTo>
                    <a:pt x="3" y="234"/>
                    <a:pt x="3" y="234"/>
                    <a:pt x="3" y="234"/>
                  </a:cubicBezTo>
                  <a:cubicBezTo>
                    <a:pt x="2" y="230"/>
                    <a:pt x="2" y="230"/>
                    <a:pt x="2" y="230"/>
                  </a:cubicBezTo>
                  <a:cubicBezTo>
                    <a:pt x="2" y="229"/>
                    <a:pt x="2" y="229"/>
                    <a:pt x="2" y="229"/>
                  </a:cubicBezTo>
                  <a:cubicBezTo>
                    <a:pt x="2" y="229"/>
                    <a:pt x="2" y="229"/>
                    <a:pt x="2" y="229"/>
                  </a:cubicBezTo>
                  <a:cubicBezTo>
                    <a:pt x="1" y="224"/>
                    <a:pt x="1" y="224"/>
                    <a:pt x="1" y="224"/>
                  </a:cubicBezTo>
                  <a:cubicBezTo>
                    <a:pt x="1" y="224"/>
                    <a:pt x="1" y="224"/>
                    <a:pt x="1" y="224"/>
                  </a:cubicBezTo>
                  <a:cubicBezTo>
                    <a:pt x="1" y="218"/>
                    <a:pt x="1" y="218"/>
                    <a:pt x="1" y="218"/>
                  </a:cubicBezTo>
                  <a:cubicBezTo>
                    <a:pt x="1" y="214"/>
                    <a:pt x="1" y="214"/>
                    <a:pt x="1" y="214"/>
                  </a:cubicBezTo>
                  <a:cubicBezTo>
                    <a:pt x="1" y="214"/>
                    <a:pt x="1" y="214"/>
                    <a:pt x="1" y="214"/>
                  </a:cubicBezTo>
                  <a:cubicBezTo>
                    <a:pt x="0" y="209"/>
                    <a:pt x="0" y="209"/>
                    <a:pt x="0" y="209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0" y="207"/>
                    <a:pt x="0" y="207"/>
                    <a:pt x="0" y="207"/>
                  </a:cubicBezTo>
                  <a:cubicBezTo>
                    <a:pt x="0" y="203"/>
                    <a:pt x="0" y="203"/>
                    <a:pt x="0" y="203"/>
                  </a:cubicBezTo>
                  <a:cubicBezTo>
                    <a:pt x="0" y="170"/>
                    <a:pt x="8" y="138"/>
                    <a:pt x="24" y="109"/>
                  </a:cubicBezTo>
                  <a:cubicBezTo>
                    <a:pt x="25" y="106"/>
                    <a:pt x="28" y="104"/>
                    <a:pt x="31" y="103"/>
                  </a:cubicBezTo>
                  <a:cubicBezTo>
                    <a:pt x="43" y="99"/>
                    <a:pt x="56" y="96"/>
                    <a:pt x="68" y="94"/>
                  </a:cubicBezTo>
                  <a:cubicBezTo>
                    <a:pt x="64" y="93"/>
                    <a:pt x="61" y="92"/>
                    <a:pt x="57" y="91"/>
                  </a:cubicBezTo>
                  <a:cubicBezTo>
                    <a:pt x="52" y="90"/>
                    <a:pt x="49" y="87"/>
                    <a:pt x="48" y="82"/>
                  </a:cubicBezTo>
                  <a:cubicBezTo>
                    <a:pt x="46" y="78"/>
                    <a:pt x="47" y="73"/>
                    <a:pt x="50" y="70"/>
                  </a:cubicBezTo>
                  <a:cubicBezTo>
                    <a:pt x="89" y="26"/>
                    <a:pt x="144" y="0"/>
                    <a:pt x="203" y="0"/>
                  </a:cubicBezTo>
                  <a:cubicBezTo>
                    <a:pt x="239" y="0"/>
                    <a:pt x="274" y="9"/>
                    <a:pt x="305" y="27"/>
                  </a:cubicBezTo>
                  <a:cubicBezTo>
                    <a:pt x="318" y="34"/>
                    <a:pt x="333" y="45"/>
                    <a:pt x="344" y="57"/>
                  </a:cubicBezTo>
                  <a:cubicBezTo>
                    <a:pt x="384" y="95"/>
                    <a:pt x="406" y="148"/>
                    <a:pt x="406" y="203"/>
                  </a:cubicBezTo>
                  <a:cubicBezTo>
                    <a:pt x="406" y="207"/>
                    <a:pt x="406" y="207"/>
                    <a:pt x="406" y="207"/>
                  </a:cubicBezTo>
                  <a:cubicBezTo>
                    <a:pt x="406" y="208"/>
                    <a:pt x="406" y="208"/>
                    <a:pt x="406" y="208"/>
                  </a:cubicBezTo>
                  <a:cubicBezTo>
                    <a:pt x="406" y="208"/>
                    <a:pt x="406" y="208"/>
                    <a:pt x="406" y="209"/>
                  </a:cubicBezTo>
                  <a:cubicBezTo>
                    <a:pt x="406" y="213"/>
                    <a:pt x="406" y="213"/>
                    <a:pt x="406" y="213"/>
                  </a:cubicBezTo>
                  <a:cubicBezTo>
                    <a:pt x="406" y="214"/>
                    <a:pt x="406" y="214"/>
                    <a:pt x="406" y="214"/>
                  </a:cubicBezTo>
                  <a:cubicBezTo>
                    <a:pt x="406" y="215"/>
                    <a:pt x="406" y="217"/>
                    <a:pt x="406" y="219"/>
                  </a:cubicBezTo>
                  <a:cubicBezTo>
                    <a:pt x="406" y="219"/>
                    <a:pt x="406" y="219"/>
                    <a:pt x="406" y="219"/>
                  </a:cubicBezTo>
                  <a:cubicBezTo>
                    <a:pt x="406" y="219"/>
                    <a:pt x="406" y="219"/>
                    <a:pt x="406" y="219"/>
                  </a:cubicBezTo>
                  <a:cubicBezTo>
                    <a:pt x="405" y="224"/>
                    <a:pt x="405" y="224"/>
                    <a:pt x="405" y="224"/>
                  </a:cubicBezTo>
                  <a:cubicBezTo>
                    <a:pt x="405" y="224"/>
                    <a:pt x="405" y="224"/>
                    <a:pt x="405" y="224"/>
                  </a:cubicBezTo>
                  <a:cubicBezTo>
                    <a:pt x="405" y="228"/>
                    <a:pt x="405" y="228"/>
                    <a:pt x="405" y="228"/>
                  </a:cubicBezTo>
                  <a:cubicBezTo>
                    <a:pt x="405" y="229"/>
                    <a:pt x="405" y="229"/>
                    <a:pt x="405" y="229"/>
                  </a:cubicBezTo>
                  <a:cubicBezTo>
                    <a:pt x="405" y="229"/>
                    <a:pt x="405" y="229"/>
                    <a:pt x="405" y="229"/>
                  </a:cubicBezTo>
                  <a:cubicBezTo>
                    <a:pt x="404" y="234"/>
                    <a:pt x="404" y="234"/>
                    <a:pt x="404" y="234"/>
                  </a:cubicBezTo>
                  <a:cubicBezTo>
                    <a:pt x="404" y="234"/>
                    <a:pt x="404" y="234"/>
                    <a:pt x="404" y="234"/>
                  </a:cubicBezTo>
                  <a:cubicBezTo>
                    <a:pt x="403" y="239"/>
                    <a:pt x="403" y="239"/>
                    <a:pt x="403" y="239"/>
                  </a:cubicBezTo>
                  <a:cubicBezTo>
                    <a:pt x="403" y="240"/>
                    <a:pt x="403" y="240"/>
                    <a:pt x="403" y="240"/>
                  </a:cubicBezTo>
                  <a:cubicBezTo>
                    <a:pt x="402" y="244"/>
                    <a:pt x="402" y="244"/>
                    <a:pt x="402" y="244"/>
                  </a:cubicBezTo>
                  <a:cubicBezTo>
                    <a:pt x="402" y="244"/>
                    <a:pt x="402" y="244"/>
                    <a:pt x="402" y="244"/>
                  </a:cubicBezTo>
                  <a:cubicBezTo>
                    <a:pt x="402" y="246"/>
                    <a:pt x="402" y="246"/>
                    <a:pt x="402" y="246"/>
                  </a:cubicBezTo>
                  <a:cubicBezTo>
                    <a:pt x="401" y="249"/>
                    <a:pt x="399" y="252"/>
                    <a:pt x="396" y="254"/>
                  </a:cubicBezTo>
                  <a:cubicBezTo>
                    <a:pt x="395" y="255"/>
                    <a:pt x="393" y="256"/>
                    <a:pt x="392" y="256"/>
                  </a:cubicBezTo>
                  <a:cubicBezTo>
                    <a:pt x="390" y="275"/>
                    <a:pt x="384" y="293"/>
                    <a:pt x="376" y="310"/>
                  </a:cubicBezTo>
                  <a:cubicBezTo>
                    <a:pt x="376" y="310"/>
                    <a:pt x="376" y="311"/>
                    <a:pt x="375" y="311"/>
                  </a:cubicBezTo>
                  <a:cubicBezTo>
                    <a:pt x="375" y="312"/>
                    <a:pt x="375" y="312"/>
                    <a:pt x="375" y="312"/>
                  </a:cubicBezTo>
                  <a:cubicBezTo>
                    <a:pt x="373" y="315"/>
                    <a:pt x="373" y="315"/>
                    <a:pt x="373" y="315"/>
                  </a:cubicBezTo>
                  <a:cubicBezTo>
                    <a:pt x="373" y="315"/>
                    <a:pt x="373" y="315"/>
                    <a:pt x="373" y="315"/>
                  </a:cubicBezTo>
                  <a:cubicBezTo>
                    <a:pt x="370" y="318"/>
                    <a:pt x="370" y="318"/>
                    <a:pt x="370" y="318"/>
                  </a:cubicBezTo>
                  <a:cubicBezTo>
                    <a:pt x="370" y="319"/>
                    <a:pt x="370" y="319"/>
                    <a:pt x="370" y="319"/>
                  </a:cubicBezTo>
                  <a:cubicBezTo>
                    <a:pt x="368" y="321"/>
                    <a:pt x="368" y="321"/>
                    <a:pt x="368" y="321"/>
                  </a:cubicBezTo>
                  <a:cubicBezTo>
                    <a:pt x="367" y="324"/>
                    <a:pt x="367" y="324"/>
                    <a:pt x="367" y="324"/>
                  </a:cubicBezTo>
                  <a:cubicBezTo>
                    <a:pt x="366" y="325"/>
                    <a:pt x="366" y="325"/>
                    <a:pt x="366" y="325"/>
                  </a:cubicBezTo>
                  <a:cubicBezTo>
                    <a:pt x="365" y="325"/>
                    <a:pt x="365" y="325"/>
                    <a:pt x="365" y="325"/>
                  </a:cubicBezTo>
                  <a:cubicBezTo>
                    <a:pt x="365" y="326"/>
                    <a:pt x="365" y="326"/>
                    <a:pt x="365" y="326"/>
                  </a:cubicBezTo>
                  <a:cubicBezTo>
                    <a:pt x="363" y="328"/>
                    <a:pt x="363" y="328"/>
                    <a:pt x="363" y="328"/>
                  </a:cubicBezTo>
                  <a:cubicBezTo>
                    <a:pt x="362" y="330"/>
                    <a:pt x="362" y="330"/>
                    <a:pt x="362" y="330"/>
                  </a:cubicBezTo>
                  <a:cubicBezTo>
                    <a:pt x="362" y="330"/>
                    <a:pt x="362" y="330"/>
                    <a:pt x="362" y="330"/>
                  </a:cubicBezTo>
                  <a:cubicBezTo>
                    <a:pt x="359" y="334"/>
                    <a:pt x="359" y="334"/>
                    <a:pt x="359" y="334"/>
                  </a:cubicBezTo>
                  <a:cubicBezTo>
                    <a:pt x="359" y="334"/>
                    <a:pt x="359" y="334"/>
                    <a:pt x="359" y="334"/>
                  </a:cubicBezTo>
                  <a:cubicBezTo>
                    <a:pt x="356" y="337"/>
                    <a:pt x="356" y="337"/>
                    <a:pt x="356" y="337"/>
                  </a:cubicBezTo>
                  <a:cubicBezTo>
                    <a:pt x="342" y="353"/>
                    <a:pt x="326" y="369"/>
                    <a:pt x="311" y="385"/>
                  </a:cubicBezTo>
                  <a:cubicBezTo>
                    <a:pt x="309" y="386"/>
                    <a:pt x="307" y="387"/>
                    <a:pt x="305" y="388"/>
                  </a:cubicBezTo>
                  <a:cubicBezTo>
                    <a:pt x="310" y="404"/>
                    <a:pt x="304" y="423"/>
                    <a:pt x="296" y="436"/>
                  </a:cubicBezTo>
                  <a:cubicBezTo>
                    <a:pt x="295" y="438"/>
                    <a:pt x="294" y="439"/>
                    <a:pt x="292" y="440"/>
                  </a:cubicBezTo>
                  <a:cubicBezTo>
                    <a:pt x="268" y="456"/>
                    <a:pt x="274" y="442"/>
                    <a:pt x="272" y="461"/>
                  </a:cubicBez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298" name="Freeform 6"/>
            <p:cNvSpPr/>
            <p:nvPr/>
          </p:nvSpPr>
          <p:spPr bwMode="auto">
            <a:xfrm>
              <a:off x="1293" y="837"/>
              <a:ext cx="43" cy="150"/>
            </a:xfrm>
            <a:custGeom>
              <a:avLst/>
              <a:gdLst>
                <a:gd name="T0" fmla="*/ 18 w 18"/>
                <a:gd name="T1" fmla="*/ 54 h 63"/>
                <a:gd name="T2" fmla="*/ 9 w 18"/>
                <a:gd name="T3" fmla="*/ 63 h 63"/>
                <a:gd name="T4" fmla="*/ 0 w 18"/>
                <a:gd name="T5" fmla="*/ 54 h 63"/>
                <a:gd name="T6" fmla="*/ 0 w 18"/>
                <a:gd name="T7" fmla="*/ 9 h 63"/>
                <a:gd name="T8" fmla="*/ 9 w 18"/>
                <a:gd name="T9" fmla="*/ 0 h 63"/>
                <a:gd name="T10" fmla="*/ 18 w 18"/>
                <a:gd name="T11" fmla="*/ 9 h 63"/>
                <a:gd name="T12" fmla="*/ 18 w 18"/>
                <a:gd name="T13" fmla="*/ 5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" h="63">
                  <a:moveTo>
                    <a:pt x="18" y="54"/>
                  </a:moveTo>
                  <a:cubicBezTo>
                    <a:pt x="18" y="59"/>
                    <a:pt x="14" y="63"/>
                    <a:pt x="9" y="63"/>
                  </a:cubicBezTo>
                  <a:cubicBezTo>
                    <a:pt x="4" y="63"/>
                    <a:pt x="0" y="59"/>
                    <a:pt x="0" y="54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14" y="0"/>
                    <a:pt x="18" y="4"/>
                    <a:pt x="18" y="9"/>
                  </a:cubicBezTo>
                  <a:lnTo>
                    <a:pt x="18" y="54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299" name="Freeform 7"/>
            <p:cNvSpPr/>
            <p:nvPr/>
          </p:nvSpPr>
          <p:spPr bwMode="auto">
            <a:xfrm>
              <a:off x="1564" y="923"/>
              <a:ext cx="102" cy="140"/>
            </a:xfrm>
            <a:custGeom>
              <a:avLst/>
              <a:gdLst>
                <a:gd name="T0" fmla="*/ 18 w 43"/>
                <a:gd name="T1" fmla="*/ 54 h 59"/>
                <a:gd name="T2" fmla="*/ 6 w 43"/>
                <a:gd name="T3" fmla="*/ 57 h 59"/>
                <a:gd name="T4" fmla="*/ 2 w 43"/>
                <a:gd name="T5" fmla="*/ 45 h 59"/>
                <a:gd name="T6" fmla="*/ 25 w 43"/>
                <a:gd name="T7" fmla="*/ 6 h 59"/>
                <a:gd name="T8" fmla="*/ 37 w 43"/>
                <a:gd name="T9" fmla="*/ 2 h 59"/>
                <a:gd name="T10" fmla="*/ 40 w 43"/>
                <a:gd name="T11" fmla="*/ 15 h 59"/>
                <a:gd name="T12" fmla="*/ 18 w 43"/>
                <a:gd name="T13" fmla="*/ 54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3" h="59">
                  <a:moveTo>
                    <a:pt x="18" y="54"/>
                  </a:moveTo>
                  <a:cubicBezTo>
                    <a:pt x="16" y="58"/>
                    <a:pt x="10" y="59"/>
                    <a:pt x="6" y="57"/>
                  </a:cubicBezTo>
                  <a:cubicBezTo>
                    <a:pt x="1" y="54"/>
                    <a:pt x="0" y="49"/>
                    <a:pt x="2" y="45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7" y="1"/>
                    <a:pt x="33" y="0"/>
                    <a:pt x="37" y="2"/>
                  </a:cubicBezTo>
                  <a:cubicBezTo>
                    <a:pt x="42" y="5"/>
                    <a:pt x="43" y="10"/>
                    <a:pt x="40" y="15"/>
                  </a:cubicBezTo>
                  <a:lnTo>
                    <a:pt x="18" y="54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0" name="Freeform 8"/>
            <p:cNvSpPr/>
            <p:nvPr/>
          </p:nvSpPr>
          <p:spPr bwMode="auto">
            <a:xfrm>
              <a:off x="1763" y="1162"/>
              <a:ext cx="143" cy="103"/>
            </a:xfrm>
            <a:custGeom>
              <a:avLst/>
              <a:gdLst>
                <a:gd name="T0" fmla="*/ 15 w 60"/>
                <a:gd name="T1" fmla="*/ 40 h 43"/>
                <a:gd name="T2" fmla="*/ 3 w 60"/>
                <a:gd name="T3" fmla="*/ 37 h 43"/>
                <a:gd name="T4" fmla="*/ 6 w 60"/>
                <a:gd name="T5" fmla="*/ 24 h 43"/>
                <a:gd name="T6" fmla="*/ 45 w 60"/>
                <a:gd name="T7" fmla="*/ 2 h 43"/>
                <a:gd name="T8" fmla="*/ 57 w 60"/>
                <a:gd name="T9" fmla="*/ 5 h 43"/>
                <a:gd name="T10" fmla="*/ 54 w 60"/>
                <a:gd name="T11" fmla="*/ 18 h 43"/>
                <a:gd name="T12" fmla="*/ 15 w 60"/>
                <a:gd name="T13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43">
                  <a:moveTo>
                    <a:pt x="15" y="40"/>
                  </a:moveTo>
                  <a:cubicBezTo>
                    <a:pt x="11" y="43"/>
                    <a:pt x="5" y="41"/>
                    <a:pt x="3" y="37"/>
                  </a:cubicBezTo>
                  <a:cubicBezTo>
                    <a:pt x="0" y="32"/>
                    <a:pt x="2" y="27"/>
                    <a:pt x="6" y="24"/>
                  </a:cubicBezTo>
                  <a:cubicBezTo>
                    <a:pt x="45" y="2"/>
                    <a:pt x="45" y="2"/>
                    <a:pt x="45" y="2"/>
                  </a:cubicBezTo>
                  <a:cubicBezTo>
                    <a:pt x="49" y="0"/>
                    <a:pt x="55" y="1"/>
                    <a:pt x="57" y="5"/>
                  </a:cubicBezTo>
                  <a:cubicBezTo>
                    <a:pt x="60" y="10"/>
                    <a:pt x="58" y="15"/>
                    <a:pt x="54" y="18"/>
                  </a:cubicBezTo>
                  <a:lnTo>
                    <a:pt x="15" y="40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1" name="Freeform 9"/>
            <p:cNvSpPr/>
            <p:nvPr/>
          </p:nvSpPr>
          <p:spPr bwMode="auto">
            <a:xfrm>
              <a:off x="1839" y="1490"/>
              <a:ext cx="150" cy="43"/>
            </a:xfrm>
            <a:custGeom>
              <a:avLst/>
              <a:gdLst>
                <a:gd name="T0" fmla="*/ 9 w 63"/>
                <a:gd name="T1" fmla="*/ 18 h 18"/>
                <a:gd name="T2" fmla="*/ 0 w 63"/>
                <a:gd name="T3" fmla="*/ 9 h 18"/>
                <a:gd name="T4" fmla="*/ 9 w 63"/>
                <a:gd name="T5" fmla="*/ 0 h 18"/>
                <a:gd name="T6" fmla="*/ 54 w 63"/>
                <a:gd name="T7" fmla="*/ 0 h 18"/>
                <a:gd name="T8" fmla="*/ 63 w 63"/>
                <a:gd name="T9" fmla="*/ 9 h 18"/>
                <a:gd name="T10" fmla="*/ 54 w 63"/>
                <a:gd name="T11" fmla="*/ 18 h 18"/>
                <a:gd name="T12" fmla="*/ 9 w 63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" h="18">
                  <a:moveTo>
                    <a:pt x="9" y="18"/>
                  </a:moveTo>
                  <a:cubicBezTo>
                    <a:pt x="4" y="18"/>
                    <a:pt x="0" y="14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59" y="0"/>
                    <a:pt x="63" y="4"/>
                    <a:pt x="63" y="9"/>
                  </a:cubicBezTo>
                  <a:cubicBezTo>
                    <a:pt x="63" y="14"/>
                    <a:pt x="59" y="18"/>
                    <a:pt x="54" y="18"/>
                  </a:cubicBezTo>
                  <a:lnTo>
                    <a:pt x="9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2" name="Freeform 10"/>
            <p:cNvSpPr/>
            <p:nvPr/>
          </p:nvSpPr>
          <p:spPr bwMode="auto">
            <a:xfrm>
              <a:off x="1763" y="1761"/>
              <a:ext cx="143" cy="102"/>
            </a:xfrm>
            <a:custGeom>
              <a:avLst/>
              <a:gdLst>
                <a:gd name="T0" fmla="*/ 6 w 60"/>
                <a:gd name="T1" fmla="*/ 18 h 43"/>
                <a:gd name="T2" fmla="*/ 3 w 60"/>
                <a:gd name="T3" fmla="*/ 6 h 43"/>
                <a:gd name="T4" fmla="*/ 15 w 60"/>
                <a:gd name="T5" fmla="*/ 2 h 43"/>
                <a:gd name="T6" fmla="*/ 54 w 60"/>
                <a:gd name="T7" fmla="*/ 25 h 43"/>
                <a:gd name="T8" fmla="*/ 57 w 60"/>
                <a:gd name="T9" fmla="*/ 37 h 43"/>
                <a:gd name="T10" fmla="*/ 45 w 60"/>
                <a:gd name="T11" fmla="*/ 40 h 43"/>
                <a:gd name="T12" fmla="*/ 6 w 60"/>
                <a:gd name="T13" fmla="*/ 18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43">
                  <a:moveTo>
                    <a:pt x="6" y="18"/>
                  </a:moveTo>
                  <a:cubicBezTo>
                    <a:pt x="2" y="15"/>
                    <a:pt x="0" y="10"/>
                    <a:pt x="3" y="6"/>
                  </a:cubicBezTo>
                  <a:cubicBezTo>
                    <a:pt x="5" y="1"/>
                    <a:pt x="11" y="0"/>
                    <a:pt x="15" y="2"/>
                  </a:cubicBezTo>
                  <a:cubicBezTo>
                    <a:pt x="54" y="25"/>
                    <a:pt x="54" y="25"/>
                    <a:pt x="54" y="25"/>
                  </a:cubicBezTo>
                  <a:cubicBezTo>
                    <a:pt x="58" y="27"/>
                    <a:pt x="60" y="33"/>
                    <a:pt x="57" y="37"/>
                  </a:cubicBezTo>
                  <a:cubicBezTo>
                    <a:pt x="55" y="41"/>
                    <a:pt x="49" y="43"/>
                    <a:pt x="45" y="40"/>
                  </a:cubicBezTo>
                  <a:lnTo>
                    <a:pt x="6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3" name="Freeform 11"/>
            <p:cNvSpPr/>
            <p:nvPr/>
          </p:nvSpPr>
          <p:spPr bwMode="auto">
            <a:xfrm>
              <a:off x="726" y="1761"/>
              <a:ext cx="140" cy="102"/>
            </a:xfrm>
            <a:custGeom>
              <a:avLst/>
              <a:gdLst>
                <a:gd name="T0" fmla="*/ 15 w 59"/>
                <a:gd name="T1" fmla="*/ 40 h 43"/>
                <a:gd name="T2" fmla="*/ 3 w 59"/>
                <a:gd name="T3" fmla="*/ 37 h 43"/>
                <a:gd name="T4" fmla="*/ 6 w 59"/>
                <a:gd name="T5" fmla="*/ 25 h 43"/>
                <a:gd name="T6" fmla="*/ 45 w 59"/>
                <a:gd name="T7" fmla="*/ 2 h 43"/>
                <a:gd name="T8" fmla="*/ 57 w 59"/>
                <a:gd name="T9" fmla="*/ 6 h 43"/>
                <a:gd name="T10" fmla="*/ 54 w 59"/>
                <a:gd name="T11" fmla="*/ 18 h 43"/>
                <a:gd name="T12" fmla="*/ 15 w 59"/>
                <a:gd name="T13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9" h="43">
                  <a:moveTo>
                    <a:pt x="15" y="40"/>
                  </a:moveTo>
                  <a:cubicBezTo>
                    <a:pt x="11" y="43"/>
                    <a:pt x="5" y="41"/>
                    <a:pt x="3" y="37"/>
                  </a:cubicBezTo>
                  <a:cubicBezTo>
                    <a:pt x="0" y="33"/>
                    <a:pt x="2" y="27"/>
                    <a:pt x="6" y="25"/>
                  </a:cubicBezTo>
                  <a:cubicBezTo>
                    <a:pt x="45" y="2"/>
                    <a:pt x="45" y="2"/>
                    <a:pt x="45" y="2"/>
                  </a:cubicBezTo>
                  <a:cubicBezTo>
                    <a:pt x="49" y="0"/>
                    <a:pt x="54" y="1"/>
                    <a:pt x="57" y="6"/>
                  </a:cubicBezTo>
                  <a:cubicBezTo>
                    <a:pt x="59" y="10"/>
                    <a:pt x="58" y="15"/>
                    <a:pt x="54" y="18"/>
                  </a:cubicBezTo>
                  <a:lnTo>
                    <a:pt x="15" y="40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4" name="Freeform 12"/>
            <p:cNvSpPr/>
            <p:nvPr/>
          </p:nvSpPr>
          <p:spPr bwMode="auto">
            <a:xfrm>
              <a:off x="643" y="1490"/>
              <a:ext cx="147" cy="43"/>
            </a:xfrm>
            <a:custGeom>
              <a:avLst/>
              <a:gdLst>
                <a:gd name="T0" fmla="*/ 9 w 62"/>
                <a:gd name="T1" fmla="*/ 18 h 18"/>
                <a:gd name="T2" fmla="*/ 0 w 62"/>
                <a:gd name="T3" fmla="*/ 9 h 18"/>
                <a:gd name="T4" fmla="*/ 9 w 62"/>
                <a:gd name="T5" fmla="*/ 0 h 18"/>
                <a:gd name="T6" fmla="*/ 53 w 62"/>
                <a:gd name="T7" fmla="*/ 0 h 18"/>
                <a:gd name="T8" fmla="*/ 62 w 62"/>
                <a:gd name="T9" fmla="*/ 9 h 18"/>
                <a:gd name="T10" fmla="*/ 53 w 62"/>
                <a:gd name="T11" fmla="*/ 18 h 18"/>
                <a:gd name="T12" fmla="*/ 9 w 62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2" h="18">
                  <a:moveTo>
                    <a:pt x="9" y="18"/>
                  </a:moveTo>
                  <a:cubicBezTo>
                    <a:pt x="4" y="18"/>
                    <a:pt x="0" y="14"/>
                    <a:pt x="0" y="9"/>
                  </a:cubicBezTo>
                  <a:cubicBezTo>
                    <a:pt x="0" y="4"/>
                    <a:pt x="4" y="0"/>
                    <a:pt x="9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8" y="0"/>
                    <a:pt x="62" y="4"/>
                    <a:pt x="62" y="9"/>
                  </a:cubicBezTo>
                  <a:cubicBezTo>
                    <a:pt x="62" y="14"/>
                    <a:pt x="58" y="18"/>
                    <a:pt x="53" y="18"/>
                  </a:cubicBezTo>
                  <a:lnTo>
                    <a:pt x="9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5" name="Freeform 13"/>
            <p:cNvSpPr/>
            <p:nvPr/>
          </p:nvSpPr>
          <p:spPr bwMode="auto">
            <a:xfrm>
              <a:off x="726" y="1162"/>
              <a:ext cx="140" cy="103"/>
            </a:xfrm>
            <a:custGeom>
              <a:avLst/>
              <a:gdLst>
                <a:gd name="T0" fmla="*/ 6 w 59"/>
                <a:gd name="T1" fmla="*/ 18 h 43"/>
                <a:gd name="T2" fmla="*/ 3 w 59"/>
                <a:gd name="T3" fmla="*/ 5 h 43"/>
                <a:gd name="T4" fmla="*/ 15 w 59"/>
                <a:gd name="T5" fmla="*/ 2 h 43"/>
                <a:gd name="T6" fmla="*/ 54 w 59"/>
                <a:gd name="T7" fmla="*/ 24 h 43"/>
                <a:gd name="T8" fmla="*/ 57 w 59"/>
                <a:gd name="T9" fmla="*/ 37 h 43"/>
                <a:gd name="T10" fmla="*/ 45 w 59"/>
                <a:gd name="T11" fmla="*/ 40 h 43"/>
                <a:gd name="T12" fmla="*/ 6 w 59"/>
                <a:gd name="T13" fmla="*/ 18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9" h="43">
                  <a:moveTo>
                    <a:pt x="6" y="18"/>
                  </a:moveTo>
                  <a:cubicBezTo>
                    <a:pt x="2" y="15"/>
                    <a:pt x="0" y="10"/>
                    <a:pt x="3" y="5"/>
                  </a:cubicBezTo>
                  <a:cubicBezTo>
                    <a:pt x="5" y="1"/>
                    <a:pt x="11" y="0"/>
                    <a:pt x="15" y="2"/>
                  </a:cubicBezTo>
                  <a:cubicBezTo>
                    <a:pt x="54" y="24"/>
                    <a:pt x="54" y="24"/>
                    <a:pt x="54" y="24"/>
                  </a:cubicBezTo>
                  <a:cubicBezTo>
                    <a:pt x="58" y="27"/>
                    <a:pt x="59" y="32"/>
                    <a:pt x="57" y="37"/>
                  </a:cubicBezTo>
                  <a:cubicBezTo>
                    <a:pt x="54" y="41"/>
                    <a:pt x="49" y="43"/>
                    <a:pt x="45" y="40"/>
                  </a:cubicBezTo>
                  <a:lnTo>
                    <a:pt x="6" y="18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6" name="Freeform 14"/>
            <p:cNvSpPr/>
            <p:nvPr/>
          </p:nvSpPr>
          <p:spPr bwMode="auto">
            <a:xfrm>
              <a:off x="966" y="923"/>
              <a:ext cx="102" cy="140"/>
            </a:xfrm>
            <a:custGeom>
              <a:avLst/>
              <a:gdLst>
                <a:gd name="T0" fmla="*/ 2 w 43"/>
                <a:gd name="T1" fmla="*/ 15 h 59"/>
                <a:gd name="T2" fmla="*/ 5 w 43"/>
                <a:gd name="T3" fmla="*/ 2 h 59"/>
                <a:gd name="T4" fmla="*/ 18 w 43"/>
                <a:gd name="T5" fmla="*/ 6 h 59"/>
                <a:gd name="T6" fmla="*/ 40 w 43"/>
                <a:gd name="T7" fmla="*/ 45 h 59"/>
                <a:gd name="T8" fmla="*/ 37 w 43"/>
                <a:gd name="T9" fmla="*/ 57 h 59"/>
                <a:gd name="T10" fmla="*/ 25 w 43"/>
                <a:gd name="T11" fmla="*/ 54 h 59"/>
                <a:gd name="T12" fmla="*/ 2 w 43"/>
                <a:gd name="T13" fmla="*/ 15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3" h="59">
                  <a:moveTo>
                    <a:pt x="2" y="15"/>
                  </a:moveTo>
                  <a:cubicBezTo>
                    <a:pt x="0" y="10"/>
                    <a:pt x="1" y="5"/>
                    <a:pt x="5" y="2"/>
                  </a:cubicBezTo>
                  <a:cubicBezTo>
                    <a:pt x="10" y="0"/>
                    <a:pt x="15" y="1"/>
                    <a:pt x="18" y="6"/>
                  </a:cubicBezTo>
                  <a:cubicBezTo>
                    <a:pt x="40" y="45"/>
                    <a:pt x="40" y="45"/>
                    <a:pt x="40" y="45"/>
                  </a:cubicBezTo>
                  <a:cubicBezTo>
                    <a:pt x="43" y="49"/>
                    <a:pt x="41" y="54"/>
                    <a:pt x="37" y="57"/>
                  </a:cubicBezTo>
                  <a:cubicBezTo>
                    <a:pt x="33" y="59"/>
                    <a:pt x="27" y="58"/>
                    <a:pt x="25" y="54"/>
                  </a:cubicBezTo>
                  <a:lnTo>
                    <a:pt x="2" y="15"/>
                  </a:lnTo>
                  <a:close/>
                </a:path>
              </a:pathLst>
            </a:custGeom>
            <a:solidFill>
              <a:srgbClr val="3B22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7" name="Freeform 15"/>
            <p:cNvSpPr/>
            <p:nvPr/>
          </p:nvSpPr>
          <p:spPr bwMode="auto">
            <a:xfrm>
              <a:off x="1182" y="2152"/>
              <a:ext cx="266" cy="264"/>
            </a:xfrm>
            <a:custGeom>
              <a:avLst/>
              <a:gdLst>
                <a:gd name="T0" fmla="*/ 56 w 112"/>
                <a:gd name="T1" fmla="*/ 0 h 111"/>
                <a:gd name="T2" fmla="*/ 0 w 112"/>
                <a:gd name="T3" fmla="*/ 0 h 111"/>
                <a:gd name="T4" fmla="*/ 0 w 112"/>
                <a:gd name="T5" fmla="*/ 51 h 111"/>
                <a:gd name="T6" fmla="*/ 56 w 112"/>
                <a:gd name="T7" fmla="*/ 111 h 111"/>
                <a:gd name="T8" fmla="*/ 112 w 112"/>
                <a:gd name="T9" fmla="*/ 51 h 111"/>
                <a:gd name="T10" fmla="*/ 112 w 112"/>
                <a:gd name="T11" fmla="*/ 0 h 111"/>
                <a:gd name="T12" fmla="*/ 56 w 112"/>
                <a:gd name="T13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2" h="111">
                  <a:moveTo>
                    <a:pt x="56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21"/>
                    <a:pt x="0" y="51"/>
                  </a:cubicBezTo>
                  <a:cubicBezTo>
                    <a:pt x="0" y="82"/>
                    <a:pt x="25" y="111"/>
                    <a:pt x="56" y="111"/>
                  </a:cubicBezTo>
                  <a:cubicBezTo>
                    <a:pt x="88" y="111"/>
                    <a:pt x="112" y="82"/>
                    <a:pt x="112" y="51"/>
                  </a:cubicBezTo>
                  <a:cubicBezTo>
                    <a:pt x="112" y="21"/>
                    <a:pt x="112" y="0"/>
                    <a:pt x="112" y="0"/>
                  </a:cubicBezTo>
                  <a:lnTo>
                    <a:pt x="56" y="0"/>
                  </a:lnTo>
                  <a:close/>
                </a:path>
              </a:pathLst>
            </a:custGeom>
            <a:solidFill>
              <a:srgbClr val="BCBE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8" name="Freeform 16"/>
            <p:cNvSpPr/>
            <p:nvPr/>
          </p:nvSpPr>
          <p:spPr bwMode="auto">
            <a:xfrm>
              <a:off x="1277" y="2152"/>
              <a:ext cx="171" cy="264"/>
            </a:xfrm>
            <a:custGeom>
              <a:avLst/>
              <a:gdLst>
                <a:gd name="T0" fmla="*/ 0 w 72"/>
                <a:gd name="T1" fmla="*/ 108 h 111"/>
                <a:gd name="T2" fmla="*/ 0 w 72"/>
                <a:gd name="T3" fmla="*/ 109 h 111"/>
                <a:gd name="T4" fmla="*/ 1 w 72"/>
                <a:gd name="T5" fmla="*/ 109 h 111"/>
                <a:gd name="T6" fmla="*/ 1 w 72"/>
                <a:gd name="T7" fmla="*/ 109 h 111"/>
                <a:gd name="T8" fmla="*/ 2 w 72"/>
                <a:gd name="T9" fmla="*/ 109 h 111"/>
                <a:gd name="T10" fmla="*/ 3 w 72"/>
                <a:gd name="T11" fmla="*/ 109 h 111"/>
                <a:gd name="T12" fmla="*/ 3 w 72"/>
                <a:gd name="T13" fmla="*/ 109 h 111"/>
                <a:gd name="T14" fmla="*/ 4 w 72"/>
                <a:gd name="T15" fmla="*/ 110 h 111"/>
                <a:gd name="T16" fmla="*/ 4 w 72"/>
                <a:gd name="T17" fmla="*/ 110 h 111"/>
                <a:gd name="T18" fmla="*/ 5 w 72"/>
                <a:gd name="T19" fmla="*/ 110 h 111"/>
                <a:gd name="T20" fmla="*/ 5 w 72"/>
                <a:gd name="T21" fmla="*/ 110 h 111"/>
                <a:gd name="T22" fmla="*/ 6 w 72"/>
                <a:gd name="T23" fmla="*/ 110 h 111"/>
                <a:gd name="T24" fmla="*/ 6 w 72"/>
                <a:gd name="T25" fmla="*/ 110 h 111"/>
                <a:gd name="T26" fmla="*/ 7 w 72"/>
                <a:gd name="T27" fmla="*/ 110 h 111"/>
                <a:gd name="T28" fmla="*/ 8 w 72"/>
                <a:gd name="T29" fmla="*/ 110 h 111"/>
                <a:gd name="T30" fmla="*/ 9 w 72"/>
                <a:gd name="T31" fmla="*/ 111 h 111"/>
                <a:gd name="T32" fmla="*/ 9 w 72"/>
                <a:gd name="T33" fmla="*/ 111 h 111"/>
                <a:gd name="T34" fmla="*/ 9 w 72"/>
                <a:gd name="T35" fmla="*/ 111 h 111"/>
                <a:gd name="T36" fmla="*/ 10 w 72"/>
                <a:gd name="T37" fmla="*/ 111 h 111"/>
                <a:gd name="T38" fmla="*/ 11 w 72"/>
                <a:gd name="T39" fmla="*/ 111 h 111"/>
                <a:gd name="T40" fmla="*/ 12 w 72"/>
                <a:gd name="T41" fmla="*/ 111 h 111"/>
                <a:gd name="T42" fmla="*/ 13 w 72"/>
                <a:gd name="T43" fmla="*/ 111 h 111"/>
                <a:gd name="T44" fmla="*/ 13 w 72"/>
                <a:gd name="T45" fmla="*/ 111 h 111"/>
                <a:gd name="T46" fmla="*/ 15 w 72"/>
                <a:gd name="T47" fmla="*/ 111 h 111"/>
                <a:gd name="T48" fmla="*/ 15 w 72"/>
                <a:gd name="T49" fmla="*/ 111 h 111"/>
                <a:gd name="T50" fmla="*/ 72 w 72"/>
                <a:gd name="T51" fmla="*/ 51 h 111"/>
                <a:gd name="T52" fmla="*/ 72 w 72"/>
                <a:gd name="T53" fmla="*/ 48 h 111"/>
                <a:gd name="T54" fmla="*/ 72 w 72"/>
                <a:gd name="T55" fmla="*/ 46 h 111"/>
                <a:gd name="T56" fmla="*/ 72 w 72"/>
                <a:gd name="T57" fmla="*/ 43 h 111"/>
                <a:gd name="T58" fmla="*/ 72 w 72"/>
                <a:gd name="T59" fmla="*/ 40 h 111"/>
                <a:gd name="T60" fmla="*/ 72 w 72"/>
                <a:gd name="T61" fmla="*/ 38 h 111"/>
                <a:gd name="T62" fmla="*/ 72 w 72"/>
                <a:gd name="T63" fmla="*/ 35 h 111"/>
                <a:gd name="T64" fmla="*/ 72 w 72"/>
                <a:gd name="T65" fmla="*/ 33 h 111"/>
                <a:gd name="T66" fmla="*/ 72 w 72"/>
                <a:gd name="T67" fmla="*/ 30 h 111"/>
                <a:gd name="T68" fmla="*/ 72 w 72"/>
                <a:gd name="T69" fmla="*/ 28 h 111"/>
                <a:gd name="T70" fmla="*/ 72 w 72"/>
                <a:gd name="T71" fmla="*/ 26 h 111"/>
                <a:gd name="T72" fmla="*/ 72 w 72"/>
                <a:gd name="T73" fmla="*/ 24 h 111"/>
                <a:gd name="T74" fmla="*/ 72 w 72"/>
                <a:gd name="T75" fmla="*/ 22 h 111"/>
                <a:gd name="T76" fmla="*/ 72 w 72"/>
                <a:gd name="T77" fmla="*/ 20 h 111"/>
                <a:gd name="T78" fmla="*/ 72 w 72"/>
                <a:gd name="T79" fmla="*/ 18 h 111"/>
                <a:gd name="T80" fmla="*/ 72 w 72"/>
                <a:gd name="T81" fmla="*/ 16 h 111"/>
                <a:gd name="T82" fmla="*/ 72 w 72"/>
                <a:gd name="T83" fmla="*/ 14 h 111"/>
                <a:gd name="T84" fmla="*/ 72 w 72"/>
                <a:gd name="T85" fmla="*/ 13 h 111"/>
                <a:gd name="T86" fmla="*/ 72 w 72"/>
                <a:gd name="T87" fmla="*/ 11 h 111"/>
                <a:gd name="T88" fmla="*/ 72 w 72"/>
                <a:gd name="T89" fmla="*/ 10 h 111"/>
                <a:gd name="T90" fmla="*/ 72 w 72"/>
                <a:gd name="T91" fmla="*/ 8 h 111"/>
                <a:gd name="T92" fmla="*/ 72 w 72"/>
                <a:gd name="T93" fmla="*/ 7 h 111"/>
                <a:gd name="T94" fmla="*/ 72 w 72"/>
                <a:gd name="T95" fmla="*/ 6 h 111"/>
                <a:gd name="T96" fmla="*/ 72 w 72"/>
                <a:gd name="T97" fmla="*/ 5 h 111"/>
                <a:gd name="T98" fmla="*/ 72 w 72"/>
                <a:gd name="T99" fmla="*/ 4 h 111"/>
                <a:gd name="T100" fmla="*/ 72 w 72"/>
                <a:gd name="T101" fmla="*/ 3 h 111"/>
                <a:gd name="T102" fmla="*/ 72 w 72"/>
                <a:gd name="T103" fmla="*/ 2 h 111"/>
                <a:gd name="T104" fmla="*/ 72 w 72"/>
                <a:gd name="T105" fmla="*/ 0 h 111"/>
                <a:gd name="T106" fmla="*/ 39 w 72"/>
                <a:gd name="T107" fmla="*/ 2 h 111"/>
                <a:gd name="T108" fmla="*/ 0 w 72"/>
                <a:gd name="T109" fmla="*/ 108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2" h="111">
                  <a:moveTo>
                    <a:pt x="0" y="108"/>
                  </a:moveTo>
                  <a:cubicBezTo>
                    <a:pt x="0" y="108"/>
                    <a:pt x="0" y="108"/>
                    <a:pt x="0" y="108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109"/>
                    <a:pt x="0" y="109"/>
                    <a:pt x="0" y="109"/>
                  </a:cubicBezTo>
                  <a:cubicBezTo>
                    <a:pt x="1" y="109"/>
                    <a:pt x="1" y="109"/>
                    <a:pt x="1" y="109"/>
                  </a:cubicBezTo>
                  <a:cubicBezTo>
                    <a:pt x="1" y="109"/>
                    <a:pt x="1" y="109"/>
                    <a:pt x="1" y="109"/>
                  </a:cubicBezTo>
                  <a:cubicBezTo>
                    <a:pt x="1" y="109"/>
                    <a:pt x="1" y="109"/>
                    <a:pt x="1" y="109"/>
                  </a:cubicBezTo>
                  <a:cubicBezTo>
                    <a:pt x="1" y="109"/>
                    <a:pt x="1" y="109"/>
                    <a:pt x="1" y="109"/>
                  </a:cubicBezTo>
                  <a:cubicBezTo>
                    <a:pt x="2" y="109"/>
                    <a:pt x="2" y="109"/>
                    <a:pt x="2" y="109"/>
                  </a:cubicBezTo>
                  <a:cubicBezTo>
                    <a:pt x="2" y="109"/>
                    <a:pt x="2" y="109"/>
                    <a:pt x="2" y="109"/>
                  </a:cubicBezTo>
                  <a:cubicBezTo>
                    <a:pt x="2" y="109"/>
                    <a:pt x="2" y="109"/>
                    <a:pt x="2" y="109"/>
                  </a:cubicBezTo>
                  <a:cubicBezTo>
                    <a:pt x="3" y="109"/>
                    <a:pt x="3" y="109"/>
                    <a:pt x="3" y="109"/>
                  </a:cubicBezTo>
                  <a:cubicBezTo>
                    <a:pt x="3" y="109"/>
                    <a:pt x="3" y="109"/>
                    <a:pt x="3" y="109"/>
                  </a:cubicBezTo>
                  <a:cubicBezTo>
                    <a:pt x="3" y="109"/>
                    <a:pt x="3" y="109"/>
                    <a:pt x="3" y="109"/>
                  </a:cubicBezTo>
                  <a:cubicBezTo>
                    <a:pt x="4" y="109"/>
                    <a:pt x="4" y="109"/>
                    <a:pt x="4" y="109"/>
                  </a:cubicBezTo>
                  <a:cubicBezTo>
                    <a:pt x="4" y="110"/>
                    <a:pt x="4" y="110"/>
                    <a:pt x="4" y="110"/>
                  </a:cubicBezTo>
                  <a:cubicBezTo>
                    <a:pt x="4" y="110"/>
                    <a:pt x="4" y="110"/>
                    <a:pt x="4" y="110"/>
                  </a:cubicBezTo>
                  <a:cubicBezTo>
                    <a:pt x="4" y="110"/>
                    <a:pt x="4" y="110"/>
                    <a:pt x="4" y="110"/>
                  </a:cubicBezTo>
                  <a:cubicBezTo>
                    <a:pt x="5" y="110"/>
                    <a:pt x="5" y="110"/>
                    <a:pt x="5" y="110"/>
                  </a:cubicBezTo>
                  <a:cubicBezTo>
                    <a:pt x="5" y="110"/>
                    <a:pt x="5" y="110"/>
                    <a:pt x="5" y="110"/>
                  </a:cubicBezTo>
                  <a:cubicBezTo>
                    <a:pt x="5" y="110"/>
                    <a:pt x="5" y="110"/>
                    <a:pt x="5" y="110"/>
                  </a:cubicBezTo>
                  <a:cubicBezTo>
                    <a:pt x="5" y="110"/>
                    <a:pt x="5" y="110"/>
                    <a:pt x="5" y="110"/>
                  </a:cubicBezTo>
                  <a:cubicBezTo>
                    <a:pt x="6" y="110"/>
                    <a:pt x="6" y="110"/>
                    <a:pt x="6" y="110"/>
                  </a:cubicBezTo>
                  <a:cubicBezTo>
                    <a:pt x="6" y="110"/>
                    <a:pt x="6" y="110"/>
                    <a:pt x="6" y="110"/>
                  </a:cubicBezTo>
                  <a:cubicBezTo>
                    <a:pt x="6" y="110"/>
                    <a:pt x="6" y="110"/>
                    <a:pt x="6" y="110"/>
                  </a:cubicBezTo>
                  <a:cubicBezTo>
                    <a:pt x="6" y="110"/>
                    <a:pt x="6" y="110"/>
                    <a:pt x="6" y="110"/>
                  </a:cubicBezTo>
                  <a:cubicBezTo>
                    <a:pt x="6" y="110"/>
                    <a:pt x="6" y="110"/>
                    <a:pt x="6" y="110"/>
                  </a:cubicBezTo>
                  <a:cubicBezTo>
                    <a:pt x="7" y="110"/>
                    <a:pt x="7" y="110"/>
                    <a:pt x="7" y="110"/>
                  </a:cubicBezTo>
                  <a:cubicBezTo>
                    <a:pt x="8" y="110"/>
                    <a:pt x="8" y="110"/>
                    <a:pt x="8" y="110"/>
                  </a:cubicBezTo>
                  <a:cubicBezTo>
                    <a:pt x="8" y="110"/>
                    <a:pt x="8" y="110"/>
                    <a:pt x="8" y="110"/>
                  </a:cubicBezTo>
                  <a:cubicBezTo>
                    <a:pt x="8" y="110"/>
                    <a:pt x="8" y="110"/>
                    <a:pt x="8" y="110"/>
                  </a:cubicBezTo>
                  <a:cubicBezTo>
                    <a:pt x="9" y="111"/>
                    <a:pt x="9" y="111"/>
                    <a:pt x="9" y="111"/>
                  </a:cubicBezTo>
                  <a:cubicBezTo>
                    <a:pt x="9" y="111"/>
                    <a:pt x="9" y="111"/>
                    <a:pt x="9" y="111"/>
                  </a:cubicBezTo>
                  <a:cubicBezTo>
                    <a:pt x="9" y="111"/>
                    <a:pt x="9" y="111"/>
                    <a:pt x="9" y="111"/>
                  </a:cubicBezTo>
                  <a:cubicBezTo>
                    <a:pt x="9" y="111"/>
                    <a:pt x="9" y="111"/>
                    <a:pt x="9" y="111"/>
                  </a:cubicBezTo>
                  <a:cubicBezTo>
                    <a:pt x="9" y="111"/>
                    <a:pt x="9" y="111"/>
                    <a:pt x="9" y="111"/>
                  </a:cubicBezTo>
                  <a:cubicBezTo>
                    <a:pt x="10" y="111"/>
                    <a:pt x="10" y="111"/>
                    <a:pt x="10" y="111"/>
                  </a:cubicBezTo>
                  <a:cubicBezTo>
                    <a:pt x="10" y="111"/>
                    <a:pt x="10" y="111"/>
                    <a:pt x="10" y="111"/>
                  </a:cubicBezTo>
                  <a:cubicBezTo>
                    <a:pt x="10" y="111"/>
                    <a:pt x="10" y="111"/>
                    <a:pt x="10" y="111"/>
                  </a:cubicBezTo>
                  <a:cubicBezTo>
                    <a:pt x="11" y="111"/>
                    <a:pt x="11" y="111"/>
                    <a:pt x="11" y="111"/>
                  </a:cubicBezTo>
                  <a:cubicBezTo>
                    <a:pt x="12" y="111"/>
                    <a:pt x="12" y="111"/>
                    <a:pt x="12" y="111"/>
                  </a:cubicBezTo>
                  <a:cubicBezTo>
                    <a:pt x="12" y="111"/>
                    <a:pt x="12" y="111"/>
                    <a:pt x="12" y="111"/>
                  </a:cubicBezTo>
                  <a:cubicBezTo>
                    <a:pt x="12" y="111"/>
                    <a:pt x="12" y="111"/>
                    <a:pt x="12" y="111"/>
                  </a:cubicBezTo>
                  <a:cubicBezTo>
                    <a:pt x="13" y="111"/>
                    <a:pt x="13" y="111"/>
                    <a:pt x="13" y="111"/>
                  </a:cubicBezTo>
                  <a:cubicBezTo>
                    <a:pt x="13" y="111"/>
                    <a:pt x="13" y="111"/>
                    <a:pt x="13" y="111"/>
                  </a:cubicBezTo>
                  <a:cubicBezTo>
                    <a:pt x="13" y="111"/>
                    <a:pt x="13" y="111"/>
                    <a:pt x="13" y="111"/>
                  </a:cubicBezTo>
                  <a:cubicBezTo>
                    <a:pt x="14" y="111"/>
                    <a:pt x="14" y="111"/>
                    <a:pt x="14" y="111"/>
                  </a:cubicBezTo>
                  <a:cubicBezTo>
                    <a:pt x="15" y="111"/>
                    <a:pt x="15" y="111"/>
                    <a:pt x="15" y="111"/>
                  </a:cubicBezTo>
                  <a:cubicBezTo>
                    <a:pt x="15" y="111"/>
                    <a:pt x="15" y="111"/>
                    <a:pt x="15" y="111"/>
                  </a:cubicBezTo>
                  <a:cubicBezTo>
                    <a:pt x="15" y="111"/>
                    <a:pt x="15" y="111"/>
                    <a:pt x="15" y="111"/>
                  </a:cubicBezTo>
                  <a:cubicBezTo>
                    <a:pt x="16" y="111"/>
                    <a:pt x="16" y="111"/>
                    <a:pt x="16" y="111"/>
                  </a:cubicBezTo>
                  <a:cubicBezTo>
                    <a:pt x="48" y="111"/>
                    <a:pt x="72" y="82"/>
                    <a:pt x="72" y="51"/>
                  </a:cubicBezTo>
                  <a:cubicBezTo>
                    <a:pt x="72" y="50"/>
                    <a:pt x="72" y="50"/>
                    <a:pt x="72" y="50"/>
                  </a:cubicBezTo>
                  <a:cubicBezTo>
                    <a:pt x="72" y="48"/>
                    <a:pt x="72" y="48"/>
                    <a:pt x="72" y="48"/>
                  </a:cubicBezTo>
                  <a:cubicBezTo>
                    <a:pt x="72" y="47"/>
                    <a:pt x="72" y="47"/>
                    <a:pt x="72" y="47"/>
                  </a:cubicBezTo>
                  <a:cubicBezTo>
                    <a:pt x="72" y="46"/>
                    <a:pt x="72" y="46"/>
                    <a:pt x="72" y="46"/>
                  </a:cubicBezTo>
                  <a:cubicBezTo>
                    <a:pt x="72" y="44"/>
                    <a:pt x="72" y="44"/>
                    <a:pt x="72" y="44"/>
                  </a:cubicBezTo>
                  <a:cubicBezTo>
                    <a:pt x="72" y="43"/>
                    <a:pt x="72" y="43"/>
                    <a:pt x="72" y="43"/>
                  </a:cubicBezTo>
                  <a:cubicBezTo>
                    <a:pt x="72" y="42"/>
                    <a:pt x="72" y="42"/>
                    <a:pt x="72" y="42"/>
                  </a:cubicBezTo>
                  <a:cubicBezTo>
                    <a:pt x="72" y="40"/>
                    <a:pt x="72" y="40"/>
                    <a:pt x="72" y="40"/>
                  </a:cubicBezTo>
                  <a:cubicBezTo>
                    <a:pt x="72" y="39"/>
                    <a:pt x="72" y="39"/>
                    <a:pt x="72" y="39"/>
                  </a:cubicBezTo>
                  <a:cubicBezTo>
                    <a:pt x="72" y="38"/>
                    <a:pt x="72" y="38"/>
                    <a:pt x="72" y="38"/>
                  </a:cubicBezTo>
                  <a:cubicBezTo>
                    <a:pt x="72" y="36"/>
                    <a:pt x="72" y="36"/>
                    <a:pt x="72" y="36"/>
                  </a:cubicBezTo>
                  <a:cubicBezTo>
                    <a:pt x="72" y="35"/>
                    <a:pt x="72" y="35"/>
                    <a:pt x="72" y="35"/>
                  </a:cubicBezTo>
                  <a:cubicBezTo>
                    <a:pt x="72" y="34"/>
                    <a:pt x="72" y="34"/>
                    <a:pt x="72" y="34"/>
                  </a:cubicBezTo>
                  <a:cubicBezTo>
                    <a:pt x="72" y="33"/>
                    <a:pt x="72" y="33"/>
                    <a:pt x="72" y="33"/>
                  </a:cubicBezTo>
                  <a:cubicBezTo>
                    <a:pt x="72" y="32"/>
                    <a:pt x="72" y="32"/>
                    <a:pt x="72" y="32"/>
                  </a:cubicBezTo>
                  <a:cubicBezTo>
                    <a:pt x="72" y="30"/>
                    <a:pt x="72" y="30"/>
                    <a:pt x="72" y="30"/>
                  </a:cubicBezTo>
                  <a:cubicBezTo>
                    <a:pt x="72" y="29"/>
                    <a:pt x="72" y="29"/>
                    <a:pt x="72" y="29"/>
                  </a:cubicBezTo>
                  <a:cubicBezTo>
                    <a:pt x="72" y="28"/>
                    <a:pt x="72" y="28"/>
                    <a:pt x="72" y="28"/>
                  </a:cubicBezTo>
                  <a:cubicBezTo>
                    <a:pt x="72" y="27"/>
                    <a:pt x="72" y="27"/>
                    <a:pt x="72" y="27"/>
                  </a:cubicBezTo>
                  <a:cubicBezTo>
                    <a:pt x="72" y="26"/>
                    <a:pt x="72" y="26"/>
                    <a:pt x="72" y="26"/>
                  </a:cubicBezTo>
                  <a:cubicBezTo>
                    <a:pt x="72" y="25"/>
                    <a:pt x="72" y="25"/>
                    <a:pt x="72" y="25"/>
                  </a:cubicBezTo>
                  <a:cubicBezTo>
                    <a:pt x="72" y="24"/>
                    <a:pt x="72" y="24"/>
                    <a:pt x="72" y="24"/>
                  </a:cubicBezTo>
                  <a:cubicBezTo>
                    <a:pt x="72" y="23"/>
                    <a:pt x="72" y="23"/>
                    <a:pt x="72" y="23"/>
                  </a:cubicBezTo>
                  <a:cubicBezTo>
                    <a:pt x="72" y="22"/>
                    <a:pt x="72" y="22"/>
                    <a:pt x="72" y="22"/>
                  </a:cubicBezTo>
                  <a:cubicBezTo>
                    <a:pt x="72" y="21"/>
                    <a:pt x="72" y="21"/>
                    <a:pt x="72" y="21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72" y="19"/>
                    <a:pt x="72" y="19"/>
                    <a:pt x="72" y="19"/>
                  </a:cubicBezTo>
                  <a:cubicBezTo>
                    <a:pt x="72" y="18"/>
                    <a:pt x="72" y="18"/>
                    <a:pt x="72" y="18"/>
                  </a:cubicBezTo>
                  <a:cubicBezTo>
                    <a:pt x="72" y="17"/>
                    <a:pt x="72" y="17"/>
                    <a:pt x="72" y="17"/>
                  </a:cubicBezTo>
                  <a:cubicBezTo>
                    <a:pt x="72" y="16"/>
                    <a:pt x="72" y="16"/>
                    <a:pt x="72" y="16"/>
                  </a:cubicBezTo>
                  <a:cubicBezTo>
                    <a:pt x="72" y="15"/>
                    <a:pt x="72" y="15"/>
                    <a:pt x="72" y="15"/>
                  </a:cubicBezTo>
                  <a:cubicBezTo>
                    <a:pt x="72" y="14"/>
                    <a:pt x="72" y="14"/>
                    <a:pt x="72" y="14"/>
                  </a:cubicBezTo>
                  <a:cubicBezTo>
                    <a:pt x="72" y="13"/>
                    <a:pt x="72" y="13"/>
                    <a:pt x="72" y="13"/>
                  </a:cubicBezTo>
                  <a:cubicBezTo>
                    <a:pt x="72" y="13"/>
                    <a:pt x="72" y="13"/>
                    <a:pt x="72" y="13"/>
                  </a:cubicBezTo>
                  <a:cubicBezTo>
                    <a:pt x="72" y="12"/>
                    <a:pt x="72" y="12"/>
                    <a:pt x="72" y="12"/>
                  </a:cubicBezTo>
                  <a:cubicBezTo>
                    <a:pt x="72" y="11"/>
                    <a:pt x="72" y="11"/>
                    <a:pt x="72" y="11"/>
                  </a:cubicBezTo>
                  <a:cubicBezTo>
                    <a:pt x="72" y="10"/>
                    <a:pt x="72" y="10"/>
                    <a:pt x="72" y="10"/>
                  </a:cubicBezTo>
                  <a:cubicBezTo>
                    <a:pt x="72" y="10"/>
                    <a:pt x="72" y="10"/>
                    <a:pt x="72" y="10"/>
                  </a:cubicBezTo>
                  <a:cubicBezTo>
                    <a:pt x="72" y="9"/>
                    <a:pt x="72" y="9"/>
                    <a:pt x="72" y="9"/>
                  </a:cubicBezTo>
                  <a:cubicBezTo>
                    <a:pt x="72" y="8"/>
                    <a:pt x="72" y="8"/>
                    <a:pt x="72" y="8"/>
                  </a:cubicBezTo>
                  <a:cubicBezTo>
                    <a:pt x="72" y="8"/>
                    <a:pt x="72" y="8"/>
                    <a:pt x="72" y="8"/>
                  </a:cubicBezTo>
                  <a:cubicBezTo>
                    <a:pt x="72" y="7"/>
                    <a:pt x="72" y="7"/>
                    <a:pt x="72" y="7"/>
                  </a:cubicBezTo>
                  <a:cubicBezTo>
                    <a:pt x="72" y="6"/>
                    <a:pt x="72" y="6"/>
                    <a:pt x="72" y="6"/>
                  </a:cubicBezTo>
                  <a:cubicBezTo>
                    <a:pt x="72" y="6"/>
                    <a:pt x="72" y="6"/>
                    <a:pt x="72" y="6"/>
                  </a:cubicBezTo>
                  <a:cubicBezTo>
                    <a:pt x="72" y="5"/>
                    <a:pt x="72" y="5"/>
                    <a:pt x="72" y="5"/>
                  </a:cubicBezTo>
                  <a:cubicBezTo>
                    <a:pt x="72" y="5"/>
                    <a:pt x="72" y="5"/>
                    <a:pt x="72" y="5"/>
                  </a:cubicBezTo>
                  <a:cubicBezTo>
                    <a:pt x="72" y="4"/>
                    <a:pt x="72" y="4"/>
                    <a:pt x="72" y="4"/>
                  </a:cubicBezTo>
                  <a:cubicBezTo>
                    <a:pt x="72" y="4"/>
                    <a:pt x="72" y="4"/>
                    <a:pt x="72" y="4"/>
                  </a:cubicBezTo>
                  <a:cubicBezTo>
                    <a:pt x="72" y="3"/>
                    <a:pt x="72" y="3"/>
                    <a:pt x="72" y="3"/>
                  </a:cubicBezTo>
                  <a:cubicBezTo>
                    <a:pt x="72" y="3"/>
                    <a:pt x="72" y="3"/>
                    <a:pt x="72" y="3"/>
                  </a:cubicBezTo>
                  <a:cubicBezTo>
                    <a:pt x="72" y="3"/>
                    <a:pt x="72" y="3"/>
                    <a:pt x="72" y="3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51"/>
                    <a:pt x="39" y="51"/>
                    <a:pt x="39" y="51"/>
                  </a:cubicBezTo>
                  <a:cubicBezTo>
                    <a:pt x="39" y="76"/>
                    <a:pt x="23" y="100"/>
                    <a:pt x="0" y="108"/>
                  </a:cubicBezTo>
                  <a:close/>
                </a:path>
              </a:pathLst>
            </a:custGeom>
            <a:solidFill>
              <a:srgbClr val="8082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09" name="Freeform 17"/>
            <p:cNvSpPr/>
            <p:nvPr/>
          </p:nvSpPr>
          <p:spPr bwMode="auto">
            <a:xfrm>
              <a:off x="1104" y="1867"/>
              <a:ext cx="424" cy="212"/>
            </a:xfrm>
            <a:custGeom>
              <a:avLst/>
              <a:gdLst>
                <a:gd name="T0" fmla="*/ 0 w 179"/>
                <a:gd name="T1" fmla="*/ 44 h 89"/>
                <a:gd name="T2" fmla="*/ 171 w 179"/>
                <a:gd name="T3" fmla="*/ 89 h 89"/>
                <a:gd name="T4" fmla="*/ 172 w 179"/>
                <a:gd name="T5" fmla="*/ 67 h 89"/>
                <a:gd name="T6" fmla="*/ 178 w 179"/>
                <a:gd name="T7" fmla="*/ 48 h 89"/>
                <a:gd name="T8" fmla="*/ 141 w 179"/>
                <a:gd name="T9" fmla="*/ 0 h 89"/>
                <a:gd name="T10" fmla="*/ 94 w 179"/>
                <a:gd name="T11" fmla="*/ 35 h 89"/>
                <a:gd name="T12" fmla="*/ 0 w 179"/>
                <a:gd name="T13" fmla="*/ 44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9" h="89">
                  <a:moveTo>
                    <a:pt x="0" y="44"/>
                  </a:moveTo>
                  <a:cubicBezTo>
                    <a:pt x="0" y="44"/>
                    <a:pt x="117" y="58"/>
                    <a:pt x="171" y="89"/>
                  </a:cubicBezTo>
                  <a:cubicBezTo>
                    <a:pt x="172" y="67"/>
                    <a:pt x="172" y="67"/>
                    <a:pt x="172" y="67"/>
                  </a:cubicBezTo>
                  <a:cubicBezTo>
                    <a:pt x="178" y="48"/>
                    <a:pt x="178" y="48"/>
                    <a:pt x="178" y="48"/>
                  </a:cubicBezTo>
                  <a:cubicBezTo>
                    <a:pt x="178" y="48"/>
                    <a:pt x="179" y="3"/>
                    <a:pt x="141" y="0"/>
                  </a:cubicBezTo>
                  <a:cubicBezTo>
                    <a:pt x="141" y="0"/>
                    <a:pt x="99" y="35"/>
                    <a:pt x="94" y="35"/>
                  </a:cubicBezTo>
                  <a:cubicBezTo>
                    <a:pt x="88" y="35"/>
                    <a:pt x="0" y="44"/>
                    <a:pt x="0" y="44"/>
                  </a:cubicBezTo>
                  <a:close/>
                </a:path>
              </a:pathLst>
            </a:custGeom>
            <a:solidFill>
              <a:srgbClr val="F899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10" name="Freeform 18"/>
            <p:cNvSpPr/>
            <p:nvPr/>
          </p:nvSpPr>
          <p:spPr bwMode="auto">
            <a:xfrm>
              <a:off x="1331" y="1127"/>
              <a:ext cx="318" cy="173"/>
            </a:xfrm>
            <a:custGeom>
              <a:avLst/>
              <a:gdLst>
                <a:gd name="T0" fmla="*/ 0 w 134"/>
                <a:gd name="T1" fmla="*/ 20 h 73"/>
                <a:gd name="T2" fmla="*/ 134 w 134"/>
                <a:gd name="T3" fmla="*/ 73 h 73"/>
                <a:gd name="T4" fmla="*/ 124 w 134"/>
                <a:gd name="T5" fmla="*/ 37 h 73"/>
                <a:gd name="T6" fmla="*/ 89 w 134"/>
                <a:gd name="T7" fmla="*/ 10 h 73"/>
                <a:gd name="T8" fmla="*/ 0 w 134"/>
                <a:gd name="T9" fmla="*/ 2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4" h="73">
                  <a:moveTo>
                    <a:pt x="0" y="20"/>
                  </a:moveTo>
                  <a:cubicBezTo>
                    <a:pt x="0" y="20"/>
                    <a:pt x="95" y="5"/>
                    <a:pt x="134" y="73"/>
                  </a:cubicBezTo>
                  <a:cubicBezTo>
                    <a:pt x="124" y="37"/>
                    <a:pt x="124" y="37"/>
                    <a:pt x="124" y="37"/>
                  </a:cubicBezTo>
                  <a:cubicBezTo>
                    <a:pt x="124" y="37"/>
                    <a:pt x="108" y="19"/>
                    <a:pt x="89" y="10"/>
                  </a:cubicBezTo>
                  <a:cubicBezTo>
                    <a:pt x="69" y="0"/>
                    <a:pt x="0" y="20"/>
                    <a:pt x="0" y="20"/>
                  </a:cubicBezTo>
                  <a:close/>
                </a:path>
              </a:pathLst>
            </a:custGeom>
            <a:solidFill>
              <a:srgbClr val="F899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11" name="Freeform 19"/>
            <p:cNvSpPr/>
            <p:nvPr/>
          </p:nvSpPr>
          <p:spPr bwMode="auto">
            <a:xfrm>
              <a:off x="1016" y="1772"/>
              <a:ext cx="422" cy="171"/>
            </a:xfrm>
            <a:custGeom>
              <a:avLst/>
              <a:gdLst>
                <a:gd name="T0" fmla="*/ 0 w 178"/>
                <a:gd name="T1" fmla="*/ 45 h 72"/>
                <a:gd name="T2" fmla="*/ 178 w 178"/>
                <a:gd name="T3" fmla="*/ 40 h 72"/>
                <a:gd name="T4" fmla="*/ 118 w 178"/>
                <a:gd name="T5" fmla="*/ 72 h 72"/>
                <a:gd name="T6" fmla="*/ 0 w 178"/>
                <a:gd name="T7" fmla="*/ 4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8" h="72">
                  <a:moveTo>
                    <a:pt x="0" y="45"/>
                  </a:moveTo>
                  <a:cubicBezTo>
                    <a:pt x="0" y="45"/>
                    <a:pt x="30" y="0"/>
                    <a:pt x="178" y="40"/>
                  </a:cubicBezTo>
                  <a:cubicBezTo>
                    <a:pt x="118" y="72"/>
                    <a:pt x="118" y="72"/>
                    <a:pt x="118" y="72"/>
                  </a:cubicBezTo>
                  <a:cubicBezTo>
                    <a:pt x="118" y="72"/>
                    <a:pt x="30" y="61"/>
                    <a:pt x="0" y="45"/>
                  </a:cubicBezTo>
                  <a:close/>
                </a:path>
              </a:pathLst>
            </a:custGeom>
            <a:solidFill>
              <a:srgbClr val="F899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12" name="Freeform 20"/>
            <p:cNvSpPr/>
            <p:nvPr/>
          </p:nvSpPr>
          <p:spPr bwMode="auto">
            <a:xfrm>
              <a:off x="916" y="1210"/>
              <a:ext cx="966" cy="660"/>
            </a:xfrm>
            <a:custGeom>
              <a:avLst/>
              <a:gdLst>
                <a:gd name="T0" fmla="*/ 0 w 407"/>
                <a:gd name="T1" fmla="*/ 51 h 278"/>
                <a:gd name="T2" fmla="*/ 329 w 407"/>
                <a:gd name="T3" fmla="*/ 240 h 278"/>
                <a:gd name="T4" fmla="*/ 281 w 407"/>
                <a:gd name="T5" fmla="*/ 278 h 278"/>
                <a:gd name="T6" fmla="*/ 300 w 407"/>
                <a:gd name="T7" fmla="*/ 253 h 278"/>
                <a:gd name="T8" fmla="*/ 1 w 407"/>
                <a:gd name="T9" fmla="*/ 230 h 278"/>
                <a:gd name="T10" fmla="*/ 0 w 407"/>
                <a:gd name="T11" fmla="*/ 51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7" h="278">
                  <a:moveTo>
                    <a:pt x="0" y="51"/>
                  </a:moveTo>
                  <a:cubicBezTo>
                    <a:pt x="168" y="0"/>
                    <a:pt x="407" y="84"/>
                    <a:pt x="329" y="240"/>
                  </a:cubicBezTo>
                  <a:cubicBezTo>
                    <a:pt x="281" y="278"/>
                    <a:pt x="281" y="278"/>
                    <a:pt x="281" y="278"/>
                  </a:cubicBezTo>
                  <a:cubicBezTo>
                    <a:pt x="300" y="253"/>
                    <a:pt x="300" y="253"/>
                    <a:pt x="300" y="253"/>
                  </a:cubicBezTo>
                  <a:cubicBezTo>
                    <a:pt x="300" y="253"/>
                    <a:pt x="217" y="176"/>
                    <a:pt x="1" y="230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899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17" name="Freeform 21"/>
            <p:cNvSpPr>
              <a:spLocks noEditPoints="1"/>
            </p:cNvSpPr>
            <p:nvPr/>
          </p:nvSpPr>
          <p:spPr bwMode="auto">
            <a:xfrm>
              <a:off x="864" y="1089"/>
              <a:ext cx="902" cy="909"/>
            </a:xfrm>
            <a:custGeom>
              <a:avLst/>
              <a:gdLst>
                <a:gd name="T0" fmla="*/ 286 w 380"/>
                <a:gd name="T1" fmla="*/ 26 h 383"/>
                <a:gd name="T2" fmla="*/ 190 w 380"/>
                <a:gd name="T3" fmla="*/ 0 h 383"/>
                <a:gd name="T4" fmla="*/ 22 w 380"/>
                <a:gd name="T5" fmla="*/ 102 h 383"/>
                <a:gd name="T6" fmla="*/ 0 w 380"/>
                <a:gd name="T7" fmla="*/ 194 h 383"/>
                <a:gd name="T8" fmla="*/ 0 w 380"/>
                <a:gd name="T9" fmla="*/ 196 h 383"/>
                <a:gd name="T10" fmla="*/ 0 w 380"/>
                <a:gd name="T11" fmla="*/ 200 h 383"/>
                <a:gd name="T12" fmla="*/ 1 w 380"/>
                <a:gd name="T13" fmla="*/ 205 h 383"/>
                <a:gd name="T14" fmla="*/ 2 w 380"/>
                <a:gd name="T15" fmla="*/ 214 h 383"/>
                <a:gd name="T16" fmla="*/ 2 w 380"/>
                <a:gd name="T17" fmla="*/ 215 h 383"/>
                <a:gd name="T18" fmla="*/ 2 w 380"/>
                <a:gd name="T19" fmla="*/ 219 h 383"/>
                <a:gd name="T20" fmla="*/ 3 w 380"/>
                <a:gd name="T21" fmla="*/ 224 h 383"/>
                <a:gd name="T22" fmla="*/ 4 w 380"/>
                <a:gd name="T23" fmla="*/ 228 h 383"/>
                <a:gd name="T24" fmla="*/ 5 w 380"/>
                <a:gd name="T25" fmla="*/ 233 h 383"/>
                <a:gd name="T26" fmla="*/ 6 w 380"/>
                <a:gd name="T27" fmla="*/ 237 h 383"/>
                <a:gd name="T28" fmla="*/ 7 w 380"/>
                <a:gd name="T29" fmla="*/ 242 h 383"/>
                <a:gd name="T30" fmla="*/ 8 w 380"/>
                <a:gd name="T31" fmla="*/ 243 h 383"/>
                <a:gd name="T32" fmla="*/ 9 w 380"/>
                <a:gd name="T33" fmla="*/ 247 h 383"/>
                <a:gd name="T34" fmla="*/ 9 w 380"/>
                <a:gd name="T35" fmla="*/ 247 h 383"/>
                <a:gd name="T36" fmla="*/ 10 w 380"/>
                <a:gd name="T37" fmla="*/ 252 h 383"/>
                <a:gd name="T38" fmla="*/ 12 w 380"/>
                <a:gd name="T39" fmla="*/ 256 h 383"/>
                <a:gd name="T40" fmla="*/ 14 w 380"/>
                <a:gd name="T41" fmla="*/ 261 h 383"/>
                <a:gd name="T42" fmla="*/ 15 w 380"/>
                <a:gd name="T43" fmla="*/ 264 h 383"/>
                <a:gd name="T44" fmla="*/ 15 w 380"/>
                <a:gd name="T45" fmla="*/ 264 h 383"/>
                <a:gd name="T46" fmla="*/ 17 w 380"/>
                <a:gd name="T47" fmla="*/ 269 h 383"/>
                <a:gd name="T48" fmla="*/ 19 w 380"/>
                <a:gd name="T49" fmla="*/ 273 h 383"/>
                <a:gd name="T50" fmla="*/ 21 w 380"/>
                <a:gd name="T51" fmla="*/ 276 h 383"/>
                <a:gd name="T52" fmla="*/ 23 w 380"/>
                <a:gd name="T53" fmla="*/ 280 h 383"/>
                <a:gd name="T54" fmla="*/ 23 w 380"/>
                <a:gd name="T55" fmla="*/ 281 h 383"/>
                <a:gd name="T56" fmla="*/ 376 w 380"/>
                <a:gd name="T57" fmla="*/ 230 h 383"/>
                <a:gd name="T58" fmla="*/ 377 w 380"/>
                <a:gd name="T59" fmla="*/ 228 h 383"/>
                <a:gd name="T60" fmla="*/ 378 w 380"/>
                <a:gd name="T61" fmla="*/ 223 h 383"/>
                <a:gd name="T62" fmla="*/ 378 w 380"/>
                <a:gd name="T63" fmla="*/ 219 h 383"/>
                <a:gd name="T64" fmla="*/ 379 w 380"/>
                <a:gd name="T65" fmla="*/ 214 h 383"/>
                <a:gd name="T66" fmla="*/ 379 w 380"/>
                <a:gd name="T67" fmla="*/ 210 h 383"/>
                <a:gd name="T68" fmla="*/ 380 w 380"/>
                <a:gd name="T69" fmla="*/ 205 h 383"/>
                <a:gd name="T70" fmla="*/ 380 w 380"/>
                <a:gd name="T71" fmla="*/ 200 h 383"/>
                <a:gd name="T72" fmla="*/ 380 w 380"/>
                <a:gd name="T73" fmla="*/ 195 h 383"/>
                <a:gd name="T74" fmla="*/ 380 w 380"/>
                <a:gd name="T75" fmla="*/ 190 h 383"/>
                <a:gd name="T76" fmla="*/ 351 w 380"/>
                <a:gd name="T77" fmla="*/ 291 h 383"/>
                <a:gd name="T78" fmla="*/ 350 w 380"/>
                <a:gd name="T79" fmla="*/ 294 h 383"/>
                <a:gd name="T80" fmla="*/ 347 w 380"/>
                <a:gd name="T81" fmla="*/ 298 h 383"/>
                <a:gd name="T82" fmla="*/ 345 w 380"/>
                <a:gd name="T83" fmla="*/ 301 h 383"/>
                <a:gd name="T84" fmla="*/ 342 w 380"/>
                <a:gd name="T85" fmla="*/ 305 h 383"/>
                <a:gd name="T86" fmla="*/ 340 w 380"/>
                <a:gd name="T87" fmla="*/ 307 h 383"/>
                <a:gd name="T88" fmla="*/ 338 w 380"/>
                <a:gd name="T89" fmla="*/ 309 h 383"/>
                <a:gd name="T90" fmla="*/ 335 w 380"/>
                <a:gd name="T91" fmla="*/ 314 h 383"/>
                <a:gd name="T92" fmla="*/ 288 w 380"/>
                <a:gd name="T93" fmla="*/ 363 h 383"/>
                <a:gd name="T94" fmla="*/ 64 w 380"/>
                <a:gd name="T95" fmla="*/ 333 h 3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80" h="383">
                  <a:moveTo>
                    <a:pt x="190" y="0"/>
                  </a:moveTo>
                  <a:cubicBezTo>
                    <a:pt x="225" y="0"/>
                    <a:pt x="258" y="9"/>
                    <a:pt x="286" y="26"/>
                  </a:cubicBezTo>
                  <a:cubicBezTo>
                    <a:pt x="186" y="87"/>
                    <a:pt x="94" y="77"/>
                    <a:pt x="47" y="65"/>
                  </a:cubicBezTo>
                  <a:cubicBezTo>
                    <a:pt x="82" y="25"/>
                    <a:pt x="133" y="0"/>
                    <a:pt x="190" y="0"/>
                  </a:cubicBezTo>
                  <a:close/>
                  <a:moveTo>
                    <a:pt x="321" y="53"/>
                  </a:moveTo>
                  <a:cubicBezTo>
                    <a:pt x="193" y="138"/>
                    <a:pt x="72" y="117"/>
                    <a:pt x="22" y="102"/>
                  </a:cubicBezTo>
                  <a:cubicBezTo>
                    <a:pt x="8" y="128"/>
                    <a:pt x="0" y="158"/>
                    <a:pt x="0" y="190"/>
                  </a:cubicBezTo>
                  <a:cubicBezTo>
                    <a:pt x="0" y="194"/>
                    <a:pt x="0" y="194"/>
                    <a:pt x="0" y="194"/>
                  </a:cubicBezTo>
                  <a:cubicBezTo>
                    <a:pt x="0" y="195"/>
                    <a:pt x="0" y="195"/>
                    <a:pt x="0" y="195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200"/>
                    <a:pt x="0" y="200"/>
                    <a:pt x="0" y="200"/>
                  </a:cubicBezTo>
                  <a:cubicBezTo>
                    <a:pt x="0" y="200"/>
                    <a:pt x="0" y="200"/>
                    <a:pt x="0" y="200"/>
                  </a:cubicBezTo>
                  <a:cubicBezTo>
                    <a:pt x="1" y="205"/>
                    <a:pt x="1" y="205"/>
                    <a:pt x="1" y="205"/>
                  </a:cubicBezTo>
                  <a:cubicBezTo>
                    <a:pt x="1" y="205"/>
                    <a:pt x="1" y="205"/>
                    <a:pt x="1" y="205"/>
                  </a:cubicBezTo>
                  <a:cubicBezTo>
                    <a:pt x="1" y="210"/>
                    <a:pt x="1" y="210"/>
                    <a:pt x="1" y="210"/>
                  </a:cubicBezTo>
                  <a:cubicBezTo>
                    <a:pt x="2" y="214"/>
                    <a:pt x="2" y="214"/>
                    <a:pt x="2" y="214"/>
                  </a:cubicBezTo>
                  <a:cubicBezTo>
                    <a:pt x="2" y="214"/>
                    <a:pt x="2" y="214"/>
                    <a:pt x="2" y="214"/>
                  </a:cubicBezTo>
                  <a:cubicBezTo>
                    <a:pt x="2" y="215"/>
                    <a:pt x="2" y="215"/>
                    <a:pt x="2" y="215"/>
                  </a:cubicBezTo>
                  <a:cubicBezTo>
                    <a:pt x="2" y="219"/>
                    <a:pt x="2" y="219"/>
                    <a:pt x="2" y="219"/>
                  </a:cubicBezTo>
                  <a:cubicBezTo>
                    <a:pt x="2" y="219"/>
                    <a:pt x="2" y="219"/>
                    <a:pt x="2" y="219"/>
                  </a:cubicBezTo>
                  <a:cubicBezTo>
                    <a:pt x="3" y="223"/>
                    <a:pt x="3" y="223"/>
                    <a:pt x="3" y="223"/>
                  </a:cubicBezTo>
                  <a:cubicBezTo>
                    <a:pt x="3" y="224"/>
                    <a:pt x="3" y="224"/>
                    <a:pt x="3" y="224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4" y="228"/>
                    <a:pt x="4" y="228"/>
                    <a:pt x="4" y="228"/>
                  </a:cubicBezTo>
                  <a:cubicBezTo>
                    <a:pt x="5" y="232"/>
                    <a:pt x="5" y="232"/>
                    <a:pt x="5" y="232"/>
                  </a:cubicBezTo>
                  <a:cubicBezTo>
                    <a:pt x="5" y="233"/>
                    <a:pt x="5" y="233"/>
                    <a:pt x="5" y="233"/>
                  </a:cubicBezTo>
                  <a:cubicBezTo>
                    <a:pt x="5" y="234"/>
                    <a:pt x="5" y="234"/>
                    <a:pt x="5" y="234"/>
                  </a:cubicBezTo>
                  <a:cubicBezTo>
                    <a:pt x="6" y="237"/>
                    <a:pt x="6" y="237"/>
                    <a:pt x="6" y="237"/>
                  </a:cubicBezTo>
                  <a:cubicBezTo>
                    <a:pt x="6" y="238"/>
                    <a:pt x="6" y="238"/>
                    <a:pt x="6" y="238"/>
                  </a:cubicBezTo>
                  <a:cubicBezTo>
                    <a:pt x="7" y="242"/>
                    <a:pt x="7" y="242"/>
                    <a:pt x="7" y="242"/>
                  </a:cubicBezTo>
                  <a:cubicBezTo>
                    <a:pt x="7" y="242"/>
                    <a:pt x="7" y="242"/>
                    <a:pt x="7" y="242"/>
                  </a:cubicBezTo>
                  <a:cubicBezTo>
                    <a:pt x="8" y="243"/>
                    <a:pt x="8" y="243"/>
                    <a:pt x="8" y="243"/>
                  </a:cubicBezTo>
                  <a:cubicBezTo>
                    <a:pt x="9" y="246"/>
                    <a:pt x="9" y="246"/>
                    <a:pt x="9" y="246"/>
                  </a:cubicBezTo>
                  <a:cubicBezTo>
                    <a:pt x="9" y="247"/>
                    <a:pt x="9" y="247"/>
                    <a:pt x="9" y="247"/>
                  </a:cubicBezTo>
                  <a:cubicBezTo>
                    <a:pt x="9" y="247"/>
                    <a:pt x="9" y="247"/>
                    <a:pt x="9" y="247"/>
                  </a:cubicBezTo>
                  <a:cubicBezTo>
                    <a:pt x="9" y="247"/>
                    <a:pt x="9" y="247"/>
                    <a:pt x="9" y="247"/>
                  </a:cubicBezTo>
                  <a:cubicBezTo>
                    <a:pt x="10" y="250"/>
                    <a:pt x="10" y="250"/>
                    <a:pt x="10" y="250"/>
                  </a:cubicBezTo>
                  <a:cubicBezTo>
                    <a:pt x="10" y="252"/>
                    <a:pt x="10" y="252"/>
                    <a:pt x="10" y="252"/>
                  </a:cubicBezTo>
                  <a:cubicBezTo>
                    <a:pt x="12" y="255"/>
                    <a:pt x="12" y="255"/>
                    <a:pt x="12" y="255"/>
                  </a:cubicBezTo>
                  <a:cubicBezTo>
                    <a:pt x="12" y="256"/>
                    <a:pt x="12" y="256"/>
                    <a:pt x="12" y="256"/>
                  </a:cubicBezTo>
                  <a:cubicBezTo>
                    <a:pt x="13" y="259"/>
                    <a:pt x="13" y="259"/>
                    <a:pt x="13" y="259"/>
                  </a:cubicBezTo>
                  <a:cubicBezTo>
                    <a:pt x="14" y="261"/>
                    <a:pt x="14" y="261"/>
                    <a:pt x="14" y="261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5" y="264"/>
                    <a:pt x="15" y="264"/>
                    <a:pt x="15" y="264"/>
                  </a:cubicBezTo>
                  <a:cubicBezTo>
                    <a:pt x="17" y="267"/>
                    <a:pt x="17" y="267"/>
                    <a:pt x="17" y="267"/>
                  </a:cubicBezTo>
                  <a:cubicBezTo>
                    <a:pt x="17" y="269"/>
                    <a:pt x="17" y="269"/>
                    <a:pt x="17" y="269"/>
                  </a:cubicBezTo>
                  <a:cubicBezTo>
                    <a:pt x="19" y="272"/>
                    <a:pt x="19" y="272"/>
                    <a:pt x="19" y="272"/>
                  </a:cubicBezTo>
                  <a:cubicBezTo>
                    <a:pt x="19" y="273"/>
                    <a:pt x="19" y="273"/>
                    <a:pt x="19" y="273"/>
                  </a:cubicBezTo>
                  <a:cubicBezTo>
                    <a:pt x="20" y="274"/>
                    <a:pt x="20" y="274"/>
                    <a:pt x="20" y="274"/>
                  </a:cubicBezTo>
                  <a:cubicBezTo>
                    <a:pt x="21" y="276"/>
                    <a:pt x="21" y="276"/>
                    <a:pt x="21" y="276"/>
                  </a:cubicBezTo>
                  <a:cubicBezTo>
                    <a:pt x="21" y="278"/>
                    <a:pt x="21" y="278"/>
                    <a:pt x="21" y="278"/>
                  </a:cubicBezTo>
                  <a:cubicBezTo>
                    <a:pt x="23" y="280"/>
                    <a:pt x="23" y="280"/>
                    <a:pt x="23" y="280"/>
                  </a:cubicBezTo>
                  <a:cubicBezTo>
                    <a:pt x="23" y="281"/>
                    <a:pt x="23" y="281"/>
                    <a:pt x="23" y="281"/>
                  </a:cubicBezTo>
                  <a:cubicBezTo>
                    <a:pt x="23" y="281"/>
                    <a:pt x="23" y="281"/>
                    <a:pt x="23" y="281"/>
                  </a:cubicBezTo>
                  <a:cubicBezTo>
                    <a:pt x="23" y="281"/>
                    <a:pt x="23" y="281"/>
                    <a:pt x="23" y="281"/>
                  </a:cubicBezTo>
                  <a:cubicBezTo>
                    <a:pt x="63" y="293"/>
                    <a:pt x="215" y="329"/>
                    <a:pt x="376" y="230"/>
                  </a:cubicBezTo>
                  <a:cubicBezTo>
                    <a:pt x="377" y="228"/>
                    <a:pt x="377" y="228"/>
                    <a:pt x="377" y="228"/>
                  </a:cubicBezTo>
                  <a:cubicBezTo>
                    <a:pt x="377" y="228"/>
                    <a:pt x="377" y="228"/>
                    <a:pt x="377" y="228"/>
                  </a:cubicBezTo>
                  <a:cubicBezTo>
                    <a:pt x="377" y="224"/>
                    <a:pt x="377" y="224"/>
                    <a:pt x="377" y="224"/>
                  </a:cubicBezTo>
                  <a:cubicBezTo>
                    <a:pt x="378" y="223"/>
                    <a:pt x="378" y="223"/>
                    <a:pt x="378" y="223"/>
                  </a:cubicBezTo>
                  <a:cubicBezTo>
                    <a:pt x="378" y="219"/>
                    <a:pt x="378" y="219"/>
                    <a:pt x="378" y="219"/>
                  </a:cubicBezTo>
                  <a:cubicBezTo>
                    <a:pt x="378" y="219"/>
                    <a:pt x="378" y="219"/>
                    <a:pt x="378" y="219"/>
                  </a:cubicBezTo>
                  <a:cubicBezTo>
                    <a:pt x="379" y="215"/>
                    <a:pt x="379" y="215"/>
                    <a:pt x="379" y="215"/>
                  </a:cubicBezTo>
                  <a:cubicBezTo>
                    <a:pt x="379" y="214"/>
                    <a:pt x="379" y="214"/>
                    <a:pt x="379" y="214"/>
                  </a:cubicBezTo>
                  <a:cubicBezTo>
                    <a:pt x="379" y="214"/>
                    <a:pt x="379" y="214"/>
                    <a:pt x="379" y="214"/>
                  </a:cubicBezTo>
                  <a:cubicBezTo>
                    <a:pt x="379" y="210"/>
                    <a:pt x="379" y="210"/>
                    <a:pt x="379" y="210"/>
                  </a:cubicBezTo>
                  <a:cubicBezTo>
                    <a:pt x="380" y="205"/>
                    <a:pt x="380" y="205"/>
                    <a:pt x="380" y="205"/>
                  </a:cubicBezTo>
                  <a:cubicBezTo>
                    <a:pt x="380" y="205"/>
                    <a:pt x="380" y="205"/>
                    <a:pt x="380" y="205"/>
                  </a:cubicBezTo>
                  <a:cubicBezTo>
                    <a:pt x="380" y="203"/>
                    <a:pt x="380" y="202"/>
                    <a:pt x="380" y="200"/>
                  </a:cubicBezTo>
                  <a:cubicBezTo>
                    <a:pt x="380" y="200"/>
                    <a:pt x="380" y="200"/>
                    <a:pt x="380" y="200"/>
                  </a:cubicBezTo>
                  <a:cubicBezTo>
                    <a:pt x="380" y="196"/>
                    <a:pt x="380" y="196"/>
                    <a:pt x="380" y="196"/>
                  </a:cubicBezTo>
                  <a:cubicBezTo>
                    <a:pt x="380" y="195"/>
                    <a:pt x="380" y="195"/>
                    <a:pt x="380" y="195"/>
                  </a:cubicBezTo>
                  <a:cubicBezTo>
                    <a:pt x="380" y="194"/>
                    <a:pt x="380" y="194"/>
                    <a:pt x="380" y="194"/>
                  </a:cubicBezTo>
                  <a:cubicBezTo>
                    <a:pt x="380" y="190"/>
                    <a:pt x="380" y="190"/>
                    <a:pt x="380" y="190"/>
                  </a:cubicBezTo>
                  <a:cubicBezTo>
                    <a:pt x="380" y="136"/>
                    <a:pt x="358" y="87"/>
                    <a:pt x="321" y="53"/>
                  </a:cubicBezTo>
                  <a:close/>
                  <a:moveTo>
                    <a:pt x="351" y="291"/>
                  </a:moveTo>
                  <a:cubicBezTo>
                    <a:pt x="351" y="292"/>
                    <a:pt x="351" y="292"/>
                    <a:pt x="351" y="292"/>
                  </a:cubicBezTo>
                  <a:cubicBezTo>
                    <a:pt x="350" y="294"/>
                    <a:pt x="350" y="294"/>
                    <a:pt x="350" y="294"/>
                  </a:cubicBezTo>
                  <a:cubicBezTo>
                    <a:pt x="349" y="295"/>
                    <a:pt x="349" y="295"/>
                    <a:pt x="349" y="295"/>
                  </a:cubicBezTo>
                  <a:cubicBezTo>
                    <a:pt x="347" y="298"/>
                    <a:pt x="347" y="298"/>
                    <a:pt x="347" y="298"/>
                  </a:cubicBezTo>
                  <a:cubicBezTo>
                    <a:pt x="346" y="299"/>
                    <a:pt x="346" y="299"/>
                    <a:pt x="346" y="299"/>
                  </a:cubicBezTo>
                  <a:cubicBezTo>
                    <a:pt x="345" y="301"/>
                    <a:pt x="345" y="301"/>
                    <a:pt x="345" y="301"/>
                  </a:cubicBezTo>
                  <a:cubicBezTo>
                    <a:pt x="343" y="303"/>
                    <a:pt x="343" y="303"/>
                    <a:pt x="343" y="303"/>
                  </a:cubicBezTo>
                  <a:cubicBezTo>
                    <a:pt x="342" y="305"/>
                    <a:pt x="342" y="305"/>
                    <a:pt x="342" y="305"/>
                  </a:cubicBezTo>
                  <a:cubicBezTo>
                    <a:pt x="342" y="305"/>
                    <a:pt x="342" y="305"/>
                    <a:pt x="342" y="305"/>
                  </a:cubicBezTo>
                  <a:cubicBezTo>
                    <a:pt x="340" y="307"/>
                    <a:pt x="340" y="307"/>
                    <a:pt x="340" y="307"/>
                  </a:cubicBezTo>
                  <a:cubicBezTo>
                    <a:pt x="339" y="309"/>
                    <a:pt x="339" y="309"/>
                    <a:pt x="339" y="309"/>
                  </a:cubicBezTo>
                  <a:cubicBezTo>
                    <a:pt x="338" y="309"/>
                    <a:pt x="338" y="309"/>
                    <a:pt x="338" y="309"/>
                  </a:cubicBezTo>
                  <a:cubicBezTo>
                    <a:pt x="336" y="313"/>
                    <a:pt x="336" y="313"/>
                    <a:pt x="336" y="313"/>
                  </a:cubicBezTo>
                  <a:cubicBezTo>
                    <a:pt x="335" y="314"/>
                    <a:pt x="335" y="314"/>
                    <a:pt x="335" y="314"/>
                  </a:cubicBezTo>
                  <a:cubicBezTo>
                    <a:pt x="334" y="315"/>
                    <a:pt x="334" y="315"/>
                    <a:pt x="334" y="315"/>
                  </a:cubicBezTo>
                  <a:cubicBezTo>
                    <a:pt x="321" y="329"/>
                    <a:pt x="305" y="345"/>
                    <a:pt x="288" y="363"/>
                  </a:cubicBezTo>
                  <a:cubicBezTo>
                    <a:pt x="214" y="383"/>
                    <a:pt x="149" y="380"/>
                    <a:pt x="101" y="372"/>
                  </a:cubicBezTo>
                  <a:cubicBezTo>
                    <a:pt x="88" y="359"/>
                    <a:pt x="75" y="345"/>
                    <a:pt x="64" y="333"/>
                  </a:cubicBezTo>
                  <a:cubicBezTo>
                    <a:pt x="129" y="344"/>
                    <a:pt x="236" y="347"/>
                    <a:pt x="351" y="291"/>
                  </a:cubicBezTo>
                  <a:close/>
                </a:path>
              </a:pathLst>
            </a:custGeom>
            <a:solidFill>
              <a:srgbClr val="FFCB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18" name="Freeform 22"/>
            <p:cNvSpPr>
              <a:spLocks noEditPoints="1"/>
            </p:cNvSpPr>
            <p:nvPr/>
          </p:nvSpPr>
          <p:spPr bwMode="auto">
            <a:xfrm>
              <a:off x="1367" y="1091"/>
              <a:ext cx="399" cy="874"/>
            </a:xfrm>
            <a:custGeom>
              <a:avLst/>
              <a:gdLst>
                <a:gd name="T0" fmla="*/ 0 w 168"/>
                <a:gd name="T1" fmla="*/ 0 h 368"/>
                <a:gd name="T2" fmla="*/ 74 w 168"/>
                <a:gd name="T3" fmla="*/ 25 h 368"/>
                <a:gd name="T4" fmla="*/ 54 w 168"/>
                <a:gd name="T5" fmla="*/ 36 h 368"/>
                <a:gd name="T6" fmla="*/ 0 w 168"/>
                <a:gd name="T7" fmla="*/ 0 h 368"/>
                <a:gd name="T8" fmla="*/ 86 w 168"/>
                <a:gd name="T9" fmla="*/ 66 h 368"/>
                <a:gd name="T10" fmla="*/ 124 w 168"/>
                <a:gd name="T11" fmla="*/ 251 h 368"/>
                <a:gd name="T12" fmla="*/ 164 w 168"/>
                <a:gd name="T13" fmla="*/ 229 h 368"/>
                <a:gd name="T14" fmla="*/ 165 w 168"/>
                <a:gd name="T15" fmla="*/ 227 h 368"/>
                <a:gd name="T16" fmla="*/ 165 w 168"/>
                <a:gd name="T17" fmla="*/ 227 h 368"/>
                <a:gd name="T18" fmla="*/ 165 w 168"/>
                <a:gd name="T19" fmla="*/ 223 h 368"/>
                <a:gd name="T20" fmla="*/ 166 w 168"/>
                <a:gd name="T21" fmla="*/ 222 h 368"/>
                <a:gd name="T22" fmla="*/ 166 w 168"/>
                <a:gd name="T23" fmla="*/ 218 h 368"/>
                <a:gd name="T24" fmla="*/ 166 w 168"/>
                <a:gd name="T25" fmla="*/ 218 h 368"/>
                <a:gd name="T26" fmla="*/ 167 w 168"/>
                <a:gd name="T27" fmla="*/ 214 h 368"/>
                <a:gd name="T28" fmla="*/ 167 w 168"/>
                <a:gd name="T29" fmla="*/ 213 h 368"/>
                <a:gd name="T30" fmla="*/ 167 w 168"/>
                <a:gd name="T31" fmla="*/ 213 h 368"/>
                <a:gd name="T32" fmla="*/ 167 w 168"/>
                <a:gd name="T33" fmla="*/ 209 h 368"/>
                <a:gd name="T34" fmla="*/ 168 w 168"/>
                <a:gd name="T35" fmla="*/ 204 h 368"/>
                <a:gd name="T36" fmla="*/ 168 w 168"/>
                <a:gd name="T37" fmla="*/ 204 h 368"/>
                <a:gd name="T38" fmla="*/ 168 w 168"/>
                <a:gd name="T39" fmla="*/ 199 h 368"/>
                <a:gd name="T40" fmla="*/ 168 w 168"/>
                <a:gd name="T41" fmla="*/ 199 h 368"/>
                <a:gd name="T42" fmla="*/ 168 w 168"/>
                <a:gd name="T43" fmla="*/ 195 h 368"/>
                <a:gd name="T44" fmla="*/ 168 w 168"/>
                <a:gd name="T45" fmla="*/ 194 h 368"/>
                <a:gd name="T46" fmla="*/ 168 w 168"/>
                <a:gd name="T47" fmla="*/ 193 h 368"/>
                <a:gd name="T48" fmla="*/ 168 w 168"/>
                <a:gd name="T49" fmla="*/ 189 h 368"/>
                <a:gd name="T50" fmla="*/ 109 w 168"/>
                <a:gd name="T51" fmla="*/ 52 h 368"/>
                <a:gd name="T52" fmla="*/ 86 w 168"/>
                <a:gd name="T53" fmla="*/ 66 h 368"/>
                <a:gd name="T54" fmla="*/ 92 w 168"/>
                <a:gd name="T55" fmla="*/ 310 h 368"/>
                <a:gd name="T56" fmla="*/ 73 w 168"/>
                <a:gd name="T57" fmla="*/ 335 h 368"/>
                <a:gd name="T58" fmla="*/ 51 w 168"/>
                <a:gd name="T59" fmla="*/ 368 h 368"/>
                <a:gd name="T60" fmla="*/ 76 w 168"/>
                <a:gd name="T61" fmla="*/ 362 h 368"/>
                <a:gd name="T62" fmla="*/ 122 w 168"/>
                <a:gd name="T63" fmla="*/ 314 h 368"/>
                <a:gd name="T64" fmla="*/ 123 w 168"/>
                <a:gd name="T65" fmla="*/ 313 h 368"/>
                <a:gd name="T66" fmla="*/ 124 w 168"/>
                <a:gd name="T67" fmla="*/ 312 h 368"/>
                <a:gd name="T68" fmla="*/ 126 w 168"/>
                <a:gd name="T69" fmla="*/ 308 h 368"/>
                <a:gd name="T70" fmla="*/ 127 w 168"/>
                <a:gd name="T71" fmla="*/ 308 h 368"/>
                <a:gd name="T72" fmla="*/ 128 w 168"/>
                <a:gd name="T73" fmla="*/ 306 h 368"/>
                <a:gd name="T74" fmla="*/ 130 w 168"/>
                <a:gd name="T75" fmla="*/ 304 h 368"/>
                <a:gd name="T76" fmla="*/ 130 w 168"/>
                <a:gd name="T77" fmla="*/ 304 h 368"/>
                <a:gd name="T78" fmla="*/ 131 w 168"/>
                <a:gd name="T79" fmla="*/ 302 h 368"/>
                <a:gd name="T80" fmla="*/ 133 w 168"/>
                <a:gd name="T81" fmla="*/ 300 h 368"/>
                <a:gd name="T82" fmla="*/ 134 w 168"/>
                <a:gd name="T83" fmla="*/ 298 h 368"/>
                <a:gd name="T84" fmla="*/ 135 w 168"/>
                <a:gd name="T85" fmla="*/ 297 h 368"/>
                <a:gd name="T86" fmla="*/ 137 w 168"/>
                <a:gd name="T87" fmla="*/ 294 h 368"/>
                <a:gd name="T88" fmla="*/ 138 w 168"/>
                <a:gd name="T89" fmla="*/ 293 h 368"/>
                <a:gd name="T90" fmla="*/ 139 w 168"/>
                <a:gd name="T91" fmla="*/ 291 h 368"/>
                <a:gd name="T92" fmla="*/ 139 w 168"/>
                <a:gd name="T93" fmla="*/ 290 h 368"/>
                <a:gd name="T94" fmla="*/ 92 w 168"/>
                <a:gd name="T95" fmla="*/ 310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68" h="368">
                  <a:moveTo>
                    <a:pt x="0" y="0"/>
                  </a:moveTo>
                  <a:cubicBezTo>
                    <a:pt x="26" y="3"/>
                    <a:pt x="51" y="12"/>
                    <a:pt x="74" y="25"/>
                  </a:cubicBezTo>
                  <a:cubicBezTo>
                    <a:pt x="67" y="29"/>
                    <a:pt x="60" y="32"/>
                    <a:pt x="54" y="36"/>
                  </a:cubicBezTo>
                  <a:cubicBezTo>
                    <a:pt x="25" y="13"/>
                    <a:pt x="0" y="0"/>
                    <a:pt x="0" y="0"/>
                  </a:cubicBezTo>
                  <a:close/>
                  <a:moveTo>
                    <a:pt x="86" y="66"/>
                  </a:moveTo>
                  <a:cubicBezTo>
                    <a:pt x="124" y="109"/>
                    <a:pt x="155" y="171"/>
                    <a:pt x="124" y="251"/>
                  </a:cubicBezTo>
                  <a:cubicBezTo>
                    <a:pt x="138" y="244"/>
                    <a:pt x="151" y="237"/>
                    <a:pt x="164" y="229"/>
                  </a:cubicBezTo>
                  <a:cubicBezTo>
                    <a:pt x="165" y="227"/>
                    <a:pt x="165" y="227"/>
                    <a:pt x="165" y="227"/>
                  </a:cubicBezTo>
                  <a:cubicBezTo>
                    <a:pt x="165" y="227"/>
                    <a:pt x="165" y="227"/>
                    <a:pt x="165" y="227"/>
                  </a:cubicBezTo>
                  <a:cubicBezTo>
                    <a:pt x="165" y="223"/>
                    <a:pt x="165" y="223"/>
                    <a:pt x="165" y="223"/>
                  </a:cubicBezTo>
                  <a:cubicBezTo>
                    <a:pt x="166" y="222"/>
                    <a:pt x="166" y="222"/>
                    <a:pt x="166" y="222"/>
                  </a:cubicBezTo>
                  <a:cubicBezTo>
                    <a:pt x="166" y="218"/>
                    <a:pt x="166" y="218"/>
                    <a:pt x="166" y="218"/>
                  </a:cubicBezTo>
                  <a:cubicBezTo>
                    <a:pt x="166" y="218"/>
                    <a:pt x="166" y="218"/>
                    <a:pt x="166" y="218"/>
                  </a:cubicBezTo>
                  <a:cubicBezTo>
                    <a:pt x="167" y="214"/>
                    <a:pt x="167" y="214"/>
                    <a:pt x="167" y="214"/>
                  </a:cubicBezTo>
                  <a:cubicBezTo>
                    <a:pt x="167" y="213"/>
                    <a:pt x="167" y="213"/>
                    <a:pt x="167" y="213"/>
                  </a:cubicBezTo>
                  <a:cubicBezTo>
                    <a:pt x="167" y="213"/>
                    <a:pt x="167" y="213"/>
                    <a:pt x="167" y="213"/>
                  </a:cubicBezTo>
                  <a:cubicBezTo>
                    <a:pt x="167" y="209"/>
                    <a:pt x="167" y="209"/>
                    <a:pt x="167" y="209"/>
                  </a:cubicBezTo>
                  <a:cubicBezTo>
                    <a:pt x="168" y="204"/>
                    <a:pt x="168" y="204"/>
                    <a:pt x="168" y="204"/>
                  </a:cubicBezTo>
                  <a:cubicBezTo>
                    <a:pt x="168" y="204"/>
                    <a:pt x="168" y="204"/>
                    <a:pt x="168" y="204"/>
                  </a:cubicBezTo>
                  <a:cubicBezTo>
                    <a:pt x="168" y="202"/>
                    <a:pt x="168" y="201"/>
                    <a:pt x="168" y="199"/>
                  </a:cubicBezTo>
                  <a:cubicBezTo>
                    <a:pt x="168" y="199"/>
                    <a:pt x="168" y="199"/>
                    <a:pt x="168" y="199"/>
                  </a:cubicBezTo>
                  <a:cubicBezTo>
                    <a:pt x="168" y="195"/>
                    <a:pt x="168" y="195"/>
                    <a:pt x="168" y="195"/>
                  </a:cubicBezTo>
                  <a:cubicBezTo>
                    <a:pt x="168" y="194"/>
                    <a:pt x="168" y="194"/>
                    <a:pt x="168" y="194"/>
                  </a:cubicBezTo>
                  <a:cubicBezTo>
                    <a:pt x="168" y="193"/>
                    <a:pt x="168" y="193"/>
                    <a:pt x="168" y="193"/>
                  </a:cubicBezTo>
                  <a:cubicBezTo>
                    <a:pt x="168" y="189"/>
                    <a:pt x="168" y="189"/>
                    <a:pt x="168" y="189"/>
                  </a:cubicBezTo>
                  <a:cubicBezTo>
                    <a:pt x="168" y="135"/>
                    <a:pt x="146" y="86"/>
                    <a:pt x="109" y="52"/>
                  </a:cubicBezTo>
                  <a:cubicBezTo>
                    <a:pt x="102" y="57"/>
                    <a:pt x="94" y="62"/>
                    <a:pt x="86" y="66"/>
                  </a:cubicBezTo>
                  <a:close/>
                  <a:moveTo>
                    <a:pt x="92" y="310"/>
                  </a:moveTo>
                  <a:cubicBezTo>
                    <a:pt x="86" y="318"/>
                    <a:pt x="80" y="326"/>
                    <a:pt x="73" y="335"/>
                  </a:cubicBezTo>
                  <a:cubicBezTo>
                    <a:pt x="64" y="346"/>
                    <a:pt x="57" y="357"/>
                    <a:pt x="51" y="368"/>
                  </a:cubicBezTo>
                  <a:cubicBezTo>
                    <a:pt x="59" y="366"/>
                    <a:pt x="68" y="364"/>
                    <a:pt x="76" y="362"/>
                  </a:cubicBezTo>
                  <a:cubicBezTo>
                    <a:pt x="93" y="344"/>
                    <a:pt x="109" y="328"/>
                    <a:pt x="122" y="314"/>
                  </a:cubicBezTo>
                  <a:cubicBezTo>
                    <a:pt x="123" y="313"/>
                    <a:pt x="123" y="313"/>
                    <a:pt x="123" y="313"/>
                  </a:cubicBezTo>
                  <a:cubicBezTo>
                    <a:pt x="124" y="312"/>
                    <a:pt x="124" y="312"/>
                    <a:pt x="124" y="312"/>
                  </a:cubicBezTo>
                  <a:cubicBezTo>
                    <a:pt x="126" y="308"/>
                    <a:pt x="126" y="308"/>
                    <a:pt x="126" y="308"/>
                  </a:cubicBezTo>
                  <a:cubicBezTo>
                    <a:pt x="127" y="308"/>
                    <a:pt x="127" y="308"/>
                    <a:pt x="127" y="308"/>
                  </a:cubicBezTo>
                  <a:cubicBezTo>
                    <a:pt x="128" y="306"/>
                    <a:pt x="128" y="306"/>
                    <a:pt x="128" y="306"/>
                  </a:cubicBezTo>
                  <a:cubicBezTo>
                    <a:pt x="130" y="304"/>
                    <a:pt x="130" y="304"/>
                    <a:pt x="130" y="304"/>
                  </a:cubicBezTo>
                  <a:cubicBezTo>
                    <a:pt x="130" y="304"/>
                    <a:pt x="130" y="304"/>
                    <a:pt x="130" y="304"/>
                  </a:cubicBezTo>
                  <a:cubicBezTo>
                    <a:pt x="131" y="302"/>
                    <a:pt x="131" y="302"/>
                    <a:pt x="131" y="302"/>
                  </a:cubicBezTo>
                  <a:cubicBezTo>
                    <a:pt x="133" y="300"/>
                    <a:pt x="133" y="300"/>
                    <a:pt x="133" y="300"/>
                  </a:cubicBezTo>
                  <a:cubicBezTo>
                    <a:pt x="134" y="298"/>
                    <a:pt x="134" y="298"/>
                    <a:pt x="134" y="298"/>
                  </a:cubicBezTo>
                  <a:cubicBezTo>
                    <a:pt x="135" y="297"/>
                    <a:pt x="135" y="297"/>
                    <a:pt x="135" y="297"/>
                  </a:cubicBezTo>
                  <a:cubicBezTo>
                    <a:pt x="137" y="294"/>
                    <a:pt x="137" y="294"/>
                    <a:pt x="137" y="294"/>
                  </a:cubicBezTo>
                  <a:cubicBezTo>
                    <a:pt x="138" y="293"/>
                    <a:pt x="138" y="293"/>
                    <a:pt x="138" y="293"/>
                  </a:cubicBezTo>
                  <a:cubicBezTo>
                    <a:pt x="139" y="291"/>
                    <a:pt x="139" y="291"/>
                    <a:pt x="139" y="291"/>
                  </a:cubicBezTo>
                  <a:cubicBezTo>
                    <a:pt x="139" y="290"/>
                    <a:pt x="139" y="290"/>
                    <a:pt x="139" y="290"/>
                  </a:cubicBezTo>
                  <a:cubicBezTo>
                    <a:pt x="123" y="298"/>
                    <a:pt x="108" y="304"/>
                    <a:pt x="92" y="310"/>
                  </a:cubicBezTo>
                  <a:close/>
                </a:path>
              </a:pathLst>
            </a:custGeom>
            <a:solidFill>
              <a:srgbClr val="FDB7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19" name="Freeform 23"/>
            <p:cNvSpPr/>
            <p:nvPr/>
          </p:nvSpPr>
          <p:spPr bwMode="auto">
            <a:xfrm>
              <a:off x="1177" y="1981"/>
              <a:ext cx="366" cy="159"/>
            </a:xfrm>
            <a:custGeom>
              <a:avLst/>
              <a:gdLst>
                <a:gd name="T0" fmla="*/ 147 w 154"/>
                <a:gd name="T1" fmla="*/ 0 h 67"/>
                <a:gd name="T2" fmla="*/ 0 w 154"/>
                <a:gd name="T3" fmla="*/ 52 h 67"/>
                <a:gd name="T4" fmla="*/ 140 w 154"/>
                <a:gd name="T5" fmla="*/ 41 h 67"/>
                <a:gd name="T6" fmla="*/ 147 w 154"/>
                <a:gd name="T7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4" h="67">
                  <a:moveTo>
                    <a:pt x="147" y="0"/>
                  </a:moveTo>
                  <a:cubicBezTo>
                    <a:pt x="147" y="0"/>
                    <a:pt x="59" y="50"/>
                    <a:pt x="0" y="52"/>
                  </a:cubicBezTo>
                  <a:cubicBezTo>
                    <a:pt x="0" y="52"/>
                    <a:pt x="101" y="67"/>
                    <a:pt x="140" y="41"/>
                  </a:cubicBezTo>
                  <a:cubicBezTo>
                    <a:pt x="140" y="41"/>
                    <a:pt x="154" y="18"/>
                    <a:pt x="147" y="0"/>
                  </a:cubicBezTo>
                  <a:close/>
                </a:path>
              </a:pathLst>
            </a:custGeom>
            <a:solidFill>
              <a:srgbClr val="FFCB0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20" name="Freeform 24"/>
            <p:cNvSpPr/>
            <p:nvPr/>
          </p:nvSpPr>
          <p:spPr bwMode="auto">
            <a:xfrm>
              <a:off x="1448" y="1981"/>
              <a:ext cx="95" cy="121"/>
            </a:xfrm>
            <a:custGeom>
              <a:avLst/>
              <a:gdLst>
                <a:gd name="T0" fmla="*/ 33 w 40"/>
                <a:gd name="T1" fmla="*/ 0 h 51"/>
                <a:gd name="T2" fmla="*/ 7 w 40"/>
                <a:gd name="T3" fmla="*/ 14 h 51"/>
                <a:gd name="T4" fmla="*/ 0 w 40"/>
                <a:gd name="T5" fmla="*/ 51 h 51"/>
                <a:gd name="T6" fmla="*/ 26 w 40"/>
                <a:gd name="T7" fmla="*/ 41 h 51"/>
                <a:gd name="T8" fmla="*/ 33 w 40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51">
                  <a:moveTo>
                    <a:pt x="33" y="0"/>
                  </a:moveTo>
                  <a:cubicBezTo>
                    <a:pt x="33" y="0"/>
                    <a:pt x="23" y="6"/>
                    <a:pt x="7" y="14"/>
                  </a:cubicBezTo>
                  <a:cubicBezTo>
                    <a:pt x="3" y="26"/>
                    <a:pt x="0" y="39"/>
                    <a:pt x="0" y="51"/>
                  </a:cubicBezTo>
                  <a:cubicBezTo>
                    <a:pt x="10" y="49"/>
                    <a:pt x="19" y="45"/>
                    <a:pt x="26" y="41"/>
                  </a:cubicBezTo>
                  <a:cubicBezTo>
                    <a:pt x="26" y="41"/>
                    <a:pt x="40" y="18"/>
                    <a:pt x="33" y="0"/>
                  </a:cubicBezTo>
                  <a:close/>
                </a:path>
              </a:pathLst>
            </a:custGeom>
            <a:solidFill>
              <a:srgbClr val="FDB7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21" name="Freeform 25"/>
            <p:cNvSpPr/>
            <p:nvPr/>
          </p:nvSpPr>
          <p:spPr bwMode="auto">
            <a:xfrm>
              <a:off x="890" y="1367"/>
              <a:ext cx="102" cy="161"/>
            </a:xfrm>
            <a:custGeom>
              <a:avLst/>
              <a:gdLst>
                <a:gd name="T0" fmla="*/ 42 w 43"/>
                <a:gd name="T1" fmla="*/ 36 h 68"/>
                <a:gd name="T2" fmla="*/ 24 w 43"/>
                <a:gd name="T3" fmla="*/ 1 h 68"/>
                <a:gd name="T4" fmla="*/ 1 w 43"/>
                <a:gd name="T5" fmla="*/ 33 h 68"/>
                <a:gd name="T6" fmla="*/ 20 w 43"/>
                <a:gd name="T7" fmla="*/ 68 h 68"/>
                <a:gd name="T8" fmla="*/ 42 w 43"/>
                <a:gd name="T9" fmla="*/ 3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68">
                  <a:moveTo>
                    <a:pt x="42" y="36"/>
                  </a:moveTo>
                  <a:cubicBezTo>
                    <a:pt x="43" y="17"/>
                    <a:pt x="35" y="2"/>
                    <a:pt x="24" y="1"/>
                  </a:cubicBezTo>
                  <a:cubicBezTo>
                    <a:pt x="12" y="0"/>
                    <a:pt x="3" y="15"/>
                    <a:pt x="1" y="33"/>
                  </a:cubicBezTo>
                  <a:cubicBezTo>
                    <a:pt x="0" y="52"/>
                    <a:pt x="9" y="67"/>
                    <a:pt x="20" y="68"/>
                  </a:cubicBezTo>
                  <a:cubicBezTo>
                    <a:pt x="31" y="68"/>
                    <a:pt x="41" y="54"/>
                    <a:pt x="42" y="3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322" name="Freeform 26"/>
            <p:cNvSpPr/>
            <p:nvPr/>
          </p:nvSpPr>
          <p:spPr bwMode="auto">
            <a:xfrm>
              <a:off x="994" y="1469"/>
              <a:ext cx="31" cy="47"/>
            </a:xfrm>
            <a:custGeom>
              <a:avLst/>
              <a:gdLst>
                <a:gd name="T0" fmla="*/ 12 w 13"/>
                <a:gd name="T1" fmla="*/ 10 h 20"/>
                <a:gd name="T2" fmla="*/ 7 w 13"/>
                <a:gd name="T3" fmla="*/ 0 h 20"/>
                <a:gd name="T4" fmla="*/ 0 w 13"/>
                <a:gd name="T5" fmla="*/ 10 h 20"/>
                <a:gd name="T6" fmla="*/ 6 w 13"/>
                <a:gd name="T7" fmla="*/ 20 h 20"/>
                <a:gd name="T8" fmla="*/ 12 w 13"/>
                <a:gd name="T9" fmla="*/ 1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20">
                  <a:moveTo>
                    <a:pt x="12" y="10"/>
                  </a:moveTo>
                  <a:cubicBezTo>
                    <a:pt x="13" y="5"/>
                    <a:pt x="10" y="0"/>
                    <a:pt x="7" y="0"/>
                  </a:cubicBezTo>
                  <a:cubicBezTo>
                    <a:pt x="4" y="0"/>
                    <a:pt x="1" y="4"/>
                    <a:pt x="0" y="10"/>
                  </a:cubicBezTo>
                  <a:cubicBezTo>
                    <a:pt x="0" y="15"/>
                    <a:pt x="2" y="20"/>
                    <a:pt x="6" y="20"/>
                  </a:cubicBezTo>
                  <a:cubicBezTo>
                    <a:pt x="9" y="20"/>
                    <a:pt x="12" y="16"/>
                    <a:pt x="12" y="1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</p:grpSp>
      <p:sp>
        <p:nvSpPr>
          <p:cNvPr id="85" name="Oval 6"/>
          <p:cNvSpPr>
            <a:spLocks noChangeArrowheads="1"/>
          </p:cNvSpPr>
          <p:nvPr/>
        </p:nvSpPr>
        <p:spPr bwMode="auto">
          <a:xfrm>
            <a:off x="1012190" y="1705610"/>
            <a:ext cx="680085" cy="686435"/>
          </a:xfrm>
          <a:prstGeom prst="ellipse">
            <a:avLst/>
          </a:prstGeom>
          <a:solidFill>
            <a:schemeClr val="accent2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wrap="square" lIns="121920" tIns="60960" rIns="121920" bIns="60960" numCol="1" anchor="t" anchorCtr="0" compatLnSpc="1"/>
          <a:p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Oval 6"/>
          <p:cNvSpPr>
            <a:spLocks noChangeArrowheads="1"/>
          </p:cNvSpPr>
          <p:nvPr/>
        </p:nvSpPr>
        <p:spPr bwMode="auto">
          <a:xfrm>
            <a:off x="3985895" y="1705610"/>
            <a:ext cx="680085" cy="686435"/>
          </a:xfrm>
          <a:prstGeom prst="ellipse">
            <a:avLst/>
          </a:prstGeom>
          <a:solidFill>
            <a:schemeClr val="accent2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wrap="square" lIns="121920" tIns="60960" rIns="121920" bIns="60960" numCol="1" anchor="t" anchorCtr="0" compatLnSpc="1"/>
          <a:p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Oval 6"/>
          <p:cNvSpPr>
            <a:spLocks noChangeArrowheads="1"/>
          </p:cNvSpPr>
          <p:nvPr/>
        </p:nvSpPr>
        <p:spPr bwMode="auto">
          <a:xfrm>
            <a:off x="7309485" y="1705610"/>
            <a:ext cx="680085" cy="686435"/>
          </a:xfrm>
          <a:prstGeom prst="ellipse">
            <a:avLst/>
          </a:prstGeom>
          <a:solidFill>
            <a:schemeClr val="accent2"/>
          </a:solidFill>
          <a:ln w="28575"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wrap="square" lIns="121920" tIns="60960" rIns="121920" bIns="60960" numCol="1" anchor="t" anchorCtr="0" compatLnSpc="1"/>
          <a:p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90" name="组合 289"/>
          <p:cNvGrpSpPr/>
          <p:nvPr/>
        </p:nvGrpSpPr>
        <p:grpSpPr>
          <a:xfrm>
            <a:off x="4145915" y="1937068"/>
            <a:ext cx="358775" cy="225425"/>
            <a:chOff x="1035050" y="3649663"/>
            <a:chExt cx="358775" cy="225425"/>
          </a:xfrm>
          <a:solidFill>
            <a:schemeClr val="accent1"/>
          </a:solidFill>
        </p:grpSpPr>
        <p:sp>
          <p:nvSpPr>
            <p:cNvPr id="291" name="AutoShape 105"/>
            <p:cNvSpPr/>
            <p:nvPr/>
          </p:nvSpPr>
          <p:spPr bwMode="auto">
            <a:xfrm>
              <a:off x="1035050" y="3649663"/>
              <a:ext cx="358775" cy="22542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19438"/>
                  </a:moveTo>
                  <a:cubicBezTo>
                    <a:pt x="7005" y="19438"/>
                    <a:pt x="3289" y="15988"/>
                    <a:pt x="1437" y="10797"/>
                  </a:cubicBezTo>
                  <a:cubicBezTo>
                    <a:pt x="3298" y="5598"/>
                    <a:pt x="7009" y="2161"/>
                    <a:pt x="10800" y="2161"/>
                  </a:cubicBezTo>
                  <a:cubicBezTo>
                    <a:pt x="14595" y="2161"/>
                    <a:pt x="18310" y="5611"/>
                    <a:pt x="20162" y="10802"/>
                  </a:cubicBezTo>
                  <a:cubicBezTo>
                    <a:pt x="18301" y="16000"/>
                    <a:pt x="14590" y="19438"/>
                    <a:pt x="10800" y="19438"/>
                  </a:cubicBezTo>
                  <a:moveTo>
                    <a:pt x="21576" y="10561"/>
                  </a:moveTo>
                  <a:cubicBezTo>
                    <a:pt x="21569" y="10516"/>
                    <a:pt x="21573" y="10467"/>
                    <a:pt x="21562" y="10423"/>
                  </a:cubicBezTo>
                  <a:cubicBezTo>
                    <a:pt x="21558" y="10406"/>
                    <a:pt x="21548" y="10395"/>
                    <a:pt x="21544" y="10378"/>
                  </a:cubicBezTo>
                  <a:cubicBezTo>
                    <a:pt x="21537" y="10352"/>
                    <a:pt x="21539" y="10322"/>
                    <a:pt x="21530" y="10297"/>
                  </a:cubicBezTo>
                  <a:cubicBezTo>
                    <a:pt x="19569" y="4298"/>
                    <a:pt x="15302" y="0"/>
                    <a:pt x="10800" y="0"/>
                  </a:cubicBezTo>
                  <a:cubicBezTo>
                    <a:pt x="6297" y="0"/>
                    <a:pt x="2030" y="4290"/>
                    <a:pt x="69" y="10290"/>
                  </a:cubicBezTo>
                  <a:cubicBezTo>
                    <a:pt x="61" y="10316"/>
                    <a:pt x="62" y="10344"/>
                    <a:pt x="55" y="10370"/>
                  </a:cubicBezTo>
                  <a:cubicBezTo>
                    <a:pt x="51" y="10387"/>
                    <a:pt x="41" y="10398"/>
                    <a:pt x="37" y="10415"/>
                  </a:cubicBezTo>
                  <a:cubicBezTo>
                    <a:pt x="26" y="10459"/>
                    <a:pt x="30" y="10508"/>
                    <a:pt x="24" y="10554"/>
                  </a:cubicBezTo>
                  <a:cubicBezTo>
                    <a:pt x="12" y="10635"/>
                    <a:pt x="0" y="10714"/>
                    <a:pt x="0" y="10796"/>
                  </a:cubicBezTo>
                  <a:cubicBezTo>
                    <a:pt x="0" y="10878"/>
                    <a:pt x="12" y="10955"/>
                    <a:pt x="24" y="11038"/>
                  </a:cubicBezTo>
                  <a:cubicBezTo>
                    <a:pt x="30" y="11083"/>
                    <a:pt x="26" y="11131"/>
                    <a:pt x="37" y="11175"/>
                  </a:cubicBezTo>
                  <a:cubicBezTo>
                    <a:pt x="41" y="11193"/>
                    <a:pt x="51" y="11204"/>
                    <a:pt x="55" y="11220"/>
                  </a:cubicBezTo>
                  <a:cubicBezTo>
                    <a:pt x="62" y="11247"/>
                    <a:pt x="61" y="11276"/>
                    <a:pt x="69" y="11302"/>
                  </a:cubicBezTo>
                  <a:cubicBezTo>
                    <a:pt x="2030" y="17300"/>
                    <a:pt x="6297" y="21599"/>
                    <a:pt x="10800" y="21599"/>
                  </a:cubicBezTo>
                  <a:cubicBezTo>
                    <a:pt x="15302" y="21599"/>
                    <a:pt x="19569" y="17308"/>
                    <a:pt x="21530" y="11309"/>
                  </a:cubicBezTo>
                  <a:cubicBezTo>
                    <a:pt x="21539" y="11283"/>
                    <a:pt x="21537" y="11255"/>
                    <a:pt x="21544" y="11228"/>
                  </a:cubicBezTo>
                  <a:cubicBezTo>
                    <a:pt x="21548" y="11212"/>
                    <a:pt x="21558" y="11201"/>
                    <a:pt x="21562" y="11183"/>
                  </a:cubicBezTo>
                  <a:cubicBezTo>
                    <a:pt x="21573" y="11139"/>
                    <a:pt x="21569" y="11089"/>
                    <a:pt x="21576" y="11044"/>
                  </a:cubicBezTo>
                  <a:cubicBezTo>
                    <a:pt x="21587" y="10963"/>
                    <a:pt x="21599" y="10885"/>
                    <a:pt x="21599" y="10803"/>
                  </a:cubicBezTo>
                  <a:cubicBezTo>
                    <a:pt x="21599" y="10721"/>
                    <a:pt x="21587" y="10642"/>
                    <a:pt x="21576" y="10561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292" name="AutoShape 106"/>
            <p:cNvSpPr/>
            <p:nvPr/>
          </p:nvSpPr>
          <p:spPr bwMode="auto">
            <a:xfrm>
              <a:off x="1169988" y="3717925"/>
              <a:ext cx="50800" cy="4921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202" y="0"/>
                  </a:moveTo>
                  <a:cubicBezTo>
                    <a:pt x="19193" y="0"/>
                    <a:pt x="19183" y="4"/>
                    <a:pt x="19174" y="4"/>
                  </a:cubicBezTo>
                  <a:cubicBezTo>
                    <a:pt x="8585" y="23"/>
                    <a:pt x="0" y="8607"/>
                    <a:pt x="0" y="19198"/>
                  </a:cubicBezTo>
                  <a:cubicBezTo>
                    <a:pt x="0" y="20523"/>
                    <a:pt x="1076" y="21600"/>
                    <a:pt x="2402" y="21600"/>
                  </a:cubicBezTo>
                  <a:cubicBezTo>
                    <a:pt x="3722" y="21600"/>
                    <a:pt x="4799" y="20523"/>
                    <a:pt x="4799" y="19198"/>
                  </a:cubicBezTo>
                  <a:cubicBezTo>
                    <a:pt x="4799" y="11262"/>
                    <a:pt x="11262" y="4803"/>
                    <a:pt x="19202" y="4803"/>
                  </a:cubicBezTo>
                  <a:lnTo>
                    <a:pt x="19202" y="4798"/>
                  </a:lnTo>
                  <a:cubicBezTo>
                    <a:pt x="20523" y="4798"/>
                    <a:pt x="21599" y="3721"/>
                    <a:pt x="21599" y="2401"/>
                  </a:cubicBezTo>
                  <a:cubicBezTo>
                    <a:pt x="21599" y="1076"/>
                    <a:pt x="20523" y="0"/>
                    <a:pt x="19202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293" name="AutoShape 107"/>
            <p:cNvSpPr/>
            <p:nvPr/>
          </p:nvSpPr>
          <p:spPr bwMode="auto">
            <a:xfrm>
              <a:off x="1136650" y="3683000"/>
              <a:ext cx="157163" cy="15716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20057"/>
                  </a:moveTo>
                  <a:cubicBezTo>
                    <a:pt x="5694" y="20057"/>
                    <a:pt x="1542" y="15905"/>
                    <a:pt x="1542" y="10800"/>
                  </a:cubicBezTo>
                  <a:cubicBezTo>
                    <a:pt x="1542" y="5694"/>
                    <a:pt x="5694" y="1542"/>
                    <a:pt x="10800" y="1542"/>
                  </a:cubicBezTo>
                  <a:cubicBezTo>
                    <a:pt x="15905" y="1542"/>
                    <a:pt x="20057" y="5694"/>
                    <a:pt x="20057" y="10800"/>
                  </a:cubicBezTo>
                  <a:cubicBezTo>
                    <a:pt x="20057" y="15905"/>
                    <a:pt x="15905" y="20057"/>
                    <a:pt x="10800" y="20057"/>
                  </a:cubicBezTo>
                  <a:moveTo>
                    <a:pt x="10800" y="0"/>
                  </a:moveTo>
                  <a:cubicBezTo>
                    <a:pt x="4834" y="0"/>
                    <a:pt x="0" y="4834"/>
                    <a:pt x="0" y="10800"/>
                  </a:cubicBezTo>
                  <a:cubicBezTo>
                    <a:pt x="0" y="16765"/>
                    <a:pt x="4834" y="21600"/>
                    <a:pt x="10800" y="21600"/>
                  </a:cubicBezTo>
                  <a:cubicBezTo>
                    <a:pt x="16765" y="21600"/>
                    <a:pt x="21599" y="16765"/>
                    <a:pt x="21599" y="10800"/>
                  </a:cubicBezTo>
                  <a:cubicBezTo>
                    <a:pt x="21599" y="4834"/>
                    <a:pt x="16765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</p:grpSp>
      <p:sp>
        <p:nvSpPr>
          <p:cNvPr id="21" name="AutoShape 130"/>
          <p:cNvSpPr/>
          <p:nvPr/>
        </p:nvSpPr>
        <p:spPr bwMode="auto">
          <a:xfrm>
            <a:off x="1171575" y="1869123"/>
            <a:ext cx="360363" cy="358775"/>
          </a:xfrm>
          <a:custGeom>
            <a:avLst/>
            <a:gdLst>
              <a:gd name="T0" fmla="+- 0 10799 113"/>
              <a:gd name="T1" fmla="*/ T0 w 21373"/>
              <a:gd name="T2" fmla="*/ 10800 h 21600"/>
              <a:gd name="T3" fmla="+- 0 10799 113"/>
              <a:gd name="T4" fmla="*/ T3 w 21373"/>
              <a:gd name="T5" fmla="*/ 10800 h 21600"/>
              <a:gd name="T6" fmla="+- 0 10799 113"/>
              <a:gd name="T7" fmla="*/ T6 w 21373"/>
              <a:gd name="T8" fmla="*/ 10800 h 21600"/>
              <a:gd name="T9" fmla="+- 0 10799 113"/>
              <a:gd name="T10" fmla="*/ T9 w 21373"/>
              <a:gd name="T11" fmla="*/ 10800 h 21600"/>
            </a:gdLst>
            <a:ahLst/>
            <a:cxnLst>
              <a:cxn ang="0">
                <a:pos x="T1" y="T2"/>
              </a:cxn>
              <a:cxn ang="0">
                <a:pos x="T4" y="T5"/>
              </a:cxn>
              <a:cxn ang="0">
                <a:pos x="T7" y="T8"/>
              </a:cxn>
              <a:cxn ang="0">
                <a:pos x="T10" y="T11"/>
              </a:cxn>
            </a:cxnLst>
            <a:rect l="0" t="0" r="r" b="b"/>
            <a:pathLst>
              <a:path w="21373" h="21600">
                <a:moveTo>
                  <a:pt x="1336" y="20249"/>
                </a:moveTo>
                <a:cubicBezTo>
                  <a:pt x="1428" y="20188"/>
                  <a:pt x="3691" y="18688"/>
                  <a:pt x="7070" y="17950"/>
                </a:cubicBezTo>
                <a:lnTo>
                  <a:pt x="8729" y="17587"/>
                </a:lnTo>
                <a:cubicBezTo>
                  <a:pt x="9321" y="17980"/>
                  <a:pt x="9972" y="18225"/>
                  <a:pt x="10686" y="18225"/>
                </a:cubicBezTo>
                <a:cubicBezTo>
                  <a:pt x="11401" y="18225"/>
                  <a:pt x="12052" y="17980"/>
                  <a:pt x="12644" y="17587"/>
                </a:cubicBezTo>
                <a:lnTo>
                  <a:pt x="14303" y="17950"/>
                </a:lnTo>
                <a:cubicBezTo>
                  <a:pt x="17656" y="18682"/>
                  <a:pt x="19911" y="20165"/>
                  <a:pt x="20037" y="20249"/>
                </a:cubicBezTo>
                <a:cubicBezTo>
                  <a:pt x="20037" y="20249"/>
                  <a:pt x="1336" y="20249"/>
                  <a:pt x="1336" y="20249"/>
                </a:cubicBezTo>
                <a:close/>
                <a:moveTo>
                  <a:pt x="13537" y="15793"/>
                </a:moveTo>
                <a:lnTo>
                  <a:pt x="13317" y="16073"/>
                </a:lnTo>
                <a:cubicBezTo>
                  <a:pt x="11725" y="17923"/>
                  <a:pt x="9648" y="17923"/>
                  <a:pt x="8056" y="16073"/>
                </a:cubicBezTo>
                <a:lnTo>
                  <a:pt x="7836" y="15793"/>
                </a:lnTo>
                <a:cubicBezTo>
                  <a:pt x="5977" y="13411"/>
                  <a:pt x="5053" y="10261"/>
                  <a:pt x="5451" y="7255"/>
                </a:cubicBezTo>
                <a:cubicBezTo>
                  <a:pt x="5815" y="4367"/>
                  <a:pt x="7453" y="1350"/>
                  <a:pt x="10686" y="1350"/>
                </a:cubicBezTo>
                <a:cubicBezTo>
                  <a:pt x="13920" y="1350"/>
                  <a:pt x="15558" y="4367"/>
                  <a:pt x="15922" y="7255"/>
                </a:cubicBezTo>
                <a:cubicBezTo>
                  <a:pt x="16318" y="10262"/>
                  <a:pt x="15398" y="13411"/>
                  <a:pt x="13537" y="15793"/>
                </a:cubicBezTo>
                <a:moveTo>
                  <a:pt x="20778" y="19126"/>
                </a:moveTo>
                <a:cubicBezTo>
                  <a:pt x="20644" y="19037"/>
                  <a:pt x="18209" y="17422"/>
                  <a:pt x="14585" y="16630"/>
                </a:cubicBezTo>
                <a:cubicBezTo>
                  <a:pt x="15914" y="14927"/>
                  <a:pt x="16767" y="12639"/>
                  <a:pt x="17130" y="11115"/>
                </a:cubicBezTo>
                <a:cubicBezTo>
                  <a:pt x="17633" y="9004"/>
                  <a:pt x="17438" y="4873"/>
                  <a:pt x="15431" y="2299"/>
                </a:cubicBezTo>
                <a:cubicBezTo>
                  <a:pt x="14259" y="795"/>
                  <a:pt x="12618" y="0"/>
                  <a:pt x="10686" y="0"/>
                </a:cubicBezTo>
                <a:cubicBezTo>
                  <a:pt x="8755" y="0"/>
                  <a:pt x="7114" y="795"/>
                  <a:pt x="5942" y="2299"/>
                </a:cubicBezTo>
                <a:cubicBezTo>
                  <a:pt x="3935" y="4873"/>
                  <a:pt x="3740" y="9004"/>
                  <a:pt x="4243" y="11115"/>
                </a:cubicBezTo>
                <a:cubicBezTo>
                  <a:pt x="4606" y="12639"/>
                  <a:pt x="5459" y="14927"/>
                  <a:pt x="6788" y="16630"/>
                </a:cubicBezTo>
                <a:cubicBezTo>
                  <a:pt x="3164" y="17422"/>
                  <a:pt x="729" y="19037"/>
                  <a:pt x="595" y="19126"/>
                </a:cubicBezTo>
                <a:cubicBezTo>
                  <a:pt x="105" y="19457"/>
                  <a:pt x="-113" y="20071"/>
                  <a:pt x="57" y="20640"/>
                </a:cubicBezTo>
                <a:cubicBezTo>
                  <a:pt x="228" y="21210"/>
                  <a:pt x="747" y="21599"/>
                  <a:pt x="1336" y="21599"/>
                </a:cubicBezTo>
                <a:lnTo>
                  <a:pt x="20037" y="21599"/>
                </a:lnTo>
                <a:cubicBezTo>
                  <a:pt x="20626" y="21599"/>
                  <a:pt x="21145" y="21210"/>
                  <a:pt x="21316" y="20640"/>
                </a:cubicBezTo>
                <a:cubicBezTo>
                  <a:pt x="21487" y="20071"/>
                  <a:pt x="21268" y="19457"/>
                  <a:pt x="20778" y="19126"/>
                </a:cubicBez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lIns="19050" tIns="19050" rIns="19050" bIns="19050" anchor="ctr"/>
          <a:p>
            <a:pPr marL="0" marR="0" lvl="0" indent="0" algn="ctr" defTabSz="22860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5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Gill Sans" charset="0"/>
              <a:sym typeface="Gill Sans" charset="0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7492292" y="1870999"/>
            <a:ext cx="314346" cy="359165"/>
            <a:chOff x="6853689" y="2141343"/>
            <a:chExt cx="314346" cy="359165"/>
          </a:xfrm>
          <a:solidFill>
            <a:schemeClr val="accent1"/>
          </a:solidFill>
        </p:grpSpPr>
        <p:sp>
          <p:nvSpPr>
            <p:cNvPr id="23" name="AutoShape 48"/>
            <p:cNvSpPr/>
            <p:nvPr/>
          </p:nvSpPr>
          <p:spPr bwMode="auto">
            <a:xfrm>
              <a:off x="6853689" y="2141343"/>
              <a:ext cx="314346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7425"/>
                  </a:moveTo>
                  <a:cubicBezTo>
                    <a:pt x="5687" y="7425"/>
                    <a:pt x="1542" y="6064"/>
                    <a:pt x="1542" y="4387"/>
                  </a:cubicBezTo>
                  <a:cubicBezTo>
                    <a:pt x="1542" y="2709"/>
                    <a:pt x="5687" y="1350"/>
                    <a:pt x="10800" y="1350"/>
                  </a:cubicBezTo>
                  <a:cubicBezTo>
                    <a:pt x="15912" y="1350"/>
                    <a:pt x="20057" y="2709"/>
                    <a:pt x="20057" y="4387"/>
                  </a:cubicBezTo>
                  <a:cubicBezTo>
                    <a:pt x="20057" y="6064"/>
                    <a:pt x="15912" y="7425"/>
                    <a:pt x="10800" y="7425"/>
                  </a:cubicBezTo>
                  <a:moveTo>
                    <a:pt x="20057" y="9112"/>
                  </a:moveTo>
                  <a:lnTo>
                    <a:pt x="20054" y="9112"/>
                  </a:lnTo>
                  <a:cubicBezTo>
                    <a:pt x="20054" y="9119"/>
                    <a:pt x="20057" y="9127"/>
                    <a:pt x="20057" y="9133"/>
                  </a:cubicBezTo>
                  <a:cubicBezTo>
                    <a:pt x="20057" y="10800"/>
                    <a:pt x="15912" y="12150"/>
                    <a:pt x="10800" y="12150"/>
                  </a:cubicBezTo>
                  <a:cubicBezTo>
                    <a:pt x="5687" y="12150"/>
                    <a:pt x="1542" y="10800"/>
                    <a:pt x="1542" y="9133"/>
                  </a:cubicBezTo>
                  <a:cubicBezTo>
                    <a:pt x="1542" y="9127"/>
                    <a:pt x="1545" y="9119"/>
                    <a:pt x="1545" y="9112"/>
                  </a:cubicBezTo>
                  <a:lnTo>
                    <a:pt x="1542" y="9112"/>
                  </a:lnTo>
                  <a:lnTo>
                    <a:pt x="1542" y="6793"/>
                  </a:lnTo>
                  <a:cubicBezTo>
                    <a:pt x="3564" y="8140"/>
                    <a:pt x="7271" y="8774"/>
                    <a:pt x="10800" y="8774"/>
                  </a:cubicBezTo>
                  <a:cubicBezTo>
                    <a:pt x="14328" y="8774"/>
                    <a:pt x="18035" y="8140"/>
                    <a:pt x="20057" y="6793"/>
                  </a:cubicBezTo>
                  <a:cubicBezTo>
                    <a:pt x="20057" y="6793"/>
                    <a:pt x="20057" y="9112"/>
                    <a:pt x="20057" y="9112"/>
                  </a:cubicBezTo>
                  <a:close/>
                  <a:moveTo>
                    <a:pt x="20057" y="13162"/>
                  </a:moveTo>
                  <a:lnTo>
                    <a:pt x="20054" y="13162"/>
                  </a:lnTo>
                  <a:cubicBezTo>
                    <a:pt x="20054" y="13169"/>
                    <a:pt x="20057" y="13177"/>
                    <a:pt x="20057" y="13183"/>
                  </a:cubicBezTo>
                  <a:cubicBezTo>
                    <a:pt x="20057" y="14850"/>
                    <a:pt x="15912" y="16200"/>
                    <a:pt x="10800" y="16200"/>
                  </a:cubicBezTo>
                  <a:cubicBezTo>
                    <a:pt x="5687" y="16200"/>
                    <a:pt x="1542" y="14850"/>
                    <a:pt x="1542" y="13183"/>
                  </a:cubicBezTo>
                  <a:cubicBezTo>
                    <a:pt x="1542" y="13177"/>
                    <a:pt x="1545" y="13169"/>
                    <a:pt x="1545" y="13162"/>
                  </a:cubicBezTo>
                  <a:lnTo>
                    <a:pt x="1542" y="13162"/>
                  </a:lnTo>
                  <a:lnTo>
                    <a:pt x="1542" y="10640"/>
                  </a:lnTo>
                  <a:cubicBezTo>
                    <a:pt x="3136" y="12077"/>
                    <a:pt x="6982" y="12825"/>
                    <a:pt x="10800" y="12825"/>
                  </a:cubicBezTo>
                  <a:cubicBezTo>
                    <a:pt x="14617" y="12825"/>
                    <a:pt x="18463" y="12077"/>
                    <a:pt x="20057" y="10640"/>
                  </a:cubicBezTo>
                  <a:cubicBezTo>
                    <a:pt x="20057" y="10640"/>
                    <a:pt x="20057" y="13162"/>
                    <a:pt x="20057" y="13162"/>
                  </a:cubicBezTo>
                  <a:close/>
                  <a:moveTo>
                    <a:pt x="20057" y="17212"/>
                  </a:moveTo>
                  <a:cubicBezTo>
                    <a:pt x="20057" y="18889"/>
                    <a:pt x="15912" y="20249"/>
                    <a:pt x="10800" y="20249"/>
                  </a:cubicBezTo>
                  <a:cubicBezTo>
                    <a:pt x="5687" y="20249"/>
                    <a:pt x="1542" y="18889"/>
                    <a:pt x="1542" y="17212"/>
                  </a:cubicBezTo>
                  <a:lnTo>
                    <a:pt x="1542" y="14690"/>
                  </a:lnTo>
                  <a:cubicBezTo>
                    <a:pt x="3136" y="16127"/>
                    <a:pt x="6982" y="16875"/>
                    <a:pt x="10800" y="16875"/>
                  </a:cubicBezTo>
                  <a:cubicBezTo>
                    <a:pt x="14617" y="16875"/>
                    <a:pt x="18463" y="16127"/>
                    <a:pt x="20057" y="14690"/>
                  </a:cubicBezTo>
                  <a:cubicBezTo>
                    <a:pt x="20057" y="14690"/>
                    <a:pt x="20057" y="17212"/>
                    <a:pt x="20057" y="17212"/>
                  </a:cubicBezTo>
                  <a:close/>
                  <a:moveTo>
                    <a:pt x="10800" y="0"/>
                  </a:moveTo>
                  <a:cubicBezTo>
                    <a:pt x="5598" y="0"/>
                    <a:pt x="0" y="1372"/>
                    <a:pt x="0" y="4387"/>
                  </a:cubicBezTo>
                  <a:lnTo>
                    <a:pt x="0" y="17212"/>
                  </a:lnTo>
                  <a:cubicBezTo>
                    <a:pt x="0" y="20226"/>
                    <a:pt x="5598" y="21599"/>
                    <a:pt x="10800" y="21599"/>
                  </a:cubicBezTo>
                  <a:cubicBezTo>
                    <a:pt x="16001" y="21599"/>
                    <a:pt x="21599" y="20226"/>
                    <a:pt x="21599" y="17212"/>
                  </a:cubicBezTo>
                  <a:lnTo>
                    <a:pt x="21599" y="4387"/>
                  </a:lnTo>
                  <a:cubicBezTo>
                    <a:pt x="21599" y="1372"/>
                    <a:pt x="16001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24" name="AutoShape 49"/>
            <p:cNvSpPr/>
            <p:nvPr/>
          </p:nvSpPr>
          <p:spPr bwMode="auto">
            <a:xfrm>
              <a:off x="7100498" y="2421922"/>
              <a:ext cx="22717" cy="2210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21599"/>
                  </a:moveTo>
                  <a:cubicBezTo>
                    <a:pt x="16769" y="21599"/>
                    <a:pt x="21600" y="16769"/>
                    <a:pt x="21600" y="10800"/>
                  </a:cubicBezTo>
                  <a:cubicBezTo>
                    <a:pt x="21600" y="4830"/>
                    <a:pt x="16769" y="0"/>
                    <a:pt x="10800" y="0"/>
                  </a:cubicBezTo>
                  <a:cubicBezTo>
                    <a:pt x="4830" y="0"/>
                    <a:pt x="0" y="4830"/>
                    <a:pt x="0" y="10800"/>
                  </a:cubicBezTo>
                  <a:cubicBezTo>
                    <a:pt x="0" y="16769"/>
                    <a:pt x="4830" y="21599"/>
                    <a:pt x="10800" y="21599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25" name="AutoShape 50"/>
            <p:cNvSpPr/>
            <p:nvPr/>
          </p:nvSpPr>
          <p:spPr bwMode="auto">
            <a:xfrm>
              <a:off x="7100498" y="2354387"/>
              <a:ext cx="22717" cy="22717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21599"/>
                  </a:moveTo>
                  <a:cubicBezTo>
                    <a:pt x="16769" y="21599"/>
                    <a:pt x="21600" y="16769"/>
                    <a:pt x="21600" y="10800"/>
                  </a:cubicBezTo>
                  <a:cubicBezTo>
                    <a:pt x="21600" y="4830"/>
                    <a:pt x="16769" y="0"/>
                    <a:pt x="10800" y="0"/>
                  </a:cubicBezTo>
                  <a:cubicBezTo>
                    <a:pt x="4830" y="0"/>
                    <a:pt x="0" y="4830"/>
                    <a:pt x="0" y="10800"/>
                  </a:cubicBezTo>
                  <a:cubicBezTo>
                    <a:pt x="0" y="16769"/>
                    <a:pt x="4830" y="21599"/>
                    <a:pt x="10800" y="21599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sp>
          <p:nvSpPr>
            <p:cNvPr id="26" name="AutoShape 51"/>
            <p:cNvSpPr/>
            <p:nvPr/>
          </p:nvSpPr>
          <p:spPr bwMode="auto">
            <a:xfrm>
              <a:off x="7100498" y="2286850"/>
              <a:ext cx="22717" cy="22717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21599"/>
                  </a:moveTo>
                  <a:cubicBezTo>
                    <a:pt x="16769" y="21599"/>
                    <a:pt x="21600" y="16769"/>
                    <a:pt x="21600" y="10800"/>
                  </a:cubicBezTo>
                  <a:cubicBezTo>
                    <a:pt x="21600" y="4830"/>
                    <a:pt x="16769" y="0"/>
                    <a:pt x="10800" y="0"/>
                  </a:cubicBezTo>
                  <a:cubicBezTo>
                    <a:pt x="4830" y="0"/>
                    <a:pt x="0" y="4830"/>
                    <a:pt x="0" y="10800"/>
                  </a:cubicBezTo>
                  <a:cubicBezTo>
                    <a:pt x="0" y="16769"/>
                    <a:pt x="4830" y="21599"/>
                    <a:pt x="10800" y="21599"/>
                  </a:cubicBezTo>
                </a:path>
              </a:pathLst>
            </a:custGeom>
            <a:grpFill/>
            <a:ln>
              <a:noFill/>
            </a:ln>
            <a:effectLst/>
          </p:spPr>
          <p:txBody>
            <a:bodyPr lIns="19050" tIns="19050" rIns="19050" bIns="19050" anchor="ctr"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矩形 5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1022985" y="292735"/>
            <a:ext cx="61334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Settings</a:t>
            </a:r>
            <a:endParaRPr lang="en-US" altLang="zh-CN" sz="32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3" name="文本框 5"/>
          <p:cNvSpPr txBox="1">
            <a:spLocks noChangeArrowheads="1"/>
          </p:cNvSpPr>
          <p:nvPr/>
        </p:nvSpPr>
        <p:spPr bwMode="auto">
          <a:xfrm>
            <a:off x="721995" y="1891030"/>
            <a:ext cx="2362835" cy="2327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Starting with a sample of students from a first year university English class with a class size of approximately 50-60 students</a:t>
            </a:r>
            <a:r>
              <a:rPr lang="en-US" altLang="zh-CN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and teachers who have already experienced online classes</a:t>
            </a:r>
            <a:endParaRPr lang="en-US" altLang="zh-CN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 rot="0">
            <a:off x="311150" y="1938655"/>
            <a:ext cx="400050" cy="368300"/>
            <a:chOff x="374" y="2407"/>
            <a:chExt cx="630" cy="580"/>
          </a:xfrm>
        </p:grpSpPr>
        <p:sp>
          <p:nvSpPr>
            <p:cNvPr id="41" name="椭圆 40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1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sp>
        <p:nvSpPr>
          <p:cNvPr id="7" name="文本框 5"/>
          <p:cNvSpPr txBox="1">
            <a:spLocks noChangeArrowheads="1"/>
          </p:cNvSpPr>
          <p:nvPr/>
        </p:nvSpPr>
        <p:spPr bwMode="auto">
          <a:xfrm>
            <a:off x="3833495" y="1891030"/>
            <a:ext cx="2132330" cy="2327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With students on campus and eye movement equipment on campus, it does not take too long </a:t>
            </a:r>
            <a:r>
              <a:rPr lang="en-US" altLang="zh-CN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time </a:t>
            </a:r>
            <a:r>
              <a:rPr lang="zh-CN" altLang="en-US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 test one person (around 15-20 minutes per person)</a:t>
            </a:r>
            <a:endParaRPr lang="zh-CN" altLang="en-US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 rot="0">
            <a:off x="3450590" y="1938655"/>
            <a:ext cx="400685" cy="368300"/>
            <a:chOff x="374" y="2407"/>
            <a:chExt cx="631" cy="580"/>
          </a:xfrm>
        </p:grpSpPr>
        <p:sp>
          <p:nvSpPr>
            <p:cNvPr id="10" name="椭圆 9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2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sp>
        <p:nvSpPr>
          <p:cNvPr id="13" name="文本框 5"/>
          <p:cNvSpPr txBox="1">
            <a:spLocks noChangeArrowheads="1"/>
          </p:cNvSpPr>
          <p:nvPr/>
        </p:nvSpPr>
        <p:spPr bwMode="auto">
          <a:xfrm>
            <a:off x="6715125" y="1884045"/>
            <a:ext cx="203835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Students and teachers only need a mobile phone, computer or ipad with a working network to use</a:t>
            </a:r>
            <a:endParaRPr lang="zh-CN" altLang="en-US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 rot="0">
            <a:off x="6339205" y="1938655"/>
            <a:ext cx="400685" cy="368300"/>
            <a:chOff x="374" y="2407"/>
            <a:chExt cx="631" cy="580"/>
          </a:xfrm>
        </p:grpSpPr>
        <p:sp>
          <p:nvSpPr>
            <p:cNvPr id="15" name="椭圆 14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3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3" name="文本框 5"/>
          <p:cNvSpPr txBox="1">
            <a:spLocks noChangeArrowheads="1"/>
          </p:cNvSpPr>
          <p:nvPr/>
        </p:nvSpPr>
        <p:spPr bwMode="auto">
          <a:xfrm>
            <a:off x="1210311" y="136208"/>
            <a:ext cx="672338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Research Idea &amp; </a:t>
            </a:r>
            <a:r>
              <a:rPr lang="zh-CN" altLang="en-US" sz="32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Methodolog</a:t>
            </a:r>
            <a:r>
              <a:rPr lang="en-US" altLang="zh-CN" sz="32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ies</a:t>
            </a:r>
            <a:endParaRPr lang="en-US" altLang="zh-CN" sz="32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 descr="流程 (2)"/>
          <p:cNvPicPr>
            <a:picLocks noChangeAspect="1"/>
          </p:cNvPicPr>
          <p:nvPr/>
        </p:nvPicPr>
        <p:blipFill>
          <a:blip r:embed="rId1"/>
          <a:srcRect l="2883" t="12069" r="2816" b="12639"/>
          <a:stretch>
            <a:fillRect/>
          </a:stretch>
        </p:blipFill>
        <p:spPr>
          <a:xfrm>
            <a:off x="120015" y="2451100"/>
            <a:ext cx="8909685" cy="1929130"/>
          </a:xfrm>
          <a:prstGeom prst="rect">
            <a:avLst/>
          </a:prstGeom>
        </p:spPr>
      </p:pic>
      <p:sp>
        <p:nvSpPr>
          <p:cNvPr id="5" name="文本框 5"/>
          <p:cNvSpPr txBox="1">
            <a:spLocks noChangeArrowheads="1"/>
          </p:cNvSpPr>
          <p:nvPr/>
        </p:nvSpPr>
        <p:spPr bwMode="auto">
          <a:xfrm>
            <a:off x="52705" y="1691640"/>
            <a:ext cx="1695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Preparation </a:t>
            </a:r>
            <a:endParaRPr lang="en-US" altLang="zh-CN" sz="18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3681095" y="1730375"/>
            <a:ext cx="1695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Research </a:t>
            </a:r>
            <a:endParaRPr lang="en-US" altLang="zh-CN" sz="18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7448550" y="1835150"/>
            <a:ext cx="1695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Conclusion</a:t>
            </a:r>
            <a:endParaRPr lang="en-US" altLang="zh-CN" sz="18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 rot="0">
            <a:off x="732155" y="1236345"/>
            <a:ext cx="392430" cy="392430"/>
            <a:chOff x="5541" y="2093"/>
            <a:chExt cx="618" cy="618"/>
          </a:xfrm>
        </p:grpSpPr>
        <p:sp>
          <p:nvSpPr>
            <p:cNvPr id="41" name="椭圆 40"/>
            <p:cNvSpPr/>
            <p:nvPr/>
          </p:nvSpPr>
          <p:spPr>
            <a:xfrm>
              <a:off x="5541" y="2093"/>
              <a:ext cx="618" cy="618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38" name="文本框 37"/>
            <p:cNvSpPr txBox="1"/>
            <p:nvPr/>
          </p:nvSpPr>
          <p:spPr>
            <a:xfrm>
              <a:off x="5569" y="2109"/>
              <a:ext cx="474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1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 rot="0">
            <a:off x="4360545" y="1238250"/>
            <a:ext cx="392430" cy="392430"/>
            <a:chOff x="5541" y="2093"/>
            <a:chExt cx="618" cy="618"/>
          </a:xfrm>
        </p:grpSpPr>
        <p:sp>
          <p:nvSpPr>
            <p:cNvPr id="9" name="椭圆 8"/>
            <p:cNvSpPr/>
            <p:nvPr/>
          </p:nvSpPr>
          <p:spPr>
            <a:xfrm>
              <a:off x="5541" y="2093"/>
              <a:ext cx="618" cy="618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569" y="2109"/>
              <a:ext cx="474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2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 rot="0">
            <a:off x="8128000" y="1285240"/>
            <a:ext cx="392430" cy="392430"/>
            <a:chOff x="5541" y="2093"/>
            <a:chExt cx="618" cy="618"/>
          </a:xfrm>
        </p:grpSpPr>
        <p:sp>
          <p:nvSpPr>
            <p:cNvPr id="13" name="椭圆 12"/>
            <p:cNvSpPr/>
            <p:nvPr/>
          </p:nvSpPr>
          <p:spPr>
            <a:xfrm>
              <a:off x="5541" y="2093"/>
              <a:ext cx="618" cy="618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5569" y="2109"/>
              <a:ext cx="474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3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矩形 6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954405" y="138430"/>
            <a:ext cx="61334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Methodologies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0" name="图片 4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  <p:sp>
        <p:nvSpPr>
          <p:cNvPr id="74" name="文本框 6"/>
          <p:cNvSpPr txBox="1">
            <a:spLocks noChangeArrowheads="1"/>
          </p:cNvSpPr>
          <p:nvPr/>
        </p:nvSpPr>
        <p:spPr bwMode="auto">
          <a:xfrm>
            <a:off x="954405" y="607695"/>
            <a:ext cx="3951605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6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Using the Grounded theory</a:t>
            </a:r>
            <a:endParaRPr lang="en-US" altLang="zh-CN" sz="16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5"/>
          <p:cNvSpPr txBox="1">
            <a:spLocks noChangeArrowheads="1"/>
          </p:cNvSpPr>
          <p:nvPr/>
        </p:nvSpPr>
        <p:spPr bwMode="auto">
          <a:xfrm>
            <a:off x="226695" y="2417445"/>
            <a:ext cx="3630295" cy="1706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Literature </a:t>
            </a:r>
            <a:endParaRPr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Case study </a:t>
            </a:r>
            <a:endParaRPr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Questionnaire </a:t>
            </a:r>
            <a:endParaRPr 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None/>
              <a:defRPr/>
            </a:pPr>
            <a:r>
              <a:rPr 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&amp;  </a:t>
            </a:r>
            <a:r>
              <a:rPr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interview </a:t>
            </a:r>
            <a:endParaRPr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endParaRPr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2376805" y="2379345"/>
            <a:ext cx="2856865" cy="106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Eye-movement experiment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Development research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Eye-movement experiment  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66395" y="1700530"/>
            <a:ext cx="1532890" cy="40259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p>
            <a:pPr indent="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None/>
              <a:defRPr/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status analysis :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503170" y="1700530"/>
            <a:ext cx="2665730" cy="40259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p>
            <a:pPr indent="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None/>
              <a:defRPr/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data collection and  analysis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655945" y="1700530"/>
            <a:ext cx="3164205" cy="40259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p>
            <a:pPr indent="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None/>
              <a:defRPr/>
            </a:pPr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Supporting strategy exploration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5655945" y="2404745"/>
            <a:ext cx="3034665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Design research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342900" indent="-342900" algn="l" fontAlgn="base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Teaching experimen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矩形 6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900430" y="80010"/>
            <a:ext cx="704532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of user research data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028700" y="2073910"/>
            <a:ext cx="7493000" cy="2244090"/>
            <a:chOff x="1534" y="2656"/>
            <a:chExt cx="11800" cy="3534"/>
          </a:xfrm>
        </p:grpSpPr>
        <p:sp>
          <p:nvSpPr>
            <p:cNvPr id="85" name="Oval 6"/>
            <p:cNvSpPr>
              <a:spLocks noChangeArrowheads="1"/>
            </p:cNvSpPr>
            <p:nvPr/>
          </p:nvSpPr>
          <p:spPr bwMode="auto">
            <a:xfrm>
              <a:off x="2324" y="3729"/>
              <a:ext cx="1550" cy="1564"/>
            </a:xfrm>
            <a:prstGeom prst="ellipse">
              <a:avLst/>
            </a:prstGeom>
            <a:solidFill>
              <a:schemeClr val="accent2"/>
            </a:solidFill>
            <a:ln w="28575">
              <a:solidFill>
                <a:schemeClr val="tx1">
                  <a:lumMod val="75000"/>
                  <a:lumOff val="25000"/>
                </a:schemeClr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6" name="Oval 7"/>
            <p:cNvSpPr>
              <a:spLocks noChangeArrowheads="1"/>
            </p:cNvSpPr>
            <p:nvPr/>
          </p:nvSpPr>
          <p:spPr bwMode="auto">
            <a:xfrm>
              <a:off x="5194" y="3724"/>
              <a:ext cx="1550" cy="1564"/>
            </a:xfrm>
            <a:prstGeom prst="ellipse">
              <a:avLst/>
            </a:prstGeom>
            <a:solidFill>
              <a:schemeClr val="accent2"/>
            </a:solidFill>
            <a:ln w="28575">
              <a:solidFill>
                <a:schemeClr val="tx1">
                  <a:lumMod val="75000"/>
                  <a:lumOff val="25000"/>
                </a:schemeClr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" name="Oval 8"/>
            <p:cNvSpPr>
              <a:spLocks noChangeArrowheads="1"/>
            </p:cNvSpPr>
            <p:nvPr/>
          </p:nvSpPr>
          <p:spPr bwMode="auto">
            <a:xfrm>
              <a:off x="1544" y="4634"/>
              <a:ext cx="243" cy="243"/>
            </a:xfrm>
            <a:prstGeom prst="ellipse">
              <a:avLst/>
            </a:prstGeom>
            <a:solidFill>
              <a:srgbClr val="3B2213"/>
            </a:solidFill>
            <a:ln w="6350">
              <a:solidFill>
                <a:schemeClr val="bg1"/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8" name="Freeform 10"/>
            <p:cNvSpPr/>
            <p:nvPr/>
          </p:nvSpPr>
          <p:spPr bwMode="auto">
            <a:xfrm>
              <a:off x="1534" y="2934"/>
              <a:ext cx="3204" cy="1802"/>
            </a:xfrm>
            <a:custGeom>
              <a:avLst/>
              <a:gdLst>
                <a:gd name="T0" fmla="*/ 583 w 597"/>
                <a:gd name="T1" fmla="*/ 291 h 333"/>
                <a:gd name="T2" fmla="*/ 291 w 597"/>
                <a:gd name="T3" fmla="*/ 0 h 333"/>
                <a:gd name="T4" fmla="*/ 0 w 597"/>
                <a:gd name="T5" fmla="*/ 291 h 333"/>
                <a:gd name="T6" fmla="*/ 49 w 597"/>
                <a:gd name="T7" fmla="*/ 291 h 333"/>
                <a:gd name="T8" fmla="*/ 291 w 597"/>
                <a:gd name="T9" fmla="*/ 49 h 333"/>
                <a:gd name="T10" fmla="*/ 534 w 597"/>
                <a:gd name="T11" fmla="*/ 291 h 333"/>
                <a:gd name="T12" fmla="*/ 520 w 597"/>
                <a:gd name="T13" fmla="*/ 291 h 333"/>
                <a:gd name="T14" fmla="*/ 559 w 597"/>
                <a:gd name="T15" fmla="*/ 333 h 333"/>
                <a:gd name="T16" fmla="*/ 597 w 597"/>
                <a:gd name="T17" fmla="*/ 291 h 333"/>
                <a:gd name="T18" fmla="*/ 583 w 597"/>
                <a:gd name="T19" fmla="*/ 291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97" h="333">
                  <a:moveTo>
                    <a:pt x="583" y="291"/>
                  </a:moveTo>
                  <a:cubicBezTo>
                    <a:pt x="583" y="130"/>
                    <a:pt x="453" y="0"/>
                    <a:pt x="291" y="0"/>
                  </a:cubicBezTo>
                  <a:cubicBezTo>
                    <a:pt x="130" y="0"/>
                    <a:pt x="0" y="130"/>
                    <a:pt x="0" y="291"/>
                  </a:cubicBezTo>
                  <a:cubicBezTo>
                    <a:pt x="49" y="291"/>
                    <a:pt x="49" y="291"/>
                    <a:pt x="49" y="291"/>
                  </a:cubicBezTo>
                  <a:cubicBezTo>
                    <a:pt x="49" y="157"/>
                    <a:pt x="158" y="49"/>
                    <a:pt x="291" y="49"/>
                  </a:cubicBezTo>
                  <a:cubicBezTo>
                    <a:pt x="425" y="49"/>
                    <a:pt x="534" y="157"/>
                    <a:pt x="534" y="291"/>
                  </a:cubicBezTo>
                  <a:cubicBezTo>
                    <a:pt x="520" y="291"/>
                    <a:pt x="520" y="291"/>
                    <a:pt x="520" y="291"/>
                  </a:cubicBezTo>
                  <a:cubicBezTo>
                    <a:pt x="559" y="333"/>
                    <a:pt x="559" y="333"/>
                    <a:pt x="559" y="333"/>
                  </a:cubicBezTo>
                  <a:cubicBezTo>
                    <a:pt x="597" y="291"/>
                    <a:pt x="597" y="291"/>
                    <a:pt x="597" y="291"/>
                  </a:cubicBezTo>
                  <a:lnTo>
                    <a:pt x="583" y="291"/>
                  </a:lnTo>
                  <a:close/>
                </a:path>
              </a:pathLst>
            </a:custGeom>
            <a:solidFill>
              <a:schemeClr val="accent1"/>
            </a:solidFill>
            <a:ln w="6350">
              <a:solidFill>
                <a:schemeClr val="bg1"/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9" name="Oval 11"/>
            <p:cNvSpPr>
              <a:spLocks noChangeArrowheads="1"/>
            </p:cNvSpPr>
            <p:nvPr/>
          </p:nvSpPr>
          <p:spPr bwMode="auto">
            <a:xfrm>
              <a:off x="8052" y="3729"/>
              <a:ext cx="1553" cy="1564"/>
            </a:xfrm>
            <a:prstGeom prst="ellipse">
              <a:avLst/>
            </a:prstGeom>
            <a:solidFill>
              <a:schemeClr val="accent2"/>
            </a:solidFill>
            <a:ln w="28575">
              <a:solidFill>
                <a:schemeClr val="tx1">
                  <a:lumMod val="75000"/>
                  <a:lumOff val="25000"/>
                </a:schemeClr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0" name="Oval 13"/>
            <p:cNvSpPr>
              <a:spLocks noChangeArrowheads="1"/>
            </p:cNvSpPr>
            <p:nvPr/>
          </p:nvSpPr>
          <p:spPr bwMode="auto">
            <a:xfrm>
              <a:off x="10925" y="3724"/>
              <a:ext cx="1550" cy="1564"/>
            </a:xfrm>
            <a:prstGeom prst="ellipse">
              <a:avLst/>
            </a:prstGeom>
            <a:solidFill>
              <a:schemeClr val="accent2"/>
            </a:solidFill>
            <a:ln w="28575">
              <a:solidFill>
                <a:schemeClr val="tx1">
                  <a:lumMod val="75000"/>
                  <a:lumOff val="25000"/>
                </a:schemeClr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1" name="Freeform 14"/>
            <p:cNvSpPr/>
            <p:nvPr/>
          </p:nvSpPr>
          <p:spPr bwMode="auto">
            <a:xfrm>
              <a:off x="7271" y="2934"/>
              <a:ext cx="3196" cy="1802"/>
            </a:xfrm>
            <a:custGeom>
              <a:avLst/>
              <a:gdLst>
                <a:gd name="T0" fmla="*/ 582 w 596"/>
                <a:gd name="T1" fmla="*/ 291 h 333"/>
                <a:gd name="T2" fmla="*/ 291 w 596"/>
                <a:gd name="T3" fmla="*/ 0 h 333"/>
                <a:gd name="T4" fmla="*/ 0 w 596"/>
                <a:gd name="T5" fmla="*/ 266 h 333"/>
                <a:gd name="T6" fmla="*/ 24 w 596"/>
                <a:gd name="T7" fmla="*/ 240 h 333"/>
                <a:gd name="T8" fmla="*/ 49 w 596"/>
                <a:gd name="T9" fmla="*/ 268 h 333"/>
                <a:gd name="T10" fmla="*/ 291 w 596"/>
                <a:gd name="T11" fmla="*/ 49 h 333"/>
                <a:gd name="T12" fmla="*/ 533 w 596"/>
                <a:gd name="T13" fmla="*/ 291 h 333"/>
                <a:gd name="T14" fmla="*/ 520 w 596"/>
                <a:gd name="T15" fmla="*/ 291 h 333"/>
                <a:gd name="T16" fmla="*/ 558 w 596"/>
                <a:gd name="T17" fmla="*/ 333 h 333"/>
                <a:gd name="T18" fmla="*/ 596 w 596"/>
                <a:gd name="T19" fmla="*/ 291 h 333"/>
                <a:gd name="T20" fmla="*/ 582 w 596"/>
                <a:gd name="T21" fmla="*/ 291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96" h="333">
                  <a:moveTo>
                    <a:pt x="582" y="291"/>
                  </a:moveTo>
                  <a:cubicBezTo>
                    <a:pt x="582" y="130"/>
                    <a:pt x="452" y="0"/>
                    <a:pt x="291" y="0"/>
                  </a:cubicBezTo>
                  <a:cubicBezTo>
                    <a:pt x="138" y="0"/>
                    <a:pt x="13" y="117"/>
                    <a:pt x="0" y="266"/>
                  </a:cubicBezTo>
                  <a:cubicBezTo>
                    <a:pt x="24" y="240"/>
                    <a:pt x="24" y="240"/>
                    <a:pt x="24" y="240"/>
                  </a:cubicBezTo>
                  <a:cubicBezTo>
                    <a:pt x="49" y="268"/>
                    <a:pt x="49" y="268"/>
                    <a:pt x="49" y="268"/>
                  </a:cubicBezTo>
                  <a:cubicBezTo>
                    <a:pt x="61" y="145"/>
                    <a:pt x="165" y="49"/>
                    <a:pt x="291" y="49"/>
                  </a:cubicBezTo>
                  <a:cubicBezTo>
                    <a:pt x="425" y="49"/>
                    <a:pt x="533" y="157"/>
                    <a:pt x="533" y="291"/>
                  </a:cubicBezTo>
                  <a:cubicBezTo>
                    <a:pt x="520" y="291"/>
                    <a:pt x="520" y="291"/>
                    <a:pt x="520" y="291"/>
                  </a:cubicBezTo>
                  <a:cubicBezTo>
                    <a:pt x="558" y="333"/>
                    <a:pt x="558" y="333"/>
                    <a:pt x="558" y="333"/>
                  </a:cubicBezTo>
                  <a:cubicBezTo>
                    <a:pt x="596" y="291"/>
                    <a:pt x="596" y="291"/>
                    <a:pt x="596" y="291"/>
                  </a:cubicBezTo>
                  <a:lnTo>
                    <a:pt x="582" y="291"/>
                  </a:lnTo>
                  <a:close/>
                </a:path>
              </a:pathLst>
            </a:custGeom>
            <a:solidFill>
              <a:srgbClr val="3B2213"/>
            </a:solidFill>
            <a:ln w="6350">
              <a:solidFill>
                <a:schemeClr val="bg1"/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2" name="Freeform 15"/>
            <p:cNvSpPr/>
            <p:nvPr/>
          </p:nvSpPr>
          <p:spPr bwMode="auto">
            <a:xfrm>
              <a:off x="4404" y="4286"/>
              <a:ext cx="3199" cy="1802"/>
            </a:xfrm>
            <a:custGeom>
              <a:avLst/>
              <a:gdLst>
                <a:gd name="T0" fmla="*/ 558 w 596"/>
                <a:gd name="T1" fmla="*/ 0 h 333"/>
                <a:gd name="T2" fmla="*/ 520 w 596"/>
                <a:gd name="T3" fmla="*/ 41 h 333"/>
                <a:gd name="T4" fmla="*/ 533 w 596"/>
                <a:gd name="T5" fmla="*/ 41 h 333"/>
                <a:gd name="T6" fmla="*/ 291 w 596"/>
                <a:gd name="T7" fmla="*/ 284 h 333"/>
                <a:gd name="T8" fmla="*/ 49 w 596"/>
                <a:gd name="T9" fmla="*/ 65 h 333"/>
                <a:gd name="T10" fmla="*/ 24 w 596"/>
                <a:gd name="T11" fmla="*/ 93 h 333"/>
                <a:gd name="T12" fmla="*/ 0 w 596"/>
                <a:gd name="T13" fmla="*/ 67 h 333"/>
                <a:gd name="T14" fmla="*/ 291 w 596"/>
                <a:gd name="T15" fmla="*/ 333 h 333"/>
                <a:gd name="T16" fmla="*/ 582 w 596"/>
                <a:gd name="T17" fmla="*/ 41 h 333"/>
                <a:gd name="T18" fmla="*/ 596 w 596"/>
                <a:gd name="T19" fmla="*/ 41 h 333"/>
                <a:gd name="T20" fmla="*/ 558 w 596"/>
                <a:gd name="T21" fmla="*/ 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96" h="333">
                  <a:moveTo>
                    <a:pt x="558" y="0"/>
                  </a:moveTo>
                  <a:cubicBezTo>
                    <a:pt x="520" y="41"/>
                    <a:pt x="520" y="41"/>
                    <a:pt x="520" y="41"/>
                  </a:cubicBezTo>
                  <a:cubicBezTo>
                    <a:pt x="533" y="41"/>
                    <a:pt x="533" y="41"/>
                    <a:pt x="533" y="41"/>
                  </a:cubicBezTo>
                  <a:cubicBezTo>
                    <a:pt x="533" y="175"/>
                    <a:pt x="425" y="284"/>
                    <a:pt x="291" y="284"/>
                  </a:cubicBezTo>
                  <a:cubicBezTo>
                    <a:pt x="165" y="284"/>
                    <a:pt x="61" y="188"/>
                    <a:pt x="49" y="65"/>
                  </a:cubicBezTo>
                  <a:cubicBezTo>
                    <a:pt x="24" y="93"/>
                    <a:pt x="24" y="93"/>
                    <a:pt x="24" y="93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13" y="216"/>
                    <a:pt x="138" y="333"/>
                    <a:pt x="291" y="333"/>
                  </a:cubicBezTo>
                  <a:cubicBezTo>
                    <a:pt x="452" y="333"/>
                    <a:pt x="582" y="202"/>
                    <a:pt x="582" y="41"/>
                  </a:cubicBezTo>
                  <a:cubicBezTo>
                    <a:pt x="596" y="41"/>
                    <a:pt x="596" y="41"/>
                    <a:pt x="596" y="41"/>
                  </a:cubicBezTo>
                  <a:lnTo>
                    <a:pt x="558" y="0"/>
                  </a:lnTo>
                  <a:close/>
                </a:path>
              </a:pathLst>
            </a:custGeom>
            <a:solidFill>
              <a:srgbClr val="3B2213"/>
            </a:solidFill>
            <a:ln w="6350">
              <a:solidFill>
                <a:schemeClr val="bg1"/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" name="Freeform 17"/>
            <p:cNvSpPr/>
            <p:nvPr/>
          </p:nvSpPr>
          <p:spPr bwMode="auto">
            <a:xfrm>
              <a:off x="10135" y="4286"/>
              <a:ext cx="3199" cy="1802"/>
            </a:xfrm>
            <a:custGeom>
              <a:avLst/>
              <a:gdLst>
                <a:gd name="T0" fmla="*/ 558 w 596"/>
                <a:gd name="T1" fmla="*/ 0 h 333"/>
                <a:gd name="T2" fmla="*/ 520 w 596"/>
                <a:gd name="T3" fmla="*/ 41 h 333"/>
                <a:gd name="T4" fmla="*/ 533 w 596"/>
                <a:gd name="T5" fmla="*/ 41 h 333"/>
                <a:gd name="T6" fmla="*/ 291 w 596"/>
                <a:gd name="T7" fmla="*/ 284 h 333"/>
                <a:gd name="T8" fmla="*/ 49 w 596"/>
                <a:gd name="T9" fmla="*/ 65 h 333"/>
                <a:gd name="T10" fmla="*/ 24 w 596"/>
                <a:gd name="T11" fmla="*/ 93 h 333"/>
                <a:gd name="T12" fmla="*/ 0 w 596"/>
                <a:gd name="T13" fmla="*/ 67 h 333"/>
                <a:gd name="T14" fmla="*/ 291 w 596"/>
                <a:gd name="T15" fmla="*/ 333 h 333"/>
                <a:gd name="T16" fmla="*/ 582 w 596"/>
                <a:gd name="T17" fmla="*/ 41 h 333"/>
                <a:gd name="T18" fmla="*/ 596 w 596"/>
                <a:gd name="T19" fmla="*/ 41 h 333"/>
                <a:gd name="T20" fmla="*/ 558 w 596"/>
                <a:gd name="T21" fmla="*/ 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96" h="333">
                  <a:moveTo>
                    <a:pt x="558" y="0"/>
                  </a:moveTo>
                  <a:cubicBezTo>
                    <a:pt x="520" y="41"/>
                    <a:pt x="520" y="41"/>
                    <a:pt x="520" y="41"/>
                  </a:cubicBezTo>
                  <a:cubicBezTo>
                    <a:pt x="533" y="41"/>
                    <a:pt x="533" y="41"/>
                    <a:pt x="533" y="41"/>
                  </a:cubicBezTo>
                  <a:cubicBezTo>
                    <a:pt x="533" y="175"/>
                    <a:pt x="425" y="284"/>
                    <a:pt x="291" y="284"/>
                  </a:cubicBezTo>
                  <a:cubicBezTo>
                    <a:pt x="165" y="284"/>
                    <a:pt x="61" y="188"/>
                    <a:pt x="49" y="65"/>
                  </a:cubicBezTo>
                  <a:cubicBezTo>
                    <a:pt x="24" y="93"/>
                    <a:pt x="24" y="93"/>
                    <a:pt x="24" y="93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14" y="216"/>
                    <a:pt x="139" y="333"/>
                    <a:pt x="291" y="333"/>
                  </a:cubicBezTo>
                  <a:cubicBezTo>
                    <a:pt x="452" y="333"/>
                    <a:pt x="582" y="202"/>
                    <a:pt x="582" y="41"/>
                  </a:cubicBezTo>
                  <a:cubicBezTo>
                    <a:pt x="596" y="41"/>
                    <a:pt x="596" y="41"/>
                    <a:pt x="596" y="41"/>
                  </a:cubicBezTo>
                  <a:lnTo>
                    <a:pt x="558" y="0"/>
                  </a:lnTo>
                  <a:close/>
                </a:path>
              </a:pathLst>
            </a:custGeom>
            <a:solidFill>
              <a:srgbClr val="3B2213"/>
            </a:solidFill>
            <a:ln w="6350">
              <a:solidFill>
                <a:schemeClr val="bg1"/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4" name="Oval 8"/>
            <p:cNvSpPr>
              <a:spLocks noChangeArrowheads="1"/>
            </p:cNvSpPr>
            <p:nvPr/>
          </p:nvSpPr>
          <p:spPr bwMode="auto">
            <a:xfrm>
              <a:off x="13043" y="4044"/>
              <a:ext cx="243" cy="243"/>
            </a:xfrm>
            <a:prstGeom prst="ellipse">
              <a:avLst/>
            </a:prstGeom>
            <a:solidFill>
              <a:srgbClr val="3B2213"/>
            </a:solidFill>
            <a:ln w="6350">
              <a:solidFill>
                <a:schemeClr val="bg1"/>
              </a:solidFill>
            </a:ln>
          </p:spPr>
          <p:txBody>
            <a:bodyPr vert="horz" wrap="square" lIns="121920" tIns="60960" rIns="121920" bIns="60960" numCol="1" anchor="t" anchorCtr="0" compatLnSpc="1"/>
            <a:lstStyle/>
            <a:p>
              <a:endPara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6" name="文本框 95"/>
            <p:cNvSpPr txBox="1">
              <a:spLocks noChangeArrowheads="1"/>
            </p:cNvSpPr>
            <p:nvPr/>
          </p:nvSpPr>
          <p:spPr bwMode="auto">
            <a:xfrm>
              <a:off x="1751" y="5574"/>
              <a:ext cx="2773" cy="5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5pPr>
              <a:lvl6pPr marL="25146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6pPr>
              <a:lvl7pPr marL="29718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7pPr>
              <a:lvl8pPr marL="34290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8pPr>
              <a:lvl9pPr marL="38862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00">
                  <a:solidFill>
                    <a:srgbClr val="3B2213"/>
                  </a:solidFill>
                  <a:latin typeface="微软雅黑" panose="020B0503020204020204" pitchFamily="34" charset="-122"/>
                </a:rPr>
                <a:t>Open coding</a:t>
              </a:r>
              <a:endParaRPr lang="zh-CN" altLang="en-US" sz="1600">
                <a:solidFill>
                  <a:srgbClr val="3B2213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99" name="文本框 98"/>
            <p:cNvSpPr txBox="1">
              <a:spLocks noChangeArrowheads="1"/>
            </p:cNvSpPr>
            <p:nvPr/>
          </p:nvSpPr>
          <p:spPr bwMode="auto">
            <a:xfrm>
              <a:off x="4553" y="2934"/>
              <a:ext cx="2773" cy="5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5pPr>
              <a:lvl6pPr marL="25146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6pPr>
              <a:lvl7pPr marL="29718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7pPr>
              <a:lvl8pPr marL="34290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8pPr>
              <a:lvl9pPr marL="38862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600">
                  <a:solidFill>
                    <a:srgbClr val="3B2213"/>
                  </a:solidFill>
                  <a:latin typeface="微软雅黑" panose="020B0503020204020204" pitchFamily="34" charset="-122"/>
                </a:rPr>
                <a:t>Spindle coding</a:t>
              </a:r>
              <a:endParaRPr lang="zh-CN" altLang="en-US" sz="1600">
                <a:solidFill>
                  <a:srgbClr val="3B2213"/>
                </a:solidFill>
                <a:latin typeface="+mj-ea"/>
                <a:ea typeface="+mj-ea"/>
              </a:endParaRPr>
            </a:p>
          </p:txBody>
        </p:sp>
        <p:sp>
          <p:nvSpPr>
            <p:cNvPr id="102" name="文本框 101"/>
            <p:cNvSpPr txBox="1">
              <a:spLocks noChangeArrowheads="1"/>
            </p:cNvSpPr>
            <p:nvPr/>
          </p:nvSpPr>
          <p:spPr bwMode="auto">
            <a:xfrm>
              <a:off x="7271" y="5659"/>
              <a:ext cx="3288" cy="53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5pPr>
              <a:lvl6pPr marL="25146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6pPr>
              <a:lvl7pPr marL="29718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7pPr>
              <a:lvl8pPr marL="34290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8pPr>
              <a:lvl9pPr marL="38862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fontAlgn="base">
                <a:buClrTx/>
                <a:buSzTx/>
                <a:buFontTx/>
              </a:pPr>
              <a:r>
                <a:rPr lang="zh-CN" altLang="en-US" sz="1600">
                  <a:solidFill>
                    <a:srgbClr val="3B2213"/>
                  </a:solidFill>
                  <a:latin typeface="微软雅黑" panose="020B0503020204020204" pitchFamily="34" charset="-122"/>
                </a:rPr>
                <a:t>Selective coding</a:t>
              </a:r>
              <a:endParaRPr lang="zh-CN" altLang="en-US" sz="1600">
                <a:solidFill>
                  <a:srgbClr val="3B2213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105" name="文本框 104"/>
            <p:cNvSpPr txBox="1">
              <a:spLocks noChangeArrowheads="1"/>
            </p:cNvSpPr>
            <p:nvPr/>
          </p:nvSpPr>
          <p:spPr bwMode="auto">
            <a:xfrm>
              <a:off x="10348" y="2656"/>
              <a:ext cx="2773" cy="91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1pPr>
              <a:lvl2pPr marL="742950" indent="-28575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2pPr>
              <a:lvl3pPr marL="11430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3pPr>
              <a:lvl4pPr marL="16002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4pPr>
              <a:lvl5pPr marL="2057400" indent="-228600"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5pPr>
              <a:lvl6pPr marL="25146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6pPr>
              <a:lvl7pPr marL="29718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7pPr>
              <a:lvl8pPr marL="34290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8pPr>
              <a:lvl9pPr marL="3886200" indent="-228600" defTabSz="685800" fontAlgn="base">
                <a:spcBef>
                  <a:spcPct val="0"/>
                </a:spcBef>
                <a:spcAft>
                  <a:spcPct val="0"/>
                </a:spcAft>
                <a:defRPr sz="1300">
                  <a:solidFill>
                    <a:schemeClr val="tx1"/>
                  </a:solidFill>
                  <a:latin typeface="Arial" panose="020B0604020202020204" pitchFamily="34" charset="0"/>
                  <a:ea typeface="微软雅黑" panose="020B0503020204020204" pitchFamily="34" charset="-122"/>
                </a:defRPr>
              </a:lvl9pPr>
            </a:lstStyle>
            <a:p>
              <a:pPr algn="ctr" fontAlgn="base">
                <a:buClrTx/>
                <a:buSzTx/>
                <a:buFontTx/>
              </a:pPr>
              <a:r>
                <a:rPr lang="zh-CN" altLang="en-US" sz="1600">
                  <a:solidFill>
                    <a:srgbClr val="3B2213"/>
                  </a:solidFill>
                  <a:latin typeface="微软雅黑" panose="020B0503020204020204" pitchFamily="34" charset="-122"/>
                </a:rPr>
                <a:t>Constructing theory</a:t>
              </a:r>
              <a:endParaRPr lang="zh-CN" altLang="en-US" sz="1600">
                <a:solidFill>
                  <a:srgbClr val="3B2213"/>
                </a:solidFill>
                <a:latin typeface="微软雅黑" panose="020B0503020204020204" pitchFamily="34" charset="-122"/>
              </a:endParaRPr>
            </a:p>
          </p:txBody>
        </p:sp>
        <p:grpSp>
          <p:nvGrpSpPr>
            <p:cNvPr id="107" name="组合 106"/>
            <p:cNvGrpSpPr/>
            <p:nvPr/>
          </p:nvGrpSpPr>
          <p:grpSpPr>
            <a:xfrm>
              <a:off x="5651" y="4213"/>
              <a:ext cx="634" cy="637"/>
              <a:chOff x="5394325" y="2859088"/>
              <a:chExt cx="358775" cy="360362"/>
            </a:xfrm>
            <a:solidFill>
              <a:srgbClr val="3B2213"/>
            </a:solidFill>
          </p:grpSpPr>
          <p:sp>
            <p:nvSpPr>
              <p:cNvPr id="108" name="AutoShape 37"/>
              <p:cNvSpPr/>
              <p:nvPr/>
            </p:nvSpPr>
            <p:spPr bwMode="auto">
              <a:xfrm>
                <a:off x="5394325" y="2894013"/>
                <a:ext cx="327025" cy="325437"/>
              </a:xfrm>
              <a:custGeom>
                <a:avLst/>
                <a:gdLst>
                  <a:gd name="T0" fmla="+- 0 10849 98"/>
                  <a:gd name="T1" fmla="*/ T0 w 21502"/>
                  <a:gd name="T2" fmla="*/ 10800 h 21600"/>
                  <a:gd name="T3" fmla="+- 0 10849 98"/>
                  <a:gd name="T4" fmla="*/ T3 w 21502"/>
                  <a:gd name="T5" fmla="*/ 10800 h 21600"/>
                  <a:gd name="T6" fmla="+- 0 10849 98"/>
                  <a:gd name="T7" fmla="*/ T6 w 21502"/>
                  <a:gd name="T8" fmla="*/ 10800 h 21600"/>
                  <a:gd name="T9" fmla="+- 0 10849 98"/>
                  <a:gd name="T10" fmla="*/ T9 w 21502"/>
                  <a:gd name="T11" fmla="*/ 10800 h 21600"/>
                </a:gdLst>
                <a:ahLst/>
                <a:cxnLst>
                  <a:cxn ang="0">
                    <a:pos x="T1" y="T2"/>
                  </a:cxn>
                  <a:cxn ang="0">
                    <a:pos x="T4" y="T5"/>
                  </a:cxn>
                  <a:cxn ang="0">
                    <a:pos x="T7" y="T8"/>
                  </a:cxn>
                  <a:cxn ang="0">
                    <a:pos x="T10" y="T11"/>
                  </a:cxn>
                </a:cxnLst>
                <a:rect l="0" t="0" r="r" b="b"/>
                <a:pathLst>
                  <a:path w="21502" h="21600">
                    <a:moveTo>
                      <a:pt x="19917" y="7880"/>
                    </a:moveTo>
                    <a:lnTo>
                      <a:pt x="18875" y="8932"/>
                    </a:lnTo>
                    <a:cubicBezTo>
                      <a:pt x="18730" y="9079"/>
                      <a:pt x="18497" y="9079"/>
                      <a:pt x="18353" y="8932"/>
                    </a:cubicBezTo>
                    <a:lnTo>
                      <a:pt x="17048" y="7617"/>
                    </a:lnTo>
                    <a:lnTo>
                      <a:pt x="15991" y="10290"/>
                    </a:lnTo>
                    <a:lnTo>
                      <a:pt x="16080" y="10064"/>
                    </a:lnTo>
                    <a:cubicBezTo>
                      <a:pt x="13859" y="7826"/>
                      <a:pt x="11601" y="7544"/>
                      <a:pt x="9565" y="7291"/>
                    </a:cubicBezTo>
                    <a:cubicBezTo>
                      <a:pt x="8910" y="7210"/>
                      <a:pt x="8276" y="7126"/>
                      <a:pt x="7652" y="6990"/>
                    </a:cubicBezTo>
                    <a:lnTo>
                      <a:pt x="13918" y="4456"/>
                    </a:lnTo>
                    <a:lnTo>
                      <a:pt x="12652" y="3179"/>
                    </a:lnTo>
                    <a:cubicBezTo>
                      <a:pt x="12508" y="3033"/>
                      <a:pt x="12508" y="2798"/>
                      <a:pt x="12652" y="2652"/>
                    </a:cubicBezTo>
                    <a:lnTo>
                      <a:pt x="13695" y="1598"/>
                    </a:lnTo>
                    <a:cubicBezTo>
                      <a:pt x="13840" y="1453"/>
                      <a:pt x="14073" y="1453"/>
                      <a:pt x="14217" y="1598"/>
                    </a:cubicBezTo>
                    <a:lnTo>
                      <a:pt x="19917" y="7353"/>
                    </a:lnTo>
                    <a:cubicBezTo>
                      <a:pt x="20062" y="7499"/>
                      <a:pt x="20062" y="7734"/>
                      <a:pt x="19917" y="7880"/>
                    </a:cubicBezTo>
                    <a:moveTo>
                      <a:pt x="12292" y="19639"/>
                    </a:moveTo>
                    <a:cubicBezTo>
                      <a:pt x="12200" y="19872"/>
                      <a:pt x="11999" y="20044"/>
                      <a:pt x="11756" y="20095"/>
                    </a:cubicBezTo>
                    <a:cubicBezTo>
                      <a:pt x="11700" y="20106"/>
                      <a:pt x="11643" y="20111"/>
                      <a:pt x="11587" y="20110"/>
                    </a:cubicBezTo>
                    <a:cubicBezTo>
                      <a:pt x="11400" y="20105"/>
                      <a:pt x="11219" y="20030"/>
                      <a:pt x="11084" y="19892"/>
                    </a:cubicBezTo>
                    <a:lnTo>
                      <a:pt x="1692" y="10517"/>
                    </a:lnTo>
                    <a:cubicBezTo>
                      <a:pt x="1519" y="10343"/>
                      <a:pt x="1443" y="10094"/>
                      <a:pt x="1488" y="9852"/>
                    </a:cubicBezTo>
                    <a:cubicBezTo>
                      <a:pt x="1533" y="9610"/>
                      <a:pt x="1695" y="9407"/>
                      <a:pt x="1917" y="9308"/>
                    </a:cubicBezTo>
                    <a:lnTo>
                      <a:pt x="6505" y="7453"/>
                    </a:lnTo>
                    <a:cubicBezTo>
                      <a:pt x="9597" y="8490"/>
                      <a:pt x="12689" y="7491"/>
                      <a:pt x="15781" y="10821"/>
                    </a:cubicBezTo>
                    <a:cubicBezTo>
                      <a:pt x="15781" y="10821"/>
                      <a:pt x="12292" y="19639"/>
                      <a:pt x="12292" y="19639"/>
                    </a:cubicBezTo>
                    <a:close/>
                    <a:moveTo>
                      <a:pt x="15260" y="545"/>
                    </a:moveTo>
                    <a:cubicBezTo>
                      <a:pt x="14912" y="193"/>
                      <a:pt x="14449" y="0"/>
                      <a:pt x="13956" y="0"/>
                    </a:cubicBezTo>
                    <a:cubicBezTo>
                      <a:pt x="13463" y="0"/>
                      <a:pt x="13000" y="193"/>
                      <a:pt x="12651" y="546"/>
                    </a:cubicBezTo>
                    <a:lnTo>
                      <a:pt x="11610" y="1598"/>
                    </a:lnTo>
                    <a:cubicBezTo>
                      <a:pt x="11261" y="1949"/>
                      <a:pt x="11068" y="2417"/>
                      <a:pt x="11068" y="2915"/>
                    </a:cubicBezTo>
                    <a:cubicBezTo>
                      <a:pt x="11068" y="3265"/>
                      <a:pt x="11164" y="3601"/>
                      <a:pt x="11342" y="3893"/>
                    </a:cubicBezTo>
                    <a:lnTo>
                      <a:pt x="1324" y="7944"/>
                    </a:lnTo>
                    <a:cubicBezTo>
                      <a:pt x="654" y="8241"/>
                      <a:pt x="173" y="8851"/>
                      <a:pt x="38" y="9575"/>
                    </a:cubicBezTo>
                    <a:cubicBezTo>
                      <a:pt x="-98" y="10302"/>
                      <a:pt x="130" y="11048"/>
                      <a:pt x="654" y="11576"/>
                    </a:cubicBezTo>
                    <a:lnTo>
                      <a:pt x="10041" y="20946"/>
                    </a:lnTo>
                    <a:cubicBezTo>
                      <a:pt x="10445" y="21354"/>
                      <a:pt x="10982" y="21586"/>
                      <a:pt x="11549" y="21599"/>
                    </a:cubicBezTo>
                    <a:cubicBezTo>
                      <a:pt x="11562" y="21599"/>
                      <a:pt x="11593" y="21599"/>
                      <a:pt x="11605" y="21599"/>
                    </a:cubicBezTo>
                    <a:cubicBezTo>
                      <a:pt x="11754" y="21599"/>
                      <a:pt x="11906" y="21584"/>
                      <a:pt x="12056" y="21553"/>
                    </a:cubicBezTo>
                    <a:cubicBezTo>
                      <a:pt x="12789" y="21399"/>
                      <a:pt x="13390" y="20888"/>
                      <a:pt x="13662" y="20191"/>
                    </a:cubicBezTo>
                    <a:lnTo>
                      <a:pt x="17604" y="10229"/>
                    </a:lnTo>
                    <a:cubicBezTo>
                      <a:pt x="17902" y="10426"/>
                      <a:pt x="18250" y="10532"/>
                      <a:pt x="18613" y="10532"/>
                    </a:cubicBezTo>
                    <a:cubicBezTo>
                      <a:pt x="19107" y="10532"/>
                      <a:pt x="19570" y="10338"/>
                      <a:pt x="19918" y="9986"/>
                    </a:cubicBezTo>
                    <a:lnTo>
                      <a:pt x="20957" y="8937"/>
                    </a:lnTo>
                    <a:cubicBezTo>
                      <a:pt x="21308" y="8585"/>
                      <a:pt x="21502" y="8116"/>
                      <a:pt x="21502" y="7617"/>
                    </a:cubicBezTo>
                    <a:cubicBezTo>
                      <a:pt x="21502" y="7117"/>
                      <a:pt x="21308" y="6648"/>
                      <a:pt x="20961" y="6300"/>
                    </a:cubicBezTo>
                    <a:cubicBezTo>
                      <a:pt x="20961" y="6300"/>
                      <a:pt x="15260" y="545"/>
                      <a:pt x="15260" y="545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09" name="AutoShape 38"/>
              <p:cNvSpPr/>
              <p:nvPr/>
            </p:nvSpPr>
            <p:spPr bwMode="auto">
              <a:xfrm>
                <a:off x="5551488" y="3040063"/>
                <a:ext cx="55562" cy="55562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4320"/>
                    </a:moveTo>
                    <a:cubicBezTo>
                      <a:pt x="14381" y="4320"/>
                      <a:pt x="17279" y="7222"/>
                      <a:pt x="17279" y="10800"/>
                    </a:cubicBezTo>
                    <a:cubicBezTo>
                      <a:pt x="17279" y="14377"/>
                      <a:pt x="14381" y="17279"/>
                      <a:pt x="10800" y="17279"/>
                    </a:cubicBezTo>
                    <a:cubicBezTo>
                      <a:pt x="7218" y="17279"/>
                      <a:pt x="4319" y="14377"/>
                      <a:pt x="4319" y="10800"/>
                    </a:cubicBezTo>
                    <a:cubicBezTo>
                      <a:pt x="4319" y="7222"/>
                      <a:pt x="7218" y="4320"/>
                      <a:pt x="10800" y="4320"/>
                    </a:cubicBezTo>
                    <a:moveTo>
                      <a:pt x="10800" y="21599"/>
                    </a:moveTo>
                    <a:cubicBezTo>
                      <a:pt x="16752" y="21599"/>
                      <a:pt x="21600" y="16756"/>
                      <a:pt x="21600" y="10800"/>
                    </a:cubicBezTo>
                    <a:cubicBezTo>
                      <a:pt x="21600" y="4843"/>
                      <a:pt x="16752" y="0"/>
                      <a:pt x="10800" y="0"/>
                    </a:cubicBezTo>
                    <a:cubicBezTo>
                      <a:pt x="4847" y="0"/>
                      <a:pt x="0" y="4843"/>
                      <a:pt x="0" y="10800"/>
                    </a:cubicBezTo>
                    <a:cubicBezTo>
                      <a:pt x="0" y="16756"/>
                      <a:pt x="4847" y="21599"/>
                      <a:pt x="10800" y="21599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10" name="AutoShape 39"/>
              <p:cNvSpPr/>
              <p:nvPr/>
            </p:nvSpPr>
            <p:spPr bwMode="auto">
              <a:xfrm>
                <a:off x="5697538" y="2859088"/>
                <a:ext cx="55562" cy="57150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17279"/>
                    </a:moveTo>
                    <a:cubicBezTo>
                      <a:pt x="7218" y="17279"/>
                      <a:pt x="4320" y="14377"/>
                      <a:pt x="4320" y="10800"/>
                    </a:cubicBezTo>
                    <a:cubicBezTo>
                      <a:pt x="4320" y="7222"/>
                      <a:pt x="7218" y="4320"/>
                      <a:pt x="10800" y="4320"/>
                    </a:cubicBezTo>
                    <a:cubicBezTo>
                      <a:pt x="14381" y="4320"/>
                      <a:pt x="17280" y="7222"/>
                      <a:pt x="17280" y="10800"/>
                    </a:cubicBezTo>
                    <a:cubicBezTo>
                      <a:pt x="17280" y="14377"/>
                      <a:pt x="14381" y="17279"/>
                      <a:pt x="10800" y="17279"/>
                    </a:cubicBezTo>
                    <a:moveTo>
                      <a:pt x="10800" y="0"/>
                    </a:moveTo>
                    <a:cubicBezTo>
                      <a:pt x="4847" y="0"/>
                      <a:pt x="0" y="4843"/>
                      <a:pt x="0" y="10800"/>
                    </a:cubicBezTo>
                    <a:cubicBezTo>
                      <a:pt x="0" y="16756"/>
                      <a:pt x="4847" y="21599"/>
                      <a:pt x="10800" y="21599"/>
                    </a:cubicBezTo>
                    <a:cubicBezTo>
                      <a:pt x="16752" y="21599"/>
                      <a:pt x="21600" y="16756"/>
                      <a:pt x="21600" y="10800"/>
                    </a:cubicBezTo>
                    <a:cubicBezTo>
                      <a:pt x="21600" y="4843"/>
                      <a:pt x="16752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11" name="AutoShape 40"/>
              <p:cNvSpPr/>
              <p:nvPr/>
            </p:nvSpPr>
            <p:spPr bwMode="auto">
              <a:xfrm>
                <a:off x="5483225" y="3028950"/>
                <a:ext cx="46038" cy="44450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5400"/>
                    </a:moveTo>
                    <a:cubicBezTo>
                      <a:pt x="13779" y="5400"/>
                      <a:pt x="16199" y="7815"/>
                      <a:pt x="16199" y="10800"/>
                    </a:cubicBezTo>
                    <a:cubicBezTo>
                      <a:pt x="16199" y="13784"/>
                      <a:pt x="13779" y="16200"/>
                      <a:pt x="10800" y="16200"/>
                    </a:cubicBezTo>
                    <a:cubicBezTo>
                      <a:pt x="7820" y="16200"/>
                      <a:pt x="5399" y="13784"/>
                      <a:pt x="5399" y="10800"/>
                    </a:cubicBezTo>
                    <a:cubicBezTo>
                      <a:pt x="5399" y="7815"/>
                      <a:pt x="7820" y="5400"/>
                      <a:pt x="10800" y="5400"/>
                    </a:cubicBezTo>
                    <a:moveTo>
                      <a:pt x="0" y="10800"/>
                    </a:moveTo>
                    <a:cubicBezTo>
                      <a:pt x="0" y="16753"/>
                      <a:pt x="4843" y="21599"/>
                      <a:pt x="10800" y="21599"/>
                    </a:cubicBezTo>
                    <a:cubicBezTo>
                      <a:pt x="16756" y="21599"/>
                      <a:pt x="21600" y="16753"/>
                      <a:pt x="21600" y="10800"/>
                    </a:cubicBezTo>
                    <a:cubicBezTo>
                      <a:pt x="21600" y="4846"/>
                      <a:pt x="16756" y="0"/>
                      <a:pt x="10800" y="0"/>
                    </a:cubicBezTo>
                    <a:cubicBezTo>
                      <a:pt x="4843" y="0"/>
                      <a:pt x="0" y="4846"/>
                      <a:pt x="0" y="1080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12" name="AutoShape 41"/>
              <p:cNvSpPr/>
              <p:nvPr/>
            </p:nvSpPr>
            <p:spPr bwMode="auto">
              <a:xfrm>
                <a:off x="5529263" y="3106738"/>
                <a:ext cx="22225" cy="2222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21599"/>
                    </a:moveTo>
                    <a:cubicBezTo>
                      <a:pt x="16758" y="21599"/>
                      <a:pt x="21600" y="16769"/>
                      <a:pt x="21600" y="10800"/>
                    </a:cubicBezTo>
                    <a:cubicBezTo>
                      <a:pt x="21600" y="4830"/>
                      <a:pt x="16758" y="0"/>
                      <a:pt x="10800" y="0"/>
                    </a:cubicBezTo>
                    <a:cubicBezTo>
                      <a:pt x="4841" y="0"/>
                      <a:pt x="0" y="4830"/>
                      <a:pt x="0" y="10800"/>
                    </a:cubicBezTo>
                    <a:cubicBezTo>
                      <a:pt x="0" y="16769"/>
                      <a:pt x="4841" y="21599"/>
                      <a:pt x="10800" y="21599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13" name="AutoShape 42"/>
              <p:cNvSpPr/>
              <p:nvPr/>
            </p:nvSpPr>
            <p:spPr bwMode="auto">
              <a:xfrm>
                <a:off x="5708650" y="2938463"/>
                <a:ext cx="22225" cy="2222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0"/>
                    </a:moveTo>
                    <a:cubicBezTo>
                      <a:pt x="4841" y="0"/>
                      <a:pt x="0" y="4830"/>
                      <a:pt x="0" y="10800"/>
                    </a:cubicBezTo>
                    <a:cubicBezTo>
                      <a:pt x="0" y="16769"/>
                      <a:pt x="4841" y="21599"/>
                      <a:pt x="10800" y="21599"/>
                    </a:cubicBezTo>
                    <a:cubicBezTo>
                      <a:pt x="16758" y="21599"/>
                      <a:pt x="21600" y="16769"/>
                      <a:pt x="21600" y="10800"/>
                    </a:cubicBezTo>
                    <a:cubicBezTo>
                      <a:pt x="21600" y="4830"/>
                      <a:pt x="16758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</p:grpSp>
        <p:grpSp>
          <p:nvGrpSpPr>
            <p:cNvPr id="114" name="组合 113"/>
            <p:cNvGrpSpPr/>
            <p:nvPr/>
          </p:nvGrpSpPr>
          <p:grpSpPr>
            <a:xfrm>
              <a:off x="8511" y="4194"/>
              <a:ext cx="635" cy="635"/>
              <a:chOff x="5394312" y="2141343"/>
              <a:chExt cx="359165" cy="359165"/>
            </a:xfrm>
            <a:solidFill>
              <a:srgbClr val="3B2213"/>
            </a:solidFill>
          </p:grpSpPr>
          <p:sp>
            <p:nvSpPr>
              <p:cNvPr id="115" name="AutoShape 56"/>
              <p:cNvSpPr/>
              <p:nvPr/>
            </p:nvSpPr>
            <p:spPr bwMode="auto">
              <a:xfrm>
                <a:off x="5394312" y="2141343"/>
                <a:ext cx="112353" cy="35916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7316"/>
                    </a:moveTo>
                    <a:cubicBezTo>
                      <a:pt x="16954" y="7352"/>
                      <a:pt x="16923" y="7387"/>
                      <a:pt x="16883" y="7423"/>
                    </a:cubicBezTo>
                    <a:cubicBezTo>
                      <a:pt x="16677" y="7601"/>
                      <a:pt x="16414" y="7770"/>
                      <a:pt x="16066" y="7920"/>
                    </a:cubicBezTo>
                    <a:cubicBezTo>
                      <a:pt x="16057" y="7924"/>
                      <a:pt x="16044" y="7927"/>
                      <a:pt x="16038" y="7931"/>
                    </a:cubicBezTo>
                    <a:cubicBezTo>
                      <a:pt x="15662" y="8092"/>
                      <a:pt x="15214" y="8234"/>
                      <a:pt x="14705" y="8354"/>
                    </a:cubicBezTo>
                    <a:cubicBezTo>
                      <a:pt x="14697" y="8357"/>
                      <a:pt x="14692" y="8358"/>
                      <a:pt x="14686" y="8359"/>
                    </a:cubicBezTo>
                    <a:cubicBezTo>
                      <a:pt x="14163" y="8482"/>
                      <a:pt x="13584" y="8581"/>
                      <a:pt x="12960" y="8649"/>
                    </a:cubicBezTo>
                    <a:cubicBezTo>
                      <a:pt x="12279" y="8726"/>
                      <a:pt x="11560" y="8774"/>
                      <a:pt x="10800" y="8774"/>
                    </a:cubicBezTo>
                    <a:cubicBezTo>
                      <a:pt x="10037" y="8774"/>
                      <a:pt x="9318" y="8726"/>
                      <a:pt x="8640" y="8649"/>
                    </a:cubicBezTo>
                    <a:cubicBezTo>
                      <a:pt x="8016" y="8581"/>
                      <a:pt x="7435" y="8482"/>
                      <a:pt x="6914" y="8359"/>
                    </a:cubicBezTo>
                    <a:cubicBezTo>
                      <a:pt x="6908" y="8358"/>
                      <a:pt x="6901" y="8357"/>
                      <a:pt x="6893" y="8354"/>
                    </a:cubicBezTo>
                    <a:cubicBezTo>
                      <a:pt x="6385" y="8234"/>
                      <a:pt x="5937" y="8092"/>
                      <a:pt x="5562" y="7931"/>
                    </a:cubicBezTo>
                    <a:cubicBezTo>
                      <a:pt x="5553" y="7927"/>
                      <a:pt x="5541" y="7924"/>
                      <a:pt x="5531" y="7920"/>
                    </a:cubicBezTo>
                    <a:cubicBezTo>
                      <a:pt x="5184" y="7770"/>
                      <a:pt x="4921" y="7601"/>
                      <a:pt x="4715" y="7423"/>
                    </a:cubicBezTo>
                    <a:cubicBezTo>
                      <a:pt x="4676" y="7387"/>
                      <a:pt x="4644" y="7352"/>
                      <a:pt x="4612" y="7316"/>
                    </a:cubicBezTo>
                    <a:cubicBezTo>
                      <a:pt x="4437" y="7136"/>
                      <a:pt x="4320" y="6947"/>
                      <a:pt x="4320" y="6750"/>
                    </a:cubicBezTo>
                    <a:cubicBezTo>
                      <a:pt x="4320" y="6550"/>
                      <a:pt x="4437" y="6362"/>
                      <a:pt x="4612" y="6181"/>
                    </a:cubicBezTo>
                    <a:cubicBezTo>
                      <a:pt x="4644" y="6146"/>
                      <a:pt x="4676" y="6110"/>
                      <a:pt x="4715" y="6076"/>
                    </a:cubicBezTo>
                    <a:cubicBezTo>
                      <a:pt x="4921" y="5898"/>
                      <a:pt x="5184" y="5729"/>
                      <a:pt x="5531" y="5577"/>
                    </a:cubicBezTo>
                    <a:cubicBezTo>
                      <a:pt x="5541" y="5574"/>
                      <a:pt x="5553" y="5571"/>
                      <a:pt x="5562" y="5567"/>
                    </a:cubicBezTo>
                    <a:cubicBezTo>
                      <a:pt x="5937" y="5407"/>
                      <a:pt x="6385" y="5264"/>
                      <a:pt x="6893" y="5144"/>
                    </a:cubicBezTo>
                    <a:cubicBezTo>
                      <a:pt x="6901" y="5142"/>
                      <a:pt x="6908" y="5140"/>
                      <a:pt x="6914" y="5138"/>
                    </a:cubicBezTo>
                    <a:cubicBezTo>
                      <a:pt x="7435" y="5017"/>
                      <a:pt x="8016" y="4918"/>
                      <a:pt x="8640" y="4848"/>
                    </a:cubicBezTo>
                    <a:cubicBezTo>
                      <a:pt x="9318" y="4773"/>
                      <a:pt x="10037" y="4725"/>
                      <a:pt x="10800" y="4725"/>
                    </a:cubicBezTo>
                    <a:cubicBezTo>
                      <a:pt x="11560" y="4725"/>
                      <a:pt x="12279" y="4773"/>
                      <a:pt x="12960" y="4848"/>
                    </a:cubicBezTo>
                    <a:cubicBezTo>
                      <a:pt x="13584" y="4918"/>
                      <a:pt x="14163" y="5017"/>
                      <a:pt x="14686" y="5138"/>
                    </a:cubicBezTo>
                    <a:cubicBezTo>
                      <a:pt x="14692" y="5140"/>
                      <a:pt x="14697" y="5142"/>
                      <a:pt x="14705" y="5144"/>
                    </a:cubicBezTo>
                    <a:cubicBezTo>
                      <a:pt x="15214" y="5264"/>
                      <a:pt x="15662" y="5407"/>
                      <a:pt x="16038" y="5567"/>
                    </a:cubicBezTo>
                    <a:cubicBezTo>
                      <a:pt x="16044" y="5571"/>
                      <a:pt x="16057" y="5574"/>
                      <a:pt x="16066" y="5577"/>
                    </a:cubicBezTo>
                    <a:cubicBezTo>
                      <a:pt x="16414" y="5729"/>
                      <a:pt x="16677" y="5898"/>
                      <a:pt x="16883" y="6076"/>
                    </a:cubicBezTo>
                    <a:cubicBezTo>
                      <a:pt x="16923" y="6110"/>
                      <a:pt x="16954" y="6146"/>
                      <a:pt x="16988" y="6181"/>
                    </a:cubicBezTo>
                    <a:cubicBezTo>
                      <a:pt x="17161" y="6362"/>
                      <a:pt x="17280" y="6550"/>
                      <a:pt x="17280" y="6750"/>
                    </a:cubicBezTo>
                    <a:cubicBezTo>
                      <a:pt x="17280" y="6947"/>
                      <a:pt x="17161" y="7136"/>
                      <a:pt x="16988" y="73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0056"/>
                    </a:lnTo>
                    <a:cubicBezTo>
                      <a:pt x="9338" y="10101"/>
                      <a:pt x="10059" y="10124"/>
                      <a:pt x="10800" y="10124"/>
                    </a:cubicBezTo>
                    <a:cubicBezTo>
                      <a:pt x="11541" y="10124"/>
                      <a:pt x="12262" y="10101"/>
                      <a:pt x="12960" y="10056"/>
                    </a:cubicBezTo>
                    <a:cubicBezTo>
                      <a:pt x="12960" y="100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3442"/>
                    </a:lnTo>
                    <a:cubicBezTo>
                      <a:pt x="12262" y="3398"/>
                      <a:pt x="11541" y="3375"/>
                      <a:pt x="10800" y="3375"/>
                    </a:cubicBezTo>
                    <a:cubicBezTo>
                      <a:pt x="10059" y="3375"/>
                      <a:pt x="9338" y="3398"/>
                      <a:pt x="8640" y="3442"/>
                    </a:cubicBezTo>
                    <a:cubicBezTo>
                      <a:pt x="8640" y="3442"/>
                      <a:pt x="8640" y="2025"/>
                      <a:pt x="8640" y="2025"/>
                    </a:cubicBezTo>
                    <a:close/>
                    <a:moveTo>
                      <a:pt x="17280" y="40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4064"/>
                    </a:lnTo>
                    <a:cubicBezTo>
                      <a:pt x="1710" y="4681"/>
                      <a:pt x="0" y="5649"/>
                      <a:pt x="0" y="6750"/>
                    </a:cubicBezTo>
                    <a:cubicBezTo>
                      <a:pt x="0" y="7850"/>
                      <a:pt x="1710" y="8818"/>
                      <a:pt x="4320" y="94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9434"/>
                    </a:lnTo>
                    <a:cubicBezTo>
                      <a:pt x="19889" y="8818"/>
                      <a:pt x="21600" y="7850"/>
                      <a:pt x="21600" y="6750"/>
                    </a:cubicBezTo>
                    <a:cubicBezTo>
                      <a:pt x="21600" y="5649"/>
                      <a:pt x="19889" y="4681"/>
                      <a:pt x="17280" y="4064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16" name="AutoShape 57"/>
              <p:cNvSpPr/>
              <p:nvPr/>
            </p:nvSpPr>
            <p:spPr bwMode="auto">
              <a:xfrm>
                <a:off x="5641124" y="2141343"/>
                <a:ext cx="112353" cy="35916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7316"/>
                    </a:moveTo>
                    <a:cubicBezTo>
                      <a:pt x="16954" y="7352"/>
                      <a:pt x="16923" y="7387"/>
                      <a:pt x="16883" y="7423"/>
                    </a:cubicBezTo>
                    <a:cubicBezTo>
                      <a:pt x="16677" y="7601"/>
                      <a:pt x="16414" y="7770"/>
                      <a:pt x="16066" y="7920"/>
                    </a:cubicBezTo>
                    <a:cubicBezTo>
                      <a:pt x="16057" y="7924"/>
                      <a:pt x="16044" y="7927"/>
                      <a:pt x="16038" y="7931"/>
                    </a:cubicBezTo>
                    <a:cubicBezTo>
                      <a:pt x="15662" y="8092"/>
                      <a:pt x="15214" y="8234"/>
                      <a:pt x="14705" y="8354"/>
                    </a:cubicBezTo>
                    <a:cubicBezTo>
                      <a:pt x="14697" y="8357"/>
                      <a:pt x="14692" y="8358"/>
                      <a:pt x="14686" y="8359"/>
                    </a:cubicBezTo>
                    <a:cubicBezTo>
                      <a:pt x="14163" y="8482"/>
                      <a:pt x="13584" y="8581"/>
                      <a:pt x="12960" y="8649"/>
                    </a:cubicBezTo>
                    <a:cubicBezTo>
                      <a:pt x="12279" y="8726"/>
                      <a:pt x="11560" y="8774"/>
                      <a:pt x="10800" y="8774"/>
                    </a:cubicBezTo>
                    <a:cubicBezTo>
                      <a:pt x="10037" y="8774"/>
                      <a:pt x="9318" y="8726"/>
                      <a:pt x="8640" y="8649"/>
                    </a:cubicBezTo>
                    <a:cubicBezTo>
                      <a:pt x="8016" y="8581"/>
                      <a:pt x="7435" y="8482"/>
                      <a:pt x="6914" y="8359"/>
                    </a:cubicBezTo>
                    <a:cubicBezTo>
                      <a:pt x="6908" y="8358"/>
                      <a:pt x="6901" y="8357"/>
                      <a:pt x="6893" y="8354"/>
                    </a:cubicBezTo>
                    <a:cubicBezTo>
                      <a:pt x="6385" y="8234"/>
                      <a:pt x="5937" y="8092"/>
                      <a:pt x="5562" y="7931"/>
                    </a:cubicBezTo>
                    <a:cubicBezTo>
                      <a:pt x="5553" y="7927"/>
                      <a:pt x="5541" y="7924"/>
                      <a:pt x="5531" y="7920"/>
                    </a:cubicBezTo>
                    <a:cubicBezTo>
                      <a:pt x="5184" y="7770"/>
                      <a:pt x="4921" y="7601"/>
                      <a:pt x="4715" y="7423"/>
                    </a:cubicBezTo>
                    <a:cubicBezTo>
                      <a:pt x="4676" y="7387"/>
                      <a:pt x="4644" y="7352"/>
                      <a:pt x="4612" y="7316"/>
                    </a:cubicBezTo>
                    <a:cubicBezTo>
                      <a:pt x="4437" y="7136"/>
                      <a:pt x="4320" y="6947"/>
                      <a:pt x="4320" y="6750"/>
                    </a:cubicBezTo>
                    <a:cubicBezTo>
                      <a:pt x="4320" y="6550"/>
                      <a:pt x="4437" y="6362"/>
                      <a:pt x="4612" y="6181"/>
                    </a:cubicBezTo>
                    <a:cubicBezTo>
                      <a:pt x="4644" y="6146"/>
                      <a:pt x="4676" y="6110"/>
                      <a:pt x="4715" y="6076"/>
                    </a:cubicBezTo>
                    <a:cubicBezTo>
                      <a:pt x="4921" y="5898"/>
                      <a:pt x="5184" y="5729"/>
                      <a:pt x="5531" y="5577"/>
                    </a:cubicBezTo>
                    <a:cubicBezTo>
                      <a:pt x="5541" y="5574"/>
                      <a:pt x="5553" y="5571"/>
                      <a:pt x="5562" y="5567"/>
                    </a:cubicBezTo>
                    <a:cubicBezTo>
                      <a:pt x="5937" y="5407"/>
                      <a:pt x="6385" y="5264"/>
                      <a:pt x="6893" y="5144"/>
                    </a:cubicBezTo>
                    <a:cubicBezTo>
                      <a:pt x="6901" y="5142"/>
                      <a:pt x="6908" y="5140"/>
                      <a:pt x="6914" y="5138"/>
                    </a:cubicBezTo>
                    <a:cubicBezTo>
                      <a:pt x="7435" y="5017"/>
                      <a:pt x="8016" y="4918"/>
                      <a:pt x="8640" y="4848"/>
                    </a:cubicBezTo>
                    <a:cubicBezTo>
                      <a:pt x="9318" y="4773"/>
                      <a:pt x="10037" y="4725"/>
                      <a:pt x="10800" y="4725"/>
                    </a:cubicBezTo>
                    <a:cubicBezTo>
                      <a:pt x="11560" y="4725"/>
                      <a:pt x="12279" y="4773"/>
                      <a:pt x="12960" y="4848"/>
                    </a:cubicBezTo>
                    <a:cubicBezTo>
                      <a:pt x="13584" y="4918"/>
                      <a:pt x="14163" y="5017"/>
                      <a:pt x="14686" y="5138"/>
                    </a:cubicBezTo>
                    <a:cubicBezTo>
                      <a:pt x="14692" y="5140"/>
                      <a:pt x="14697" y="5142"/>
                      <a:pt x="14705" y="5144"/>
                    </a:cubicBezTo>
                    <a:cubicBezTo>
                      <a:pt x="15214" y="5264"/>
                      <a:pt x="15662" y="5407"/>
                      <a:pt x="16038" y="5567"/>
                    </a:cubicBezTo>
                    <a:cubicBezTo>
                      <a:pt x="16044" y="5571"/>
                      <a:pt x="16057" y="5574"/>
                      <a:pt x="16066" y="5577"/>
                    </a:cubicBezTo>
                    <a:cubicBezTo>
                      <a:pt x="16414" y="5729"/>
                      <a:pt x="16677" y="5898"/>
                      <a:pt x="16883" y="6076"/>
                    </a:cubicBezTo>
                    <a:cubicBezTo>
                      <a:pt x="16923" y="6110"/>
                      <a:pt x="16954" y="6146"/>
                      <a:pt x="16988" y="6181"/>
                    </a:cubicBezTo>
                    <a:cubicBezTo>
                      <a:pt x="17161" y="6362"/>
                      <a:pt x="17280" y="6550"/>
                      <a:pt x="17280" y="6750"/>
                    </a:cubicBezTo>
                    <a:cubicBezTo>
                      <a:pt x="17280" y="6947"/>
                      <a:pt x="17161" y="7136"/>
                      <a:pt x="16988" y="73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0056"/>
                    </a:lnTo>
                    <a:cubicBezTo>
                      <a:pt x="9338" y="10101"/>
                      <a:pt x="10059" y="10124"/>
                      <a:pt x="10800" y="10124"/>
                    </a:cubicBezTo>
                    <a:cubicBezTo>
                      <a:pt x="11541" y="10124"/>
                      <a:pt x="12262" y="10101"/>
                      <a:pt x="12960" y="10056"/>
                    </a:cubicBezTo>
                    <a:cubicBezTo>
                      <a:pt x="12960" y="100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3442"/>
                    </a:lnTo>
                    <a:cubicBezTo>
                      <a:pt x="12262" y="3398"/>
                      <a:pt x="11541" y="3375"/>
                      <a:pt x="10800" y="3375"/>
                    </a:cubicBezTo>
                    <a:cubicBezTo>
                      <a:pt x="10059" y="3375"/>
                      <a:pt x="9338" y="3398"/>
                      <a:pt x="8640" y="3442"/>
                    </a:cubicBezTo>
                    <a:cubicBezTo>
                      <a:pt x="8640" y="3442"/>
                      <a:pt x="8640" y="2025"/>
                      <a:pt x="8640" y="2025"/>
                    </a:cubicBezTo>
                    <a:close/>
                    <a:moveTo>
                      <a:pt x="17280" y="40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4064"/>
                    </a:lnTo>
                    <a:cubicBezTo>
                      <a:pt x="1710" y="4681"/>
                      <a:pt x="0" y="5649"/>
                      <a:pt x="0" y="6750"/>
                    </a:cubicBezTo>
                    <a:cubicBezTo>
                      <a:pt x="0" y="7850"/>
                      <a:pt x="1710" y="8818"/>
                      <a:pt x="4320" y="94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9434"/>
                    </a:lnTo>
                    <a:cubicBezTo>
                      <a:pt x="19889" y="8818"/>
                      <a:pt x="21600" y="7850"/>
                      <a:pt x="21600" y="6750"/>
                    </a:cubicBezTo>
                    <a:cubicBezTo>
                      <a:pt x="21600" y="5649"/>
                      <a:pt x="19889" y="4681"/>
                      <a:pt x="17280" y="4064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17" name="AutoShape 58"/>
              <p:cNvSpPr/>
              <p:nvPr/>
            </p:nvSpPr>
            <p:spPr bwMode="auto">
              <a:xfrm>
                <a:off x="5517718" y="2141343"/>
                <a:ext cx="112355" cy="35916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15416"/>
                    </a:moveTo>
                    <a:cubicBezTo>
                      <a:pt x="16954" y="15452"/>
                      <a:pt x="16923" y="15487"/>
                      <a:pt x="16883" y="15523"/>
                    </a:cubicBezTo>
                    <a:cubicBezTo>
                      <a:pt x="16677" y="15701"/>
                      <a:pt x="16414" y="15870"/>
                      <a:pt x="16066" y="16020"/>
                    </a:cubicBezTo>
                    <a:cubicBezTo>
                      <a:pt x="16057" y="16024"/>
                      <a:pt x="16044" y="16027"/>
                      <a:pt x="16038" y="16031"/>
                    </a:cubicBezTo>
                    <a:cubicBezTo>
                      <a:pt x="15662" y="16192"/>
                      <a:pt x="15214" y="16334"/>
                      <a:pt x="14705" y="16454"/>
                    </a:cubicBezTo>
                    <a:cubicBezTo>
                      <a:pt x="14697" y="16457"/>
                      <a:pt x="14692" y="16458"/>
                      <a:pt x="14686" y="16459"/>
                    </a:cubicBezTo>
                    <a:cubicBezTo>
                      <a:pt x="14163" y="16582"/>
                      <a:pt x="13584" y="16681"/>
                      <a:pt x="12960" y="16749"/>
                    </a:cubicBezTo>
                    <a:cubicBezTo>
                      <a:pt x="12279" y="16826"/>
                      <a:pt x="11560" y="16875"/>
                      <a:pt x="10800" y="16875"/>
                    </a:cubicBezTo>
                    <a:cubicBezTo>
                      <a:pt x="10037" y="16875"/>
                      <a:pt x="9318" y="16826"/>
                      <a:pt x="8640" y="16749"/>
                    </a:cubicBezTo>
                    <a:cubicBezTo>
                      <a:pt x="8016" y="16681"/>
                      <a:pt x="7435" y="16582"/>
                      <a:pt x="6914" y="16459"/>
                    </a:cubicBezTo>
                    <a:cubicBezTo>
                      <a:pt x="6908" y="16458"/>
                      <a:pt x="6901" y="16457"/>
                      <a:pt x="6893" y="16454"/>
                    </a:cubicBezTo>
                    <a:cubicBezTo>
                      <a:pt x="6385" y="16334"/>
                      <a:pt x="5937" y="16192"/>
                      <a:pt x="5562" y="16031"/>
                    </a:cubicBezTo>
                    <a:cubicBezTo>
                      <a:pt x="5553" y="16027"/>
                      <a:pt x="5541" y="16024"/>
                      <a:pt x="5531" y="16020"/>
                    </a:cubicBezTo>
                    <a:cubicBezTo>
                      <a:pt x="5184" y="15870"/>
                      <a:pt x="4921" y="15701"/>
                      <a:pt x="4715" y="15523"/>
                    </a:cubicBezTo>
                    <a:cubicBezTo>
                      <a:pt x="4676" y="15487"/>
                      <a:pt x="4644" y="15452"/>
                      <a:pt x="4612" y="15416"/>
                    </a:cubicBezTo>
                    <a:cubicBezTo>
                      <a:pt x="4437" y="15236"/>
                      <a:pt x="4320" y="15047"/>
                      <a:pt x="4320" y="14850"/>
                    </a:cubicBezTo>
                    <a:cubicBezTo>
                      <a:pt x="4320" y="14650"/>
                      <a:pt x="4437" y="14462"/>
                      <a:pt x="4612" y="14281"/>
                    </a:cubicBezTo>
                    <a:cubicBezTo>
                      <a:pt x="4644" y="14246"/>
                      <a:pt x="4676" y="14210"/>
                      <a:pt x="4715" y="14176"/>
                    </a:cubicBezTo>
                    <a:cubicBezTo>
                      <a:pt x="4921" y="13998"/>
                      <a:pt x="5184" y="13829"/>
                      <a:pt x="5531" y="13677"/>
                    </a:cubicBezTo>
                    <a:cubicBezTo>
                      <a:pt x="5541" y="13674"/>
                      <a:pt x="5553" y="13671"/>
                      <a:pt x="5562" y="13667"/>
                    </a:cubicBezTo>
                    <a:cubicBezTo>
                      <a:pt x="5937" y="13507"/>
                      <a:pt x="6385" y="13364"/>
                      <a:pt x="6893" y="13244"/>
                    </a:cubicBezTo>
                    <a:cubicBezTo>
                      <a:pt x="6901" y="13242"/>
                      <a:pt x="6908" y="13240"/>
                      <a:pt x="6914" y="13238"/>
                    </a:cubicBezTo>
                    <a:cubicBezTo>
                      <a:pt x="7435" y="13117"/>
                      <a:pt x="8016" y="13018"/>
                      <a:pt x="8640" y="12948"/>
                    </a:cubicBezTo>
                    <a:cubicBezTo>
                      <a:pt x="9318" y="12873"/>
                      <a:pt x="10037" y="12825"/>
                      <a:pt x="10800" y="12825"/>
                    </a:cubicBezTo>
                    <a:cubicBezTo>
                      <a:pt x="11560" y="12825"/>
                      <a:pt x="12279" y="12873"/>
                      <a:pt x="12960" y="12948"/>
                    </a:cubicBezTo>
                    <a:cubicBezTo>
                      <a:pt x="13584" y="13018"/>
                      <a:pt x="14163" y="13117"/>
                      <a:pt x="14686" y="13238"/>
                    </a:cubicBezTo>
                    <a:cubicBezTo>
                      <a:pt x="14692" y="13240"/>
                      <a:pt x="14697" y="13242"/>
                      <a:pt x="14705" y="13244"/>
                    </a:cubicBezTo>
                    <a:cubicBezTo>
                      <a:pt x="15214" y="13364"/>
                      <a:pt x="15662" y="13507"/>
                      <a:pt x="16038" y="13667"/>
                    </a:cubicBezTo>
                    <a:cubicBezTo>
                      <a:pt x="16044" y="13671"/>
                      <a:pt x="16057" y="13674"/>
                      <a:pt x="16066" y="13677"/>
                    </a:cubicBezTo>
                    <a:cubicBezTo>
                      <a:pt x="16414" y="13829"/>
                      <a:pt x="16677" y="13998"/>
                      <a:pt x="16883" y="14176"/>
                    </a:cubicBezTo>
                    <a:cubicBezTo>
                      <a:pt x="16923" y="14210"/>
                      <a:pt x="16954" y="14246"/>
                      <a:pt x="16988" y="14281"/>
                    </a:cubicBezTo>
                    <a:cubicBezTo>
                      <a:pt x="17161" y="14462"/>
                      <a:pt x="17280" y="14650"/>
                      <a:pt x="17280" y="14850"/>
                    </a:cubicBezTo>
                    <a:cubicBezTo>
                      <a:pt x="17280" y="15047"/>
                      <a:pt x="17161" y="15236"/>
                      <a:pt x="16988" y="154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8156"/>
                    </a:lnTo>
                    <a:cubicBezTo>
                      <a:pt x="9338" y="18201"/>
                      <a:pt x="10059" y="18225"/>
                      <a:pt x="10800" y="18225"/>
                    </a:cubicBezTo>
                    <a:cubicBezTo>
                      <a:pt x="11541" y="18225"/>
                      <a:pt x="12262" y="18201"/>
                      <a:pt x="12960" y="18156"/>
                    </a:cubicBezTo>
                    <a:cubicBezTo>
                      <a:pt x="12960" y="181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11542"/>
                    </a:lnTo>
                    <a:cubicBezTo>
                      <a:pt x="12262" y="11498"/>
                      <a:pt x="11541" y="11475"/>
                      <a:pt x="10800" y="11475"/>
                    </a:cubicBezTo>
                    <a:cubicBezTo>
                      <a:pt x="10059" y="11475"/>
                      <a:pt x="9338" y="11498"/>
                      <a:pt x="8640" y="11542"/>
                    </a:cubicBezTo>
                    <a:cubicBezTo>
                      <a:pt x="8640" y="11542"/>
                      <a:pt x="8640" y="2025"/>
                      <a:pt x="8640" y="2025"/>
                    </a:cubicBezTo>
                    <a:close/>
                    <a:moveTo>
                      <a:pt x="17280" y="121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12164"/>
                    </a:lnTo>
                    <a:cubicBezTo>
                      <a:pt x="1710" y="12781"/>
                      <a:pt x="0" y="13749"/>
                      <a:pt x="0" y="14850"/>
                    </a:cubicBezTo>
                    <a:cubicBezTo>
                      <a:pt x="0" y="15950"/>
                      <a:pt x="1710" y="16918"/>
                      <a:pt x="4320" y="175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17534"/>
                    </a:lnTo>
                    <a:cubicBezTo>
                      <a:pt x="19889" y="16918"/>
                      <a:pt x="21600" y="15950"/>
                      <a:pt x="21600" y="14850"/>
                    </a:cubicBezTo>
                    <a:cubicBezTo>
                      <a:pt x="21600" y="13749"/>
                      <a:pt x="19889" y="12781"/>
                      <a:pt x="17280" y="12164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</p:grpSp>
        <p:sp>
          <p:nvSpPr>
            <p:cNvPr id="118" name="AutoShape 112"/>
            <p:cNvSpPr/>
            <p:nvPr/>
          </p:nvSpPr>
          <p:spPr bwMode="auto">
            <a:xfrm>
              <a:off x="11381" y="4189"/>
              <a:ext cx="637" cy="634"/>
            </a:xfrm>
            <a:custGeom>
              <a:avLst/>
              <a:gdLst>
                <a:gd name="T0" fmla="*/ 10510 w 21020"/>
                <a:gd name="T1" fmla="*/ 10800 h 21600"/>
                <a:gd name="T2" fmla="*/ 10510 w 21020"/>
                <a:gd name="T3" fmla="*/ 10800 h 21600"/>
                <a:gd name="T4" fmla="*/ 10510 w 21020"/>
                <a:gd name="T5" fmla="*/ 10800 h 21600"/>
                <a:gd name="T6" fmla="*/ 10510 w 2102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020" h="21600">
                  <a:moveTo>
                    <a:pt x="18846" y="7946"/>
                  </a:moveTo>
                  <a:lnTo>
                    <a:pt x="17740" y="9091"/>
                  </a:lnTo>
                  <a:cubicBezTo>
                    <a:pt x="17740" y="8939"/>
                    <a:pt x="17758" y="8792"/>
                    <a:pt x="17744" y="8636"/>
                  </a:cubicBezTo>
                  <a:cubicBezTo>
                    <a:pt x="17629" y="7331"/>
                    <a:pt x="17036" y="6068"/>
                    <a:pt x="16074" y="5080"/>
                  </a:cubicBezTo>
                  <a:cubicBezTo>
                    <a:pt x="15004" y="3980"/>
                    <a:pt x="13585" y="3348"/>
                    <a:pt x="12180" y="3345"/>
                  </a:cubicBezTo>
                  <a:lnTo>
                    <a:pt x="13268" y="2218"/>
                  </a:lnTo>
                  <a:cubicBezTo>
                    <a:pt x="13812" y="1659"/>
                    <a:pt x="14572" y="1350"/>
                    <a:pt x="15403" y="1350"/>
                  </a:cubicBezTo>
                  <a:cubicBezTo>
                    <a:pt x="16460" y="1350"/>
                    <a:pt x="17546" y="1840"/>
                    <a:pt x="18381" y="2696"/>
                  </a:cubicBezTo>
                  <a:cubicBezTo>
                    <a:pt x="19165" y="3500"/>
                    <a:pt x="19631" y="4499"/>
                    <a:pt x="19698" y="5510"/>
                  </a:cubicBezTo>
                  <a:cubicBezTo>
                    <a:pt x="19760" y="6453"/>
                    <a:pt x="19457" y="7317"/>
                    <a:pt x="18846" y="7946"/>
                  </a:cubicBezTo>
                  <a:moveTo>
                    <a:pt x="5828" y="19329"/>
                  </a:moveTo>
                  <a:cubicBezTo>
                    <a:pt x="5813" y="18424"/>
                    <a:pt x="5454" y="17481"/>
                    <a:pt x="4730" y="16739"/>
                  </a:cubicBezTo>
                  <a:cubicBezTo>
                    <a:pt x="4046" y="16034"/>
                    <a:pt x="3150" y="15628"/>
                    <a:pt x="2257" y="15592"/>
                  </a:cubicBezTo>
                  <a:lnTo>
                    <a:pt x="2911" y="13157"/>
                  </a:lnTo>
                  <a:cubicBezTo>
                    <a:pt x="2959" y="12995"/>
                    <a:pt x="3052" y="12835"/>
                    <a:pt x="3168" y="12695"/>
                  </a:cubicBezTo>
                  <a:cubicBezTo>
                    <a:pt x="4485" y="11726"/>
                    <a:pt x="6512" y="12012"/>
                    <a:pt x="7920" y="13460"/>
                  </a:cubicBezTo>
                  <a:cubicBezTo>
                    <a:pt x="9409" y="14990"/>
                    <a:pt x="9639" y="17230"/>
                    <a:pt x="8492" y="18568"/>
                  </a:cubicBezTo>
                  <a:cubicBezTo>
                    <a:pt x="8416" y="18609"/>
                    <a:pt x="8339" y="18648"/>
                    <a:pt x="8256" y="18675"/>
                  </a:cubicBezTo>
                  <a:cubicBezTo>
                    <a:pt x="8256" y="18675"/>
                    <a:pt x="5828" y="19329"/>
                    <a:pt x="5828" y="19329"/>
                  </a:cubicBezTo>
                  <a:close/>
                  <a:moveTo>
                    <a:pt x="2737" y="20164"/>
                  </a:moveTo>
                  <a:cubicBezTo>
                    <a:pt x="2665" y="20181"/>
                    <a:pt x="2443" y="20239"/>
                    <a:pt x="2291" y="20249"/>
                  </a:cubicBezTo>
                  <a:cubicBezTo>
                    <a:pt x="1751" y="20244"/>
                    <a:pt x="1313" y="19792"/>
                    <a:pt x="1313" y="19237"/>
                  </a:cubicBezTo>
                  <a:cubicBezTo>
                    <a:pt x="1321" y="19124"/>
                    <a:pt x="1365" y="18929"/>
                    <a:pt x="1380" y="18857"/>
                  </a:cubicBezTo>
                  <a:lnTo>
                    <a:pt x="2071" y="16283"/>
                  </a:lnTo>
                  <a:cubicBezTo>
                    <a:pt x="2822" y="16261"/>
                    <a:pt x="3630" y="16562"/>
                    <a:pt x="4265" y="17215"/>
                  </a:cubicBezTo>
                  <a:cubicBezTo>
                    <a:pt x="4911" y="17878"/>
                    <a:pt x="5214" y="18725"/>
                    <a:pt x="5181" y="19504"/>
                  </a:cubicBezTo>
                  <a:cubicBezTo>
                    <a:pt x="5181" y="19504"/>
                    <a:pt x="2737" y="20164"/>
                    <a:pt x="2737" y="20164"/>
                  </a:cubicBezTo>
                  <a:close/>
                  <a:moveTo>
                    <a:pt x="6888" y="11179"/>
                  </a:moveTo>
                  <a:cubicBezTo>
                    <a:pt x="6280" y="10927"/>
                    <a:pt x="5642" y="10783"/>
                    <a:pt x="5004" y="10774"/>
                  </a:cubicBezTo>
                  <a:lnTo>
                    <a:pt x="10063" y="5536"/>
                  </a:lnTo>
                  <a:cubicBezTo>
                    <a:pt x="10838" y="4759"/>
                    <a:pt x="11966" y="4536"/>
                    <a:pt x="13077" y="4819"/>
                  </a:cubicBezTo>
                  <a:cubicBezTo>
                    <a:pt x="13077" y="4819"/>
                    <a:pt x="6888" y="11179"/>
                    <a:pt x="6888" y="11179"/>
                  </a:cubicBezTo>
                  <a:close/>
                  <a:moveTo>
                    <a:pt x="9717" y="13672"/>
                  </a:moveTo>
                  <a:cubicBezTo>
                    <a:pt x="9473" y="13258"/>
                    <a:pt x="9194" y="12859"/>
                    <a:pt x="8848" y="12505"/>
                  </a:cubicBezTo>
                  <a:cubicBezTo>
                    <a:pt x="8447" y="12093"/>
                    <a:pt x="7986" y="11770"/>
                    <a:pt x="7507" y="11498"/>
                  </a:cubicBezTo>
                  <a:lnTo>
                    <a:pt x="13767" y="5064"/>
                  </a:lnTo>
                  <a:cubicBezTo>
                    <a:pt x="14259" y="5288"/>
                    <a:pt x="14729" y="5607"/>
                    <a:pt x="15145" y="6035"/>
                  </a:cubicBezTo>
                  <a:cubicBezTo>
                    <a:pt x="15500" y="6398"/>
                    <a:pt x="15775" y="6806"/>
                    <a:pt x="15987" y="7229"/>
                  </a:cubicBezTo>
                  <a:cubicBezTo>
                    <a:pt x="15987" y="7229"/>
                    <a:pt x="9717" y="13672"/>
                    <a:pt x="9717" y="13672"/>
                  </a:cubicBezTo>
                  <a:close/>
                  <a:moveTo>
                    <a:pt x="10519" y="16061"/>
                  </a:moveTo>
                  <a:cubicBezTo>
                    <a:pt x="10465" y="15452"/>
                    <a:pt x="10298" y="14854"/>
                    <a:pt x="10047" y="14288"/>
                  </a:cubicBezTo>
                  <a:lnTo>
                    <a:pt x="16257" y="7906"/>
                  </a:lnTo>
                  <a:cubicBezTo>
                    <a:pt x="16637" y="9140"/>
                    <a:pt x="16442" y="10429"/>
                    <a:pt x="15610" y="11284"/>
                  </a:cubicBezTo>
                  <a:cubicBezTo>
                    <a:pt x="15604" y="11290"/>
                    <a:pt x="15598" y="11293"/>
                    <a:pt x="15593" y="11298"/>
                  </a:cubicBezTo>
                  <a:lnTo>
                    <a:pt x="15602" y="11306"/>
                  </a:lnTo>
                  <a:lnTo>
                    <a:pt x="10525" y="16565"/>
                  </a:lnTo>
                  <a:cubicBezTo>
                    <a:pt x="10527" y="16397"/>
                    <a:pt x="10534" y="16232"/>
                    <a:pt x="10519" y="16061"/>
                  </a:cubicBezTo>
                  <a:moveTo>
                    <a:pt x="19308" y="1741"/>
                  </a:moveTo>
                  <a:cubicBezTo>
                    <a:pt x="18228" y="632"/>
                    <a:pt x="16805" y="0"/>
                    <a:pt x="15403" y="0"/>
                  </a:cubicBezTo>
                  <a:cubicBezTo>
                    <a:pt x="14220" y="0"/>
                    <a:pt x="13131" y="450"/>
                    <a:pt x="12335" y="1266"/>
                  </a:cubicBezTo>
                  <a:lnTo>
                    <a:pt x="9138" y="4577"/>
                  </a:lnTo>
                  <a:cubicBezTo>
                    <a:pt x="9129" y="4585"/>
                    <a:pt x="9118" y="4592"/>
                    <a:pt x="9108" y="4602"/>
                  </a:cubicBezTo>
                  <a:cubicBezTo>
                    <a:pt x="9103" y="4608"/>
                    <a:pt x="9100" y="4614"/>
                    <a:pt x="9095" y="4620"/>
                  </a:cubicBezTo>
                  <a:lnTo>
                    <a:pt x="9096" y="4621"/>
                  </a:lnTo>
                  <a:lnTo>
                    <a:pt x="2310" y="11647"/>
                  </a:lnTo>
                  <a:cubicBezTo>
                    <a:pt x="1998" y="11966"/>
                    <a:pt x="1771" y="12364"/>
                    <a:pt x="1645" y="12797"/>
                  </a:cubicBezTo>
                  <a:lnTo>
                    <a:pt x="102" y="18541"/>
                  </a:lnTo>
                  <a:cubicBezTo>
                    <a:pt x="100" y="18557"/>
                    <a:pt x="0" y="19008"/>
                    <a:pt x="0" y="19237"/>
                  </a:cubicBezTo>
                  <a:cubicBezTo>
                    <a:pt x="0" y="20541"/>
                    <a:pt x="1030" y="21599"/>
                    <a:pt x="2302" y="21599"/>
                  </a:cubicBezTo>
                  <a:cubicBezTo>
                    <a:pt x="2554" y="21599"/>
                    <a:pt x="3044" y="21475"/>
                    <a:pt x="3062" y="21473"/>
                  </a:cubicBezTo>
                  <a:lnTo>
                    <a:pt x="8630" y="19969"/>
                  </a:lnTo>
                  <a:cubicBezTo>
                    <a:pt x="9054" y="19839"/>
                    <a:pt x="9439" y="19604"/>
                    <a:pt x="9750" y="19283"/>
                  </a:cubicBezTo>
                  <a:lnTo>
                    <a:pt x="19776" y="8899"/>
                  </a:lnTo>
                  <a:cubicBezTo>
                    <a:pt x="21600" y="7023"/>
                    <a:pt x="21394" y="3881"/>
                    <a:pt x="19308" y="1741"/>
                  </a:cubicBezTo>
                </a:path>
              </a:pathLst>
            </a:custGeom>
            <a:solidFill>
              <a:srgbClr val="3B2213"/>
            </a:solidFill>
            <a:ln>
              <a:noFill/>
            </a:ln>
            <a:effectLst/>
          </p:spPr>
          <p:txBody>
            <a:bodyPr lIns="19050" tIns="19050" rIns="19050" bIns="19050" anchor="ctr"/>
            <a:lstStyle/>
            <a:p>
              <a:pPr marL="0" marR="0" lvl="0" indent="0" algn="ctr" defTabSz="228600" eaLnBrk="1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sz="15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Gill Sans" charset="0"/>
                <a:sym typeface="Gill Sans" charset="0"/>
              </a:endParaRPr>
            </a:p>
          </p:txBody>
        </p:sp>
        <p:grpSp>
          <p:nvGrpSpPr>
            <p:cNvPr id="119" name="组合 118"/>
            <p:cNvGrpSpPr/>
            <p:nvPr/>
          </p:nvGrpSpPr>
          <p:grpSpPr>
            <a:xfrm>
              <a:off x="2760" y="4216"/>
              <a:ext cx="635" cy="635"/>
              <a:chOff x="2473104" y="2145028"/>
              <a:chExt cx="359165" cy="359165"/>
            </a:xfrm>
            <a:solidFill>
              <a:srgbClr val="3B2213"/>
            </a:solidFill>
          </p:grpSpPr>
          <p:sp>
            <p:nvSpPr>
              <p:cNvPr id="120" name="AutoShape 126"/>
              <p:cNvSpPr/>
              <p:nvPr/>
            </p:nvSpPr>
            <p:spPr bwMode="auto">
              <a:xfrm>
                <a:off x="2473104" y="2145028"/>
                <a:ext cx="359165" cy="35916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3499" y="14850"/>
                    </a:moveTo>
                    <a:cubicBezTo>
                      <a:pt x="9772" y="14850"/>
                      <a:pt x="6749" y="11827"/>
                      <a:pt x="6749" y="8100"/>
                    </a:cubicBezTo>
                    <a:cubicBezTo>
                      <a:pt x="6749" y="4372"/>
                      <a:pt x="9772" y="1350"/>
                      <a:pt x="13499" y="1350"/>
                    </a:cubicBezTo>
                    <a:cubicBezTo>
                      <a:pt x="17227" y="1350"/>
                      <a:pt x="20249" y="4372"/>
                      <a:pt x="20249" y="8100"/>
                    </a:cubicBezTo>
                    <a:cubicBezTo>
                      <a:pt x="20249" y="11827"/>
                      <a:pt x="17227" y="14850"/>
                      <a:pt x="13499" y="14850"/>
                    </a:cubicBezTo>
                    <a:moveTo>
                      <a:pt x="3236" y="20042"/>
                    </a:moveTo>
                    <a:cubicBezTo>
                      <a:pt x="3019" y="20266"/>
                      <a:pt x="2718" y="20408"/>
                      <a:pt x="2382" y="20408"/>
                    </a:cubicBezTo>
                    <a:cubicBezTo>
                      <a:pt x="1724" y="20408"/>
                      <a:pt x="1191" y="19875"/>
                      <a:pt x="1191" y="19218"/>
                    </a:cubicBezTo>
                    <a:cubicBezTo>
                      <a:pt x="1191" y="18881"/>
                      <a:pt x="1332" y="18580"/>
                      <a:pt x="1557" y="18363"/>
                    </a:cubicBezTo>
                    <a:lnTo>
                      <a:pt x="1551" y="18358"/>
                    </a:lnTo>
                    <a:lnTo>
                      <a:pt x="6996" y="12913"/>
                    </a:lnTo>
                    <a:cubicBezTo>
                      <a:pt x="7472" y="13555"/>
                      <a:pt x="8039" y="14122"/>
                      <a:pt x="8680" y="14599"/>
                    </a:cubicBezTo>
                    <a:cubicBezTo>
                      <a:pt x="8680" y="14599"/>
                      <a:pt x="3236" y="20042"/>
                      <a:pt x="3236" y="20042"/>
                    </a:cubicBezTo>
                    <a:close/>
                    <a:moveTo>
                      <a:pt x="13499" y="0"/>
                    </a:moveTo>
                    <a:cubicBezTo>
                      <a:pt x="9026" y="0"/>
                      <a:pt x="5399" y="3626"/>
                      <a:pt x="5399" y="8100"/>
                    </a:cubicBezTo>
                    <a:cubicBezTo>
                      <a:pt x="5399" y="9467"/>
                      <a:pt x="5742" y="10754"/>
                      <a:pt x="6341" y="11884"/>
                    </a:cubicBezTo>
                    <a:lnTo>
                      <a:pt x="709" y="17515"/>
                    </a:lnTo>
                    <a:lnTo>
                      <a:pt x="713" y="17520"/>
                    </a:lnTo>
                    <a:cubicBezTo>
                      <a:pt x="274" y="17953"/>
                      <a:pt x="0" y="18552"/>
                      <a:pt x="0" y="19218"/>
                    </a:cubicBezTo>
                    <a:cubicBezTo>
                      <a:pt x="0" y="20533"/>
                      <a:pt x="1066" y="21599"/>
                      <a:pt x="2382" y="21599"/>
                    </a:cubicBezTo>
                    <a:cubicBezTo>
                      <a:pt x="3047" y="21599"/>
                      <a:pt x="3647" y="21326"/>
                      <a:pt x="4079" y="20885"/>
                    </a:cubicBezTo>
                    <a:lnTo>
                      <a:pt x="4078" y="20884"/>
                    </a:lnTo>
                    <a:lnTo>
                      <a:pt x="9708" y="15255"/>
                    </a:lnTo>
                    <a:cubicBezTo>
                      <a:pt x="10839" y="15856"/>
                      <a:pt x="12128" y="16200"/>
                      <a:pt x="13499" y="16200"/>
                    </a:cubicBezTo>
                    <a:cubicBezTo>
                      <a:pt x="17973" y="16200"/>
                      <a:pt x="21600" y="12573"/>
                      <a:pt x="21600" y="8100"/>
                    </a:cubicBezTo>
                    <a:cubicBezTo>
                      <a:pt x="21600" y="3626"/>
                      <a:pt x="17973" y="0"/>
                      <a:pt x="13499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121" name="AutoShape 127"/>
              <p:cNvSpPr/>
              <p:nvPr/>
            </p:nvSpPr>
            <p:spPr bwMode="auto">
              <a:xfrm>
                <a:off x="2618611" y="2200897"/>
                <a:ext cx="84727" cy="84112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0160" y="0"/>
                    </a:moveTo>
                    <a:cubicBezTo>
                      <a:pt x="9025" y="0"/>
                      <a:pt x="0" y="9025"/>
                      <a:pt x="0" y="20160"/>
                    </a:cubicBezTo>
                    <a:cubicBezTo>
                      <a:pt x="0" y="20954"/>
                      <a:pt x="644" y="21600"/>
                      <a:pt x="1440" y="21600"/>
                    </a:cubicBezTo>
                    <a:cubicBezTo>
                      <a:pt x="2235" y="21600"/>
                      <a:pt x="2880" y="20954"/>
                      <a:pt x="2880" y="20160"/>
                    </a:cubicBezTo>
                    <a:cubicBezTo>
                      <a:pt x="2880" y="10618"/>
                      <a:pt x="10617" y="2880"/>
                      <a:pt x="20160" y="2880"/>
                    </a:cubicBezTo>
                    <a:cubicBezTo>
                      <a:pt x="20955" y="2880"/>
                      <a:pt x="21599" y="2234"/>
                      <a:pt x="21599" y="1440"/>
                    </a:cubicBezTo>
                    <a:cubicBezTo>
                      <a:pt x="21599" y="645"/>
                      <a:pt x="20955" y="0"/>
                      <a:pt x="20160" y="0"/>
                    </a:cubicBezTo>
                  </a:path>
                </a:pathLst>
              </a:custGeom>
              <a:grpFill/>
              <a:ln>
                <a:noFill/>
              </a:ln>
              <a:effectLst/>
            </p:spPr>
            <p:txBody>
              <a:bodyPr lIns="19050" tIns="19050" rIns="19050" bIns="19050" anchor="ctr"/>
              <a:lstStyle/>
              <a:p>
                <a:pPr marL="0" marR="0" lvl="0" indent="0" algn="ctr" defTabSz="22860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sym typeface="Gill Sans" charset="0"/>
                </a:endParaRPr>
              </a:p>
            </p:txBody>
          </p:sp>
        </p:grpSp>
      </p:grpSp>
      <p:sp>
        <p:nvSpPr>
          <p:cNvPr id="74" name="文本框 6"/>
          <p:cNvSpPr txBox="1">
            <a:spLocks noChangeArrowheads="1"/>
          </p:cNvSpPr>
          <p:nvPr/>
        </p:nvSpPr>
        <p:spPr bwMode="auto">
          <a:xfrm>
            <a:off x="958215" y="663560"/>
            <a:ext cx="656209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Using rooting theory, the results of user research were studied qualitatively</a:t>
            </a:r>
            <a:endParaRPr lang="en-US" altLang="zh-CN" sz="14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  <p:sp>
        <p:nvSpPr>
          <p:cNvPr id="52" name="文本框 5"/>
          <p:cNvSpPr txBox="1">
            <a:spLocks noChangeArrowheads="1"/>
          </p:cNvSpPr>
          <p:nvPr/>
        </p:nvSpPr>
        <p:spPr bwMode="auto">
          <a:xfrm>
            <a:off x="810260" y="1138555"/>
            <a:ext cx="763333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sz="20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of user research data</a:t>
            </a:r>
            <a:r>
              <a:rPr lang="en-US" sz="20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—— Grounded Theory</a:t>
            </a:r>
            <a:endParaRPr lang="en-US" sz="2000" b="1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矩形 6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928370" y="233680"/>
            <a:ext cx="753237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of eye movement test data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567690" y="1833880"/>
            <a:ext cx="3792220" cy="2835275"/>
            <a:chOff x="679" y="2447"/>
            <a:chExt cx="5972" cy="4465"/>
          </a:xfrm>
        </p:grpSpPr>
        <p:pic>
          <p:nvPicPr>
            <p:cNvPr id="11" name="图片 8" descr="IMG_256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679" y="2447"/>
              <a:ext cx="5973" cy="372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" name="文本框 3"/>
            <p:cNvSpPr txBox="1"/>
            <p:nvPr/>
          </p:nvSpPr>
          <p:spPr>
            <a:xfrm>
              <a:off x="1900" y="6410"/>
              <a:ext cx="2764" cy="503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p>
              <a:pPr algn="l" fontAlgn="base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b="1">
                  <a:solidFill>
                    <a:srgbClr val="3B2213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Heat map analysis</a:t>
              </a:r>
              <a:endParaRPr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5603240" y="4452620"/>
            <a:ext cx="2307590" cy="31940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Visual scan path analysis</a:t>
            </a:r>
            <a:endParaRPr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10" name="图片 6" descr="IMG_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8283" y="1594485"/>
            <a:ext cx="2896235" cy="28435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  <p:sp>
        <p:nvSpPr>
          <p:cNvPr id="52" name="文本框 5"/>
          <p:cNvSpPr txBox="1">
            <a:spLocks noChangeArrowheads="1"/>
          </p:cNvSpPr>
          <p:nvPr/>
        </p:nvSpPr>
        <p:spPr bwMode="auto">
          <a:xfrm>
            <a:off x="708025" y="944880"/>
            <a:ext cx="763333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sz="20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of eye movement test data</a:t>
            </a:r>
            <a:r>
              <a:rPr lang="en-US" sz="20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en-US" sz="2000" b="1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矩形 6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908050" y="226060"/>
            <a:ext cx="753237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User behaviour analysis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2" name="图片 9" descr="IMG_25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2565" y="1392555"/>
            <a:ext cx="4251960" cy="26346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  <p:sp>
        <p:nvSpPr>
          <p:cNvPr id="52" name="文本框 5"/>
          <p:cNvSpPr txBox="1">
            <a:spLocks noChangeArrowheads="1"/>
          </p:cNvSpPr>
          <p:nvPr/>
        </p:nvSpPr>
        <p:spPr bwMode="auto">
          <a:xfrm>
            <a:off x="857885" y="4384040"/>
            <a:ext cx="2614295" cy="312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12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Page Retention  Rate Analysis</a:t>
            </a:r>
            <a:endParaRPr lang="en-US" sz="1200" b="1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图片 3" descr="图片2"/>
          <p:cNvPicPr>
            <a:picLocks noChangeAspect="1"/>
          </p:cNvPicPr>
          <p:nvPr/>
        </p:nvPicPr>
        <p:blipFill>
          <a:blip r:embed="rId3"/>
          <a:srcRect r="11460"/>
          <a:stretch>
            <a:fillRect/>
          </a:stretch>
        </p:blipFill>
        <p:spPr>
          <a:xfrm>
            <a:off x="4666615" y="1405890"/>
            <a:ext cx="4217670" cy="2753995"/>
          </a:xfrm>
          <a:prstGeom prst="rect">
            <a:avLst/>
          </a:prstGeom>
        </p:spPr>
      </p:pic>
      <p:sp>
        <p:nvSpPr>
          <p:cNvPr id="5" name="文本框 5"/>
          <p:cNvSpPr txBox="1">
            <a:spLocks noChangeArrowheads="1"/>
          </p:cNvSpPr>
          <p:nvPr/>
        </p:nvSpPr>
        <p:spPr bwMode="auto">
          <a:xfrm>
            <a:off x="5631180" y="4282440"/>
            <a:ext cx="2954655" cy="312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20000"/>
              </a:lnSpc>
              <a:buClrTx/>
              <a:buSzTx/>
              <a:buFontTx/>
              <a:defRPr/>
            </a:pPr>
            <a:r>
              <a:rPr lang="en-US" sz="12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of functional settings</a:t>
            </a:r>
            <a:endParaRPr lang="en-US" sz="1200" b="1">
              <a:solidFill>
                <a:schemeClr val="accent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3" name="文本框 5"/>
          <p:cNvSpPr txBox="1">
            <a:spLocks noChangeArrowheads="1"/>
          </p:cNvSpPr>
          <p:nvPr/>
        </p:nvSpPr>
        <p:spPr bwMode="auto">
          <a:xfrm>
            <a:off x="7073265" y="1506220"/>
            <a:ext cx="146304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Functionally sound</a:t>
            </a:r>
            <a:endParaRPr lang="zh-CN" altLang="en-US" sz="10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5"/>
          <p:cNvSpPr txBox="1">
            <a:spLocks noChangeArrowheads="1"/>
          </p:cNvSpPr>
          <p:nvPr/>
        </p:nvSpPr>
        <p:spPr bwMode="auto">
          <a:xfrm rot="19920000">
            <a:off x="6855460" y="2048510"/>
            <a:ext cx="1851025" cy="284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buClrTx/>
              <a:buSzTx/>
              <a:buFontTx/>
              <a:defRPr/>
            </a:pPr>
            <a:r>
              <a:rPr lang="zh-CN" altLang="en-US" sz="9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Useful, but not easy to find</a:t>
            </a:r>
            <a:endParaRPr lang="zh-CN" altLang="en-US" sz="900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5"/>
          <p:cNvSpPr txBox="1">
            <a:spLocks noChangeArrowheads="1"/>
          </p:cNvSpPr>
          <p:nvPr/>
        </p:nvSpPr>
        <p:spPr bwMode="auto">
          <a:xfrm rot="1320000">
            <a:off x="5300345" y="2386330"/>
            <a:ext cx="1640840" cy="284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900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Easy to find, but useless</a:t>
            </a:r>
            <a:endParaRPr lang="zh-CN" altLang="en-US" sz="900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文本框 5"/>
          <p:cNvSpPr txBox="1">
            <a:spLocks noChangeArrowheads="1"/>
          </p:cNvSpPr>
          <p:nvPr/>
        </p:nvSpPr>
        <p:spPr bwMode="auto">
          <a:xfrm>
            <a:off x="6226810" y="3463290"/>
            <a:ext cx="1202690" cy="284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buClrTx/>
              <a:buSzTx/>
              <a:buFontTx/>
              <a:defRPr/>
            </a:pPr>
            <a:r>
              <a:rPr lang="zh-CN" altLang="en-US" sz="900" strike="sngStrike">
                <a:solidFill>
                  <a:srgbClr val="FF0000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Can be deleted</a:t>
            </a:r>
            <a:endParaRPr lang="zh-CN" altLang="en-US" sz="900" strike="sngStrike">
              <a:solidFill>
                <a:srgbClr val="FF0000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>
            <a:spLocks noChangeArrowheads="1"/>
          </p:cNvSpPr>
          <p:nvPr/>
        </p:nvSpPr>
        <p:spPr bwMode="auto">
          <a:xfrm>
            <a:off x="1269365" y="2219325"/>
            <a:ext cx="480060" cy="30670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Fine</a:t>
            </a:r>
            <a:endParaRPr lang="en-US" altLang="zh-CN" sz="10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>
            <a:spLocks noChangeArrowheads="1"/>
          </p:cNvSpPr>
          <p:nvPr/>
        </p:nvSpPr>
        <p:spPr bwMode="auto">
          <a:xfrm>
            <a:off x="2331720" y="2251710"/>
            <a:ext cx="1449705" cy="39878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Not Provided what  users’ needs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>
            <a:spLocks noChangeArrowheads="1"/>
          </p:cNvSpPr>
          <p:nvPr/>
        </p:nvSpPr>
        <p:spPr bwMode="auto">
          <a:xfrm>
            <a:off x="838200" y="3117215"/>
            <a:ext cx="1224280" cy="2451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Not easy to find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>
            <a:spLocks noChangeArrowheads="1"/>
          </p:cNvSpPr>
          <p:nvPr/>
        </p:nvSpPr>
        <p:spPr bwMode="auto">
          <a:xfrm>
            <a:off x="2427605" y="3098800"/>
            <a:ext cx="1128395" cy="30670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buClrTx/>
              <a:buSzTx/>
              <a:buFontTx/>
              <a:defRPr/>
            </a:pPr>
            <a:r>
              <a:rPr lang="zh-CN" altLang="en-US" sz="1000" strike="sngStrike">
                <a:solidFill>
                  <a:srgbClr val="FF0000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Can be deleted</a:t>
            </a:r>
            <a:endParaRPr lang="en-US" altLang="zh-CN" sz="10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/>
          <p:cNvSpPr txBox="1">
            <a:spLocks noChangeArrowheads="1"/>
          </p:cNvSpPr>
          <p:nvPr/>
        </p:nvSpPr>
        <p:spPr bwMode="auto">
          <a:xfrm>
            <a:off x="8332470" y="3987165"/>
            <a:ext cx="534035" cy="2451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Time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15"/>
          <p:cNvSpPr txBox="1">
            <a:spLocks noChangeArrowheads="1"/>
          </p:cNvSpPr>
          <p:nvPr/>
        </p:nvSpPr>
        <p:spPr bwMode="auto">
          <a:xfrm>
            <a:off x="4632325" y="1360170"/>
            <a:ext cx="784860" cy="2451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Click rate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>
            <a:spLocks noChangeArrowheads="1"/>
          </p:cNvSpPr>
          <p:nvPr/>
        </p:nvSpPr>
        <p:spPr bwMode="auto">
          <a:xfrm>
            <a:off x="1395095" y="1315720"/>
            <a:ext cx="1694815" cy="2451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High click-through rate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17"/>
          <p:cNvSpPr txBox="1">
            <a:spLocks noChangeArrowheads="1"/>
          </p:cNvSpPr>
          <p:nvPr/>
        </p:nvSpPr>
        <p:spPr bwMode="auto">
          <a:xfrm>
            <a:off x="3801745" y="2505075"/>
            <a:ext cx="747395" cy="39878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Low 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retention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文本框 18"/>
          <p:cNvSpPr txBox="1">
            <a:spLocks noChangeArrowheads="1"/>
          </p:cNvSpPr>
          <p:nvPr/>
        </p:nvSpPr>
        <p:spPr bwMode="auto">
          <a:xfrm>
            <a:off x="1409065" y="3915410"/>
            <a:ext cx="1647825" cy="24511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Low click-through rate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文本框 20"/>
          <p:cNvSpPr txBox="1">
            <a:spLocks noChangeArrowheads="1"/>
          </p:cNvSpPr>
          <p:nvPr/>
        </p:nvSpPr>
        <p:spPr bwMode="auto">
          <a:xfrm>
            <a:off x="40640" y="2562860"/>
            <a:ext cx="772160" cy="39878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High 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retention</a:t>
            </a:r>
            <a:endParaRPr lang="en-US" altLang="zh-CN" sz="10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矩形 7"/>
          <p:cNvSpPr/>
          <p:nvPr/>
        </p:nvSpPr>
        <p:spPr>
          <a:xfrm>
            <a:off x="0" y="0"/>
            <a:ext cx="9144000" cy="1035685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921385" y="142875"/>
            <a:ext cx="61334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Ethic Issues</a:t>
            </a:r>
            <a:endParaRPr lang="en-US" altLang="zh-CN" sz="32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  <p:sp>
        <p:nvSpPr>
          <p:cNvPr id="74" name="文本框 6"/>
          <p:cNvSpPr txBox="1">
            <a:spLocks noChangeArrowheads="1"/>
          </p:cNvSpPr>
          <p:nvPr/>
        </p:nvSpPr>
        <p:spPr bwMode="auto">
          <a:xfrm>
            <a:off x="960120" y="670545"/>
            <a:ext cx="6554470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Inform participants in writing about data collection, use and security issues</a:t>
            </a:r>
            <a:endParaRPr lang="en-US" altLang="zh-CN" sz="14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3" name="文本框 5"/>
          <p:cNvSpPr txBox="1">
            <a:spLocks noChangeArrowheads="1"/>
          </p:cNvSpPr>
          <p:nvPr/>
        </p:nvSpPr>
        <p:spPr bwMode="auto">
          <a:xfrm>
            <a:off x="798830" y="1640840"/>
            <a:ext cx="3618230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Ways of collecting information related to participants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 rot="0">
            <a:off x="398145" y="1793240"/>
            <a:ext cx="400050" cy="368300"/>
            <a:chOff x="374" y="2407"/>
            <a:chExt cx="630" cy="580"/>
          </a:xfrm>
        </p:grpSpPr>
        <p:sp>
          <p:nvSpPr>
            <p:cNvPr id="41" name="椭圆 40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1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 rot="0">
            <a:off x="423545" y="2731135"/>
            <a:ext cx="400685" cy="368300"/>
            <a:chOff x="374" y="2407"/>
            <a:chExt cx="631" cy="580"/>
          </a:xfrm>
        </p:grpSpPr>
        <p:sp>
          <p:nvSpPr>
            <p:cNvPr id="10" name="椭圆 9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2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 rot="0">
            <a:off x="445135" y="3687445"/>
            <a:ext cx="400685" cy="368300"/>
            <a:chOff x="374" y="2407"/>
            <a:chExt cx="631" cy="580"/>
          </a:xfrm>
        </p:grpSpPr>
        <p:sp>
          <p:nvSpPr>
            <p:cNvPr id="15" name="椭圆 14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3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sp>
        <p:nvSpPr>
          <p:cNvPr id="12" name="文本框 5"/>
          <p:cNvSpPr txBox="1">
            <a:spLocks noChangeArrowheads="1"/>
          </p:cNvSpPr>
          <p:nvPr/>
        </p:nvSpPr>
        <p:spPr bwMode="auto">
          <a:xfrm>
            <a:off x="813435" y="2750185"/>
            <a:ext cx="3678555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Recording and collection of information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5"/>
          <p:cNvSpPr txBox="1">
            <a:spLocks noChangeArrowheads="1"/>
          </p:cNvSpPr>
          <p:nvPr/>
        </p:nvSpPr>
        <p:spPr bwMode="auto">
          <a:xfrm>
            <a:off x="830580" y="3586480"/>
            <a:ext cx="3940810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Use, protection, disclosure and deletion of privacy information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文本框 5"/>
          <p:cNvSpPr txBox="1">
            <a:spLocks noChangeArrowheads="1"/>
          </p:cNvSpPr>
          <p:nvPr/>
        </p:nvSpPr>
        <p:spPr bwMode="auto">
          <a:xfrm>
            <a:off x="5191760" y="1668145"/>
            <a:ext cx="3973195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Cases in which the participant's authorized consent is not required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 rot="0">
            <a:off x="4781550" y="1786890"/>
            <a:ext cx="400685" cy="368300"/>
            <a:chOff x="374" y="2407"/>
            <a:chExt cx="631" cy="580"/>
          </a:xfrm>
        </p:grpSpPr>
        <p:sp>
          <p:nvSpPr>
            <p:cNvPr id="22" name="椭圆 21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4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 rot="0">
            <a:off x="4805045" y="2757170"/>
            <a:ext cx="400685" cy="368300"/>
            <a:chOff x="374" y="2407"/>
            <a:chExt cx="631" cy="580"/>
          </a:xfrm>
        </p:grpSpPr>
        <p:sp>
          <p:nvSpPr>
            <p:cNvPr id="25" name="椭圆 24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5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 rot="0">
            <a:off x="4810125" y="3676650"/>
            <a:ext cx="400685" cy="368300"/>
            <a:chOff x="374" y="2407"/>
            <a:chExt cx="631" cy="580"/>
          </a:xfrm>
        </p:grpSpPr>
        <p:sp>
          <p:nvSpPr>
            <p:cNvPr id="28" name="椭圆 27"/>
            <p:cNvSpPr/>
            <p:nvPr/>
          </p:nvSpPr>
          <p:spPr>
            <a:xfrm>
              <a:off x="407" y="2473"/>
              <a:ext cx="477" cy="477"/>
            </a:xfrm>
            <a:prstGeom prst="ellipse">
              <a:avLst/>
            </a:prstGeom>
            <a:solidFill>
              <a:schemeClr val="accent2"/>
            </a:solidFill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29" name="文本框 28"/>
            <p:cNvSpPr txBox="1"/>
            <p:nvPr/>
          </p:nvSpPr>
          <p:spPr>
            <a:xfrm>
              <a:off x="374" y="2407"/>
              <a:ext cx="631" cy="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en-US" altLang="zh-CN" sz="1800">
                  <a:latin typeface="Arial Black" panose="020B0A04020102020204" charset="0"/>
                  <a:cs typeface="Arial Black" panose="020B0A04020102020204" charset="0"/>
                </a:rPr>
                <a:t>6</a:t>
              </a:r>
              <a:endParaRPr lang="en-US" altLang="zh-CN" sz="1800">
                <a:latin typeface="Arial Black" panose="020B0A04020102020204" charset="0"/>
                <a:cs typeface="Arial Black" panose="020B0A04020102020204" charset="0"/>
              </a:endParaRPr>
            </a:p>
          </p:txBody>
        </p:sp>
      </p:grpSp>
      <p:sp>
        <p:nvSpPr>
          <p:cNvPr id="31" name="文本框 5"/>
          <p:cNvSpPr txBox="1">
            <a:spLocks noChangeArrowheads="1"/>
          </p:cNvSpPr>
          <p:nvPr/>
        </p:nvSpPr>
        <p:spPr bwMode="auto">
          <a:xfrm>
            <a:off x="5191760" y="2752090"/>
            <a:ext cx="3689350" cy="392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Children's information protection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文本框 5"/>
          <p:cNvSpPr txBox="1">
            <a:spLocks noChangeArrowheads="1"/>
          </p:cNvSpPr>
          <p:nvPr/>
        </p:nvSpPr>
        <p:spPr bwMode="auto">
          <a:xfrm>
            <a:off x="5201920" y="3672205"/>
            <a:ext cx="3503930" cy="69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>
                <a:solidFill>
                  <a:srgbClr val="3B221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Management of personal information</a:t>
            </a:r>
            <a:endParaRPr lang="zh-CN" altLang="en-US" sz="1400" b="1">
              <a:solidFill>
                <a:srgbClr val="3B221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390" y="88900"/>
            <a:ext cx="785495" cy="855980"/>
          </a:xfrm>
          <a:prstGeom prst="rect">
            <a:avLst/>
          </a:prstGeom>
        </p:spPr>
      </p:pic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1009650" y="225425"/>
            <a:ext cx="61334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Timeline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4" name="表格 3"/>
          <p:cNvGraphicFramePr/>
          <p:nvPr>
            <p:custDataLst>
              <p:tags r:id="rId2"/>
            </p:custDataLst>
          </p:nvPr>
        </p:nvGraphicFramePr>
        <p:xfrm>
          <a:off x="1009650" y="1076960"/>
          <a:ext cx="7456170" cy="35687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58340"/>
                <a:gridCol w="5497830"/>
              </a:tblGrid>
              <a:tr h="614680">
                <a:tc>
                  <a:txBody>
                    <a:bodyPr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2200">
                          <a:solidFill>
                            <a:schemeClr val="tx1"/>
                          </a:solidFill>
                        </a:rPr>
                        <a:t>Timeline</a:t>
                      </a:r>
                      <a:endParaRPr lang="en-US" altLang="zh-CN" sz="2200">
                        <a:solidFill>
                          <a:schemeClr val="tx1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zh-CN" altLang="en-US" sz="2200">
                          <a:solidFill>
                            <a:schemeClr val="tx1"/>
                          </a:solidFill>
                        </a:rPr>
                        <a:t>Details</a:t>
                      </a:r>
                      <a:endParaRPr lang="zh-CN" altLang="en-US" sz="2200">
                        <a:solidFill>
                          <a:schemeClr val="tx1"/>
                        </a:solidFill>
                      </a:endParaRPr>
                    </a:p>
                  </a:txBody>
                  <a:tcPr anchor="ctr" anchorCtr="0"/>
                </a:tc>
              </a:tr>
              <a:tr h="91630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b="1"/>
                        <a:t>Preparation phase</a:t>
                      </a:r>
                      <a:endParaRPr lang="zh-CN" altLang="en-US" b="1"/>
                    </a:p>
                    <a:p>
                      <a:pPr algn="ctr">
                        <a:buNone/>
                      </a:pPr>
                      <a:r>
                        <a:rPr lang="zh-CN" altLang="en-US" b="1"/>
                        <a:t>(1 month)</a:t>
                      </a:r>
                      <a:endParaRPr lang="zh-CN" altLang="en-US" b="1"/>
                    </a:p>
                  </a:txBody>
                  <a:tcPr anchor="ctr" anchorCtr="0"/>
                </a:tc>
                <a:tc>
                  <a:txBody>
                    <a:bodyPr/>
                    <a:p>
                      <a:pPr>
                        <a:lnSpc>
                          <a:spcPct val="120000"/>
                        </a:lnSpc>
                        <a:buNone/>
                      </a:pPr>
                      <a:r>
                        <a:rPr lang="zh-CN" altLang="en-US"/>
                        <a:t>Reading of literature in the relevant field and understanding of theories related to interaction design and English language learning / second language learning.</a:t>
                      </a:r>
                      <a:endParaRPr lang="zh-CN" altLang="en-US"/>
                    </a:p>
                  </a:txBody>
                  <a:tcPr/>
                </a:tc>
              </a:tr>
              <a:tr h="132905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b="1"/>
                        <a:t>Experimental research phase</a:t>
                      </a:r>
                      <a:endParaRPr lang="zh-CN" altLang="en-US" b="1"/>
                    </a:p>
                    <a:p>
                      <a:pPr algn="ctr">
                        <a:buNone/>
                      </a:pPr>
                      <a:r>
                        <a:rPr lang="zh-CN" altLang="en-US" b="1"/>
                        <a:t>(9 months)</a:t>
                      </a:r>
                      <a:endParaRPr lang="zh-CN" altLang="en-US" b="1"/>
                    </a:p>
                  </a:txBody>
                  <a:tcPr anchor="ctr" anchorCtr="0"/>
                </a:tc>
                <a:tc>
                  <a:txBody>
                    <a:bodyPr/>
                    <a:p>
                      <a:pPr>
                        <a:lnSpc>
                          <a:spcPct val="120000"/>
                        </a:lnSpc>
                        <a:buNone/>
                      </a:pPr>
                      <a:r>
                        <a:rPr lang="zh-CN" altLang="en-US"/>
                        <a:t>1.User research and construction of user profiles: 1 month</a:t>
                      </a:r>
                      <a:endParaRPr lang="zh-CN" altLang="en-US"/>
                    </a:p>
                    <a:p>
                      <a:pPr>
                        <a:lnSpc>
                          <a:spcPct val="120000"/>
                        </a:lnSpc>
                        <a:buNone/>
                      </a:pPr>
                      <a:r>
                        <a:rPr lang="zh-CN" altLang="en-US"/>
                        <a:t>2.Product prototyping: 2 weeks</a:t>
                      </a:r>
                      <a:endParaRPr lang="zh-CN" altLang="en-US"/>
                    </a:p>
                    <a:p>
                      <a:pPr>
                        <a:lnSpc>
                          <a:spcPct val="120000"/>
                        </a:lnSpc>
                        <a:buNone/>
                      </a:pPr>
                      <a:r>
                        <a:rPr lang="zh-CN" altLang="en-US"/>
                        <a:t>3.Eye-tracking testing and adapting product prototypes: 2 weeks</a:t>
                      </a:r>
                      <a:endParaRPr lang="zh-CN" altLang="en-US"/>
                    </a:p>
                    <a:p>
                      <a:pPr>
                        <a:lnSpc>
                          <a:spcPct val="120000"/>
                        </a:lnSpc>
                        <a:buNone/>
                      </a:pPr>
                      <a:r>
                        <a:rPr lang="en-US" altLang="zh-CN"/>
                        <a:t>4</a:t>
                      </a:r>
                      <a:r>
                        <a:rPr lang="zh-CN" altLang="en-US"/>
                        <a:t>.MVP product development: 4 months</a:t>
                      </a:r>
                      <a:endParaRPr lang="zh-CN" altLang="en-US"/>
                    </a:p>
                    <a:p>
                      <a:pPr>
                        <a:lnSpc>
                          <a:spcPct val="120000"/>
                        </a:lnSpc>
                        <a:buNone/>
                      </a:pPr>
                      <a:r>
                        <a:rPr lang="en-US" altLang="zh-CN"/>
                        <a:t>5</a:t>
                      </a:r>
                      <a:r>
                        <a:rPr lang="zh-CN" altLang="en-US"/>
                        <a:t>.Product data analysis and product iteration: 3 months</a:t>
                      </a:r>
                      <a:endParaRPr lang="zh-CN" altLang="en-US"/>
                    </a:p>
                  </a:txBody>
                  <a:tcPr/>
                </a:tc>
              </a:tr>
              <a:tr h="6858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b="1"/>
                        <a:t>Results summary and reporting phase</a:t>
                      </a:r>
                      <a:endParaRPr lang="zh-CN" altLang="en-US" b="1"/>
                    </a:p>
                    <a:p>
                      <a:pPr algn="ctr">
                        <a:buNone/>
                      </a:pPr>
                      <a:r>
                        <a:rPr lang="zh-CN" altLang="en-US" b="1"/>
                        <a:t>(2 weeks)</a:t>
                      </a:r>
                      <a:endParaRPr lang="zh-CN" altLang="en-US" b="1"/>
                    </a:p>
                  </a:txBody>
                  <a:tcPr anchor="ctr" anchorCtr="0"/>
                </a:tc>
                <a:tc>
                  <a:txBody>
                    <a:bodyPr/>
                    <a:p>
                      <a:pPr>
                        <a:lnSpc>
                          <a:spcPct val="230000"/>
                        </a:lnSpc>
                        <a:buNone/>
                      </a:pPr>
                      <a:r>
                        <a:rPr lang="zh-CN" altLang="en-US"/>
                        <a:t>Collation of data to produce research results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矩形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390" y="44450"/>
            <a:ext cx="785495" cy="855980"/>
          </a:xfrm>
          <a:prstGeom prst="rect">
            <a:avLst/>
          </a:prstGeom>
        </p:spPr>
      </p:pic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1009650" y="225425"/>
            <a:ext cx="613346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Bibliography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-231140" y="944880"/>
            <a:ext cx="9584055" cy="45288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360045" indent="-360045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          Anon, 2005. Design Principles for Scaffolding Technology-Based Inquiry. </a:t>
            </a:r>
            <a:r>
              <a:rPr lang="en-US" sz="1200" b="0" i="1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Collaborative Learning, Reasoning, and Technology</a:t>
            </a: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,   pp.161–184. </a:t>
            </a:r>
            <a:endParaRPr lang="en-US" sz="1200" b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Anon, Ethical Guidelines for Educational Research, fourth edition (2018). </a:t>
            </a:r>
            <a:r>
              <a:rPr lang="en-US" sz="1200" b="0" i="1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BERA</a:t>
            </a: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. Available at: </a:t>
            </a:r>
            <a:endParaRPr lang="en-US" sz="1200" b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                      https://www.bera.ac.uk/publication/ethical-guidelines-for-educational-research-2018 [Accessed April 21, 2021]. </a:t>
            </a:r>
            <a:endParaRPr lang="en-US" sz="1200" b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Anon, </a:t>
            </a:r>
            <a:r>
              <a:rPr lang="en-US" sz="1200" b="0" i="1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Stephen Krashen's Theory of Second Language Acquisition</a:t>
            </a: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. Available at: https://www.sk.com.br/sk-krash-english.html</a:t>
            </a:r>
            <a:endParaRPr lang="en-US" sz="1200" b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                       [Accessed April 22, 2021]. </a:t>
            </a:r>
            <a:endParaRPr lang="en-US" sz="1200" b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</a:pPr>
            <a:endParaRPr lang="en-US" sz="1200" b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          Eyal, N. &amp; Hoover, R., 2014. </a:t>
            </a:r>
            <a:r>
              <a:rPr lang="en-US" sz="1200" b="0" i="1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Hooked how to build habit-forming products</a:t>
            </a:r>
            <a:r>
              <a:rPr lang="en-US" sz="1200" b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</a:rPr>
              <a:t>, London: Penguin Business. </a:t>
            </a:r>
            <a:endParaRPr lang="en-US" sz="1200" b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Higgs, T.V. &amp; Krashen, S.D., 1983. Principles and Practice in Second Language Acquisition. The Modern Language Journal, 67(2),  p.168.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Hillman, D.C., Willis, D.J. &amp; Gunawardena, C.N., 1994. Learner‐interface interaction in distance education: An extension of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          contemporary models and strategies for practitioners. American Journal of Distance Education, 8(2), pp.30–42.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Krashen, S.D., 1981. Second language acquisition and second language learning, Oxford: Oxford University Press.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Mylov, P., 2001. Three Types of Multimedia Interactions — and Beyond. Virtual Interaction: Interaction in Virtual Inhabited 3D Worlds, pp.48–75.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Rafaeli, S. &amp; Sudweeks, F., 1997. Networked Interactivity. OUP Academic. Available at: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           https://academic.oup.com/jcmc/article/2/4/JCMC243/4584410?login=true#99401872 [Accessed April 21, 2021].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Strauss, A. &amp; Corbin, J., 1998. Basics of qualitative research: techniques and procedures for developing grounded theory,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            Thousand Oaks, CA: Sage Publications.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Vygotskiĭ L. S. et al., 1978. Mind in society: the development of higher psychological processes, Cambridge, MA: HarvardUniversity Press.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Wood, D., Bruner, J.S. &amp; Ross, G., 1976. THE ROLE OF TUTORING IN PROBLEM SOLVING. Journal of Child Psychology and Psychiatry, 17(2),   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            pp.89–100.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Ziling, L.H. et al., 2005. 基于交互分析的协同知识建构的研究 A study of collaborative knowledge construction based on interaction analysis.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                     Open Education Research, 11, pp.31–37. </a:t>
            </a: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360045" indent="-360045" algn="l" fontAlgn="auto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360045" indent="-360045" fontAlgn="auto">
              <a:lnSpc>
                <a:spcPct val="80000"/>
              </a:lnSpc>
              <a:spcBef>
                <a:spcPts val="0"/>
              </a:spcBef>
              <a:spcAft>
                <a:spcPts val="0"/>
              </a:spcAft>
            </a:pPr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矩形 4"/>
          <p:cNvSpPr/>
          <p:nvPr/>
        </p:nvSpPr>
        <p:spPr>
          <a:xfrm>
            <a:off x="0" y="0"/>
            <a:ext cx="4573905" cy="5143500"/>
          </a:xfrm>
          <a:prstGeom prst="rect">
            <a:avLst/>
          </a:prstGeom>
          <a:solidFill>
            <a:srgbClr val="FED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4720" y="1456690"/>
            <a:ext cx="1911985" cy="2083435"/>
          </a:xfrm>
          <a:prstGeom prst="rect">
            <a:avLst/>
          </a:prstGeom>
        </p:spPr>
      </p:pic>
      <p:sp>
        <p:nvSpPr>
          <p:cNvPr id="2" name="文本框 5"/>
          <p:cNvSpPr txBox="1">
            <a:spLocks noChangeArrowheads="1"/>
          </p:cNvSpPr>
          <p:nvPr/>
        </p:nvSpPr>
        <p:spPr bwMode="auto">
          <a:xfrm>
            <a:off x="857885" y="2206625"/>
            <a:ext cx="315595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Thank you</a:t>
            </a:r>
            <a:endParaRPr lang="en-US" altLang="zh-CN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TABLE_BEAUTIFY" val="smartTable{c947bb5c-6275-4737-8486-3ebf5ae48027}"/>
  <p:tag name="TABLE_ENDDRAG_ORIGIN_RECT" val="596*269"/>
  <p:tag name="TABLE_ENDDRAG_RECT" val="61*106*596*269"/>
</p:tagLst>
</file>

<file path=ppt/theme/theme1.xml><?xml version="1.0" encoding="utf-8"?>
<a:theme xmlns:a="http://schemas.openxmlformats.org/drawingml/2006/main" name="Office 主题">
  <a:themeElements>
    <a:clrScheme name="小清新灯泡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B2213"/>
      </a:accent1>
      <a:accent2>
        <a:srgbClr val="FEDA5B"/>
      </a:accent2>
      <a:accent3>
        <a:srgbClr val="F5821F"/>
      </a:accent3>
      <a:accent4>
        <a:srgbClr val="BCBEC0"/>
      </a:accent4>
      <a:accent5>
        <a:srgbClr val="4472C4"/>
      </a:accent5>
      <a:accent6>
        <a:srgbClr val="70AD47"/>
      </a:accent6>
      <a:hlink>
        <a:srgbClr val="000000"/>
      </a:hlink>
      <a:folHlink>
        <a:srgbClr val="954F72"/>
      </a:folHlink>
    </a:clrScheme>
    <a:fontScheme name="方正准圆简体">
      <a:majorFont>
        <a:latin typeface="方正准圆简体"/>
        <a:ea typeface="方正准圆简体"/>
        <a:cs typeface=""/>
      </a:majorFont>
      <a:minorFont>
        <a:latin typeface="Calibri Light"/>
        <a:ea typeface="微软雅黑 Light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7402</Words>
  <Application>WPS 演示</Application>
  <PresentationFormat>全屏显示(16:9)</PresentationFormat>
  <Paragraphs>334</Paragraphs>
  <Slides>17</Slides>
  <Notes>1</Notes>
  <HiddenSlides>3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17</vt:i4>
      </vt:variant>
    </vt:vector>
  </HeadingPairs>
  <TitlesOfParts>
    <vt:vector size="33" baseType="lpstr">
      <vt:lpstr>Arial</vt:lpstr>
      <vt:lpstr>宋体</vt:lpstr>
      <vt:lpstr>Wingdings</vt:lpstr>
      <vt:lpstr>微软雅黑</vt:lpstr>
      <vt:lpstr>Arial Black</vt:lpstr>
      <vt:lpstr>Calibri</vt:lpstr>
      <vt:lpstr>Calibri Light</vt:lpstr>
      <vt:lpstr>方正宋刻本秀楷简体</vt:lpstr>
      <vt:lpstr>Gill Sans</vt:lpstr>
      <vt:lpstr>Times New Roman</vt:lpstr>
      <vt:lpstr>Arial Unicode MS</vt:lpstr>
      <vt:lpstr>方正准圆简体</vt:lpstr>
      <vt:lpstr>Segoe Print</vt:lpstr>
      <vt:lpstr>微软雅黑 Light</vt:lpstr>
      <vt:lpstr>Gill Sans MT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情缘素材：https://haosc.taobao.com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WPS_1570763597</cp:lastModifiedBy>
  <cp:revision>180</cp:revision>
  <dcterms:created xsi:type="dcterms:W3CDTF">2017-06-30T01:20:00Z</dcterms:created>
  <dcterms:modified xsi:type="dcterms:W3CDTF">2021-04-24T05:52:30Z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2052-11.1.0.10463</vt:lpwstr>
  </property>
  <property fmtid="{D5CDD505-2E9C-101B-9397-08002B2CF9AE}" pid="3" name="ICV">
    <vt:lpwstr>595D29CD161E4292AB7262ECDD1A3192</vt:lpwstr>
  </property>
</Properties>
</file>