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7" r:id="rId5"/>
    <p:sldId id="268" r:id="rId6"/>
    <p:sldId id="269" r:id="rId7"/>
    <p:sldId id="259" r:id="rId8"/>
    <p:sldId id="260" r:id="rId9"/>
    <p:sldId id="261" r:id="rId10"/>
    <p:sldId id="262" r:id="rId11"/>
    <p:sldId id="263"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47" d="100"/>
          <a:sy n="47" d="100"/>
        </p:scale>
        <p:origin x="1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B9E1CA2-91CC-4CA4-910B-85C18558997C}" type="datetimeFigureOut">
              <a:rPr lang="en-GB" smtClean="0"/>
              <a:t>12/11/2015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F3627B-D988-4368-A6C6-2CF47BB82FAF}"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00678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9E1CA2-91CC-4CA4-910B-85C18558997C}" type="datetimeFigureOut">
              <a:rPr lang="en-GB" smtClean="0"/>
              <a:t>12/11/2015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4140996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9E1CA2-91CC-4CA4-910B-85C18558997C}" type="datetimeFigureOut">
              <a:rPr lang="en-GB" smtClean="0"/>
              <a:t>12/11/2015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F3627B-D988-4368-A6C6-2CF47BB82FA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73522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9E1CA2-91CC-4CA4-910B-85C18558997C}" type="datetimeFigureOut">
              <a:rPr lang="en-GB" smtClean="0"/>
              <a:t>12/11/2015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15327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B9E1CA2-91CC-4CA4-910B-85C18558997C}" type="datetimeFigureOut">
              <a:rPr lang="en-GB" smtClean="0"/>
              <a:t>12/11/2015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3232459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B9E1CA2-91CC-4CA4-910B-85C18558997C}" type="datetimeFigureOut">
              <a:rPr lang="en-GB" smtClean="0"/>
              <a:t>12/11/2015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356831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9E1CA2-91CC-4CA4-910B-85C18558997C}" type="datetimeFigureOut">
              <a:rPr lang="en-GB" smtClean="0"/>
              <a:t>12/11/2015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3976207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9E1CA2-91CC-4CA4-910B-85C18558997C}" type="datetimeFigureOut">
              <a:rPr lang="en-GB" smtClean="0"/>
              <a:t>12/11/2015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580590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9E1CA2-91CC-4CA4-910B-85C18558997C}" type="datetimeFigureOut">
              <a:rPr lang="en-GB" smtClean="0"/>
              <a:t>12/11/2015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F3627B-D988-4368-A6C6-2CF47BB82FAF}"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0842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9E1CA2-91CC-4CA4-910B-85C18558997C}" type="datetimeFigureOut">
              <a:rPr lang="en-GB" smtClean="0"/>
              <a:t>12/11/2015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F3627B-D988-4368-A6C6-2CF47BB82FAF}" type="slidenum">
              <a:rPr lang="en-GB" smtClean="0"/>
              <a:t>‹#›</a:t>
            </a:fld>
            <a:endParaRPr lang="en-GB"/>
          </a:p>
        </p:txBody>
      </p:sp>
    </p:spTree>
    <p:extLst>
      <p:ext uri="{BB962C8B-B14F-4D97-AF65-F5344CB8AC3E}">
        <p14:creationId xmlns:p14="http://schemas.microsoft.com/office/powerpoint/2010/main" val="3406306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9E1CA2-91CC-4CA4-910B-85C18558997C}" type="datetimeFigureOut">
              <a:rPr lang="en-GB" smtClean="0"/>
              <a:t>12/11/2015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F3627B-D988-4368-A6C6-2CF47BB82FAF}" type="slidenum">
              <a:rPr lang="en-GB" smtClean="0"/>
              <a:t>‹#›</a:t>
            </a:fld>
            <a:endParaRPr lang="en-GB"/>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009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B9E1CA2-91CC-4CA4-910B-85C18558997C}" type="datetimeFigureOut">
              <a:rPr lang="en-GB" smtClean="0"/>
              <a:t>12/11/2015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1F3627B-D988-4368-A6C6-2CF47BB82FAF}"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1801712"/>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Dunstable and Coggeshall</a:t>
            </a:r>
            <a:endParaRPr lang="en-GB" dirty="0"/>
          </a:p>
        </p:txBody>
      </p:sp>
      <p:sp>
        <p:nvSpPr>
          <p:cNvPr id="3" name="Subtitle 2"/>
          <p:cNvSpPr>
            <a:spLocks noGrp="1"/>
          </p:cNvSpPr>
          <p:nvPr>
            <p:ph type="subTitle" idx="1"/>
          </p:nvPr>
        </p:nvSpPr>
        <p:spPr/>
        <p:txBody>
          <a:bodyPr/>
          <a:lstStyle/>
          <a:p>
            <a:r>
              <a:rPr lang="en-GB" dirty="0" smtClean="0"/>
              <a:t>Written Histories of the </a:t>
            </a:r>
          </a:p>
          <a:p>
            <a:r>
              <a:rPr lang="en-GB" dirty="0" smtClean="0"/>
              <a:t>Middle Ages</a:t>
            </a:r>
            <a:endParaRPr lang="en-GB" dirty="0"/>
          </a:p>
        </p:txBody>
      </p:sp>
    </p:spTree>
    <p:extLst>
      <p:ext uri="{BB962C8B-B14F-4D97-AF65-F5344CB8AC3E}">
        <p14:creationId xmlns:p14="http://schemas.microsoft.com/office/powerpoint/2010/main" val="1346069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Annal</a:t>
            </a:r>
            <a:r>
              <a:rPr lang="en-GB" dirty="0" smtClean="0"/>
              <a:t>/Chronicle/History</a:t>
            </a:r>
            <a:endParaRPr lang="en-GB" dirty="0"/>
          </a:p>
        </p:txBody>
      </p:sp>
      <p:sp>
        <p:nvSpPr>
          <p:cNvPr id="3" name="Content Placeholder 2"/>
          <p:cNvSpPr>
            <a:spLocks noGrp="1"/>
          </p:cNvSpPr>
          <p:nvPr>
            <p:ph idx="1"/>
          </p:nvPr>
        </p:nvSpPr>
        <p:spPr/>
        <p:txBody>
          <a:bodyPr/>
          <a:lstStyle/>
          <a:p>
            <a:r>
              <a:rPr lang="en-GB" dirty="0" smtClean="0"/>
              <a:t>What is the difference?</a:t>
            </a:r>
          </a:p>
          <a:p>
            <a:r>
              <a:rPr lang="en-GB" dirty="0" smtClean="0"/>
              <a:t>How ere they composed?</a:t>
            </a:r>
          </a:p>
          <a:p>
            <a:r>
              <a:rPr lang="en-GB" dirty="0" smtClean="0"/>
              <a:t>Does it matter?</a:t>
            </a:r>
            <a:endParaRPr lang="en-GB" dirty="0"/>
          </a:p>
        </p:txBody>
      </p:sp>
      <p:pic>
        <p:nvPicPr>
          <p:cNvPr id="1026" name="Picture 2" descr="http://www.mythfolklore.net/medieval_latin/images/hrabanus/isidore_sma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0" y="1113905"/>
            <a:ext cx="3429000" cy="5195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4116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Chronicon Anglicanum </a:t>
            </a:r>
            <a:r>
              <a:rPr lang="en-GB" dirty="0" smtClean="0"/>
              <a:t>of Coggeshall Abbey</a:t>
            </a:r>
            <a:endParaRPr lang="en-GB" dirty="0"/>
          </a:p>
        </p:txBody>
      </p:sp>
      <p:sp>
        <p:nvSpPr>
          <p:cNvPr id="3" name="Content Placeholder 2"/>
          <p:cNvSpPr>
            <a:spLocks noGrp="1"/>
          </p:cNvSpPr>
          <p:nvPr>
            <p:ph idx="1"/>
          </p:nvPr>
        </p:nvSpPr>
        <p:spPr/>
        <p:txBody>
          <a:bodyPr/>
          <a:lstStyle/>
          <a:p>
            <a:pPr>
              <a:lnSpc>
                <a:spcPct val="150000"/>
              </a:lnSpc>
              <a:buFont typeface="Wingdings" panose="05000000000000000000" pitchFamily="2" charset="2"/>
              <a:buChar char="v"/>
            </a:pPr>
            <a:r>
              <a:rPr lang="en-GB" dirty="0" smtClean="0"/>
              <a:t>Content and Scope</a:t>
            </a:r>
          </a:p>
          <a:p>
            <a:pPr>
              <a:lnSpc>
                <a:spcPct val="150000"/>
              </a:lnSpc>
              <a:buFont typeface="Wingdings" panose="05000000000000000000" pitchFamily="2" charset="2"/>
              <a:buChar char="v"/>
            </a:pPr>
            <a:r>
              <a:rPr lang="en-GB" dirty="0" smtClean="0"/>
              <a:t>Usefulness and Challenges</a:t>
            </a:r>
          </a:p>
          <a:p>
            <a:pPr>
              <a:lnSpc>
                <a:spcPct val="150000"/>
              </a:lnSpc>
              <a:buFont typeface="Wingdings" panose="05000000000000000000" pitchFamily="2" charset="2"/>
              <a:buChar char="v"/>
            </a:pPr>
            <a:r>
              <a:rPr lang="en-GB" dirty="0" smtClean="0"/>
              <a:t>Historical Value</a:t>
            </a:r>
          </a:p>
          <a:p>
            <a:pPr>
              <a:lnSpc>
                <a:spcPct val="150000"/>
              </a:lnSpc>
              <a:buFont typeface="Wingdings" panose="05000000000000000000" pitchFamily="2" charset="2"/>
              <a:buChar char="v"/>
            </a:pPr>
            <a:r>
              <a:rPr lang="en-GB" dirty="0" smtClean="0"/>
              <a:t>Corporate Value</a:t>
            </a:r>
          </a:p>
          <a:p>
            <a:pPr>
              <a:lnSpc>
                <a:spcPct val="150000"/>
              </a:lnSpc>
              <a:buFont typeface="Wingdings" panose="05000000000000000000" pitchFamily="2" charset="2"/>
              <a:buChar char="v"/>
            </a:pPr>
            <a:r>
              <a:rPr lang="en-GB" dirty="0" smtClean="0"/>
              <a:t>Reception and Transmission</a:t>
            </a:r>
          </a:p>
          <a:p>
            <a:pPr>
              <a:lnSpc>
                <a:spcPct val="150000"/>
              </a:lnSpc>
              <a:buFont typeface="Wingdings" panose="05000000000000000000" pitchFamily="2" charset="2"/>
              <a:buChar char="v"/>
            </a:pPr>
            <a:r>
              <a:rPr lang="en-GB" dirty="0" smtClean="0"/>
              <a:t>Process of Writing</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5628640" y="2084832"/>
            <a:ext cx="6096000" cy="4048125"/>
          </a:xfrm>
          <a:prstGeom prst="rect">
            <a:avLst/>
          </a:prstGeom>
        </p:spPr>
      </p:pic>
    </p:spTree>
    <p:extLst>
      <p:ext uri="{BB962C8B-B14F-4D97-AF65-F5344CB8AC3E}">
        <p14:creationId xmlns:p14="http://schemas.microsoft.com/office/powerpoint/2010/main" val="1796131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03231" y="0"/>
            <a:ext cx="7385538" cy="6858000"/>
          </a:xfrm>
          <a:prstGeom prst="rect">
            <a:avLst/>
          </a:prstGeom>
        </p:spPr>
      </p:pic>
    </p:spTree>
    <p:extLst>
      <p:ext uri="{BB962C8B-B14F-4D97-AF65-F5344CB8AC3E}">
        <p14:creationId xmlns:p14="http://schemas.microsoft.com/office/powerpoint/2010/main" val="738913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03231" y="0"/>
            <a:ext cx="7385538" cy="6858000"/>
          </a:xfrm>
          <a:prstGeom prst="rect">
            <a:avLst/>
          </a:prstGeom>
        </p:spPr>
      </p:pic>
    </p:spTree>
    <p:extLst>
      <p:ext uri="{BB962C8B-B14F-4D97-AF65-F5344CB8AC3E}">
        <p14:creationId xmlns:p14="http://schemas.microsoft.com/office/powerpoint/2010/main" val="4244602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03231" y="0"/>
            <a:ext cx="7385538" cy="6858000"/>
          </a:xfrm>
          <a:prstGeom prst="rect">
            <a:avLst/>
          </a:prstGeom>
        </p:spPr>
      </p:pic>
    </p:spTree>
    <p:extLst>
      <p:ext uri="{BB962C8B-B14F-4D97-AF65-F5344CB8AC3E}">
        <p14:creationId xmlns:p14="http://schemas.microsoft.com/office/powerpoint/2010/main" val="1310850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‘Dunstable Annals’</a:t>
            </a:r>
            <a:endParaRPr lang="en-GB" dirty="0"/>
          </a:p>
        </p:txBody>
      </p:sp>
      <p:sp>
        <p:nvSpPr>
          <p:cNvPr id="3" name="Content Placeholder 2"/>
          <p:cNvSpPr>
            <a:spLocks noGrp="1"/>
          </p:cNvSpPr>
          <p:nvPr>
            <p:ph idx="1"/>
          </p:nvPr>
        </p:nvSpPr>
        <p:spPr/>
        <p:txBody>
          <a:bodyPr>
            <a:normAutofit fontScale="92500" lnSpcReduction="10000"/>
          </a:bodyPr>
          <a:lstStyle/>
          <a:p>
            <a:pPr>
              <a:lnSpc>
                <a:spcPct val="200000"/>
              </a:lnSpc>
              <a:buFont typeface="Wingdings" panose="05000000000000000000" pitchFamily="2" charset="2"/>
              <a:buChar char="v"/>
            </a:pPr>
            <a:r>
              <a:rPr lang="en-GB" dirty="0" smtClean="0"/>
              <a:t>Content and scope</a:t>
            </a:r>
          </a:p>
          <a:p>
            <a:pPr>
              <a:lnSpc>
                <a:spcPct val="200000"/>
              </a:lnSpc>
              <a:buFont typeface="Wingdings" panose="05000000000000000000" pitchFamily="2" charset="2"/>
              <a:buChar char="v"/>
            </a:pPr>
            <a:r>
              <a:rPr lang="en-GB" dirty="0" smtClean="0"/>
              <a:t>Authorship</a:t>
            </a:r>
          </a:p>
          <a:p>
            <a:pPr>
              <a:lnSpc>
                <a:spcPct val="200000"/>
              </a:lnSpc>
              <a:buFont typeface="Wingdings" panose="05000000000000000000" pitchFamily="2" charset="2"/>
              <a:buChar char="v"/>
            </a:pPr>
            <a:r>
              <a:rPr lang="en-GB" dirty="0" smtClean="0"/>
              <a:t>Value</a:t>
            </a:r>
          </a:p>
          <a:p>
            <a:pPr lvl="1">
              <a:lnSpc>
                <a:spcPct val="200000"/>
              </a:lnSpc>
              <a:buFont typeface="Wingdings" panose="05000000000000000000" pitchFamily="2" charset="2"/>
              <a:buChar char="v"/>
            </a:pPr>
            <a:r>
              <a:rPr lang="en-GB" dirty="0" smtClean="0"/>
              <a:t>Local</a:t>
            </a:r>
          </a:p>
          <a:p>
            <a:pPr lvl="1">
              <a:lnSpc>
                <a:spcPct val="200000"/>
              </a:lnSpc>
              <a:buFont typeface="Wingdings" panose="05000000000000000000" pitchFamily="2" charset="2"/>
              <a:buChar char="v"/>
            </a:pPr>
            <a:r>
              <a:rPr lang="en-GB" dirty="0" smtClean="0"/>
              <a:t>National</a:t>
            </a:r>
          </a:p>
          <a:p>
            <a:pPr lvl="1">
              <a:lnSpc>
                <a:spcPct val="200000"/>
              </a:lnSpc>
              <a:buFont typeface="Wingdings" panose="05000000000000000000" pitchFamily="2" charset="2"/>
              <a:buChar char="v"/>
            </a:pPr>
            <a:r>
              <a:rPr lang="en-GB" dirty="0" smtClean="0"/>
              <a:t>International</a:t>
            </a:r>
          </a:p>
          <a:p>
            <a:endParaRPr lang="en-GB" dirty="0"/>
          </a:p>
        </p:txBody>
      </p:sp>
      <p:pic>
        <p:nvPicPr>
          <p:cNvPr id="4" name="Picture 3"/>
          <p:cNvPicPr>
            <a:picLocks noChangeAspect="1"/>
          </p:cNvPicPr>
          <p:nvPr/>
        </p:nvPicPr>
        <p:blipFill>
          <a:blip r:embed="rId2"/>
          <a:stretch>
            <a:fillRect/>
          </a:stretch>
        </p:blipFill>
        <p:spPr>
          <a:xfrm>
            <a:off x="5608320" y="1737360"/>
            <a:ext cx="6096000" cy="4572000"/>
          </a:xfrm>
          <a:prstGeom prst="rect">
            <a:avLst/>
          </a:prstGeom>
        </p:spPr>
      </p:pic>
    </p:spTree>
    <p:extLst>
      <p:ext uri="{BB962C8B-B14F-4D97-AF65-F5344CB8AC3E}">
        <p14:creationId xmlns:p14="http://schemas.microsoft.com/office/powerpoint/2010/main" val="3624114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304836"/>
            <a:ext cx="9144000" cy="2062103"/>
          </a:xfrm>
          <a:prstGeom prst="rect">
            <a:avLst/>
          </a:prstGeom>
        </p:spPr>
        <p:txBody>
          <a:bodyPr wrap="square">
            <a:spAutoFit/>
          </a:bodyPr>
          <a:lstStyle/>
          <a:p>
            <a:pPr algn="just"/>
            <a:r>
              <a:rPr lang="en-GB" sz="3200" dirty="0" smtClean="0"/>
              <a:t>In the same year, around the time of the feast of John Baptist [24 June], we had a beer failure. We bought on credit from Henry </a:t>
            </a:r>
            <a:r>
              <a:rPr lang="en-GB" sz="3200" dirty="0" err="1" smtClean="0"/>
              <a:t>Chadde</a:t>
            </a:r>
            <a:r>
              <a:rPr lang="en-GB" sz="3200" dirty="0" smtClean="0"/>
              <a:t> twenty pounds worth of malt, and also five casks of wine worth ten marks</a:t>
            </a:r>
            <a:endParaRPr lang="en-GB" sz="3200" dirty="0"/>
          </a:p>
        </p:txBody>
      </p:sp>
    </p:spTree>
    <p:extLst>
      <p:ext uri="{BB962C8B-B14F-4D97-AF65-F5344CB8AC3E}">
        <p14:creationId xmlns:p14="http://schemas.microsoft.com/office/powerpoint/2010/main" val="3648947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7280" y="987197"/>
            <a:ext cx="9997440" cy="3539430"/>
          </a:xfrm>
          <a:prstGeom prst="rect">
            <a:avLst/>
          </a:prstGeom>
        </p:spPr>
        <p:txBody>
          <a:bodyPr wrap="square">
            <a:spAutoFit/>
          </a:bodyPr>
          <a:lstStyle/>
          <a:p>
            <a:pPr algn="just"/>
            <a:r>
              <a:rPr lang="en-GB" sz="3200" dirty="0" smtClean="0"/>
              <a:t>[1264] on the day of St </a:t>
            </a:r>
            <a:r>
              <a:rPr lang="en-GB" sz="3200" dirty="0" err="1" smtClean="0"/>
              <a:t>Frehmund</a:t>
            </a:r>
            <a:r>
              <a:rPr lang="en-GB" sz="3200" dirty="0" smtClean="0"/>
              <a:t> at evening time, some thieves in the fields around Sewell drove off towards Luton the almoner’s sheep, despite the resistance of the shepherds. When the news reached Dunstable, some priory servants with men from the town arrested the two men with the sheep at Sewell. The next day the men were lawfully hanged at </a:t>
            </a:r>
            <a:r>
              <a:rPr lang="en-GB" sz="3200" dirty="0" err="1" smtClean="0"/>
              <a:t>Passecumbe</a:t>
            </a:r>
            <a:endParaRPr lang="en-GB" sz="3200" dirty="0"/>
          </a:p>
        </p:txBody>
      </p:sp>
    </p:spTree>
    <p:extLst>
      <p:ext uri="{BB962C8B-B14F-4D97-AF65-F5344CB8AC3E}">
        <p14:creationId xmlns:p14="http://schemas.microsoft.com/office/powerpoint/2010/main" val="129423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8640" y="772161"/>
            <a:ext cx="11155680" cy="4524315"/>
          </a:xfrm>
          <a:prstGeom prst="rect">
            <a:avLst/>
          </a:prstGeom>
        </p:spPr>
        <p:txBody>
          <a:bodyPr wrap="square">
            <a:spAutoFit/>
          </a:bodyPr>
          <a:lstStyle/>
          <a:p>
            <a:pPr algn="just"/>
            <a:r>
              <a:rPr lang="en-GB" sz="3200" dirty="0" smtClean="0"/>
              <a:t>Meanwhile King Louis with many armed counts, barons, castellans and knights and wheelwrights of France landed in England at the isle of Thanet during a period of very bad weather. It was so bad that it was only two days later that his ships arrived, as they had been scattered over the sea by storms. As Louis was wishing to leave his ship, he was met by a priest carrying a crucifix. The king wanted to leap on to the land, but leaped into the water, and so, kissing the crucifix while in the water, he entered the island of Thanet</a:t>
            </a:r>
            <a:endParaRPr lang="en-GB" sz="3200" dirty="0"/>
          </a:p>
        </p:txBody>
      </p:sp>
    </p:spTree>
    <p:extLst>
      <p:ext uri="{BB962C8B-B14F-4D97-AF65-F5344CB8AC3E}">
        <p14:creationId xmlns:p14="http://schemas.microsoft.com/office/powerpoint/2010/main" val="2604901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8320" y="914400"/>
            <a:ext cx="11135360" cy="4031873"/>
          </a:xfrm>
          <a:prstGeom prst="rect">
            <a:avLst/>
          </a:prstGeom>
        </p:spPr>
        <p:txBody>
          <a:bodyPr wrap="square">
            <a:spAutoFit/>
          </a:bodyPr>
          <a:lstStyle/>
          <a:p>
            <a:pPr algn="just"/>
            <a:r>
              <a:rPr lang="en-GB" sz="3200" dirty="0" smtClean="0"/>
              <a:t>The county of Winchester and South Sussex surrendered to the count of Nevers, but he established such a harsh tyranny over the people that he made his own name and that of his master a nasty smell as far as they were concerned. And although at first everybody looked favourably upon Louis, the people now split into two, so much so that a certain Wilkin ganged up with many supporters from the wooded hills of South Sussex and killed Frenchmen, wherever they could find them</a:t>
            </a:r>
            <a:endParaRPr lang="en-GB" sz="3200" dirty="0"/>
          </a:p>
        </p:txBody>
      </p:sp>
    </p:spTree>
    <p:extLst>
      <p:ext uri="{BB962C8B-B14F-4D97-AF65-F5344CB8AC3E}">
        <p14:creationId xmlns:p14="http://schemas.microsoft.com/office/powerpoint/2010/main" val="1619474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9920" y="731521"/>
            <a:ext cx="10871200" cy="4801314"/>
          </a:xfrm>
          <a:prstGeom prst="rect">
            <a:avLst/>
          </a:prstGeom>
        </p:spPr>
        <p:txBody>
          <a:bodyPr wrap="square">
            <a:spAutoFit/>
          </a:bodyPr>
          <a:lstStyle/>
          <a:p>
            <a:pPr algn="just"/>
            <a:r>
              <a:rPr lang="en-GB" sz="3200" dirty="0" smtClean="0"/>
              <a:t>During the interdict the bodies of the dead were buried outside the cemetery and with no priest present. Marriages and purifications with the reading of the gospel took place at the door of the church. On Sundays the sermon was preached to the people outside the church and it was there that the blessed bread and water were distributed. Priests did baptise inside their churches and the pope allowed them to mix in oil if they were short of chrism. Also priests allowed those who wanted to approach an altar to do so.</a:t>
            </a:r>
          </a:p>
          <a:p>
            <a:endParaRPr lang="en-GB" dirty="0"/>
          </a:p>
        </p:txBody>
      </p:sp>
    </p:spTree>
    <p:extLst>
      <p:ext uri="{BB962C8B-B14F-4D97-AF65-F5344CB8AC3E}">
        <p14:creationId xmlns:p14="http://schemas.microsoft.com/office/powerpoint/2010/main" val="113885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and Issues</a:t>
            </a:r>
            <a:endParaRPr lang="en-GB" dirty="0"/>
          </a:p>
        </p:txBody>
      </p:sp>
      <p:sp>
        <p:nvSpPr>
          <p:cNvPr id="3" name="Text Placeholder 2"/>
          <p:cNvSpPr>
            <a:spLocks noGrp="1"/>
          </p:cNvSpPr>
          <p:nvPr>
            <p:ph type="body" idx="1"/>
          </p:nvPr>
        </p:nvSpPr>
        <p:spPr/>
        <p:txBody>
          <a:bodyPr/>
          <a:lstStyle/>
          <a:p>
            <a:r>
              <a:rPr lang="en-GB" dirty="0" smtClean="0"/>
              <a:t>Source Analysis</a:t>
            </a:r>
            <a:endParaRPr lang="en-GB" dirty="0"/>
          </a:p>
        </p:txBody>
      </p:sp>
    </p:spTree>
    <p:extLst>
      <p:ext uri="{BB962C8B-B14F-4D97-AF65-F5344CB8AC3E}">
        <p14:creationId xmlns:p14="http://schemas.microsoft.com/office/powerpoint/2010/main" val="2227599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37920" y="934720"/>
            <a:ext cx="9936480" cy="3539430"/>
          </a:xfrm>
          <a:prstGeom prst="rect">
            <a:avLst/>
          </a:prstGeom>
          <a:noFill/>
        </p:spPr>
        <p:txBody>
          <a:bodyPr wrap="square" rtlCol="0">
            <a:spAutoFit/>
          </a:bodyPr>
          <a:lstStyle/>
          <a:p>
            <a:pPr marL="457200" indent="-457200">
              <a:lnSpc>
                <a:spcPct val="200000"/>
              </a:lnSpc>
              <a:buFont typeface="Wingdings" panose="05000000000000000000" pitchFamily="2" charset="2"/>
              <a:buChar char="v"/>
            </a:pPr>
            <a:r>
              <a:rPr lang="en-GB" sz="3200" dirty="0" smtClean="0"/>
              <a:t>What can you learn from this extract?</a:t>
            </a:r>
          </a:p>
          <a:p>
            <a:pPr marL="457200" indent="-457200">
              <a:lnSpc>
                <a:spcPct val="200000"/>
              </a:lnSpc>
              <a:buFont typeface="Wingdings" panose="05000000000000000000" pitchFamily="2" charset="2"/>
              <a:buChar char="v"/>
            </a:pPr>
            <a:r>
              <a:rPr lang="en-GB" sz="3200" dirty="0" smtClean="0"/>
              <a:t>Who or what is represented and in what way?</a:t>
            </a:r>
          </a:p>
          <a:p>
            <a:pPr marL="457200" indent="-457200">
              <a:lnSpc>
                <a:spcPct val="200000"/>
              </a:lnSpc>
              <a:buFont typeface="Wingdings" panose="05000000000000000000" pitchFamily="2" charset="2"/>
              <a:buChar char="v"/>
            </a:pPr>
            <a:r>
              <a:rPr lang="en-GB" sz="3200" dirty="0" smtClean="0"/>
              <a:t>How valuable do you think it is?</a:t>
            </a:r>
          </a:p>
          <a:p>
            <a:pPr marL="285750" indent="-285750">
              <a:buFont typeface="Arial" panose="020B0604020202020204" pitchFamily="34" charset="0"/>
              <a:buChar char="•"/>
            </a:pPr>
            <a:endParaRPr lang="en-GB" sz="3200" dirty="0"/>
          </a:p>
        </p:txBody>
      </p:sp>
    </p:spTree>
    <p:extLst>
      <p:ext uri="{BB962C8B-B14F-4D97-AF65-F5344CB8AC3E}">
        <p14:creationId xmlns:p14="http://schemas.microsoft.com/office/powerpoint/2010/main" val="31306648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docProps/app.xml><?xml version="1.0" encoding="utf-8"?>
<Properties xmlns="http://schemas.openxmlformats.org/officeDocument/2006/extended-properties" xmlns:vt="http://schemas.openxmlformats.org/officeDocument/2006/docPropsVTypes">
  <Template>Integral</Template>
  <TotalTime>175</TotalTime>
  <Words>505</Words>
  <Application>Microsoft Office PowerPoint</Application>
  <PresentationFormat>Widescreen</PresentationFormat>
  <Paragraphs>31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Tw Cen MT</vt:lpstr>
      <vt:lpstr>Tw Cen MT Condensed</vt:lpstr>
      <vt:lpstr>Wingdings</vt:lpstr>
      <vt:lpstr>Wingdings 3</vt:lpstr>
      <vt:lpstr>Integral</vt:lpstr>
      <vt:lpstr>Dunstable and Coggeshall</vt:lpstr>
      <vt:lpstr>Annal/Chronicle/History</vt:lpstr>
      <vt:lpstr>The Chronicon Anglicanum of Coggeshall Abbey</vt:lpstr>
      <vt:lpstr>PowerPoint Presentation</vt:lpstr>
      <vt:lpstr>PowerPoint Presentation</vt:lpstr>
      <vt:lpstr>PowerPoint Presentation</vt:lpstr>
      <vt:lpstr>The ‘Dunstable Annals’</vt:lpstr>
      <vt:lpstr>PowerPoint Presentation</vt:lpstr>
      <vt:lpstr>PowerPoint Presentation</vt:lpstr>
      <vt:lpstr>PowerPoint Presentation</vt:lpstr>
      <vt:lpstr>PowerPoint Presentation</vt:lpstr>
      <vt:lpstr>PowerPoint Presentation</vt:lpstr>
      <vt:lpstr>Questions and Issues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Dunstable and Coggeshall</dc:title>
  <dc:creator>Harriet Webster</dc:creator>
  <cp:lastModifiedBy>Harriet Webster</cp:lastModifiedBy>
  <cp:revision>3</cp:revision>
  <dcterms:created xsi:type="dcterms:W3CDTF">2015-11-12T10:55:21Z</dcterms:created>
  <dcterms:modified xsi:type="dcterms:W3CDTF">2015-11-12T13:50:35Z</dcterms:modified>
</cp:coreProperties>
</file>