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sldIdLst>
    <p:sldId id="256" r:id="rId2"/>
    <p:sldId id="257" r:id="rId3"/>
    <p:sldId id="262" r:id="rId4"/>
    <p:sldId id="267" r:id="rId5"/>
    <p:sldId id="258" r:id="rId6"/>
    <p:sldId id="259" r:id="rId7"/>
    <p:sldId id="276" r:id="rId8"/>
    <p:sldId id="260" r:id="rId9"/>
    <p:sldId id="277" r:id="rId10"/>
    <p:sldId id="264" r:id="rId11"/>
    <p:sldId id="278" r:id="rId12"/>
    <p:sldId id="265" r:id="rId13"/>
    <p:sldId id="268" r:id="rId14"/>
    <p:sldId id="269" r:id="rId15"/>
    <p:sldId id="270" r:id="rId16"/>
    <p:sldId id="271" r:id="rId17"/>
    <p:sldId id="272" r:id="rId18"/>
    <p:sldId id="273" r:id="rId19"/>
    <p:sldId id="263" r:id="rId20"/>
    <p:sldId id="279" r:id="rId21"/>
    <p:sldId id="266" r:id="rId22"/>
    <p:sldId id="280" r:id="rId23"/>
    <p:sldId id="275" r:id="rId2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4D89166-55D4-FECE-12BF-0FC960AC5098}" v="28" dt="2025-10-12T14:58:36.617"/>
    <p1510:client id="{F88B2294-4442-F47A-75C8-6755A1706918}" v="1899" dt="2025-10-12T11:54:04.37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C4D678B-CF71-4E8A-9800-DF51BE5EC244}" type="doc">
      <dgm:prSet loTypeId="urn:microsoft.com/office/officeart/2008/layout/LinedList" loCatId="list" qsTypeId="urn:microsoft.com/office/officeart/2005/8/quickstyle/simple1" qsCatId="simple" csTypeId="urn:microsoft.com/office/officeart/2005/8/colors/accent3_2" csCatId="accent3" phldr="1"/>
      <dgm:spPr/>
      <dgm:t>
        <a:bodyPr/>
        <a:lstStyle/>
        <a:p>
          <a:endParaRPr lang="en-US"/>
        </a:p>
      </dgm:t>
    </dgm:pt>
    <dgm:pt modelId="{D47F9602-267D-48B8-8567-F3A0C830285C}">
      <dgm:prSet/>
      <dgm:spPr/>
      <dgm:t>
        <a:bodyPr/>
        <a:lstStyle/>
        <a:p>
          <a:r>
            <a:rPr lang="en-GB"/>
            <a:t>Sessions for staff training (dementia awareness, updates on first aid)</a:t>
          </a:r>
          <a:endParaRPr lang="en-US"/>
        </a:p>
      </dgm:t>
    </dgm:pt>
    <dgm:pt modelId="{D2C01E6F-DFA3-4141-AE2B-4DCC78746C87}" type="parTrans" cxnId="{F57B4780-46BE-4E01-85DA-9D6C80EE3DDF}">
      <dgm:prSet/>
      <dgm:spPr/>
      <dgm:t>
        <a:bodyPr/>
        <a:lstStyle/>
        <a:p>
          <a:endParaRPr lang="en-US"/>
        </a:p>
      </dgm:t>
    </dgm:pt>
    <dgm:pt modelId="{4ED4BBCD-2A3F-4E00-998E-05262E8D411B}" type="sibTrans" cxnId="{F57B4780-46BE-4E01-85DA-9D6C80EE3DDF}">
      <dgm:prSet/>
      <dgm:spPr/>
      <dgm:t>
        <a:bodyPr/>
        <a:lstStyle/>
        <a:p>
          <a:endParaRPr lang="en-US"/>
        </a:p>
      </dgm:t>
    </dgm:pt>
    <dgm:pt modelId="{499B962A-6D71-4581-A1C7-936ADAAEF0E0}">
      <dgm:prSet/>
      <dgm:spPr/>
      <dgm:t>
        <a:bodyPr/>
        <a:lstStyle/>
        <a:p>
          <a:r>
            <a:rPr lang="en-GB"/>
            <a:t>Activities for residents (reminiscence therapy, interactive tests)</a:t>
          </a:r>
          <a:endParaRPr lang="en-US"/>
        </a:p>
      </dgm:t>
    </dgm:pt>
    <dgm:pt modelId="{9B7A4BB8-3CF3-4D84-97AC-B9AFE5BF280E}" type="parTrans" cxnId="{68FFA11F-998A-4B41-943A-313F5E3C97A1}">
      <dgm:prSet/>
      <dgm:spPr/>
      <dgm:t>
        <a:bodyPr/>
        <a:lstStyle/>
        <a:p>
          <a:endParaRPr lang="en-US"/>
        </a:p>
      </dgm:t>
    </dgm:pt>
    <dgm:pt modelId="{78A516CD-59CD-4379-B5A8-6A37729A93EB}" type="sibTrans" cxnId="{68FFA11F-998A-4B41-943A-313F5E3C97A1}">
      <dgm:prSet/>
      <dgm:spPr/>
      <dgm:t>
        <a:bodyPr/>
        <a:lstStyle/>
        <a:p>
          <a:endParaRPr lang="en-US"/>
        </a:p>
      </dgm:t>
    </dgm:pt>
    <dgm:pt modelId="{C4867ED3-6159-4972-B040-0FA54D5A8531}">
      <dgm:prSet/>
      <dgm:spPr/>
      <dgm:t>
        <a:bodyPr/>
        <a:lstStyle/>
        <a:p>
          <a:r>
            <a:rPr lang="en-GB"/>
            <a:t>Meetings for care planning (notifying families and healthcare partners of revisions)</a:t>
          </a:r>
          <a:endParaRPr lang="en-US"/>
        </a:p>
      </dgm:t>
    </dgm:pt>
    <dgm:pt modelId="{0B6C89B2-0A6E-4214-88F3-022B5270FF0F}" type="parTrans" cxnId="{A50D8885-6369-41F6-B86D-74B3D1085C2C}">
      <dgm:prSet/>
      <dgm:spPr/>
      <dgm:t>
        <a:bodyPr/>
        <a:lstStyle/>
        <a:p>
          <a:endParaRPr lang="en-US"/>
        </a:p>
      </dgm:t>
    </dgm:pt>
    <dgm:pt modelId="{78A3B452-FEED-40D1-9894-51420C313705}" type="sibTrans" cxnId="{A50D8885-6369-41F6-B86D-74B3D1085C2C}">
      <dgm:prSet/>
      <dgm:spPr/>
      <dgm:t>
        <a:bodyPr/>
        <a:lstStyle/>
        <a:p>
          <a:endParaRPr lang="en-US"/>
        </a:p>
      </dgm:t>
    </dgm:pt>
    <dgm:pt modelId="{8DA96E8C-E91E-477F-96D9-27A02084A4BA}">
      <dgm:prSet/>
      <dgm:spPr/>
      <dgm:t>
        <a:bodyPr/>
        <a:lstStyle/>
        <a:p>
          <a:r>
            <a:rPr lang="en-GB"/>
            <a:t>Presentations on health and safety (infection control, fire drills)</a:t>
          </a:r>
          <a:endParaRPr lang="en-US"/>
        </a:p>
      </dgm:t>
    </dgm:pt>
    <dgm:pt modelId="{C0E4BB4A-C9CC-408C-880D-0293BC5880C6}" type="parTrans" cxnId="{3A4D322F-E0CB-4429-A32A-8B5FCB39D506}">
      <dgm:prSet/>
      <dgm:spPr/>
      <dgm:t>
        <a:bodyPr/>
        <a:lstStyle/>
        <a:p>
          <a:endParaRPr lang="en-US"/>
        </a:p>
      </dgm:t>
    </dgm:pt>
    <dgm:pt modelId="{245E383A-95B7-43E6-AC1B-A1E7B3A1CEF7}" type="sibTrans" cxnId="{3A4D322F-E0CB-4429-A32A-8B5FCB39D506}">
      <dgm:prSet/>
      <dgm:spPr/>
      <dgm:t>
        <a:bodyPr/>
        <a:lstStyle/>
        <a:p>
          <a:endParaRPr lang="en-US"/>
        </a:p>
      </dgm:t>
    </dgm:pt>
    <dgm:pt modelId="{5CBB8624-7D1A-446F-8FF5-2537A4E37B1B}" type="pres">
      <dgm:prSet presAssocID="{4C4D678B-CF71-4E8A-9800-DF51BE5EC244}" presName="vert0" presStyleCnt="0">
        <dgm:presLayoutVars>
          <dgm:dir/>
          <dgm:animOne val="branch"/>
          <dgm:animLvl val="lvl"/>
        </dgm:presLayoutVars>
      </dgm:prSet>
      <dgm:spPr/>
    </dgm:pt>
    <dgm:pt modelId="{254FF212-CC6A-4F9C-A95A-4B32D3C5C768}" type="pres">
      <dgm:prSet presAssocID="{D47F9602-267D-48B8-8567-F3A0C830285C}" presName="thickLine" presStyleLbl="alignNode1" presStyleIdx="0" presStyleCnt="4"/>
      <dgm:spPr/>
    </dgm:pt>
    <dgm:pt modelId="{BAD82D65-4BBC-495A-B166-6E3BCA51EA5E}" type="pres">
      <dgm:prSet presAssocID="{D47F9602-267D-48B8-8567-F3A0C830285C}" presName="horz1" presStyleCnt="0"/>
      <dgm:spPr/>
    </dgm:pt>
    <dgm:pt modelId="{EFEB971A-9120-4C6B-BCEF-BA8C93F4BAD3}" type="pres">
      <dgm:prSet presAssocID="{D47F9602-267D-48B8-8567-F3A0C830285C}" presName="tx1" presStyleLbl="revTx" presStyleIdx="0" presStyleCnt="4"/>
      <dgm:spPr/>
    </dgm:pt>
    <dgm:pt modelId="{64DDFD37-664B-43B7-98B0-E90C93EE49F1}" type="pres">
      <dgm:prSet presAssocID="{D47F9602-267D-48B8-8567-F3A0C830285C}" presName="vert1" presStyleCnt="0"/>
      <dgm:spPr/>
    </dgm:pt>
    <dgm:pt modelId="{1382645B-3073-4053-BE1D-4872D810FAA3}" type="pres">
      <dgm:prSet presAssocID="{499B962A-6D71-4581-A1C7-936ADAAEF0E0}" presName="thickLine" presStyleLbl="alignNode1" presStyleIdx="1" presStyleCnt="4"/>
      <dgm:spPr/>
    </dgm:pt>
    <dgm:pt modelId="{067A9AED-62D0-4F4F-97EE-573056EAB4FF}" type="pres">
      <dgm:prSet presAssocID="{499B962A-6D71-4581-A1C7-936ADAAEF0E0}" presName="horz1" presStyleCnt="0"/>
      <dgm:spPr/>
    </dgm:pt>
    <dgm:pt modelId="{C7A8F867-01C7-44EC-91FF-7881CB49B402}" type="pres">
      <dgm:prSet presAssocID="{499B962A-6D71-4581-A1C7-936ADAAEF0E0}" presName="tx1" presStyleLbl="revTx" presStyleIdx="1" presStyleCnt="4"/>
      <dgm:spPr/>
    </dgm:pt>
    <dgm:pt modelId="{EB4CE1B5-B907-4521-AFA9-4A9008ED7529}" type="pres">
      <dgm:prSet presAssocID="{499B962A-6D71-4581-A1C7-936ADAAEF0E0}" presName="vert1" presStyleCnt="0"/>
      <dgm:spPr/>
    </dgm:pt>
    <dgm:pt modelId="{B2C96284-9D6C-424E-84A5-8ED3F2AE4BEC}" type="pres">
      <dgm:prSet presAssocID="{C4867ED3-6159-4972-B040-0FA54D5A8531}" presName="thickLine" presStyleLbl="alignNode1" presStyleIdx="2" presStyleCnt="4"/>
      <dgm:spPr/>
    </dgm:pt>
    <dgm:pt modelId="{F5ED0212-71DA-4F82-9054-C1731EEE381E}" type="pres">
      <dgm:prSet presAssocID="{C4867ED3-6159-4972-B040-0FA54D5A8531}" presName="horz1" presStyleCnt="0"/>
      <dgm:spPr/>
    </dgm:pt>
    <dgm:pt modelId="{0EF33E2C-F63C-41AB-B57B-862F37E875C0}" type="pres">
      <dgm:prSet presAssocID="{C4867ED3-6159-4972-B040-0FA54D5A8531}" presName="tx1" presStyleLbl="revTx" presStyleIdx="2" presStyleCnt="4"/>
      <dgm:spPr/>
    </dgm:pt>
    <dgm:pt modelId="{B752F6F6-B776-4854-A230-CBF8CCC7F357}" type="pres">
      <dgm:prSet presAssocID="{C4867ED3-6159-4972-B040-0FA54D5A8531}" presName="vert1" presStyleCnt="0"/>
      <dgm:spPr/>
    </dgm:pt>
    <dgm:pt modelId="{1A1D6E28-31FA-4E6B-8EDD-CE88C672D291}" type="pres">
      <dgm:prSet presAssocID="{8DA96E8C-E91E-477F-96D9-27A02084A4BA}" presName="thickLine" presStyleLbl="alignNode1" presStyleIdx="3" presStyleCnt="4"/>
      <dgm:spPr/>
    </dgm:pt>
    <dgm:pt modelId="{710093B7-840F-4174-AD4A-20AFFD66DD21}" type="pres">
      <dgm:prSet presAssocID="{8DA96E8C-E91E-477F-96D9-27A02084A4BA}" presName="horz1" presStyleCnt="0"/>
      <dgm:spPr/>
    </dgm:pt>
    <dgm:pt modelId="{A0A31A83-1DB8-475B-8BCA-4652B44A96AB}" type="pres">
      <dgm:prSet presAssocID="{8DA96E8C-E91E-477F-96D9-27A02084A4BA}" presName="tx1" presStyleLbl="revTx" presStyleIdx="3" presStyleCnt="4"/>
      <dgm:spPr/>
    </dgm:pt>
    <dgm:pt modelId="{023A055F-8967-4D83-8CB4-2F2DA2723C68}" type="pres">
      <dgm:prSet presAssocID="{8DA96E8C-E91E-477F-96D9-27A02084A4BA}" presName="vert1" presStyleCnt="0"/>
      <dgm:spPr/>
    </dgm:pt>
  </dgm:ptLst>
  <dgm:cxnLst>
    <dgm:cxn modelId="{43E87212-14F0-4EBF-88D8-B89C542049EF}" type="presOf" srcId="{C4867ED3-6159-4972-B040-0FA54D5A8531}" destId="{0EF33E2C-F63C-41AB-B57B-862F37E875C0}" srcOrd="0" destOrd="0" presId="urn:microsoft.com/office/officeart/2008/layout/LinedList"/>
    <dgm:cxn modelId="{68FFA11F-998A-4B41-943A-313F5E3C97A1}" srcId="{4C4D678B-CF71-4E8A-9800-DF51BE5EC244}" destId="{499B962A-6D71-4581-A1C7-936ADAAEF0E0}" srcOrd="1" destOrd="0" parTransId="{9B7A4BB8-3CF3-4D84-97AC-B9AFE5BF280E}" sibTransId="{78A516CD-59CD-4379-B5A8-6A37729A93EB}"/>
    <dgm:cxn modelId="{3A4D322F-E0CB-4429-A32A-8B5FCB39D506}" srcId="{4C4D678B-CF71-4E8A-9800-DF51BE5EC244}" destId="{8DA96E8C-E91E-477F-96D9-27A02084A4BA}" srcOrd="3" destOrd="0" parTransId="{C0E4BB4A-C9CC-408C-880D-0293BC5880C6}" sibTransId="{245E383A-95B7-43E6-AC1B-A1E7B3A1CEF7}"/>
    <dgm:cxn modelId="{F57B4780-46BE-4E01-85DA-9D6C80EE3DDF}" srcId="{4C4D678B-CF71-4E8A-9800-DF51BE5EC244}" destId="{D47F9602-267D-48B8-8567-F3A0C830285C}" srcOrd="0" destOrd="0" parTransId="{D2C01E6F-DFA3-4141-AE2B-4DCC78746C87}" sibTransId="{4ED4BBCD-2A3F-4E00-998E-05262E8D411B}"/>
    <dgm:cxn modelId="{A50D8885-6369-41F6-B86D-74B3D1085C2C}" srcId="{4C4D678B-CF71-4E8A-9800-DF51BE5EC244}" destId="{C4867ED3-6159-4972-B040-0FA54D5A8531}" srcOrd="2" destOrd="0" parTransId="{0B6C89B2-0A6E-4214-88F3-022B5270FF0F}" sibTransId="{78A3B452-FEED-40D1-9894-51420C313705}"/>
    <dgm:cxn modelId="{CD3B3F87-A3BE-4828-A848-C75EA51BA3C2}" type="presOf" srcId="{8DA96E8C-E91E-477F-96D9-27A02084A4BA}" destId="{A0A31A83-1DB8-475B-8BCA-4652B44A96AB}" srcOrd="0" destOrd="0" presId="urn:microsoft.com/office/officeart/2008/layout/LinedList"/>
    <dgm:cxn modelId="{A0A906B0-E10B-4A41-A70A-D1A84E320A08}" type="presOf" srcId="{D47F9602-267D-48B8-8567-F3A0C830285C}" destId="{EFEB971A-9120-4C6B-BCEF-BA8C93F4BAD3}" srcOrd="0" destOrd="0" presId="urn:microsoft.com/office/officeart/2008/layout/LinedList"/>
    <dgm:cxn modelId="{E3290EB4-F67B-498E-B3B9-0EE1A59FBE4F}" type="presOf" srcId="{499B962A-6D71-4581-A1C7-936ADAAEF0E0}" destId="{C7A8F867-01C7-44EC-91FF-7881CB49B402}" srcOrd="0" destOrd="0" presId="urn:microsoft.com/office/officeart/2008/layout/LinedList"/>
    <dgm:cxn modelId="{38B501D7-06AD-4F80-A6DA-428A6D88BE62}" type="presOf" srcId="{4C4D678B-CF71-4E8A-9800-DF51BE5EC244}" destId="{5CBB8624-7D1A-446F-8FF5-2537A4E37B1B}" srcOrd="0" destOrd="0" presId="urn:microsoft.com/office/officeart/2008/layout/LinedList"/>
    <dgm:cxn modelId="{BB2D5A50-EE92-4B61-9EF8-2CD98AA773B2}" type="presParOf" srcId="{5CBB8624-7D1A-446F-8FF5-2537A4E37B1B}" destId="{254FF212-CC6A-4F9C-A95A-4B32D3C5C768}" srcOrd="0" destOrd="0" presId="urn:microsoft.com/office/officeart/2008/layout/LinedList"/>
    <dgm:cxn modelId="{31CD47EC-F7D6-4B68-A00E-D9185659DF17}" type="presParOf" srcId="{5CBB8624-7D1A-446F-8FF5-2537A4E37B1B}" destId="{BAD82D65-4BBC-495A-B166-6E3BCA51EA5E}" srcOrd="1" destOrd="0" presId="urn:microsoft.com/office/officeart/2008/layout/LinedList"/>
    <dgm:cxn modelId="{3FA29BB5-ACA3-487B-9DA7-2E60BEE17F35}" type="presParOf" srcId="{BAD82D65-4BBC-495A-B166-6E3BCA51EA5E}" destId="{EFEB971A-9120-4C6B-BCEF-BA8C93F4BAD3}" srcOrd="0" destOrd="0" presId="urn:microsoft.com/office/officeart/2008/layout/LinedList"/>
    <dgm:cxn modelId="{F8A5EB60-D9C7-4D1B-B10A-E43D890BB0B1}" type="presParOf" srcId="{BAD82D65-4BBC-495A-B166-6E3BCA51EA5E}" destId="{64DDFD37-664B-43B7-98B0-E90C93EE49F1}" srcOrd="1" destOrd="0" presId="urn:microsoft.com/office/officeart/2008/layout/LinedList"/>
    <dgm:cxn modelId="{F77B200A-5092-4447-9B6B-527F7A6B7BB6}" type="presParOf" srcId="{5CBB8624-7D1A-446F-8FF5-2537A4E37B1B}" destId="{1382645B-3073-4053-BE1D-4872D810FAA3}" srcOrd="2" destOrd="0" presId="urn:microsoft.com/office/officeart/2008/layout/LinedList"/>
    <dgm:cxn modelId="{E54FB4CA-CED3-47FB-9A9F-C1FA6558196F}" type="presParOf" srcId="{5CBB8624-7D1A-446F-8FF5-2537A4E37B1B}" destId="{067A9AED-62D0-4F4F-97EE-573056EAB4FF}" srcOrd="3" destOrd="0" presId="urn:microsoft.com/office/officeart/2008/layout/LinedList"/>
    <dgm:cxn modelId="{6D668D56-CF36-41CA-8771-06ADAC230F55}" type="presParOf" srcId="{067A9AED-62D0-4F4F-97EE-573056EAB4FF}" destId="{C7A8F867-01C7-44EC-91FF-7881CB49B402}" srcOrd="0" destOrd="0" presId="urn:microsoft.com/office/officeart/2008/layout/LinedList"/>
    <dgm:cxn modelId="{59FC4988-FA0E-4AE4-876F-961517FD8E85}" type="presParOf" srcId="{067A9AED-62D0-4F4F-97EE-573056EAB4FF}" destId="{EB4CE1B5-B907-4521-AFA9-4A9008ED7529}" srcOrd="1" destOrd="0" presId="urn:microsoft.com/office/officeart/2008/layout/LinedList"/>
    <dgm:cxn modelId="{FD6F96F9-3A0D-4796-AE14-0BF73AA83DAC}" type="presParOf" srcId="{5CBB8624-7D1A-446F-8FF5-2537A4E37B1B}" destId="{B2C96284-9D6C-424E-84A5-8ED3F2AE4BEC}" srcOrd="4" destOrd="0" presId="urn:microsoft.com/office/officeart/2008/layout/LinedList"/>
    <dgm:cxn modelId="{4378DF89-C625-4841-B22D-570D4EA3E953}" type="presParOf" srcId="{5CBB8624-7D1A-446F-8FF5-2537A4E37B1B}" destId="{F5ED0212-71DA-4F82-9054-C1731EEE381E}" srcOrd="5" destOrd="0" presId="urn:microsoft.com/office/officeart/2008/layout/LinedList"/>
    <dgm:cxn modelId="{0FB96B0C-D954-4F31-AFAA-CE9B69254808}" type="presParOf" srcId="{F5ED0212-71DA-4F82-9054-C1731EEE381E}" destId="{0EF33E2C-F63C-41AB-B57B-862F37E875C0}" srcOrd="0" destOrd="0" presId="urn:microsoft.com/office/officeart/2008/layout/LinedList"/>
    <dgm:cxn modelId="{10AB3CB7-3183-412D-9ED6-9EAC11267C82}" type="presParOf" srcId="{F5ED0212-71DA-4F82-9054-C1731EEE381E}" destId="{B752F6F6-B776-4854-A230-CBF8CCC7F357}" srcOrd="1" destOrd="0" presId="urn:microsoft.com/office/officeart/2008/layout/LinedList"/>
    <dgm:cxn modelId="{9734E250-9DDC-4350-B435-B045A6CE1188}" type="presParOf" srcId="{5CBB8624-7D1A-446F-8FF5-2537A4E37B1B}" destId="{1A1D6E28-31FA-4E6B-8EDD-CE88C672D291}" srcOrd="6" destOrd="0" presId="urn:microsoft.com/office/officeart/2008/layout/LinedList"/>
    <dgm:cxn modelId="{D5E8985C-307E-4EF4-BFFC-4CEA257CFBF7}" type="presParOf" srcId="{5CBB8624-7D1A-446F-8FF5-2537A4E37B1B}" destId="{710093B7-840F-4174-AD4A-20AFFD66DD21}" srcOrd="7" destOrd="0" presId="urn:microsoft.com/office/officeart/2008/layout/LinedList"/>
    <dgm:cxn modelId="{1CBE851C-31E5-4A01-8D5F-C1E1AB498341}" type="presParOf" srcId="{710093B7-840F-4174-AD4A-20AFFD66DD21}" destId="{A0A31A83-1DB8-475B-8BCA-4652B44A96AB}" srcOrd="0" destOrd="0" presId="urn:microsoft.com/office/officeart/2008/layout/LinedList"/>
    <dgm:cxn modelId="{ED8B208F-BA4F-4681-97BE-96751EBAA3B0}" type="presParOf" srcId="{710093B7-840F-4174-AD4A-20AFFD66DD21}" destId="{023A055F-8967-4D83-8CB4-2F2DA2723C6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4FF212-CC6A-4F9C-A95A-4B32D3C5C768}">
      <dsp:nvSpPr>
        <dsp:cNvPr id="0" name=""/>
        <dsp:cNvSpPr/>
      </dsp:nvSpPr>
      <dsp:spPr>
        <a:xfrm>
          <a:off x="0" y="0"/>
          <a:ext cx="10442448"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EB971A-9120-4C6B-BCEF-BA8C93F4BAD3}">
      <dsp:nvSpPr>
        <dsp:cNvPr id="0" name=""/>
        <dsp:cNvSpPr/>
      </dsp:nvSpPr>
      <dsp:spPr>
        <a:xfrm>
          <a:off x="0" y="0"/>
          <a:ext cx="10442448" cy="9759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Sessions for staff training (dementia awareness, updates on first aid)</a:t>
          </a:r>
          <a:endParaRPr lang="en-US" sz="2700" kern="1200"/>
        </a:p>
      </dsp:txBody>
      <dsp:txXfrm>
        <a:off x="0" y="0"/>
        <a:ext cx="10442448" cy="975954"/>
      </dsp:txXfrm>
    </dsp:sp>
    <dsp:sp modelId="{1382645B-3073-4053-BE1D-4872D810FAA3}">
      <dsp:nvSpPr>
        <dsp:cNvPr id="0" name=""/>
        <dsp:cNvSpPr/>
      </dsp:nvSpPr>
      <dsp:spPr>
        <a:xfrm>
          <a:off x="0" y="975954"/>
          <a:ext cx="10442448"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7A8F867-01C7-44EC-91FF-7881CB49B402}">
      <dsp:nvSpPr>
        <dsp:cNvPr id="0" name=""/>
        <dsp:cNvSpPr/>
      </dsp:nvSpPr>
      <dsp:spPr>
        <a:xfrm>
          <a:off x="0" y="975954"/>
          <a:ext cx="10442448" cy="9759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Activities for residents (reminiscence therapy, interactive tests)</a:t>
          </a:r>
          <a:endParaRPr lang="en-US" sz="2700" kern="1200"/>
        </a:p>
      </dsp:txBody>
      <dsp:txXfrm>
        <a:off x="0" y="975954"/>
        <a:ext cx="10442448" cy="975954"/>
      </dsp:txXfrm>
    </dsp:sp>
    <dsp:sp modelId="{B2C96284-9D6C-424E-84A5-8ED3F2AE4BEC}">
      <dsp:nvSpPr>
        <dsp:cNvPr id="0" name=""/>
        <dsp:cNvSpPr/>
      </dsp:nvSpPr>
      <dsp:spPr>
        <a:xfrm>
          <a:off x="0" y="1951909"/>
          <a:ext cx="10442448"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EF33E2C-F63C-41AB-B57B-862F37E875C0}">
      <dsp:nvSpPr>
        <dsp:cNvPr id="0" name=""/>
        <dsp:cNvSpPr/>
      </dsp:nvSpPr>
      <dsp:spPr>
        <a:xfrm>
          <a:off x="0" y="1951909"/>
          <a:ext cx="10442448" cy="9759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Meetings for care planning (notifying families and healthcare partners of revisions)</a:t>
          </a:r>
          <a:endParaRPr lang="en-US" sz="2700" kern="1200"/>
        </a:p>
      </dsp:txBody>
      <dsp:txXfrm>
        <a:off x="0" y="1951909"/>
        <a:ext cx="10442448" cy="975954"/>
      </dsp:txXfrm>
    </dsp:sp>
    <dsp:sp modelId="{1A1D6E28-31FA-4E6B-8EDD-CE88C672D291}">
      <dsp:nvSpPr>
        <dsp:cNvPr id="0" name=""/>
        <dsp:cNvSpPr/>
      </dsp:nvSpPr>
      <dsp:spPr>
        <a:xfrm>
          <a:off x="0" y="2927864"/>
          <a:ext cx="10442448"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0A31A83-1DB8-475B-8BCA-4652B44A96AB}">
      <dsp:nvSpPr>
        <dsp:cNvPr id="0" name=""/>
        <dsp:cNvSpPr/>
      </dsp:nvSpPr>
      <dsp:spPr>
        <a:xfrm>
          <a:off x="0" y="2927864"/>
          <a:ext cx="10442448" cy="9759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Presentations on health and safety (infection control, fire drills)</a:t>
          </a:r>
          <a:endParaRPr lang="en-US" sz="2700" kern="1200"/>
        </a:p>
      </dsp:txBody>
      <dsp:txXfrm>
        <a:off x="0" y="2927864"/>
        <a:ext cx="10442448" cy="97595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9D6F5-A9D4-C22B-732C-A31A172FB93C}"/>
              </a:ext>
            </a:extLst>
          </p:cNvPr>
          <p:cNvSpPr>
            <a:spLocks noGrp="1"/>
          </p:cNvSpPr>
          <p:nvPr>
            <p:ph type="ctrTitle"/>
          </p:nvPr>
        </p:nvSpPr>
        <p:spPr>
          <a:xfrm>
            <a:off x="1524000" y="1122363"/>
            <a:ext cx="9144000" cy="2209393"/>
          </a:xfrm>
        </p:spPr>
        <p:txBody>
          <a:bodyPr anchor="b">
            <a:normAutofit/>
          </a:bodyPr>
          <a:lstStyle>
            <a:lvl1pPr algn="ctr">
              <a:defRPr sz="3600"/>
            </a:lvl1pPr>
          </a:lstStyle>
          <a:p>
            <a:r>
              <a:rPr lang="en-US"/>
              <a:t>Click to edit Master title style</a:t>
            </a:r>
          </a:p>
        </p:txBody>
      </p:sp>
      <p:sp>
        <p:nvSpPr>
          <p:cNvPr id="3" name="Subtitle 2">
            <a:extLst>
              <a:ext uri="{FF2B5EF4-FFF2-40B4-BE49-F238E27FC236}">
                <a16:creationId xmlns:a16="http://schemas.microsoft.com/office/drawing/2014/main" id="{E11AFD6E-3459-290F-1147-F0C47ACEEA5B}"/>
              </a:ext>
            </a:extLst>
          </p:cNvPr>
          <p:cNvSpPr>
            <a:spLocks noGrp="1"/>
          </p:cNvSpPr>
          <p:nvPr>
            <p:ph type="subTitle" idx="1"/>
          </p:nvPr>
        </p:nvSpPr>
        <p:spPr>
          <a:xfrm>
            <a:off x="1524000" y="4346774"/>
            <a:ext cx="9144000" cy="1066890"/>
          </a:xfrm>
        </p:spPr>
        <p:txBody>
          <a:bodyPr anchor="t">
            <a:normAutofit/>
          </a:bodyPr>
          <a:lstStyle>
            <a:lvl1pPr marL="0" indent="0" algn="ctr">
              <a:buNone/>
              <a:defRPr sz="1600" cap="all" spc="300" baseline="0"/>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54674D3-6FB9-5549-B0F2-FD61E82D1FF1}"/>
              </a:ext>
            </a:extLst>
          </p:cNvPr>
          <p:cNvSpPr>
            <a:spLocks noGrp="1"/>
          </p:cNvSpPr>
          <p:nvPr>
            <p:ph type="dt" sz="half" idx="10"/>
          </p:nvPr>
        </p:nvSpPr>
        <p:spPr/>
        <p:txBody>
          <a:bodyPr/>
          <a:lstStyle/>
          <a:p>
            <a:fld id="{807E39B8-A7CB-4B82-AC0C-44B99F546761}" type="datetimeFigureOut">
              <a:rPr lang="en-US" dirty="0"/>
              <a:t>10/12/2025</a:t>
            </a:fld>
            <a:endParaRPr lang="en-US"/>
          </a:p>
        </p:txBody>
      </p:sp>
      <p:sp>
        <p:nvSpPr>
          <p:cNvPr id="5" name="Footer Placeholder 4">
            <a:extLst>
              <a:ext uri="{FF2B5EF4-FFF2-40B4-BE49-F238E27FC236}">
                <a16:creationId xmlns:a16="http://schemas.microsoft.com/office/drawing/2014/main" id="{AB239BBC-C979-2C77-493E-CF5498AEB5DB}"/>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53813B7E-A51C-D9CD-2189-650A9D63BFF9}"/>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553141582"/>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E155F0-A6D4-C39B-394F-0B16E9C9CE8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BD1860F-B260-57CE-E12B-2C94860319E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F745C9F-D94D-E5D3-B73A-20621FA536D5}"/>
              </a:ext>
            </a:extLst>
          </p:cNvPr>
          <p:cNvSpPr>
            <a:spLocks noGrp="1"/>
          </p:cNvSpPr>
          <p:nvPr>
            <p:ph type="dt" sz="half" idx="10"/>
          </p:nvPr>
        </p:nvSpPr>
        <p:spPr/>
        <p:txBody>
          <a:bodyPr/>
          <a:lstStyle/>
          <a:p>
            <a:fld id="{FE7E3940-CA92-4FEE-A698-62CF7BC5AC36}" type="datetimeFigureOut">
              <a:rPr lang="en-US" dirty="0"/>
              <a:t>10/12/2025</a:t>
            </a:fld>
            <a:endParaRPr lang="en-US"/>
          </a:p>
        </p:txBody>
      </p:sp>
      <p:sp>
        <p:nvSpPr>
          <p:cNvPr id="5" name="Footer Placeholder 4">
            <a:extLst>
              <a:ext uri="{FF2B5EF4-FFF2-40B4-BE49-F238E27FC236}">
                <a16:creationId xmlns:a16="http://schemas.microsoft.com/office/drawing/2014/main" id="{E5FAB243-BB42-966A-4708-15C9B11D6885}"/>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D5C3A3BD-2CC5-03D3-4CD6-E31A55BA2D23}"/>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8587427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2D8633-AC3B-E617-1C54-84932DDD72E5}"/>
              </a:ext>
            </a:extLst>
          </p:cNvPr>
          <p:cNvSpPr>
            <a:spLocks noGrp="1"/>
          </p:cNvSpPr>
          <p:nvPr>
            <p:ph type="title"/>
          </p:nvPr>
        </p:nvSpPr>
        <p:spPr>
          <a:xfrm>
            <a:off x="1474236" y="1514688"/>
            <a:ext cx="8584164" cy="3138875"/>
          </a:xfrm>
        </p:spPr>
        <p:txBody>
          <a:bodyPr anchor="b">
            <a:normAutofit/>
          </a:bodyPr>
          <a:lstStyle>
            <a:lvl1pPr>
              <a:defRPr sz="3600" cap="all" spc="300" baseline="0"/>
            </a:lvl1pPr>
          </a:lstStyle>
          <a:p>
            <a:r>
              <a:rPr lang="en-US"/>
              <a:t>Click to edit Master title style</a:t>
            </a:r>
          </a:p>
        </p:txBody>
      </p:sp>
      <p:sp>
        <p:nvSpPr>
          <p:cNvPr id="3" name="Text Placeholder 2">
            <a:extLst>
              <a:ext uri="{FF2B5EF4-FFF2-40B4-BE49-F238E27FC236}">
                <a16:creationId xmlns:a16="http://schemas.microsoft.com/office/drawing/2014/main" id="{CF68C242-ECAB-AEC3-7E9B-F9854AF31CD2}"/>
              </a:ext>
            </a:extLst>
          </p:cNvPr>
          <p:cNvSpPr>
            <a:spLocks noGrp="1"/>
          </p:cNvSpPr>
          <p:nvPr>
            <p:ph type="body" idx="1"/>
          </p:nvPr>
        </p:nvSpPr>
        <p:spPr>
          <a:xfrm>
            <a:off x="1474236" y="4963885"/>
            <a:ext cx="8584165" cy="1125765"/>
          </a:xfrm>
        </p:spPr>
        <p:txBody>
          <a:bodyPr>
            <a:normAutofit/>
          </a:bodyPr>
          <a:lstStyle>
            <a:lvl1pPr marL="0" indent="0">
              <a:buNone/>
              <a:defRPr sz="1600" cap="all" spc="300" baseline="0">
                <a:solidFill>
                  <a:schemeClr val="tx2"/>
                </a:solidFill>
              </a:defRPr>
            </a:lvl1pPr>
            <a:lvl2pPr marL="457200" indent="0">
              <a:buNone/>
              <a:defRPr sz="1600">
                <a:solidFill>
                  <a:schemeClr val="tx1">
                    <a:tint val="82000"/>
                  </a:schemeClr>
                </a:solidFill>
              </a:defRPr>
            </a:lvl2pPr>
            <a:lvl3pPr marL="914400" indent="0">
              <a:buNone/>
              <a:defRPr sz="16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20D9B82-EEF4-2CD7-61FE-BAFB2B96D641}"/>
              </a:ext>
            </a:extLst>
          </p:cNvPr>
          <p:cNvSpPr>
            <a:spLocks noGrp="1"/>
          </p:cNvSpPr>
          <p:nvPr>
            <p:ph type="dt" sz="half" idx="10"/>
          </p:nvPr>
        </p:nvSpPr>
        <p:spPr/>
        <p:txBody>
          <a:bodyPr/>
          <a:lstStyle/>
          <a:p>
            <a:fld id="{E33CD641-6C35-45D1-9313-2719E9EA8AD8}" type="datetimeFigureOut">
              <a:rPr lang="en-US" dirty="0"/>
              <a:t>10/12/2025</a:t>
            </a:fld>
            <a:endParaRPr lang="en-US"/>
          </a:p>
        </p:txBody>
      </p:sp>
      <p:sp>
        <p:nvSpPr>
          <p:cNvPr id="5" name="Footer Placeholder 4">
            <a:extLst>
              <a:ext uri="{FF2B5EF4-FFF2-40B4-BE49-F238E27FC236}">
                <a16:creationId xmlns:a16="http://schemas.microsoft.com/office/drawing/2014/main" id="{59A222B6-F7A8-70A5-B023-FCAD5D7C4BB1}"/>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4E85D758-2E38-8A8D-75BC-667F6A23B95B}"/>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30091288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F60DFF-11BD-F5F4-35D4-1986ABBD367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C5D1279-E9A9-702E-144D-61114B788E88}"/>
              </a:ext>
            </a:extLst>
          </p:cNvPr>
          <p:cNvSpPr>
            <a:spLocks noGrp="1"/>
          </p:cNvSpPr>
          <p:nvPr>
            <p:ph sz="half" idx="1"/>
          </p:nvPr>
        </p:nvSpPr>
        <p:spPr>
          <a:xfrm>
            <a:off x="877824" y="2159175"/>
            <a:ext cx="4977453" cy="40177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584E624-7A76-56EC-FA0D-E2AA8EF9B951}"/>
              </a:ext>
            </a:extLst>
          </p:cNvPr>
          <p:cNvSpPr>
            <a:spLocks noGrp="1"/>
          </p:cNvSpPr>
          <p:nvPr>
            <p:ph sz="half" idx="2"/>
          </p:nvPr>
        </p:nvSpPr>
        <p:spPr>
          <a:xfrm>
            <a:off x="6328391" y="2159175"/>
            <a:ext cx="4985785" cy="40177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99D7DF5-30AD-AE47-D516-5CEE82770734}"/>
              </a:ext>
            </a:extLst>
          </p:cNvPr>
          <p:cNvSpPr>
            <a:spLocks noGrp="1"/>
          </p:cNvSpPr>
          <p:nvPr>
            <p:ph type="dt" sz="half" idx="10"/>
          </p:nvPr>
        </p:nvSpPr>
        <p:spPr/>
        <p:txBody>
          <a:bodyPr/>
          <a:lstStyle/>
          <a:p>
            <a:fld id="{35301268-3A74-4110-8F08-063DFB8BB885}" type="datetimeFigureOut">
              <a:rPr lang="en-US" dirty="0"/>
              <a:t>10/12/2025</a:t>
            </a:fld>
            <a:endParaRPr lang="en-US"/>
          </a:p>
        </p:txBody>
      </p:sp>
      <p:sp>
        <p:nvSpPr>
          <p:cNvPr id="6" name="Footer Placeholder 5">
            <a:extLst>
              <a:ext uri="{FF2B5EF4-FFF2-40B4-BE49-F238E27FC236}">
                <a16:creationId xmlns:a16="http://schemas.microsoft.com/office/drawing/2014/main" id="{8B05C503-B649-B083-6341-F6E376AF8C72}"/>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1E53EA35-CF5A-DB36-8B14-5C184B6F14D3}"/>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42741117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ABA3D8-FDD9-329B-BCC6-BBF47F01BEE2}"/>
              </a:ext>
            </a:extLst>
          </p:cNvPr>
          <p:cNvSpPr>
            <a:spLocks noGrp="1"/>
          </p:cNvSpPr>
          <p:nvPr>
            <p:ph type="title"/>
          </p:nvPr>
        </p:nvSpPr>
        <p:spPr>
          <a:xfrm>
            <a:off x="881348" y="602671"/>
            <a:ext cx="10429303" cy="768928"/>
          </a:xfrm>
        </p:spPr>
        <p:txBody>
          <a:bodyPr/>
          <a:lstStyle/>
          <a:p>
            <a:r>
              <a:rPr lang="en-US"/>
              <a:t>Click to edit Master title style</a:t>
            </a:r>
          </a:p>
        </p:txBody>
      </p:sp>
      <p:sp>
        <p:nvSpPr>
          <p:cNvPr id="3" name="Text Placeholder 2">
            <a:extLst>
              <a:ext uri="{FF2B5EF4-FFF2-40B4-BE49-F238E27FC236}">
                <a16:creationId xmlns:a16="http://schemas.microsoft.com/office/drawing/2014/main" id="{82EEF7DC-0699-CB3C-A7CB-39035D89A4A5}"/>
              </a:ext>
            </a:extLst>
          </p:cNvPr>
          <p:cNvSpPr>
            <a:spLocks noGrp="1"/>
          </p:cNvSpPr>
          <p:nvPr>
            <p:ph type="body" idx="1"/>
          </p:nvPr>
        </p:nvSpPr>
        <p:spPr>
          <a:xfrm>
            <a:off x="881349" y="1696325"/>
            <a:ext cx="4963538" cy="647700"/>
          </a:xfrm>
        </p:spPr>
        <p:txBody>
          <a:bodyPr anchor="b">
            <a:noAutofit/>
          </a:bodyPr>
          <a:lstStyle>
            <a:lvl1pPr marL="0" indent="0">
              <a:buNone/>
              <a:defRPr sz="1400" b="1" cap="all" spc="300" baseline="0"/>
            </a:lvl1pPr>
            <a:lvl2pPr marL="457200" indent="0">
              <a:buNone/>
              <a:defRPr sz="1400" b="1"/>
            </a:lvl2pPr>
            <a:lvl3pPr marL="914400" indent="0">
              <a:buNone/>
              <a:defRPr sz="1400" b="1"/>
            </a:lvl3pPr>
            <a:lvl4pPr marL="1371600" indent="0">
              <a:buNone/>
              <a:defRPr sz="1400" b="1"/>
            </a:lvl4pPr>
            <a:lvl5pPr marL="1828800" indent="0">
              <a:buNone/>
              <a:defRPr sz="1400" b="1"/>
            </a:lvl5pPr>
            <a:lvl6pPr marL="2286000" indent="0">
              <a:buNone/>
              <a:defRPr sz="1400" b="1"/>
            </a:lvl6pPr>
            <a:lvl7pPr marL="2743200" indent="0">
              <a:buNone/>
              <a:defRPr sz="1400" b="1"/>
            </a:lvl7pPr>
            <a:lvl8pPr marL="3200400" indent="0">
              <a:buNone/>
              <a:defRPr sz="1400" b="1"/>
            </a:lvl8pPr>
            <a:lvl9pPr marL="3657600" indent="0">
              <a:buNone/>
              <a:defRPr sz="1400" b="1"/>
            </a:lvl9pPr>
          </a:lstStyle>
          <a:p>
            <a:pPr lvl="0"/>
            <a:r>
              <a:rPr lang="en-US"/>
              <a:t>Click to edit Master text styles</a:t>
            </a:r>
          </a:p>
        </p:txBody>
      </p:sp>
      <p:sp>
        <p:nvSpPr>
          <p:cNvPr id="4" name="Content Placeholder 3">
            <a:extLst>
              <a:ext uri="{FF2B5EF4-FFF2-40B4-BE49-F238E27FC236}">
                <a16:creationId xmlns:a16="http://schemas.microsoft.com/office/drawing/2014/main" id="{D252EB40-99E1-CCA4-BAFA-F51AA56CF295}"/>
              </a:ext>
            </a:extLst>
          </p:cNvPr>
          <p:cNvSpPr>
            <a:spLocks noGrp="1"/>
          </p:cNvSpPr>
          <p:nvPr>
            <p:ph sz="half" idx="2"/>
          </p:nvPr>
        </p:nvSpPr>
        <p:spPr>
          <a:xfrm>
            <a:off x="881349" y="2344025"/>
            <a:ext cx="4963538" cy="38333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38979BC-6B50-751D-D569-F360938B05C8}"/>
              </a:ext>
            </a:extLst>
          </p:cNvPr>
          <p:cNvSpPr>
            <a:spLocks noGrp="1"/>
          </p:cNvSpPr>
          <p:nvPr>
            <p:ph type="body" sz="quarter" idx="3"/>
          </p:nvPr>
        </p:nvSpPr>
        <p:spPr>
          <a:xfrm>
            <a:off x="6322669" y="1696325"/>
            <a:ext cx="4987982" cy="647700"/>
          </a:xfrm>
        </p:spPr>
        <p:txBody>
          <a:bodyPr anchor="b">
            <a:noAutofit/>
          </a:bodyPr>
          <a:lstStyle>
            <a:lvl1pPr marL="0" indent="0">
              <a:buNone/>
              <a:defRPr sz="1400" b="1" cap="all" spc="300" baseline="0"/>
            </a:lvl1pPr>
            <a:lvl2pPr marL="457200" indent="0">
              <a:buNone/>
              <a:defRPr sz="1400" b="1"/>
            </a:lvl2pPr>
            <a:lvl3pPr marL="914400" indent="0">
              <a:buNone/>
              <a:defRPr sz="1400" b="1"/>
            </a:lvl3pPr>
            <a:lvl4pPr marL="1371600" indent="0">
              <a:buNone/>
              <a:defRPr sz="1400" b="1"/>
            </a:lvl4pPr>
            <a:lvl5pPr marL="1828800" indent="0">
              <a:buNone/>
              <a:defRPr sz="1400" b="1"/>
            </a:lvl5pPr>
            <a:lvl6pPr marL="2286000" indent="0">
              <a:buNone/>
              <a:defRPr sz="1400" b="1"/>
            </a:lvl6pPr>
            <a:lvl7pPr marL="2743200" indent="0">
              <a:buNone/>
              <a:defRPr sz="1400" b="1"/>
            </a:lvl7pPr>
            <a:lvl8pPr marL="3200400" indent="0">
              <a:buNone/>
              <a:defRPr sz="1400" b="1"/>
            </a:lvl8pPr>
            <a:lvl9pPr marL="3657600" indent="0">
              <a:buNone/>
              <a:defRPr sz="1400" b="1"/>
            </a:lvl9pPr>
          </a:lstStyle>
          <a:p>
            <a:pPr lvl="0"/>
            <a:r>
              <a:rPr lang="en-US"/>
              <a:t>Click to edit Master text styles</a:t>
            </a:r>
          </a:p>
        </p:txBody>
      </p:sp>
      <p:sp>
        <p:nvSpPr>
          <p:cNvPr id="6" name="Content Placeholder 5">
            <a:extLst>
              <a:ext uri="{FF2B5EF4-FFF2-40B4-BE49-F238E27FC236}">
                <a16:creationId xmlns:a16="http://schemas.microsoft.com/office/drawing/2014/main" id="{84A3A26F-230E-2D25-6BDC-6ECA00FAEFD5}"/>
              </a:ext>
            </a:extLst>
          </p:cNvPr>
          <p:cNvSpPr>
            <a:spLocks noGrp="1"/>
          </p:cNvSpPr>
          <p:nvPr>
            <p:ph sz="quarter" idx="4"/>
          </p:nvPr>
        </p:nvSpPr>
        <p:spPr>
          <a:xfrm>
            <a:off x="6322669" y="2344025"/>
            <a:ext cx="4987982" cy="38333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8182A01-DE7C-3BA4-96FF-CDEF2F608FCA}"/>
              </a:ext>
            </a:extLst>
          </p:cNvPr>
          <p:cNvSpPr>
            <a:spLocks noGrp="1"/>
          </p:cNvSpPr>
          <p:nvPr>
            <p:ph type="dt" sz="half" idx="10"/>
          </p:nvPr>
        </p:nvSpPr>
        <p:spPr/>
        <p:txBody>
          <a:bodyPr/>
          <a:lstStyle/>
          <a:p>
            <a:fld id="{BF91C1AF-C1FB-48A7-98B4-E595E63F6614}" type="datetimeFigureOut">
              <a:rPr lang="en-US" dirty="0"/>
              <a:t>10/12/2025</a:t>
            </a:fld>
            <a:endParaRPr lang="en-US"/>
          </a:p>
        </p:txBody>
      </p:sp>
      <p:sp>
        <p:nvSpPr>
          <p:cNvPr id="8" name="Footer Placeholder 7">
            <a:extLst>
              <a:ext uri="{FF2B5EF4-FFF2-40B4-BE49-F238E27FC236}">
                <a16:creationId xmlns:a16="http://schemas.microsoft.com/office/drawing/2014/main" id="{6FCAA828-0166-8ECD-BCE8-654BEFDD7155}"/>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7690C0D2-459A-04AA-FD90-7687D2FE8A9D}"/>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19180231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0D549F-FA71-857F-E02E-3CB63CE683E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F569611-F911-D3D4-B613-ACCDA56C45D2}"/>
              </a:ext>
            </a:extLst>
          </p:cNvPr>
          <p:cNvSpPr>
            <a:spLocks noGrp="1"/>
          </p:cNvSpPr>
          <p:nvPr>
            <p:ph type="dt" sz="half" idx="10"/>
          </p:nvPr>
        </p:nvSpPr>
        <p:spPr/>
        <p:txBody>
          <a:bodyPr/>
          <a:lstStyle/>
          <a:p>
            <a:fld id="{97144C44-5F8C-4BEA-BBCE-8694F126DC43}" type="datetimeFigureOut">
              <a:rPr lang="en-US" dirty="0"/>
              <a:t>10/12/2025</a:t>
            </a:fld>
            <a:endParaRPr lang="en-US"/>
          </a:p>
        </p:txBody>
      </p:sp>
      <p:sp>
        <p:nvSpPr>
          <p:cNvPr id="4" name="Footer Placeholder 3">
            <a:extLst>
              <a:ext uri="{FF2B5EF4-FFF2-40B4-BE49-F238E27FC236}">
                <a16:creationId xmlns:a16="http://schemas.microsoft.com/office/drawing/2014/main" id="{F6EA1961-0B6B-8FEB-F2CB-C42E90EF2DFD}"/>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F42AA80E-3139-9F1B-9C3E-2A76628CF4F8}"/>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24200086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AF54789-9F96-511A-0FB6-24F6A8418C72}"/>
              </a:ext>
            </a:extLst>
          </p:cNvPr>
          <p:cNvSpPr>
            <a:spLocks noGrp="1"/>
          </p:cNvSpPr>
          <p:nvPr>
            <p:ph type="dt" sz="half" idx="10"/>
          </p:nvPr>
        </p:nvSpPr>
        <p:spPr/>
        <p:txBody>
          <a:bodyPr/>
          <a:lstStyle/>
          <a:p>
            <a:fld id="{039E56F9-C8F2-4EF7-8042-704C94FF2795}" type="datetimeFigureOut">
              <a:rPr lang="en-US" dirty="0"/>
              <a:t>10/12/2025</a:t>
            </a:fld>
            <a:endParaRPr lang="en-US"/>
          </a:p>
        </p:txBody>
      </p:sp>
      <p:sp>
        <p:nvSpPr>
          <p:cNvPr id="3" name="Footer Placeholder 2">
            <a:extLst>
              <a:ext uri="{FF2B5EF4-FFF2-40B4-BE49-F238E27FC236}">
                <a16:creationId xmlns:a16="http://schemas.microsoft.com/office/drawing/2014/main" id="{8B780399-ADEF-8F74-9F59-6AD804C9393E}"/>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95B6A34F-ABAB-9C4E-38A1-C6EEB944B97C}"/>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3128647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E3917-2BF6-1CE2-F34B-49F0D09A1B91}"/>
              </a:ext>
            </a:extLst>
          </p:cNvPr>
          <p:cNvSpPr>
            <a:spLocks noGrp="1"/>
          </p:cNvSpPr>
          <p:nvPr>
            <p:ph type="title"/>
          </p:nvPr>
        </p:nvSpPr>
        <p:spPr>
          <a:xfrm>
            <a:off x="839788" y="807868"/>
            <a:ext cx="3640713" cy="2062594"/>
          </a:xfrm>
        </p:spPr>
        <p:txBody>
          <a:bodyPr anchor="t">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40815B8F-A9F3-8583-FFF1-175021F17AF0}"/>
              </a:ext>
            </a:extLst>
          </p:cNvPr>
          <p:cNvSpPr>
            <a:spLocks noGrp="1"/>
          </p:cNvSpPr>
          <p:nvPr>
            <p:ph idx="1"/>
          </p:nvPr>
        </p:nvSpPr>
        <p:spPr>
          <a:xfrm>
            <a:off x="5432898" y="807867"/>
            <a:ext cx="5922489" cy="5053183"/>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5D90AFF-A949-CE9E-6B94-C1B619612915}"/>
              </a:ext>
            </a:extLst>
          </p:cNvPr>
          <p:cNvSpPr>
            <a:spLocks noGrp="1"/>
          </p:cNvSpPr>
          <p:nvPr>
            <p:ph type="body" sz="half" idx="2"/>
          </p:nvPr>
        </p:nvSpPr>
        <p:spPr>
          <a:xfrm>
            <a:off x="839788" y="3000652"/>
            <a:ext cx="3640713" cy="2868336"/>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A95267E-088F-FB9A-9469-551890F29F01}"/>
              </a:ext>
            </a:extLst>
          </p:cNvPr>
          <p:cNvSpPr>
            <a:spLocks noGrp="1"/>
          </p:cNvSpPr>
          <p:nvPr>
            <p:ph type="dt" sz="half" idx="10"/>
          </p:nvPr>
        </p:nvSpPr>
        <p:spPr/>
        <p:txBody>
          <a:bodyPr/>
          <a:lstStyle/>
          <a:p>
            <a:fld id="{4F6932DF-953D-44BD-83F8-5D8DA76EA12A}" type="datetimeFigureOut">
              <a:rPr lang="en-US" dirty="0"/>
              <a:t>10/12/2025</a:t>
            </a:fld>
            <a:endParaRPr lang="en-US"/>
          </a:p>
        </p:txBody>
      </p:sp>
      <p:sp>
        <p:nvSpPr>
          <p:cNvPr id="6" name="Footer Placeholder 5">
            <a:extLst>
              <a:ext uri="{FF2B5EF4-FFF2-40B4-BE49-F238E27FC236}">
                <a16:creationId xmlns:a16="http://schemas.microsoft.com/office/drawing/2014/main" id="{38EA3FFC-B3A6-C0B6-5DAE-70BE0D6FBD69}"/>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B108D35F-BC2E-8D14-060F-449CBAF7C0D2}"/>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38514353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8909ED-ED97-A3CE-5569-77B45F41450A}"/>
              </a:ext>
            </a:extLst>
          </p:cNvPr>
          <p:cNvSpPr>
            <a:spLocks noGrp="1"/>
          </p:cNvSpPr>
          <p:nvPr>
            <p:ph type="title"/>
          </p:nvPr>
        </p:nvSpPr>
        <p:spPr>
          <a:xfrm>
            <a:off x="839788" y="820881"/>
            <a:ext cx="3639312" cy="2062595"/>
          </a:xfrm>
        </p:spPr>
        <p:txBody>
          <a:bodyPr anchor="t">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0683BB3A-9E24-DE4C-9619-1502F1B6F389}"/>
              </a:ext>
            </a:extLst>
          </p:cNvPr>
          <p:cNvSpPr>
            <a:spLocks noGrp="1" noChangeAspect="1"/>
          </p:cNvSpPr>
          <p:nvPr>
            <p:ph type="pic" idx="1"/>
          </p:nvPr>
        </p:nvSpPr>
        <p:spPr>
          <a:xfrm>
            <a:off x="5247408" y="919595"/>
            <a:ext cx="6107979" cy="5013614"/>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94B4CE1F-29E0-88BB-8489-E58236B8B17B}"/>
              </a:ext>
            </a:extLst>
          </p:cNvPr>
          <p:cNvSpPr>
            <a:spLocks noGrp="1"/>
          </p:cNvSpPr>
          <p:nvPr>
            <p:ph type="body" sz="half" idx="2"/>
          </p:nvPr>
        </p:nvSpPr>
        <p:spPr>
          <a:xfrm>
            <a:off x="839788" y="3000652"/>
            <a:ext cx="3643889" cy="2868336"/>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24B7212-6816-FFD1-50B2-58844AD38E26}"/>
              </a:ext>
            </a:extLst>
          </p:cNvPr>
          <p:cNvSpPr>
            <a:spLocks noGrp="1"/>
          </p:cNvSpPr>
          <p:nvPr>
            <p:ph type="dt" sz="half" idx="10"/>
          </p:nvPr>
        </p:nvSpPr>
        <p:spPr/>
        <p:txBody>
          <a:bodyPr/>
          <a:lstStyle/>
          <a:p>
            <a:fld id="{352F326D-65F4-4B2F-9A62-9E4BD9402C47}" type="datetimeFigureOut">
              <a:rPr lang="en-US" dirty="0"/>
              <a:t>10/12/2025</a:t>
            </a:fld>
            <a:endParaRPr lang="en-US"/>
          </a:p>
        </p:txBody>
      </p:sp>
      <p:sp>
        <p:nvSpPr>
          <p:cNvPr id="6" name="Footer Placeholder 5">
            <a:extLst>
              <a:ext uri="{FF2B5EF4-FFF2-40B4-BE49-F238E27FC236}">
                <a16:creationId xmlns:a16="http://schemas.microsoft.com/office/drawing/2014/main" id="{A2417744-5A24-B7B7-5FD6-E98E60832F27}"/>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14CDA4D1-A71D-A7A6-3D0C-294E5D280BE8}"/>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17821464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990AE-F72C-4C2E-E2D0-7A8D7EEF08C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F41B46D-142E-8C8E-C4F4-B6B1586A6FD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54D92E3-36AD-2615-0166-6B73C34F10FA}"/>
              </a:ext>
            </a:extLst>
          </p:cNvPr>
          <p:cNvSpPr>
            <a:spLocks noGrp="1"/>
          </p:cNvSpPr>
          <p:nvPr>
            <p:ph type="dt" sz="half" idx="10"/>
          </p:nvPr>
        </p:nvSpPr>
        <p:spPr/>
        <p:txBody>
          <a:bodyPr/>
          <a:lstStyle/>
          <a:p>
            <a:fld id="{01742F6F-0846-489A-A4BC-61B476BE2887}" type="datetimeFigureOut">
              <a:rPr lang="en-US" dirty="0"/>
              <a:t>10/12/2025</a:t>
            </a:fld>
            <a:endParaRPr lang="en-US"/>
          </a:p>
        </p:txBody>
      </p:sp>
      <p:sp>
        <p:nvSpPr>
          <p:cNvPr id="5" name="Footer Placeholder 4">
            <a:extLst>
              <a:ext uri="{FF2B5EF4-FFF2-40B4-BE49-F238E27FC236}">
                <a16:creationId xmlns:a16="http://schemas.microsoft.com/office/drawing/2014/main" id="{F10BFB69-319D-2284-2734-217160D396D7}"/>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1A6883B0-C775-5BD2-8EC6-A41D19BCA156}"/>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31717450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9040463-6D41-8D45-088A-540B0D18838A}"/>
              </a:ext>
            </a:extLst>
          </p:cNvPr>
          <p:cNvSpPr>
            <a:spLocks noGrp="1"/>
          </p:cNvSpPr>
          <p:nvPr>
            <p:ph type="title" orient="vert"/>
          </p:nvPr>
        </p:nvSpPr>
        <p:spPr>
          <a:xfrm>
            <a:off x="8724900" y="592281"/>
            <a:ext cx="2628900" cy="558468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8B5F2276-7F04-F3F7-E3CE-F81C8DC637DC}"/>
              </a:ext>
            </a:extLst>
          </p:cNvPr>
          <p:cNvSpPr>
            <a:spLocks noGrp="1"/>
          </p:cNvSpPr>
          <p:nvPr>
            <p:ph type="body" orient="vert" idx="1"/>
          </p:nvPr>
        </p:nvSpPr>
        <p:spPr>
          <a:xfrm>
            <a:off x="838200" y="592281"/>
            <a:ext cx="7734300" cy="558468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71802BF-9E0C-3251-8FAE-81F07DB05344}"/>
              </a:ext>
            </a:extLst>
          </p:cNvPr>
          <p:cNvSpPr>
            <a:spLocks noGrp="1"/>
          </p:cNvSpPr>
          <p:nvPr>
            <p:ph type="dt" sz="half" idx="10"/>
          </p:nvPr>
        </p:nvSpPr>
        <p:spPr/>
        <p:txBody>
          <a:bodyPr/>
          <a:lstStyle/>
          <a:p>
            <a:fld id="{B229DF21-A340-467A-94AB-9502647BB771}" type="datetimeFigureOut">
              <a:rPr lang="en-US" dirty="0"/>
              <a:t>10/12/2025</a:t>
            </a:fld>
            <a:endParaRPr lang="en-US"/>
          </a:p>
        </p:txBody>
      </p:sp>
      <p:sp>
        <p:nvSpPr>
          <p:cNvPr id="5" name="Footer Placeholder 4">
            <a:extLst>
              <a:ext uri="{FF2B5EF4-FFF2-40B4-BE49-F238E27FC236}">
                <a16:creationId xmlns:a16="http://schemas.microsoft.com/office/drawing/2014/main" id="{329F1754-5B8F-A9FA-E8B1-06E04CE283D5}"/>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5F01E6A8-5139-ECD4-CC0C-32FFC6741000}"/>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5590822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5858A62-FE72-978B-BE71-05908D82E1A4}"/>
              </a:ext>
            </a:extLst>
          </p:cNvPr>
          <p:cNvSpPr/>
          <p:nvPr/>
        </p:nvSpPr>
        <p:spPr>
          <a:xfrm>
            <a:off x="0" y="0"/>
            <a:ext cx="12192000" cy="6860161"/>
          </a:xfrm>
          <a:prstGeom prst="rect">
            <a:avLst/>
          </a:prstGeom>
          <a:solidFill>
            <a:schemeClr val="bg2">
              <a:lumMod val="75000"/>
              <a:alpha val="15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sp>
      <p:sp>
        <p:nvSpPr>
          <p:cNvPr id="2" name="Title Placeholder 1">
            <a:extLst>
              <a:ext uri="{FF2B5EF4-FFF2-40B4-BE49-F238E27FC236}">
                <a16:creationId xmlns:a16="http://schemas.microsoft.com/office/drawing/2014/main" id="{5BFA14B7-4740-5D9F-6489-BAD00C3E0D68}"/>
              </a:ext>
            </a:extLst>
          </p:cNvPr>
          <p:cNvSpPr>
            <a:spLocks noGrp="1"/>
          </p:cNvSpPr>
          <p:nvPr>
            <p:ph type="title"/>
          </p:nvPr>
        </p:nvSpPr>
        <p:spPr>
          <a:xfrm>
            <a:off x="871108" y="588245"/>
            <a:ext cx="10449784" cy="1265928"/>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7790487F-803F-C5AF-BD93-39C0FC738963}"/>
              </a:ext>
            </a:extLst>
          </p:cNvPr>
          <p:cNvSpPr>
            <a:spLocks noGrp="1"/>
          </p:cNvSpPr>
          <p:nvPr>
            <p:ph type="body" idx="1"/>
          </p:nvPr>
        </p:nvSpPr>
        <p:spPr>
          <a:xfrm>
            <a:off x="877824" y="2157984"/>
            <a:ext cx="10442448" cy="390381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586FCEF-4EDF-C2EF-7D81-FEFF7042F350}"/>
              </a:ext>
            </a:extLst>
          </p:cNvPr>
          <p:cNvSpPr>
            <a:spLocks noGrp="1"/>
          </p:cNvSpPr>
          <p:nvPr>
            <p:ph type="dt" sz="half" idx="2"/>
          </p:nvPr>
        </p:nvSpPr>
        <p:spPr>
          <a:xfrm>
            <a:off x="877824" y="6356350"/>
            <a:ext cx="2743200" cy="365125"/>
          </a:xfrm>
          <a:prstGeom prst="rect">
            <a:avLst/>
          </a:prstGeom>
        </p:spPr>
        <p:txBody>
          <a:bodyPr vert="horz" lIns="91440" tIns="45720" rIns="91440" bIns="45720" rtlCol="0" anchor="ctr"/>
          <a:lstStyle>
            <a:lvl1pPr algn="l">
              <a:defRPr sz="800" cap="all" spc="300" baseline="0">
                <a:solidFill>
                  <a:schemeClr val="tx2"/>
                </a:solidFill>
              </a:defRPr>
            </a:lvl1pPr>
          </a:lstStyle>
          <a:p>
            <a:fld id="{F9B0CB28-85DB-480B-8C99-FD493ACC7120}" type="datetimeFigureOut">
              <a:rPr lang="en-US" dirty="0"/>
              <a:t>10/12/2025</a:t>
            </a:fld>
            <a:endParaRPr lang="en-US"/>
          </a:p>
        </p:txBody>
      </p:sp>
      <p:sp>
        <p:nvSpPr>
          <p:cNvPr id="5" name="Footer Placeholder 4">
            <a:extLst>
              <a:ext uri="{FF2B5EF4-FFF2-40B4-BE49-F238E27FC236}">
                <a16:creationId xmlns:a16="http://schemas.microsoft.com/office/drawing/2014/main" id="{9A4663BC-4D46-C74D-DDF2-9D25B4D96F9B}"/>
              </a:ext>
            </a:extLst>
          </p:cNvPr>
          <p:cNvSpPr>
            <a:spLocks noGrp="1"/>
          </p:cNvSpPr>
          <p:nvPr>
            <p:ph type="ftr" sz="quarter" idx="3"/>
          </p:nvPr>
        </p:nvSpPr>
        <p:spPr>
          <a:xfrm>
            <a:off x="7132320" y="6356350"/>
            <a:ext cx="4297680" cy="365125"/>
          </a:xfrm>
          <a:prstGeom prst="rect">
            <a:avLst/>
          </a:prstGeom>
        </p:spPr>
        <p:txBody>
          <a:bodyPr vert="horz" lIns="91440" tIns="45720" rIns="91440" bIns="45720" rtlCol="0" anchor="ctr"/>
          <a:lstStyle>
            <a:lvl1pPr algn="r">
              <a:defRPr sz="800" cap="all" spc="300" baseline="0">
                <a:solidFill>
                  <a:schemeClr val="tx2"/>
                </a:solidFill>
              </a:defRPr>
            </a:lvl1pPr>
          </a:lstStyle>
          <a:p>
            <a:r>
              <a:rPr lang="en-US"/>
              <a:t>
              </a:t>
            </a:r>
          </a:p>
        </p:txBody>
      </p:sp>
      <p:sp>
        <p:nvSpPr>
          <p:cNvPr id="6" name="Slide Number Placeholder 5">
            <a:extLst>
              <a:ext uri="{FF2B5EF4-FFF2-40B4-BE49-F238E27FC236}">
                <a16:creationId xmlns:a16="http://schemas.microsoft.com/office/drawing/2014/main" id="{B71B4EAE-CB5C-D14B-77EF-7B155FA68353}"/>
              </a:ext>
            </a:extLst>
          </p:cNvPr>
          <p:cNvSpPr>
            <a:spLocks noGrp="1"/>
          </p:cNvSpPr>
          <p:nvPr>
            <p:ph type="sldNum" sz="quarter" idx="4"/>
          </p:nvPr>
        </p:nvSpPr>
        <p:spPr>
          <a:xfrm>
            <a:off x="11429999" y="6356350"/>
            <a:ext cx="521207" cy="365125"/>
          </a:xfrm>
          <a:prstGeom prst="rect">
            <a:avLst/>
          </a:prstGeom>
        </p:spPr>
        <p:txBody>
          <a:bodyPr vert="horz" lIns="91440" tIns="45720" rIns="91440" bIns="45720" rtlCol="0" anchor="ctr"/>
          <a:lstStyle>
            <a:lvl1pPr algn="r">
              <a:defRPr sz="1400">
                <a:solidFill>
                  <a:schemeClr val="tx2"/>
                </a:solidFill>
                <a:latin typeface="+mj-lt"/>
              </a:defRPr>
            </a:lvl1pPr>
          </a:lstStyle>
          <a:p>
            <a:fld id="{5E4DE196-8A13-4FF7-A07E-102851959EAB}" type="slidenum">
              <a:rPr lang="en-US" dirty="0"/>
              <a:pPr/>
              <a:t>‹#›</a:t>
            </a:fld>
            <a:endParaRPr lang="en-US"/>
          </a:p>
        </p:txBody>
      </p:sp>
    </p:spTree>
    <p:extLst>
      <p:ext uri="{BB962C8B-B14F-4D97-AF65-F5344CB8AC3E}">
        <p14:creationId xmlns:p14="http://schemas.microsoft.com/office/powerpoint/2010/main" val="681205726"/>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hf hdr="0"/>
  <p:txStyles>
    <p:titleStyle>
      <a:lvl1pPr algn="l" defTabSz="914400" rtl="0" eaLnBrk="1" latinLnBrk="0" hangingPunct="1">
        <a:lnSpc>
          <a:spcPct val="100000"/>
        </a:lnSpc>
        <a:spcBef>
          <a:spcPct val="0"/>
        </a:spcBef>
        <a:buNone/>
        <a:defRPr sz="3200" kern="1200">
          <a:solidFill>
            <a:schemeClr val="tx2"/>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600" kern="1200">
          <a:solidFill>
            <a:schemeClr val="tx2"/>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200" kern="1200">
          <a:solidFill>
            <a:schemeClr val="tx2"/>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100" kern="1200">
          <a:solidFill>
            <a:schemeClr val="tx2"/>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1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2160">
          <p15:clr>
            <a:srgbClr val="F26B43"/>
          </p15:clr>
        </p15:guide>
        <p15:guide id="4" pos="3840">
          <p15:clr>
            <a:srgbClr val="F26B43"/>
          </p15:clr>
        </p15:guide>
        <p15:guide id="5" orient="horz" pos="3816">
          <p15:clr>
            <a:srgbClr val="F26B43"/>
          </p15:clr>
        </p15:guide>
        <p15:guide id="6" orient="horz" pos="1176">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s://eastleighcarehomes.co.uk/blog/what-are-the-benefits-for-dementia-patients-of-being-in-care-homes/" TargetMode="Externa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www.istockphoto.com/photo/angry-female-doctor-have-problems-working-on-computer-gm1330046034-413589592?searchscope=image%2Cfilm" TargetMode="External"/><Relationship Id="rId2" Type="http://schemas.openxmlformats.org/officeDocument/2006/relationships/image" Target="../media/image3.jpe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hyperlink" Target="https://blog.keliweb.it/2015/05/configurare-outlook-gestire-email/" TargetMode="External"/><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hyperlink" Target="http://Bing,n.d"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edm310.blogspot.com/2013/" TargetMode="External"/><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www.thebluediamondgallery.com/handwriting/i/improvement.html" TargetMode="External"/><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8" Type="http://schemas.openxmlformats.org/officeDocument/2006/relationships/hyperlink" Target="https://support.microsoft.com/en-gb/office/make-your-powerpoint-presentations-accessible-to-people-with-disabilities-6f7772b2-2f33-4bd2-8ca7-dae3b2b3ef25" TargetMode="External"/><Relationship Id="rId3" Type="http://schemas.openxmlformats.org/officeDocument/2006/relationships/hyperlink" Target="https://www.istockphoto.com/photo/angry-female-doctor-have-problems-working-on-computer-gm1330046034-413589592?searchscope=image%2Cfilm" TargetMode="External"/><Relationship Id="rId7" Type="http://schemas.openxmlformats.org/officeDocument/2006/relationships/hyperlink" Target="https://mi.mcmaster.ca/powerpoint-design-for-learning/powerpoint-design-for-learning-research-based-principles-to-avoid-powerpoint-overload/?utm_source=chatgpt.com" TargetMode="External"/><Relationship Id="rId12" Type="http://schemas.openxmlformats.org/officeDocument/2006/relationships/hyperlink" Target="https://digital.nhs.uk/services/social-care-programme/demonstrators-programme-2019-21-case-studies/improving-flows-of-health-information-to-care-homes?utm_source=chatgpt.com" TargetMode="External"/><Relationship Id="rId2" Type="http://schemas.openxmlformats.org/officeDocument/2006/relationships/hyperlink" Target="https://en.wikipedia.org/wiki/ActivePresentation" TargetMode="External"/><Relationship Id="rId1" Type="http://schemas.openxmlformats.org/officeDocument/2006/relationships/slideLayout" Target="../slideLayouts/slideLayout2.xml"/><Relationship Id="rId6" Type="http://schemas.openxmlformats.org/officeDocument/2006/relationships/hyperlink" Target="https://www.kingsfund.org.uk/" TargetMode="External"/><Relationship Id="rId11" Type="http://schemas.openxmlformats.org/officeDocument/2006/relationships/hyperlink" Target="https://www.slideshare.net/slideshow/information-overload/201965?utm_source=chatgpt.com" TargetMode="External"/><Relationship Id="rId5" Type="http://schemas.openxmlformats.org/officeDocument/2006/relationships/hyperlink" Target="https://pmc.ncbi.nlm.nih.gov/articles/PMC11858279/?utm_source=chatgpt.com" TargetMode="External"/><Relationship Id="rId10" Type="http://schemas.openxmlformats.org/officeDocument/2006/relationships/hyperlink" Target="https://www.skillsforcare.org.uk/" TargetMode="External"/><Relationship Id="rId4" Type="http://schemas.openxmlformats.org/officeDocument/2006/relationships/hyperlink" Target="https://eastleighcarehomes.co.uk/blog/what-are-the-benefits-for-dementia-patients-of-being-in-care-homes/" TargetMode="External"/><Relationship Id="rId9" Type="http://schemas.openxmlformats.org/officeDocument/2006/relationships/hyperlink" Target="https://www.england.nhs.uk/digitaltechnology/" TargetMode="External"/></Relationships>
</file>

<file path=ppt/slides/_rels/slide22.xml.rels><?xml version="1.0" encoding="UTF-8" standalone="yes"?>
<Relationships xmlns="http://schemas.openxmlformats.org/package/2006/relationships"><Relationship Id="rId8" Type="http://schemas.openxmlformats.org/officeDocument/2006/relationships/hyperlink" Target="https://doi.org/10.2307/25148692" TargetMode="External"/><Relationship Id="rId3" Type="http://schemas.openxmlformats.org/officeDocument/2006/relationships/hyperlink" Target="http://Caredove.com" TargetMode="External"/><Relationship Id="rId7" Type="http://schemas.openxmlformats.org/officeDocument/2006/relationships/hyperlink" Target="https://doi.org/10.2196/jmir.1867" TargetMode="External"/><Relationship Id="rId2" Type="http://schemas.openxmlformats.org/officeDocument/2006/relationships/hyperlink" Target="https://doi.org/10.1002/14651858.cd007981.pub" TargetMode="External"/><Relationship Id="rId1" Type="http://schemas.openxmlformats.org/officeDocument/2006/relationships/slideLayout" Target="../slideLayouts/slideLayout2.xml"/><Relationship Id="rId6" Type="http://schemas.openxmlformats.org/officeDocument/2006/relationships/hyperlink" Target="https://www.corieview.com/blog/microsoft-365-secruity-best-practices-and-how-to-implement-them" TargetMode="External"/><Relationship Id="rId5" Type="http://schemas.openxmlformats.org/officeDocument/2006/relationships/hyperlink" Target="http://Coreview.com" TargetMode="External"/><Relationship Id="rId10" Type="http://schemas.openxmlformats.org/officeDocument/2006/relationships/hyperlink" Target="https://support.microsoft.com/en-gb/office/learn-about-securing-and-protecting-email-messages-in-ou" TargetMode="External"/><Relationship Id="rId4" Type="http://schemas.openxmlformats.org/officeDocument/2006/relationships/hyperlink" Target="https://about.caredove.com/blog/the-danger-of-shared-email-accounts-in-healthcare-avoiding-legal-ri" TargetMode="External"/><Relationship Id="rId9" Type="http://schemas.openxmlformats.org/officeDocument/2006/relationships/hyperlink" Target="http://Microsoft.com."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tint val="98000"/>
              </a:schemeClr>
              <a:schemeClr val="bg1">
                <a:tint val="99000"/>
                <a:shade val="96000"/>
                <a:satMod val="105000"/>
              </a:schemeClr>
            </a:duotone>
          </a:blip>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582429" y="3655738"/>
            <a:ext cx="6280927" cy="906662"/>
          </a:xfrm>
        </p:spPr>
        <p:txBody>
          <a:bodyPr>
            <a:normAutofit fontScale="90000"/>
          </a:bodyPr>
          <a:lstStyle/>
          <a:p>
            <a:pPr>
              <a:lnSpc>
                <a:spcPct val="90000"/>
              </a:lnSpc>
              <a:spcBef>
                <a:spcPts val="1200"/>
              </a:spcBef>
              <a:spcAft>
                <a:spcPts val="200"/>
              </a:spcAft>
            </a:pPr>
            <a:r>
              <a:rPr lang="en-GB" sz="4400">
                <a:latin typeface="Palatino Linotype"/>
              </a:rPr>
              <a:t>LCHS4007</a:t>
            </a:r>
            <a:br>
              <a:rPr lang="en-GB" sz="4400">
                <a:latin typeface="Palatino Linotype"/>
              </a:rPr>
            </a:br>
            <a:r>
              <a:rPr lang="en-GB" sz="4400">
                <a:latin typeface="Palatino Linotype"/>
              </a:rPr>
              <a:t>Assessment 1</a:t>
            </a:r>
            <a:br>
              <a:rPr lang="en-GB" sz="4400">
                <a:latin typeface="Palatino Linotype"/>
              </a:rPr>
            </a:br>
            <a:br>
              <a:rPr lang="en-GB" sz="4400">
                <a:latin typeface="Palatino Linotype"/>
              </a:rPr>
            </a:br>
            <a:r>
              <a:rPr lang="en-GB" sz="4400">
                <a:latin typeface="Palatino Linotype"/>
              </a:rPr>
              <a:t>Digital Skills &amp; Research Methods </a:t>
            </a:r>
            <a:br>
              <a:rPr lang="en-GB" sz="4400">
                <a:latin typeface="Palatino Linotype"/>
              </a:rPr>
            </a:br>
            <a:endParaRPr lang="en-GB" sz="4400">
              <a:latin typeface="Palatino Linotype"/>
            </a:endParaRPr>
          </a:p>
          <a:p>
            <a:pPr>
              <a:lnSpc>
                <a:spcPct val="90000"/>
              </a:lnSpc>
              <a:spcBef>
                <a:spcPts val="1200"/>
              </a:spcBef>
              <a:spcAft>
                <a:spcPts val="200"/>
              </a:spcAft>
            </a:pPr>
            <a:r>
              <a:rPr lang="en-GB" sz="2000">
                <a:latin typeface="Arial"/>
                <a:cs typeface="Arial"/>
              </a:rPr>
              <a:t>Lecturer: Anika Tashin Armed</a:t>
            </a:r>
            <a:endParaRPr lang="en-GB" sz="1300"/>
          </a:p>
        </p:txBody>
      </p:sp>
      <p:sp>
        <p:nvSpPr>
          <p:cNvPr id="3" name="Subtitle 2"/>
          <p:cNvSpPr>
            <a:spLocks noGrp="1"/>
          </p:cNvSpPr>
          <p:nvPr>
            <p:ph type="subTitle" idx="1"/>
          </p:nvPr>
        </p:nvSpPr>
        <p:spPr>
          <a:xfrm>
            <a:off x="1202266" y="2167391"/>
            <a:ext cx="2486847" cy="4222899"/>
          </a:xfrm>
        </p:spPr>
        <p:txBody>
          <a:bodyPr vert="horz" lIns="91440" tIns="45720" rIns="91440" bIns="45720" rtlCol="0" anchor="ctr">
            <a:normAutofit/>
          </a:bodyPr>
          <a:lstStyle/>
          <a:p>
            <a:pPr algn="l"/>
            <a:r>
              <a:rPr lang="en-GB" b="1" u="sng">
                <a:latin typeface="Palatino Linotype"/>
              </a:rPr>
              <a:t>Students</a:t>
            </a:r>
            <a:r>
              <a:rPr lang="en-GB">
                <a:latin typeface="Palatino Linotype"/>
              </a:rPr>
              <a:t> </a:t>
            </a:r>
          </a:p>
          <a:p>
            <a:pPr algn="l"/>
            <a:endParaRPr lang="en-GB">
              <a:latin typeface="Palatino Linotype"/>
            </a:endParaRPr>
          </a:p>
          <a:p>
            <a:pPr algn="r"/>
            <a:r>
              <a:rPr lang="en-GB">
                <a:latin typeface="Palatino Linotype"/>
              </a:rPr>
              <a:t>Rebecca Williams </a:t>
            </a:r>
          </a:p>
          <a:p>
            <a:pPr algn="r"/>
            <a:r>
              <a:rPr lang="en-GB">
                <a:latin typeface="Palatino Linotype"/>
              </a:rPr>
              <a:t>2025065071</a:t>
            </a:r>
            <a:endParaRPr lang="en-GB">
              <a:latin typeface="Corbel" panose="020B0503020204020204"/>
            </a:endParaRPr>
          </a:p>
          <a:p>
            <a:pPr algn="r"/>
            <a:r>
              <a:rPr lang="en-GB">
                <a:latin typeface="Palatino Linotype"/>
              </a:rPr>
              <a:t>Sumya Begum</a:t>
            </a:r>
          </a:p>
          <a:p>
            <a:pPr algn="r"/>
            <a:r>
              <a:rPr lang="en-GB">
                <a:latin typeface="Palatino Linotype"/>
              </a:rPr>
              <a:t>2508691</a:t>
            </a:r>
            <a:endParaRPr lang="en-GB">
              <a:latin typeface="Corbel" panose="020B0503020204020204"/>
            </a:endParaRPr>
          </a:p>
          <a:p>
            <a:pPr algn="r"/>
            <a:r>
              <a:rPr lang="en-GB">
                <a:latin typeface="Palatino Linotype"/>
              </a:rPr>
              <a:t>Xena Williams</a:t>
            </a:r>
          </a:p>
          <a:p>
            <a:pPr algn="r"/>
            <a:r>
              <a:rPr lang="en-GB">
                <a:latin typeface="Palatino Linotype"/>
                <a:cs typeface="Arial"/>
              </a:rPr>
              <a:t>2511746</a:t>
            </a:r>
          </a:p>
          <a:p>
            <a:pPr algn="l"/>
            <a:endParaRPr lang="en-GB" sz="1100">
              <a:latin typeface="Arial"/>
              <a:cs typeface="Arial"/>
            </a:endParaRPr>
          </a:p>
        </p:txBody>
      </p:sp>
    </p:spTree>
    <p:extLst>
      <p:ext uri="{BB962C8B-B14F-4D97-AF65-F5344CB8AC3E}">
        <p14:creationId xmlns:p14="http://schemas.microsoft.com/office/powerpoint/2010/main" val="109857222"/>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22C59D-9116-AB1A-7580-849D11687FA0}"/>
              </a:ext>
            </a:extLst>
          </p:cNvPr>
          <p:cNvSpPr>
            <a:spLocks noGrp="1"/>
          </p:cNvSpPr>
          <p:nvPr>
            <p:ph type="title"/>
          </p:nvPr>
        </p:nvSpPr>
        <p:spPr>
          <a:xfrm>
            <a:off x="1474236" y="1514688"/>
            <a:ext cx="8584164" cy="3138875"/>
          </a:xfrm>
        </p:spPr>
        <p:txBody>
          <a:bodyPr anchor="b">
            <a:normAutofit fontScale="90000"/>
          </a:bodyPr>
          <a:lstStyle/>
          <a:p>
            <a:pPr>
              <a:lnSpc>
                <a:spcPct val="90000"/>
              </a:lnSpc>
            </a:pPr>
            <a:r>
              <a:rPr lang="en-GB" sz="2700" b="1">
                <a:latin typeface="Arial"/>
                <a:cs typeface="Arial"/>
              </a:rPr>
              <a:t>CONTENT</a:t>
            </a:r>
            <a:br>
              <a:rPr lang="en-GB" sz="2700" b="1">
                <a:latin typeface="Arial"/>
                <a:cs typeface="Arial"/>
              </a:rPr>
            </a:br>
            <a:br>
              <a:rPr lang="en-GB" sz="2700" b="1">
                <a:latin typeface="Arial"/>
              </a:rPr>
            </a:br>
            <a:r>
              <a:rPr lang="en-GB" sz="2700">
                <a:latin typeface="Arial"/>
                <a:cs typeface="Arial"/>
              </a:rPr>
              <a:t>Introduction to Sunrise Care Home</a:t>
            </a:r>
            <a:endParaRPr lang="en-GB" sz="2700" b="1">
              <a:latin typeface="Arial"/>
              <a:cs typeface="Arial"/>
            </a:endParaRPr>
          </a:p>
          <a:p>
            <a:pPr>
              <a:lnSpc>
                <a:spcPct val="90000"/>
              </a:lnSpc>
            </a:pPr>
            <a:r>
              <a:rPr lang="en-GB" sz="2700">
                <a:latin typeface="Arial"/>
                <a:cs typeface="Arial"/>
              </a:rPr>
              <a:t> Why PowerPoint?</a:t>
            </a:r>
          </a:p>
          <a:p>
            <a:pPr>
              <a:lnSpc>
                <a:spcPct val="90000"/>
              </a:lnSpc>
            </a:pPr>
            <a:r>
              <a:rPr lang="en-GB" sz="2700">
                <a:latin typeface="Arial"/>
                <a:cs typeface="Arial"/>
              </a:rPr>
              <a:t>Uses of PowerPoint at Sunrise</a:t>
            </a:r>
          </a:p>
          <a:p>
            <a:pPr marL="342900" indent="-342900">
              <a:lnSpc>
                <a:spcPct val="90000"/>
              </a:lnSpc>
              <a:buFont typeface="Arial"/>
              <a:buChar char="•"/>
            </a:pPr>
            <a:r>
              <a:rPr lang="en-GB" sz="2700">
                <a:latin typeface="Arial"/>
                <a:cs typeface="Arial"/>
              </a:rPr>
              <a:t>Benefits of PowerPoint</a:t>
            </a:r>
          </a:p>
          <a:p>
            <a:pPr>
              <a:lnSpc>
                <a:spcPct val="90000"/>
              </a:lnSpc>
            </a:pPr>
            <a:r>
              <a:rPr lang="en-GB" sz="2700">
                <a:latin typeface="Arial"/>
                <a:cs typeface="Arial"/>
              </a:rPr>
              <a:t>Limitations of PowerPoint</a:t>
            </a:r>
          </a:p>
          <a:p>
            <a:pPr marL="342900" indent="-342900">
              <a:lnSpc>
                <a:spcPct val="90000"/>
              </a:lnSpc>
              <a:buFont typeface="Arial"/>
              <a:buChar char="•"/>
            </a:pPr>
            <a:r>
              <a:rPr lang="en-GB" sz="2700">
                <a:latin typeface="Arial"/>
                <a:cs typeface="Arial"/>
              </a:rPr>
              <a:t>BENEFITS OF USING OUTLOOK</a:t>
            </a:r>
            <a:br>
              <a:rPr lang="en-GB" sz="2700">
                <a:latin typeface="Arial"/>
              </a:rPr>
            </a:br>
            <a:r>
              <a:rPr lang="en-GB" sz="2700">
                <a:latin typeface="Arial"/>
                <a:cs typeface="Arial"/>
              </a:rPr>
              <a:t>LIMITATIONS OF USING OUTLOOK</a:t>
            </a:r>
            <a:br>
              <a:rPr lang="en-GB" sz="2700">
                <a:latin typeface="Arial"/>
              </a:rPr>
            </a:br>
            <a:r>
              <a:rPr lang="en-GB" sz="2700">
                <a:latin typeface="Arial"/>
                <a:cs typeface="Arial"/>
              </a:rPr>
              <a:t>SUPPORT FOR IMPROVEMENT on outloo</a:t>
            </a:r>
            <a:r>
              <a:rPr lang="en-GB" sz="2400"/>
              <a:t>k</a:t>
            </a:r>
            <a:br>
              <a:rPr lang="en-GB" sz="2300"/>
            </a:br>
            <a:br>
              <a:rPr lang="en-GB" sz="2300"/>
            </a:br>
            <a:br>
              <a:rPr lang="en-GB" sz="2300"/>
            </a:br>
            <a:endParaRPr lang="en-GB" sz="2300" b="1"/>
          </a:p>
          <a:p>
            <a:pPr>
              <a:lnSpc>
                <a:spcPct val="90000"/>
              </a:lnSpc>
            </a:pPr>
            <a:endParaRPr lang="en-GB" sz="2300" b="1"/>
          </a:p>
        </p:txBody>
      </p:sp>
      <p:sp>
        <p:nvSpPr>
          <p:cNvPr id="10" name="Date Placeholder 3">
            <a:extLst>
              <a:ext uri="{FF2B5EF4-FFF2-40B4-BE49-F238E27FC236}">
                <a16:creationId xmlns:a16="http://schemas.microsoft.com/office/drawing/2014/main" id="{B57EB0C0-685B-DF0E-4825-29C9BEEF6B8A}"/>
              </a:ext>
            </a:extLst>
          </p:cNvPr>
          <p:cNvSpPr>
            <a:spLocks noGrp="1"/>
          </p:cNvSpPr>
          <p:nvPr>
            <p:ph type="dt" sz="half" idx="10"/>
          </p:nvPr>
        </p:nvSpPr>
        <p:spPr>
          <a:xfrm>
            <a:off x="877824" y="6356350"/>
            <a:ext cx="2743200" cy="365125"/>
          </a:xfrm>
        </p:spPr>
        <p:txBody>
          <a:bodyPr/>
          <a:lstStyle/>
          <a:p>
            <a:pPr>
              <a:spcAft>
                <a:spcPts val="600"/>
              </a:spcAft>
            </a:pPr>
            <a:fld id="{EABEC53B-355E-4220-8BE9-E16CF8B4431E}" type="datetime1">
              <a:pPr>
                <a:spcAft>
                  <a:spcPts val="600"/>
                </a:spcAft>
              </a:pPr>
              <a:t>10/12/2025</a:t>
            </a:fld>
            <a:endParaRPr lang="en-US"/>
          </a:p>
        </p:txBody>
      </p:sp>
      <p:sp>
        <p:nvSpPr>
          <p:cNvPr id="12" name="Footer Placeholder 4">
            <a:extLst>
              <a:ext uri="{FF2B5EF4-FFF2-40B4-BE49-F238E27FC236}">
                <a16:creationId xmlns:a16="http://schemas.microsoft.com/office/drawing/2014/main" id="{3DD200FC-288D-35EA-8E16-A2A9FB71134E}"/>
              </a:ext>
            </a:extLst>
          </p:cNvPr>
          <p:cNvSpPr>
            <a:spLocks noGrp="1"/>
          </p:cNvSpPr>
          <p:nvPr>
            <p:ph type="ftr" sz="quarter" idx="11"/>
          </p:nvPr>
        </p:nvSpPr>
        <p:spPr>
          <a:xfrm>
            <a:off x="7132320" y="6356350"/>
            <a:ext cx="4297680" cy="365125"/>
          </a:xfrm>
        </p:spPr>
        <p:txBody>
          <a:bodyPr/>
          <a:lstStyle/>
          <a:p>
            <a:pPr>
              <a:spcAft>
                <a:spcPts val="600"/>
              </a:spcAft>
            </a:pPr>
            <a:r>
              <a:rPr lang="en-US"/>
              <a:t>
              </a:t>
            </a:r>
          </a:p>
        </p:txBody>
      </p:sp>
      <p:sp>
        <p:nvSpPr>
          <p:cNvPr id="14" name="Slide Number Placeholder 5">
            <a:extLst>
              <a:ext uri="{FF2B5EF4-FFF2-40B4-BE49-F238E27FC236}">
                <a16:creationId xmlns:a16="http://schemas.microsoft.com/office/drawing/2014/main" id="{38582A89-9676-052D-1883-355D1E486DCB}"/>
              </a:ext>
            </a:extLst>
          </p:cNvPr>
          <p:cNvSpPr>
            <a:spLocks noGrp="1"/>
          </p:cNvSpPr>
          <p:nvPr>
            <p:ph type="sldNum" sz="quarter" idx="12"/>
          </p:nvPr>
        </p:nvSpPr>
        <p:spPr>
          <a:xfrm>
            <a:off x="11429999" y="6356350"/>
            <a:ext cx="521207" cy="365125"/>
          </a:xfrm>
        </p:spPr>
        <p:txBody>
          <a:bodyPr/>
          <a:lstStyle/>
          <a:p>
            <a:pPr>
              <a:spcAft>
                <a:spcPts val="600"/>
              </a:spcAft>
            </a:pPr>
            <a:fld id="{5E4DE196-8A13-4FF7-A07E-102851959EAB}" type="slidenum">
              <a:rPr lang="en-US" dirty="0"/>
              <a:pPr>
                <a:spcAft>
                  <a:spcPts val="600"/>
                </a:spcAft>
              </a:pPr>
              <a:t>2</a:t>
            </a:fld>
            <a:endParaRPr lang="en-US"/>
          </a:p>
        </p:txBody>
      </p:sp>
    </p:spTree>
    <p:extLst>
      <p:ext uri="{BB962C8B-B14F-4D97-AF65-F5344CB8AC3E}">
        <p14:creationId xmlns:p14="http://schemas.microsoft.com/office/powerpoint/2010/main" val="33083902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7639E-7FA1-FFB0-353E-C89958B28ACC}"/>
              </a:ext>
            </a:extLst>
          </p:cNvPr>
          <p:cNvSpPr>
            <a:spLocks noGrp="1"/>
          </p:cNvSpPr>
          <p:nvPr>
            <p:ph type="title"/>
          </p:nvPr>
        </p:nvSpPr>
        <p:spPr>
          <a:xfrm>
            <a:off x="881348" y="602671"/>
            <a:ext cx="10429303" cy="768928"/>
          </a:xfrm>
        </p:spPr>
        <p:txBody>
          <a:bodyPr vert="horz" lIns="91440" tIns="45720" rIns="91440" bIns="45720" rtlCol="0" anchor="b">
            <a:normAutofit/>
          </a:bodyPr>
          <a:lstStyle/>
          <a:p>
            <a:r>
              <a:rPr lang="en-US" sz="2400" b="1" kern="1200">
                <a:latin typeface="Arial"/>
                <a:cs typeface="Arial"/>
              </a:rPr>
              <a:t>INTRODUCTION:</a:t>
            </a:r>
          </a:p>
        </p:txBody>
      </p:sp>
      <p:sp>
        <p:nvSpPr>
          <p:cNvPr id="3" name="Content Placeholder 2">
            <a:extLst>
              <a:ext uri="{FF2B5EF4-FFF2-40B4-BE49-F238E27FC236}">
                <a16:creationId xmlns:a16="http://schemas.microsoft.com/office/drawing/2014/main" id="{B918A49E-7F9B-7AD7-1335-4A00E94867AC}"/>
              </a:ext>
            </a:extLst>
          </p:cNvPr>
          <p:cNvSpPr>
            <a:spLocks noGrp="1"/>
          </p:cNvSpPr>
          <p:nvPr>
            <p:ph type="body" idx="1"/>
          </p:nvPr>
        </p:nvSpPr>
        <p:spPr>
          <a:xfrm>
            <a:off x="881349" y="1696325"/>
            <a:ext cx="4963538" cy="647700"/>
          </a:xfrm>
        </p:spPr>
        <p:txBody>
          <a:bodyPr vert="horz" lIns="91440" tIns="45720" rIns="91440" bIns="45720" rtlCol="0" anchor="b">
            <a:normAutofit/>
          </a:bodyPr>
          <a:lstStyle/>
          <a:p>
            <a:endParaRPr lang="en-US" b="1" kern="1200" cap="all" spc="300" baseline="0">
              <a:latin typeface="+mn-lt"/>
              <a:ea typeface="+mn-ea"/>
              <a:cs typeface="+mn-cs"/>
            </a:endParaRPr>
          </a:p>
          <a:p>
            <a:endParaRPr lang="en-US" b="1" kern="1200" cap="all" spc="300" baseline="0">
              <a:latin typeface="+mn-lt"/>
              <a:ea typeface="+mn-ea"/>
              <a:cs typeface="+mn-cs"/>
            </a:endParaRPr>
          </a:p>
        </p:txBody>
      </p:sp>
      <p:sp>
        <p:nvSpPr>
          <p:cNvPr id="7" name="TextBox 6">
            <a:extLst>
              <a:ext uri="{FF2B5EF4-FFF2-40B4-BE49-F238E27FC236}">
                <a16:creationId xmlns:a16="http://schemas.microsoft.com/office/drawing/2014/main" id="{9D501846-884B-52A1-5219-9D8C0E642106}"/>
              </a:ext>
            </a:extLst>
          </p:cNvPr>
          <p:cNvSpPr txBox="1"/>
          <p:nvPr/>
        </p:nvSpPr>
        <p:spPr>
          <a:xfrm>
            <a:off x="444320" y="1514790"/>
            <a:ext cx="4963538" cy="383337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marL="228600" indent="-228600">
              <a:lnSpc>
                <a:spcPct val="120000"/>
              </a:lnSpc>
              <a:spcBef>
                <a:spcPts val="1000"/>
              </a:spcBef>
              <a:buFont typeface="Arial" panose="020B0604020202020204" pitchFamily="34" charset="0"/>
              <a:buChar char="•"/>
            </a:pPr>
            <a:r>
              <a:rPr lang="en-US" sz="2400">
                <a:solidFill>
                  <a:schemeClr val="tx2"/>
                </a:solidFill>
                <a:latin typeface="Arial"/>
                <a:cs typeface="Arial"/>
              </a:rPr>
              <a:t>35 residents: dementia, mobility issues, longterm conditions</a:t>
            </a:r>
          </a:p>
          <a:p>
            <a:pPr marL="228600" indent="-228600">
              <a:lnSpc>
                <a:spcPct val="120000"/>
              </a:lnSpc>
              <a:spcBef>
                <a:spcPts val="1000"/>
              </a:spcBef>
              <a:buFont typeface="Arial" panose="020B0604020202020204" pitchFamily="34" charset="0"/>
              <a:buChar char="•"/>
            </a:pPr>
            <a:r>
              <a:rPr lang="en-US" sz="2400">
                <a:solidFill>
                  <a:schemeClr val="tx2"/>
                </a:solidFill>
                <a:latin typeface="Arial"/>
                <a:cs typeface="Arial"/>
              </a:rPr>
              <a:t>Staff: nurses, care workers, admin, visiting professionals</a:t>
            </a:r>
          </a:p>
          <a:p>
            <a:pPr marL="228600" indent="-228600">
              <a:lnSpc>
                <a:spcPct val="120000"/>
              </a:lnSpc>
              <a:spcBef>
                <a:spcPts val="1000"/>
              </a:spcBef>
              <a:buFont typeface="Arial" panose="020B0604020202020204" pitchFamily="34" charset="0"/>
              <a:buChar char="•"/>
            </a:pPr>
            <a:r>
              <a:rPr lang="en-US" sz="2400">
                <a:solidFill>
                  <a:schemeClr val="tx2"/>
                </a:solidFill>
                <a:latin typeface="Arial"/>
                <a:cs typeface="Arial"/>
              </a:rPr>
              <a:t>Recently invested in Microsoft 365 tools</a:t>
            </a:r>
          </a:p>
          <a:p>
            <a:pPr marL="228600" indent="-228600">
              <a:lnSpc>
                <a:spcPct val="120000"/>
              </a:lnSpc>
              <a:spcBef>
                <a:spcPts val="1000"/>
              </a:spcBef>
              <a:buFont typeface="Arial" panose="020B0604020202020204" pitchFamily="34" charset="0"/>
              <a:buChar char="•"/>
            </a:pPr>
            <a:r>
              <a:rPr lang="en-US" sz="2400">
                <a:solidFill>
                  <a:schemeClr val="tx2"/>
                </a:solidFill>
                <a:latin typeface="Arial"/>
                <a:cs typeface="Arial"/>
              </a:rPr>
              <a:t>Staff still developing digital confidence</a:t>
            </a:r>
          </a:p>
        </p:txBody>
      </p:sp>
      <p:sp>
        <p:nvSpPr>
          <p:cNvPr id="9" name="TextBox 8">
            <a:extLst>
              <a:ext uri="{FF2B5EF4-FFF2-40B4-BE49-F238E27FC236}">
                <a16:creationId xmlns:a16="http://schemas.microsoft.com/office/drawing/2014/main" id="{642DA9A3-E42A-6647-10B9-7AB02A178378}"/>
              </a:ext>
            </a:extLst>
          </p:cNvPr>
          <p:cNvSpPr txBox="1"/>
          <p:nvPr/>
        </p:nvSpPr>
        <p:spPr>
          <a:xfrm>
            <a:off x="6792395" y="6216133"/>
            <a:ext cx="4987982" cy="647700"/>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Autofit/>
          </a:bodyPr>
          <a:lstStyle/>
          <a:p>
            <a:pPr>
              <a:lnSpc>
                <a:spcPct val="110000"/>
              </a:lnSpc>
              <a:spcBef>
                <a:spcPts val="1000"/>
              </a:spcBef>
            </a:pPr>
            <a:r>
              <a:rPr lang="en-US" sz="2400" b="1" cap="all" spc="300">
                <a:solidFill>
                  <a:schemeClr val="tx2"/>
                </a:solidFill>
                <a:latin typeface="Arial"/>
                <a:cs typeface="Arial"/>
              </a:rPr>
              <a:t>Eastleighcarehome,2025 image of nurse laughing with patient available at:</a:t>
            </a:r>
            <a:r>
              <a:rPr lang="en-US" sz="2400" cap="all" spc="300">
                <a:solidFill>
                  <a:schemeClr val="tx2"/>
                </a:solidFill>
                <a:latin typeface="Arial"/>
                <a:ea typeface="+mn-lt"/>
                <a:cs typeface="+mn-lt"/>
                <a:hlinkClick r:id="rId2">
                  <a:extLst>
                    <a:ext uri="{A12FA001-AC4F-418D-AE19-62706E023703}">
                      <ahyp:hlinkClr xmlns:ahyp="http://schemas.microsoft.com/office/drawing/2018/hyperlinkcolor" val="tx"/>
                    </a:ext>
                  </a:extLst>
                </a:hlinkClick>
              </a:rPr>
              <a:t>https://eastleighcarehomes.co.uk/blog/whatarethebenefitsfordementiapatientsofbeingincarehomes/</a:t>
            </a:r>
            <a:endParaRPr lang="en-US" sz="2400" kern="1200" cap="all" spc="300" baseline="0">
              <a:solidFill>
                <a:schemeClr val="tx2"/>
              </a:solidFill>
              <a:latin typeface="Arial"/>
              <a:ea typeface="+mn-lt"/>
              <a:cs typeface="+mn-lt"/>
            </a:endParaRPr>
          </a:p>
          <a:p>
            <a:pPr>
              <a:lnSpc>
                <a:spcPct val="110000"/>
              </a:lnSpc>
              <a:spcBef>
                <a:spcPts val="1000"/>
              </a:spcBef>
            </a:pPr>
            <a:r>
              <a:rPr lang="en-US" sz="2400" cap="all" spc="300">
                <a:solidFill>
                  <a:schemeClr val="tx2"/>
                </a:solidFill>
                <a:latin typeface="Arial"/>
                <a:cs typeface="Arial"/>
              </a:rPr>
              <a:t>(accessed date:09.10.25</a:t>
            </a:r>
            <a:endParaRPr lang="en-US" sz="2400" kern="1200" cap="all" spc="300" baseline="0">
              <a:solidFill>
                <a:schemeClr val="tx2"/>
              </a:solidFill>
              <a:latin typeface="Arial"/>
              <a:cs typeface="Arial"/>
            </a:endParaRPr>
          </a:p>
          <a:p>
            <a:pPr>
              <a:lnSpc>
                <a:spcPct val="110000"/>
              </a:lnSpc>
              <a:spcBef>
                <a:spcPts val="1000"/>
              </a:spcBef>
            </a:pPr>
            <a:endParaRPr lang="en-US" sz="1200" b="1" cap="all" spc="300">
              <a:solidFill>
                <a:schemeClr val="tx2"/>
              </a:solidFill>
              <a:latin typeface="Arial"/>
              <a:cs typeface="Arial"/>
            </a:endParaRPr>
          </a:p>
        </p:txBody>
      </p:sp>
      <p:pic>
        <p:nvPicPr>
          <p:cNvPr id="8" name="Picture 7" descr="A person laughing with a nurse&#10;&#10;AI-generated content may be incorrect.">
            <a:extLst>
              <a:ext uri="{FF2B5EF4-FFF2-40B4-BE49-F238E27FC236}">
                <a16:creationId xmlns:a16="http://schemas.microsoft.com/office/drawing/2014/main" id="{CC619D56-34D9-6657-B764-6B46C474708E}"/>
              </a:ext>
            </a:extLst>
          </p:cNvPr>
          <p:cNvPicPr>
            <a:picLocks noChangeAspect="1"/>
          </p:cNvPicPr>
          <p:nvPr/>
        </p:nvPicPr>
        <p:blipFill>
          <a:blip r:embed="rId3"/>
          <a:stretch>
            <a:fillRect/>
          </a:stretch>
        </p:blipFill>
        <p:spPr>
          <a:xfrm>
            <a:off x="7437577" y="-1763"/>
            <a:ext cx="3891956" cy="2327632"/>
          </a:xfrm>
          <a:prstGeom prst="rect">
            <a:avLst/>
          </a:prstGeom>
          <a:noFill/>
        </p:spPr>
      </p:pic>
      <p:sp>
        <p:nvSpPr>
          <p:cNvPr id="4" name="Date Placeholder 3">
            <a:extLst>
              <a:ext uri="{FF2B5EF4-FFF2-40B4-BE49-F238E27FC236}">
                <a16:creationId xmlns:a16="http://schemas.microsoft.com/office/drawing/2014/main" id="{E6FEFE3D-8A36-9A62-B5AD-991543C9540C}"/>
              </a:ext>
            </a:extLst>
          </p:cNvPr>
          <p:cNvSpPr>
            <a:spLocks noGrp="1"/>
          </p:cNvSpPr>
          <p:nvPr>
            <p:ph type="dt" sz="half" idx="10"/>
          </p:nvPr>
        </p:nvSpPr>
        <p:spPr>
          <a:xfrm>
            <a:off x="877824" y="6356350"/>
            <a:ext cx="2743200" cy="365125"/>
          </a:xfrm>
        </p:spPr>
        <p:txBody>
          <a:bodyPr vert="horz" lIns="91440" tIns="45720" rIns="91440" bIns="45720" rtlCol="0" anchor="ctr">
            <a:normAutofit/>
          </a:bodyPr>
          <a:lstStyle/>
          <a:p>
            <a:pPr>
              <a:spcAft>
                <a:spcPts val="600"/>
              </a:spcAft>
            </a:pPr>
            <a:fld id="{8FC21747-362E-4C83-AD15-62853B8D7C47}" type="datetime1">
              <a:rPr lang="en-GB"/>
              <a:pPr>
                <a:spcAft>
                  <a:spcPts val="600"/>
                </a:spcAft>
              </a:pPr>
              <a:t>12/10/2025</a:t>
            </a:fld>
            <a:endParaRPr lang="en-US"/>
          </a:p>
        </p:txBody>
      </p:sp>
      <p:sp>
        <p:nvSpPr>
          <p:cNvPr id="5" name="Footer Placeholder 4">
            <a:extLst>
              <a:ext uri="{FF2B5EF4-FFF2-40B4-BE49-F238E27FC236}">
                <a16:creationId xmlns:a16="http://schemas.microsoft.com/office/drawing/2014/main" id="{27FBC798-C834-4BDF-7FC0-FD457320A5C5}"/>
              </a:ext>
            </a:extLst>
          </p:cNvPr>
          <p:cNvSpPr>
            <a:spLocks noGrp="1"/>
          </p:cNvSpPr>
          <p:nvPr>
            <p:ph type="ftr" sz="quarter" idx="11"/>
          </p:nvPr>
        </p:nvSpPr>
        <p:spPr>
          <a:xfrm>
            <a:off x="7132320" y="6356350"/>
            <a:ext cx="4297680" cy="365125"/>
          </a:xfrm>
        </p:spPr>
        <p:txBody>
          <a:bodyPr vert="horz" lIns="91440" tIns="45720" rIns="91440" bIns="45720" rtlCol="0" anchor="ctr">
            <a:normAutofit/>
          </a:bodyPr>
          <a:lstStyle/>
          <a:p>
            <a:pPr>
              <a:lnSpc>
                <a:spcPct val="90000"/>
              </a:lnSpc>
              <a:spcAft>
                <a:spcPts val="600"/>
              </a:spcAft>
            </a:pPr>
            <a:r>
              <a:rPr lang="en-US" sz="700" kern="1200" cap="all" spc="300" baseline="0">
                <a:latin typeface="+mn-lt"/>
                <a:ea typeface="+mn-ea"/>
                <a:cs typeface="+mn-cs"/>
              </a:rPr>
              <a:t>
              </a:t>
            </a:r>
          </a:p>
        </p:txBody>
      </p:sp>
      <p:sp>
        <p:nvSpPr>
          <p:cNvPr id="6" name="Slide Number Placeholder 5">
            <a:extLst>
              <a:ext uri="{FF2B5EF4-FFF2-40B4-BE49-F238E27FC236}">
                <a16:creationId xmlns:a16="http://schemas.microsoft.com/office/drawing/2014/main" id="{C1C05E1C-E814-F57B-4500-31648953DAE2}"/>
              </a:ext>
            </a:extLst>
          </p:cNvPr>
          <p:cNvSpPr>
            <a:spLocks noGrp="1"/>
          </p:cNvSpPr>
          <p:nvPr>
            <p:ph type="sldNum" sz="quarter" idx="12"/>
          </p:nvPr>
        </p:nvSpPr>
        <p:spPr>
          <a:xfrm>
            <a:off x="11429999" y="6356350"/>
            <a:ext cx="521207" cy="365125"/>
          </a:xfrm>
        </p:spPr>
        <p:txBody>
          <a:bodyPr vert="horz" lIns="91440" tIns="45720" rIns="91440" bIns="45720" rtlCol="0" anchor="ctr">
            <a:normAutofit/>
          </a:bodyPr>
          <a:lstStyle/>
          <a:p>
            <a:pPr>
              <a:spcAft>
                <a:spcPts val="600"/>
              </a:spcAft>
            </a:pPr>
            <a:fld id="{5E4DE196-8A13-4FF7-A07E-102851959EAB}" type="slidenum">
              <a:rPr lang="en-US" dirty="0"/>
              <a:pPr>
                <a:spcAft>
                  <a:spcPts val="600"/>
                </a:spcAft>
              </a:pPr>
              <a:t>3</a:t>
            </a:fld>
            <a:endParaRPr lang="en-US"/>
          </a:p>
        </p:txBody>
      </p:sp>
    </p:spTree>
    <p:extLst>
      <p:ext uri="{BB962C8B-B14F-4D97-AF65-F5344CB8AC3E}">
        <p14:creationId xmlns:p14="http://schemas.microsoft.com/office/powerpoint/2010/main" val="1666185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847ED9-D219-D3BF-0915-6EF7075997BF}"/>
              </a:ext>
            </a:extLst>
          </p:cNvPr>
          <p:cNvSpPr>
            <a:spLocks noGrp="1"/>
          </p:cNvSpPr>
          <p:nvPr>
            <p:ph type="title"/>
          </p:nvPr>
        </p:nvSpPr>
        <p:spPr>
          <a:xfrm>
            <a:off x="871108" y="588245"/>
            <a:ext cx="10449784" cy="1265928"/>
          </a:xfrm>
        </p:spPr>
        <p:txBody>
          <a:bodyPr anchor="b">
            <a:normAutofit/>
          </a:bodyPr>
          <a:lstStyle/>
          <a:p>
            <a:r>
              <a:rPr lang="en-GB"/>
              <a:t>How </a:t>
            </a:r>
            <a:r>
              <a:rPr lang="en-GB" err="1"/>
              <a:t>powerpoint</a:t>
            </a:r>
            <a:r>
              <a:rPr lang="en-GB"/>
              <a:t> is used at sunrise</a:t>
            </a:r>
          </a:p>
        </p:txBody>
      </p:sp>
      <p:sp>
        <p:nvSpPr>
          <p:cNvPr id="4" name="Date Placeholder 3">
            <a:extLst>
              <a:ext uri="{FF2B5EF4-FFF2-40B4-BE49-F238E27FC236}">
                <a16:creationId xmlns:a16="http://schemas.microsoft.com/office/drawing/2014/main" id="{B0A450DF-DEA0-67F5-351C-B644AC6CB800}"/>
              </a:ext>
            </a:extLst>
          </p:cNvPr>
          <p:cNvSpPr>
            <a:spLocks noGrp="1"/>
          </p:cNvSpPr>
          <p:nvPr>
            <p:ph type="dt" sz="half" idx="10"/>
          </p:nvPr>
        </p:nvSpPr>
        <p:spPr>
          <a:xfrm>
            <a:off x="877824" y="6356350"/>
            <a:ext cx="2743200" cy="365125"/>
          </a:xfrm>
        </p:spPr>
        <p:txBody>
          <a:bodyPr anchor="ctr">
            <a:normAutofit/>
          </a:bodyPr>
          <a:lstStyle/>
          <a:p>
            <a:pPr>
              <a:spcAft>
                <a:spcPts val="600"/>
              </a:spcAft>
            </a:pPr>
            <a:fld id="{5A9EC636-4A9A-460F-B2B0-38D7C01CBF7A}" type="datetime1">
              <a:rPr lang="en-US"/>
              <a:pPr>
                <a:spcAft>
                  <a:spcPts val="600"/>
                </a:spcAft>
              </a:pPr>
              <a:t>10/12/2025</a:t>
            </a:fld>
            <a:endParaRPr lang="en-US"/>
          </a:p>
        </p:txBody>
      </p:sp>
      <p:sp>
        <p:nvSpPr>
          <p:cNvPr id="5" name="Footer Placeholder 4">
            <a:extLst>
              <a:ext uri="{FF2B5EF4-FFF2-40B4-BE49-F238E27FC236}">
                <a16:creationId xmlns:a16="http://schemas.microsoft.com/office/drawing/2014/main" id="{07EA26F8-1F42-748F-A0B3-978745AAE410}"/>
              </a:ext>
            </a:extLst>
          </p:cNvPr>
          <p:cNvSpPr>
            <a:spLocks noGrp="1"/>
          </p:cNvSpPr>
          <p:nvPr>
            <p:ph type="ftr" sz="quarter" idx="11"/>
          </p:nvPr>
        </p:nvSpPr>
        <p:spPr>
          <a:xfrm>
            <a:off x="7132320" y="6356350"/>
            <a:ext cx="4297680"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C6D170CD-E588-74E6-C1EF-3A826E54A4E5}"/>
              </a:ext>
            </a:extLst>
          </p:cNvPr>
          <p:cNvSpPr>
            <a:spLocks noGrp="1"/>
          </p:cNvSpPr>
          <p:nvPr>
            <p:ph type="sldNum" sz="quarter" idx="12"/>
          </p:nvPr>
        </p:nvSpPr>
        <p:spPr>
          <a:xfrm>
            <a:off x="11429999" y="6356350"/>
            <a:ext cx="521207" cy="365125"/>
          </a:xfrm>
        </p:spPr>
        <p:txBody>
          <a:bodyPr anchor="ctr">
            <a:normAutofit/>
          </a:bodyPr>
          <a:lstStyle/>
          <a:p>
            <a:pPr>
              <a:spcAft>
                <a:spcPts val="600"/>
              </a:spcAft>
            </a:pPr>
            <a:fld id="{5E4DE196-8A13-4FF7-A07E-102851959EAB}" type="slidenum">
              <a:rPr lang="en-US" dirty="0"/>
              <a:pPr>
                <a:spcAft>
                  <a:spcPts val="600"/>
                </a:spcAft>
              </a:pPr>
              <a:t>4</a:t>
            </a:fld>
            <a:endParaRPr lang="en-US"/>
          </a:p>
        </p:txBody>
      </p:sp>
      <p:graphicFrame>
        <p:nvGraphicFramePr>
          <p:cNvPr id="8" name="Content Placeholder 2">
            <a:extLst>
              <a:ext uri="{FF2B5EF4-FFF2-40B4-BE49-F238E27FC236}">
                <a16:creationId xmlns:a16="http://schemas.microsoft.com/office/drawing/2014/main" id="{A7651D6C-4E41-4F4C-6064-4F7C19E7A769}"/>
              </a:ext>
            </a:extLst>
          </p:cNvPr>
          <p:cNvGraphicFramePr>
            <a:graphicFrameLocks noGrp="1"/>
          </p:cNvGraphicFramePr>
          <p:nvPr>
            <p:ph idx="1"/>
            <p:extLst>
              <p:ext uri="{D42A27DB-BD31-4B8C-83A1-F6EECF244321}">
                <p14:modId xmlns:p14="http://schemas.microsoft.com/office/powerpoint/2010/main" val="1639944810"/>
              </p:ext>
            </p:extLst>
          </p:nvPr>
        </p:nvGraphicFramePr>
        <p:xfrm>
          <a:off x="877824" y="2157984"/>
          <a:ext cx="10442448" cy="39038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31833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632EE9-14AE-3CB2-E790-69393FCE3DA0}"/>
              </a:ext>
            </a:extLst>
          </p:cNvPr>
          <p:cNvSpPr>
            <a:spLocks noGrp="1"/>
          </p:cNvSpPr>
          <p:nvPr>
            <p:ph type="title"/>
          </p:nvPr>
        </p:nvSpPr>
        <p:spPr>
          <a:xfrm>
            <a:off x="2126167" y="-207372"/>
            <a:ext cx="10449784" cy="1265928"/>
          </a:xfrm>
        </p:spPr>
        <p:txBody>
          <a:bodyPr/>
          <a:lstStyle/>
          <a:p>
            <a:r>
              <a:rPr lang="en-GB" sz="2400" b="1" i="1" u="sng">
                <a:latin typeface="Arial"/>
                <a:cs typeface="Arial"/>
              </a:rPr>
              <a:t> Benefits of PowerPoint</a:t>
            </a:r>
          </a:p>
        </p:txBody>
      </p:sp>
      <p:sp>
        <p:nvSpPr>
          <p:cNvPr id="3" name="Content Placeholder 2">
            <a:extLst>
              <a:ext uri="{FF2B5EF4-FFF2-40B4-BE49-F238E27FC236}">
                <a16:creationId xmlns:a16="http://schemas.microsoft.com/office/drawing/2014/main" id="{F51CDE17-C34B-81C7-7B71-83A59E9BA247}"/>
              </a:ext>
            </a:extLst>
          </p:cNvPr>
          <p:cNvSpPr>
            <a:spLocks noGrp="1"/>
          </p:cNvSpPr>
          <p:nvPr>
            <p:ph idx="1"/>
          </p:nvPr>
        </p:nvSpPr>
        <p:spPr>
          <a:xfrm>
            <a:off x="591275" y="1465197"/>
            <a:ext cx="11983043" cy="3850741"/>
          </a:xfrm>
        </p:spPr>
        <p:txBody>
          <a:bodyPr vert="horz" lIns="91440" tIns="45720" rIns="91440" bIns="45720" rtlCol="0" anchor="t">
            <a:noAutofit/>
          </a:bodyPr>
          <a:lstStyle/>
          <a:p>
            <a:pPr>
              <a:buFont typeface="Arial"/>
              <a:buChar char="•"/>
            </a:pPr>
            <a:r>
              <a:rPr lang="en-GB" sz="2400" b="1">
                <a:latin typeface="Arial"/>
                <a:ea typeface="+mn-lt"/>
                <a:cs typeface="+mn-lt"/>
              </a:rPr>
              <a:t>Staff training:</a:t>
            </a:r>
            <a:r>
              <a:rPr lang="en-GB" sz="2400">
                <a:latin typeface="Arial"/>
                <a:ea typeface="+mn-lt"/>
                <a:cs typeface="+mn-lt"/>
              </a:rPr>
              <a:t> Sessions on safeguarding, dementia care, and manual handling (Microsoft, 2025)</a:t>
            </a:r>
            <a:endParaRPr lang="en-US" sz="2400">
              <a:latin typeface="Arial"/>
              <a:ea typeface="+mn-lt"/>
              <a:cs typeface="+mn-lt"/>
            </a:endParaRPr>
          </a:p>
          <a:p>
            <a:pPr>
              <a:buFont typeface="Arial"/>
              <a:buChar char="•"/>
            </a:pPr>
            <a:r>
              <a:rPr lang="en-GB" sz="2400" b="1">
                <a:latin typeface="Arial"/>
                <a:ea typeface="+mn-lt"/>
                <a:cs typeface="+mn-lt"/>
              </a:rPr>
              <a:t>Aligned understanding:</a:t>
            </a:r>
            <a:r>
              <a:rPr lang="en-GB" sz="2400">
                <a:latin typeface="Arial"/>
                <a:ea typeface="+mn-lt"/>
                <a:cs typeface="+mn-lt"/>
              </a:rPr>
              <a:t> Everyone receives the same clear information.</a:t>
            </a:r>
            <a:endParaRPr lang="en-GB" sz="2400">
              <a:latin typeface="Arial"/>
              <a:cs typeface="Arial"/>
            </a:endParaRPr>
          </a:p>
          <a:p>
            <a:pPr>
              <a:buFont typeface="Arial"/>
              <a:buChar char="•"/>
            </a:pPr>
            <a:r>
              <a:rPr lang="en-GB" sz="2400" b="1">
                <a:latin typeface="Arial"/>
                <a:ea typeface="+mn-lt"/>
                <a:cs typeface="+mn-lt"/>
              </a:rPr>
              <a:t>Engagement:</a:t>
            </a:r>
            <a:r>
              <a:rPr lang="en-GB" sz="2400">
                <a:latin typeface="Arial"/>
                <a:ea typeface="+mn-lt"/>
                <a:cs typeface="+mn-lt"/>
              </a:rPr>
              <a:t> Visual slides keep staff focused and improve learning.</a:t>
            </a:r>
            <a:endParaRPr lang="en-GB" sz="2400">
              <a:latin typeface="Arial"/>
              <a:cs typeface="Arial"/>
            </a:endParaRPr>
          </a:p>
          <a:p>
            <a:pPr>
              <a:buFont typeface="Arial"/>
              <a:buChar char="•"/>
            </a:pPr>
            <a:r>
              <a:rPr lang="en-GB" sz="2400" b="1">
                <a:latin typeface="Arial"/>
                <a:ea typeface="+mn-lt"/>
                <a:cs typeface="+mn-lt"/>
              </a:rPr>
              <a:t>Efficiency:</a:t>
            </a:r>
            <a:r>
              <a:rPr lang="en-GB" sz="2400">
                <a:latin typeface="Arial"/>
                <a:ea typeface="+mn-lt"/>
                <a:cs typeface="+mn-lt"/>
              </a:rPr>
              <a:t> Reusable templates save time. (Mistry, 2020)</a:t>
            </a:r>
          </a:p>
          <a:p>
            <a:pPr>
              <a:buFont typeface="Arial"/>
              <a:buChar char="•"/>
            </a:pPr>
            <a:r>
              <a:rPr lang="en-GB" sz="2400" b="1">
                <a:latin typeface="Arial"/>
                <a:ea typeface="+mn-lt"/>
                <a:cs typeface="+mn-lt"/>
              </a:rPr>
              <a:t>Collaboration:</a:t>
            </a:r>
            <a:r>
              <a:rPr lang="en-GB" sz="2400">
                <a:latin typeface="Arial"/>
                <a:ea typeface="+mn-lt"/>
                <a:cs typeface="+mn-lt"/>
              </a:rPr>
              <a:t> Share and edit via OneDrive/Teams.</a:t>
            </a:r>
            <a:endParaRPr lang="en-GB" sz="2400">
              <a:latin typeface="Arial"/>
              <a:cs typeface="Arial"/>
            </a:endParaRPr>
          </a:p>
          <a:p>
            <a:pPr>
              <a:buFont typeface="Arial"/>
              <a:buChar char="•"/>
            </a:pPr>
            <a:r>
              <a:rPr lang="en-GB" sz="2400" b="1">
                <a:latin typeface="Arial"/>
                <a:ea typeface="+mn-lt"/>
                <a:cs typeface="+mn-lt"/>
              </a:rPr>
              <a:t>Clarity:</a:t>
            </a:r>
            <a:r>
              <a:rPr lang="en-GB" sz="2400">
                <a:latin typeface="Arial"/>
                <a:ea typeface="+mn-lt"/>
                <a:cs typeface="+mn-lt"/>
              </a:rPr>
              <a:t> Well structured content reduces errors. </a:t>
            </a:r>
            <a:endParaRPr lang="en-GB" sz="1200">
              <a:latin typeface="Arial"/>
              <a:cs typeface="Arial"/>
            </a:endParaRPr>
          </a:p>
          <a:p>
            <a:pPr marL="0" indent="0">
              <a:buNone/>
            </a:pPr>
            <a:endParaRPr lang="en-GB" sz="2400">
              <a:latin typeface="Arial"/>
              <a:cs typeface="Arial"/>
            </a:endParaRPr>
          </a:p>
          <a:p>
            <a:pPr marL="0" indent="0">
              <a:buNone/>
            </a:pPr>
            <a:endParaRPr lang="en-GB" sz="1200" b="1">
              <a:latin typeface="Arial"/>
              <a:cs typeface="Arial"/>
            </a:endParaRPr>
          </a:p>
        </p:txBody>
      </p:sp>
    </p:spTree>
    <p:extLst>
      <p:ext uri="{BB962C8B-B14F-4D97-AF65-F5344CB8AC3E}">
        <p14:creationId xmlns:p14="http://schemas.microsoft.com/office/powerpoint/2010/main" val="14122519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7"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ID="17" presetClass="entr" presetSubtype="10"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p:cTn id="13"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4" dur="500" fill="hold"/>
                                        <p:tgtEl>
                                          <p:spTgt spid="3">
                                            <p:txEl>
                                              <p:pRg st="1" end="1"/>
                                            </p:txEl>
                                          </p:spTgt>
                                        </p:tgtEl>
                                        <p:attrNameLst>
                                          <p:attrName>ppt_h</p:attrName>
                                        </p:attrNameLst>
                                      </p:cBhvr>
                                      <p:tavLst>
                                        <p:tav tm="0">
                                          <p:val>
                                            <p:strVal val="#ppt_h"/>
                                          </p:val>
                                        </p:tav>
                                        <p:tav tm="100000">
                                          <p:val>
                                            <p:strVal val="#ppt_h"/>
                                          </p:val>
                                        </p:tav>
                                      </p:tavLst>
                                    </p:anim>
                                  </p:childTnLst>
                                </p:cTn>
                              </p:par>
                            </p:childTnLst>
                          </p:cTn>
                        </p:par>
                      </p:childTnLst>
                    </p:cTn>
                  </p:par>
                  <p:par>
                    <p:cTn id="15" fill="hold">
                      <p:stCondLst>
                        <p:cond delay="indefinite"/>
                      </p:stCondLst>
                      <p:childTnLst>
                        <p:par>
                          <p:cTn id="16" fill="hold">
                            <p:stCondLst>
                              <p:cond delay="0"/>
                            </p:stCondLst>
                            <p:childTnLst>
                              <p:par>
                                <p:cTn id="17" presetID="17" presetClass="entr" presetSubtype="1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p:cTn id="19"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0" dur="500" fill="hold"/>
                                        <p:tgtEl>
                                          <p:spTgt spid="3">
                                            <p:txEl>
                                              <p:pRg st="2" end="2"/>
                                            </p:txEl>
                                          </p:spTgt>
                                        </p:tgtEl>
                                        <p:attrNameLst>
                                          <p:attrName>ppt_h</p:attrName>
                                        </p:attrNameLst>
                                      </p:cBhvr>
                                      <p:tavLst>
                                        <p:tav tm="0">
                                          <p:val>
                                            <p:strVal val="#ppt_h"/>
                                          </p:val>
                                        </p:tav>
                                        <p:tav tm="100000">
                                          <p:val>
                                            <p:strVal val="#ppt_h"/>
                                          </p:val>
                                        </p:tav>
                                      </p:tavLst>
                                    </p:anim>
                                  </p:childTnLst>
                                </p:cTn>
                              </p:par>
                            </p:childTnLst>
                          </p:cTn>
                        </p:par>
                      </p:childTnLst>
                    </p:cTn>
                  </p:par>
                  <p:par>
                    <p:cTn id="21" fill="hold">
                      <p:stCondLst>
                        <p:cond delay="indefinite"/>
                      </p:stCondLst>
                      <p:childTnLst>
                        <p:par>
                          <p:cTn id="22" fill="hold">
                            <p:stCondLst>
                              <p:cond delay="0"/>
                            </p:stCondLst>
                            <p:childTnLst>
                              <p:par>
                                <p:cTn id="23" presetID="17" presetClass="entr" presetSubtype="10"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p:cTn id="25"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26" dur="500" fill="hold"/>
                                        <p:tgtEl>
                                          <p:spTgt spid="3">
                                            <p:txEl>
                                              <p:pRg st="3" end="3"/>
                                            </p:txEl>
                                          </p:spTgt>
                                        </p:tgtEl>
                                        <p:attrNameLst>
                                          <p:attrName>ppt_h</p:attrName>
                                        </p:attrNameLst>
                                      </p:cBhvr>
                                      <p:tavLst>
                                        <p:tav tm="0">
                                          <p:val>
                                            <p:strVal val="#ppt_h"/>
                                          </p:val>
                                        </p:tav>
                                        <p:tav tm="100000">
                                          <p:val>
                                            <p:strVal val="#ppt_h"/>
                                          </p:val>
                                        </p:tav>
                                      </p:tavLst>
                                    </p:anim>
                                  </p:childTnLst>
                                </p:cTn>
                              </p:par>
                            </p:childTnLst>
                          </p:cTn>
                        </p:par>
                      </p:childTnLst>
                    </p:cTn>
                  </p:par>
                  <p:par>
                    <p:cTn id="27" fill="hold">
                      <p:stCondLst>
                        <p:cond delay="indefinite"/>
                      </p:stCondLst>
                      <p:childTnLst>
                        <p:par>
                          <p:cTn id="28" fill="hold">
                            <p:stCondLst>
                              <p:cond delay="0"/>
                            </p:stCondLst>
                            <p:childTnLst>
                              <p:par>
                                <p:cTn id="29" presetID="17" presetClass="entr" presetSubtype="10"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p:cTn id="31"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32" dur="500" fill="hold"/>
                                        <p:tgtEl>
                                          <p:spTgt spid="3">
                                            <p:txEl>
                                              <p:pRg st="4" end="4"/>
                                            </p:txEl>
                                          </p:spTgt>
                                        </p:tgtEl>
                                        <p:attrNameLst>
                                          <p:attrName>ppt_h</p:attrName>
                                        </p:attrNameLst>
                                      </p:cBhvr>
                                      <p:tavLst>
                                        <p:tav tm="0">
                                          <p:val>
                                            <p:strVal val="#ppt_h"/>
                                          </p:val>
                                        </p:tav>
                                        <p:tav tm="100000">
                                          <p:val>
                                            <p:strVal val="#ppt_h"/>
                                          </p:val>
                                        </p:tav>
                                      </p:tavLst>
                                    </p:anim>
                                  </p:childTnLst>
                                </p:cTn>
                              </p:par>
                            </p:childTnLst>
                          </p:cTn>
                        </p:par>
                      </p:childTnLst>
                    </p:cTn>
                  </p:par>
                  <p:par>
                    <p:cTn id="33" fill="hold">
                      <p:stCondLst>
                        <p:cond delay="indefinite"/>
                      </p:stCondLst>
                      <p:childTnLst>
                        <p:par>
                          <p:cTn id="34" fill="hold">
                            <p:stCondLst>
                              <p:cond delay="0"/>
                            </p:stCondLst>
                            <p:childTnLst>
                              <p:par>
                                <p:cTn id="35" presetID="17" presetClass="entr" presetSubtype="10"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p:cTn id="37"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38" dur="500" fill="hold"/>
                                        <p:tgtEl>
                                          <p:spTgt spid="3">
                                            <p:txEl>
                                              <p:pRg st="5" end="5"/>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78E776-EBEE-1568-9CAC-70B61FF971D2}"/>
              </a:ext>
            </a:extLst>
          </p:cNvPr>
          <p:cNvSpPr>
            <a:spLocks noGrp="1"/>
          </p:cNvSpPr>
          <p:nvPr>
            <p:ph type="title"/>
          </p:nvPr>
        </p:nvSpPr>
        <p:spPr>
          <a:xfrm>
            <a:off x="3050991" y="-262177"/>
            <a:ext cx="10429303" cy="768928"/>
          </a:xfrm>
        </p:spPr>
        <p:txBody>
          <a:bodyPr anchor="b">
            <a:normAutofit/>
          </a:bodyPr>
          <a:lstStyle/>
          <a:p>
            <a:r>
              <a:rPr lang="en-GB" sz="2400" b="1">
                <a:latin typeface="Arial"/>
                <a:cs typeface="Arial"/>
              </a:rPr>
              <a:t>Limitations of PowerPoint</a:t>
            </a:r>
            <a:endParaRPr lang="en-GB" sz="2400">
              <a:latin typeface="Arial"/>
              <a:cs typeface="Arial"/>
            </a:endParaRPr>
          </a:p>
        </p:txBody>
      </p:sp>
      <p:sp>
        <p:nvSpPr>
          <p:cNvPr id="3" name="Content Placeholder 2">
            <a:extLst>
              <a:ext uri="{FF2B5EF4-FFF2-40B4-BE49-F238E27FC236}">
                <a16:creationId xmlns:a16="http://schemas.microsoft.com/office/drawing/2014/main" id="{E5894147-0AF4-E762-ABAF-40F28E8F1F97}"/>
              </a:ext>
            </a:extLst>
          </p:cNvPr>
          <p:cNvSpPr>
            <a:spLocks noGrp="1"/>
          </p:cNvSpPr>
          <p:nvPr>
            <p:ph sz="half" idx="2"/>
          </p:nvPr>
        </p:nvSpPr>
        <p:spPr>
          <a:xfrm>
            <a:off x="222198" y="632288"/>
            <a:ext cx="5993250" cy="3901833"/>
          </a:xfrm>
        </p:spPr>
        <p:txBody>
          <a:bodyPr vert="horz" lIns="91440" tIns="45720" rIns="91440" bIns="45720" rtlCol="0" anchor="t">
            <a:noAutofit/>
          </a:bodyPr>
          <a:lstStyle/>
          <a:p>
            <a:r>
              <a:rPr lang="en-GB" sz="2400" b="1">
                <a:latin typeface="Arial"/>
                <a:ea typeface="+mn-lt"/>
                <a:cs typeface="+mn-lt"/>
              </a:rPr>
              <a:t>Staff confidence:</a:t>
            </a:r>
            <a:r>
              <a:rPr lang="en-GB" sz="2400">
                <a:latin typeface="Arial"/>
                <a:ea typeface="+mn-lt"/>
                <a:cs typeface="+mn-lt"/>
              </a:rPr>
              <a:t> Lack of training can make slides less effective. </a:t>
            </a:r>
            <a:r>
              <a:rPr lang="en-GB" sz="2400">
                <a:latin typeface="Arial"/>
                <a:ea typeface="+mn-lt"/>
                <a:cs typeface="Arial"/>
              </a:rPr>
              <a:t>(Gonella et al.)</a:t>
            </a:r>
            <a:endParaRPr lang="en-GB" sz="2400">
              <a:latin typeface="Arial"/>
              <a:ea typeface="+mn-lt"/>
              <a:cs typeface="+mn-lt"/>
            </a:endParaRPr>
          </a:p>
          <a:p>
            <a:r>
              <a:rPr lang="en-GB" sz="2400" b="1">
                <a:latin typeface="Arial"/>
                <a:ea typeface="+mn-lt"/>
                <a:cs typeface="+mn-lt"/>
              </a:rPr>
              <a:t>Information Overload</a:t>
            </a:r>
            <a:r>
              <a:rPr lang="en-GB" sz="2400">
                <a:latin typeface="Arial"/>
                <a:ea typeface="+mn-lt"/>
                <a:cs typeface="+mn-lt"/>
              </a:rPr>
              <a:t>: Too much material or too many slides can be hard to remember. (MacPherson Institute, 2025)</a:t>
            </a:r>
            <a:endParaRPr lang="en-GB" sz="2400">
              <a:latin typeface="Arial"/>
              <a:ea typeface="+mn-lt"/>
              <a:cs typeface="Arial"/>
            </a:endParaRPr>
          </a:p>
          <a:p>
            <a:r>
              <a:rPr lang="en-GB" sz="2400" b="1">
                <a:latin typeface="Arial"/>
                <a:ea typeface="+mn-lt"/>
                <a:cs typeface="+mn-lt"/>
              </a:rPr>
              <a:t>Not interactive: </a:t>
            </a:r>
            <a:r>
              <a:rPr lang="en-GB" sz="2400">
                <a:latin typeface="Arial"/>
                <a:ea typeface="+mn-lt"/>
                <a:cs typeface="+mn-lt"/>
              </a:rPr>
              <a:t>Limited hands on use; accessibility issues (fonts, contrast). (ActivePrez, 2010)</a:t>
            </a:r>
          </a:p>
          <a:p>
            <a:r>
              <a:rPr lang="en-GB" sz="2400" b="1">
                <a:latin typeface="Arial"/>
                <a:ea typeface="+mn-lt"/>
                <a:cs typeface="+mn-lt"/>
              </a:rPr>
              <a:t>Technical issues</a:t>
            </a:r>
            <a:r>
              <a:rPr lang="en-GB" sz="2400">
                <a:latin typeface="Arial"/>
                <a:ea typeface="+mn-lt"/>
                <a:cs typeface="+mn-lt"/>
              </a:rPr>
              <a:t> :Problems like faulty projectors or slow internet can interrupt meetings. (</a:t>
            </a:r>
            <a:r>
              <a:rPr lang="en-GB" sz="2400" err="1">
                <a:latin typeface="Arial"/>
                <a:ea typeface="+mn-lt"/>
                <a:cs typeface="+mn-lt"/>
              </a:rPr>
              <a:t>Kosslyn</a:t>
            </a:r>
            <a:r>
              <a:rPr lang="en-GB" sz="2400">
                <a:latin typeface="Arial"/>
                <a:ea typeface="+mn-lt"/>
                <a:cs typeface="+mn-lt"/>
              </a:rPr>
              <a:t> et al., 2012)</a:t>
            </a:r>
            <a:endParaRPr lang="en-GB" sz="2400">
              <a:latin typeface="Arial"/>
              <a:cs typeface="Arial"/>
            </a:endParaRPr>
          </a:p>
          <a:p>
            <a:endParaRPr lang="en-GB" sz="2000">
              <a:latin typeface="Arial"/>
              <a:cs typeface="Arial"/>
            </a:endParaRPr>
          </a:p>
        </p:txBody>
      </p:sp>
      <p:pic>
        <p:nvPicPr>
          <p:cNvPr id="4" name="Picture 3" descr="5,400+ Frustrated Nurse Stock Photos, Pictures &amp; Royalty-Free Images -  iStock | Angry nurse, Paramedics, Paramedic hospital nurse">
            <a:extLst>
              <a:ext uri="{FF2B5EF4-FFF2-40B4-BE49-F238E27FC236}">
                <a16:creationId xmlns:a16="http://schemas.microsoft.com/office/drawing/2014/main" id="{BEC5FEDE-A9E6-C239-7656-EFF1A37F6E7E}"/>
              </a:ext>
            </a:extLst>
          </p:cNvPr>
          <p:cNvPicPr>
            <a:picLocks noChangeAspect="1"/>
          </p:cNvPicPr>
          <p:nvPr/>
        </p:nvPicPr>
        <p:blipFill>
          <a:blip r:embed="rId2"/>
          <a:srcRect l="8573" r="4571" b="-1"/>
          <a:stretch>
            <a:fillRect/>
          </a:stretch>
        </p:blipFill>
        <p:spPr>
          <a:xfrm>
            <a:off x="8382246" y="1520774"/>
            <a:ext cx="3218682" cy="246686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3" name="Date Placeholder 6">
            <a:extLst>
              <a:ext uri="{FF2B5EF4-FFF2-40B4-BE49-F238E27FC236}">
                <a16:creationId xmlns:a16="http://schemas.microsoft.com/office/drawing/2014/main" id="{7E6C276E-CC9B-2D12-6E5A-FF2084E01E59}"/>
              </a:ext>
            </a:extLst>
          </p:cNvPr>
          <p:cNvSpPr>
            <a:spLocks noGrp="1"/>
          </p:cNvSpPr>
          <p:nvPr>
            <p:ph type="dt" sz="half" idx="10"/>
          </p:nvPr>
        </p:nvSpPr>
        <p:spPr>
          <a:xfrm>
            <a:off x="877824" y="6356350"/>
            <a:ext cx="2743200" cy="365125"/>
          </a:xfrm>
        </p:spPr>
        <p:txBody>
          <a:bodyPr/>
          <a:lstStyle/>
          <a:p>
            <a:pPr>
              <a:spcAft>
                <a:spcPts val="600"/>
              </a:spcAft>
            </a:pPr>
            <a:fld id="{5E8FC432-F427-40B8-8A48-33C26ACF720A}" type="datetime1">
              <a:pPr>
                <a:spcAft>
                  <a:spcPts val="600"/>
                </a:spcAft>
              </a:pPr>
              <a:t>10/12/2025</a:t>
            </a:fld>
            <a:endParaRPr lang="en-US"/>
          </a:p>
        </p:txBody>
      </p:sp>
      <p:sp>
        <p:nvSpPr>
          <p:cNvPr id="15" name="Footer Placeholder 7">
            <a:extLst>
              <a:ext uri="{FF2B5EF4-FFF2-40B4-BE49-F238E27FC236}">
                <a16:creationId xmlns:a16="http://schemas.microsoft.com/office/drawing/2014/main" id="{5F0F8083-A48D-78BE-8A49-E3E7CAEE84CC}"/>
              </a:ext>
            </a:extLst>
          </p:cNvPr>
          <p:cNvSpPr>
            <a:spLocks noGrp="1"/>
          </p:cNvSpPr>
          <p:nvPr>
            <p:ph type="ftr" sz="quarter" idx="11"/>
          </p:nvPr>
        </p:nvSpPr>
        <p:spPr>
          <a:xfrm>
            <a:off x="7132320" y="6356350"/>
            <a:ext cx="4297680" cy="365125"/>
          </a:xfrm>
        </p:spPr>
        <p:txBody>
          <a:bodyPr/>
          <a:lstStyle/>
          <a:p>
            <a:pPr>
              <a:spcAft>
                <a:spcPts val="600"/>
              </a:spcAft>
            </a:pPr>
            <a:r>
              <a:rPr lang="en-US"/>
              <a:t>
              </a:t>
            </a:r>
          </a:p>
        </p:txBody>
      </p:sp>
      <p:sp>
        <p:nvSpPr>
          <p:cNvPr id="17" name="Slide Number Placeholder 8">
            <a:extLst>
              <a:ext uri="{FF2B5EF4-FFF2-40B4-BE49-F238E27FC236}">
                <a16:creationId xmlns:a16="http://schemas.microsoft.com/office/drawing/2014/main" id="{462FD74F-DC94-838E-E867-2F9D1A0AF636}"/>
              </a:ext>
            </a:extLst>
          </p:cNvPr>
          <p:cNvSpPr>
            <a:spLocks noGrp="1"/>
          </p:cNvSpPr>
          <p:nvPr>
            <p:ph type="sldNum" sz="quarter" idx="12"/>
          </p:nvPr>
        </p:nvSpPr>
        <p:spPr>
          <a:xfrm>
            <a:off x="11429999" y="6356350"/>
            <a:ext cx="521207" cy="365125"/>
          </a:xfrm>
        </p:spPr>
        <p:txBody>
          <a:bodyPr/>
          <a:lstStyle/>
          <a:p>
            <a:pPr>
              <a:spcAft>
                <a:spcPts val="600"/>
              </a:spcAft>
            </a:pPr>
            <a:fld id="{5E4DE196-8A13-4FF7-A07E-102851959EAB}" type="slidenum">
              <a:rPr lang="en-US" dirty="0"/>
              <a:pPr>
                <a:spcAft>
                  <a:spcPts val="600"/>
                </a:spcAft>
              </a:pPr>
              <a:t>6</a:t>
            </a:fld>
            <a:endParaRPr lang="en-US"/>
          </a:p>
        </p:txBody>
      </p:sp>
      <p:sp>
        <p:nvSpPr>
          <p:cNvPr id="7" name="Text Placeholder 6">
            <a:extLst>
              <a:ext uri="{FF2B5EF4-FFF2-40B4-BE49-F238E27FC236}">
                <a16:creationId xmlns:a16="http://schemas.microsoft.com/office/drawing/2014/main" id="{88CBD941-F68A-80CA-AD7B-1A01A2CB3FB5}"/>
              </a:ext>
            </a:extLst>
          </p:cNvPr>
          <p:cNvSpPr>
            <a:spLocks noGrp="1"/>
          </p:cNvSpPr>
          <p:nvPr>
            <p:ph type="body" sz="quarter" idx="3"/>
          </p:nvPr>
        </p:nvSpPr>
        <p:spPr>
          <a:xfrm>
            <a:off x="7627463" y="6362270"/>
            <a:ext cx="3808448" cy="491125"/>
          </a:xfrm>
        </p:spPr>
        <p:txBody>
          <a:bodyPr/>
          <a:lstStyle/>
          <a:p>
            <a:r>
              <a:rPr lang="en-GB" sz="1200" b="0">
                <a:latin typeface="Arial"/>
                <a:cs typeface="Arial"/>
              </a:rPr>
              <a:t>Angry. “Angry Female Nurse Work on Laptop in Clinic Frustrated by Slow...” </a:t>
            </a:r>
            <a:r>
              <a:rPr lang="en-GB" sz="1200" b="0" i="1">
                <a:latin typeface="Arial"/>
                <a:cs typeface="Arial"/>
              </a:rPr>
              <a:t>IStock</a:t>
            </a:r>
            <a:r>
              <a:rPr lang="en-GB" sz="1200" b="0">
                <a:latin typeface="Arial"/>
                <a:cs typeface="Arial"/>
              </a:rPr>
              <a:t>, 23 July 2021, </a:t>
            </a:r>
            <a:r>
              <a:rPr lang="en-GB" sz="1200" b="0">
                <a:latin typeface="Arial"/>
                <a:cs typeface="Arial"/>
                <a:hlinkClick r:id="rId3"/>
              </a:rPr>
              <a:t>www.istockphoto.com/photo/angryfemaledoctorhaveproblemsworkingoncomputergm1330046034413589592?searchscope=image%2Cfilm</a:t>
            </a:r>
            <a:r>
              <a:rPr lang="en-GB" sz="1200" b="0">
                <a:latin typeface="Arial"/>
                <a:cs typeface="Arial"/>
              </a:rPr>
              <a:t>. Accessed 9 Oct. 2025.</a:t>
            </a:r>
            <a:endParaRPr lang="en-US">
              <a:latin typeface="Arial"/>
              <a:cs typeface="Arial"/>
            </a:endParaRPr>
          </a:p>
        </p:txBody>
      </p:sp>
    </p:spTree>
    <p:extLst>
      <p:ext uri="{BB962C8B-B14F-4D97-AF65-F5344CB8AC3E}">
        <p14:creationId xmlns:p14="http://schemas.microsoft.com/office/powerpoint/2010/main" val="36153461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p:tgtEl>
                                          <p:spTgt spid="3">
                                            <p:txEl>
                                              <p:pRg st="0" end="0"/>
                                            </p:txEl>
                                          </p:spTgt>
                                        </p:tgtEl>
                                        <p:attrNameLst>
                                          <p:attrName>ppt_y</p:attrName>
                                        </p:attrNameLst>
                                      </p:cBhvr>
                                      <p:tavLst>
                                        <p:tav tm="0">
                                          <p:val>
                                            <p:strVal val="#ppt_y+#ppt_h*1.125000"/>
                                          </p:val>
                                        </p:tav>
                                        <p:tav tm="100000">
                                          <p:val>
                                            <p:strVal val="#ppt_y"/>
                                          </p:val>
                                        </p:tav>
                                      </p:tavLst>
                                    </p:anim>
                                    <p:animEffect transition="in" filter="wipe(up)">
                                      <p:cBhvr>
                                        <p:cTn id="8" dur="500"/>
                                        <p:tgtEl>
                                          <p:spTgt spid="3">
                                            <p:txEl>
                                              <p:pRg st="0" end="0"/>
                                            </p:txEl>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p:tgtEl>
                                          <p:spTgt spid="3">
                                            <p:txEl>
                                              <p:pRg st="1" end="1"/>
                                            </p:txEl>
                                          </p:spTgt>
                                        </p:tgtEl>
                                        <p:attrNameLst>
                                          <p:attrName>ppt_y</p:attrName>
                                        </p:attrNameLst>
                                      </p:cBhvr>
                                      <p:tavLst>
                                        <p:tav tm="0">
                                          <p:val>
                                            <p:strVal val="#ppt_y+#ppt_h*1.125000"/>
                                          </p:val>
                                        </p:tav>
                                        <p:tav tm="100000">
                                          <p:val>
                                            <p:strVal val="#ppt_y"/>
                                          </p:val>
                                        </p:tav>
                                      </p:tavLst>
                                    </p:anim>
                                    <p:animEffect transition="in" filter="wipe(up)">
                                      <p:cBhvr>
                                        <p:cTn id="14" dur="500"/>
                                        <p:tgtEl>
                                          <p:spTgt spid="3">
                                            <p:txEl>
                                              <p:pRg st="1" end="1"/>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p:tgtEl>
                                          <p:spTgt spid="3">
                                            <p:txEl>
                                              <p:pRg st="2" end="2"/>
                                            </p:txEl>
                                          </p:spTgt>
                                        </p:tgtEl>
                                        <p:attrNameLst>
                                          <p:attrName>ppt_y</p:attrName>
                                        </p:attrNameLst>
                                      </p:cBhvr>
                                      <p:tavLst>
                                        <p:tav tm="0">
                                          <p:val>
                                            <p:strVal val="#ppt_y+#ppt_h*1.125000"/>
                                          </p:val>
                                        </p:tav>
                                        <p:tav tm="100000">
                                          <p:val>
                                            <p:strVal val="#ppt_y"/>
                                          </p:val>
                                        </p:tav>
                                      </p:tavLst>
                                    </p:anim>
                                    <p:animEffect transition="in" filter="wipe(up)">
                                      <p:cBhvr>
                                        <p:cTn id="20" dur="500"/>
                                        <p:tgtEl>
                                          <p:spTgt spid="3">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p:tgtEl>
                                          <p:spTgt spid="3">
                                            <p:txEl>
                                              <p:pRg st="3" end="3"/>
                                            </p:txEl>
                                          </p:spTgt>
                                        </p:tgtEl>
                                        <p:attrNameLst>
                                          <p:attrName>ppt_y</p:attrName>
                                        </p:attrNameLst>
                                      </p:cBhvr>
                                      <p:tavLst>
                                        <p:tav tm="0">
                                          <p:val>
                                            <p:strVal val="#ppt_y+#ppt_h*1.125000"/>
                                          </p:val>
                                        </p:tav>
                                        <p:tav tm="100000">
                                          <p:val>
                                            <p:strVal val="#ppt_y"/>
                                          </p:val>
                                        </p:tav>
                                      </p:tavLst>
                                    </p:anim>
                                    <p:animEffect transition="in" filter="wipe(up)">
                                      <p:cBhvr>
                                        <p:cTn id="26" dur="500"/>
                                        <p:tgtEl>
                                          <p:spTgt spid="3">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3933DD-8F57-E89F-B869-2369A9DB9DD6}"/>
              </a:ext>
            </a:extLst>
          </p:cNvPr>
          <p:cNvSpPr>
            <a:spLocks noGrp="1"/>
          </p:cNvSpPr>
          <p:nvPr>
            <p:ph type="title"/>
          </p:nvPr>
        </p:nvSpPr>
        <p:spPr>
          <a:xfrm>
            <a:off x="881348" y="231196"/>
            <a:ext cx="10429303" cy="768928"/>
          </a:xfrm>
        </p:spPr>
        <p:txBody>
          <a:bodyPr/>
          <a:lstStyle/>
          <a:p>
            <a:r>
              <a:rPr lang="en-US" sz="2400" u="sng">
                <a:latin typeface="Arial"/>
                <a:cs typeface="Arial"/>
              </a:rPr>
              <a:t>How Outlook is used in Sunrise Care Home.</a:t>
            </a:r>
          </a:p>
        </p:txBody>
      </p:sp>
      <p:sp>
        <p:nvSpPr>
          <p:cNvPr id="4" name="Content Placeholder 3">
            <a:extLst>
              <a:ext uri="{FF2B5EF4-FFF2-40B4-BE49-F238E27FC236}">
                <a16:creationId xmlns:a16="http://schemas.microsoft.com/office/drawing/2014/main" id="{8A33C6F6-69C6-A7F7-3244-DBF075B00352}"/>
              </a:ext>
            </a:extLst>
          </p:cNvPr>
          <p:cNvSpPr>
            <a:spLocks noGrp="1"/>
          </p:cNvSpPr>
          <p:nvPr>
            <p:ph sz="half" idx="2"/>
          </p:nvPr>
        </p:nvSpPr>
        <p:spPr>
          <a:xfrm>
            <a:off x="881349" y="1365267"/>
            <a:ext cx="10983338" cy="3833370"/>
          </a:xfrm>
        </p:spPr>
        <p:txBody>
          <a:bodyPr vert="horz" lIns="91440" tIns="45720" rIns="91440" bIns="45720" rtlCol="0" anchor="t">
            <a:noAutofit/>
          </a:bodyPr>
          <a:lstStyle/>
          <a:p>
            <a:pPr marL="0" indent="0">
              <a:buNone/>
            </a:pPr>
            <a:r>
              <a:rPr lang="en-US" sz="2400">
                <a:latin typeface="Arial"/>
                <a:cs typeface="Arial"/>
              </a:rPr>
              <a:t>Some features are available providing you have a Microsoft 365 subscription.</a:t>
            </a:r>
          </a:p>
          <a:p>
            <a:r>
              <a:rPr lang="en-US" sz="2400">
                <a:latin typeface="Arial"/>
                <a:cs typeface="Arial"/>
              </a:rPr>
              <a:t>Outlook is a software where you can communicate, schedule, manage and share files with contacts.</a:t>
            </a:r>
          </a:p>
          <a:p>
            <a:r>
              <a:rPr lang="en-US" sz="2400">
                <a:latin typeface="Arial"/>
                <a:ea typeface="+mn-lt"/>
                <a:cs typeface="+mn-lt"/>
              </a:rPr>
              <a:t>Outlook helps people organize their personal and business day via a calendar </a:t>
            </a:r>
          </a:p>
          <a:p>
            <a:r>
              <a:rPr lang="en-US" sz="2400">
                <a:latin typeface="Arial"/>
                <a:ea typeface="+mn-lt"/>
                <a:cs typeface="+mn-lt"/>
              </a:rPr>
              <a:t>To collaborate with other staff members </a:t>
            </a:r>
          </a:p>
          <a:p>
            <a:r>
              <a:rPr lang="en-US" sz="2400">
                <a:latin typeface="Arial"/>
                <a:ea typeface="+mn-lt"/>
                <a:cs typeface="+mn-lt"/>
              </a:rPr>
              <a:t>It uses (RIM) information rights managements to help protect messages </a:t>
            </a:r>
          </a:p>
          <a:p>
            <a:r>
              <a:rPr lang="en-US" sz="2400">
                <a:latin typeface="Arial"/>
                <a:ea typeface="+mn-lt"/>
                <a:cs typeface="+mn-lt"/>
              </a:rPr>
              <a:t>It is very secure with twofactor authorization and digital signatures to verify whom the sender is.</a:t>
            </a:r>
          </a:p>
        </p:txBody>
      </p:sp>
      <p:sp>
        <p:nvSpPr>
          <p:cNvPr id="7" name="Date Placeholder 6">
            <a:extLst>
              <a:ext uri="{FF2B5EF4-FFF2-40B4-BE49-F238E27FC236}">
                <a16:creationId xmlns:a16="http://schemas.microsoft.com/office/drawing/2014/main" id="{4A93C6C7-2160-A56E-382C-B66D3B0AB5AC}"/>
              </a:ext>
            </a:extLst>
          </p:cNvPr>
          <p:cNvSpPr>
            <a:spLocks noGrp="1"/>
          </p:cNvSpPr>
          <p:nvPr>
            <p:ph type="dt" sz="half" idx="10"/>
          </p:nvPr>
        </p:nvSpPr>
        <p:spPr/>
        <p:txBody>
          <a:bodyPr/>
          <a:lstStyle/>
          <a:p>
            <a:fld id="{7E6BBCEE-A28A-4956-ABFA-DACB8D9C5B64}" type="datetime1">
              <a:t>10/12/2025</a:t>
            </a:fld>
            <a:endParaRPr lang="en-US"/>
          </a:p>
        </p:txBody>
      </p:sp>
      <p:sp>
        <p:nvSpPr>
          <p:cNvPr id="8" name="Footer Placeholder 7">
            <a:extLst>
              <a:ext uri="{FF2B5EF4-FFF2-40B4-BE49-F238E27FC236}">
                <a16:creationId xmlns:a16="http://schemas.microsoft.com/office/drawing/2014/main" id="{60ADF21A-4D41-845E-A13F-3303E1A90652}"/>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E0117CBA-7E55-7CB2-1D09-6323D430EDDE}"/>
              </a:ext>
            </a:extLst>
          </p:cNvPr>
          <p:cNvSpPr>
            <a:spLocks noGrp="1"/>
          </p:cNvSpPr>
          <p:nvPr>
            <p:ph type="sldNum" sz="quarter" idx="12"/>
          </p:nvPr>
        </p:nvSpPr>
        <p:spPr/>
        <p:txBody>
          <a:bodyPr/>
          <a:lstStyle/>
          <a:p>
            <a:fld id="{5E4DE196-8A13-4FF7-A07E-102851959EAB}" type="slidenum">
              <a:rPr lang="en-US" dirty="0"/>
              <a:t>7</a:t>
            </a:fld>
            <a:endParaRPr lang="en-US"/>
          </a:p>
        </p:txBody>
      </p:sp>
    </p:spTree>
    <p:extLst>
      <p:ext uri="{BB962C8B-B14F-4D97-AF65-F5344CB8AC3E}">
        <p14:creationId xmlns:p14="http://schemas.microsoft.com/office/powerpoint/2010/main" val="32278705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blue and white logo&#10;&#10;AI-generated content may be incorrect.">
            <a:extLst>
              <a:ext uri="{FF2B5EF4-FFF2-40B4-BE49-F238E27FC236}">
                <a16:creationId xmlns:a16="http://schemas.microsoft.com/office/drawing/2014/main" id="{1685A324-9154-CEB6-8557-D92EB7D0FB98}"/>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839075" y="4662487"/>
            <a:ext cx="3695700" cy="1485900"/>
          </a:xfrm>
          <a:prstGeom prst="rect">
            <a:avLst/>
          </a:prstGeom>
        </p:spPr>
      </p:pic>
      <p:sp>
        <p:nvSpPr>
          <p:cNvPr id="2" name="Title 1">
            <a:extLst>
              <a:ext uri="{FF2B5EF4-FFF2-40B4-BE49-F238E27FC236}">
                <a16:creationId xmlns:a16="http://schemas.microsoft.com/office/drawing/2014/main" id="{57D460D4-8758-7B1D-5822-7F2A2DBB5471}"/>
              </a:ext>
            </a:extLst>
          </p:cNvPr>
          <p:cNvSpPr>
            <a:spLocks noGrp="1"/>
          </p:cNvSpPr>
          <p:nvPr>
            <p:ph type="title"/>
          </p:nvPr>
        </p:nvSpPr>
        <p:spPr/>
        <p:txBody>
          <a:bodyPr>
            <a:normAutofit/>
          </a:bodyPr>
          <a:lstStyle/>
          <a:p>
            <a:r>
              <a:rPr lang="en-GB" sz="1100"/>
              <a:t>                                                                                                                                                                                                                                           </a:t>
            </a:r>
          </a:p>
        </p:txBody>
      </p:sp>
      <p:sp>
        <p:nvSpPr>
          <p:cNvPr id="3" name="Content Placeholder 2">
            <a:extLst>
              <a:ext uri="{FF2B5EF4-FFF2-40B4-BE49-F238E27FC236}">
                <a16:creationId xmlns:a16="http://schemas.microsoft.com/office/drawing/2014/main" id="{F22DC719-1631-B0F8-14DF-0AC34DD461B0}"/>
              </a:ext>
            </a:extLst>
          </p:cNvPr>
          <p:cNvSpPr>
            <a:spLocks noGrp="1"/>
          </p:cNvSpPr>
          <p:nvPr>
            <p:ph idx="1"/>
          </p:nvPr>
        </p:nvSpPr>
        <p:spPr/>
        <p:txBody>
          <a:bodyPr vert="horz" lIns="91440" tIns="45720" rIns="91440" bIns="45720" rtlCol="0" anchor="t">
            <a:normAutofit/>
          </a:bodyPr>
          <a:lstStyle/>
          <a:p>
            <a:pPr>
              <a:buNone/>
            </a:pPr>
            <a:endParaRPr lang="en-US" sz="1200">
              <a:latin typeface="Aptos"/>
            </a:endParaRPr>
          </a:p>
          <a:p>
            <a:pPr marL="0" indent="0">
              <a:buNone/>
            </a:pPr>
            <a:endParaRPr lang="en-GB" sz="1100"/>
          </a:p>
          <a:p>
            <a:pPr marL="0" indent="0">
              <a:buNone/>
            </a:pPr>
            <a:endParaRPr lang="en-GB" sz="1100"/>
          </a:p>
          <a:p>
            <a:pPr marL="0" indent="0">
              <a:buNone/>
            </a:pPr>
            <a:endParaRPr lang="en-GB" sz="1100"/>
          </a:p>
          <a:p>
            <a:pPr marL="0" indent="0">
              <a:buNone/>
            </a:pPr>
            <a:endParaRPr lang="en-GB" sz="1100"/>
          </a:p>
          <a:p>
            <a:pPr marL="0" indent="0">
              <a:buNone/>
            </a:pPr>
            <a:endParaRPr lang="en-GB" sz="1100"/>
          </a:p>
          <a:p>
            <a:endParaRPr lang="en-GB" sz="1100"/>
          </a:p>
          <a:p>
            <a:pPr marL="0" indent="0">
              <a:buNone/>
            </a:pPr>
            <a:endParaRPr lang="en-GB" sz="1100"/>
          </a:p>
        </p:txBody>
      </p:sp>
      <p:sp>
        <p:nvSpPr>
          <p:cNvPr id="4" name="TextBox 3">
            <a:extLst>
              <a:ext uri="{FF2B5EF4-FFF2-40B4-BE49-F238E27FC236}">
                <a16:creationId xmlns:a16="http://schemas.microsoft.com/office/drawing/2014/main" id="{10483C44-1CEF-AD1B-C662-0F35415E65BE}"/>
              </a:ext>
            </a:extLst>
          </p:cNvPr>
          <p:cNvSpPr txBox="1"/>
          <p:nvPr/>
        </p:nvSpPr>
        <p:spPr>
          <a:xfrm>
            <a:off x="872248" y="479189"/>
            <a:ext cx="1079701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u="sng">
                <a:latin typeface="Arial"/>
                <a:cs typeface="Times New Roman"/>
              </a:rPr>
              <a:t>Benefits of using Outlook </a:t>
            </a:r>
          </a:p>
        </p:txBody>
      </p:sp>
      <p:sp>
        <p:nvSpPr>
          <p:cNvPr id="5" name="TextBox 4">
            <a:extLst>
              <a:ext uri="{FF2B5EF4-FFF2-40B4-BE49-F238E27FC236}">
                <a16:creationId xmlns:a16="http://schemas.microsoft.com/office/drawing/2014/main" id="{A7740CB2-8431-0242-24E3-A0E8896C854D}"/>
              </a:ext>
            </a:extLst>
          </p:cNvPr>
          <p:cNvSpPr txBox="1"/>
          <p:nvPr/>
        </p:nvSpPr>
        <p:spPr>
          <a:xfrm>
            <a:off x="926561" y="1814515"/>
            <a:ext cx="2277795" cy="43110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6" name="TextBox 5">
            <a:extLst>
              <a:ext uri="{FF2B5EF4-FFF2-40B4-BE49-F238E27FC236}">
                <a16:creationId xmlns:a16="http://schemas.microsoft.com/office/drawing/2014/main" id="{48499C40-1CA0-9007-BC81-1EAA5614711F}"/>
              </a:ext>
            </a:extLst>
          </p:cNvPr>
          <p:cNvSpPr txBox="1"/>
          <p:nvPr/>
        </p:nvSpPr>
        <p:spPr>
          <a:xfrm>
            <a:off x="872755" y="950070"/>
            <a:ext cx="9027477" cy="52629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latin typeface="Arial"/>
                <a:cs typeface="Arial"/>
              </a:rPr>
              <a:t>Enhanced communication: </a:t>
            </a:r>
          </a:p>
          <a:p>
            <a:pPr marL="342900" indent="-342900">
              <a:buFont typeface="Arial"/>
              <a:buChar char="•"/>
            </a:pPr>
            <a:r>
              <a:rPr lang="en-US" sz="2400">
                <a:latin typeface="Arial"/>
                <a:cs typeface="Arial"/>
              </a:rPr>
              <a:t>Important messages about resident care, schedule changes or appointments can be sent in real time, reducing delays compared with traditional methods like paper notes or phone calls. ( Perera et al., 2023)</a:t>
            </a:r>
          </a:p>
          <a:p>
            <a:endParaRPr lang="en-US" sz="2400">
              <a:latin typeface="Arial"/>
              <a:cs typeface="Arial"/>
            </a:endParaRPr>
          </a:p>
          <a:p>
            <a:r>
              <a:rPr lang="en-US" sz="2400">
                <a:latin typeface="Arial"/>
                <a:cs typeface="Arial"/>
              </a:rPr>
              <a:t>Effective scheduling and task management;</a:t>
            </a:r>
          </a:p>
          <a:p>
            <a:pPr marL="171450" indent="-171450">
              <a:buFont typeface="Arial"/>
              <a:buChar char="•"/>
            </a:pPr>
            <a:r>
              <a:rPr lang="en-US" sz="2400">
                <a:latin typeface="Arial"/>
                <a:cs typeface="Arial"/>
              </a:rPr>
              <a:t>Helps organize staff shifts, residents' appointments and daily reminders. </a:t>
            </a:r>
          </a:p>
          <a:p>
            <a:pPr marL="171450" indent="-171450">
              <a:buFont typeface="Arial"/>
              <a:buChar char="•"/>
            </a:pPr>
            <a:r>
              <a:rPr lang="en-US" sz="2400">
                <a:latin typeface="Arial"/>
                <a:cs typeface="Arial"/>
              </a:rPr>
              <a:t>This structure ensures that care responsibilities are completed on time, minimizing missed activities and improve overall efficiency. (</a:t>
            </a:r>
            <a:r>
              <a:rPr lang="en-US" sz="2400" err="1">
                <a:latin typeface="Arial"/>
                <a:cs typeface="Arial"/>
              </a:rPr>
              <a:t>Caredove</a:t>
            </a:r>
            <a:r>
              <a:rPr lang="en-US" sz="2400">
                <a:latin typeface="Arial"/>
                <a:cs typeface="Arial"/>
              </a:rPr>
              <a:t>, 2023)</a:t>
            </a:r>
          </a:p>
          <a:p>
            <a:endParaRPr lang="en-US" sz="2400">
              <a:latin typeface="Arial"/>
              <a:cs typeface="Arial"/>
            </a:endParaRPr>
          </a:p>
          <a:p>
            <a:endParaRPr lang="en-US" sz="2400">
              <a:latin typeface="Arial"/>
              <a:cs typeface="Arial"/>
            </a:endParaRPr>
          </a:p>
        </p:txBody>
      </p:sp>
      <p:sp>
        <p:nvSpPr>
          <p:cNvPr id="11" name="TextBox 10">
            <a:extLst>
              <a:ext uri="{FF2B5EF4-FFF2-40B4-BE49-F238E27FC236}">
                <a16:creationId xmlns:a16="http://schemas.microsoft.com/office/drawing/2014/main" id="{66F78BE4-D71B-0483-E062-64353DD3722D}"/>
              </a:ext>
            </a:extLst>
          </p:cNvPr>
          <p:cNvSpPr txBox="1"/>
          <p:nvPr/>
        </p:nvSpPr>
        <p:spPr>
          <a:xfrm>
            <a:off x="9316549" y="6204118"/>
            <a:ext cx="234521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400">
                <a:latin typeface="Arial"/>
                <a:cs typeface="Arial"/>
              </a:rPr>
              <a:t>(</a:t>
            </a:r>
            <a:r>
              <a:rPr lang="en-US" sz="2400">
                <a:latin typeface="Arial"/>
                <a:cs typeface="Arial"/>
                <a:hlinkClick r:id="rId4"/>
              </a:rPr>
              <a:t>Bing,n.d</a:t>
            </a:r>
            <a:r>
              <a:rPr lang="en-US" sz="2400">
                <a:latin typeface="Arial"/>
                <a:cs typeface="Arial"/>
              </a:rPr>
              <a:t>)</a:t>
            </a:r>
          </a:p>
        </p:txBody>
      </p:sp>
    </p:spTree>
    <p:extLst>
      <p:ext uri="{BB962C8B-B14F-4D97-AF65-F5344CB8AC3E}">
        <p14:creationId xmlns:p14="http://schemas.microsoft.com/office/powerpoint/2010/main" val="5280067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D188C91-F808-7F64-401F-4229166C8C87}"/>
              </a:ext>
            </a:extLst>
          </p:cNvPr>
          <p:cNvSpPr>
            <a:spLocks noGrp="1"/>
          </p:cNvSpPr>
          <p:nvPr>
            <p:ph idx="1"/>
          </p:nvPr>
        </p:nvSpPr>
        <p:spPr>
          <a:xfrm>
            <a:off x="773049" y="329184"/>
            <a:ext cx="10442448" cy="6027894"/>
          </a:xfrm>
        </p:spPr>
        <p:txBody>
          <a:bodyPr vert="horz" lIns="91440" tIns="45720" rIns="91440" bIns="45720" rtlCol="0" anchor="t">
            <a:normAutofit/>
          </a:bodyPr>
          <a:lstStyle/>
          <a:p>
            <a:pPr>
              <a:lnSpc>
                <a:spcPct val="100000"/>
              </a:lnSpc>
              <a:spcBef>
                <a:spcPts val="0"/>
              </a:spcBef>
            </a:pPr>
            <a:endParaRPr lang="en-US"/>
          </a:p>
          <a:p>
            <a:pPr marL="0" indent="0">
              <a:lnSpc>
                <a:spcPct val="100000"/>
              </a:lnSpc>
              <a:spcBef>
                <a:spcPts val="0"/>
              </a:spcBef>
              <a:buNone/>
            </a:pPr>
            <a:r>
              <a:rPr lang="en-US" sz="2400">
                <a:solidFill>
                  <a:srgbClr val="000000"/>
                </a:solidFill>
                <a:latin typeface="Arial"/>
                <a:cs typeface="Arial"/>
              </a:rPr>
              <a:t>Documents records and accountability;</a:t>
            </a:r>
          </a:p>
          <a:p>
            <a:pPr marL="171450" indent="-171450">
              <a:lnSpc>
                <a:spcPct val="100000"/>
              </a:lnSpc>
              <a:spcBef>
                <a:spcPts val="0"/>
              </a:spcBef>
              <a:buFont typeface="Arial,Sans-Serif" panose="020B0604020202020204" pitchFamily="34" charset="0"/>
            </a:pPr>
            <a:r>
              <a:rPr lang="en-US" sz="2400">
                <a:solidFill>
                  <a:srgbClr val="000000"/>
                </a:solidFill>
                <a:latin typeface="Arial"/>
                <a:cs typeface="Arial"/>
              </a:rPr>
              <a:t>Emails provide a clear record of communications; written records ensure that instructions and decisions regarding resident care are traceable and accessible when needed. (Perera et al., 2023)</a:t>
            </a:r>
          </a:p>
          <a:p>
            <a:pPr>
              <a:lnSpc>
                <a:spcPct val="100000"/>
              </a:lnSpc>
              <a:spcBef>
                <a:spcPts val="0"/>
              </a:spcBef>
            </a:pPr>
            <a:endParaRPr lang="en-US" sz="2400">
              <a:solidFill>
                <a:srgbClr val="000000"/>
              </a:solidFill>
              <a:latin typeface="Arial"/>
              <a:cs typeface="Arial"/>
            </a:endParaRPr>
          </a:p>
          <a:p>
            <a:pPr marL="0" indent="0">
              <a:lnSpc>
                <a:spcPct val="100000"/>
              </a:lnSpc>
              <a:spcBef>
                <a:spcPts val="0"/>
              </a:spcBef>
              <a:buNone/>
            </a:pPr>
            <a:r>
              <a:rPr lang="en-US" sz="2400">
                <a:solidFill>
                  <a:srgbClr val="000000"/>
                </a:solidFill>
                <a:latin typeface="Arial"/>
                <a:cs typeface="Arial"/>
              </a:rPr>
              <a:t>Family engagement;</a:t>
            </a:r>
          </a:p>
          <a:p>
            <a:pPr marL="171450" indent="-171450">
              <a:lnSpc>
                <a:spcPct val="100000"/>
              </a:lnSpc>
              <a:spcBef>
                <a:spcPts val="0"/>
              </a:spcBef>
              <a:buFont typeface="Arial,Sans-Serif" panose="020B0604020202020204" pitchFamily="34" charset="0"/>
            </a:pPr>
            <a:r>
              <a:rPr lang="en-US" sz="2400">
                <a:solidFill>
                  <a:srgbClr val="000000"/>
                </a:solidFill>
                <a:latin typeface="Arial"/>
                <a:cs typeface="Arial"/>
              </a:rPr>
              <a:t>Allows care staff to keep families informed about general updates or nonconfidential matters. This helps relatives stay connected with their loved one's wellbeing, especially if they cannot visit regularly. (Caredove, 2023)</a:t>
            </a:r>
          </a:p>
          <a:p>
            <a:pPr>
              <a:lnSpc>
                <a:spcPct val="100000"/>
              </a:lnSpc>
              <a:spcBef>
                <a:spcPts val="0"/>
              </a:spcBef>
            </a:pPr>
            <a:endParaRPr lang="en-US" sz="2400">
              <a:solidFill>
                <a:srgbClr val="000000"/>
              </a:solidFill>
              <a:latin typeface="Arial"/>
              <a:cs typeface="Arial"/>
            </a:endParaRPr>
          </a:p>
          <a:p>
            <a:pPr marL="0" indent="0">
              <a:lnSpc>
                <a:spcPct val="100000"/>
              </a:lnSpc>
              <a:spcBef>
                <a:spcPts val="0"/>
              </a:spcBef>
              <a:buNone/>
            </a:pPr>
            <a:r>
              <a:rPr lang="en-US" sz="2400">
                <a:solidFill>
                  <a:srgbClr val="000000"/>
                </a:solidFill>
                <a:latin typeface="Arial"/>
                <a:cs typeface="Arial"/>
              </a:rPr>
              <a:t>Time and resources efficiency;</a:t>
            </a:r>
          </a:p>
          <a:p>
            <a:pPr marL="171450" indent="-171450">
              <a:lnSpc>
                <a:spcPct val="100000"/>
              </a:lnSpc>
              <a:spcBef>
                <a:spcPts val="0"/>
              </a:spcBef>
              <a:buFont typeface="Arial,Sans-Serif" panose="020B0604020202020204" pitchFamily="34" charset="0"/>
            </a:pPr>
            <a:r>
              <a:rPr lang="en-US" sz="2400">
                <a:solidFill>
                  <a:srgbClr val="000000"/>
                </a:solidFill>
                <a:latin typeface="Arial"/>
                <a:cs typeface="Arial"/>
              </a:rPr>
              <a:t>By reducing phone calls or manual paperwork, Outlook saves staff time and resources.</a:t>
            </a:r>
            <a:endParaRPr lang="en-US"/>
          </a:p>
        </p:txBody>
      </p:sp>
      <p:sp>
        <p:nvSpPr>
          <p:cNvPr id="4" name="Date Placeholder 3">
            <a:extLst>
              <a:ext uri="{FF2B5EF4-FFF2-40B4-BE49-F238E27FC236}">
                <a16:creationId xmlns:a16="http://schemas.microsoft.com/office/drawing/2014/main" id="{75A9836B-CA73-BD9C-C472-22E25FB8FC11}"/>
              </a:ext>
            </a:extLst>
          </p:cNvPr>
          <p:cNvSpPr>
            <a:spLocks noGrp="1"/>
          </p:cNvSpPr>
          <p:nvPr>
            <p:ph type="dt" sz="half" idx="10"/>
          </p:nvPr>
        </p:nvSpPr>
        <p:spPr/>
        <p:txBody>
          <a:bodyPr/>
          <a:lstStyle/>
          <a:p>
            <a:fld id="{D280C3BA-56EC-4DA9-B307-8A8E879F38C6}" type="datetime1">
              <a:t>10/12/2025</a:t>
            </a:fld>
            <a:endParaRPr lang="en-US"/>
          </a:p>
        </p:txBody>
      </p:sp>
      <p:sp>
        <p:nvSpPr>
          <p:cNvPr id="5" name="Footer Placeholder 4">
            <a:extLst>
              <a:ext uri="{FF2B5EF4-FFF2-40B4-BE49-F238E27FC236}">
                <a16:creationId xmlns:a16="http://schemas.microsoft.com/office/drawing/2014/main" id="{77C3C7FF-C4A0-F457-ACB0-46F79B4B6752}"/>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19AA922B-4160-9197-23A7-AC8411F6D7F3}"/>
              </a:ext>
            </a:extLst>
          </p:cNvPr>
          <p:cNvSpPr>
            <a:spLocks noGrp="1"/>
          </p:cNvSpPr>
          <p:nvPr>
            <p:ph type="sldNum" sz="quarter" idx="12"/>
          </p:nvPr>
        </p:nvSpPr>
        <p:spPr/>
        <p:txBody>
          <a:bodyPr/>
          <a:lstStyle/>
          <a:p>
            <a:fld id="{5E4DE196-8A13-4FF7-A07E-102851959EAB}" type="slidenum">
              <a:rPr lang="en-US" dirty="0"/>
              <a:t>9</a:t>
            </a:fld>
            <a:endParaRPr lang="en-US"/>
          </a:p>
        </p:txBody>
      </p:sp>
    </p:spTree>
    <p:extLst>
      <p:ext uri="{BB962C8B-B14F-4D97-AF65-F5344CB8AC3E}">
        <p14:creationId xmlns:p14="http://schemas.microsoft.com/office/powerpoint/2010/main" val="42022579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74615-C1D1-AD72-0735-37B253508885}"/>
              </a:ext>
            </a:extLst>
          </p:cNvPr>
          <p:cNvSpPr>
            <a:spLocks noGrp="1"/>
          </p:cNvSpPr>
          <p:nvPr>
            <p:ph type="title"/>
          </p:nvPr>
        </p:nvSpPr>
        <p:spPr>
          <a:xfrm>
            <a:off x="871108" y="588245"/>
            <a:ext cx="10449784" cy="599178"/>
          </a:xfrm>
        </p:spPr>
        <p:txBody>
          <a:bodyPr>
            <a:normAutofit/>
          </a:bodyPr>
          <a:lstStyle/>
          <a:p>
            <a:r>
              <a:rPr lang="en-US" sz="2400" u="sng">
                <a:latin typeface="Arial"/>
                <a:cs typeface="Arial"/>
              </a:rPr>
              <a:t>Limitations of using Outlook</a:t>
            </a:r>
          </a:p>
        </p:txBody>
      </p:sp>
      <p:sp>
        <p:nvSpPr>
          <p:cNvPr id="3" name="Content Placeholder 2">
            <a:extLst>
              <a:ext uri="{FF2B5EF4-FFF2-40B4-BE49-F238E27FC236}">
                <a16:creationId xmlns:a16="http://schemas.microsoft.com/office/drawing/2014/main" id="{70095C1E-F7B0-9A44-6FFF-F1B26EA2D980}"/>
              </a:ext>
            </a:extLst>
          </p:cNvPr>
          <p:cNvSpPr>
            <a:spLocks noGrp="1"/>
          </p:cNvSpPr>
          <p:nvPr>
            <p:ph idx="1"/>
          </p:nvPr>
        </p:nvSpPr>
        <p:spPr>
          <a:xfrm>
            <a:off x="782574" y="1376934"/>
            <a:ext cx="6765798" cy="5189694"/>
          </a:xfrm>
        </p:spPr>
        <p:txBody>
          <a:bodyPr vert="horz" lIns="91440" tIns="45720" rIns="91440" bIns="45720" rtlCol="0" anchor="t">
            <a:noAutofit/>
          </a:bodyPr>
          <a:lstStyle/>
          <a:p>
            <a:pPr marL="0" indent="0">
              <a:buNone/>
            </a:pPr>
            <a:r>
              <a:rPr lang="en-US" sz="2400">
                <a:latin typeface="Arial"/>
                <a:cs typeface="Arial"/>
              </a:rPr>
              <a:t>Staff training and confidence;</a:t>
            </a:r>
          </a:p>
          <a:p>
            <a:r>
              <a:rPr lang="en-US" sz="2400">
                <a:latin typeface="Arial"/>
                <a:cs typeface="Arial"/>
              </a:rPr>
              <a:t>Staff may not be familiar with digital tools. Without training staff may struggle to use Outlook effectively, potentially affecting care quality. (Lapointe and Rivard, 2005)</a:t>
            </a:r>
          </a:p>
          <a:p>
            <a:pPr marL="0" indent="0">
              <a:buNone/>
            </a:pPr>
            <a:r>
              <a:rPr lang="en-US" sz="2400">
                <a:latin typeface="Arial"/>
                <a:cs typeface="Arial"/>
              </a:rPr>
              <a:t>Technology dependance;</a:t>
            </a:r>
          </a:p>
          <a:p>
            <a:r>
              <a:rPr lang="en-US" sz="2400">
                <a:latin typeface="Arial"/>
                <a:cs typeface="Arial"/>
              </a:rPr>
              <a:t>Outlook relies on internet connection and functional software. The server outages, software glitches or system failures could interrupt communication and scheduling, which may delay care. (Kuo, 2011)</a:t>
            </a:r>
          </a:p>
          <a:p>
            <a:endParaRPr lang="en-US" sz="2400">
              <a:latin typeface="Arial"/>
              <a:cs typeface="Arial"/>
            </a:endParaRPr>
          </a:p>
        </p:txBody>
      </p:sp>
      <p:sp>
        <p:nvSpPr>
          <p:cNvPr id="4" name="Date Placeholder 3">
            <a:extLst>
              <a:ext uri="{FF2B5EF4-FFF2-40B4-BE49-F238E27FC236}">
                <a16:creationId xmlns:a16="http://schemas.microsoft.com/office/drawing/2014/main" id="{E57DB2F5-825F-A78D-6EAD-2A014906F463}"/>
              </a:ext>
            </a:extLst>
          </p:cNvPr>
          <p:cNvSpPr>
            <a:spLocks noGrp="1"/>
          </p:cNvSpPr>
          <p:nvPr>
            <p:ph type="dt" sz="half" idx="10"/>
          </p:nvPr>
        </p:nvSpPr>
        <p:spPr/>
        <p:txBody>
          <a:bodyPr/>
          <a:lstStyle/>
          <a:p>
            <a:fld id="{17731411-C5DE-4538-8E2C-2820A3772E7D}" type="datetime1">
              <a:t>10/12/2025</a:t>
            </a:fld>
            <a:endParaRPr lang="en-US"/>
          </a:p>
        </p:txBody>
      </p:sp>
      <p:sp>
        <p:nvSpPr>
          <p:cNvPr id="5" name="Footer Placeholder 4">
            <a:extLst>
              <a:ext uri="{FF2B5EF4-FFF2-40B4-BE49-F238E27FC236}">
                <a16:creationId xmlns:a16="http://schemas.microsoft.com/office/drawing/2014/main" id="{B489984B-EF05-DA17-0819-A8678EDEB647}"/>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9953A797-6C87-B25E-F707-B15F407BFB9B}"/>
              </a:ext>
            </a:extLst>
          </p:cNvPr>
          <p:cNvSpPr>
            <a:spLocks noGrp="1"/>
          </p:cNvSpPr>
          <p:nvPr>
            <p:ph type="sldNum" sz="quarter" idx="12"/>
          </p:nvPr>
        </p:nvSpPr>
        <p:spPr/>
        <p:txBody>
          <a:bodyPr/>
          <a:lstStyle/>
          <a:p>
            <a:fld id="{5E4DE196-8A13-4FF7-A07E-102851959EAB}" type="slidenum">
              <a:rPr lang="en-US" dirty="0"/>
              <a:t>10</a:t>
            </a:fld>
            <a:endParaRPr lang="en-US"/>
          </a:p>
        </p:txBody>
      </p:sp>
      <p:pic>
        <p:nvPicPr>
          <p:cNvPr id="10" name="Picture 9" descr="A computer error message&#10;&#10;AI-generated content may be incorrect.">
            <a:extLst>
              <a:ext uri="{FF2B5EF4-FFF2-40B4-BE49-F238E27FC236}">
                <a16:creationId xmlns:a16="http://schemas.microsoft.com/office/drawing/2014/main" id="{777FA19E-7FB9-B686-9660-FAC336A4F311}"/>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072437" y="1933575"/>
            <a:ext cx="3943350" cy="2714625"/>
          </a:xfrm>
          <a:prstGeom prst="rect">
            <a:avLst/>
          </a:prstGeom>
        </p:spPr>
      </p:pic>
      <p:sp>
        <p:nvSpPr>
          <p:cNvPr id="7" name="TextBox 6">
            <a:extLst>
              <a:ext uri="{FF2B5EF4-FFF2-40B4-BE49-F238E27FC236}">
                <a16:creationId xmlns:a16="http://schemas.microsoft.com/office/drawing/2014/main" id="{45194FE7-2D83-624E-5C1C-F7C6DE5D771E}"/>
              </a:ext>
            </a:extLst>
          </p:cNvPr>
          <p:cNvSpPr txBox="1"/>
          <p:nvPr/>
        </p:nvSpPr>
        <p:spPr>
          <a:xfrm>
            <a:off x="9112428" y="4736866"/>
            <a:ext cx="3084311"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400">
                <a:latin typeface="Arial"/>
                <a:cs typeface="Arial"/>
              </a:rPr>
              <a:t>(</a:t>
            </a:r>
            <a:r>
              <a:rPr lang="en-US" sz="2400" err="1">
                <a:latin typeface="Arial"/>
                <a:cs typeface="Arial"/>
              </a:rPr>
              <a:t>Bing,n.d</a:t>
            </a:r>
            <a:r>
              <a:rPr lang="en-US" sz="2400">
                <a:latin typeface="Arial"/>
                <a:cs typeface="Arial"/>
              </a:rPr>
              <a:t>)</a:t>
            </a:r>
          </a:p>
        </p:txBody>
      </p:sp>
    </p:spTree>
    <p:extLst>
      <p:ext uri="{BB962C8B-B14F-4D97-AF65-F5344CB8AC3E}">
        <p14:creationId xmlns:p14="http://schemas.microsoft.com/office/powerpoint/2010/main" val="5481569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F3D2FF9-179B-0CB2-3BB4-01B9402A69AF}"/>
              </a:ext>
            </a:extLst>
          </p:cNvPr>
          <p:cNvSpPr>
            <a:spLocks noGrp="1"/>
          </p:cNvSpPr>
          <p:nvPr>
            <p:ph idx="1"/>
          </p:nvPr>
        </p:nvSpPr>
        <p:spPr>
          <a:xfrm>
            <a:off x="696849" y="433959"/>
            <a:ext cx="10442448" cy="6113619"/>
          </a:xfrm>
        </p:spPr>
        <p:txBody>
          <a:bodyPr vert="horz" lIns="91440" tIns="45720" rIns="91440" bIns="45720" rtlCol="0" anchor="t">
            <a:normAutofit fontScale="92500"/>
          </a:bodyPr>
          <a:lstStyle/>
          <a:p>
            <a:endParaRPr lang="en-US"/>
          </a:p>
          <a:p>
            <a:pPr marL="0" indent="0">
              <a:buNone/>
            </a:pPr>
            <a:r>
              <a:rPr lang="en-US" sz="2400">
                <a:latin typeface="Arial"/>
                <a:cs typeface="Arial"/>
              </a:rPr>
              <a:t>Limited healthcare functionality;</a:t>
            </a:r>
            <a:endParaRPr lang="en-US" sz="2400">
              <a:solidFill>
                <a:srgbClr val="000000"/>
              </a:solidFill>
              <a:latin typeface="Arial"/>
              <a:cs typeface="Arial"/>
            </a:endParaRPr>
          </a:p>
          <a:p>
            <a:r>
              <a:rPr lang="en-US" sz="2400">
                <a:latin typeface="Arial"/>
                <a:cs typeface="Arial"/>
              </a:rPr>
              <a:t>Outlook does not provide specialized features for healthcare management, such as medication tracking, detailed care plans and clinical records. Dedicated healthcare software would be better meet these needs. (Kuo, 2011)</a:t>
            </a:r>
            <a:endParaRPr lang="en-US" sz="2400">
              <a:solidFill>
                <a:srgbClr val="000000"/>
              </a:solidFill>
              <a:latin typeface="Arial"/>
              <a:cs typeface="Arial"/>
            </a:endParaRPr>
          </a:p>
          <a:p>
            <a:pPr marL="0" indent="0">
              <a:buNone/>
            </a:pPr>
            <a:r>
              <a:rPr lang="en-US" sz="2400">
                <a:latin typeface="Arial"/>
                <a:cs typeface="Arial"/>
              </a:rPr>
              <a:t>Data security and privacy risks;</a:t>
            </a:r>
            <a:endParaRPr lang="en-US" sz="2400">
              <a:solidFill>
                <a:srgbClr val="000000"/>
              </a:solidFill>
              <a:latin typeface="Arial"/>
              <a:cs typeface="Arial"/>
            </a:endParaRPr>
          </a:p>
          <a:p>
            <a:r>
              <a:rPr lang="en-US" sz="2400">
                <a:latin typeface="Arial"/>
                <a:cs typeface="Arial"/>
              </a:rPr>
              <a:t>Sensitive residents' information could be accidentally shared or accessed by unauthorized personnel. Compliance with GDPR and local data protection policies is essential. (</a:t>
            </a:r>
            <a:r>
              <a:rPr lang="en-US" sz="2400" err="1">
                <a:latin typeface="Arial"/>
                <a:cs typeface="Arial"/>
              </a:rPr>
              <a:t>Caredove</a:t>
            </a:r>
            <a:r>
              <a:rPr lang="en-US" sz="2400">
                <a:latin typeface="Arial"/>
                <a:cs typeface="Arial"/>
              </a:rPr>
              <a:t>, 2023)</a:t>
            </a:r>
            <a:endParaRPr lang="en-US" sz="2400">
              <a:solidFill>
                <a:srgbClr val="000000"/>
              </a:solidFill>
              <a:latin typeface="Arial"/>
              <a:cs typeface="Arial"/>
            </a:endParaRPr>
          </a:p>
          <a:p>
            <a:pPr marL="0" indent="0">
              <a:buNone/>
            </a:pPr>
            <a:r>
              <a:rPr lang="en-US" sz="2400">
                <a:latin typeface="Arial"/>
                <a:cs typeface="Arial"/>
              </a:rPr>
              <a:t>Not suitable for emergences;</a:t>
            </a:r>
            <a:endParaRPr lang="en-US" sz="2400">
              <a:solidFill>
                <a:srgbClr val="000000"/>
              </a:solidFill>
              <a:latin typeface="Arial"/>
              <a:cs typeface="Arial"/>
            </a:endParaRPr>
          </a:p>
          <a:p>
            <a:r>
              <a:rPr lang="en-US" sz="2400">
                <a:latin typeface="Arial"/>
                <a:cs typeface="Arial"/>
              </a:rPr>
              <a:t>Email is not a realtime communication method for urgent situations. Important care instructions or incidents may not be addressed immediately if relying solely on Outlook.</a:t>
            </a:r>
            <a:endParaRPr lang="en-US"/>
          </a:p>
        </p:txBody>
      </p:sp>
      <p:sp>
        <p:nvSpPr>
          <p:cNvPr id="4" name="Date Placeholder 3">
            <a:extLst>
              <a:ext uri="{FF2B5EF4-FFF2-40B4-BE49-F238E27FC236}">
                <a16:creationId xmlns:a16="http://schemas.microsoft.com/office/drawing/2014/main" id="{5092BF54-91C6-57F4-3DF5-2B64F5147D84}"/>
              </a:ext>
            </a:extLst>
          </p:cNvPr>
          <p:cNvSpPr>
            <a:spLocks noGrp="1"/>
          </p:cNvSpPr>
          <p:nvPr>
            <p:ph type="dt" sz="half" idx="10"/>
          </p:nvPr>
        </p:nvSpPr>
        <p:spPr/>
        <p:txBody>
          <a:bodyPr/>
          <a:lstStyle/>
          <a:p>
            <a:fld id="{3876D701-499E-4533-B56F-177E653F00D4}" type="datetime1">
              <a:t>10/12/2025</a:t>
            </a:fld>
            <a:endParaRPr lang="en-US"/>
          </a:p>
        </p:txBody>
      </p:sp>
      <p:sp>
        <p:nvSpPr>
          <p:cNvPr id="5" name="Footer Placeholder 4">
            <a:extLst>
              <a:ext uri="{FF2B5EF4-FFF2-40B4-BE49-F238E27FC236}">
                <a16:creationId xmlns:a16="http://schemas.microsoft.com/office/drawing/2014/main" id="{2D166055-CACC-6EEB-ACB6-589974A45C5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54F579E2-55C8-3CB9-B985-3C46F75ED3F1}"/>
              </a:ext>
            </a:extLst>
          </p:cNvPr>
          <p:cNvSpPr>
            <a:spLocks noGrp="1"/>
          </p:cNvSpPr>
          <p:nvPr>
            <p:ph type="sldNum" sz="quarter" idx="12"/>
          </p:nvPr>
        </p:nvSpPr>
        <p:spPr/>
        <p:txBody>
          <a:bodyPr/>
          <a:lstStyle/>
          <a:p>
            <a:fld id="{5E4DE196-8A13-4FF7-A07E-102851959EAB}" type="slidenum">
              <a:rPr lang="en-US" dirty="0"/>
              <a:t>11</a:t>
            </a:fld>
            <a:endParaRPr lang="en-US"/>
          </a:p>
        </p:txBody>
      </p:sp>
    </p:spTree>
    <p:extLst>
      <p:ext uri="{BB962C8B-B14F-4D97-AF65-F5344CB8AC3E}">
        <p14:creationId xmlns:p14="http://schemas.microsoft.com/office/powerpoint/2010/main" val="11035840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244B23-C066-A248-34BD-1F3F536BD220}"/>
              </a:ext>
            </a:extLst>
          </p:cNvPr>
          <p:cNvSpPr>
            <a:spLocks noGrp="1"/>
          </p:cNvSpPr>
          <p:nvPr>
            <p:ph type="title"/>
          </p:nvPr>
        </p:nvSpPr>
        <p:spPr>
          <a:xfrm>
            <a:off x="871108" y="226295"/>
            <a:ext cx="10440259" cy="599178"/>
          </a:xfrm>
        </p:spPr>
        <p:txBody>
          <a:bodyPr anchor="b">
            <a:normAutofit/>
          </a:bodyPr>
          <a:lstStyle/>
          <a:p>
            <a:r>
              <a:rPr lang="en-US" sz="2400">
                <a:latin typeface="Arial"/>
                <a:cs typeface="Arial"/>
              </a:rPr>
              <a:t>Improvement for Outlook</a:t>
            </a:r>
          </a:p>
        </p:txBody>
      </p:sp>
      <p:pic>
        <p:nvPicPr>
          <p:cNvPr id="7" name="Picture 6" descr="A hand writing a word&#10;&#10;AI-generated content may be incorrect.">
            <a:extLst>
              <a:ext uri="{FF2B5EF4-FFF2-40B4-BE49-F238E27FC236}">
                <a16:creationId xmlns:a16="http://schemas.microsoft.com/office/drawing/2014/main" id="{92F13D3D-7403-43C3-5787-1A2D3611D898}"/>
              </a:ext>
            </a:extLst>
          </p:cNvPr>
          <p:cNvPicPr>
            <a:picLocks noChangeAspect="1"/>
          </p:cNvPicPr>
          <p:nvPr/>
        </p:nvPicPr>
        <p:blipFill>
          <a:blip r:embed="rId2">
            <a:extLst>
              <a:ext uri="{837473B0-CC2E-450A-ABE3-18F120FF3D39}">
                <a1611:picAttrSrcUrl xmlns:a1611="http://schemas.microsoft.com/office/drawing/2016/11/main" r:id="rId3"/>
              </a:ext>
            </a:extLst>
          </a:blip>
          <a:srcRect l="6973" t="-258" r="10134" b="15206"/>
          <a:stretch>
            <a:fillRect/>
          </a:stretch>
        </p:blipFill>
        <p:spPr>
          <a:xfrm>
            <a:off x="149945" y="1954459"/>
            <a:ext cx="3272508" cy="2060168"/>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3" name="Content Placeholder 2">
            <a:extLst>
              <a:ext uri="{FF2B5EF4-FFF2-40B4-BE49-F238E27FC236}">
                <a16:creationId xmlns:a16="http://schemas.microsoft.com/office/drawing/2014/main" id="{2F5579FE-F303-D609-90D1-0C64CC0E1A76}"/>
              </a:ext>
            </a:extLst>
          </p:cNvPr>
          <p:cNvSpPr>
            <a:spLocks noGrp="1"/>
          </p:cNvSpPr>
          <p:nvPr>
            <p:ph sz="half" idx="2"/>
          </p:nvPr>
        </p:nvSpPr>
        <p:spPr>
          <a:xfrm>
            <a:off x="3585191" y="835200"/>
            <a:ext cx="8357635" cy="5522737"/>
          </a:xfrm>
        </p:spPr>
        <p:txBody>
          <a:bodyPr vert="horz" lIns="91440" tIns="45720" rIns="91440" bIns="45720" rtlCol="0" anchor="t">
            <a:noAutofit/>
          </a:bodyPr>
          <a:lstStyle/>
          <a:p>
            <a:pPr>
              <a:lnSpc>
                <a:spcPct val="110000"/>
              </a:lnSpc>
            </a:pPr>
            <a:r>
              <a:rPr lang="en-US" sz="2400">
                <a:latin typeface="Arial"/>
                <a:cs typeface="Arial"/>
              </a:rPr>
              <a:t>Can improving communication, organization and record keeping. </a:t>
            </a:r>
          </a:p>
          <a:p>
            <a:pPr>
              <a:lnSpc>
                <a:spcPct val="110000"/>
              </a:lnSpc>
            </a:pPr>
            <a:r>
              <a:rPr lang="en-US" sz="2400">
                <a:latin typeface="Arial"/>
                <a:cs typeface="Arial"/>
              </a:rPr>
              <a:t>Its features help staff coordinate shifts, appointments and tasks efficiently. </a:t>
            </a:r>
          </a:p>
          <a:p>
            <a:pPr>
              <a:lnSpc>
                <a:spcPct val="110000"/>
              </a:lnSpc>
            </a:pPr>
            <a:r>
              <a:rPr lang="en-US" sz="2400">
                <a:latin typeface="Arial"/>
                <a:cs typeface="Arial"/>
              </a:rPr>
              <a:t>Provide a written record that supports accountability and continuity of care, (Ginn, 2024).</a:t>
            </a:r>
          </a:p>
          <a:p>
            <a:pPr>
              <a:lnSpc>
                <a:spcPct val="110000"/>
              </a:lnSpc>
            </a:pPr>
            <a:r>
              <a:rPr lang="en-US" sz="2400">
                <a:latin typeface="Arial"/>
                <a:cs typeface="Arial"/>
              </a:rPr>
              <a:t>Outlook should be used alongside specialized care management systems to ensure residents receive safe, timely and personalized care, (</a:t>
            </a:r>
            <a:r>
              <a:rPr lang="en-US" sz="2400" err="1">
                <a:latin typeface="Arial"/>
                <a:cs typeface="Arial"/>
              </a:rPr>
              <a:t>Sabetsarvestani</a:t>
            </a:r>
            <a:r>
              <a:rPr lang="en-US" sz="2400">
                <a:latin typeface="Arial"/>
                <a:cs typeface="Arial"/>
              </a:rPr>
              <a:t>, 2012). </a:t>
            </a:r>
          </a:p>
          <a:p>
            <a:pPr>
              <a:lnSpc>
                <a:spcPct val="110000"/>
              </a:lnSpc>
            </a:pPr>
            <a:r>
              <a:rPr lang="en-US" sz="2400">
                <a:latin typeface="Arial"/>
                <a:cs typeface="Arial"/>
              </a:rPr>
              <a:t>By combining Outlook with appropriate training, technical support and healthcarefocused tools, the care home can maximize operational efficiency while maintaining high standards of resident care.</a:t>
            </a:r>
          </a:p>
        </p:txBody>
      </p:sp>
      <p:sp>
        <p:nvSpPr>
          <p:cNvPr id="4" name="Date Placeholder 3">
            <a:extLst>
              <a:ext uri="{FF2B5EF4-FFF2-40B4-BE49-F238E27FC236}">
                <a16:creationId xmlns:a16="http://schemas.microsoft.com/office/drawing/2014/main" id="{235BE9A9-C007-C7A7-61E7-55BDDEF9A25D}"/>
              </a:ext>
            </a:extLst>
          </p:cNvPr>
          <p:cNvSpPr>
            <a:spLocks noGrp="1"/>
          </p:cNvSpPr>
          <p:nvPr>
            <p:ph type="dt" sz="half" idx="10"/>
          </p:nvPr>
        </p:nvSpPr>
        <p:spPr>
          <a:xfrm>
            <a:off x="877824" y="6356350"/>
            <a:ext cx="2743200" cy="365125"/>
          </a:xfrm>
        </p:spPr>
        <p:txBody>
          <a:bodyPr anchor="ctr">
            <a:normAutofit/>
          </a:bodyPr>
          <a:lstStyle/>
          <a:p>
            <a:pPr>
              <a:spcAft>
                <a:spcPts val="600"/>
              </a:spcAft>
            </a:pPr>
            <a:fld id="{9C2ED9BA-CE58-4CCA-B2BE-54F87257B268}" type="datetime1">
              <a:rPr lang="en-US"/>
              <a:pPr>
                <a:spcAft>
                  <a:spcPts val="600"/>
                </a:spcAft>
              </a:pPr>
              <a:t>10/12/2025</a:t>
            </a:fld>
            <a:endParaRPr lang="en-US"/>
          </a:p>
        </p:txBody>
      </p:sp>
      <p:sp>
        <p:nvSpPr>
          <p:cNvPr id="5" name="Footer Placeholder 4">
            <a:extLst>
              <a:ext uri="{FF2B5EF4-FFF2-40B4-BE49-F238E27FC236}">
                <a16:creationId xmlns:a16="http://schemas.microsoft.com/office/drawing/2014/main" id="{3E3D9D6B-6B32-ACFA-2F7F-BB37AF2EEACA}"/>
              </a:ext>
            </a:extLst>
          </p:cNvPr>
          <p:cNvSpPr>
            <a:spLocks noGrp="1"/>
          </p:cNvSpPr>
          <p:nvPr>
            <p:ph type="ftr" sz="quarter" idx="11"/>
          </p:nvPr>
        </p:nvSpPr>
        <p:spPr>
          <a:xfrm>
            <a:off x="7132320" y="6356350"/>
            <a:ext cx="4297680"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59FE5AEC-A7FC-BB4D-827F-776A1FAA957E}"/>
              </a:ext>
            </a:extLst>
          </p:cNvPr>
          <p:cNvSpPr>
            <a:spLocks noGrp="1"/>
          </p:cNvSpPr>
          <p:nvPr>
            <p:ph type="sldNum" sz="quarter" idx="12"/>
          </p:nvPr>
        </p:nvSpPr>
        <p:spPr>
          <a:xfrm>
            <a:off x="11429999" y="6356350"/>
            <a:ext cx="521207" cy="365125"/>
          </a:xfrm>
        </p:spPr>
        <p:txBody>
          <a:bodyPr anchor="ctr">
            <a:normAutofit/>
          </a:bodyPr>
          <a:lstStyle/>
          <a:p>
            <a:pPr>
              <a:spcAft>
                <a:spcPts val="600"/>
              </a:spcAft>
            </a:pPr>
            <a:fld id="{5E4DE196-8A13-4FF7-A07E-102851959EAB}" type="slidenum">
              <a:rPr lang="en-US" dirty="0"/>
              <a:pPr>
                <a:spcAft>
                  <a:spcPts val="600"/>
                </a:spcAft>
              </a:pPr>
              <a:t>12</a:t>
            </a:fld>
            <a:endParaRPr lang="en-US"/>
          </a:p>
        </p:txBody>
      </p:sp>
      <p:sp>
        <p:nvSpPr>
          <p:cNvPr id="8" name="TextBox 7">
            <a:extLst>
              <a:ext uri="{FF2B5EF4-FFF2-40B4-BE49-F238E27FC236}">
                <a16:creationId xmlns:a16="http://schemas.microsoft.com/office/drawing/2014/main" id="{5D667245-083F-B959-1F67-74D687342CEE}"/>
              </a:ext>
            </a:extLst>
          </p:cNvPr>
          <p:cNvSpPr txBox="1"/>
          <p:nvPr/>
        </p:nvSpPr>
        <p:spPr>
          <a:xfrm>
            <a:off x="790432" y="4190633"/>
            <a:ext cx="226146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400">
                <a:latin typeface="Arial"/>
                <a:cs typeface="Arial"/>
              </a:rPr>
              <a:t>(</a:t>
            </a:r>
            <a:r>
              <a:rPr lang="en-US" sz="2400" err="1">
                <a:latin typeface="Arial"/>
                <a:cs typeface="Arial"/>
              </a:rPr>
              <a:t>Bing,n.d</a:t>
            </a:r>
            <a:r>
              <a:rPr lang="en-US" sz="2400">
                <a:latin typeface="Arial"/>
                <a:cs typeface="Arial"/>
              </a:rPr>
              <a:t>)</a:t>
            </a:r>
          </a:p>
        </p:txBody>
      </p:sp>
    </p:spTree>
    <p:extLst>
      <p:ext uri="{BB962C8B-B14F-4D97-AF65-F5344CB8AC3E}">
        <p14:creationId xmlns:p14="http://schemas.microsoft.com/office/powerpoint/2010/main" val="22989627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59A2F1-5D7F-D96D-19FD-D9BB830EC954}"/>
              </a:ext>
            </a:extLst>
          </p:cNvPr>
          <p:cNvSpPr>
            <a:spLocks noGrp="1"/>
          </p:cNvSpPr>
          <p:nvPr>
            <p:ph type="ctrTitle"/>
          </p:nvPr>
        </p:nvSpPr>
        <p:spPr>
          <a:xfrm>
            <a:off x="517869" y="978407"/>
            <a:ext cx="5788337" cy="3290107"/>
          </a:xfrm>
        </p:spPr>
        <p:txBody>
          <a:bodyPr anchor="t">
            <a:noAutofit/>
          </a:bodyPr>
          <a:lstStyle/>
          <a:p>
            <a:pPr>
              <a:lnSpc>
                <a:spcPct val="90000"/>
              </a:lnSpc>
            </a:pPr>
            <a:r>
              <a:rPr lang="en-GB" sz="4000">
                <a:latin typeface="Arial" panose="020B0604020202020204" pitchFamily="34" charset="0"/>
                <a:cs typeface="Arial" panose="020B0604020202020204" pitchFamily="34" charset="0"/>
              </a:rPr>
              <a:t>The Impact of Limited Digital Skills at Sunrise Residential Care Home</a:t>
            </a:r>
            <a:endParaRPr lang="en-GB" sz="4000">
              <a:solidFill>
                <a:srgbClr val="FFFFFF"/>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C6416F63-E68F-E85E-0D4B-86AA20FD22EE}"/>
              </a:ext>
            </a:extLst>
          </p:cNvPr>
          <p:cNvSpPr>
            <a:spLocks noGrp="1"/>
          </p:cNvSpPr>
          <p:nvPr>
            <p:ph type="subTitle" idx="1"/>
          </p:nvPr>
        </p:nvSpPr>
        <p:spPr>
          <a:xfrm>
            <a:off x="517870" y="4482450"/>
            <a:ext cx="5040785" cy="1724029"/>
          </a:xfrm>
        </p:spPr>
        <p:txBody>
          <a:bodyPr anchor="t">
            <a:normAutofit/>
          </a:bodyPr>
          <a:lstStyle/>
          <a:p>
            <a:r>
              <a:rPr lang="en-GB" sz="1100" i="0">
                <a:latin typeface="Arial" panose="020B0604020202020204" pitchFamily="34" charset="0"/>
                <a:cs typeface="Arial" panose="020B0604020202020204" pitchFamily="34" charset="0"/>
              </a:rPr>
              <a:t>Technological Challenges that could arise at Sunrise Residential Care Home</a:t>
            </a:r>
          </a:p>
          <a:p>
            <a:endParaRPr lang="en-GB" sz="1100" i="0">
              <a:solidFill>
                <a:srgbClr val="FFFFFF"/>
              </a:solidFill>
              <a:latin typeface="Arial" panose="020B0604020202020204" pitchFamily="34" charset="0"/>
              <a:cs typeface="Arial" panose="020B0604020202020204" pitchFamily="34" charset="0"/>
            </a:endParaRPr>
          </a:p>
          <a:p>
            <a:r>
              <a:rPr lang="en-GB" sz="1100" i="0">
                <a:solidFill>
                  <a:srgbClr val="FFFFFF"/>
                </a:solidFill>
                <a:latin typeface="Arial" panose="020B0604020202020204" pitchFamily="34" charset="0"/>
                <a:cs typeface="Arial" panose="020B0604020202020204" pitchFamily="34" charset="0"/>
              </a:rPr>
              <a:t>Rebecca </a:t>
            </a:r>
            <a:r>
              <a:rPr lang="en-GB" sz="1100" i="0" err="1">
                <a:solidFill>
                  <a:srgbClr val="FFFFFF"/>
                </a:solidFill>
                <a:latin typeface="Arial" panose="020B0604020202020204" pitchFamily="34" charset="0"/>
                <a:cs typeface="Arial" panose="020B0604020202020204" pitchFamily="34" charset="0"/>
              </a:rPr>
              <a:t>williams</a:t>
            </a:r>
            <a:endParaRPr lang="en-GB" sz="1100" i="0">
              <a:solidFill>
                <a:srgbClr val="FFFF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42956490"/>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A computer with a blue screen&#10;&#10;Description automatically generated">
            <a:extLst>
              <a:ext uri="{FF2B5EF4-FFF2-40B4-BE49-F238E27FC236}">
                <a16:creationId xmlns:a16="http://schemas.microsoft.com/office/drawing/2014/main" id="{8E73BCA2-5B67-C97E-A094-EED21E7B44E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749537" y="4453247"/>
            <a:ext cx="2695575" cy="1763289"/>
          </a:xfrm>
        </p:spPr>
      </p:pic>
      <p:sp>
        <p:nvSpPr>
          <p:cNvPr id="4" name="Rectangle 1">
            <a:extLst>
              <a:ext uri="{FF2B5EF4-FFF2-40B4-BE49-F238E27FC236}">
                <a16:creationId xmlns:a16="http://schemas.microsoft.com/office/drawing/2014/main" id="{7BBB7371-4563-32D9-813A-3241DDDFF8F5}"/>
              </a:ext>
            </a:extLst>
          </p:cNvPr>
          <p:cNvSpPr>
            <a:spLocks noGrp="1" noChangeArrowheads="1"/>
          </p:cNvSpPr>
          <p:nvPr>
            <p:ph type="title"/>
          </p:nvPr>
        </p:nvSpPr>
        <p:spPr bwMode="auto">
          <a:xfrm>
            <a:off x="521207" y="1248263"/>
            <a:ext cx="11155680" cy="9233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br>
              <a:rPr kumimoji="0" lang="en-US" altLang="en-US" sz="1800" b="0" i="0" u="none" strike="noStrike" cap="none" normalizeH="0" baseline="0">
                <a:ln>
                  <a:noFill/>
                </a:ln>
                <a:solidFill>
                  <a:schemeClr val="tx1"/>
                </a:solidFill>
                <a:effectLst/>
                <a:latin typeface="Arial" panose="020B0604020202020204" pitchFamily="34" charset="0"/>
              </a:rPr>
            </a:b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6" name="TextBox 5">
            <a:extLst>
              <a:ext uri="{FF2B5EF4-FFF2-40B4-BE49-F238E27FC236}">
                <a16:creationId xmlns:a16="http://schemas.microsoft.com/office/drawing/2014/main" id="{1A253F8E-3095-BD91-720A-C28DC39884EF}"/>
              </a:ext>
            </a:extLst>
          </p:cNvPr>
          <p:cNvSpPr txBox="1"/>
          <p:nvPr/>
        </p:nvSpPr>
        <p:spPr>
          <a:xfrm>
            <a:off x="390456" y="372714"/>
            <a:ext cx="11290151" cy="4585358"/>
          </a:xfrm>
          <a:prstGeom prst="rect">
            <a:avLst/>
          </a:prstGeom>
          <a:noFill/>
        </p:spPr>
        <p:txBody>
          <a:bodyPr wrap="square" lIns="91440" tIns="45720" rIns="91440" bIns="45720" anchor="t">
            <a:spAutoFit/>
          </a:bodyPr>
          <a:lstStyle/>
          <a:p>
            <a:pPr algn="just">
              <a:lnSpc>
                <a:spcPct val="150000"/>
              </a:lnSpc>
            </a:pPr>
            <a:r>
              <a:rPr lang="en-GB" sz="1400" b="1">
                <a:latin typeface="+mj-lt"/>
                <a:cs typeface="Arial"/>
              </a:rPr>
              <a:t>Introduction</a:t>
            </a:r>
          </a:p>
          <a:p>
            <a:pPr algn="just">
              <a:lnSpc>
                <a:spcPct val="150000"/>
              </a:lnSpc>
            </a:pPr>
            <a:endParaRPr lang="en-GB" sz="1400" b="1">
              <a:latin typeface="+mj-lt"/>
              <a:cs typeface="Arial" panose="020B0604020202020204" pitchFamily="34" charset="0"/>
            </a:endParaRPr>
          </a:p>
          <a:p>
            <a:pPr marL="285750" indent="-285750">
              <a:lnSpc>
                <a:spcPct val="150000"/>
              </a:lnSpc>
              <a:buFont typeface="Arial"/>
              <a:buChar char="•"/>
            </a:pPr>
            <a:r>
              <a:rPr lang="en-GB">
                <a:latin typeface="Bierstadt"/>
                <a:cs typeface="Arial"/>
              </a:rPr>
              <a:t>Digital skills, or digital literacy, refer to the ability to confidently use tools like Microsoft 365 ,</a:t>
            </a:r>
            <a:r>
              <a:rPr lang="en-GB" err="1">
                <a:latin typeface="Bierstadt"/>
                <a:cs typeface="Arial"/>
              </a:rPr>
              <a:t>Powerpoint</a:t>
            </a:r>
            <a:r>
              <a:rPr lang="en-GB">
                <a:latin typeface="Bierstadt"/>
                <a:cs typeface="Arial"/>
              </a:rPr>
              <a:t> and other technological platforms in daily work.</a:t>
            </a:r>
          </a:p>
          <a:p>
            <a:pPr marL="285750" indent="-285750">
              <a:lnSpc>
                <a:spcPct val="150000"/>
              </a:lnSpc>
              <a:buFont typeface="Arial"/>
              <a:buChar char="•"/>
            </a:pPr>
            <a:endParaRPr lang="en-GB" sz="1400">
              <a:latin typeface="Bierstadt"/>
              <a:cs typeface="Arial" panose="020B0604020202020204" pitchFamily="34" charset="0"/>
            </a:endParaRPr>
          </a:p>
          <a:p>
            <a:pPr marL="285750" indent="-285750">
              <a:lnSpc>
                <a:spcPct val="150000"/>
              </a:lnSpc>
              <a:buFont typeface="Arial"/>
              <a:buChar char="•"/>
            </a:pPr>
            <a:r>
              <a:rPr lang="en-GB">
                <a:latin typeface="Bierstadt"/>
                <a:cs typeface="Arial"/>
              </a:rPr>
              <a:t>At Sunrise, staff are starting to use more digital systems, but there’s a range of confidence and competency levels.</a:t>
            </a:r>
          </a:p>
          <a:p>
            <a:pPr marL="285750" indent="-285750">
              <a:lnSpc>
                <a:spcPct val="150000"/>
              </a:lnSpc>
              <a:buFont typeface="Arial"/>
              <a:buChar char="•"/>
            </a:pPr>
            <a:endParaRPr lang="en-GB" sz="1400">
              <a:latin typeface="Bierstadt"/>
              <a:cs typeface="Arial" panose="020B0604020202020204" pitchFamily="34" charset="0"/>
            </a:endParaRPr>
          </a:p>
          <a:p>
            <a:pPr marL="285750" indent="-285750">
              <a:lnSpc>
                <a:spcPct val="150000"/>
              </a:lnSpc>
              <a:buFont typeface="Arial"/>
              <a:buChar char="•"/>
            </a:pPr>
            <a:r>
              <a:rPr lang="en-GB">
                <a:latin typeface="Bierstadt"/>
                <a:cs typeface="Arial"/>
              </a:rPr>
              <a:t>This could have a noticeable impact on how care is delivered, how they communicate, and how well teams work together and how accurately information is relayed and recorded  Leave room for error , patents could miss care or in elements be neglected . </a:t>
            </a:r>
            <a:endParaRPr lang="en-GB"/>
          </a:p>
          <a:p>
            <a:pPr>
              <a:lnSpc>
                <a:spcPct val="150000"/>
              </a:lnSpc>
            </a:pPr>
            <a:r>
              <a:rPr lang="en-GB" sz="1400">
                <a:latin typeface="+mj-lt"/>
                <a:cs typeface="Arial"/>
              </a:rPr>
              <a:t>R.W</a:t>
            </a:r>
            <a:endParaRPr lang="en-GB" sz="1400">
              <a:latin typeface="+mj-lt"/>
              <a:cs typeface="Arial" panose="020B0604020202020204" pitchFamily="34" charset="0"/>
            </a:endParaRPr>
          </a:p>
        </p:txBody>
      </p:sp>
      <p:sp>
        <p:nvSpPr>
          <p:cNvPr id="3" name="TextBox 2">
            <a:extLst>
              <a:ext uri="{FF2B5EF4-FFF2-40B4-BE49-F238E27FC236}">
                <a16:creationId xmlns:a16="http://schemas.microsoft.com/office/drawing/2014/main" id="{01FE9B04-4F8B-19E9-8F18-A85B7762A61B}"/>
              </a:ext>
            </a:extLst>
          </p:cNvPr>
          <p:cNvSpPr txBox="1"/>
          <p:nvPr/>
        </p:nvSpPr>
        <p:spPr>
          <a:xfrm>
            <a:off x="3182471" y="6219265"/>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Image  pinterest  </a:t>
            </a:r>
            <a:r>
              <a:rPr lang="en-US">
                <a:ea typeface="+mn-lt"/>
                <a:cs typeface="+mn-lt"/>
              </a:rPr>
              <a:t>https://in.pinterest.com/pin/cartoonstylelaptopvectorillustration12314598975612250</a:t>
            </a:r>
            <a:endParaRPr lang="en-US"/>
          </a:p>
        </p:txBody>
      </p:sp>
    </p:spTree>
    <p:extLst>
      <p:ext uri="{BB962C8B-B14F-4D97-AF65-F5344CB8AC3E}">
        <p14:creationId xmlns:p14="http://schemas.microsoft.com/office/powerpoint/2010/main" val="5733222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08855A-A697-0EDE-629F-68B481CD8377}"/>
              </a:ext>
            </a:extLst>
          </p:cNvPr>
          <p:cNvSpPr>
            <a:spLocks noGrp="1"/>
          </p:cNvSpPr>
          <p:nvPr>
            <p:ph type="title"/>
          </p:nvPr>
        </p:nvSpPr>
        <p:spPr/>
        <p:txBody>
          <a:bodyPr>
            <a:normAutofit/>
          </a:bodyPr>
          <a:lstStyle/>
          <a:p>
            <a:r>
              <a:rPr lang="en-GB" sz="2800"/>
              <a:t>Care homes with limited digital tools may experience delays in care delivery (NHS Digital, 2021).</a:t>
            </a:r>
          </a:p>
        </p:txBody>
      </p:sp>
      <p:sp>
        <p:nvSpPr>
          <p:cNvPr id="3" name="Content Placeholder 2">
            <a:extLst>
              <a:ext uri="{FF2B5EF4-FFF2-40B4-BE49-F238E27FC236}">
                <a16:creationId xmlns:a16="http://schemas.microsoft.com/office/drawing/2014/main" id="{E819ECE5-5987-E9AC-46DF-5DC43C4FEAD3}"/>
              </a:ext>
            </a:extLst>
          </p:cNvPr>
          <p:cNvSpPr>
            <a:spLocks noGrp="1"/>
          </p:cNvSpPr>
          <p:nvPr>
            <p:ph idx="1"/>
          </p:nvPr>
        </p:nvSpPr>
        <p:spPr/>
        <p:txBody>
          <a:bodyPr vert="horz" lIns="91440" tIns="45720" rIns="91440" bIns="45720" rtlCol="0" anchor="t">
            <a:normAutofit/>
          </a:bodyPr>
          <a:lstStyle/>
          <a:p>
            <a:pPr marL="0" indent="0">
              <a:buNone/>
            </a:pPr>
            <a:r>
              <a:rPr lang="en-GB" sz="1400" b="1">
                <a:cs typeface="Arial"/>
              </a:rPr>
              <a:t> </a:t>
            </a:r>
            <a:br>
              <a:rPr lang="en-GB" sz="1400">
                <a:cs typeface="Arial" panose="020B0604020202020204" pitchFamily="34" charset="0"/>
              </a:rPr>
            </a:br>
            <a:endParaRPr lang="en-GB" sz="1400" b="1">
              <a:cs typeface="Arial" panose="020B0604020202020204" pitchFamily="34" charset="0"/>
            </a:endParaRPr>
          </a:p>
          <a:p>
            <a:pPr algn="just"/>
            <a:r>
              <a:rPr lang="en-GB" sz="1400">
                <a:latin typeface="Bierstadt"/>
                <a:cs typeface="Arial"/>
              </a:rPr>
              <a:t>Staff with low digital confidence often rely on paperbased systems or phone calls, which can delay  or access to vital information.</a:t>
            </a:r>
          </a:p>
          <a:p>
            <a:pPr algn="just"/>
            <a:r>
              <a:rPr lang="en-GB" sz="1400">
                <a:latin typeface="Bierstadt"/>
                <a:cs typeface="Arial"/>
              </a:rPr>
              <a:t>A lack of digital tools or WiFi can lead to inefficient care delivery and increase the risk of errors.</a:t>
            </a:r>
          </a:p>
          <a:p>
            <a:pPr algn="just"/>
            <a:r>
              <a:rPr lang="en-GB" sz="1400">
                <a:latin typeface="Bierstadt"/>
                <a:cs typeface="Arial"/>
              </a:rPr>
              <a:t>In the LLR Digital Care Homes project, providing care homes with laptops, </a:t>
            </a:r>
            <a:r>
              <a:rPr lang="en-GB" sz="1400" err="1">
                <a:latin typeface="Bierstadt"/>
                <a:cs typeface="Arial"/>
              </a:rPr>
              <a:t>NHSemail</a:t>
            </a:r>
            <a:r>
              <a:rPr lang="en-GB" sz="1400">
                <a:latin typeface="Bierstadt"/>
                <a:cs typeface="Arial"/>
              </a:rPr>
              <a:t>, and access to electronic records reduced delays and improved care communication.</a:t>
            </a:r>
          </a:p>
          <a:p>
            <a:pPr algn="just"/>
            <a:r>
              <a:rPr lang="en-GB" sz="1400">
                <a:latin typeface="Bierstadt"/>
                <a:cs typeface="Arial"/>
              </a:rPr>
              <a:t>“Homes involved saw improved care coordination and a reduction in unnecessary hospital admissions, highlighting the importance of digital capability in frontline care” (NHS Digital, 2021).</a:t>
            </a:r>
          </a:p>
          <a:p>
            <a:pPr algn="just"/>
            <a:endParaRPr lang="en-GB" sz="1400">
              <a:latin typeface="Bierstadt"/>
              <a:cs typeface="Arial"/>
            </a:endParaRPr>
          </a:p>
          <a:p>
            <a:pPr algn="just"/>
            <a:endParaRPr lang="en-GB" sz="1400">
              <a:latin typeface="Bierstadt"/>
              <a:cs typeface="Arial"/>
            </a:endParaRPr>
          </a:p>
          <a:p>
            <a:pPr marL="0" indent="0" algn="just">
              <a:buNone/>
            </a:pPr>
            <a:r>
              <a:rPr lang="en-GB" sz="1400">
                <a:cs typeface="Arial"/>
              </a:rPr>
              <a:t>R.W</a:t>
            </a:r>
            <a:endParaRPr lang="en-GB" sz="1400">
              <a:cs typeface="Arial" panose="020B0604020202020204" pitchFamily="34" charset="0"/>
            </a:endParaRPr>
          </a:p>
        </p:txBody>
      </p:sp>
    </p:spTree>
    <p:extLst>
      <p:ext uri="{BB962C8B-B14F-4D97-AF65-F5344CB8AC3E}">
        <p14:creationId xmlns:p14="http://schemas.microsoft.com/office/powerpoint/2010/main" val="30339418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D806691-4185-DCE1-D67D-5869036E7688}"/>
              </a:ext>
            </a:extLst>
          </p:cNvPr>
          <p:cNvSpPr>
            <a:spLocks noGrp="1"/>
          </p:cNvSpPr>
          <p:nvPr>
            <p:ph idx="1"/>
          </p:nvPr>
        </p:nvSpPr>
        <p:spPr>
          <a:xfrm>
            <a:off x="877824" y="399524"/>
            <a:ext cx="10442448" cy="5146464"/>
          </a:xfrm>
        </p:spPr>
        <p:txBody>
          <a:bodyPr vert="horz" lIns="91440" tIns="45720" rIns="91440" bIns="45720" rtlCol="0" anchor="t">
            <a:noAutofit/>
          </a:bodyPr>
          <a:lstStyle/>
          <a:p>
            <a:pPr marL="0" indent="0">
              <a:buNone/>
            </a:pPr>
            <a:r>
              <a:rPr lang="en-GB" sz="2400" b="1">
                <a:latin typeface="Bierstadt"/>
              </a:rPr>
              <a:t>How Limited Digital Skills Affect Communication</a:t>
            </a:r>
          </a:p>
          <a:p>
            <a:pPr marL="0" indent="0">
              <a:buNone/>
            </a:pPr>
            <a:endParaRPr lang="en-GB" sz="2400" b="1">
              <a:latin typeface="Bierstadt"/>
            </a:endParaRPr>
          </a:p>
          <a:p>
            <a:pPr marL="0" indent="0">
              <a:buNone/>
            </a:pPr>
            <a:r>
              <a:rPr lang="en-GB" sz="2400" b="1">
                <a:latin typeface="Bierstadt"/>
              </a:rPr>
              <a:t> Key Points:</a:t>
            </a:r>
          </a:p>
          <a:p>
            <a:r>
              <a:rPr lang="en-GB" sz="2400">
                <a:latin typeface="Bierstadt"/>
              </a:rPr>
              <a:t>Staff who lack digital confidence may avoid using email, Microsoft Teams, or digital messaging tools.</a:t>
            </a:r>
          </a:p>
          <a:p>
            <a:r>
              <a:rPr lang="en-GB" sz="2400">
                <a:latin typeface="Bierstadt"/>
              </a:rPr>
              <a:t>This leads to </a:t>
            </a:r>
            <a:r>
              <a:rPr lang="en-GB" sz="2400" b="1">
                <a:latin typeface="Bierstadt"/>
              </a:rPr>
              <a:t>missed updates</a:t>
            </a:r>
            <a:r>
              <a:rPr lang="en-GB" sz="2400">
                <a:latin typeface="Bierstadt"/>
              </a:rPr>
              <a:t>, </a:t>
            </a:r>
            <a:r>
              <a:rPr lang="en-GB" sz="2400" b="1">
                <a:latin typeface="Bierstadt"/>
              </a:rPr>
              <a:t>delayed responses</a:t>
            </a:r>
            <a:r>
              <a:rPr lang="en-GB" sz="2400">
                <a:latin typeface="Bierstadt"/>
              </a:rPr>
              <a:t>, and </a:t>
            </a:r>
            <a:r>
              <a:rPr lang="en-GB" sz="2400" b="1">
                <a:latin typeface="Bierstadt"/>
              </a:rPr>
              <a:t>poor admin </a:t>
            </a:r>
            <a:r>
              <a:rPr lang="en-GB" sz="2400">
                <a:latin typeface="Bierstadt"/>
              </a:rPr>
              <a:t>  </a:t>
            </a:r>
            <a:r>
              <a:rPr lang="en-GB" sz="2400" err="1">
                <a:latin typeface="Bierstadt"/>
              </a:rPr>
              <a:t>potentaly</a:t>
            </a:r>
            <a:r>
              <a:rPr lang="en-GB" sz="2400">
                <a:latin typeface="Bierstadt"/>
              </a:rPr>
              <a:t> across shifts or between roles (e.g. nurses and admin).</a:t>
            </a:r>
          </a:p>
          <a:p>
            <a:r>
              <a:rPr lang="en-GB" sz="2400">
                <a:latin typeface="Bierstadt"/>
              </a:rPr>
              <a:t>Without digital systems, communication is often dependent on </a:t>
            </a:r>
            <a:r>
              <a:rPr lang="en-GB" sz="2400" b="1">
                <a:latin typeface="Bierstadt"/>
              </a:rPr>
              <a:t>verbal handovers</a:t>
            </a:r>
            <a:r>
              <a:rPr lang="en-GB" sz="2400">
                <a:latin typeface="Bierstadt"/>
              </a:rPr>
              <a:t> or written notes,</a:t>
            </a:r>
          </a:p>
          <a:p>
            <a:pPr>
              <a:buFont typeface="Arial" panose="020B0604020202020204" pitchFamily="34" charset="0"/>
              <a:buChar char="•"/>
            </a:pPr>
            <a:r>
              <a:rPr lang="en-GB" sz="2400">
                <a:latin typeface="Bierstadt"/>
              </a:rPr>
              <a:t>R.W</a:t>
            </a:r>
          </a:p>
          <a:p>
            <a:pPr marL="0" indent="0">
              <a:buNone/>
            </a:pPr>
            <a:r>
              <a:rPr lang="en-GB">
                <a:latin typeface="Bierstadt"/>
              </a:rPr>
              <a:t>Image  </a:t>
            </a:r>
            <a:r>
              <a:rPr lang="en-GB">
                <a:latin typeface="Bierstadt"/>
                <a:ea typeface="+mn-lt"/>
                <a:cs typeface="+mn-lt"/>
              </a:rPr>
              <a:t>https://perthgazette.co.uk</a:t>
            </a:r>
            <a:endParaRPr lang="en-GB">
              <a:latin typeface="Bierstadt"/>
            </a:endParaRPr>
          </a:p>
        </p:txBody>
      </p:sp>
      <p:pic>
        <p:nvPicPr>
          <p:cNvPr id="5" name="Picture 4" descr="A group of people posing for a photo&#10;&#10;Description automatically generated">
            <a:extLst>
              <a:ext uri="{FF2B5EF4-FFF2-40B4-BE49-F238E27FC236}">
                <a16:creationId xmlns:a16="http://schemas.microsoft.com/office/drawing/2014/main" id="{F3DE4A96-844B-8BC2-BF6F-33F60D098DB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20055" y="5413482"/>
            <a:ext cx="3573518" cy="1249254"/>
          </a:xfrm>
          <a:prstGeom prst="rect">
            <a:avLst/>
          </a:prstGeom>
        </p:spPr>
      </p:pic>
      <p:pic>
        <p:nvPicPr>
          <p:cNvPr id="2" name="Picture 1" descr="BalhousieLuncartyFamily-8.jpg (2400×1600)">
            <a:extLst>
              <a:ext uri="{FF2B5EF4-FFF2-40B4-BE49-F238E27FC236}">
                <a16:creationId xmlns:a16="http://schemas.microsoft.com/office/drawing/2014/main" id="{778F54FE-51C3-90A4-B2DF-99EF17591057}"/>
              </a:ext>
            </a:extLst>
          </p:cNvPr>
          <p:cNvPicPr>
            <a:picLocks noChangeAspect="1"/>
          </p:cNvPicPr>
          <p:nvPr/>
        </p:nvPicPr>
        <p:blipFill>
          <a:blip r:embed="rId3"/>
          <a:stretch>
            <a:fillRect/>
          </a:stretch>
        </p:blipFill>
        <p:spPr>
          <a:xfrm>
            <a:off x="4117731" y="4935415"/>
            <a:ext cx="3839307" cy="1723293"/>
          </a:xfrm>
          <a:prstGeom prst="rect">
            <a:avLst/>
          </a:prstGeom>
        </p:spPr>
      </p:pic>
    </p:spTree>
    <p:extLst>
      <p:ext uri="{BB962C8B-B14F-4D97-AF65-F5344CB8AC3E}">
        <p14:creationId xmlns:p14="http://schemas.microsoft.com/office/powerpoint/2010/main" val="25045005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144F87-92EF-3293-BDD2-C8DC68FB43C7}"/>
              </a:ext>
            </a:extLst>
          </p:cNvPr>
          <p:cNvSpPr>
            <a:spLocks noGrp="1"/>
          </p:cNvSpPr>
          <p:nvPr>
            <p:ph type="title"/>
          </p:nvPr>
        </p:nvSpPr>
        <p:spPr>
          <a:xfrm>
            <a:off x="871108" y="517906"/>
            <a:ext cx="10449784" cy="6048943"/>
          </a:xfrm>
        </p:spPr>
        <p:txBody>
          <a:bodyPr>
            <a:normAutofit fontScale="90000"/>
          </a:bodyPr>
          <a:lstStyle/>
          <a:p>
            <a:pPr marL="285750" indent="-285750" eaLnBrk="0" fontAlgn="base" hangingPunct="0">
              <a:spcAft>
                <a:spcPct val="0"/>
              </a:spcAft>
              <a:buFont typeface="Arial"/>
              <a:buChar char="•"/>
            </a:pPr>
            <a:r>
              <a:rPr lang="en-GB" sz="1600" b="1">
                <a:latin typeface="Bierstadt"/>
              </a:rPr>
              <a:t> How Limited Digital Skills Affect Teamwork</a:t>
            </a:r>
            <a:br>
              <a:rPr lang="en-GB" sz="1600" b="1">
                <a:latin typeface="+mn-lt"/>
              </a:rPr>
            </a:br>
            <a:br>
              <a:rPr lang="en-GB" sz="1600" b="1">
                <a:latin typeface="+mn-lt"/>
              </a:rPr>
            </a:br>
            <a:r>
              <a:rPr lang="en-GB" sz="1800">
                <a:latin typeface="Bierstadt"/>
              </a:rPr>
              <a:t>When some team members lack digital confidence, it creates a </a:t>
            </a:r>
            <a:r>
              <a:rPr lang="en-GB" sz="1800" b="1">
                <a:latin typeface="Bierstadt"/>
              </a:rPr>
              <a:t>disconnect</a:t>
            </a:r>
            <a:r>
              <a:rPr lang="en-GB" sz="1800">
                <a:latin typeface="Bierstadt"/>
              </a:rPr>
              <a:t> between staff — especially when using shared tools like Microsoft Teams, Outlook calendars, or shared documents.</a:t>
            </a:r>
            <a:br>
              <a:rPr lang="en-GB" sz="1800">
                <a:latin typeface="Bierstadt"/>
              </a:rPr>
            </a:br>
            <a:br>
              <a:rPr lang="en-GB" sz="1800">
                <a:latin typeface="Bierstadt"/>
              </a:rPr>
            </a:br>
            <a:r>
              <a:rPr lang="en-GB" sz="1800">
                <a:latin typeface="Bierstadt"/>
              </a:rPr>
              <a:t>This often leads to </a:t>
            </a:r>
            <a:r>
              <a:rPr lang="en-GB" sz="1800" b="1">
                <a:latin typeface="Bierstadt"/>
              </a:rPr>
              <a:t>duplication of work</a:t>
            </a:r>
            <a:r>
              <a:rPr lang="en-GB" sz="1800">
                <a:latin typeface="Bierstadt"/>
              </a:rPr>
              <a:t>, </a:t>
            </a:r>
            <a:r>
              <a:rPr lang="en-GB" sz="1800" b="1">
                <a:latin typeface="Bierstadt"/>
              </a:rPr>
              <a:t>missed tasks</a:t>
            </a:r>
            <a:r>
              <a:rPr lang="en-GB" sz="1800">
                <a:latin typeface="Bierstadt"/>
              </a:rPr>
              <a:t>, and </a:t>
            </a:r>
            <a:r>
              <a:rPr lang="en-GB" sz="1800" b="1">
                <a:latin typeface="Bierstadt"/>
              </a:rPr>
              <a:t>reduced collaboration</a:t>
            </a:r>
            <a:r>
              <a:rPr lang="en-GB" sz="1800">
                <a:latin typeface="Bierstadt"/>
              </a:rPr>
              <a:t>, as not everyone is working from the same uptodate information.</a:t>
            </a:r>
            <a:br>
              <a:rPr lang="en-GB" sz="1800">
                <a:latin typeface="Bierstadt"/>
              </a:rPr>
            </a:br>
            <a:br>
              <a:rPr lang="en-GB" sz="1800">
                <a:latin typeface="Bierstadt"/>
              </a:rPr>
            </a:br>
            <a:r>
              <a:rPr lang="en-GB" sz="1800">
                <a:latin typeface="Bierstadt"/>
              </a:rPr>
              <a:t>Team frustration can grow when digitally confident staff feel slowed down, while others may feel left behind or excluded.</a:t>
            </a:r>
            <a:br>
              <a:rPr lang="en-GB" sz="1800">
                <a:latin typeface="Bierstadt"/>
              </a:rPr>
            </a:br>
            <a:br>
              <a:rPr lang="en-GB" sz="1800">
                <a:latin typeface="Bierstadt"/>
              </a:rPr>
            </a:br>
            <a:r>
              <a:rPr lang="en-GB" sz="1800">
                <a:latin typeface="Bierstadt"/>
              </a:rPr>
              <a:t>"Without digital inclusion, teamwork and communication within care teams can suffer (NHS England, 2023)."</a:t>
            </a:r>
            <a:br>
              <a:rPr lang="en-GB" sz="1800">
                <a:latin typeface="Bierstadt"/>
              </a:rPr>
            </a:br>
            <a:br>
              <a:rPr lang="en-GB" sz="1800">
                <a:latin typeface="Bierstadt"/>
              </a:rPr>
            </a:br>
            <a:br>
              <a:rPr lang="en-GB" sz="1800">
                <a:latin typeface="Bierstadt"/>
              </a:rPr>
            </a:br>
            <a:r>
              <a:rPr kumimoji="0" lang="en-US" altLang="en-US" sz="1800" b="0" i="0" u="none" strike="noStrike" cap="none" normalizeH="0" baseline="0">
                <a:ln>
                  <a:noFill/>
                </a:ln>
                <a:solidFill>
                  <a:schemeClr val="tx1"/>
                </a:solidFill>
                <a:effectLst/>
                <a:latin typeface="Bierstadt"/>
              </a:rPr>
              <a:t>A lack of digital skills also reduces opportunities for </a:t>
            </a:r>
            <a:r>
              <a:rPr kumimoji="0" lang="en-US" altLang="en-US" sz="1800" b="1" i="0" u="none" strike="noStrike" cap="none" normalizeH="0" baseline="0">
                <a:ln>
                  <a:noFill/>
                </a:ln>
                <a:solidFill>
                  <a:schemeClr val="tx1"/>
                </a:solidFill>
                <a:effectLst/>
                <a:latin typeface="Bierstadt"/>
              </a:rPr>
              <a:t>remote collaboration</a:t>
            </a:r>
            <a:r>
              <a:rPr kumimoji="0" lang="en-US" altLang="en-US" sz="1800" b="0" i="0" u="none" strike="noStrike" cap="none" normalizeH="0" baseline="0">
                <a:ln>
                  <a:noFill/>
                </a:ln>
                <a:solidFill>
                  <a:schemeClr val="tx1"/>
                </a:solidFill>
                <a:effectLst/>
                <a:latin typeface="Bierstadt"/>
              </a:rPr>
              <a:t>, such as attending virtual meetings or reviewing shared care plans.</a:t>
            </a:r>
            <a:br>
              <a:rPr lang="en-US" altLang="en-US" sz="1800" b="0" i="0" u="none" strike="noStrike" cap="none" normalizeH="0" baseline="0">
                <a:ln>
                  <a:noFill/>
                </a:ln>
                <a:effectLst/>
                <a:latin typeface="Bierstadt"/>
              </a:rPr>
            </a:br>
            <a:r>
              <a:rPr kumimoji="0" lang="en-US" altLang="en-US" sz="1800" b="0" i="0" u="none" strike="noStrike" cap="none" normalizeH="0" baseline="0">
                <a:ln>
                  <a:noFill/>
                </a:ln>
                <a:solidFill>
                  <a:schemeClr val="tx1"/>
                </a:solidFill>
                <a:effectLst/>
                <a:latin typeface="Bierstadt"/>
              </a:rPr>
              <a:t>The </a:t>
            </a:r>
            <a:r>
              <a:rPr kumimoji="0" lang="en-US" altLang="en-US" sz="1800" b="1" i="0" u="none" strike="noStrike" cap="none" normalizeH="0" baseline="0">
                <a:ln>
                  <a:noFill/>
                </a:ln>
                <a:solidFill>
                  <a:schemeClr val="tx1"/>
                </a:solidFill>
                <a:effectLst/>
                <a:latin typeface="Bierstadt"/>
              </a:rPr>
              <a:t>NHS England Inclusive Digital Healthcare Framework</a:t>
            </a:r>
            <a:r>
              <a:rPr kumimoji="0" lang="en-US" altLang="en-US" sz="1800" b="0" i="0" u="none" strike="noStrike" cap="none" normalizeH="0" baseline="0">
                <a:ln>
                  <a:noFill/>
                </a:ln>
                <a:solidFill>
                  <a:schemeClr val="tx1"/>
                </a:solidFill>
                <a:effectLst/>
                <a:latin typeface="Bierstadt"/>
              </a:rPr>
              <a:t> highlights the need for improving staff digital inclusion to support better teamworking and reduce digital exclusion in frontline services (NHS England, 2023).</a:t>
            </a:r>
            <a:br>
              <a:rPr lang="en-US" altLang="en-US" sz="1800" b="0" i="0" u="none" strike="noStrike" cap="none" normalizeH="0" baseline="0">
                <a:ln>
                  <a:noFill/>
                </a:ln>
                <a:effectLst/>
                <a:latin typeface="Bierstadt"/>
              </a:rPr>
            </a:br>
            <a:br>
              <a:rPr lang="en-US" altLang="en-US" sz="1600" b="0" i="0" u="none" strike="noStrike" cap="none" normalizeH="0" baseline="0">
                <a:ln>
                  <a:noFill/>
                </a:ln>
                <a:effectLst/>
                <a:latin typeface="+mn-lt"/>
              </a:rPr>
            </a:br>
            <a:br>
              <a:rPr lang="en-GB" sz="1600">
                <a:cs typeface="Arial" panose="020B0604020202020204" pitchFamily="34" charset="0"/>
              </a:rPr>
            </a:br>
            <a:br>
              <a:rPr lang="en-US" altLang="en-US" sz="4400" b="0" i="0" u="none" strike="noStrike" cap="none" normalizeH="0" baseline="0">
                <a:ln>
                  <a:noFill/>
                </a:ln>
                <a:effectLst/>
                <a:latin typeface="Arial" panose="020B0604020202020204" pitchFamily="34" charset="0"/>
              </a:rPr>
            </a:br>
            <a:r>
              <a:rPr lang="en-GB" sz="1600">
                <a:cs typeface="Arial"/>
              </a:rPr>
              <a:t>R.W</a:t>
            </a:r>
            <a:br>
              <a:rPr lang="en-GB"/>
            </a:br>
            <a:endParaRPr lang="en-GB"/>
          </a:p>
        </p:txBody>
      </p:sp>
      <p:sp>
        <p:nvSpPr>
          <p:cNvPr id="3" name="Content Placeholder 2">
            <a:extLst>
              <a:ext uri="{FF2B5EF4-FFF2-40B4-BE49-F238E27FC236}">
                <a16:creationId xmlns:a16="http://schemas.microsoft.com/office/drawing/2014/main" id="{009BC299-FEC5-40E8-D2C0-0F6217AD74EC}"/>
              </a:ext>
            </a:extLst>
          </p:cNvPr>
          <p:cNvSpPr>
            <a:spLocks noGrp="1"/>
          </p:cNvSpPr>
          <p:nvPr>
            <p:ph idx="1"/>
          </p:nvPr>
        </p:nvSpPr>
        <p:spPr>
          <a:xfrm>
            <a:off x="521208" y="3132084"/>
            <a:ext cx="11071702" cy="3213852"/>
          </a:xfrm>
        </p:spPr>
        <p:txBody>
          <a:bodyPr/>
          <a:lstStyle/>
          <a:p>
            <a:endParaRPr lang="en-GB"/>
          </a:p>
          <a:p>
            <a:endParaRPr lang="en-GB"/>
          </a:p>
          <a:p>
            <a:endParaRPr lang="en-GB"/>
          </a:p>
        </p:txBody>
      </p:sp>
    </p:spTree>
    <p:extLst>
      <p:ext uri="{BB962C8B-B14F-4D97-AF65-F5344CB8AC3E}">
        <p14:creationId xmlns:p14="http://schemas.microsoft.com/office/powerpoint/2010/main" val="2958766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AF1B942-9A7D-EB67-98D2-0AEC164E8FEE}"/>
              </a:ext>
            </a:extLst>
          </p:cNvPr>
          <p:cNvSpPr>
            <a:spLocks noGrp="1"/>
          </p:cNvSpPr>
          <p:nvPr>
            <p:ph idx="1"/>
          </p:nvPr>
        </p:nvSpPr>
        <p:spPr>
          <a:xfrm>
            <a:off x="521208" y="292268"/>
            <a:ext cx="9994392" cy="6451734"/>
          </a:xfrm>
        </p:spPr>
        <p:txBody>
          <a:bodyPr vert="horz" lIns="91440" tIns="45720" rIns="91440" bIns="45720" rtlCol="0" anchor="t">
            <a:normAutofit fontScale="77500" lnSpcReduction="20000"/>
          </a:bodyPr>
          <a:lstStyle/>
          <a:p>
            <a:pPr marL="0" indent="0">
              <a:lnSpc>
                <a:spcPct val="107000"/>
              </a:lnSpc>
              <a:spcAft>
                <a:spcPts val="800"/>
              </a:spcAft>
              <a:buNone/>
            </a:pPr>
            <a:r>
              <a:rPr lang="en-GB" sz="1200" b="1" kern="100">
                <a:effectLst/>
                <a:latin typeface="Bierstadt"/>
                <a:ea typeface="Aptos" panose="020B0004020202020204" pitchFamily="34" charset="0"/>
                <a:cs typeface="Times New Roman"/>
              </a:rPr>
              <a:t> </a:t>
            </a:r>
            <a:r>
              <a:rPr lang="en-GB" sz="1400" b="1" kern="100">
                <a:effectLst/>
                <a:latin typeface="Bierstadt"/>
                <a:ea typeface="Aptos" panose="020B0004020202020204" pitchFamily="34" charset="0"/>
                <a:cs typeface="Times New Roman"/>
              </a:rPr>
              <a:t>Summary of Key Issues</a:t>
            </a:r>
            <a:endParaRPr lang="en-GB" sz="1400" kern="100">
              <a:effectLst/>
              <a:latin typeface="Bierstadt"/>
              <a:ea typeface="Aptos" panose="020B0004020202020204" pitchFamily="34" charset="0"/>
              <a:cs typeface="Times New Roman"/>
            </a:endParaRPr>
          </a:p>
          <a:p>
            <a:pPr marL="0" indent="0">
              <a:lnSpc>
                <a:spcPct val="107000"/>
              </a:lnSpc>
              <a:spcAft>
                <a:spcPts val="800"/>
              </a:spcAft>
              <a:buNone/>
            </a:pPr>
            <a:r>
              <a:rPr lang="en-GB" sz="1400" b="1" kern="100">
                <a:effectLst/>
                <a:latin typeface="Bierstadt"/>
                <a:ea typeface="Aptos" panose="020B0004020202020204" pitchFamily="34" charset="0"/>
                <a:cs typeface="Times New Roman"/>
              </a:rPr>
              <a:t> Limited digital skills among staff can impact:</a:t>
            </a:r>
            <a:endParaRPr lang="en-GB" sz="1400" kern="100">
              <a:latin typeface="Bierstadt"/>
              <a:ea typeface="Aptos" panose="020B0004020202020204" pitchFamily="34" charset="0"/>
              <a:cs typeface="Times New Roman"/>
            </a:endParaRPr>
          </a:p>
          <a:p>
            <a:pPr marL="0" indent="0">
              <a:lnSpc>
                <a:spcPct val="107000"/>
              </a:lnSpc>
              <a:spcAft>
                <a:spcPts val="800"/>
              </a:spcAft>
              <a:buNone/>
            </a:pPr>
            <a:r>
              <a:rPr lang="en-GB" sz="1400" b="1" kern="100">
                <a:effectLst/>
                <a:latin typeface="Bierstadt"/>
                <a:ea typeface="Aptos" panose="020B0004020202020204" pitchFamily="34" charset="0"/>
                <a:cs typeface="Times New Roman"/>
              </a:rPr>
              <a:t> Care Delivery</a:t>
            </a:r>
            <a:endParaRPr lang="en-GB" sz="1400" kern="100">
              <a:effectLst/>
              <a:latin typeface="Bierstadt"/>
              <a:ea typeface="Aptos" panose="020B0004020202020204" pitchFamily="34" charset="0"/>
              <a:cs typeface="Times New Roman"/>
            </a:endParaRPr>
          </a:p>
          <a:p>
            <a:pPr lvl="0">
              <a:lnSpc>
                <a:spcPct val="107000"/>
              </a:lnSpc>
              <a:spcAft>
                <a:spcPts val="800"/>
              </a:spcAft>
              <a:buSzPts val="1000"/>
              <a:tabLst>
                <a:tab pos="457200" algn="l"/>
              </a:tabLst>
            </a:pPr>
            <a:r>
              <a:rPr lang="en-GB" sz="1400">
                <a:latin typeface="Bierstadt"/>
                <a:ea typeface="Aptos" panose="020B0004020202020204" pitchFamily="34" charset="0"/>
                <a:cs typeface="Times New Roman"/>
              </a:rPr>
              <a:t>Delays in accessing or updating care records</a:t>
            </a:r>
          </a:p>
          <a:p>
            <a:pPr lvl="0">
              <a:lnSpc>
                <a:spcPct val="107000"/>
              </a:lnSpc>
              <a:spcAft>
                <a:spcPts val="800"/>
              </a:spcAft>
              <a:buSzPts val="1000"/>
              <a:tabLst>
                <a:tab pos="457200" algn="l"/>
              </a:tabLst>
            </a:pPr>
            <a:r>
              <a:rPr lang="en-GB" sz="1400">
                <a:latin typeface="Bierstadt"/>
                <a:ea typeface="Aptos" panose="020B0004020202020204" pitchFamily="34" charset="0"/>
                <a:cs typeface="Times New Roman"/>
              </a:rPr>
              <a:t>Greater risk of mistakes and inconsistent care</a:t>
            </a:r>
          </a:p>
          <a:p>
            <a:pPr lvl="0">
              <a:lnSpc>
                <a:spcPct val="107000"/>
              </a:lnSpc>
              <a:spcAft>
                <a:spcPts val="800"/>
              </a:spcAft>
              <a:buSzPts val="1000"/>
              <a:tabLst>
                <a:tab pos="457200" algn="l"/>
              </a:tabLst>
            </a:pPr>
            <a:r>
              <a:rPr lang="en-GB" sz="1400">
                <a:latin typeface="Bierstadt"/>
                <a:ea typeface="Aptos" panose="020B0004020202020204" pitchFamily="34" charset="0"/>
                <a:cs typeface="Times New Roman"/>
              </a:rPr>
              <a:t>Continued reliance on inefficient paperbased systems</a:t>
            </a:r>
          </a:p>
          <a:p>
            <a:pPr marL="0" indent="0">
              <a:lnSpc>
                <a:spcPct val="107000"/>
              </a:lnSpc>
              <a:spcAft>
                <a:spcPts val="800"/>
              </a:spcAft>
              <a:buNone/>
            </a:pPr>
            <a:r>
              <a:rPr lang="en-GB" sz="1400" b="1" kern="100">
                <a:effectLst/>
                <a:latin typeface="Bierstadt"/>
                <a:ea typeface="Aptos" panose="020B0004020202020204" pitchFamily="34" charset="0"/>
                <a:cs typeface="Times New Roman"/>
              </a:rPr>
              <a:t> Communication</a:t>
            </a:r>
            <a:endParaRPr lang="en-GB" sz="1400" kern="100">
              <a:effectLst/>
              <a:latin typeface="Bierstadt"/>
              <a:ea typeface="Aptos" panose="020B0004020202020204" pitchFamily="34" charset="0"/>
              <a:cs typeface="Times New Roman"/>
            </a:endParaRPr>
          </a:p>
          <a:p>
            <a:pPr lvl="0">
              <a:lnSpc>
                <a:spcPct val="107000"/>
              </a:lnSpc>
              <a:spcAft>
                <a:spcPts val="800"/>
              </a:spcAft>
              <a:buSzPts val="1000"/>
              <a:tabLst>
                <a:tab pos="457200" algn="l"/>
              </a:tabLst>
            </a:pPr>
            <a:r>
              <a:rPr lang="en-GB" sz="1400" kern="100">
                <a:effectLst/>
                <a:latin typeface="Bierstadt"/>
                <a:ea typeface="Aptos" panose="020B0004020202020204" pitchFamily="34" charset="0"/>
                <a:cs typeface="Times New Roman"/>
              </a:rPr>
              <a:t>Missed or delayed updates</a:t>
            </a:r>
          </a:p>
          <a:p>
            <a:pPr lvl="0">
              <a:lnSpc>
                <a:spcPct val="107000"/>
              </a:lnSpc>
              <a:spcAft>
                <a:spcPts val="800"/>
              </a:spcAft>
              <a:buSzPts val="1000"/>
              <a:tabLst>
                <a:tab pos="457200" algn="l"/>
              </a:tabLst>
            </a:pPr>
            <a:r>
              <a:rPr lang="en-GB" sz="1400" kern="100">
                <a:effectLst/>
                <a:latin typeface="Bierstadt"/>
                <a:ea typeface="Aptos" panose="020B0004020202020204" pitchFamily="34" charset="0"/>
                <a:cs typeface="Times New Roman"/>
              </a:rPr>
              <a:t>Poor coordination between staff roles and shifts</a:t>
            </a:r>
          </a:p>
          <a:p>
            <a:pPr lvl="0">
              <a:lnSpc>
                <a:spcPct val="107000"/>
              </a:lnSpc>
              <a:spcAft>
                <a:spcPts val="800"/>
              </a:spcAft>
              <a:buSzPts val="1000"/>
              <a:tabLst>
                <a:tab pos="457200" algn="l"/>
              </a:tabLst>
            </a:pPr>
            <a:r>
              <a:rPr lang="en-GB" sz="1400" kern="100">
                <a:effectLst/>
                <a:latin typeface="Bierstadt"/>
                <a:ea typeface="Aptos" panose="020B0004020202020204" pitchFamily="34" charset="0"/>
                <a:cs typeface="Times New Roman"/>
              </a:rPr>
              <a:t>Reliance on verbal handovers or written notes</a:t>
            </a:r>
          </a:p>
          <a:p>
            <a:pPr marL="0" indent="0">
              <a:lnSpc>
                <a:spcPct val="107000"/>
              </a:lnSpc>
              <a:spcAft>
                <a:spcPts val="800"/>
              </a:spcAft>
              <a:buNone/>
            </a:pPr>
            <a:r>
              <a:rPr lang="en-GB" sz="1400" b="1" kern="100">
                <a:effectLst/>
                <a:latin typeface="Bierstadt"/>
                <a:ea typeface="Aptos" panose="020B0004020202020204" pitchFamily="34" charset="0"/>
                <a:cs typeface="Times New Roman"/>
              </a:rPr>
              <a:t> Teamwork</a:t>
            </a:r>
            <a:endParaRPr lang="en-GB" sz="1400" kern="100">
              <a:effectLst/>
              <a:latin typeface="Bierstadt"/>
              <a:ea typeface="Aptos" panose="020B0004020202020204" pitchFamily="34" charset="0"/>
              <a:cs typeface="Times New Roman"/>
            </a:endParaRPr>
          </a:p>
          <a:p>
            <a:pPr lvl="0">
              <a:lnSpc>
                <a:spcPct val="107000"/>
              </a:lnSpc>
              <a:spcAft>
                <a:spcPts val="800"/>
              </a:spcAft>
              <a:buSzPts val="1000"/>
              <a:tabLst>
                <a:tab pos="457200" algn="l"/>
              </a:tabLst>
            </a:pPr>
            <a:r>
              <a:rPr lang="en-GB" sz="1400" kern="100">
                <a:effectLst/>
                <a:latin typeface="Bierstadt"/>
                <a:ea typeface="Aptos" panose="020B0004020202020204" pitchFamily="34" charset="0"/>
                <a:cs typeface="Times New Roman"/>
              </a:rPr>
              <a:t>Reduced collaboration on shared digital tools</a:t>
            </a:r>
          </a:p>
          <a:p>
            <a:pPr>
              <a:lnSpc>
                <a:spcPct val="107000"/>
              </a:lnSpc>
              <a:spcAft>
                <a:spcPts val="800"/>
              </a:spcAft>
              <a:buSzPts val="1000"/>
              <a:tabLst>
                <a:tab pos="457200" algn="l"/>
              </a:tabLst>
            </a:pPr>
            <a:r>
              <a:rPr lang="en-GB" sz="1400" kern="100">
                <a:effectLst/>
                <a:latin typeface="Bierstadt"/>
                <a:ea typeface="Aptos" panose="020B0004020202020204" pitchFamily="34" charset="0"/>
                <a:cs typeface="Times New Roman"/>
              </a:rPr>
              <a:t>Frustration or exclusion within </a:t>
            </a:r>
            <a:r>
              <a:rPr lang="en-GB" sz="1400" kern="100">
                <a:latin typeface="Bierstadt"/>
                <a:ea typeface="Aptos" panose="020B0004020202020204" pitchFamily="34" charset="0"/>
                <a:cs typeface="Times New Roman"/>
              </a:rPr>
              <a:t>teams</a:t>
            </a:r>
          </a:p>
          <a:p>
            <a:pPr lvl="0">
              <a:lnSpc>
                <a:spcPct val="107000"/>
              </a:lnSpc>
              <a:spcAft>
                <a:spcPts val="800"/>
              </a:spcAft>
              <a:buSzPts val="1000"/>
              <a:tabLst>
                <a:tab pos="457200" algn="l"/>
              </a:tabLst>
            </a:pPr>
            <a:r>
              <a:rPr lang="en-GB" sz="1400" kern="100">
                <a:latin typeface="Bierstadt"/>
                <a:ea typeface="Aptos" panose="020B0004020202020204" pitchFamily="34" charset="0"/>
                <a:cs typeface="Times New Roman"/>
              </a:rPr>
              <a:t>Missed</a:t>
            </a:r>
            <a:r>
              <a:rPr lang="en-GB" sz="1400" kern="100">
                <a:effectLst/>
                <a:latin typeface="Bierstadt"/>
                <a:ea typeface="Aptos" panose="020B0004020202020204" pitchFamily="34" charset="0"/>
                <a:cs typeface="Times New Roman"/>
              </a:rPr>
              <a:t> opportunities for innovation and efficiency</a:t>
            </a:r>
            <a:endParaRPr lang="en-GB"/>
          </a:p>
          <a:p>
            <a:pPr marL="0" indent="0">
              <a:lnSpc>
                <a:spcPct val="107000"/>
              </a:lnSpc>
              <a:spcAft>
                <a:spcPts val="800"/>
              </a:spcAft>
              <a:buSzPts val="1000"/>
              <a:buNone/>
              <a:tabLst>
                <a:tab pos="457200" algn="l"/>
              </a:tabLst>
            </a:pPr>
            <a:r>
              <a:rPr lang="en-GB" sz="1400" b="1" kern="100">
                <a:effectLst/>
                <a:latin typeface="Bierstadt"/>
                <a:ea typeface="Aptos" panose="020B0004020202020204" pitchFamily="34" charset="0"/>
                <a:cs typeface="Times New Roman"/>
              </a:rPr>
              <a:t> Overall Impact</a:t>
            </a:r>
            <a:endParaRPr lang="en-GB" sz="1400" kern="100">
              <a:effectLst/>
              <a:latin typeface="Bierstadt"/>
              <a:ea typeface="Aptos" panose="020B0004020202020204" pitchFamily="34" charset="0"/>
              <a:cs typeface="Times New Roman"/>
            </a:endParaRPr>
          </a:p>
          <a:p>
            <a:pPr>
              <a:lnSpc>
                <a:spcPct val="107000"/>
              </a:lnSpc>
              <a:spcAft>
                <a:spcPts val="800"/>
              </a:spcAft>
              <a:buSzPts val="1000"/>
              <a:tabLst>
                <a:tab pos="457200" algn="l"/>
              </a:tabLst>
            </a:pPr>
            <a:r>
              <a:rPr lang="en-GB" sz="1400" kern="100">
                <a:effectLst/>
                <a:latin typeface="Bierstadt"/>
                <a:ea typeface="Aptos" panose="020B0004020202020204" pitchFamily="34" charset="0"/>
                <a:cs typeface="Times New Roman"/>
              </a:rPr>
              <a:t>A lack of digital confidence slows down workflows, weakens communication, and can compromise the quality </a:t>
            </a:r>
            <a:r>
              <a:rPr lang="en-GB" sz="1400" kern="100">
                <a:latin typeface="Bierstadt"/>
                <a:ea typeface="Aptos" panose="020B0004020202020204" pitchFamily="34" charset="0"/>
                <a:cs typeface="Times New Roman"/>
              </a:rPr>
              <a:t> and consistency of</a:t>
            </a:r>
            <a:r>
              <a:rPr lang="en-GB" sz="1400" kern="100">
                <a:effectLst/>
                <a:latin typeface="Bierstadt"/>
                <a:ea typeface="Aptos" panose="020B0004020202020204" pitchFamily="34" charset="0"/>
                <a:cs typeface="Times New Roman"/>
              </a:rPr>
              <a:t> care.</a:t>
            </a:r>
          </a:p>
          <a:p>
            <a:pPr marL="0" indent="0">
              <a:lnSpc>
                <a:spcPct val="107000"/>
              </a:lnSpc>
              <a:spcAft>
                <a:spcPts val="800"/>
              </a:spcAft>
              <a:buSzPts val="1000"/>
              <a:buNone/>
            </a:pPr>
            <a:r>
              <a:rPr lang="en-GB" sz="1400" kern="100">
                <a:latin typeface="Bierstadt"/>
                <a:ea typeface="Aptos" panose="020B0004020202020204" pitchFamily="34" charset="0"/>
                <a:cs typeface="Times New Roman"/>
              </a:rPr>
              <a:t>R.W</a:t>
            </a:r>
            <a:endParaRPr lang="en-GB" sz="1400" kern="100">
              <a:effectLst/>
              <a:latin typeface="Bierstadt" panose="020B0004020202020204" pitchFamily="34" charset="0"/>
              <a:ea typeface="Aptos" panose="020B0004020202020204" pitchFamily="34" charset="0"/>
              <a:cs typeface="Times New Roman" panose="02020603050405020304" pitchFamily="18" charset="0"/>
            </a:endParaRPr>
          </a:p>
          <a:p>
            <a:pPr marL="0" indent="0">
              <a:lnSpc>
                <a:spcPct val="107000"/>
              </a:lnSpc>
              <a:spcAft>
                <a:spcPts val="800"/>
              </a:spcAft>
              <a:buNone/>
            </a:pPr>
            <a:endParaRPr lang="en-GB" sz="1200" kern="100">
              <a:latin typeface="Bierstadt"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5497849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A49175-0BDF-BB21-0231-66BE7498A42F}"/>
              </a:ext>
            </a:extLst>
          </p:cNvPr>
          <p:cNvSpPr>
            <a:spLocks noGrp="1"/>
          </p:cNvSpPr>
          <p:nvPr>
            <p:ph type="title"/>
          </p:nvPr>
        </p:nvSpPr>
        <p:spPr>
          <a:xfrm>
            <a:off x="2093948" y="-812893"/>
            <a:ext cx="10449784" cy="1265928"/>
          </a:xfrm>
        </p:spPr>
        <p:txBody>
          <a:bodyPr/>
          <a:lstStyle/>
          <a:p>
            <a:r>
              <a:rPr lang="en-GB" sz="2400" b="1">
                <a:latin typeface="Arial"/>
                <a:cs typeface="Arial"/>
              </a:rPr>
              <a:t>checklist for digital safety practices</a:t>
            </a:r>
            <a:r>
              <a:rPr lang="en-GB" sz="2400">
                <a:latin typeface="Arial"/>
                <a:cs typeface="Arial"/>
              </a:rPr>
              <a:t> </a:t>
            </a:r>
            <a:endParaRPr lang="en-US" sz="2400">
              <a:latin typeface="Arial"/>
              <a:cs typeface="Arial"/>
            </a:endParaRPr>
          </a:p>
        </p:txBody>
      </p:sp>
      <p:sp>
        <p:nvSpPr>
          <p:cNvPr id="3" name="Date Placeholder 2">
            <a:extLst>
              <a:ext uri="{FF2B5EF4-FFF2-40B4-BE49-F238E27FC236}">
                <a16:creationId xmlns:a16="http://schemas.microsoft.com/office/drawing/2014/main" id="{11E227CA-3A0E-52F9-56F7-5432B65F1C4C}"/>
              </a:ext>
            </a:extLst>
          </p:cNvPr>
          <p:cNvSpPr>
            <a:spLocks noGrp="1"/>
          </p:cNvSpPr>
          <p:nvPr>
            <p:ph type="dt" sz="half" idx="10"/>
          </p:nvPr>
        </p:nvSpPr>
        <p:spPr/>
        <p:txBody>
          <a:bodyPr/>
          <a:lstStyle/>
          <a:p>
            <a:fld id="{DB628921-4FDC-4F3A-BCDA-13580672C827}" type="datetime1">
              <a:t>10/12/2025</a:t>
            </a:fld>
            <a:endParaRPr lang="en-US"/>
          </a:p>
        </p:txBody>
      </p:sp>
      <p:sp>
        <p:nvSpPr>
          <p:cNvPr id="4" name="Footer Placeholder 3">
            <a:extLst>
              <a:ext uri="{FF2B5EF4-FFF2-40B4-BE49-F238E27FC236}">
                <a16:creationId xmlns:a16="http://schemas.microsoft.com/office/drawing/2014/main" id="{EED6EF40-FB41-8EE1-80C7-0925F3E83F40}"/>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26372011-1C2B-976F-F48A-A1915D48DF6B}"/>
              </a:ext>
            </a:extLst>
          </p:cNvPr>
          <p:cNvSpPr>
            <a:spLocks noGrp="1"/>
          </p:cNvSpPr>
          <p:nvPr>
            <p:ph type="sldNum" sz="quarter" idx="12"/>
          </p:nvPr>
        </p:nvSpPr>
        <p:spPr/>
        <p:txBody>
          <a:bodyPr/>
          <a:lstStyle/>
          <a:p>
            <a:fld id="{5E4DE196-8A13-4FF7-A07E-102851959EAB}" type="slidenum">
              <a:rPr lang="en-US" dirty="0"/>
              <a:t>19</a:t>
            </a:fld>
            <a:endParaRPr lang="en-US"/>
          </a:p>
        </p:txBody>
      </p:sp>
      <p:sp>
        <p:nvSpPr>
          <p:cNvPr id="6" name="TextBox 5">
            <a:extLst>
              <a:ext uri="{FF2B5EF4-FFF2-40B4-BE49-F238E27FC236}">
                <a16:creationId xmlns:a16="http://schemas.microsoft.com/office/drawing/2014/main" id="{9325667C-2C46-167F-BC69-93CDD34F98C4}"/>
              </a:ext>
            </a:extLst>
          </p:cNvPr>
          <p:cNvSpPr txBox="1"/>
          <p:nvPr/>
        </p:nvSpPr>
        <p:spPr>
          <a:xfrm>
            <a:off x="863" y="247102"/>
            <a:ext cx="6576042" cy="757130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400" err="1">
                <a:latin typeface="Arial"/>
                <a:cs typeface="Arial"/>
              </a:rPr>
              <a:t>Powerpoint</a:t>
            </a:r>
            <a:r>
              <a:rPr lang="en-US" sz="2400">
                <a:latin typeface="Arial"/>
                <a:cs typeface="Arial"/>
              </a:rPr>
              <a:t>:</a:t>
            </a:r>
          </a:p>
          <a:p>
            <a:pPr marL="342900" indent="-342900">
              <a:buFont typeface="Arial"/>
              <a:buChar char="•"/>
            </a:pPr>
            <a:r>
              <a:rPr lang="en-US" sz="2400" b="1">
                <a:latin typeface="Arial"/>
                <a:cs typeface="Arial"/>
              </a:rPr>
              <a:t>Secure logins</a:t>
            </a:r>
            <a:r>
              <a:rPr lang="en-US" sz="2400">
                <a:latin typeface="Arial"/>
                <a:cs typeface="Arial"/>
              </a:rPr>
              <a:t>: Log out when not using powerpoint.</a:t>
            </a:r>
          </a:p>
          <a:p>
            <a:pPr marL="342900" indent="-342900">
              <a:buFont typeface="Arial"/>
              <a:buChar char="•"/>
            </a:pPr>
            <a:r>
              <a:rPr lang="en-US" sz="2400">
                <a:latin typeface="Arial"/>
                <a:cs typeface="Arial"/>
              </a:rPr>
              <a:t>Use unique designated Microsoft 365 account.</a:t>
            </a:r>
          </a:p>
          <a:p>
            <a:pPr marL="342900" indent="-342900">
              <a:buFont typeface="Arial"/>
              <a:buChar char="•"/>
            </a:pPr>
            <a:r>
              <a:rPr lang="en-US" sz="2400" b="1">
                <a:latin typeface="Arial"/>
                <a:cs typeface="Arial"/>
              </a:rPr>
              <a:t>Email safety</a:t>
            </a:r>
            <a:r>
              <a:rPr lang="en-US" sz="2400">
                <a:latin typeface="Arial"/>
                <a:cs typeface="Arial"/>
              </a:rPr>
              <a:t>: share files exclusively through official business email.</a:t>
            </a:r>
          </a:p>
          <a:p>
            <a:pPr marL="342900" indent="-342900">
              <a:buFont typeface="Arial"/>
              <a:buChar char="•"/>
            </a:pPr>
            <a:r>
              <a:rPr lang="en-US" sz="2400">
                <a:latin typeface="Arial"/>
                <a:cs typeface="Arial"/>
              </a:rPr>
              <a:t>Unless encrypted avoid sharing patient identifiable info.</a:t>
            </a:r>
          </a:p>
          <a:p>
            <a:pPr marL="342900" indent="-342900">
              <a:buFont typeface="Arial"/>
              <a:buChar char="•"/>
            </a:pPr>
            <a:r>
              <a:rPr lang="en-US" sz="2400" b="1">
                <a:latin typeface="Arial"/>
                <a:cs typeface="Arial"/>
              </a:rPr>
              <a:t>Patient confidentiality</a:t>
            </a:r>
            <a:r>
              <a:rPr lang="en-US" sz="2400">
                <a:latin typeface="Arial"/>
                <a:cs typeface="Arial"/>
              </a:rPr>
              <a:t>: Avoid making confidential info public.</a:t>
            </a:r>
          </a:p>
          <a:p>
            <a:pPr marL="342900" indent="-342900">
              <a:buFont typeface="Arial"/>
              <a:buChar char="•"/>
            </a:pPr>
            <a:r>
              <a:rPr lang="en-US" sz="2400">
                <a:latin typeface="Arial"/>
                <a:cs typeface="Arial"/>
              </a:rPr>
              <a:t>Remove or anonymise patient info.</a:t>
            </a:r>
          </a:p>
          <a:p>
            <a:pPr>
              <a:buFont typeface="Arial"/>
              <a:buChar char="•"/>
            </a:pPr>
            <a:r>
              <a:rPr lang="en-US" sz="2400">
                <a:latin typeface="Arial"/>
                <a:ea typeface="+mn-lt"/>
                <a:cs typeface="+mn-lt"/>
              </a:rPr>
              <a:t>Follow GDPR and NHS Digital guidelines for handling personal data. (NHS Digital, 2025)</a:t>
            </a:r>
            <a:endParaRPr lang="en-US" sz="2400">
              <a:latin typeface="Arial"/>
              <a:cs typeface="Arial"/>
            </a:endParaRPr>
          </a:p>
          <a:p>
            <a:pPr>
              <a:buFont typeface="Arial"/>
              <a:buChar char="•"/>
            </a:pPr>
            <a:endParaRPr lang="en-US" sz="2400" b="1">
              <a:latin typeface="Arial"/>
              <a:cs typeface="Arial"/>
            </a:endParaRPr>
          </a:p>
          <a:p>
            <a:pPr>
              <a:buFont typeface="Arial"/>
              <a:buChar char="•"/>
            </a:pPr>
            <a:r>
              <a:rPr lang="en-US" sz="2400" b="1">
                <a:latin typeface="Arial"/>
                <a:cs typeface="Arial"/>
              </a:rPr>
              <a:t>  Safe document storage</a:t>
            </a:r>
            <a:r>
              <a:rPr lang="en-US" sz="2400">
                <a:latin typeface="Arial"/>
                <a:cs typeface="Arial"/>
              </a:rPr>
              <a:t>: save files onto Onedrive/SharePoint.</a:t>
            </a:r>
          </a:p>
          <a:p>
            <a:pPr marL="342900" indent="-342900">
              <a:buFont typeface="Arial"/>
              <a:buChar char="•"/>
            </a:pPr>
            <a:r>
              <a:rPr lang="en-US" sz="2400">
                <a:latin typeface="Arial"/>
                <a:cs typeface="Arial"/>
              </a:rPr>
              <a:t>Back up files</a:t>
            </a:r>
          </a:p>
          <a:p>
            <a:endParaRPr lang="en-US"/>
          </a:p>
          <a:p>
            <a:endParaRPr lang="en-US"/>
          </a:p>
          <a:p>
            <a:endParaRPr lang="en-US"/>
          </a:p>
        </p:txBody>
      </p:sp>
    </p:spTree>
    <p:extLst>
      <p:ext uri="{BB962C8B-B14F-4D97-AF65-F5344CB8AC3E}">
        <p14:creationId xmlns:p14="http://schemas.microsoft.com/office/powerpoint/2010/main" val="19233766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A71684-0EFC-49D1-8CD6-63DF94E52EA7}"/>
              </a:ext>
            </a:extLst>
          </p:cNvPr>
          <p:cNvSpPr>
            <a:spLocks noGrp="1"/>
          </p:cNvSpPr>
          <p:nvPr>
            <p:ph type="title"/>
          </p:nvPr>
        </p:nvSpPr>
        <p:spPr>
          <a:xfrm>
            <a:off x="871108" y="588245"/>
            <a:ext cx="10449784" cy="503928"/>
          </a:xfrm>
        </p:spPr>
        <p:txBody>
          <a:bodyPr/>
          <a:lstStyle/>
          <a:p>
            <a:r>
              <a:rPr lang="en-US" sz="2400">
                <a:latin typeface="Arial"/>
                <a:cs typeface="Arial"/>
              </a:rPr>
              <a:t>Checklist for digital safety practices on Outlook</a:t>
            </a:r>
          </a:p>
        </p:txBody>
      </p:sp>
      <p:sp>
        <p:nvSpPr>
          <p:cNvPr id="3" name="Date Placeholder 2">
            <a:extLst>
              <a:ext uri="{FF2B5EF4-FFF2-40B4-BE49-F238E27FC236}">
                <a16:creationId xmlns:a16="http://schemas.microsoft.com/office/drawing/2014/main" id="{1BDB96E9-0A9E-99FD-19D0-1B683D6C4697}"/>
              </a:ext>
            </a:extLst>
          </p:cNvPr>
          <p:cNvSpPr>
            <a:spLocks noGrp="1"/>
          </p:cNvSpPr>
          <p:nvPr>
            <p:ph type="dt" sz="half" idx="10"/>
          </p:nvPr>
        </p:nvSpPr>
        <p:spPr/>
        <p:txBody>
          <a:bodyPr/>
          <a:lstStyle/>
          <a:p>
            <a:fld id="{1DABCC36-4E5B-4F10-B6A2-4E9B01CD2D19}" type="datetime1">
              <a:t>10/12/2025</a:t>
            </a:fld>
            <a:endParaRPr lang="en-US"/>
          </a:p>
        </p:txBody>
      </p:sp>
      <p:sp>
        <p:nvSpPr>
          <p:cNvPr id="4" name="Footer Placeholder 3">
            <a:extLst>
              <a:ext uri="{FF2B5EF4-FFF2-40B4-BE49-F238E27FC236}">
                <a16:creationId xmlns:a16="http://schemas.microsoft.com/office/drawing/2014/main" id="{1C9ED9E8-F798-232F-86ED-EBD23CE40149}"/>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D8068E80-5CAD-261F-A1ED-08A63F7F325B}"/>
              </a:ext>
            </a:extLst>
          </p:cNvPr>
          <p:cNvSpPr>
            <a:spLocks noGrp="1"/>
          </p:cNvSpPr>
          <p:nvPr>
            <p:ph type="sldNum" sz="quarter" idx="12"/>
          </p:nvPr>
        </p:nvSpPr>
        <p:spPr/>
        <p:txBody>
          <a:bodyPr/>
          <a:lstStyle/>
          <a:p>
            <a:fld id="{5E4DE196-8A13-4FF7-A07E-102851959EAB}" type="slidenum">
              <a:rPr lang="en-US" dirty="0"/>
              <a:t>20</a:t>
            </a:fld>
            <a:endParaRPr lang="en-US"/>
          </a:p>
        </p:txBody>
      </p:sp>
      <p:sp>
        <p:nvSpPr>
          <p:cNvPr id="6" name="TextBox 5">
            <a:extLst>
              <a:ext uri="{FF2B5EF4-FFF2-40B4-BE49-F238E27FC236}">
                <a16:creationId xmlns:a16="http://schemas.microsoft.com/office/drawing/2014/main" id="{5B02D6C4-A532-BD97-A0AC-E807A8E15DD6}"/>
              </a:ext>
            </a:extLst>
          </p:cNvPr>
          <p:cNvSpPr txBox="1"/>
          <p:nvPr/>
        </p:nvSpPr>
        <p:spPr>
          <a:xfrm>
            <a:off x="960003" y="1451538"/>
            <a:ext cx="10462418"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latin typeface="Arial"/>
                <a:cs typeface="Arial"/>
              </a:rPr>
              <a:t>Some safe practices maintaining good security would be;</a:t>
            </a:r>
          </a:p>
          <a:p>
            <a:endParaRPr lang="en-US" sz="2400">
              <a:latin typeface="Arial"/>
              <a:cs typeface="Arial"/>
            </a:endParaRPr>
          </a:p>
          <a:p>
            <a:pPr marL="285750" indent="-285750">
              <a:buFont typeface="Arial"/>
              <a:buChar char="•"/>
            </a:pPr>
            <a:r>
              <a:rPr lang="en-US" sz="2400">
                <a:latin typeface="Arial"/>
                <a:cs typeface="Arial"/>
              </a:rPr>
              <a:t>(MFA) multi factor authorization </a:t>
            </a:r>
          </a:p>
          <a:p>
            <a:pPr marL="285750" indent="-285750">
              <a:buFont typeface="Arial"/>
              <a:buChar char="•"/>
            </a:pPr>
            <a:r>
              <a:rPr lang="en-US" sz="2400">
                <a:latin typeface="Arial"/>
                <a:cs typeface="Arial"/>
              </a:rPr>
              <a:t>Strengthening passwords and policies </a:t>
            </a:r>
          </a:p>
          <a:p>
            <a:pPr marL="285750" indent="-285750">
              <a:buFont typeface="Arial"/>
              <a:buChar char="•"/>
            </a:pPr>
            <a:r>
              <a:rPr lang="en-US" sz="2400">
                <a:latin typeface="Arial"/>
                <a:cs typeface="Arial"/>
              </a:rPr>
              <a:t>Maintaining and following GDPR practices </a:t>
            </a:r>
          </a:p>
          <a:p>
            <a:pPr marL="285750" indent="-285750">
              <a:buFont typeface="Arial"/>
              <a:buChar char="•"/>
            </a:pPr>
            <a:r>
              <a:rPr lang="en-US" sz="2400">
                <a:latin typeface="Arial"/>
                <a:cs typeface="Arial"/>
              </a:rPr>
              <a:t>Enabled built in features such as account recovery information and avoid sharing personal information</a:t>
            </a:r>
          </a:p>
          <a:p>
            <a:pPr marL="285750" indent="-285750">
              <a:buFont typeface="Arial"/>
              <a:buChar char="•"/>
            </a:pPr>
            <a:r>
              <a:rPr lang="en-US" sz="2400">
                <a:latin typeface="Arial"/>
                <a:cs typeface="Arial"/>
              </a:rPr>
              <a:t>Most importantly the use of built in security features helping to keep software updated</a:t>
            </a:r>
          </a:p>
        </p:txBody>
      </p:sp>
      <p:pic>
        <p:nvPicPr>
          <p:cNvPr id="7" name="Picture 6" descr="검사 목록 확인 체크 · Pixabay의 무료 이미지">
            <a:extLst>
              <a:ext uri="{FF2B5EF4-FFF2-40B4-BE49-F238E27FC236}">
                <a16:creationId xmlns:a16="http://schemas.microsoft.com/office/drawing/2014/main" id="{02AEB9A8-5BAB-CF8A-EF41-E1BB90B06FC2}"/>
              </a:ext>
            </a:extLst>
          </p:cNvPr>
          <p:cNvPicPr>
            <a:picLocks noChangeAspect="1"/>
          </p:cNvPicPr>
          <p:nvPr/>
        </p:nvPicPr>
        <p:blipFill>
          <a:blip r:embed="rId2"/>
          <a:stretch>
            <a:fillRect/>
          </a:stretch>
        </p:blipFill>
        <p:spPr>
          <a:xfrm>
            <a:off x="8900433" y="179614"/>
            <a:ext cx="3165023" cy="2525486"/>
          </a:xfrm>
          <a:prstGeom prst="rect">
            <a:avLst/>
          </a:prstGeom>
        </p:spPr>
      </p:pic>
      <p:sp>
        <p:nvSpPr>
          <p:cNvPr id="8" name="TextBox 7">
            <a:extLst>
              <a:ext uri="{FF2B5EF4-FFF2-40B4-BE49-F238E27FC236}">
                <a16:creationId xmlns:a16="http://schemas.microsoft.com/office/drawing/2014/main" id="{4AED518D-17F9-DBB3-0A74-F9DC36B45EF1}"/>
              </a:ext>
            </a:extLst>
          </p:cNvPr>
          <p:cNvSpPr txBox="1"/>
          <p:nvPr/>
        </p:nvSpPr>
        <p:spPr>
          <a:xfrm>
            <a:off x="9464686" y="2712601"/>
            <a:ext cx="249010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Arial"/>
                <a:cs typeface="Arial"/>
              </a:rPr>
              <a:t>(Bing, </a:t>
            </a:r>
            <a:r>
              <a:rPr lang="en-US" err="1">
                <a:latin typeface="Arial"/>
                <a:cs typeface="Arial"/>
              </a:rPr>
              <a:t>n.d</a:t>
            </a:r>
            <a:r>
              <a:rPr lang="en-US">
                <a:latin typeface="Arial"/>
                <a:cs typeface="Arial"/>
              </a:rPr>
              <a:t>)</a:t>
            </a:r>
          </a:p>
        </p:txBody>
      </p:sp>
    </p:spTree>
    <p:extLst>
      <p:ext uri="{BB962C8B-B14F-4D97-AF65-F5344CB8AC3E}">
        <p14:creationId xmlns:p14="http://schemas.microsoft.com/office/powerpoint/2010/main" val="370620884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B8DFCA-4615-4352-1504-EDC64CE1F5E4}"/>
              </a:ext>
            </a:extLst>
          </p:cNvPr>
          <p:cNvSpPr>
            <a:spLocks noGrp="1"/>
          </p:cNvSpPr>
          <p:nvPr>
            <p:ph type="title"/>
          </p:nvPr>
        </p:nvSpPr>
        <p:spPr>
          <a:xfrm>
            <a:off x="4724" y="-956632"/>
            <a:ext cx="10449784" cy="1265928"/>
          </a:xfrm>
        </p:spPr>
        <p:txBody>
          <a:bodyPr>
            <a:normAutofit/>
          </a:bodyPr>
          <a:lstStyle/>
          <a:p>
            <a:r>
              <a:rPr lang="en-GB" sz="2400">
                <a:latin typeface="Arial"/>
                <a:cs typeface="Arial"/>
              </a:rPr>
              <a:t>References</a:t>
            </a:r>
          </a:p>
        </p:txBody>
      </p:sp>
      <p:sp>
        <p:nvSpPr>
          <p:cNvPr id="3" name="Content Placeholder 2">
            <a:extLst>
              <a:ext uri="{FF2B5EF4-FFF2-40B4-BE49-F238E27FC236}">
                <a16:creationId xmlns:a16="http://schemas.microsoft.com/office/drawing/2014/main" id="{4A458175-5D39-415E-3FC9-06769D013AD6}"/>
              </a:ext>
            </a:extLst>
          </p:cNvPr>
          <p:cNvSpPr>
            <a:spLocks noGrp="1"/>
          </p:cNvSpPr>
          <p:nvPr>
            <p:ph idx="1"/>
          </p:nvPr>
        </p:nvSpPr>
        <p:spPr>
          <a:xfrm>
            <a:off x="17704" y="143381"/>
            <a:ext cx="12176178" cy="5887106"/>
          </a:xfrm>
        </p:spPr>
        <p:txBody>
          <a:bodyPr vert="horz" lIns="91440" tIns="45720" rIns="91440" bIns="45720" rtlCol="0" anchor="t">
            <a:noAutofit/>
          </a:bodyPr>
          <a:lstStyle/>
          <a:p>
            <a:pPr marL="0" indent="0">
              <a:buNone/>
            </a:pPr>
            <a:endParaRPr lang="en-US" sz="1200" b="1" u="sng">
              <a:latin typeface="Arial"/>
              <a:cs typeface="Arial"/>
            </a:endParaRPr>
          </a:p>
          <a:p>
            <a:pPr>
              <a:buNone/>
            </a:pPr>
            <a:r>
              <a:rPr lang="en-US" sz="1200" err="1">
                <a:latin typeface="Arial"/>
                <a:ea typeface="+mn-lt"/>
                <a:cs typeface="+mn-lt"/>
              </a:rPr>
              <a:t>ActivePrez</a:t>
            </a:r>
            <a:r>
              <a:rPr lang="en-US" sz="1200">
                <a:latin typeface="Arial"/>
                <a:ea typeface="+mn-lt"/>
                <a:cs typeface="+mn-lt"/>
              </a:rPr>
              <a:t>, 2010. </a:t>
            </a:r>
            <a:r>
              <a:rPr lang="en-US" sz="1200" i="1" err="1">
                <a:latin typeface="Arial"/>
                <a:ea typeface="+mn-lt"/>
                <a:cs typeface="+mn-lt"/>
              </a:rPr>
              <a:t>ActivePrez</a:t>
            </a:r>
            <a:r>
              <a:rPr lang="en-US" sz="1200" i="1">
                <a:latin typeface="Arial"/>
                <a:ea typeface="+mn-lt"/>
                <a:cs typeface="+mn-lt"/>
              </a:rPr>
              <a:t>: Enhancing PowerPoint with Interactive Features</a:t>
            </a:r>
            <a:r>
              <a:rPr lang="en-US" sz="1200">
                <a:latin typeface="Arial"/>
                <a:ea typeface="+mn-lt"/>
                <a:cs typeface="+mn-lt"/>
              </a:rPr>
              <a:t>. Wikipedia. Available at: </a:t>
            </a:r>
            <a:r>
              <a:rPr lang="en-US" sz="1200">
                <a:latin typeface="Arial"/>
                <a:ea typeface="+mn-lt"/>
                <a:cs typeface="+mn-lt"/>
                <a:hlinkClick r:id="rId2"/>
              </a:rPr>
              <a:t>https://en.wikipedia.org/wiki/ActivePresentation</a:t>
            </a:r>
            <a:r>
              <a:rPr lang="en-US" sz="1200">
                <a:latin typeface="Arial"/>
                <a:ea typeface="+mn-lt"/>
                <a:cs typeface="+mn-lt"/>
              </a:rPr>
              <a:t> [Accessed 9 October 2025].</a:t>
            </a:r>
            <a:endParaRPr lang="en-US" sz="1200">
              <a:latin typeface="Arial"/>
              <a:cs typeface="Arial"/>
            </a:endParaRPr>
          </a:p>
          <a:p>
            <a:pPr>
              <a:buNone/>
            </a:pPr>
            <a:r>
              <a:rPr lang="en-US" sz="1200">
                <a:ea typeface="+mn-lt"/>
                <a:cs typeface="+mn-lt"/>
              </a:rPr>
              <a:t>Angry, 2021. </a:t>
            </a:r>
            <a:r>
              <a:rPr lang="en-US" sz="1200" i="1">
                <a:ea typeface="+mn-lt"/>
                <a:cs typeface="+mn-lt"/>
              </a:rPr>
              <a:t>Angry Female Nurse Work on Laptop in Clinic Frustrated by Slow…</a:t>
            </a:r>
            <a:r>
              <a:rPr lang="en-US" sz="1200">
                <a:ea typeface="+mn-lt"/>
                <a:cs typeface="+mn-lt"/>
              </a:rPr>
              <a:t>. </a:t>
            </a:r>
            <a:r>
              <a:rPr lang="en-US" sz="1200" err="1">
                <a:ea typeface="+mn-lt"/>
                <a:cs typeface="+mn-lt"/>
              </a:rPr>
              <a:t>IStock</a:t>
            </a:r>
            <a:r>
              <a:rPr lang="en-US" sz="1200">
                <a:ea typeface="+mn-lt"/>
                <a:cs typeface="+mn-lt"/>
              </a:rPr>
              <a:t>. Available at: </a:t>
            </a:r>
            <a:r>
              <a:rPr lang="en-US" sz="1200">
                <a:ea typeface="+mn-lt"/>
                <a:cs typeface="+mn-lt"/>
                <a:hlinkClick r:id="rId3"/>
              </a:rPr>
              <a:t>https://www.istockphoto.com/photo/angryfemaledoctorhaveproblemsworkingoncomputergm1330046034413589592?searchscope=image%2Cfilm</a:t>
            </a:r>
            <a:r>
              <a:rPr lang="en-US" sz="1200">
                <a:ea typeface="+mn-lt"/>
                <a:cs typeface="+mn-lt"/>
              </a:rPr>
              <a:t> [Accessed 9 October 2025].</a:t>
            </a:r>
            <a:endParaRPr lang="en-US" sz="1200"/>
          </a:p>
          <a:p>
            <a:pPr>
              <a:buNone/>
            </a:pPr>
            <a:r>
              <a:rPr lang="en-US" sz="1200" err="1">
                <a:ea typeface="+mn-lt"/>
                <a:cs typeface="+mn-lt"/>
              </a:rPr>
              <a:t>astleighcarehome</a:t>
            </a:r>
            <a:r>
              <a:rPr lang="en-US" sz="1200">
                <a:ea typeface="+mn-lt"/>
                <a:cs typeface="+mn-lt"/>
              </a:rPr>
              <a:t>, 2025. </a:t>
            </a:r>
            <a:r>
              <a:rPr lang="en-US" sz="1200" i="1">
                <a:ea typeface="+mn-lt"/>
                <a:cs typeface="+mn-lt"/>
              </a:rPr>
              <a:t>Image of nurse laughing with patient</a:t>
            </a:r>
            <a:r>
              <a:rPr lang="en-US" sz="1200">
                <a:ea typeface="+mn-lt"/>
                <a:cs typeface="+mn-lt"/>
              </a:rPr>
              <a:t>. Available at: </a:t>
            </a:r>
            <a:r>
              <a:rPr lang="en-US" sz="1200">
                <a:ea typeface="+mn-lt"/>
                <a:cs typeface="+mn-lt"/>
                <a:hlinkClick r:id="rId4"/>
              </a:rPr>
              <a:t>https://eastleighcarehomes.co.uk/blog/whatarethebenefitsfordementiapatientsofbeingincarehomes/</a:t>
            </a:r>
            <a:r>
              <a:rPr lang="en-US" sz="1200">
                <a:ea typeface="+mn-lt"/>
                <a:cs typeface="+mn-lt"/>
              </a:rPr>
              <a:t> [Accessed 9 October 2025].</a:t>
            </a:r>
            <a:endParaRPr lang="en-US" sz="1200"/>
          </a:p>
          <a:p>
            <a:pPr>
              <a:buNone/>
            </a:pPr>
            <a:r>
              <a:rPr lang="en-US" sz="1200">
                <a:latin typeface="Arial"/>
                <a:ea typeface="+mn-lt"/>
                <a:cs typeface="+mn-lt"/>
              </a:rPr>
              <a:t>Gonella, S., 2025. </a:t>
            </a:r>
            <a:r>
              <a:rPr lang="en-US" sz="1200" i="1">
                <a:latin typeface="Arial"/>
                <a:ea typeface="+mn-lt"/>
                <a:cs typeface="+mn-lt"/>
              </a:rPr>
              <a:t>Staff's Knowledge and SelfConfidence in Difficult Situations</a:t>
            </a:r>
            <a:r>
              <a:rPr lang="en-US" sz="1200">
                <a:latin typeface="Arial"/>
                <a:ea typeface="+mn-lt"/>
                <a:cs typeface="+mn-lt"/>
              </a:rPr>
              <a:t>. PMC. Available at: </a:t>
            </a:r>
            <a:r>
              <a:rPr lang="en-US" sz="1200">
                <a:latin typeface="Arial"/>
                <a:ea typeface="+mn-lt"/>
                <a:cs typeface="+mn-lt"/>
                <a:hlinkClick r:id="rId5"/>
              </a:rPr>
              <a:t>https://pmc.ncbi.nlm.nih.gov/articles/PMC11858279/</a:t>
            </a:r>
            <a:r>
              <a:rPr lang="en-US" sz="1200">
                <a:latin typeface="Arial"/>
                <a:ea typeface="+mn-lt"/>
                <a:cs typeface="+mn-lt"/>
              </a:rPr>
              <a:t> [Accessed 2 October 2025].</a:t>
            </a:r>
            <a:endParaRPr lang="en-US" sz="1200">
              <a:latin typeface="Arial"/>
              <a:cs typeface="Arial"/>
            </a:endParaRPr>
          </a:p>
          <a:p>
            <a:pPr>
              <a:buNone/>
            </a:pPr>
            <a:r>
              <a:rPr lang="en-US" sz="1200">
                <a:latin typeface="Arial"/>
                <a:ea typeface="+mn-lt"/>
                <a:cs typeface="+mn-lt"/>
              </a:rPr>
              <a:t>Kings Fund, 2021. </a:t>
            </a:r>
            <a:r>
              <a:rPr lang="en-US" sz="1200" i="1">
                <a:latin typeface="Arial"/>
                <a:ea typeface="+mn-lt"/>
                <a:cs typeface="+mn-lt"/>
              </a:rPr>
              <a:t>The digital revolution: Eight technologies that will change health and care</a:t>
            </a:r>
            <a:r>
              <a:rPr lang="en-US" sz="1200">
                <a:latin typeface="Arial"/>
                <a:ea typeface="+mn-lt"/>
                <a:cs typeface="+mn-lt"/>
              </a:rPr>
              <a:t>. The King’s Fund. Available at: </a:t>
            </a:r>
            <a:r>
              <a:rPr lang="en-US" sz="1200">
                <a:latin typeface="Arial"/>
                <a:ea typeface="+mn-lt"/>
                <a:cs typeface="+mn-lt"/>
                <a:hlinkClick r:id="rId6"/>
              </a:rPr>
              <a:t>https://www.kingsfund.org.uk</a:t>
            </a:r>
            <a:r>
              <a:rPr lang="en-US" sz="1200">
                <a:latin typeface="Arial"/>
                <a:ea typeface="+mn-lt"/>
                <a:cs typeface="+mn-lt"/>
              </a:rPr>
              <a:t> [Accessed 5 October 2025].</a:t>
            </a:r>
            <a:endParaRPr lang="en-US" sz="1200">
              <a:latin typeface="Arial"/>
              <a:cs typeface="Arial"/>
            </a:endParaRPr>
          </a:p>
          <a:p>
            <a:pPr>
              <a:buNone/>
            </a:pPr>
            <a:r>
              <a:rPr lang="en-US" sz="1200">
                <a:latin typeface="Arial"/>
                <a:ea typeface="+mn-lt"/>
                <a:cs typeface="+mn-lt"/>
              </a:rPr>
              <a:t>MacPherson Institute, 2025. </a:t>
            </a:r>
            <a:r>
              <a:rPr lang="en-US" sz="1200" i="1">
                <a:latin typeface="Arial"/>
                <a:ea typeface="+mn-lt"/>
                <a:cs typeface="+mn-lt"/>
              </a:rPr>
              <a:t>Avoiding PowerPoint Overload: ResearchBased Principles</a:t>
            </a:r>
            <a:r>
              <a:rPr lang="en-US" sz="1200">
                <a:latin typeface="Arial"/>
                <a:ea typeface="+mn-lt"/>
                <a:cs typeface="+mn-lt"/>
              </a:rPr>
              <a:t>. Available at: </a:t>
            </a:r>
            <a:r>
              <a:rPr lang="en-US" sz="1200">
                <a:latin typeface="Arial"/>
                <a:ea typeface="+mn-lt"/>
                <a:cs typeface="+mn-lt"/>
                <a:hlinkClick r:id="rId7"/>
              </a:rPr>
              <a:t>https://mi.mcmaster.ca/powerpointdesignforlearning/powerpointdesignforlearningresearchbasedprinciplestoavoidpowerpointoverload/</a:t>
            </a:r>
            <a:r>
              <a:rPr lang="en-US" sz="1200">
                <a:latin typeface="Arial"/>
                <a:ea typeface="+mn-lt"/>
                <a:cs typeface="+mn-lt"/>
              </a:rPr>
              <a:t> [Accessed 9 October 2025].</a:t>
            </a:r>
            <a:endParaRPr lang="en-US" sz="1200">
              <a:latin typeface="Arial"/>
              <a:cs typeface="Arial"/>
            </a:endParaRPr>
          </a:p>
          <a:p>
            <a:pPr>
              <a:buNone/>
            </a:pPr>
            <a:r>
              <a:rPr lang="en-US" sz="1200">
                <a:latin typeface="Arial"/>
                <a:ea typeface="+mn-lt"/>
                <a:cs typeface="+mn-lt"/>
              </a:rPr>
              <a:t>Microsoft, 2025. </a:t>
            </a:r>
            <a:r>
              <a:rPr lang="en-US" sz="1200" i="1">
                <a:latin typeface="Arial"/>
                <a:ea typeface="+mn-lt"/>
                <a:cs typeface="+mn-lt"/>
              </a:rPr>
              <a:t>Make your PowerPoint presentations accessible to people with disabilities</a:t>
            </a:r>
            <a:r>
              <a:rPr lang="en-US" sz="1200">
                <a:latin typeface="Arial"/>
                <a:ea typeface="+mn-lt"/>
                <a:cs typeface="+mn-lt"/>
              </a:rPr>
              <a:t>. Available at: </a:t>
            </a:r>
            <a:r>
              <a:rPr lang="en-US" sz="1200">
                <a:latin typeface="Arial"/>
                <a:ea typeface="+mn-lt"/>
                <a:cs typeface="+mn-lt"/>
                <a:hlinkClick r:id="rId8"/>
              </a:rPr>
              <a:t>https://support.microsoft.com/engb/office/makeyourpowerpointpresentationsaccessibletopeoplewithdisabilities6f7772b22f334bd28ca7dae3b2b3ef25</a:t>
            </a:r>
            <a:r>
              <a:rPr lang="en-US" sz="1200">
                <a:latin typeface="Arial"/>
                <a:ea typeface="+mn-lt"/>
                <a:cs typeface="+mn-lt"/>
              </a:rPr>
              <a:t> [Accessed 5 October 2025].</a:t>
            </a:r>
            <a:endParaRPr lang="en-US" sz="1200">
              <a:latin typeface="Arial"/>
              <a:cs typeface="Arial"/>
            </a:endParaRPr>
          </a:p>
          <a:p>
            <a:pPr>
              <a:buNone/>
            </a:pPr>
            <a:r>
              <a:rPr lang="en-US" sz="1200">
                <a:latin typeface="Arial"/>
                <a:ea typeface="+mn-lt"/>
                <a:cs typeface="+mn-lt"/>
              </a:rPr>
              <a:t>NHS Digital, 2022. </a:t>
            </a:r>
            <a:r>
              <a:rPr lang="en-US" sz="1200" i="1">
                <a:latin typeface="Arial"/>
                <a:ea typeface="+mn-lt"/>
                <a:cs typeface="+mn-lt"/>
              </a:rPr>
              <a:t>Digital transformation in health and care</a:t>
            </a:r>
            <a:r>
              <a:rPr lang="en-US" sz="1200">
                <a:latin typeface="Arial"/>
                <a:ea typeface="+mn-lt"/>
                <a:cs typeface="+mn-lt"/>
              </a:rPr>
              <a:t>. NHS England. Available at: </a:t>
            </a:r>
            <a:r>
              <a:rPr lang="en-US" sz="1200">
                <a:latin typeface="Arial"/>
                <a:ea typeface="+mn-lt"/>
                <a:cs typeface="+mn-lt"/>
                <a:hlinkClick r:id="rId9"/>
              </a:rPr>
              <a:t>https://www.england.nhs.uk/digitaltechnology/</a:t>
            </a:r>
            <a:r>
              <a:rPr lang="en-US" sz="1200">
                <a:latin typeface="Arial"/>
                <a:ea typeface="+mn-lt"/>
                <a:cs typeface="+mn-lt"/>
              </a:rPr>
              <a:t> [Accessed 5 October 2025].</a:t>
            </a:r>
            <a:endParaRPr lang="en-US" sz="1200">
              <a:latin typeface="Arial"/>
              <a:cs typeface="Arial"/>
            </a:endParaRPr>
          </a:p>
          <a:p>
            <a:pPr>
              <a:buNone/>
            </a:pPr>
            <a:r>
              <a:rPr lang="en-US" sz="1200">
                <a:latin typeface="Arial"/>
                <a:ea typeface="+mn-lt"/>
                <a:cs typeface="+mn-lt"/>
              </a:rPr>
              <a:t>Skills for Care, 2021. </a:t>
            </a:r>
            <a:r>
              <a:rPr lang="en-US" sz="1200" i="1">
                <a:latin typeface="Arial"/>
                <a:ea typeface="+mn-lt"/>
                <a:cs typeface="+mn-lt"/>
              </a:rPr>
              <a:t>Digital skills in adult social care</a:t>
            </a:r>
            <a:r>
              <a:rPr lang="en-US" sz="1200">
                <a:latin typeface="Arial"/>
                <a:ea typeface="+mn-lt"/>
                <a:cs typeface="+mn-lt"/>
              </a:rPr>
              <a:t>. Skills for Care. Available at: </a:t>
            </a:r>
            <a:r>
              <a:rPr lang="en-US" sz="1200">
                <a:latin typeface="Arial"/>
                <a:ea typeface="+mn-lt"/>
                <a:cs typeface="+mn-lt"/>
                <a:hlinkClick r:id="rId10"/>
              </a:rPr>
              <a:t>https://www.skillsforcare.org.uk</a:t>
            </a:r>
            <a:r>
              <a:rPr lang="en-US" sz="1200">
                <a:latin typeface="Arial"/>
                <a:ea typeface="+mn-lt"/>
                <a:cs typeface="+mn-lt"/>
              </a:rPr>
              <a:t> [Accessed 5 October 2025].</a:t>
            </a:r>
            <a:endParaRPr lang="en-US" sz="1200">
              <a:latin typeface="Arial"/>
              <a:cs typeface="Arial"/>
            </a:endParaRPr>
          </a:p>
          <a:p>
            <a:pPr>
              <a:buNone/>
            </a:pPr>
            <a:r>
              <a:rPr lang="en-US" sz="1200">
                <a:latin typeface="Arial"/>
                <a:ea typeface="+mn-lt"/>
                <a:cs typeface="+mn-lt"/>
              </a:rPr>
              <a:t>Wilson, T., 2001. </a:t>
            </a:r>
            <a:r>
              <a:rPr lang="en-US" sz="1200" i="1">
                <a:latin typeface="Arial"/>
                <a:ea typeface="+mn-lt"/>
                <a:cs typeface="+mn-lt"/>
              </a:rPr>
              <a:t>Information Overload: Myth, Reality, and Implications for Health Care</a:t>
            </a:r>
            <a:r>
              <a:rPr lang="en-US" sz="1200">
                <a:latin typeface="Arial"/>
                <a:ea typeface="+mn-lt"/>
                <a:cs typeface="+mn-lt"/>
              </a:rPr>
              <a:t>. </a:t>
            </a:r>
            <a:r>
              <a:rPr lang="en-US" sz="1200" err="1">
                <a:latin typeface="Arial"/>
                <a:ea typeface="+mn-lt"/>
                <a:cs typeface="+mn-lt"/>
              </a:rPr>
              <a:t>iSHIMR</a:t>
            </a:r>
            <a:r>
              <a:rPr lang="en-US" sz="1200">
                <a:latin typeface="Arial"/>
                <a:ea typeface="+mn-lt"/>
                <a:cs typeface="+mn-lt"/>
              </a:rPr>
              <a:t>. Available at: </a:t>
            </a:r>
            <a:r>
              <a:rPr lang="en-US" sz="1200">
                <a:latin typeface="Arial"/>
                <a:ea typeface="+mn-lt"/>
                <a:cs typeface="+mn-lt"/>
                <a:hlinkClick r:id="rId11"/>
              </a:rPr>
              <a:t>https://www.slideshare.net/slideshow/informationoverload/201965</a:t>
            </a:r>
            <a:r>
              <a:rPr lang="en-US" sz="1200">
                <a:latin typeface="Arial"/>
                <a:ea typeface="+mn-lt"/>
                <a:cs typeface="+mn-lt"/>
              </a:rPr>
              <a:t> [Accessed 9 October 2025].</a:t>
            </a:r>
            <a:endParaRPr lang="en-US" sz="1200">
              <a:latin typeface="Arial"/>
              <a:cs typeface="Arial"/>
            </a:endParaRPr>
          </a:p>
          <a:p>
            <a:pPr marL="0" indent="0">
              <a:lnSpc>
                <a:spcPct val="100000"/>
              </a:lnSpc>
              <a:spcBef>
                <a:spcPts val="0"/>
              </a:spcBef>
              <a:buNone/>
            </a:pPr>
            <a:endParaRPr lang="en-GB" sz="1200" u="sng">
              <a:latin typeface="Arial"/>
              <a:cs typeface="Arial"/>
            </a:endParaRPr>
          </a:p>
          <a:p>
            <a:pPr marL="0" indent="0">
              <a:lnSpc>
                <a:spcPct val="100000"/>
              </a:lnSpc>
              <a:spcBef>
                <a:spcPts val="0"/>
              </a:spcBef>
              <a:buNone/>
            </a:pPr>
            <a:r>
              <a:rPr lang="en-GB" sz="1200" u="sng">
                <a:latin typeface="Arial"/>
                <a:cs typeface="Arial"/>
              </a:rPr>
              <a:t>The impact of Limited Digital Skills</a:t>
            </a:r>
            <a:endParaRPr lang="en-US" sz="1200" u="sng">
              <a:solidFill>
                <a:srgbClr val="000000"/>
              </a:solidFill>
              <a:latin typeface="Arial"/>
              <a:ea typeface="Calibri"/>
              <a:cs typeface="Arial"/>
            </a:endParaRPr>
          </a:p>
          <a:p>
            <a:r>
              <a:rPr lang="en-GB" sz="1200" b="1">
                <a:latin typeface="Arial"/>
                <a:cs typeface="Arial"/>
              </a:rPr>
              <a:t>NHS Digital</a:t>
            </a:r>
            <a:r>
              <a:rPr lang="en-GB" sz="1200">
                <a:latin typeface="Arial"/>
                <a:cs typeface="Arial"/>
              </a:rPr>
              <a:t> (2021) Improving flows of health information to care homes – LLR Digital Care Homes project. (Online) Available at: </a:t>
            </a:r>
            <a:r>
              <a:rPr lang="en-GB" sz="1200">
                <a:solidFill>
                  <a:srgbClr val="000000"/>
                </a:solidFill>
                <a:latin typeface="Arial"/>
                <a:cs typeface="Arial"/>
                <a:hlinkClick r:id="rId12"/>
              </a:rPr>
              <a:t>https://digital.nhs.uk/services/socialcareprogramme/demonstratorsprogramme201921casestudies/improvingflowsofhealthinformationtocarehomes</a:t>
            </a:r>
            <a:r>
              <a:rPr lang="en-GB" sz="1200">
                <a:latin typeface="Arial"/>
                <a:cs typeface="Arial"/>
              </a:rPr>
              <a:t> (Accessed 30 Sept. 2025).</a:t>
            </a:r>
            <a:endParaRPr lang="en-US" sz="1200">
              <a:solidFill>
                <a:srgbClr val="000000"/>
              </a:solidFill>
              <a:latin typeface="Arial"/>
              <a:cs typeface="Arial"/>
            </a:endParaRPr>
          </a:p>
          <a:p>
            <a:r>
              <a:rPr lang="en-GB" sz="1200">
                <a:latin typeface="Arial"/>
                <a:cs typeface="Arial"/>
              </a:rPr>
              <a:t>Slide 5 </a:t>
            </a:r>
            <a:r>
              <a:rPr lang="en-GB" sz="1200" b="1">
                <a:latin typeface="Arial"/>
                <a:cs typeface="Arial"/>
              </a:rPr>
              <a:t>NHS Digital</a:t>
            </a:r>
            <a:r>
              <a:rPr lang="en-GB" sz="1200">
                <a:latin typeface="Arial"/>
                <a:cs typeface="Arial"/>
              </a:rPr>
              <a:t> (2021) Improving flows of health information to care homes – LLR Digital Care Homes project. (Online) Available at: </a:t>
            </a:r>
            <a:r>
              <a:rPr lang="en-GB" sz="1200">
                <a:solidFill>
                  <a:srgbClr val="000000"/>
                </a:solidFill>
                <a:latin typeface="Arial"/>
                <a:cs typeface="Arial"/>
                <a:hlinkClick r:id="rId12"/>
              </a:rPr>
              <a:t>https://digital.nhs.uk/services/socialcareprogramme/demonstratorsprogramme201921casestudies/improvingflowsofhealthinformationtocarehomes</a:t>
            </a:r>
            <a:r>
              <a:rPr lang="en-GB" sz="1200">
                <a:latin typeface="Arial"/>
                <a:cs typeface="Arial"/>
              </a:rPr>
              <a:t> (Accessed 30 Sept. 2025).</a:t>
            </a:r>
          </a:p>
        </p:txBody>
      </p:sp>
      <p:sp>
        <p:nvSpPr>
          <p:cNvPr id="4" name="Date Placeholder 3">
            <a:extLst>
              <a:ext uri="{FF2B5EF4-FFF2-40B4-BE49-F238E27FC236}">
                <a16:creationId xmlns:a16="http://schemas.microsoft.com/office/drawing/2014/main" id="{185ED2D3-788A-B963-5B22-F02668422628}"/>
              </a:ext>
            </a:extLst>
          </p:cNvPr>
          <p:cNvSpPr>
            <a:spLocks noGrp="1"/>
          </p:cNvSpPr>
          <p:nvPr>
            <p:ph type="dt" sz="half" idx="10"/>
          </p:nvPr>
        </p:nvSpPr>
        <p:spPr/>
        <p:txBody>
          <a:bodyPr/>
          <a:lstStyle/>
          <a:p>
            <a:fld id="{D71056B7-0E51-4B84-8ED2-019CAB8868C8}" type="datetime1">
              <a:t>10/12/2025</a:t>
            </a:fld>
            <a:endParaRPr lang="en-US"/>
          </a:p>
        </p:txBody>
      </p:sp>
      <p:sp>
        <p:nvSpPr>
          <p:cNvPr id="5" name="Footer Placeholder 4">
            <a:extLst>
              <a:ext uri="{FF2B5EF4-FFF2-40B4-BE49-F238E27FC236}">
                <a16:creationId xmlns:a16="http://schemas.microsoft.com/office/drawing/2014/main" id="{FB5E5D4F-30F7-B8C4-D3F0-A35E20D2616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37B54B94-6646-ACC6-557A-B58B5C53F234}"/>
              </a:ext>
            </a:extLst>
          </p:cNvPr>
          <p:cNvSpPr>
            <a:spLocks noGrp="1"/>
          </p:cNvSpPr>
          <p:nvPr>
            <p:ph type="sldNum" sz="quarter" idx="12"/>
          </p:nvPr>
        </p:nvSpPr>
        <p:spPr/>
        <p:txBody>
          <a:bodyPr/>
          <a:lstStyle/>
          <a:p>
            <a:fld id="{5E4DE196-8A13-4FF7-A07E-102851959EAB}" type="slidenum">
              <a:rPr lang="en-US" dirty="0"/>
              <a:t>21</a:t>
            </a:fld>
            <a:endParaRPr lang="en-US"/>
          </a:p>
        </p:txBody>
      </p:sp>
    </p:spTree>
    <p:extLst>
      <p:ext uri="{BB962C8B-B14F-4D97-AF65-F5344CB8AC3E}">
        <p14:creationId xmlns:p14="http://schemas.microsoft.com/office/powerpoint/2010/main" val="8056144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4D045D4-F2D4-7465-11F0-ED7B97FCC763}"/>
              </a:ext>
            </a:extLst>
          </p:cNvPr>
          <p:cNvSpPr>
            <a:spLocks noGrp="1"/>
          </p:cNvSpPr>
          <p:nvPr>
            <p:ph idx="1"/>
          </p:nvPr>
        </p:nvSpPr>
        <p:spPr>
          <a:xfrm>
            <a:off x="858774" y="1481709"/>
            <a:ext cx="10442448" cy="3903819"/>
          </a:xfrm>
        </p:spPr>
        <p:txBody>
          <a:bodyPr vert="horz" lIns="91440" tIns="45720" rIns="91440" bIns="45720" rtlCol="0" anchor="t">
            <a:normAutofit/>
          </a:bodyPr>
          <a:lstStyle/>
          <a:p>
            <a:pPr marL="0" indent="0">
              <a:lnSpc>
                <a:spcPct val="100000"/>
              </a:lnSpc>
              <a:spcBef>
                <a:spcPts val="0"/>
              </a:spcBef>
              <a:buNone/>
            </a:pPr>
            <a:r>
              <a:rPr lang="en-US" sz="1200">
                <a:solidFill>
                  <a:srgbClr val="000000"/>
                </a:solidFill>
                <a:ea typeface="+mn-lt"/>
                <a:cs typeface="+mn-lt"/>
              </a:rPr>
              <a:t> </a:t>
            </a:r>
            <a:endParaRPr lang="en-US" sz="1200">
              <a:solidFill>
                <a:srgbClr val="000000"/>
              </a:solidFill>
              <a:latin typeface="Arial"/>
              <a:cs typeface="Arial"/>
            </a:endParaRPr>
          </a:p>
        </p:txBody>
      </p:sp>
      <p:sp>
        <p:nvSpPr>
          <p:cNvPr id="4" name="Date Placeholder 3">
            <a:extLst>
              <a:ext uri="{FF2B5EF4-FFF2-40B4-BE49-F238E27FC236}">
                <a16:creationId xmlns:a16="http://schemas.microsoft.com/office/drawing/2014/main" id="{CFFC6583-94E9-16CC-CFBF-9D40E7B60A8E}"/>
              </a:ext>
            </a:extLst>
          </p:cNvPr>
          <p:cNvSpPr>
            <a:spLocks noGrp="1"/>
          </p:cNvSpPr>
          <p:nvPr>
            <p:ph type="dt" sz="half" idx="10"/>
          </p:nvPr>
        </p:nvSpPr>
        <p:spPr/>
        <p:txBody>
          <a:bodyPr/>
          <a:lstStyle/>
          <a:p>
            <a:fld id="{3C25A2AF-BC5F-4117-AD23-A59E62C37E54}" type="datetime1">
              <a:t>10/12/2025</a:t>
            </a:fld>
            <a:endParaRPr lang="en-US"/>
          </a:p>
        </p:txBody>
      </p:sp>
      <p:sp>
        <p:nvSpPr>
          <p:cNvPr id="5" name="Footer Placeholder 4">
            <a:extLst>
              <a:ext uri="{FF2B5EF4-FFF2-40B4-BE49-F238E27FC236}">
                <a16:creationId xmlns:a16="http://schemas.microsoft.com/office/drawing/2014/main" id="{459BD9CF-8303-B21C-F999-F79F7817B0B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BC98F015-5310-A468-93CD-725CA41D7968}"/>
              </a:ext>
            </a:extLst>
          </p:cNvPr>
          <p:cNvSpPr>
            <a:spLocks noGrp="1"/>
          </p:cNvSpPr>
          <p:nvPr>
            <p:ph type="sldNum" sz="quarter" idx="12"/>
          </p:nvPr>
        </p:nvSpPr>
        <p:spPr/>
        <p:txBody>
          <a:bodyPr/>
          <a:lstStyle/>
          <a:p>
            <a:fld id="{5E4DE196-8A13-4FF7-A07E-102851959EAB}" type="slidenum">
              <a:rPr lang="en-US" dirty="0"/>
              <a:t>22</a:t>
            </a:fld>
            <a:endParaRPr lang="en-US"/>
          </a:p>
        </p:txBody>
      </p:sp>
      <p:sp>
        <p:nvSpPr>
          <p:cNvPr id="7" name="TextBox 6">
            <a:extLst>
              <a:ext uri="{FF2B5EF4-FFF2-40B4-BE49-F238E27FC236}">
                <a16:creationId xmlns:a16="http://schemas.microsoft.com/office/drawing/2014/main" id="{4C66F7D4-FE85-9D6E-6FA4-4357D41E18F1}"/>
              </a:ext>
            </a:extLst>
          </p:cNvPr>
          <p:cNvSpPr txBox="1"/>
          <p:nvPr/>
        </p:nvSpPr>
        <p:spPr>
          <a:xfrm>
            <a:off x="360329" y="501887"/>
            <a:ext cx="1005061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latin typeface="Arial"/>
                <a:cs typeface="Arial"/>
              </a:rPr>
              <a:t>Outlook references</a:t>
            </a:r>
            <a:r>
              <a:rPr lang="en-US">
                <a:latin typeface="Arial"/>
                <a:cs typeface="Arial"/>
              </a:rPr>
              <a:t> </a:t>
            </a:r>
          </a:p>
        </p:txBody>
      </p:sp>
      <p:sp>
        <p:nvSpPr>
          <p:cNvPr id="2" name="TextBox 1">
            <a:extLst>
              <a:ext uri="{FF2B5EF4-FFF2-40B4-BE49-F238E27FC236}">
                <a16:creationId xmlns:a16="http://schemas.microsoft.com/office/drawing/2014/main" id="{5D04EB9C-29E8-90FF-7872-3E36B2865B57}"/>
              </a:ext>
            </a:extLst>
          </p:cNvPr>
          <p:cNvSpPr txBox="1"/>
          <p:nvPr/>
        </p:nvSpPr>
        <p:spPr>
          <a:xfrm>
            <a:off x="398936" y="1286890"/>
            <a:ext cx="11337504" cy="67095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2000"/>
          </a:p>
          <a:p>
            <a:r>
              <a:rPr lang="en-US" sz="2000">
                <a:latin typeface="Arial"/>
                <a:cs typeface="Arial"/>
              </a:rPr>
              <a:t>Atherton, H., Sawmynaden, P., Meyer, B. and Car, J. (2012). </a:t>
            </a:r>
            <a:r>
              <a:rPr lang="en-US" sz="2000" i="1">
                <a:latin typeface="Arial"/>
                <a:cs typeface="Arial"/>
              </a:rPr>
              <a:t>Email for the coordination of healthcare appointments and attendance reminders. Cochrane Database of Systematic Reviews.</a:t>
            </a:r>
            <a:r>
              <a:rPr lang="en-US" sz="2000">
                <a:latin typeface="Arial"/>
                <a:cs typeface="Arial"/>
              </a:rPr>
              <a:t> Doi: </a:t>
            </a:r>
            <a:r>
              <a:rPr lang="en-US" sz="2000">
                <a:latin typeface="Arial"/>
                <a:cs typeface="Arial"/>
                <a:hlinkClick r:id="rId2"/>
              </a:rPr>
              <a:t>https://doi.org/10.1002/14651858.cd007981.pub</a:t>
            </a:r>
            <a:r>
              <a:rPr lang="en-US" sz="2000">
                <a:latin typeface="Arial"/>
                <a:cs typeface="Arial"/>
              </a:rPr>
              <a:t>. </a:t>
            </a:r>
            <a:endParaRPr lang="en-US">
              <a:latin typeface="Arial"/>
              <a:cs typeface="Arial"/>
            </a:endParaRPr>
          </a:p>
          <a:p>
            <a:endParaRPr lang="en-US" sz="2000">
              <a:latin typeface="Arial"/>
              <a:cs typeface="Arial"/>
            </a:endParaRPr>
          </a:p>
          <a:p>
            <a:r>
              <a:rPr lang="en-US" sz="2000">
                <a:latin typeface="Arial"/>
                <a:cs typeface="Arial"/>
                <a:hlinkClick r:id="rId3"/>
              </a:rPr>
              <a:t>Caredove.com</a:t>
            </a:r>
            <a:r>
              <a:rPr lang="en-US" sz="2000">
                <a:latin typeface="Arial"/>
                <a:cs typeface="Arial"/>
              </a:rPr>
              <a:t>. (2020). </a:t>
            </a:r>
            <a:r>
              <a:rPr lang="en-US" sz="2000" i="1">
                <a:latin typeface="Arial"/>
                <a:cs typeface="Arial"/>
              </a:rPr>
              <a:t>The Danger of Shared Email Accounts in Healthcare: Avoiding Legal Risks and Building Patient Trust.</a:t>
            </a:r>
            <a:r>
              <a:rPr lang="en-US" sz="2000">
                <a:latin typeface="Arial"/>
                <a:cs typeface="Arial"/>
              </a:rPr>
              <a:t> [online] Available at: </a:t>
            </a:r>
            <a:r>
              <a:rPr lang="en-US" sz="2000">
                <a:latin typeface="Arial"/>
                <a:cs typeface="Arial"/>
                <a:hlinkClick r:id="rId4"/>
              </a:rPr>
              <a:t>https://about.caredove.com/blog/thedangerofsharedemailaccountsinhealthcareavoidinglegalri...</a:t>
            </a:r>
            <a:endParaRPr lang="en-US" sz="2000">
              <a:latin typeface="Arial"/>
              <a:cs typeface="Arial"/>
            </a:endParaRPr>
          </a:p>
          <a:p>
            <a:endParaRPr lang="en-US">
              <a:latin typeface="Arial"/>
              <a:cs typeface="Arial"/>
            </a:endParaRPr>
          </a:p>
          <a:p>
            <a:r>
              <a:rPr lang="en-US">
                <a:latin typeface="Arial"/>
                <a:cs typeface="Arial"/>
              </a:rPr>
              <a:t>Fioravanti, I. (2025). </a:t>
            </a:r>
            <a:r>
              <a:rPr lang="en-US" i="1">
                <a:latin typeface="Arial"/>
                <a:cs typeface="Arial"/>
              </a:rPr>
              <a:t>M365 Security Best Practices: Checklist &amp; Implementation Tips.</a:t>
            </a:r>
            <a:r>
              <a:rPr lang="en-US">
                <a:latin typeface="Arial"/>
                <a:cs typeface="Arial"/>
              </a:rPr>
              <a:t> [online] </a:t>
            </a:r>
            <a:r>
              <a:rPr lang="en-US">
                <a:latin typeface="Arial"/>
                <a:cs typeface="Arial"/>
                <a:hlinkClick r:id="rId5"/>
              </a:rPr>
              <a:t>Coreview.com</a:t>
            </a:r>
            <a:r>
              <a:rPr lang="en-US">
                <a:latin typeface="Arial"/>
                <a:cs typeface="Arial"/>
              </a:rPr>
              <a:t>. Available at: </a:t>
            </a:r>
            <a:r>
              <a:rPr lang="en-US">
                <a:latin typeface="Arial"/>
                <a:cs typeface="Arial"/>
                <a:hlinkClick r:id="rId6"/>
              </a:rPr>
              <a:t>https://www.corieview.com/blog/microsoft365secruitybestpracticesandhowtoimplementthem</a:t>
            </a:r>
            <a:r>
              <a:rPr lang="en-US">
                <a:latin typeface="Arial"/>
                <a:cs typeface="Arial"/>
              </a:rPr>
              <a:t>. </a:t>
            </a:r>
          </a:p>
          <a:p>
            <a:endParaRPr lang="en-US">
              <a:latin typeface="Arial"/>
              <a:cs typeface="Arial"/>
            </a:endParaRPr>
          </a:p>
          <a:p>
            <a:r>
              <a:rPr lang="en-US">
                <a:latin typeface="Arial"/>
                <a:cs typeface="Arial"/>
              </a:rPr>
              <a:t>Kuo, A.M.H. (2011). </a:t>
            </a:r>
            <a:r>
              <a:rPr lang="en-US" i="1">
                <a:latin typeface="Arial"/>
                <a:cs typeface="Arial"/>
              </a:rPr>
              <a:t>Opportunities and Challenges of Cloud Computing to Improve Health Care Services. Journal of Medical Internet Research,</a:t>
            </a:r>
            <a:r>
              <a:rPr lang="en-US">
                <a:latin typeface="Arial"/>
                <a:cs typeface="Arial"/>
              </a:rPr>
              <a:t> [online] 13(3), p.e67. </a:t>
            </a:r>
            <a:r>
              <a:rPr lang="en-US" err="1">
                <a:latin typeface="Arial"/>
                <a:cs typeface="Arial"/>
              </a:rPr>
              <a:t>doi</a:t>
            </a:r>
            <a:r>
              <a:rPr lang="en-US">
                <a:latin typeface="Arial"/>
                <a:cs typeface="Arial"/>
              </a:rPr>
              <a:t>: </a:t>
            </a:r>
            <a:r>
              <a:rPr lang="en-US">
                <a:latin typeface="Arial"/>
                <a:cs typeface="Arial"/>
                <a:hlinkClick r:id="rId7"/>
              </a:rPr>
              <a:t>https://doi.org/10.2196/jmir.1867</a:t>
            </a:r>
            <a:r>
              <a:rPr lang="en-US">
                <a:latin typeface="Arial"/>
                <a:cs typeface="Arial"/>
              </a:rPr>
              <a:t>. </a:t>
            </a:r>
          </a:p>
          <a:p>
            <a:endParaRPr lang="en-US">
              <a:latin typeface="Arial"/>
              <a:cs typeface="Arial"/>
            </a:endParaRPr>
          </a:p>
          <a:p>
            <a:r>
              <a:rPr lang="en-US">
                <a:latin typeface="Arial"/>
                <a:cs typeface="Arial"/>
              </a:rPr>
              <a:t>Lapointe, L. and Rivard, S. (2005). </a:t>
            </a:r>
            <a:r>
              <a:rPr lang="en-US" i="1">
                <a:latin typeface="Arial"/>
                <a:cs typeface="Arial"/>
              </a:rPr>
              <a:t>A Multilevel Model of Resistance to Information Technology Implementation.</a:t>
            </a:r>
            <a:r>
              <a:rPr lang="en-US">
                <a:latin typeface="Arial"/>
                <a:cs typeface="Arial"/>
              </a:rPr>
              <a:t> MIS Quarterly, 29(3), p.461. </a:t>
            </a:r>
            <a:r>
              <a:rPr lang="en-US" err="1">
                <a:latin typeface="Arial"/>
                <a:cs typeface="Arial"/>
              </a:rPr>
              <a:t>doi</a:t>
            </a:r>
            <a:r>
              <a:rPr lang="en-US">
                <a:latin typeface="Arial"/>
                <a:cs typeface="Arial"/>
              </a:rPr>
              <a:t>: </a:t>
            </a:r>
            <a:r>
              <a:rPr lang="en-US">
                <a:latin typeface="Arial"/>
                <a:cs typeface="Arial"/>
                <a:hlinkClick r:id="rId8"/>
              </a:rPr>
              <a:t>https://doi.org/10.2307/25148692</a:t>
            </a:r>
            <a:r>
              <a:rPr lang="en-US">
                <a:latin typeface="Arial"/>
                <a:cs typeface="Arial"/>
              </a:rPr>
              <a:t>. </a:t>
            </a:r>
          </a:p>
          <a:p>
            <a:endParaRPr lang="en-US">
              <a:latin typeface="Arial"/>
              <a:cs typeface="Arial"/>
            </a:endParaRPr>
          </a:p>
          <a:p>
            <a:r>
              <a:rPr lang="en-US">
                <a:latin typeface="Arial"/>
                <a:cs typeface="Arial"/>
                <a:hlinkClick r:id="rId9"/>
              </a:rPr>
              <a:t>Microsoft.com.</a:t>
            </a:r>
            <a:r>
              <a:rPr lang="en-US">
                <a:latin typeface="Arial"/>
                <a:cs typeface="Arial"/>
              </a:rPr>
              <a:t> (2024). </a:t>
            </a:r>
            <a:r>
              <a:rPr lang="en-US" i="1">
                <a:latin typeface="Arial"/>
                <a:cs typeface="Arial"/>
              </a:rPr>
              <a:t>Learn about securing and protecting email messages in Outlook – Microsoft Support.</a:t>
            </a:r>
            <a:r>
              <a:rPr lang="en-US">
                <a:latin typeface="Arial"/>
                <a:cs typeface="Arial"/>
              </a:rPr>
              <a:t> [</a:t>
            </a:r>
            <a:r>
              <a:rPr lang="en-US" err="1">
                <a:latin typeface="Arial"/>
                <a:cs typeface="Arial"/>
              </a:rPr>
              <a:t>onloine</a:t>
            </a:r>
            <a:r>
              <a:rPr lang="en-US">
                <a:latin typeface="Arial"/>
                <a:cs typeface="Arial"/>
              </a:rPr>
              <a:t>] Available at: </a:t>
            </a:r>
            <a:r>
              <a:rPr lang="en-US">
                <a:latin typeface="Arial"/>
                <a:cs typeface="Arial"/>
                <a:hlinkClick r:id="rId10"/>
              </a:rPr>
              <a:t>https://support.microsoft.com/engb/office/learnaboutsecuringandprotectingemailmessagesinou...</a:t>
            </a:r>
            <a:endParaRPr lang="en-US">
              <a:latin typeface="Arial"/>
              <a:cs typeface="Arial"/>
            </a:endParaRPr>
          </a:p>
          <a:p>
            <a:r>
              <a:rPr lang="en-US">
                <a:latin typeface="Arial"/>
                <a:cs typeface="Arial"/>
              </a:rPr>
              <a:t>[Accessed 9 Oct. 2025].</a:t>
            </a:r>
          </a:p>
        </p:txBody>
      </p:sp>
    </p:spTree>
    <p:extLst>
      <p:ext uri="{BB962C8B-B14F-4D97-AF65-F5344CB8AC3E}">
        <p14:creationId xmlns:p14="http://schemas.microsoft.com/office/powerpoint/2010/main" val="12828711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EB35F-5EED-60E4-A950-4439E5A6B674}"/>
              </a:ext>
            </a:extLst>
          </p:cNvPr>
          <p:cNvSpPr>
            <a:spLocks noGrp="1"/>
          </p:cNvSpPr>
          <p:nvPr>
            <p:ph type="title"/>
          </p:nvPr>
        </p:nvSpPr>
        <p:spPr/>
        <p:txBody>
          <a:bodyPr>
            <a:normAutofit/>
          </a:bodyPr>
          <a:lstStyle/>
          <a:p>
            <a:r>
              <a:rPr lang="en-US" sz="2400">
                <a:latin typeface="Arial"/>
                <a:cs typeface="Arial"/>
              </a:rPr>
              <a:t>Speaker plan:</a:t>
            </a:r>
          </a:p>
        </p:txBody>
      </p:sp>
      <p:sp>
        <p:nvSpPr>
          <p:cNvPr id="3" name="Content Placeholder 2">
            <a:extLst>
              <a:ext uri="{FF2B5EF4-FFF2-40B4-BE49-F238E27FC236}">
                <a16:creationId xmlns:a16="http://schemas.microsoft.com/office/drawing/2014/main" id="{25D64931-146E-A1F8-0D6B-4B289F8D1835}"/>
              </a:ext>
            </a:extLst>
          </p:cNvPr>
          <p:cNvSpPr>
            <a:spLocks noGrp="1"/>
          </p:cNvSpPr>
          <p:nvPr>
            <p:ph idx="1"/>
          </p:nvPr>
        </p:nvSpPr>
        <p:spPr/>
        <p:txBody>
          <a:bodyPr vert="horz" lIns="91440" tIns="45720" rIns="91440" bIns="45720" rtlCol="0" anchor="t">
            <a:normAutofit fontScale="92500" lnSpcReduction="20000"/>
          </a:bodyPr>
          <a:lstStyle/>
          <a:p>
            <a:pPr marL="0" indent="0">
              <a:buNone/>
            </a:pPr>
            <a:r>
              <a:rPr lang="en-US" sz="2400">
                <a:latin typeface="Arial"/>
                <a:cs typeface="Arial"/>
              </a:rPr>
              <a:t>Sumaya;</a:t>
            </a:r>
          </a:p>
          <a:p>
            <a:pPr marL="0" indent="0">
              <a:buNone/>
            </a:pPr>
            <a:r>
              <a:rPr lang="en-US" sz="2400">
                <a:latin typeface="Arial"/>
                <a:cs typeface="Arial"/>
              </a:rPr>
              <a:t>Introduction</a:t>
            </a:r>
          </a:p>
          <a:p>
            <a:pPr marL="0" indent="0">
              <a:buNone/>
            </a:pPr>
            <a:r>
              <a:rPr lang="en-US" sz="2400">
                <a:latin typeface="Arial"/>
                <a:cs typeface="Arial"/>
              </a:rPr>
              <a:t>PowerPoint – slides 26</a:t>
            </a:r>
          </a:p>
          <a:p>
            <a:pPr marL="0" indent="0">
              <a:buNone/>
            </a:pPr>
            <a:r>
              <a:rPr lang="en-US" sz="2400">
                <a:latin typeface="Arial"/>
                <a:cs typeface="Arial"/>
              </a:rPr>
              <a:t>Xena;</a:t>
            </a:r>
          </a:p>
          <a:p>
            <a:pPr marL="0" indent="0">
              <a:buNone/>
            </a:pPr>
            <a:r>
              <a:rPr lang="en-US" sz="2400">
                <a:latin typeface="Arial"/>
                <a:cs typeface="Arial"/>
              </a:rPr>
              <a:t>Using Outlook in the care home – slides 712</a:t>
            </a:r>
          </a:p>
          <a:p>
            <a:pPr marL="0" indent="0">
              <a:buNone/>
            </a:pPr>
            <a:r>
              <a:rPr lang="en-US" sz="2400">
                <a:latin typeface="Arial"/>
                <a:cs typeface="Arial"/>
              </a:rPr>
              <a:t>Rebecca :</a:t>
            </a:r>
          </a:p>
          <a:p>
            <a:pPr marL="0" indent="0">
              <a:buNone/>
            </a:pPr>
            <a:r>
              <a:rPr lang="en-US" sz="2400">
                <a:latin typeface="Arial"/>
                <a:cs typeface="Arial"/>
              </a:rPr>
              <a:t>Cover page </a:t>
            </a:r>
          </a:p>
          <a:p>
            <a:pPr marL="0" indent="0">
              <a:buNone/>
            </a:pPr>
            <a:r>
              <a:rPr lang="en-US" sz="2400">
                <a:latin typeface="Arial"/>
                <a:cs typeface="Arial"/>
              </a:rPr>
              <a:t>The impact of digital skills  Slides 1319</a:t>
            </a:r>
            <a:r>
              <a:rPr lang="en-US" sz="1100">
                <a:latin typeface="Arial"/>
                <a:cs typeface="Arial"/>
              </a:rPr>
              <a:t> </a:t>
            </a:r>
          </a:p>
          <a:p>
            <a:pPr marL="0" indent="0">
              <a:buNone/>
            </a:pPr>
            <a:endParaRPr lang="en-US" sz="1100">
              <a:latin typeface="Arial"/>
              <a:cs typeface="Arial"/>
            </a:endParaRPr>
          </a:p>
          <a:p>
            <a:pPr marL="0" indent="0">
              <a:buNone/>
            </a:pPr>
            <a:endParaRPr lang="en-US" sz="1100">
              <a:latin typeface="Arial"/>
              <a:cs typeface="Arial"/>
            </a:endParaRPr>
          </a:p>
          <a:p>
            <a:pPr marL="0" indent="0">
              <a:buNone/>
            </a:pPr>
            <a:endParaRPr lang="en-US" sz="1100">
              <a:latin typeface="Arial"/>
              <a:cs typeface="Arial"/>
            </a:endParaRPr>
          </a:p>
          <a:p>
            <a:pPr marL="0" indent="0">
              <a:buNone/>
            </a:pPr>
            <a:endParaRPr lang="en-US" sz="1100">
              <a:latin typeface="Arial"/>
              <a:cs typeface="Arial"/>
            </a:endParaRPr>
          </a:p>
          <a:p>
            <a:pPr marL="0" indent="0">
              <a:buNone/>
            </a:pPr>
            <a:endParaRPr lang="en-US" sz="1100">
              <a:latin typeface="Arial"/>
              <a:cs typeface="Arial"/>
            </a:endParaRPr>
          </a:p>
          <a:p>
            <a:pPr marL="0" indent="0">
              <a:buNone/>
            </a:pPr>
            <a:endParaRPr lang="en-US" sz="1100">
              <a:latin typeface="Arial"/>
              <a:cs typeface="Arial"/>
            </a:endParaRPr>
          </a:p>
        </p:txBody>
      </p:sp>
      <p:sp>
        <p:nvSpPr>
          <p:cNvPr id="4" name="Date Placeholder 3">
            <a:extLst>
              <a:ext uri="{FF2B5EF4-FFF2-40B4-BE49-F238E27FC236}">
                <a16:creationId xmlns:a16="http://schemas.microsoft.com/office/drawing/2014/main" id="{0DFFC39B-6080-A675-B028-3D386EE3BA6C}"/>
              </a:ext>
            </a:extLst>
          </p:cNvPr>
          <p:cNvSpPr>
            <a:spLocks noGrp="1"/>
          </p:cNvSpPr>
          <p:nvPr>
            <p:ph type="dt" sz="half" idx="10"/>
          </p:nvPr>
        </p:nvSpPr>
        <p:spPr/>
        <p:txBody>
          <a:bodyPr/>
          <a:lstStyle/>
          <a:p>
            <a:fld id="{8EB98BE2-16AB-47C1-A504-97D710622637}" type="datetime1">
              <a:t>10/12/2025</a:t>
            </a:fld>
            <a:endParaRPr lang="en-US"/>
          </a:p>
        </p:txBody>
      </p:sp>
      <p:sp>
        <p:nvSpPr>
          <p:cNvPr id="5" name="Footer Placeholder 4">
            <a:extLst>
              <a:ext uri="{FF2B5EF4-FFF2-40B4-BE49-F238E27FC236}">
                <a16:creationId xmlns:a16="http://schemas.microsoft.com/office/drawing/2014/main" id="{BF32E09B-0753-64CA-E84A-3347536986AA}"/>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BF07376F-D69F-5037-5C11-1072F129BE79}"/>
              </a:ext>
            </a:extLst>
          </p:cNvPr>
          <p:cNvSpPr>
            <a:spLocks noGrp="1"/>
          </p:cNvSpPr>
          <p:nvPr>
            <p:ph type="sldNum" sz="quarter" idx="12"/>
          </p:nvPr>
        </p:nvSpPr>
        <p:spPr/>
        <p:txBody>
          <a:bodyPr/>
          <a:lstStyle/>
          <a:p>
            <a:fld id="{5E4DE196-8A13-4FF7-A07E-102851959EAB}" type="slidenum">
              <a:rPr lang="en-US" dirty="0"/>
              <a:t>23</a:t>
            </a:fld>
            <a:endParaRPr lang="en-US"/>
          </a:p>
        </p:txBody>
      </p:sp>
    </p:spTree>
    <p:extLst>
      <p:ext uri="{BB962C8B-B14F-4D97-AF65-F5344CB8AC3E}">
        <p14:creationId xmlns:p14="http://schemas.microsoft.com/office/powerpoint/2010/main" val="3201186418"/>
      </p:ext>
    </p:extLst>
  </p:cSld>
  <p:clrMapOvr>
    <a:masterClrMapping/>
  </p:clrMapOvr>
</p:sld>
</file>

<file path=ppt/theme/theme1.xml><?xml version="1.0" encoding="utf-8"?>
<a:theme xmlns:a="http://schemas.openxmlformats.org/drawingml/2006/main" name="BohoVogueVTI">
  <a:themeElements>
    <a:clrScheme name="BohoVogueVTI">
      <a:dk1>
        <a:sysClr val="windowText" lastClr="000000"/>
      </a:dk1>
      <a:lt1>
        <a:sysClr val="window" lastClr="FFFFFF"/>
      </a:lt1>
      <a:dk2>
        <a:srgbClr val="35403A"/>
      </a:dk2>
      <a:lt2>
        <a:srgbClr val="F1EFEB"/>
      </a:lt2>
      <a:accent1>
        <a:srgbClr val="9E8B50"/>
      </a:accent1>
      <a:accent2>
        <a:srgbClr val="D5966B"/>
      </a:accent2>
      <a:accent3>
        <a:srgbClr val="9BA6BB"/>
      </a:accent3>
      <a:accent4>
        <a:srgbClr val="869880"/>
      </a:accent4>
      <a:accent5>
        <a:srgbClr val="588267"/>
      </a:accent5>
      <a:accent6>
        <a:srgbClr val="B89C46"/>
      </a:accent6>
      <a:hlink>
        <a:srgbClr val="C77138"/>
      </a:hlink>
      <a:folHlink>
        <a:srgbClr val="589374"/>
      </a:folHlink>
    </a:clrScheme>
    <a:fontScheme name="BohoVogueVTI">
      <a:majorFont>
        <a:latin typeface="Walbaum Display"/>
        <a:ea typeface=""/>
        <a:cs typeface=""/>
      </a:majorFont>
      <a:minorFont>
        <a:latin typeface="Aptos Light"/>
        <a:ea typeface=""/>
        <a:cs typeface=""/>
      </a:minorFont>
    </a:fontScheme>
    <a:fmtScheme name="BohoVogue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BohoVogueVTI" id="{587E0025-A466-4551-A341-1A9F570FDF06}" vid="{F615CBBD-D1BB-4663-887F-92A47C7C6AB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23</Slides>
  <Notes>0</Notes>
  <HiddenSlides>0</HiddenSlide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BohoVogueVTI</vt:lpstr>
      <vt:lpstr>LCHS4007 Assessment 1  Digital Skills &amp; Research Methods   Lecturer: Anika Tashin Armed</vt:lpstr>
      <vt:lpstr>CONTENT  Introduction to Sunrise Care Home  Why PowerPoint? Uses of PowerPoint at Sunrise Benefits of PowerPoint Limitations of PowerPoint BENEFITS OF USING OUTLOOK LIMITATIONS OF USING OUTLOOK SUPPORT FOR IMPROVEMENT on outlook    </vt:lpstr>
      <vt:lpstr>INTRODUCTION:</vt:lpstr>
      <vt:lpstr>How powerpoint is used at sunrise</vt:lpstr>
      <vt:lpstr> Benefits of PowerPoint</vt:lpstr>
      <vt:lpstr>Limitations of PowerPoint</vt:lpstr>
      <vt:lpstr>How Outlook is used in Sunrise Care Home.</vt:lpstr>
      <vt:lpstr>                                                                                                                                                                                                                                           </vt:lpstr>
      <vt:lpstr>PowerPoint Presentation</vt:lpstr>
      <vt:lpstr>Limitations of using Outlook</vt:lpstr>
      <vt:lpstr>PowerPoint Presentation</vt:lpstr>
      <vt:lpstr>Improvement for Outlook</vt:lpstr>
      <vt:lpstr>The Impact of Limited Digital Skills at Sunrise Residential Care Home</vt:lpstr>
      <vt:lpstr>  </vt:lpstr>
      <vt:lpstr>Care homes with limited digital tools may experience delays in care delivery (NHS Digital, 2021).</vt:lpstr>
      <vt:lpstr>PowerPoint Presentation</vt:lpstr>
      <vt:lpstr> How Limited Digital Skills Affect Teamwork  When some team members lack digital confidence, it creates a disconnect between staff — especially when using shared tools like Microsoft Teams, Outlook calendars, or shared documents.  This often leads to duplication of work, missed tasks, and reduced collaboration, as not everyone is working from the same uptodate information.  Team frustration can grow when digitally confident staff feel slowed down, while others may feel left behind or excluded.  "Without digital inclusion, teamwork and communication within care teams can suffer (NHS England, 2023)."   A lack of digital skills also reduces opportunities for remote collaboration, such as attending virtual meetings or reviewing shared care plans. The NHS England Inclusive Digital Healthcare Framework highlights the need for improving staff digital inclusion to support better teamworking and reduce digital exclusion in frontline services (NHS England, 2023).    R.W </vt:lpstr>
      <vt:lpstr>PowerPoint Presentation</vt:lpstr>
      <vt:lpstr>checklist for digital safety practices </vt:lpstr>
      <vt:lpstr>Checklist for digital safety practices on Outlook</vt:lpstr>
      <vt:lpstr>References</vt:lpstr>
      <vt:lpstr>PowerPoint Presentation</vt:lpstr>
      <vt:lpstr>Speaker plan: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LCHS4007 Assessment 1  digital skills and research methods   Lecturer  Anika Tashin Armed</dc:title>
  <dc:creator/>
  <cp:revision>4</cp:revision>
  <dcterms:created xsi:type="dcterms:W3CDTF">2025-09-18T10:37:15Z</dcterms:created>
  <dcterms:modified xsi:type="dcterms:W3CDTF">2025-10-12T15:27:20Z</dcterms:modified>
</cp:coreProperties>
</file>