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0"/>
  </p:notesMasterIdLst>
  <p:handoutMasterIdLst>
    <p:handoutMasterId r:id="rId21"/>
  </p:handoutMasterIdLst>
  <p:sldIdLst>
    <p:sldId id="257" r:id="rId5"/>
    <p:sldId id="384" r:id="rId6"/>
    <p:sldId id="392" r:id="rId7"/>
    <p:sldId id="317" r:id="rId8"/>
    <p:sldId id="279" r:id="rId9"/>
    <p:sldId id="393" r:id="rId10"/>
    <p:sldId id="394" r:id="rId11"/>
    <p:sldId id="395" r:id="rId12"/>
    <p:sldId id="396" r:id="rId13"/>
    <p:sldId id="397" r:id="rId14"/>
    <p:sldId id="272" r:id="rId15"/>
    <p:sldId id="321" r:id="rId16"/>
    <p:sldId id="398" r:id="rId17"/>
    <p:sldId id="399" r:id="rId18"/>
    <p:sldId id="391"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93725" autoAdjust="0"/>
  </p:normalViewPr>
  <p:slideViewPr>
    <p:cSldViewPr snapToGrid="0">
      <p:cViewPr varScale="1">
        <p:scale>
          <a:sx n="90" d="100"/>
          <a:sy n="90" d="100"/>
        </p:scale>
        <p:origin x="87" y="60"/>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1C05B7-AFD6-4C1E-9A7E-AF395B3510F6}" type="doc">
      <dgm:prSet loTypeId="urn:microsoft.com/office/officeart/2005/8/layout/vProcess5" loCatId="process" qsTypeId="urn:microsoft.com/office/officeart/2005/8/quickstyle/simple2" qsCatId="simple" csTypeId="urn:microsoft.com/office/officeart/2005/8/colors/accent3_2" csCatId="accent3" phldr="1"/>
      <dgm:spPr/>
      <dgm:t>
        <a:bodyPr/>
        <a:lstStyle/>
        <a:p>
          <a:endParaRPr lang="en-US"/>
        </a:p>
      </dgm:t>
    </dgm:pt>
    <dgm:pt modelId="{5F3B2AC8-C214-4693-8223-53C753043B12}">
      <dgm:prSet custT="1"/>
      <dgm:spPr/>
      <dgm:t>
        <a:bodyPr/>
        <a:lstStyle/>
        <a:p>
          <a:r>
            <a:rPr lang="en-GB" sz="3400" dirty="0"/>
            <a:t>• </a:t>
          </a:r>
          <a:r>
            <a:rPr lang="en-GB" sz="1800" dirty="0"/>
            <a:t>Represent police professionally</a:t>
          </a:r>
          <a:endParaRPr lang="en-US" sz="1800" dirty="0"/>
        </a:p>
      </dgm:t>
    </dgm:pt>
    <dgm:pt modelId="{3611B579-5B57-432E-AF5A-30D773B499D1}" type="parTrans" cxnId="{ED9A7F96-B792-4E15-92C0-0E6919764675}">
      <dgm:prSet/>
      <dgm:spPr/>
      <dgm:t>
        <a:bodyPr/>
        <a:lstStyle/>
        <a:p>
          <a:endParaRPr lang="en-US"/>
        </a:p>
      </dgm:t>
    </dgm:pt>
    <dgm:pt modelId="{597CE6FA-0AC6-4820-BFE8-61F09F235200}" type="sibTrans" cxnId="{ED9A7F96-B792-4E15-92C0-0E6919764675}">
      <dgm:prSet/>
      <dgm:spPr/>
      <dgm:t>
        <a:bodyPr/>
        <a:lstStyle/>
        <a:p>
          <a:endParaRPr lang="en-US"/>
        </a:p>
      </dgm:t>
    </dgm:pt>
    <dgm:pt modelId="{6D7A674E-0E44-4E82-B91E-CECB9CAECB77}">
      <dgm:prSet custT="1"/>
      <dgm:spPr/>
      <dgm:t>
        <a:bodyPr/>
        <a:lstStyle/>
        <a:p>
          <a:r>
            <a:rPr lang="en-GB" sz="1800" dirty="0"/>
            <a:t>• Support crime prevention</a:t>
          </a:r>
          <a:endParaRPr lang="en-US" sz="1800" dirty="0"/>
        </a:p>
      </dgm:t>
    </dgm:pt>
    <dgm:pt modelId="{DCB85013-E5FE-4954-98A0-58EA11BBE41A}" type="parTrans" cxnId="{BC2C1A5D-3DA2-41DD-98AE-EDD6ED93C6D6}">
      <dgm:prSet/>
      <dgm:spPr/>
      <dgm:t>
        <a:bodyPr/>
        <a:lstStyle/>
        <a:p>
          <a:endParaRPr lang="en-US"/>
        </a:p>
      </dgm:t>
    </dgm:pt>
    <dgm:pt modelId="{143D7E99-6ECE-4AB7-8BC1-E7D7B66E8A28}" type="sibTrans" cxnId="{BC2C1A5D-3DA2-41DD-98AE-EDD6ED93C6D6}">
      <dgm:prSet/>
      <dgm:spPr/>
      <dgm:t>
        <a:bodyPr/>
        <a:lstStyle/>
        <a:p>
          <a:endParaRPr lang="en-US"/>
        </a:p>
      </dgm:t>
    </dgm:pt>
    <dgm:pt modelId="{D0682392-104D-47BA-A071-AB3C17671176}">
      <dgm:prSet custT="1"/>
      <dgm:spPr/>
      <dgm:t>
        <a:bodyPr/>
        <a:lstStyle/>
        <a:p>
          <a:r>
            <a:rPr lang="en-GB" sz="1800" dirty="0"/>
            <a:t>The team requires assistance to manage their drop-in activities together with their special events.</a:t>
          </a:r>
          <a:endParaRPr lang="en-US" sz="1800" dirty="0"/>
        </a:p>
      </dgm:t>
    </dgm:pt>
    <dgm:pt modelId="{68D743CA-54FF-42B2-8975-4993D5CCA270}" type="parTrans" cxnId="{CD4EF34F-8EA3-48D2-A1E2-FF3F6D026025}">
      <dgm:prSet/>
      <dgm:spPr/>
      <dgm:t>
        <a:bodyPr/>
        <a:lstStyle/>
        <a:p>
          <a:endParaRPr lang="en-US"/>
        </a:p>
      </dgm:t>
    </dgm:pt>
    <dgm:pt modelId="{C808753E-5DD4-4935-B628-79201E96479E}" type="sibTrans" cxnId="{CD4EF34F-8EA3-48D2-A1E2-FF3F6D026025}">
      <dgm:prSet/>
      <dgm:spPr/>
      <dgm:t>
        <a:bodyPr/>
        <a:lstStyle/>
        <a:p>
          <a:endParaRPr lang="en-US"/>
        </a:p>
      </dgm:t>
    </dgm:pt>
    <dgm:pt modelId="{AD07EBC0-7000-41A3-893E-DC43FC6A0EE1}">
      <dgm:prSet custT="1"/>
      <dgm:spPr/>
      <dgm:t>
        <a:bodyPr/>
        <a:lstStyle/>
        <a:p>
          <a:r>
            <a:rPr lang="en-GB" sz="3400" dirty="0"/>
            <a:t>• </a:t>
          </a:r>
          <a:r>
            <a:rPr lang="en-GB" sz="1800" dirty="0"/>
            <a:t>Provide First Aid / safeguarding support</a:t>
          </a:r>
          <a:endParaRPr lang="en-US" sz="1800" dirty="0"/>
        </a:p>
      </dgm:t>
    </dgm:pt>
    <dgm:pt modelId="{6243F671-1B24-4199-9338-94558D5FB036}" type="parTrans" cxnId="{2B725ECF-B351-4A68-8B0E-215577ACBD1A}">
      <dgm:prSet/>
      <dgm:spPr/>
      <dgm:t>
        <a:bodyPr/>
        <a:lstStyle/>
        <a:p>
          <a:endParaRPr lang="en-US"/>
        </a:p>
      </dgm:t>
    </dgm:pt>
    <dgm:pt modelId="{E9F7AAC3-B876-420D-BBB4-35D03BD6DB31}" type="sibTrans" cxnId="{2B725ECF-B351-4A68-8B0E-215577ACBD1A}">
      <dgm:prSet/>
      <dgm:spPr/>
      <dgm:t>
        <a:bodyPr/>
        <a:lstStyle/>
        <a:p>
          <a:endParaRPr lang="en-US"/>
        </a:p>
      </dgm:t>
    </dgm:pt>
    <dgm:pt modelId="{8819601E-7C08-49FD-A2E1-9681D76B6BED}">
      <dgm:prSet custT="1"/>
      <dgm:spPr/>
      <dgm:t>
        <a:bodyPr/>
        <a:lstStyle/>
        <a:p>
          <a:r>
            <a:rPr lang="en-GB" sz="1800" dirty="0"/>
            <a:t>(College pf Policing,2023)</a:t>
          </a:r>
          <a:endParaRPr lang="en-US" sz="1800" dirty="0"/>
        </a:p>
      </dgm:t>
    </dgm:pt>
    <dgm:pt modelId="{2071049D-3908-4191-9541-61B029922761}" type="parTrans" cxnId="{46FB0A40-472C-4538-A4C6-CDE7C8855CB2}">
      <dgm:prSet/>
      <dgm:spPr/>
      <dgm:t>
        <a:bodyPr/>
        <a:lstStyle/>
        <a:p>
          <a:endParaRPr lang="en-US"/>
        </a:p>
      </dgm:t>
    </dgm:pt>
    <dgm:pt modelId="{E2E25B9D-E9A4-4864-9670-2C95DBBC3836}" type="sibTrans" cxnId="{46FB0A40-472C-4538-A4C6-CDE7C8855CB2}">
      <dgm:prSet/>
      <dgm:spPr/>
      <dgm:t>
        <a:bodyPr/>
        <a:lstStyle/>
        <a:p>
          <a:endParaRPr lang="en-US"/>
        </a:p>
      </dgm:t>
    </dgm:pt>
    <dgm:pt modelId="{B6558049-CE2F-48BC-9560-DBACC3B75903}" type="pres">
      <dgm:prSet presAssocID="{C51C05B7-AFD6-4C1E-9A7E-AF395B3510F6}" presName="outerComposite" presStyleCnt="0">
        <dgm:presLayoutVars>
          <dgm:chMax val="5"/>
          <dgm:dir/>
          <dgm:resizeHandles val="exact"/>
        </dgm:presLayoutVars>
      </dgm:prSet>
      <dgm:spPr/>
    </dgm:pt>
    <dgm:pt modelId="{4487D3A0-7010-46A8-BE98-8B2B802CF6DD}" type="pres">
      <dgm:prSet presAssocID="{C51C05B7-AFD6-4C1E-9A7E-AF395B3510F6}" presName="dummyMaxCanvas" presStyleCnt="0">
        <dgm:presLayoutVars/>
      </dgm:prSet>
      <dgm:spPr/>
    </dgm:pt>
    <dgm:pt modelId="{7AE3EE9D-91D8-4D52-86F2-E1DA433DC491}" type="pres">
      <dgm:prSet presAssocID="{C51C05B7-AFD6-4C1E-9A7E-AF395B3510F6}" presName="FourNodes_1" presStyleLbl="node1" presStyleIdx="0" presStyleCnt="4">
        <dgm:presLayoutVars>
          <dgm:bulletEnabled val="1"/>
        </dgm:presLayoutVars>
      </dgm:prSet>
      <dgm:spPr/>
    </dgm:pt>
    <dgm:pt modelId="{9A8A9469-88D5-4403-B31E-1AD5C558E528}" type="pres">
      <dgm:prSet presAssocID="{C51C05B7-AFD6-4C1E-9A7E-AF395B3510F6}" presName="FourNodes_2" presStyleLbl="node1" presStyleIdx="1" presStyleCnt="4">
        <dgm:presLayoutVars>
          <dgm:bulletEnabled val="1"/>
        </dgm:presLayoutVars>
      </dgm:prSet>
      <dgm:spPr/>
    </dgm:pt>
    <dgm:pt modelId="{D6B4CA4C-83B0-4B3D-8C7A-024F990C9D36}" type="pres">
      <dgm:prSet presAssocID="{C51C05B7-AFD6-4C1E-9A7E-AF395B3510F6}" presName="FourNodes_3" presStyleLbl="node1" presStyleIdx="2" presStyleCnt="4">
        <dgm:presLayoutVars>
          <dgm:bulletEnabled val="1"/>
        </dgm:presLayoutVars>
      </dgm:prSet>
      <dgm:spPr/>
    </dgm:pt>
    <dgm:pt modelId="{89DEE917-95BD-40E5-A262-BD3BA14AE2E4}" type="pres">
      <dgm:prSet presAssocID="{C51C05B7-AFD6-4C1E-9A7E-AF395B3510F6}" presName="FourNodes_4" presStyleLbl="node1" presStyleIdx="3" presStyleCnt="4" custLinFactNeighborX="0" custLinFactNeighborY="-1822">
        <dgm:presLayoutVars>
          <dgm:bulletEnabled val="1"/>
        </dgm:presLayoutVars>
      </dgm:prSet>
      <dgm:spPr/>
    </dgm:pt>
    <dgm:pt modelId="{E84FC4F0-492F-4D57-9759-E0153AFC4577}" type="pres">
      <dgm:prSet presAssocID="{C51C05B7-AFD6-4C1E-9A7E-AF395B3510F6}" presName="FourConn_1-2" presStyleLbl="fgAccFollowNode1" presStyleIdx="0" presStyleCnt="3">
        <dgm:presLayoutVars>
          <dgm:bulletEnabled val="1"/>
        </dgm:presLayoutVars>
      </dgm:prSet>
      <dgm:spPr/>
    </dgm:pt>
    <dgm:pt modelId="{4BA3D47A-E247-4ADE-ACFD-44DD86A867F0}" type="pres">
      <dgm:prSet presAssocID="{C51C05B7-AFD6-4C1E-9A7E-AF395B3510F6}" presName="FourConn_2-3" presStyleLbl="fgAccFollowNode1" presStyleIdx="1" presStyleCnt="3">
        <dgm:presLayoutVars>
          <dgm:bulletEnabled val="1"/>
        </dgm:presLayoutVars>
      </dgm:prSet>
      <dgm:spPr/>
    </dgm:pt>
    <dgm:pt modelId="{981F23E8-B70C-4368-9049-2B1A210C419E}" type="pres">
      <dgm:prSet presAssocID="{C51C05B7-AFD6-4C1E-9A7E-AF395B3510F6}" presName="FourConn_3-4" presStyleLbl="fgAccFollowNode1" presStyleIdx="2" presStyleCnt="3">
        <dgm:presLayoutVars>
          <dgm:bulletEnabled val="1"/>
        </dgm:presLayoutVars>
      </dgm:prSet>
      <dgm:spPr/>
    </dgm:pt>
    <dgm:pt modelId="{41D3D019-70E6-4FF6-BB62-D7EC8B4B0991}" type="pres">
      <dgm:prSet presAssocID="{C51C05B7-AFD6-4C1E-9A7E-AF395B3510F6}" presName="FourNodes_1_text" presStyleLbl="node1" presStyleIdx="3" presStyleCnt="4">
        <dgm:presLayoutVars>
          <dgm:bulletEnabled val="1"/>
        </dgm:presLayoutVars>
      </dgm:prSet>
      <dgm:spPr/>
    </dgm:pt>
    <dgm:pt modelId="{3B867687-C2AF-43BB-940E-40B3E012C320}" type="pres">
      <dgm:prSet presAssocID="{C51C05B7-AFD6-4C1E-9A7E-AF395B3510F6}" presName="FourNodes_2_text" presStyleLbl="node1" presStyleIdx="3" presStyleCnt="4">
        <dgm:presLayoutVars>
          <dgm:bulletEnabled val="1"/>
        </dgm:presLayoutVars>
      </dgm:prSet>
      <dgm:spPr/>
    </dgm:pt>
    <dgm:pt modelId="{6CB35031-8F96-4183-868C-BE87FF90B4AE}" type="pres">
      <dgm:prSet presAssocID="{C51C05B7-AFD6-4C1E-9A7E-AF395B3510F6}" presName="FourNodes_3_text" presStyleLbl="node1" presStyleIdx="3" presStyleCnt="4">
        <dgm:presLayoutVars>
          <dgm:bulletEnabled val="1"/>
        </dgm:presLayoutVars>
      </dgm:prSet>
      <dgm:spPr/>
    </dgm:pt>
    <dgm:pt modelId="{34DD07DD-8B17-41CE-A30B-0B69B5EF6F49}" type="pres">
      <dgm:prSet presAssocID="{C51C05B7-AFD6-4C1E-9A7E-AF395B3510F6}" presName="FourNodes_4_text" presStyleLbl="node1" presStyleIdx="3" presStyleCnt="4">
        <dgm:presLayoutVars>
          <dgm:bulletEnabled val="1"/>
        </dgm:presLayoutVars>
      </dgm:prSet>
      <dgm:spPr/>
    </dgm:pt>
  </dgm:ptLst>
  <dgm:cxnLst>
    <dgm:cxn modelId="{D5066005-1A37-4080-BF3F-57E727D17887}" type="presOf" srcId="{8819601E-7C08-49FD-A2E1-9681D76B6BED}" destId="{89DEE917-95BD-40E5-A262-BD3BA14AE2E4}" srcOrd="0" destOrd="0" presId="urn:microsoft.com/office/officeart/2005/8/layout/vProcess5"/>
    <dgm:cxn modelId="{B7F18011-23EC-4F6B-BA21-089B426679C7}" type="presOf" srcId="{D0682392-104D-47BA-A071-AB3C17671176}" destId="{3B867687-C2AF-43BB-940E-40B3E012C320}" srcOrd="1" destOrd="1" presId="urn:microsoft.com/office/officeart/2005/8/layout/vProcess5"/>
    <dgm:cxn modelId="{D132941A-0875-4BDF-B3B9-EB4E09C83F8F}" type="presOf" srcId="{E9F7AAC3-B876-420D-BBB4-35D03BD6DB31}" destId="{981F23E8-B70C-4368-9049-2B1A210C419E}" srcOrd="0" destOrd="0" presId="urn:microsoft.com/office/officeart/2005/8/layout/vProcess5"/>
    <dgm:cxn modelId="{46FB0A40-472C-4538-A4C6-CDE7C8855CB2}" srcId="{C51C05B7-AFD6-4C1E-9A7E-AF395B3510F6}" destId="{8819601E-7C08-49FD-A2E1-9681D76B6BED}" srcOrd="3" destOrd="0" parTransId="{2071049D-3908-4191-9541-61B029922761}" sibTransId="{E2E25B9D-E9A4-4864-9670-2C95DBBC3836}"/>
    <dgm:cxn modelId="{BC2C1A5D-3DA2-41DD-98AE-EDD6ED93C6D6}" srcId="{C51C05B7-AFD6-4C1E-9A7E-AF395B3510F6}" destId="{6D7A674E-0E44-4E82-B91E-CECB9CAECB77}" srcOrd="1" destOrd="0" parTransId="{DCB85013-E5FE-4954-98A0-58EA11BBE41A}" sibTransId="{143D7E99-6ECE-4AB7-8BC1-E7D7B66E8A28}"/>
    <dgm:cxn modelId="{8020625F-CF59-44CE-9A8B-8DAEF836D012}" type="presOf" srcId="{D0682392-104D-47BA-A071-AB3C17671176}" destId="{9A8A9469-88D5-4403-B31E-1AD5C558E528}" srcOrd="0" destOrd="1" presId="urn:microsoft.com/office/officeart/2005/8/layout/vProcess5"/>
    <dgm:cxn modelId="{B32DCF69-94CA-43A6-85C2-098F097939AB}" type="presOf" srcId="{5F3B2AC8-C214-4693-8223-53C753043B12}" destId="{7AE3EE9D-91D8-4D52-86F2-E1DA433DC491}" srcOrd="0" destOrd="0" presId="urn:microsoft.com/office/officeart/2005/8/layout/vProcess5"/>
    <dgm:cxn modelId="{45E71B4D-CD42-41EC-A8C8-F02456505F41}" type="presOf" srcId="{6D7A674E-0E44-4E82-B91E-CECB9CAECB77}" destId="{9A8A9469-88D5-4403-B31E-1AD5C558E528}" srcOrd="0" destOrd="0" presId="urn:microsoft.com/office/officeart/2005/8/layout/vProcess5"/>
    <dgm:cxn modelId="{4361144F-361C-4D9F-AD50-BB439B5DDEFA}" type="presOf" srcId="{597CE6FA-0AC6-4820-BFE8-61F09F235200}" destId="{E84FC4F0-492F-4D57-9759-E0153AFC4577}" srcOrd="0" destOrd="0" presId="urn:microsoft.com/office/officeart/2005/8/layout/vProcess5"/>
    <dgm:cxn modelId="{CD4EF34F-8EA3-48D2-A1E2-FF3F6D026025}" srcId="{6D7A674E-0E44-4E82-B91E-CECB9CAECB77}" destId="{D0682392-104D-47BA-A071-AB3C17671176}" srcOrd="0" destOrd="0" parTransId="{68D743CA-54FF-42B2-8975-4993D5CCA270}" sibTransId="{C808753E-5DD4-4935-B628-79201E96479E}"/>
    <dgm:cxn modelId="{4A56DC50-04F1-4882-A707-6C2A4773D39D}" type="presOf" srcId="{6D7A674E-0E44-4E82-B91E-CECB9CAECB77}" destId="{3B867687-C2AF-43BB-940E-40B3E012C320}" srcOrd="1" destOrd="0" presId="urn:microsoft.com/office/officeart/2005/8/layout/vProcess5"/>
    <dgm:cxn modelId="{ED9A7F96-B792-4E15-92C0-0E6919764675}" srcId="{C51C05B7-AFD6-4C1E-9A7E-AF395B3510F6}" destId="{5F3B2AC8-C214-4693-8223-53C753043B12}" srcOrd="0" destOrd="0" parTransId="{3611B579-5B57-432E-AF5A-30D773B499D1}" sibTransId="{597CE6FA-0AC6-4820-BFE8-61F09F235200}"/>
    <dgm:cxn modelId="{66418EA7-0A43-4E56-BA5C-D88BAFAC2965}" type="presOf" srcId="{8819601E-7C08-49FD-A2E1-9681D76B6BED}" destId="{34DD07DD-8B17-41CE-A30B-0B69B5EF6F49}" srcOrd="1" destOrd="0" presId="urn:microsoft.com/office/officeart/2005/8/layout/vProcess5"/>
    <dgm:cxn modelId="{2CBB0FC4-1CE8-44E0-B3C9-EE6EABB6FB5F}" type="presOf" srcId="{5F3B2AC8-C214-4693-8223-53C753043B12}" destId="{41D3D019-70E6-4FF6-BB62-D7EC8B4B0991}" srcOrd="1" destOrd="0" presId="urn:microsoft.com/office/officeart/2005/8/layout/vProcess5"/>
    <dgm:cxn modelId="{2CCCFDCC-3BF3-4354-B726-CAC2B153E8B3}" type="presOf" srcId="{AD07EBC0-7000-41A3-893E-DC43FC6A0EE1}" destId="{D6B4CA4C-83B0-4B3D-8C7A-024F990C9D36}" srcOrd="0" destOrd="0" presId="urn:microsoft.com/office/officeart/2005/8/layout/vProcess5"/>
    <dgm:cxn modelId="{7C2DEACD-6D5D-4312-AC20-34C57F6E73F8}" type="presOf" srcId="{143D7E99-6ECE-4AB7-8BC1-E7D7B66E8A28}" destId="{4BA3D47A-E247-4ADE-ACFD-44DD86A867F0}" srcOrd="0" destOrd="0" presId="urn:microsoft.com/office/officeart/2005/8/layout/vProcess5"/>
    <dgm:cxn modelId="{2B725ECF-B351-4A68-8B0E-215577ACBD1A}" srcId="{C51C05B7-AFD6-4C1E-9A7E-AF395B3510F6}" destId="{AD07EBC0-7000-41A3-893E-DC43FC6A0EE1}" srcOrd="2" destOrd="0" parTransId="{6243F671-1B24-4199-9338-94558D5FB036}" sibTransId="{E9F7AAC3-B876-420D-BBB4-35D03BD6DB31}"/>
    <dgm:cxn modelId="{C7CF1DDB-16DD-4F71-A280-B619E32D9326}" type="presOf" srcId="{AD07EBC0-7000-41A3-893E-DC43FC6A0EE1}" destId="{6CB35031-8F96-4183-868C-BE87FF90B4AE}" srcOrd="1" destOrd="0" presId="urn:microsoft.com/office/officeart/2005/8/layout/vProcess5"/>
    <dgm:cxn modelId="{D056CBDB-312B-4450-BB35-3AEB12EED23D}" type="presOf" srcId="{C51C05B7-AFD6-4C1E-9A7E-AF395B3510F6}" destId="{B6558049-CE2F-48BC-9560-DBACC3B75903}" srcOrd="0" destOrd="0" presId="urn:microsoft.com/office/officeart/2005/8/layout/vProcess5"/>
    <dgm:cxn modelId="{04EC0027-B8F9-4B1E-BE1F-7B513B8784F2}" type="presParOf" srcId="{B6558049-CE2F-48BC-9560-DBACC3B75903}" destId="{4487D3A0-7010-46A8-BE98-8B2B802CF6DD}" srcOrd="0" destOrd="0" presId="urn:microsoft.com/office/officeart/2005/8/layout/vProcess5"/>
    <dgm:cxn modelId="{8340BFFF-B56C-4C3B-99A7-B9A2563DDE88}" type="presParOf" srcId="{B6558049-CE2F-48BC-9560-DBACC3B75903}" destId="{7AE3EE9D-91D8-4D52-86F2-E1DA433DC491}" srcOrd="1" destOrd="0" presId="urn:microsoft.com/office/officeart/2005/8/layout/vProcess5"/>
    <dgm:cxn modelId="{183460D5-D4E0-480C-A0A2-3236DE27F6C4}" type="presParOf" srcId="{B6558049-CE2F-48BC-9560-DBACC3B75903}" destId="{9A8A9469-88D5-4403-B31E-1AD5C558E528}" srcOrd="2" destOrd="0" presId="urn:microsoft.com/office/officeart/2005/8/layout/vProcess5"/>
    <dgm:cxn modelId="{E5C72BFD-C0D6-4856-A793-C2CDDE23F1DB}" type="presParOf" srcId="{B6558049-CE2F-48BC-9560-DBACC3B75903}" destId="{D6B4CA4C-83B0-4B3D-8C7A-024F990C9D36}" srcOrd="3" destOrd="0" presId="urn:microsoft.com/office/officeart/2005/8/layout/vProcess5"/>
    <dgm:cxn modelId="{BCBEF604-25E4-41F4-969E-2B7F7562FEF5}" type="presParOf" srcId="{B6558049-CE2F-48BC-9560-DBACC3B75903}" destId="{89DEE917-95BD-40E5-A262-BD3BA14AE2E4}" srcOrd="4" destOrd="0" presId="urn:microsoft.com/office/officeart/2005/8/layout/vProcess5"/>
    <dgm:cxn modelId="{56C60856-1042-4635-9D95-495E58EB419D}" type="presParOf" srcId="{B6558049-CE2F-48BC-9560-DBACC3B75903}" destId="{E84FC4F0-492F-4D57-9759-E0153AFC4577}" srcOrd="5" destOrd="0" presId="urn:microsoft.com/office/officeart/2005/8/layout/vProcess5"/>
    <dgm:cxn modelId="{A539511E-CEA0-4B35-865A-C94943B35EDB}" type="presParOf" srcId="{B6558049-CE2F-48BC-9560-DBACC3B75903}" destId="{4BA3D47A-E247-4ADE-ACFD-44DD86A867F0}" srcOrd="6" destOrd="0" presId="urn:microsoft.com/office/officeart/2005/8/layout/vProcess5"/>
    <dgm:cxn modelId="{7E5E96FA-14EA-4105-B1AC-A45E8805E087}" type="presParOf" srcId="{B6558049-CE2F-48BC-9560-DBACC3B75903}" destId="{981F23E8-B70C-4368-9049-2B1A210C419E}" srcOrd="7" destOrd="0" presId="urn:microsoft.com/office/officeart/2005/8/layout/vProcess5"/>
    <dgm:cxn modelId="{B7124FCE-CEDC-49C4-A3F6-F12E38D11FF7}" type="presParOf" srcId="{B6558049-CE2F-48BC-9560-DBACC3B75903}" destId="{41D3D019-70E6-4FF6-BB62-D7EC8B4B0991}" srcOrd="8" destOrd="0" presId="urn:microsoft.com/office/officeart/2005/8/layout/vProcess5"/>
    <dgm:cxn modelId="{67540C23-3AE9-4A60-84C0-D53E95844947}" type="presParOf" srcId="{B6558049-CE2F-48BC-9560-DBACC3B75903}" destId="{3B867687-C2AF-43BB-940E-40B3E012C320}" srcOrd="9" destOrd="0" presId="urn:microsoft.com/office/officeart/2005/8/layout/vProcess5"/>
    <dgm:cxn modelId="{BC4FCBDA-04E8-448A-BD11-650897D130EF}" type="presParOf" srcId="{B6558049-CE2F-48BC-9560-DBACC3B75903}" destId="{6CB35031-8F96-4183-868C-BE87FF90B4AE}" srcOrd="10" destOrd="0" presId="urn:microsoft.com/office/officeart/2005/8/layout/vProcess5"/>
    <dgm:cxn modelId="{C5C2135D-7AF3-4C6C-A322-FC9A2F87444B}" type="presParOf" srcId="{B6558049-CE2F-48BC-9560-DBACC3B75903}" destId="{34DD07DD-8B17-41CE-A30B-0B69B5EF6F4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rtlCol="0"/>
        <a:lstStyle/>
        <a:p>
          <a:pPr rtl="0"/>
          <a:endParaRPr lang="en-GB"/>
        </a:p>
      </dgm:t>
    </dgm:pt>
    <dgm:pt modelId="{4259F840-24E7-476F-9F30-482E46395856}">
      <dgm:prSet phldrT="[Text]" custT="1"/>
      <dgm:spPr/>
      <dgm:t>
        <a:bodyPr rtlCol="0"/>
        <a:lstStyle/>
        <a:p>
          <a:pPr rtl="0"/>
          <a:r>
            <a:rPr lang="en-GB" sz="1800">
              <a:latin typeface="+mn-lt"/>
            </a:rPr>
            <a:t>Title</a:t>
          </a:r>
        </a:p>
      </dgm:t>
    </dgm:pt>
    <dgm:pt modelId="{FCE8068D-7E50-4749-A8D0-ADEDAC5637B3}" type="parTrans" cxnId="{42EE41D1-3C16-4937-BB38-B076896C09A0}">
      <dgm:prSet/>
      <dgm:spPr/>
      <dgm:t>
        <a:bodyPr rtlCol="0"/>
        <a:lstStyle/>
        <a:p>
          <a:pPr rtl="0"/>
          <a:endParaRPr lang="en-GB" sz="1800">
            <a:latin typeface="+mn-lt"/>
          </a:endParaRPr>
        </a:p>
      </dgm:t>
    </dgm:pt>
    <dgm:pt modelId="{DCC444A4-F20A-48F5-A61E-47BFFF185A57}" type="sibTrans" cxnId="{42EE41D1-3C16-4937-BB38-B076896C09A0}">
      <dgm:prSet/>
      <dgm:spPr/>
      <dgm:t>
        <a:bodyPr rtlCol="0"/>
        <a:lstStyle/>
        <a:p>
          <a:pPr rtl="0"/>
          <a:endParaRPr lang="en-GB" sz="1800">
            <a:latin typeface="+mn-lt"/>
          </a:endParaRPr>
        </a:p>
      </dgm:t>
    </dgm:pt>
    <dgm:pt modelId="{B54C8F6C-BE1E-4EAB-B7A0-48DE01FFAA36}">
      <dgm:prSet phldrT="[Text]" custT="1"/>
      <dgm:spPr/>
      <dgm:t>
        <a:bodyPr rtlCol="0"/>
        <a:lstStyle/>
        <a:p>
          <a:pPr rtl="0">
            <a:buFont typeface="Symbol" panose="05050102010706020507" pitchFamily="18" charset="2"/>
            <a:buChar char=""/>
          </a:pPr>
          <a:r>
            <a:rPr lang="en-GB" sz="1800" dirty="0">
              <a:latin typeface="+mn-lt"/>
            </a:rPr>
            <a:t>Stage I - check the brief and understand the task.</a:t>
          </a:r>
        </a:p>
      </dgm:t>
    </dgm:pt>
    <dgm:pt modelId="{8DE7CD45-B7C0-432E-B819-6A7D97E31315}" type="parTrans" cxnId="{770CA1CC-3DDD-451E-AE83-A71CA570260C}">
      <dgm:prSet/>
      <dgm:spPr/>
      <dgm:t>
        <a:bodyPr rtlCol="0"/>
        <a:lstStyle/>
        <a:p>
          <a:pPr rtl="0"/>
          <a:endParaRPr lang="en-GB" sz="1800">
            <a:latin typeface="+mn-lt"/>
          </a:endParaRPr>
        </a:p>
      </dgm:t>
    </dgm:pt>
    <dgm:pt modelId="{C33B8BEF-A818-4A2F-A99A-E2B29895E184}" type="sibTrans" cxnId="{770CA1CC-3DDD-451E-AE83-A71CA570260C}">
      <dgm:prSet/>
      <dgm:spPr/>
      <dgm:t>
        <a:bodyPr rtlCol="0"/>
        <a:lstStyle/>
        <a:p>
          <a:pPr rtl="0"/>
          <a:endParaRPr lang="en-GB" sz="1800">
            <a:latin typeface="+mn-lt"/>
          </a:endParaRPr>
        </a:p>
      </dgm:t>
    </dgm:pt>
    <dgm:pt modelId="{E4033A39-DCC4-4038-9562-AEDDBBB37A99}">
      <dgm:prSet phldrT="[Text]" custT="1"/>
      <dgm:spPr/>
      <dgm:t>
        <a:bodyPr rtlCol="0"/>
        <a:lstStyle/>
        <a:p>
          <a:pPr rtl="0"/>
          <a:r>
            <a:rPr lang="en-GB" sz="1800">
              <a:latin typeface="+mn-lt"/>
            </a:rPr>
            <a:t>Title</a:t>
          </a:r>
        </a:p>
      </dgm:t>
    </dgm:pt>
    <dgm:pt modelId="{048EEAE6-78BA-4B00-B7BB-9C22DBB1E8F4}" type="parTrans" cxnId="{32EF2862-2950-4DF8-BEA8-CD19460CCA31}">
      <dgm:prSet/>
      <dgm:spPr/>
      <dgm:t>
        <a:bodyPr rtlCol="0"/>
        <a:lstStyle/>
        <a:p>
          <a:pPr rtl="0"/>
          <a:endParaRPr lang="en-GB" sz="1800">
            <a:latin typeface="+mn-lt"/>
          </a:endParaRPr>
        </a:p>
      </dgm:t>
    </dgm:pt>
    <dgm:pt modelId="{80AB0E5B-0C58-465D-A545-5B21133D2849}" type="sibTrans" cxnId="{32EF2862-2950-4DF8-BEA8-CD19460CCA31}">
      <dgm:prSet/>
      <dgm:spPr/>
      <dgm:t>
        <a:bodyPr rtlCol="0"/>
        <a:lstStyle/>
        <a:p>
          <a:pPr rtl="0"/>
          <a:endParaRPr lang="en-GB" sz="1800">
            <a:latin typeface="+mn-lt"/>
          </a:endParaRPr>
        </a:p>
      </dgm:t>
    </dgm:pt>
    <dgm:pt modelId="{A4C0B4E4-70AD-4901-9E3F-7EA25DD6DAA1}">
      <dgm:prSet phldrT="[Text]" custT="1"/>
      <dgm:spPr/>
      <dgm:t>
        <a:bodyPr rtlCol="0"/>
        <a:lstStyle/>
        <a:p>
          <a:pPr algn="l" rtl="0">
            <a:buFont typeface="Symbol" panose="05050102010706020507" pitchFamily="18" charset="2"/>
            <a:buNone/>
          </a:pPr>
          <a:r>
            <a:rPr lang="en-GB" sz="1800" dirty="0">
              <a:latin typeface="+mn-lt"/>
            </a:rPr>
            <a:t>Stage 4 - refinement and preparation, check Harvad style references and in-text citations</a:t>
          </a:r>
        </a:p>
        <a:p>
          <a:pPr algn="ctr" rtl="0">
            <a:buFont typeface="Symbol" panose="05050102010706020507" pitchFamily="18" charset="2"/>
            <a:buChar char=""/>
          </a:pPr>
          <a:r>
            <a:rPr lang="en-GB" sz="1800" dirty="0">
              <a:latin typeface="+mn-lt"/>
            </a:rPr>
            <a:t>Prepare speaker notes and practice </a:t>
          </a:r>
        </a:p>
      </dgm:t>
    </dgm:pt>
    <dgm:pt modelId="{701D9033-BAD3-4299-933F-A47AFDC2ECD0}" type="parTrans" cxnId="{5E74CB62-E52E-4CEE-8AA1-9812BFC0D67E}">
      <dgm:prSet/>
      <dgm:spPr/>
      <dgm:t>
        <a:bodyPr rtlCol="0"/>
        <a:lstStyle/>
        <a:p>
          <a:pPr rtl="0"/>
          <a:endParaRPr lang="en-GB" sz="1800">
            <a:latin typeface="+mn-lt"/>
          </a:endParaRPr>
        </a:p>
      </dgm:t>
    </dgm:pt>
    <dgm:pt modelId="{657DB10D-2517-48AA-B970-6D815DBD4123}" type="sibTrans" cxnId="{5E74CB62-E52E-4CEE-8AA1-9812BFC0D67E}">
      <dgm:prSet/>
      <dgm:spPr/>
      <dgm:t>
        <a:bodyPr rtlCol="0"/>
        <a:lstStyle/>
        <a:p>
          <a:pPr rtl="0"/>
          <a:endParaRPr lang="en-GB" sz="1800">
            <a:latin typeface="+mn-lt"/>
          </a:endParaRPr>
        </a:p>
      </dgm:t>
    </dgm:pt>
    <dgm:pt modelId="{87BF7896-20EA-4E8F-B6F4-A34EC5C9CB50}">
      <dgm:prSet phldrT="[Text]" custT="1"/>
      <dgm:spPr/>
      <dgm:t>
        <a:bodyPr rtlCol="0"/>
        <a:lstStyle/>
        <a:p>
          <a:pPr rtl="0"/>
          <a:r>
            <a:rPr lang="en-GB" sz="1800">
              <a:latin typeface="+mn-lt"/>
            </a:rPr>
            <a:t>Title</a:t>
          </a:r>
        </a:p>
      </dgm:t>
    </dgm:pt>
    <dgm:pt modelId="{05E47BA5-F724-4AEE-9B5B-401F18E028E6}" type="parTrans" cxnId="{92330C11-C197-4512-BDA4-8D8A69AF7D1C}">
      <dgm:prSet/>
      <dgm:spPr/>
      <dgm:t>
        <a:bodyPr rtlCol="0"/>
        <a:lstStyle/>
        <a:p>
          <a:pPr rtl="0"/>
          <a:endParaRPr lang="en-GB" sz="1800">
            <a:latin typeface="+mn-lt"/>
          </a:endParaRPr>
        </a:p>
      </dgm:t>
    </dgm:pt>
    <dgm:pt modelId="{D63CE73E-35DE-48C3-8753-7648BC953C0D}" type="sibTrans" cxnId="{92330C11-C197-4512-BDA4-8D8A69AF7D1C}">
      <dgm:prSet/>
      <dgm:spPr/>
      <dgm:t>
        <a:bodyPr rtlCol="0"/>
        <a:lstStyle/>
        <a:p>
          <a:pPr rtl="0"/>
          <a:endParaRPr lang="en-GB" sz="1800">
            <a:latin typeface="+mn-lt"/>
          </a:endParaRPr>
        </a:p>
      </dgm:t>
    </dgm:pt>
    <dgm:pt modelId="{43CBB0A2-9D75-4264-8A30-3E8974B40658}">
      <dgm:prSet phldrT="[Text]" custT="1"/>
      <dgm:spPr/>
      <dgm:t>
        <a:bodyPr rtlCol="0"/>
        <a:lstStyle/>
        <a:p>
          <a:pPr rtl="0">
            <a:buFont typeface="Symbol" panose="05050102010706020507" pitchFamily="18" charset="2"/>
            <a:buChar char=""/>
          </a:pPr>
          <a:r>
            <a:rPr lang="en-GB" sz="1800" dirty="0">
              <a:latin typeface="+mn-lt"/>
            </a:rPr>
            <a:t>Stage 2 - research and evidence ,based in </a:t>
          </a:r>
          <a:r>
            <a:rPr lang="en-GB" sz="1800" dirty="0" err="1">
              <a:latin typeface="+mn-lt"/>
            </a:rPr>
            <a:t>uk</a:t>
          </a:r>
          <a:r>
            <a:rPr lang="en-GB" sz="1800" dirty="0">
              <a:latin typeface="+mn-lt"/>
            </a:rPr>
            <a:t> academic and gov sources</a:t>
          </a:r>
        </a:p>
        <a:p>
          <a:pPr rtl="0">
            <a:buFont typeface="Symbol" panose="05050102010706020507" pitchFamily="18" charset="2"/>
            <a:buChar char=""/>
          </a:pPr>
          <a:r>
            <a:rPr lang="en-GB" sz="1800" dirty="0">
              <a:latin typeface="+mn-lt"/>
            </a:rPr>
            <a:t>Select the relevant one to support each slide</a:t>
          </a:r>
        </a:p>
      </dgm:t>
    </dgm:pt>
    <dgm:pt modelId="{F806E590-5F8E-48A1-96AC-9E738290D2ED}" type="parTrans" cxnId="{4D2DF581-8128-4440-9E51-29109DC6ED52}">
      <dgm:prSet/>
      <dgm:spPr/>
      <dgm:t>
        <a:bodyPr rtlCol="0"/>
        <a:lstStyle/>
        <a:p>
          <a:pPr rtl="0"/>
          <a:endParaRPr lang="en-GB" sz="1800">
            <a:latin typeface="+mn-lt"/>
          </a:endParaRPr>
        </a:p>
      </dgm:t>
    </dgm:pt>
    <dgm:pt modelId="{20F77EFB-335C-4BC3-AD95-8421EDF343E6}" type="sibTrans" cxnId="{4D2DF581-8128-4440-9E51-29109DC6ED52}">
      <dgm:prSet/>
      <dgm:spPr/>
      <dgm:t>
        <a:bodyPr rtlCol="0"/>
        <a:lstStyle/>
        <a:p>
          <a:pPr rtl="0"/>
          <a:endParaRPr lang="en-GB" sz="1800">
            <a:latin typeface="+mn-lt"/>
          </a:endParaRPr>
        </a:p>
      </dgm:t>
    </dgm:pt>
    <dgm:pt modelId="{3DE6FF16-CA4D-4D34-ABEB-8BE6A40B5E52}">
      <dgm:prSet phldrT="[Text]" custT="1"/>
      <dgm:spPr/>
      <dgm:t>
        <a:bodyPr rtlCol="0"/>
        <a:lstStyle/>
        <a:p>
          <a:pPr rtl="0">
            <a:buFont typeface="Symbol" panose="05050102010706020507" pitchFamily="18" charset="2"/>
            <a:buChar char=""/>
          </a:pPr>
          <a:r>
            <a:rPr lang="en-GB" sz="1800">
              <a:latin typeface="+mn-lt"/>
            </a:rPr>
            <a:t>Title</a:t>
          </a:r>
        </a:p>
      </dgm:t>
    </dgm:pt>
    <dgm:pt modelId="{DA9CCCCB-8206-4757-82C8-F885E9D238B5}" type="parTrans" cxnId="{636DE8C5-F706-4BA5-855F-85FD2239E2BE}">
      <dgm:prSet/>
      <dgm:spPr/>
      <dgm:t>
        <a:bodyPr rtlCol="0"/>
        <a:lstStyle/>
        <a:p>
          <a:pPr rtl="0"/>
          <a:endParaRPr lang="en-GB" sz="1800"/>
        </a:p>
      </dgm:t>
    </dgm:pt>
    <dgm:pt modelId="{986162A7-6F89-4679-B40E-33A17DA21B73}" type="sibTrans" cxnId="{636DE8C5-F706-4BA5-855F-85FD2239E2BE}">
      <dgm:prSet/>
      <dgm:spPr/>
      <dgm:t>
        <a:bodyPr rtlCol="0"/>
        <a:lstStyle/>
        <a:p>
          <a:pPr rtl="0"/>
          <a:endParaRPr lang="en-GB" sz="1800"/>
        </a:p>
      </dgm:t>
    </dgm:pt>
    <dgm:pt modelId="{AC76BE15-3E8A-498B-91BD-CF772C26B6F1}">
      <dgm:prSet phldrT="[Text]" custT="1"/>
      <dgm:spPr/>
      <dgm:t>
        <a:bodyPr rtlCol="0"/>
        <a:lstStyle/>
        <a:p>
          <a:pPr rtl="0">
            <a:buFont typeface="Symbol" panose="05050102010706020507" pitchFamily="18" charset="2"/>
            <a:buChar char=""/>
          </a:pPr>
          <a:r>
            <a:rPr lang="en-GB" sz="1800">
              <a:latin typeface="+mn-lt"/>
            </a:rPr>
            <a:t>Title</a:t>
          </a:r>
        </a:p>
      </dgm:t>
    </dgm:pt>
    <dgm:pt modelId="{00CCB400-064A-4EF5-9806-9534D9AC69AD}" type="parTrans" cxnId="{140A4778-8248-44DE-B78A-23C578A77D7E}">
      <dgm:prSet/>
      <dgm:spPr/>
      <dgm:t>
        <a:bodyPr rtlCol="0"/>
        <a:lstStyle/>
        <a:p>
          <a:pPr rtl="0"/>
          <a:endParaRPr lang="en-GB" sz="1800"/>
        </a:p>
      </dgm:t>
    </dgm:pt>
    <dgm:pt modelId="{662A3D6E-7238-444F-BC0B-C7A4321261DB}" type="sibTrans" cxnId="{140A4778-8248-44DE-B78A-23C578A77D7E}">
      <dgm:prSet/>
      <dgm:spPr/>
      <dgm:t>
        <a:bodyPr rtlCol="0"/>
        <a:lstStyle/>
        <a:p>
          <a:pPr rtl="0"/>
          <a:endParaRPr lang="en-GB" sz="1800"/>
        </a:p>
      </dgm:t>
    </dgm:pt>
    <dgm:pt modelId="{73820394-2159-4075-9E6F-217263B07F8B}">
      <dgm:prSet phldrT="[Text]" custT="1"/>
      <dgm:spPr/>
      <dgm:t>
        <a:bodyPr rtlCol="0"/>
        <a:lstStyle/>
        <a:p>
          <a:pPr rtl="0">
            <a:buFont typeface="Symbol" panose="05050102010706020507" pitchFamily="18" charset="2"/>
            <a:buChar char=""/>
          </a:pPr>
          <a:r>
            <a:rPr lang="en-GB" sz="1800" dirty="0">
              <a:latin typeface="+mn-lt"/>
            </a:rPr>
            <a:t>Stage 3 - structuring the power point presentation </a:t>
          </a:r>
        </a:p>
      </dgm:t>
    </dgm:pt>
    <dgm:pt modelId="{A861A835-3A0D-4B09-8870-87D7FDC7B27F}" type="parTrans" cxnId="{19CF03A0-47BE-4ABD-A62C-A27E16D6C5A3}">
      <dgm:prSet/>
      <dgm:spPr/>
      <dgm:t>
        <a:bodyPr rtlCol="0"/>
        <a:lstStyle/>
        <a:p>
          <a:pPr rtl="0"/>
          <a:endParaRPr lang="en-GB" sz="1800"/>
        </a:p>
      </dgm:t>
    </dgm:pt>
    <dgm:pt modelId="{D383A36B-470D-499F-AE13-85A6B2495524}" type="sibTrans" cxnId="{19CF03A0-47BE-4ABD-A62C-A27E16D6C5A3}">
      <dgm:prSet/>
      <dgm:spPr/>
      <dgm:t>
        <a:bodyPr rtlCol="0"/>
        <a:lstStyle/>
        <a:p>
          <a:pPr rtl="0"/>
          <a:endParaRPr lang="en-GB" sz="1800"/>
        </a:p>
      </dgm:t>
    </dgm:pt>
    <dgm:pt modelId="{C032D242-8D23-4EEC-A10A-7B0691E5A409}">
      <dgm:prSet phldrT="[Text]" custT="1"/>
      <dgm:spPr/>
      <dgm:t>
        <a:bodyPr rtlCol="0"/>
        <a:lstStyle/>
        <a:p>
          <a:pPr rtl="0">
            <a:buFont typeface="Symbol" panose="05050102010706020507" pitchFamily="18" charset="2"/>
            <a:buNone/>
          </a:pPr>
          <a:r>
            <a:rPr lang="en-GB" sz="1800" dirty="0">
              <a:latin typeface="+mn-lt"/>
            </a:rPr>
            <a:t>Stage 5 - Deliver the presentation </a:t>
          </a:r>
        </a:p>
      </dgm:t>
    </dgm:pt>
    <dgm:pt modelId="{167DA838-BF1F-42A4-81E8-806F40795A14}" type="parTrans" cxnId="{D9403C73-FB83-47D6-85AE-067D49ED63F2}">
      <dgm:prSet/>
      <dgm:spPr/>
      <dgm:t>
        <a:bodyPr rtlCol="0"/>
        <a:lstStyle/>
        <a:p>
          <a:pPr rtl="0"/>
          <a:endParaRPr lang="en-GB" sz="1800"/>
        </a:p>
      </dgm:t>
    </dgm:pt>
    <dgm:pt modelId="{7EFA60CA-572D-434D-B452-A4ACBAEB4D2C}" type="sibTrans" cxnId="{D9403C73-FB83-47D6-85AE-067D49ED63F2}">
      <dgm:prSet/>
      <dgm:spPr/>
      <dgm:t>
        <a:bodyPr rtlCol="0"/>
        <a:lstStyle/>
        <a:p>
          <a:pPr rtl="0"/>
          <a:endParaRPr lang="en-GB" sz="1800"/>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5">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5">
        <dgm:presLayoutVars>
          <dgm:bulletEnabled val="1"/>
        </dgm:presLayoutVars>
      </dgm:prSet>
      <dgm:spPr/>
    </dgm:pt>
    <dgm:pt modelId="{6BA46904-CB7C-4538-BD49-D3891EF19552}" type="pres">
      <dgm:prSet presAssocID="{4259F840-24E7-476F-9F30-482E46395856}" presName="ConnectLine1" presStyleLbl="sibTrans1D1" presStyleIdx="0" presStyleCnt="5"/>
      <dgm:spPr>
        <a:noFill/>
        <a:ln w="6350" cap="flat" cmpd="sng" algn="ctr">
          <a:solidFill>
            <a:schemeClr val="accent5">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5"/>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5">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5">
        <dgm:presLayoutVars>
          <dgm:bulletEnabled val="1"/>
        </dgm:presLayoutVars>
      </dgm:prSet>
      <dgm:spPr/>
    </dgm:pt>
    <dgm:pt modelId="{080474C8-0FEA-4FD1-97F1-0978CFB4A37F}" type="pres">
      <dgm:prSet presAssocID="{E4033A39-DCC4-4038-9562-AEDDBBB37A99}" presName="ConnectLine1" presStyleLbl="sibTrans1D1" presStyleIdx="1" presStyleCnt="5"/>
      <dgm:spPr>
        <a:noFill/>
        <a:ln w="6350" cap="flat" cmpd="sng" algn="ctr">
          <a:solidFill>
            <a:schemeClr val="accent5">
              <a:hueOff val="90002"/>
              <a:satOff val="2173"/>
              <a:lumOff val="-1049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5"/>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5">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5">
        <dgm:presLayoutVars>
          <dgm:bulletEnabled val="1"/>
        </dgm:presLayoutVars>
      </dgm:prSet>
      <dgm:spPr/>
    </dgm:pt>
    <dgm:pt modelId="{89759DE5-9F8A-470E-A6D8-F13BB4DEE93D}" type="pres">
      <dgm:prSet presAssocID="{87BF7896-20EA-4E8F-B6F4-A34EC5C9CB50}" presName="ConnectLine1" presStyleLbl="sibTrans1D1" presStyleIdx="2" presStyleCnt="5"/>
      <dgm:spPr>
        <a:noFill/>
        <a:ln w="6350" cap="flat" cmpd="sng" algn="ctr">
          <a:solidFill>
            <a:schemeClr val="accent5">
              <a:hueOff val="180003"/>
              <a:satOff val="4346"/>
              <a:lumOff val="-2098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5"/>
      <dgm:spPr/>
    </dgm:pt>
    <dgm:pt modelId="{4624FC32-5405-42B1-B5CC-DF0659852A58}" type="pres">
      <dgm:prSet presAssocID="{87BF7896-20EA-4E8F-B6F4-A34EC5C9CB50}" presName="EmptyPane1" presStyleCnt="0"/>
      <dgm:spPr/>
    </dgm:pt>
    <dgm:pt modelId="{8C327064-3851-4ECF-AAB7-82B51711041E}" type="pres">
      <dgm:prSet presAssocID="{D63CE73E-35DE-48C3-8753-7648BC953C0D}" presName="spaceBetweenRectangles1" presStyleCnt="0"/>
      <dgm:spPr/>
    </dgm:pt>
    <dgm:pt modelId="{3ADEA4DF-6814-494D-9D3D-41947417052B}" type="pres">
      <dgm:prSet presAssocID="{3DE6FF16-CA4D-4D34-ABEB-8BE6A40B5E52}" presName="composite1" presStyleCnt="0"/>
      <dgm:spPr/>
    </dgm:pt>
    <dgm:pt modelId="{74CD3FF2-195B-429B-BC6F-5B5A7FED2BE2}" type="pres">
      <dgm:prSet presAssocID="{3DE6FF16-CA4D-4D34-ABEB-8BE6A40B5E52}" presName="parent1" presStyleLbl="alignNode1" presStyleIdx="3" presStyleCnt="5">
        <dgm:presLayoutVars>
          <dgm:chMax val="1"/>
          <dgm:chPref val="1"/>
          <dgm:bulletEnabled val="1"/>
        </dgm:presLayoutVars>
      </dgm:prSet>
      <dgm:spPr/>
    </dgm:pt>
    <dgm:pt modelId="{1BB5FD64-47F9-47A3-911F-535BFE17A3B9}" type="pres">
      <dgm:prSet presAssocID="{3DE6FF16-CA4D-4D34-ABEB-8BE6A40B5E52}" presName="Childtext1" presStyleLbl="revTx" presStyleIdx="3" presStyleCnt="5">
        <dgm:presLayoutVars>
          <dgm:bulletEnabled val="1"/>
        </dgm:presLayoutVars>
      </dgm:prSet>
      <dgm:spPr/>
    </dgm:pt>
    <dgm:pt modelId="{FE9B27EB-7AC7-485A-9A55-41E8118F9EAF}" type="pres">
      <dgm:prSet presAssocID="{3DE6FF16-CA4D-4D34-ABEB-8BE6A40B5E52}" presName="ConnectLine1" presStyleLbl="sibTrans1D1" presStyleIdx="3" presStyleCnt="5"/>
      <dgm:spPr>
        <a:noFill/>
        <a:ln w="6350" cap="flat" cmpd="sng" algn="ctr">
          <a:solidFill>
            <a:schemeClr val="accent5">
              <a:hueOff val="270005"/>
              <a:satOff val="6519"/>
              <a:lumOff val="-31471"/>
              <a:alphaOff val="0"/>
            </a:schemeClr>
          </a:solidFill>
          <a:prstDash val="dash"/>
          <a:miter lim="800000"/>
        </a:ln>
        <a:effectLst/>
      </dgm:spPr>
    </dgm:pt>
    <dgm:pt modelId="{46BD4721-4664-4AD0-9F11-DBE7E0B207D5}" type="pres">
      <dgm:prSet presAssocID="{3DE6FF16-CA4D-4D34-ABEB-8BE6A40B5E52}" presName="ConnectLineEnd1" presStyleLbl="lnNode1" presStyleIdx="3" presStyleCnt="5"/>
      <dgm:spPr/>
    </dgm:pt>
    <dgm:pt modelId="{69028BD0-349D-4B47-B1F4-B64C6478DE3C}" type="pres">
      <dgm:prSet presAssocID="{3DE6FF16-CA4D-4D34-ABEB-8BE6A40B5E52}" presName="EmptyPane1" presStyleCnt="0"/>
      <dgm:spPr/>
    </dgm:pt>
    <dgm:pt modelId="{619CFBB1-86F5-45A6-80BA-23F97450662F}" type="pres">
      <dgm:prSet presAssocID="{986162A7-6F89-4679-B40E-33A17DA21B73}" presName="spaceBetweenRectangles1" presStyleCnt="0"/>
      <dgm:spPr/>
    </dgm:pt>
    <dgm:pt modelId="{E4E0A96A-AF87-442A-A1A3-64B8F3CFC7FE}" type="pres">
      <dgm:prSet presAssocID="{AC76BE15-3E8A-498B-91BD-CF772C26B6F1}" presName="composite1" presStyleCnt="0"/>
      <dgm:spPr/>
    </dgm:pt>
    <dgm:pt modelId="{483E7832-9872-48C4-8E65-DCB39D4CDBDF}" type="pres">
      <dgm:prSet presAssocID="{AC76BE15-3E8A-498B-91BD-CF772C26B6F1}" presName="parent1" presStyleLbl="alignNode1" presStyleIdx="4" presStyleCnt="5">
        <dgm:presLayoutVars>
          <dgm:chMax val="1"/>
          <dgm:chPref val="1"/>
          <dgm:bulletEnabled val="1"/>
        </dgm:presLayoutVars>
      </dgm:prSet>
      <dgm:spPr/>
    </dgm:pt>
    <dgm:pt modelId="{1FA3C236-5719-4A33-A6BB-80FA85F940E3}" type="pres">
      <dgm:prSet presAssocID="{AC76BE15-3E8A-498B-91BD-CF772C26B6F1}" presName="Childtext1" presStyleLbl="revTx" presStyleIdx="4" presStyleCnt="5">
        <dgm:presLayoutVars>
          <dgm:bulletEnabled val="1"/>
        </dgm:presLayoutVars>
      </dgm:prSet>
      <dgm:spPr/>
    </dgm:pt>
    <dgm:pt modelId="{18F1C823-9ACD-4FCD-8102-F468DCE57A45}" type="pres">
      <dgm:prSet presAssocID="{AC76BE15-3E8A-498B-91BD-CF772C26B6F1}" presName="ConnectLine1" presStyleLbl="sibTrans1D1" presStyleIdx="4" presStyleCnt="5"/>
      <dgm:spPr>
        <a:noFill/>
        <a:ln w="6350" cap="flat" cmpd="sng" algn="ctr">
          <a:solidFill>
            <a:schemeClr val="accent5">
              <a:hueOff val="360006"/>
              <a:satOff val="8692"/>
              <a:lumOff val="-41961"/>
              <a:alphaOff val="0"/>
            </a:schemeClr>
          </a:solidFill>
          <a:prstDash val="dash"/>
          <a:miter lim="800000"/>
        </a:ln>
        <a:effectLst/>
      </dgm:spPr>
    </dgm:pt>
    <dgm:pt modelId="{F8AD0AB8-BBDF-4F0A-A6A0-850E289DD521}" type="pres">
      <dgm:prSet presAssocID="{AC76BE15-3E8A-498B-91BD-CF772C26B6F1}" presName="ConnectLineEnd1" presStyleLbl="lnNode1" presStyleIdx="4" presStyleCnt="5"/>
      <dgm:spPr/>
    </dgm:pt>
    <dgm:pt modelId="{11CAE2E7-2E06-450A-A729-9C2DCEF85421}" type="pres">
      <dgm:prSet presAssocID="{AC76BE15-3E8A-498B-91BD-CF772C26B6F1}" presName="EmptyPane1" presStyleCnt="0"/>
      <dgm:spPr/>
    </dgm:pt>
  </dgm:ptLst>
  <dgm:cxnLst>
    <dgm:cxn modelId="{58AF9605-98E3-490C-9551-60E5D74419A2}" type="presOf" srcId="{3DE6FF16-CA4D-4D34-ABEB-8BE6A40B5E52}" destId="{74CD3FF2-195B-429B-BC6F-5B5A7FED2BE2}" srcOrd="0" destOrd="0" presId="urn:microsoft.com/office/officeart/2016/7/layout/RoundedRectangleTimeline"/>
    <dgm:cxn modelId="{467F290A-9E2A-412E-AF06-428DAA68BEDD}" type="presOf" srcId="{E4033A39-DCC4-4038-9562-AEDDBBB37A99}" destId="{539615E2-3277-4D8E-8484-FF5088C8BF01}" srcOrd="0" destOrd="0" presId="urn:microsoft.com/office/officeart/2016/7/layout/RoundedRectangleTimeline"/>
    <dgm:cxn modelId="{A2A50010-8F67-49E4-9B0A-E0F7FDA9656C}" type="presOf" srcId="{B54C8F6C-BE1E-4EAB-B7A0-48DE01FFAA36}" destId="{45A02F84-C6CB-43F5-AEE4-3EA66C2BD25F}"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D88F5139-A3BF-4F98-ABB0-AEE7243465CB}" type="presOf" srcId="{87BF7896-20EA-4E8F-B6F4-A34EC5C9CB50}" destId="{9D82041D-873A-4600-A9C7-C0A0ADFB138B}"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653A150-E557-4235-B1A1-18156274D965}" type="presOf" srcId="{4259F840-24E7-476F-9F30-482E46395856}" destId="{E088D226-49D7-4C30-90DC-CA1755D98829}" srcOrd="0" destOrd="0" presId="urn:microsoft.com/office/officeart/2016/7/layout/RoundedRectangleTimeline"/>
    <dgm:cxn modelId="{E6B56652-B46A-4546-9536-64D675143F1B}" type="presOf" srcId="{A4C0B4E4-70AD-4901-9E3F-7EA25DD6DAA1}" destId="{FEBD3C2A-A340-470A-A475-AE614EA07678}" srcOrd="0" destOrd="0" presId="urn:microsoft.com/office/officeart/2016/7/layout/RoundedRectangleTimeline"/>
    <dgm:cxn modelId="{D9403C73-FB83-47D6-85AE-067D49ED63F2}" srcId="{3DE6FF16-CA4D-4D34-ABEB-8BE6A40B5E52}" destId="{C032D242-8D23-4EEC-A10A-7B0691E5A409}" srcOrd="0" destOrd="0" parTransId="{167DA838-BF1F-42A4-81E8-806F40795A14}" sibTransId="{7EFA60CA-572D-434D-B452-A4ACBAEB4D2C}"/>
    <dgm:cxn modelId="{140A4778-8248-44DE-B78A-23C578A77D7E}" srcId="{E5B2E815-0D19-41DC-B01B-4D608769620A}" destId="{AC76BE15-3E8A-498B-91BD-CF772C26B6F1}" srcOrd="4" destOrd="0" parTransId="{00CCB400-064A-4EF5-9806-9534D9AC69AD}" sibTransId="{662A3D6E-7238-444F-BC0B-C7A4321261DB}"/>
    <dgm:cxn modelId="{020D505A-97FA-43DD-A9A1-2501AD46F8AF}" type="presOf" srcId="{43CBB0A2-9D75-4264-8A30-3E8974B40658}" destId="{80CDBBF8-C6B4-4166-87C1-DC9120CC7586}" srcOrd="0" destOrd="0" presId="urn:microsoft.com/office/officeart/2016/7/layout/RoundedRectangleTimeline"/>
    <dgm:cxn modelId="{4D2DF581-8128-4440-9E51-29109DC6ED52}" srcId="{87BF7896-20EA-4E8F-B6F4-A34EC5C9CB50}" destId="{43CBB0A2-9D75-4264-8A30-3E8974B40658}" srcOrd="0" destOrd="0" parTransId="{F806E590-5F8E-48A1-96AC-9E738290D2ED}" sibTransId="{20F77EFB-335C-4BC3-AD95-8421EDF343E6}"/>
    <dgm:cxn modelId="{67A67F8B-14DC-457C-93BE-25105825881F}" type="presOf" srcId="{AC76BE15-3E8A-498B-91BD-CF772C26B6F1}" destId="{483E7832-9872-48C4-8E65-DCB39D4CDBD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19CF03A0-47BE-4ABD-A62C-A27E16D6C5A3}" srcId="{AC76BE15-3E8A-498B-91BD-CF772C26B6F1}" destId="{73820394-2159-4075-9E6F-217263B07F8B}" srcOrd="0" destOrd="0" parTransId="{A861A835-3A0D-4B09-8870-87D7FDC7B27F}" sibTransId="{D383A36B-470D-499F-AE13-85A6B2495524}"/>
    <dgm:cxn modelId="{D473BBA6-FF54-423D-9B9B-875C8AA2545B}" type="presOf" srcId="{73820394-2159-4075-9E6F-217263B07F8B}" destId="{1FA3C236-5719-4A33-A6BB-80FA85F940E3}" srcOrd="0" destOrd="0" presId="urn:microsoft.com/office/officeart/2016/7/layout/RoundedRectangleTimeline"/>
    <dgm:cxn modelId="{636DE8C5-F706-4BA5-855F-85FD2239E2BE}" srcId="{E5B2E815-0D19-41DC-B01B-4D608769620A}" destId="{3DE6FF16-CA4D-4D34-ABEB-8BE6A40B5E52}" srcOrd="3" destOrd="0" parTransId="{DA9CCCCB-8206-4757-82C8-F885E9D238B5}" sibTransId="{986162A7-6F89-4679-B40E-33A17DA21B73}"/>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546179F7-5E1B-4360-8938-B9238DA6DE5D}" type="presOf" srcId="{C032D242-8D23-4EEC-A10A-7B0691E5A409}" destId="{1BB5FD64-47F9-47A3-911F-535BFE17A3B9}" srcOrd="0" destOrd="0" presId="urn:microsoft.com/office/officeart/2016/7/layout/RoundedRectangleTimeline"/>
    <dgm:cxn modelId="{B5EA3CD6-0576-4168-82C9-9ADC0803B31E}" type="presParOf" srcId="{196C9F68-3606-4282-A4C6-4485F1280B5F}" destId="{68D8AC18-502F-4825-B069-75605ADB3A40}" srcOrd="0" destOrd="0" presId="urn:microsoft.com/office/officeart/2016/7/layout/RoundedRectangleTimeline"/>
    <dgm:cxn modelId="{30A197C5-075F-4643-BF26-64BC9FAF532F}" type="presParOf" srcId="{68D8AC18-502F-4825-B069-75605ADB3A40}" destId="{E088D226-49D7-4C30-90DC-CA1755D98829}" srcOrd="0" destOrd="0" presId="urn:microsoft.com/office/officeart/2016/7/layout/RoundedRectangleTimeline"/>
    <dgm:cxn modelId="{DBAA9861-CCB2-4B8A-A3AA-B305A4B5783E}" type="presParOf" srcId="{68D8AC18-502F-4825-B069-75605ADB3A40}" destId="{45A02F84-C6CB-43F5-AEE4-3EA66C2BD25F}" srcOrd="1" destOrd="0" presId="urn:microsoft.com/office/officeart/2016/7/layout/RoundedRectangleTimeline"/>
    <dgm:cxn modelId="{3F249148-C6F7-40D3-8583-B11C276DE023}" type="presParOf" srcId="{68D8AC18-502F-4825-B069-75605ADB3A40}" destId="{6BA46904-CB7C-4538-BD49-D3891EF19552}" srcOrd="2" destOrd="0" presId="urn:microsoft.com/office/officeart/2016/7/layout/RoundedRectangleTimeline"/>
    <dgm:cxn modelId="{337BF8D5-8206-4D0E-857F-BA46391BB745}" type="presParOf" srcId="{68D8AC18-502F-4825-B069-75605ADB3A40}" destId="{049FDBD0-77FE-49D1-A275-A272C8C5E426}" srcOrd="3" destOrd="0" presId="urn:microsoft.com/office/officeart/2016/7/layout/RoundedRectangleTimeline"/>
    <dgm:cxn modelId="{8E042F31-23CC-40C0-92DC-707183B24E81}" type="presParOf" srcId="{68D8AC18-502F-4825-B069-75605ADB3A40}" destId="{CB26EA94-33BB-4F98-9E1E-2237D4831263}" srcOrd="4" destOrd="0" presId="urn:microsoft.com/office/officeart/2016/7/layout/RoundedRectangleTimeline"/>
    <dgm:cxn modelId="{16926BC1-FC34-413E-B35A-2F54A781CCCD}" type="presParOf" srcId="{196C9F68-3606-4282-A4C6-4485F1280B5F}" destId="{606F1DBF-510E-4065-ACCB-3EBDA85CFB92}" srcOrd="1" destOrd="0" presId="urn:microsoft.com/office/officeart/2016/7/layout/RoundedRectangleTimeline"/>
    <dgm:cxn modelId="{42F07C1F-C715-41B1-8356-B99F8CE1AC01}" type="presParOf" srcId="{196C9F68-3606-4282-A4C6-4485F1280B5F}" destId="{07989479-D1A2-4D15-AA3A-B0CFFB9F91D9}" srcOrd="2" destOrd="0" presId="urn:microsoft.com/office/officeart/2016/7/layout/RoundedRectangleTimeline"/>
    <dgm:cxn modelId="{5856EE22-FE01-4788-BBF3-407A68D5A730}" type="presParOf" srcId="{07989479-D1A2-4D15-AA3A-B0CFFB9F91D9}" destId="{539615E2-3277-4D8E-8484-FF5088C8BF01}" srcOrd="0" destOrd="0" presId="urn:microsoft.com/office/officeart/2016/7/layout/RoundedRectangleTimeline"/>
    <dgm:cxn modelId="{3004EE47-5347-4BBA-95CC-D947A73AE485}" type="presParOf" srcId="{07989479-D1A2-4D15-AA3A-B0CFFB9F91D9}" destId="{FEBD3C2A-A340-470A-A475-AE614EA07678}" srcOrd="1" destOrd="0" presId="urn:microsoft.com/office/officeart/2016/7/layout/RoundedRectangleTimeline"/>
    <dgm:cxn modelId="{400A75AC-5289-4270-AC07-416891AF3888}" type="presParOf" srcId="{07989479-D1A2-4D15-AA3A-B0CFFB9F91D9}" destId="{080474C8-0FEA-4FD1-97F1-0978CFB4A37F}" srcOrd="2" destOrd="0" presId="urn:microsoft.com/office/officeart/2016/7/layout/RoundedRectangleTimeline"/>
    <dgm:cxn modelId="{304EB087-DD14-4AA8-8A06-DF9485956226}" type="presParOf" srcId="{07989479-D1A2-4D15-AA3A-B0CFFB9F91D9}" destId="{4797FB61-2602-4A58-81E6-6F133DB1E419}" srcOrd="3" destOrd="0" presId="urn:microsoft.com/office/officeart/2016/7/layout/RoundedRectangleTimeline"/>
    <dgm:cxn modelId="{BC4CC356-31E8-4421-B18C-CB3697E73FAC}" type="presParOf" srcId="{07989479-D1A2-4D15-AA3A-B0CFFB9F91D9}" destId="{3ADF0AE3-D759-4F4F-8135-572855211847}" srcOrd="4" destOrd="0" presId="urn:microsoft.com/office/officeart/2016/7/layout/RoundedRectangleTimeline"/>
    <dgm:cxn modelId="{718BABD9-3B60-482F-B01A-2E414F152777}" type="presParOf" srcId="{196C9F68-3606-4282-A4C6-4485F1280B5F}" destId="{B0CD7A53-7149-45F2-83E8-36717D7878A1}" srcOrd="3" destOrd="0" presId="urn:microsoft.com/office/officeart/2016/7/layout/RoundedRectangleTimeline"/>
    <dgm:cxn modelId="{FD435764-A46B-4635-A943-B6C17FFBD43C}" type="presParOf" srcId="{196C9F68-3606-4282-A4C6-4485F1280B5F}" destId="{FB379A6E-C0F9-420B-90FC-2785E757E6AE}" srcOrd="4" destOrd="0" presId="urn:microsoft.com/office/officeart/2016/7/layout/RoundedRectangleTimeline"/>
    <dgm:cxn modelId="{03D7F2C3-849C-416B-B668-D51C46CA90E6}" type="presParOf" srcId="{FB379A6E-C0F9-420B-90FC-2785E757E6AE}" destId="{9D82041D-873A-4600-A9C7-C0A0ADFB138B}" srcOrd="0" destOrd="0" presId="urn:microsoft.com/office/officeart/2016/7/layout/RoundedRectangleTimeline"/>
    <dgm:cxn modelId="{1DA536D0-EC28-4B9F-A5E9-28EC8F45638C}" type="presParOf" srcId="{FB379A6E-C0F9-420B-90FC-2785E757E6AE}" destId="{80CDBBF8-C6B4-4166-87C1-DC9120CC7586}" srcOrd="1" destOrd="0" presId="urn:microsoft.com/office/officeart/2016/7/layout/RoundedRectangleTimeline"/>
    <dgm:cxn modelId="{A1A8842C-F8BC-40AC-8FFC-6A922D88E333}" type="presParOf" srcId="{FB379A6E-C0F9-420B-90FC-2785E757E6AE}" destId="{89759DE5-9F8A-470E-A6D8-F13BB4DEE93D}" srcOrd="2" destOrd="0" presId="urn:microsoft.com/office/officeart/2016/7/layout/RoundedRectangleTimeline"/>
    <dgm:cxn modelId="{29E74E09-91C9-47DF-AE07-A1527FF00EB2}" type="presParOf" srcId="{FB379A6E-C0F9-420B-90FC-2785E757E6AE}" destId="{07CCF286-8B46-4A20-ACAC-84BA2D6EFBBC}" srcOrd="3" destOrd="0" presId="urn:microsoft.com/office/officeart/2016/7/layout/RoundedRectangleTimeline"/>
    <dgm:cxn modelId="{410C15E7-86BA-42B7-8F67-411E34B11038}" type="presParOf" srcId="{FB379A6E-C0F9-420B-90FC-2785E757E6AE}" destId="{4624FC32-5405-42B1-B5CC-DF0659852A58}" srcOrd="4" destOrd="0" presId="urn:microsoft.com/office/officeart/2016/7/layout/RoundedRectangleTimeline"/>
    <dgm:cxn modelId="{E805D201-407E-43CA-9B74-1CB556699F3D}" type="presParOf" srcId="{196C9F68-3606-4282-A4C6-4485F1280B5F}" destId="{8C327064-3851-4ECF-AAB7-82B51711041E}" srcOrd="5" destOrd="0" presId="urn:microsoft.com/office/officeart/2016/7/layout/RoundedRectangleTimeline"/>
    <dgm:cxn modelId="{43BD8313-2385-4BA0-9145-2022434D3E68}" type="presParOf" srcId="{196C9F68-3606-4282-A4C6-4485F1280B5F}" destId="{3ADEA4DF-6814-494D-9D3D-41947417052B}" srcOrd="6" destOrd="0" presId="urn:microsoft.com/office/officeart/2016/7/layout/RoundedRectangleTimeline"/>
    <dgm:cxn modelId="{77EE5245-99F9-4607-BF5D-14371704AD7C}" type="presParOf" srcId="{3ADEA4DF-6814-494D-9D3D-41947417052B}" destId="{74CD3FF2-195B-429B-BC6F-5B5A7FED2BE2}" srcOrd="0" destOrd="0" presId="urn:microsoft.com/office/officeart/2016/7/layout/RoundedRectangleTimeline"/>
    <dgm:cxn modelId="{4182CE37-4E54-4351-9A5F-1904FF20E71C}" type="presParOf" srcId="{3ADEA4DF-6814-494D-9D3D-41947417052B}" destId="{1BB5FD64-47F9-47A3-911F-535BFE17A3B9}" srcOrd="1" destOrd="0" presId="urn:microsoft.com/office/officeart/2016/7/layout/RoundedRectangleTimeline"/>
    <dgm:cxn modelId="{618B960F-61F5-4357-A407-60CA51E36041}" type="presParOf" srcId="{3ADEA4DF-6814-494D-9D3D-41947417052B}" destId="{FE9B27EB-7AC7-485A-9A55-41E8118F9EAF}" srcOrd="2" destOrd="0" presId="urn:microsoft.com/office/officeart/2016/7/layout/RoundedRectangleTimeline"/>
    <dgm:cxn modelId="{181A4BE4-72AF-463E-880D-D34673D0F9E8}" type="presParOf" srcId="{3ADEA4DF-6814-494D-9D3D-41947417052B}" destId="{46BD4721-4664-4AD0-9F11-DBE7E0B207D5}" srcOrd="3" destOrd="0" presId="urn:microsoft.com/office/officeart/2016/7/layout/RoundedRectangleTimeline"/>
    <dgm:cxn modelId="{AC4EA57A-E4C0-4C2D-8EC9-38BC20FC13B6}" type="presParOf" srcId="{3ADEA4DF-6814-494D-9D3D-41947417052B}" destId="{69028BD0-349D-4B47-B1F4-B64C6478DE3C}" srcOrd="4" destOrd="0" presId="urn:microsoft.com/office/officeart/2016/7/layout/RoundedRectangleTimeline"/>
    <dgm:cxn modelId="{AA8AD3DD-2E80-42F5-B3E4-A5C7AF3802D4}" type="presParOf" srcId="{196C9F68-3606-4282-A4C6-4485F1280B5F}" destId="{619CFBB1-86F5-45A6-80BA-23F97450662F}" srcOrd="7" destOrd="0" presId="urn:microsoft.com/office/officeart/2016/7/layout/RoundedRectangleTimeline"/>
    <dgm:cxn modelId="{FDD0F37D-1C7B-48B3-AC81-ED4C6F1B5BBD}" type="presParOf" srcId="{196C9F68-3606-4282-A4C6-4485F1280B5F}" destId="{E4E0A96A-AF87-442A-A1A3-64B8F3CFC7FE}" srcOrd="8" destOrd="0" presId="urn:microsoft.com/office/officeart/2016/7/layout/RoundedRectangleTimeline"/>
    <dgm:cxn modelId="{CF303A04-9A48-4B41-A7BB-CC3D8C5695D3}" type="presParOf" srcId="{E4E0A96A-AF87-442A-A1A3-64B8F3CFC7FE}" destId="{483E7832-9872-48C4-8E65-DCB39D4CDBDF}" srcOrd="0" destOrd="0" presId="urn:microsoft.com/office/officeart/2016/7/layout/RoundedRectangleTimeline"/>
    <dgm:cxn modelId="{73245F8D-03D3-46C1-81E4-D90E66C49907}" type="presParOf" srcId="{E4E0A96A-AF87-442A-A1A3-64B8F3CFC7FE}" destId="{1FA3C236-5719-4A33-A6BB-80FA85F940E3}" srcOrd="1" destOrd="0" presId="urn:microsoft.com/office/officeart/2016/7/layout/RoundedRectangleTimeline"/>
    <dgm:cxn modelId="{412C5C97-3381-4F16-9B7D-FDFBEDD4E918}" type="presParOf" srcId="{E4E0A96A-AF87-442A-A1A3-64B8F3CFC7FE}" destId="{18F1C823-9ACD-4FCD-8102-F468DCE57A45}" srcOrd="2" destOrd="0" presId="urn:microsoft.com/office/officeart/2016/7/layout/RoundedRectangleTimeline"/>
    <dgm:cxn modelId="{23A8F6FC-DFDA-4E9F-A354-A33937E1BFC9}" type="presParOf" srcId="{E4E0A96A-AF87-442A-A1A3-64B8F3CFC7FE}" destId="{F8AD0AB8-BBDF-4F0A-A6A0-850E289DD521}" srcOrd="3" destOrd="0" presId="urn:microsoft.com/office/officeart/2016/7/layout/RoundedRectangleTimeline"/>
    <dgm:cxn modelId="{C02C06C2-0966-4212-84DD-DA325FCEF64C}" type="presParOf" srcId="{E4E0A96A-AF87-442A-A1A3-64B8F3CFC7FE}" destId="{11CAE2E7-2E06-450A-A729-9C2DCEF85421}"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3EE9D-91D8-4D52-86F2-E1DA433DC491}">
      <dsp:nvSpPr>
        <dsp:cNvPr id="0" name=""/>
        <dsp:cNvSpPr/>
      </dsp:nvSpPr>
      <dsp:spPr>
        <a:xfrm>
          <a:off x="0" y="0"/>
          <a:ext cx="8872219" cy="87551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 </a:t>
          </a:r>
          <a:r>
            <a:rPr lang="en-GB" sz="1800" kern="1200" dirty="0"/>
            <a:t>Represent police professionally</a:t>
          </a:r>
          <a:endParaRPr lang="en-US" sz="1800" kern="1200" dirty="0"/>
        </a:p>
      </dsp:txBody>
      <dsp:txXfrm>
        <a:off x="25643" y="25643"/>
        <a:ext cx="7853486" cy="824231"/>
      </dsp:txXfrm>
    </dsp:sp>
    <dsp:sp modelId="{9A8A9469-88D5-4403-B31E-1AD5C558E528}">
      <dsp:nvSpPr>
        <dsp:cNvPr id="0" name=""/>
        <dsp:cNvSpPr/>
      </dsp:nvSpPr>
      <dsp:spPr>
        <a:xfrm>
          <a:off x="743048" y="1034702"/>
          <a:ext cx="8872219" cy="87551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 Support crime prevention</a:t>
          </a:r>
          <a:endParaRPr lang="en-US" sz="1800" kern="1200" dirty="0"/>
        </a:p>
        <a:p>
          <a:pPr marL="171450" lvl="1" indent="-171450" algn="l" defTabSz="800100">
            <a:lnSpc>
              <a:spcPct val="90000"/>
            </a:lnSpc>
            <a:spcBef>
              <a:spcPct val="0"/>
            </a:spcBef>
            <a:spcAft>
              <a:spcPct val="15000"/>
            </a:spcAft>
            <a:buChar char="•"/>
          </a:pPr>
          <a:r>
            <a:rPr lang="en-GB" sz="1800" kern="1200" dirty="0"/>
            <a:t>The team requires assistance to manage their drop-in activities together with their special events.</a:t>
          </a:r>
          <a:endParaRPr lang="en-US" sz="1800" kern="1200" dirty="0"/>
        </a:p>
      </dsp:txBody>
      <dsp:txXfrm>
        <a:off x="768691" y="1060345"/>
        <a:ext cx="7508798" cy="824231"/>
      </dsp:txXfrm>
    </dsp:sp>
    <dsp:sp modelId="{D6B4CA4C-83B0-4B3D-8C7A-024F990C9D36}">
      <dsp:nvSpPr>
        <dsp:cNvPr id="0" name=""/>
        <dsp:cNvSpPr/>
      </dsp:nvSpPr>
      <dsp:spPr>
        <a:xfrm>
          <a:off x="1475006" y="2069405"/>
          <a:ext cx="8872219" cy="87551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 </a:t>
          </a:r>
          <a:r>
            <a:rPr lang="en-GB" sz="1800" kern="1200" dirty="0"/>
            <a:t>Provide First Aid / safeguarding support</a:t>
          </a:r>
          <a:endParaRPr lang="en-US" sz="1800" kern="1200" dirty="0"/>
        </a:p>
      </dsp:txBody>
      <dsp:txXfrm>
        <a:off x="1500649" y="2095048"/>
        <a:ext cx="7519888" cy="824231"/>
      </dsp:txXfrm>
    </dsp:sp>
    <dsp:sp modelId="{89DEE917-95BD-40E5-A262-BD3BA14AE2E4}">
      <dsp:nvSpPr>
        <dsp:cNvPr id="0" name=""/>
        <dsp:cNvSpPr/>
      </dsp:nvSpPr>
      <dsp:spPr>
        <a:xfrm>
          <a:off x="2218054" y="3088155"/>
          <a:ext cx="8872219" cy="875517"/>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(College pf Policing,2023)</a:t>
          </a:r>
          <a:endParaRPr lang="en-US" sz="1800" kern="1200" dirty="0"/>
        </a:p>
      </dsp:txBody>
      <dsp:txXfrm>
        <a:off x="2243697" y="3113798"/>
        <a:ext cx="7508798" cy="824231"/>
      </dsp:txXfrm>
    </dsp:sp>
    <dsp:sp modelId="{E84FC4F0-492F-4D57-9759-E0153AFC4577}">
      <dsp:nvSpPr>
        <dsp:cNvPr id="0" name=""/>
        <dsp:cNvSpPr/>
      </dsp:nvSpPr>
      <dsp:spPr>
        <a:xfrm>
          <a:off x="8303132" y="670566"/>
          <a:ext cx="569086" cy="569086"/>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431176" y="670566"/>
        <a:ext cx="312998" cy="428237"/>
      </dsp:txXfrm>
    </dsp:sp>
    <dsp:sp modelId="{4BA3D47A-E247-4ADE-ACFD-44DD86A867F0}">
      <dsp:nvSpPr>
        <dsp:cNvPr id="0" name=""/>
        <dsp:cNvSpPr/>
      </dsp:nvSpPr>
      <dsp:spPr>
        <a:xfrm>
          <a:off x="9046181" y="1705269"/>
          <a:ext cx="569086" cy="569086"/>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174225" y="1705269"/>
        <a:ext cx="312998" cy="428237"/>
      </dsp:txXfrm>
    </dsp:sp>
    <dsp:sp modelId="{981F23E8-B70C-4368-9049-2B1A210C419E}">
      <dsp:nvSpPr>
        <dsp:cNvPr id="0" name=""/>
        <dsp:cNvSpPr/>
      </dsp:nvSpPr>
      <dsp:spPr>
        <a:xfrm>
          <a:off x="9778139" y="2739971"/>
          <a:ext cx="569086" cy="569086"/>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906183" y="2739971"/>
        <a:ext cx="312998" cy="4282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434223" y="1011950"/>
          <a:ext cx="397986" cy="1955960"/>
        </a:xfrm>
        <a:prstGeom prst="round2Same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Title</a:t>
          </a:r>
        </a:p>
      </dsp:txBody>
      <dsp:txXfrm rot="5400000">
        <a:off x="674664" y="1810365"/>
        <a:ext cx="1936532" cy="359130"/>
      </dsp:txXfrm>
    </dsp:sp>
    <dsp:sp modelId="{45A02F84-C6CB-43F5-AEE4-3EA66C2BD25F}">
      <dsp:nvSpPr>
        <dsp:cNvPr id="0" name=""/>
        <dsp:cNvSpPr/>
      </dsp:nvSpPr>
      <dsp:spPr>
        <a:xfrm>
          <a:off x="3249"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Stage I - check the brief and understand the task.</a:t>
          </a:r>
        </a:p>
      </dsp:txBody>
      <dsp:txXfrm>
        <a:off x="3249" y="0"/>
        <a:ext cx="3259934" cy="1392951"/>
      </dsp:txXfrm>
    </dsp:sp>
    <dsp:sp modelId="{6BA46904-CB7C-4538-BD49-D3891EF19552}">
      <dsp:nvSpPr>
        <dsp:cNvPr id="0" name=""/>
        <dsp:cNvSpPr/>
      </dsp:nvSpPr>
      <dsp:spPr>
        <a:xfrm>
          <a:off x="1633216" y="1472548"/>
          <a:ext cx="0" cy="318388"/>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593417" y="1392951"/>
          <a:ext cx="79597" cy="7959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611196" y="1790937"/>
          <a:ext cx="1955960" cy="397986"/>
        </a:xfrm>
        <a:prstGeom prst="rect">
          <a:avLst/>
        </a:prstGeom>
        <a:solidFill>
          <a:schemeClr val="accent5">
            <a:hueOff val="90002"/>
            <a:satOff val="2173"/>
            <a:lumOff val="-10490"/>
            <a:alphaOff val="0"/>
          </a:schemeClr>
        </a:solidFill>
        <a:ln w="12700" cap="flat" cmpd="sng" algn="ctr">
          <a:solidFill>
            <a:schemeClr val="accent5">
              <a:hueOff val="90002"/>
              <a:satOff val="2173"/>
              <a:lumOff val="-10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Title</a:t>
          </a:r>
        </a:p>
      </dsp:txBody>
      <dsp:txXfrm>
        <a:off x="2611196" y="1790937"/>
        <a:ext cx="1955960" cy="397986"/>
      </dsp:txXfrm>
    </dsp:sp>
    <dsp:sp modelId="{FEBD3C2A-A340-470A-A475-AE614EA07678}">
      <dsp:nvSpPr>
        <dsp:cNvPr id="0" name=""/>
        <dsp:cNvSpPr/>
      </dsp:nvSpPr>
      <dsp:spPr>
        <a:xfrm>
          <a:off x="1959209"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rtlCol="0" anchor="t" anchorCtr="1">
          <a:noAutofit/>
        </a:bodyPr>
        <a:lstStyle/>
        <a:p>
          <a:pPr marL="0" lvl="0" indent="0" algn="l" defTabSz="800100" rtl="0">
            <a:lnSpc>
              <a:spcPct val="90000"/>
            </a:lnSpc>
            <a:spcBef>
              <a:spcPct val="0"/>
            </a:spcBef>
            <a:spcAft>
              <a:spcPct val="35000"/>
            </a:spcAft>
            <a:buFont typeface="Symbol" panose="05050102010706020507" pitchFamily="18" charset="2"/>
            <a:buNone/>
          </a:pPr>
          <a:r>
            <a:rPr lang="en-GB" sz="1800" kern="1200" dirty="0">
              <a:latin typeface="+mn-lt"/>
            </a:rPr>
            <a:t>Stage 4 - refinement and preparation, check Harvad style references and in-text citations</a:t>
          </a:r>
        </a:p>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Prepare speaker notes and practice </a:t>
          </a:r>
        </a:p>
      </dsp:txBody>
      <dsp:txXfrm>
        <a:off x="1959209" y="2586910"/>
        <a:ext cx="3259934" cy="1392951"/>
      </dsp:txXfrm>
    </dsp:sp>
    <dsp:sp modelId="{080474C8-0FEA-4FD1-97F1-0978CFB4A37F}">
      <dsp:nvSpPr>
        <dsp:cNvPr id="0" name=""/>
        <dsp:cNvSpPr/>
      </dsp:nvSpPr>
      <dsp:spPr>
        <a:xfrm>
          <a:off x="3589176" y="2188924"/>
          <a:ext cx="0" cy="318388"/>
        </a:xfrm>
        <a:prstGeom prst="line">
          <a:avLst/>
        </a:prstGeom>
        <a:noFill/>
        <a:ln w="6350" cap="flat" cmpd="sng" algn="ctr">
          <a:solidFill>
            <a:schemeClr val="accent5">
              <a:hueOff val="90002"/>
              <a:satOff val="2173"/>
              <a:lumOff val="-10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3549378" y="2507313"/>
          <a:ext cx="79597" cy="79597"/>
        </a:xfrm>
        <a:prstGeom prst="ellipse">
          <a:avLst/>
        </a:prstGeom>
        <a:solidFill>
          <a:schemeClr val="accent5">
            <a:hueOff val="90002"/>
            <a:satOff val="2173"/>
            <a:lumOff val="-10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4567157" y="1790937"/>
          <a:ext cx="1955960" cy="397986"/>
        </a:xfrm>
        <a:prstGeom prst="rect">
          <a:avLst/>
        </a:prstGeom>
        <a:solidFill>
          <a:schemeClr val="accent5">
            <a:hueOff val="180003"/>
            <a:satOff val="4346"/>
            <a:lumOff val="-20980"/>
            <a:alphaOff val="0"/>
          </a:schemeClr>
        </a:solidFill>
        <a:ln w="12700" cap="flat" cmpd="sng" algn="ctr">
          <a:solidFill>
            <a:schemeClr val="accent5">
              <a:hueOff val="180003"/>
              <a:satOff val="4346"/>
              <a:lumOff val="-20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Title</a:t>
          </a:r>
        </a:p>
      </dsp:txBody>
      <dsp:txXfrm>
        <a:off x="4567157" y="1790937"/>
        <a:ext cx="1955960" cy="397986"/>
      </dsp:txXfrm>
    </dsp:sp>
    <dsp:sp modelId="{80CDBBF8-C6B4-4166-87C1-DC9120CC7586}">
      <dsp:nvSpPr>
        <dsp:cNvPr id="0" name=""/>
        <dsp:cNvSpPr/>
      </dsp:nvSpPr>
      <dsp:spPr>
        <a:xfrm>
          <a:off x="3915170"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Stage 2 - research and evidence ,based in </a:t>
          </a:r>
          <a:r>
            <a:rPr lang="en-GB" sz="1800" kern="1200" dirty="0" err="1">
              <a:latin typeface="+mn-lt"/>
            </a:rPr>
            <a:t>uk</a:t>
          </a:r>
          <a:r>
            <a:rPr lang="en-GB" sz="1800" kern="1200" dirty="0">
              <a:latin typeface="+mn-lt"/>
            </a:rPr>
            <a:t> academic and gov sources</a:t>
          </a:r>
        </a:p>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Select the relevant one to support each slide</a:t>
          </a:r>
        </a:p>
      </dsp:txBody>
      <dsp:txXfrm>
        <a:off x="3915170" y="0"/>
        <a:ext cx="3259934" cy="1392951"/>
      </dsp:txXfrm>
    </dsp:sp>
    <dsp:sp modelId="{89759DE5-9F8A-470E-A6D8-F13BB4DEE93D}">
      <dsp:nvSpPr>
        <dsp:cNvPr id="0" name=""/>
        <dsp:cNvSpPr/>
      </dsp:nvSpPr>
      <dsp:spPr>
        <a:xfrm>
          <a:off x="5545137" y="1472548"/>
          <a:ext cx="0" cy="318388"/>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5505338" y="1392951"/>
          <a:ext cx="79597" cy="79597"/>
        </a:xfrm>
        <a:prstGeom prst="ellipse">
          <a:avLst/>
        </a:prstGeom>
        <a:solidFill>
          <a:schemeClr val="accent5">
            <a:hueOff val="180003"/>
            <a:satOff val="4346"/>
            <a:lumOff val="-20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D3FF2-195B-429B-BC6F-5B5A7FED2BE2}">
      <dsp:nvSpPr>
        <dsp:cNvPr id="0" name=""/>
        <dsp:cNvSpPr/>
      </dsp:nvSpPr>
      <dsp:spPr>
        <a:xfrm>
          <a:off x="6523117" y="1790937"/>
          <a:ext cx="1955960" cy="397986"/>
        </a:xfrm>
        <a:prstGeom prst="rect">
          <a:avLst/>
        </a:prstGeom>
        <a:solidFill>
          <a:schemeClr val="accent5">
            <a:hueOff val="270005"/>
            <a:satOff val="6519"/>
            <a:lumOff val="-31471"/>
            <a:alphaOff val="0"/>
          </a:schemeClr>
        </a:solidFill>
        <a:ln w="12700" cap="flat" cmpd="sng" algn="ctr">
          <a:solidFill>
            <a:schemeClr val="accent5">
              <a:hueOff val="270005"/>
              <a:satOff val="6519"/>
              <a:lumOff val="-3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mn-lt"/>
            </a:rPr>
            <a:t>Title</a:t>
          </a:r>
        </a:p>
      </dsp:txBody>
      <dsp:txXfrm>
        <a:off x="6523117" y="1790937"/>
        <a:ext cx="1955960" cy="397986"/>
      </dsp:txXfrm>
    </dsp:sp>
    <dsp:sp modelId="{1BB5FD64-47F9-47A3-911F-535BFE17A3B9}">
      <dsp:nvSpPr>
        <dsp:cNvPr id="0" name=""/>
        <dsp:cNvSpPr/>
      </dsp:nvSpPr>
      <dsp:spPr>
        <a:xfrm>
          <a:off x="5871130"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rtlCol="0" anchor="t"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Stage 5 - Deliver the presentation </a:t>
          </a:r>
        </a:p>
      </dsp:txBody>
      <dsp:txXfrm>
        <a:off x="5871130" y="2586910"/>
        <a:ext cx="3259934" cy="1392951"/>
      </dsp:txXfrm>
    </dsp:sp>
    <dsp:sp modelId="{FE9B27EB-7AC7-485A-9A55-41E8118F9EAF}">
      <dsp:nvSpPr>
        <dsp:cNvPr id="0" name=""/>
        <dsp:cNvSpPr/>
      </dsp:nvSpPr>
      <dsp:spPr>
        <a:xfrm>
          <a:off x="7501098" y="2188924"/>
          <a:ext cx="0" cy="318388"/>
        </a:xfrm>
        <a:prstGeom prst="line">
          <a:avLst/>
        </a:prstGeom>
        <a:noFill/>
        <a:ln w="6350" cap="flat" cmpd="sng" algn="ctr">
          <a:solidFill>
            <a:schemeClr val="accent5">
              <a:hueOff val="270005"/>
              <a:satOff val="6519"/>
              <a:lumOff val="-3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46BD4721-4664-4AD0-9F11-DBE7E0B207D5}">
      <dsp:nvSpPr>
        <dsp:cNvPr id="0" name=""/>
        <dsp:cNvSpPr/>
      </dsp:nvSpPr>
      <dsp:spPr>
        <a:xfrm>
          <a:off x="7461299" y="2507313"/>
          <a:ext cx="79597" cy="79597"/>
        </a:xfrm>
        <a:prstGeom prst="ellipse">
          <a:avLst/>
        </a:prstGeom>
        <a:solidFill>
          <a:schemeClr val="accent5">
            <a:hueOff val="270005"/>
            <a:satOff val="6519"/>
            <a:lumOff val="-3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E7832-9872-48C4-8E65-DCB39D4CDBDF}">
      <dsp:nvSpPr>
        <dsp:cNvPr id="0" name=""/>
        <dsp:cNvSpPr/>
      </dsp:nvSpPr>
      <dsp:spPr>
        <a:xfrm rot="5400000">
          <a:off x="9258065" y="1011950"/>
          <a:ext cx="397986" cy="1955960"/>
        </a:xfrm>
        <a:prstGeom prst="round2SameRect">
          <a:avLst/>
        </a:prstGeom>
        <a:solidFill>
          <a:schemeClr val="accent5">
            <a:hueOff val="360006"/>
            <a:satOff val="8692"/>
            <a:lumOff val="-41961"/>
            <a:alphaOff val="0"/>
          </a:schemeClr>
        </a:solidFill>
        <a:ln w="12700" cap="flat" cmpd="sng" algn="ctr">
          <a:solidFill>
            <a:schemeClr val="accent5">
              <a:hueOff val="360006"/>
              <a:satOff val="8692"/>
              <a:lumOff val="-4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mn-lt"/>
            </a:rPr>
            <a:t>Title</a:t>
          </a:r>
        </a:p>
      </dsp:txBody>
      <dsp:txXfrm rot="-5400000">
        <a:off x="8479078" y="1810365"/>
        <a:ext cx="1936532" cy="359130"/>
      </dsp:txXfrm>
    </dsp:sp>
    <dsp:sp modelId="{1FA3C236-5719-4A33-A6BB-80FA85F940E3}">
      <dsp:nvSpPr>
        <dsp:cNvPr id="0" name=""/>
        <dsp:cNvSpPr/>
      </dsp:nvSpPr>
      <dsp:spPr>
        <a:xfrm>
          <a:off x="7827091"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Stage 3 - structuring the power point presentation </a:t>
          </a:r>
        </a:p>
      </dsp:txBody>
      <dsp:txXfrm>
        <a:off x="7827091" y="0"/>
        <a:ext cx="3259934" cy="1392951"/>
      </dsp:txXfrm>
    </dsp:sp>
    <dsp:sp modelId="{18F1C823-9ACD-4FCD-8102-F468DCE57A45}">
      <dsp:nvSpPr>
        <dsp:cNvPr id="0" name=""/>
        <dsp:cNvSpPr/>
      </dsp:nvSpPr>
      <dsp:spPr>
        <a:xfrm>
          <a:off x="9457058" y="1472548"/>
          <a:ext cx="0" cy="318388"/>
        </a:xfrm>
        <a:prstGeom prst="line">
          <a:avLst/>
        </a:prstGeom>
        <a:noFill/>
        <a:ln w="6350" cap="flat" cmpd="sng" algn="ctr">
          <a:solidFill>
            <a:schemeClr val="accent5">
              <a:hueOff val="360006"/>
              <a:satOff val="8692"/>
              <a:lumOff val="-4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F8AD0AB8-BBDF-4F0A-A6A0-850E289DD521}">
      <dsp:nvSpPr>
        <dsp:cNvPr id="0" name=""/>
        <dsp:cNvSpPr/>
      </dsp:nvSpPr>
      <dsp:spPr>
        <a:xfrm>
          <a:off x="9417260" y="1392951"/>
          <a:ext cx="79597" cy="79597"/>
        </a:xfrm>
        <a:prstGeom prst="ellipse">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03/01/2026</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03/01/2026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03/01/2026</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a:t>
            </a:fld>
            <a:endParaRPr lang="en-GB"/>
          </a:p>
        </p:txBody>
      </p:sp>
      <p:sp>
        <p:nvSpPr>
          <p:cNvPr id="5" name="Date Placeholder 4">
            <a:extLst>
              <a:ext uri="{FF2B5EF4-FFF2-40B4-BE49-F238E27FC236}">
                <a16:creationId xmlns:a16="http://schemas.microsoft.com/office/drawing/2014/main" id="{16636479-B33C-4E9E-958F-BBF3C03504C3}"/>
              </a:ext>
            </a:extLst>
          </p:cNvPr>
          <p:cNvSpPr>
            <a:spLocks noGrp="1"/>
          </p:cNvSpPr>
          <p:nvPr>
            <p:ph type="dt" idx="1"/>
          </p:nvPr>
        </p:nvSpPr>
        <p:spPr/>
        <p:txBody>
          <a:bodyPr/>
          <a:lstStyle/>
          <a:p>
            <a:pPr rtl="0"/>
            <a:fld id="{B51B7869-5591-4607-903C-BC169E9BB981}" type="datetime1">
              <a:rPr lang="en-GB" smtClean="0"/>
              <a:t>03/01/2026</a:t>
            </a:fld>
            <a:endParaRPr lang="en-GB"/>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4</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03/01/2026</a:t>
            </a:fld>
            <a:endParaRPr lang="en-GB"/>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BF695629-D1D6-472E-AD8D-B841B09640C4}" type="datetime1">
              <a:rPr lang="en-GB" smtClean="0"/>
              <a:t>03/01/2026</a:t>
            </a:fld>
            <a:endParaRPr lang="en-GB"/>
          </a:p>
        </p:txBody>
      </p:sp>
      <p:sp>
        <p:nvSpPr>
          <p:cNvPr id="5" name="Slide Number Placeholder 4"/>
          <p:cNvSpPr>
            <a:spLocks noGrp="1"/>
          </p:cNvSpPr>
          <p:nvPr>
            <p:ph type="sldNum" sz="quarter" idx="5"/>
          </p:nvPr>
        </p:nvSpPr>
        <p:spPr/>
        <p:txBody>
          <a:bodyPr/>
          <a:lstStyle/>
          <a:p>
            <a:pPr rtl="0"/>
            <a:fld id="{E7CCE34D-CFF1-4FFE-815B-D050E7ED2DFD}" type="slidenum">
              <a:rPr lang="en-GB" smtClean="0"/>
              <a:t>7</a:t>
            </a:fld>
            <a:endParaRPr lang="en-GB"/>
          </a:p>
        </p:txBody>
      </p:sp>
    </p:spTree>
    <p:extLst>
      <p:ext uri="{BB962C8B-B14F-4D97-AF65-F5344CB8AC3E}">
        <p14:creationId xmlns:p14="http://schemas.microsoft.com/office/powerpoint/2010/main" val="743327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2DC0559-D619-4E56-BF6F-3712370C2150}" type="slidenum">
              <a:rPr lang="en-GB" smtClean="0"/>
              <a:t>11</a:t>
            </a:fld>
            <a:endParaRPr lang="en-GB"/>
          </a:p>
        </p:txBody>
      </p:sp>
      <p:sp>
        <p:nvSpPr>
          <p:cNvPr id="5" name="Date Placeholder 4">
            <a:extLst>
              <a:ext uri="{FF2B5EF4-FFF2-40B4-BE49-F238E27FC236}">
                <a16:creationId xmlns:a16="http://schemas.microsoft.com/office/drawing/2014/main" id="{EEE24CD5-E46F-4F55-8CD9-A59EC2ADFE09}"/>
              </a:ext>
            </a:extLst>
          </p:cNvPr>
          <p:cNvSpPr>
            <a:spLocks noGrp="1"/>
          </p:cNvSpPr>
          <p:nvPr>
            <p:ph type="dt" idx="1"/>
          </p:nvPr>
        </p:nvSpPr>
        <p:spPr/>
        <p:txBody>
          <a:bodyPr/>
          <a:lstStyle/>
          <a:p>
            <a:pPr rtl="0"/>
            <a:fld id="{F72FF6D9-2AE2-456A-9FD7-EB8F37D4F5AE}" type="datetime1">
              <a:rPr lang="en-GB" smtClean="0"/>
              <a:t>03/01/2026</a:t>
            </a:fld>
            <a:endParaRPr lang="en-GB"/>
          </a:p>
        </p:txBody>
      </p:sp>
    </p:spTree>
    <p:extLst>
      <p:ext uri="{BB962C8B-B14F-4D97-AF65-F5344CB8AC3E}">
        <p14:creationId xmlns:p14="http://schemas.microsoft.com/office/powerpoint/2010/main" val="51454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12</a:t>
            </a:fld>
            <a:endParaRPr lang="en-GB"/>
          </a:p>
        </p:txBody>
      </p:sp>
      <p:sp>
        <p:nvSpPr>
          <p:cNvPr id="5" name="Date Placeholder 4">
            <a:extLst>
              <a:ext uri="{FF2B5EF4-FFF2-40B4-BE49-F238E27FC236}">
                <a16:creationId xmlns:a16="http://schemas.microsoft.com/office/drawing/2014/main" id="{2BD0D2D7-C33C-454C-BB95-A55C1C66958D}"/>
              </a:ext>
            </a:extLst>
          </p:cNvPr>
          <p:cNvSpPr>
            <a:spLocks noGrp="1"/>
          </p:cNvSpPr>
          <p:nvPr>
            <p:ph type="dt" idx="1"/>
          </p:nvPr>
        </p:nvSpPr>
        <p:spPr/>
        <p:txBody>
          <a:bodyPr/>
          <a:lstStyle/>
          <a:p>
            <a:pPr rtl="0"/>
            <a:fld id="{7C383082-EA5C-4909-9BC1-11E6110F3D9A}" type="datetime1">
              <a:rPr lang="en-GB" smtClean="0"/>
              <a:t>03/01/2026</a:t>
            </a:fld>
            <a:endParaRPr lang="en-GB"/>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GB"/>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GB"/>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GB"/>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GB"/>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GB"/>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GB"/>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GB"/>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GB"/>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GB"/>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GB"/>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GB"/>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GB"/>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GB"/>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GB"/>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GB"/>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GB"/>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GB"/>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GB"/>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GB"/>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GB"/>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GB"/>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pixabay.com/en/volunteer-charity-cloud-community-1326758/"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hyperlink" Target="https://creativecommons.org/licenses/by/3.0/" TargetMode="External"/><Relationship Id="rId4" Type="http://schemas.openxmlformats.org/officeDocument/2006/relationships/hyperlink" Target="https://www.flickr.com/photos/gtalan/53043152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piqsels.com/es/public-domain-photo-jubff" TargetMode="External"/><Relationship Id="rId2" Type="http://schemas.openxmlformats.org/officeDocument/2006/relationships/image" Target="../media/image5.jp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publicdomainpictures.net/en/view-image.php?image=59473&amp;picture=gold-badge-ribbon-award" TargetMode="Externa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hyperlink" Target="https://www.thebluediamondgallery.com/wooden-tile/d/develop.html" TargetMode="External"/><Relationship Id="rId2" Type="http://schemas.openxmlformats.org/officeDocument/2006/relationships/image" Target="../media/image8.jpg"/><Relationship Id="rId1" Type="http://schemas.openxmlformats.org/officeDocument/2006/relationships/slideLayout" Target="../slideLayouts/slideLayout14.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svgsilh.com/image/1831090.html"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8" Type="http://schemas.openxmlformats.org/officeDocument/2006/relationships/hyperlink" Target="https://www.researchgate.net/profile/Paul-Quinton/publication/265889188_It" TargetMode="External"/><Relationship Id="rId3" Type="http://schemas.openxmlformats.org/officeDocument/2006/relationships/hyperlink" Target="https://www.college.police.uk/career-learning/competency-and-values-framework" TargetMode="External"/><Relationship Id="rId7" Type="http://schemas.openxmlformats.org/officeDocument/2006/relationships/hyperlink" Target="https://post.parliament.uk/public-trust-and-confidence-in-the-police/" TargetMode="External"/><Relationship Id="rId2" Type="http://schemas.openxmlformats.org/officeDocument/2006/relationships/hyperlink" Target="https://www.college.police.uk/career-learning/career-development/CPD" TargetMode="External"/><Relationship Id="rId1" Type="http://schemas.openxmlformats.org/officeDocument/2006/relationships/slideLayout" Target="../slideLayouts/slideLayout6.xml"/><Relationship Id="rId6" Type="http://schemas.openxmlformats.org/officeDocument/2006/relationships/hyperlink" Target="https://doi.org/10.1023/A:1023948027200" TargetMode="External"/><Relationship Id="rId11" Type="http://schemas.openxmlformats.org/officeDocument/2006/relationships/hyperlink" Target="https://commonslibrary.parliament.uk/research-briefings/cdp-2024-0086/" TargetMode="External"/><Relationship Id="rId5" Type="http://schemas.openxmlformats.org/officeDocument/2006/relationships/hyperlink" Target="https://hmicfrs.justiceinspectorates.gov.uk/peel-reports-year/2023-25/" TargetMode="External"/><Relationship Id="rId10" Type="http://schemas.openxmlformats.org/officeDocument/2006/relationships/hyperlink" Target="https://pbe.co.uk/publications/a-pro-bono-bonus-the-impact-of-volunteering-on-wages-and-productivity/" TargetMode="External"/><Relationship Id="rId4" Type="http://schemas.openxmlformats.org/officeDocument/2006/relationships/hyperlink" Target="https://www.gov.uk/government/publications/estimating-the-economic-and-social-value-of-volunteering/estimating-the-economic-and-social-value-of-volunteering" TargetMode="External"/><Relationship Id="rId9" Type="http://schemas.openxmlformats.org/officeDocument/2006/relationships/hyperlink" Target="https://www.ncvo.org.uk/news-and-insights/news-index/uk-civil-society-almanac-2023/volunteering/"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police-foundation.org.uk/2024/02/unsung-heroes-how-volunteers-can-be-the-single-most-important-element-in-reducing-crime-long-read/"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9A11267-FC52-4990-8D98-010AFABA5544}"/>
              </a:ext>
            </a:extLst>
          </p:cNvPr>
          <p:cNvSpPr>
            <a:spLocks noGrp="1"/>
          </p:cNvSpPr>
          <p:nvPr>
            <p:ph type="title"/>
          </p:nvPr>
        </p:nvSpPr>
        <p:spPr>
          <a:xfrm>
            <a:off x="550862" y="549275"/>
            <a:ext cx="11091600" cy="1332000"/>
          </a:xfrm>
        </p:spPr>
        <p:txBody>
          <a:bodyPr wrap="square" rtlCol="0" anchor="t">
            <a:normAutofit fontScale="90000"/>
          </a:bodyPr>
          <a:lstStyle/>
          <a:p>
            <a:pPr rtl="0"/>
            <a:r>
              <a:rPr lang="en-GB" sz="3600" dirty="0"/>
              <a:t>Why I joined as a police volunteer and how it provides me with essential experience which will help me succeed in my future career as a professional police officer</a:t>
            </a:r>
            <a:r>
              <a:rPr lang="en-GB" dirty="0"/>
              <a:t>.</a:t>
            </a:r>
          </a:p>
        </p:txBody>
      </p:sp>
      <p:pic>
        <p:nvPicPr>
          <p:cNvPr id="13" name="Picture Placeholder 12" descr="A word cloud of words&#10;&#10;AI-generated content may be incorrect.">
            <a:extLst>
              <a:ext uri="{FF2B5EF4-FFF2-40B4-BE49-F238E27FC236}">
                <a16:creationId xmlns:a16="http://schemas.microsoft.com/office/drawing/2014/main" id="{BE7D27F2-AD58-2C1E-AD16-4F6F0D51B4A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3561206" y="2113199"/>
            <a:ext cx="5069587" cy="3979625"/>
          </a:xfrm>
          <a:noFill/>
        </p:spPr>
      </p:pic>
      <p:sp>
        <p:nvSpPr>
          <p:cNvPr id="22" name="Slide Number Placeholder 6">
            <a:extLst>
              <a:ext uri="{FF2B5EF4-FFF2-40B4-BE49-F238E27FC236}">
                <a16:creationId xmlns:a16="http://schemas.microsoft.com/office/drawing/2014/main" id="{C4A3CA38-9EDD-CD5F-CE74-412EBF24251F}"/>
              </a:ext>
            </a:extLst>
          </p:cNvPr>
          <p:cNvSpPr>
            <a:spLocks noGrp="1"/>
          </p:cNvSpPr>
          <p:nvPr>
            <p:ph type="sldNum" sz="quarter" idx="12"/>
          </p:nvPr>
        </p:nvSpPr>
        <p:spPr>
          <a:xfrm>
            <a:off x="9948863" y="6507212"/>
            <a:ext cx="1692274" cy="153888"/>
          </a:xfrm>
        </p:spPr>
        <p:txBody>
          <a:bodyPr wrap="square" anchor="ctr">
            <a:normAutofit/>
          </a:bodyPr>
          <a:lstStyle/>
          <a:p>
            <a:pPr rtl="0">
              <a:spcAft>
                <a:spcPts val="600"/>
              </a:spcAft>
            </a:pPr>
            <a:fld id="{DBA1B0FB-D917-4C8C-928F-313BD683BF39}" type="slidenum">
              <a:rPr lang="en-GB" smtClean="0"/>
              <a:pPr rtl="0">
                <a:spcAft>
                  <a:spcPts val="600"/>
                </a:spcAft>
              </a:pPr>
              <a:t>1</a:t>
            </a:fld>
            <a:endParaRPr lang="en-GB"/>
          </a:p>
        </p:txBody>
      </p:sp>
      <p:sp>
        <p:nvSpPr>
          <p:cNvPr id="2" name="TextBox 1">
            <a:extLst>
              <a:ext uri="{FF2B5EF4-FFF2-40B4-BE49-F238E27FC236}">
                <a16:creationId xmlns:a16="http://schemas.microsoft.com/office/drawing/2014/main" id="{A21FB409-9B4A-385F-EA92-79A1CF64AEBC}"/>
              </a:ext>
            </a:extLst>
          </p:cNvPr>
          <p:cNvSpPr txBox="1"/>
          <p:nvPr/>
        </p:nvSpPr>
        <p:spPr>
          <a:xfrm>
            <a:off x="683140" y="2573079"/>
            <a:ext cx="2830919" cy="1200329"/>
          </a:xfrm>
          <a:prstGeom prst="rect">
            <a:avLst/>
          </a:prstGeom>
          <a:noFill/>
        </p:spPr>
        <p:txBody>
          <a:bodyPr wrap="square" rtlCol="0">
            <a:spAutoFit/>
          </a:bodyPr>
          <a:lstStyle/>
          <a:p>
            <a:r>
              <a:rPr lang="en-GB" sz="1800" kern="1200" dirty="0">
                <a:solidFill>
                  <a:schemeClr val="tx1"/>
                </a:solidFill>
                <a:latin typeface="+mn-lt"/>
                <a:ea typeface="+mn-ea"/>
                <a:cs typeface="+mn-cs"/>
              </a:rPr>
              <a:t>Alina Dana Chitu Ispas </a:t>
            </a:r>
          </a:p>
          <a:p>
            <a:r>
              <a:rPr lang="en-GB" dirty="0"/>
              <a:t>Student number 1914672</a:t>
            </a:r>
          </a:p>
          <a:p>
            <a:r>
              <a:rPr lang="en-GB" dirty="0"/>
              <a:t>BMPL5020</a:t>
            </a:r>
          </a:p>
          <a:p>
            <a:endParaRPr lang="en-GB" sz="1800" kern="1200" dirty="0">
              <a:solidFill>
                <a:schemeClr val="tx1"/>
              </a:solidFill>
              <a:latin typeface="+mn-lt"/>
              <a:ea typeface="+mn-ea"/>
              <a:cs typeface="+mn-cs"/>
            </a:endParaRP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4" y="549275"/>
            <a:ext cx="3566160" cy="3384550"/>
          </a:xfrm>
        </p:spPr>
        <p:txBody>
          <a:bodyPr vert="horz" wrap="square" lIns="0" tIns="0" rIns="0" bIns="0" rtlCol="0" anchor="b" anchorCtr="0">
            <a:normAutofit/>
          </a:bodyPr>
          <a:lstStyle/>
          <a:p>
            <a:r>
              <a:rPr lang="en-GB" kern="1200" dirty="0">
                <a:latin typeface="+mj-lt"/>
                <a:ea typeface="+mj-ea"/>
                <a:cs typeface="+mj-cs"/>
              </a:rPr>
              <a:t>Introduction</a:t>
            </a:r>
          </a:p>
        </p:txBody>
      </p:sp>
      <p:sp>
        <p:nvSpPr>
          <p:cNvPr id="17" name="TextBox 16">
            <a:extLst>
              <a:ext uri="{FF2B5EF4-FFF2-40B4-BE49-F238E27FC236}">
                <a16:creationId xmlns:a16="http://schemas.microsoft.com/office/drawing/2014/main" id="{FBD6C214-203C-B530-0368-BA1E42104ED2}"/>
              </a:ext>
            </a:extLst>
          </p:cNvPr>
          <p:cNvSpPr txBox="1"/>
          <p:nvPr/>
        </p:nvSpPr>
        <p:spPr>
          <a:xfrm>
            <a:off x="550863" y="4097338"/>
            <a:ext cx="3565524" cy="2351087"/>
          </a:xfrm>
          <a:prstGeom prst="rect">
            <a:avLst/>
          </a:prstGeom>
        </p:spPr>
        <p:txBody>
          <a:bodyPr vert="horz" wrap="square" lIns="0" tIns="0" rIns="0" bIns="0" rtlCol="0">
            <a:normAutofit/>
          </a:bodyPr>
          <a:lstStyle/>
          <a:p>
            <a:pPr marL="285750" indent="-285750">
              <a:spcBef>
                <a:spcPts val="1000"/>
              </a:spcBef>
              <a:spcAft>
                <a:spcPts val="800"/>
              </a:spcAft>
              <a:buFont typeface="Arial" panose="020B0604020202020204" pitchFamily="34" charset="0"/>
              <a:buChar char="•"/>
            </a:pPr>
            <a:r>
              <a:rPr lang="en-GB" sz="1500" kern="1200" dirty="0">
                <a:solidFill>
                  <a:schemeClr val="tx1">
                    <a:alpha val="60000"/>
                  </a:schemeClr>
                </a:solidFill>
                <a:latin typeface="+mn-lt"/>
                <a:ea typeface="+mn-ea"/>
                <a:cs typeface="+mn-cs"/>
              </a:rPr>
              <a:t>  I have worked as a police volunteer for South Wales Police since 2022.</a:t>
            </a:r>
          </a:p>
          <a:p>
            <a:pPr marL="228600" indent="-228600">
              <a:spcBef>
                <a:spcPts val="1000"/>
              </a:spcBef>
              <a:spcAft>
                <a:spcPts val="800"/>
              </a:spcAft>
            </a:pPr>
            <a:r>
              <a:rPr lang="en-GB" sz="1500" kern="1200" dirty="0">
                <a:solidFill>
                  <a:schemeClr val="tx1">
                    <a:alpha val="60000"/>
                  </a:schemeClr>
                </a:solidFill>
                <a:latin typeface="+mn-lt"/>
                <a:ea typeface="+mn-ea"/>
                <a:cs typeface="+mn-cs"/>
              </a:rPr>
              <a:t>•     Community events, student drop‑ins, crime prevention</a:t>
            </a:r>
          </a:p>
          <a:p>
            <a:pPr marL="285750" indent="-285750">
              <a:spcBef>
                <a:spcPts val="1000"/>
              </a:spcBef>
              <a:spcAft>
                <a:spcPts val="800"/>
              </a:spcAft>
              <a:buFont typeface="Arial" panose="020B0604020202020204" pitchFamily="34" charset="0"/>
              <a:buChar char="•"/>
            </a:pPr>
            <a:r>
              <a:rPr lang="en-GB" sz="1500" kern="1200" dirty="0">
                <a:solidFill>
                  <a:schemeClr val="tx1">
                    <a:alpha val="60000"/>
                  </a:schemeClr>
                </a:solidFill>
                <a:latin typeface="+mn-lt"/>
                <a:ea typeface="+mn-ea"/>
                <a:cs typeface="+mn-cs"/>
              </a:rPr>
              <a:t>  The Chief Superintendent awarded me with a Recognition Award during 2024.</a:t>
            </a:r>
          </a:p>
          <a:p>
            <a:pPr marL="228600" indent="-228600">
              <a:spcBef>
                <a:spcPts val="1000"/>
              </a:spcBef>
              <a:spcAft>
                <a:spcPts val="800"/>
              </a:spcAft>
            </a:pPr>
            <a:r>
              <a:rPr lang="en-GB" sz="1500" dirty="0">
                <a:solidFill>
                  <a:schemeClr val="tx1">
                    <a:alpha val="60000"/>
                  </a:schemeClr>
                </a:solidFill>
              </a:rPr>
              <a:t>(NCVO,2023, The Police Foundation 2024)</a:t>
            </a:r>
            <a:endParaRPr lang="en-GB" sz="1500" kern="1200" dirty="0">
              <a:solidFill>
                <a:schemeClr val="tx1">
                  <a:alpha val="60000"/>
                </a:schemeClr>
              </a:solidFill>
              <a:latin typeface="+mn-lt"/>
              <a:ea typeface="+mn-ea"/>
              <a:cs typeface="+mn-cs"/>
            </a:endParaRP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15279" r="2" b="3973"/>
          <a:stretch>
            <a:fillRect/>
          </a:stretch>
        </p:blipFill>
        <p:spPr>
          <a:xfrm>
            <a:off x="5535809" y="656633"/>
            <a:ext cx="5132388" cy="5132388"/>
          </a:xfrm>
          <a:noFill/>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GB" smtClean="0"/>
              <a:pPr>
                <a:spcAft>
                  <a:spcPts val="600"/>
                </a:spcAft>
              </a:pPr>
              <a:t>2</a:t>
            </a:fld>
            <a:endParaRPr lang="en-GB"/>
          </a:p>
        </p:txBody>
      </p:sp>
    </p:spTree>
    <p:extLst>
      <p:ext uri="{BB962C8B-B14F-4D97-AF65-F5344CB8AC3E}">
        <p14:creationId xmlns:p14="http://schemas.microsoft.com/office/powerpoint/2010/main" val="215888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DA9EE-585A-0699-D325-EBEC0D7AB3D7}"/>
              </a:ext>
            </a:extLst>
          </p:cNvPr>
          <p:cNvSpPr>
            <a:spLocks noGrp="1"/>
          </p:cNvSpPr>
          <p:nvPr>
            <p:ph type="title"/>
          </p:nvPr>
        </p:nvSpPr>
        <p:spPr/>
        <p:txBody>
          <a:bodyPr/>
          <a:lstStyle/>
          <a:p>
            <a:r>
              <a:rPr lang="en-GB" dirty="0"/>
              <a:t>Why I chose Police Volunteering?</a:t>
            </a:r>
          </a:p>
        </p:txBody>
      </p:sp>
      <p:sp>
        <p:nvSpPr>
          <p:cNvPr id="7" name="Slide Number Placeholder 6">
            <a:extLst>
              <a:ext uri="{FF2B5EF4-FFF2-40B4-BE49-F238E27FC236}">
                <a16:creationId xmlns:a16="http://schemas.microsoft.com/office/drawing/2014/main" id="{68821014-5E17-802E-E9C6-0117C2A85A0A}"/>
              </a:ext>
            </a:extLst>
          </p:cNvPr>
          <p:cNvSpPr>
            <a:spLocks noGrp="1"/>
          </p:cNvSpPr>
          <p:nvPr>
            <p:ph type="sldNum" sz="quarter" idx="12"/>
          </p:nvPr>
        </p:nvSpPr>
        <p:spPr/>
        <p:txBody>
          <a:bodyPr/>
          <a:lstStyle/>
          <a:p>
            <a:pPr rtl="0"/>
            <a:fld id="{DBA1B0FB-D917-4C8C-928F-313BD683BF39}" type="slidenum">
              <a:rPr lang="en-GB" smtClean="0"/>
              <a:t>3</a:t>
            </a:fld>
            <a:endParaRPr lang="en-GB"/>
          </a:p>
        </p:txBody>
      </p:sp>
      <p:sp>
        <p:nvSpPr>
          <p:cNvPr id="13" name="Content Placeholder 12">
            <a:extLst>
              <a:ext uri="{FF2B5EF4-FFF2-40B4-BE49-F238E27FC236}">
                <a16:creationId xmlns:a16="http://schemas.microsoft.com/office/drawing/2014/main" id="{DC2ED5FF-FA45-5870-32E7-44BE59A87E30}"/>
              </a:ext>
            </a:extLst>
          </p:cNvPr>
          <p:cNvSpPr>
            <a:spLocks noGrp="1"/>
          </p:cNvSpPr>
          <p:nvPr>
            <p:ph sz="half" idx="2"/>
          </p:nvPr>
        </p:nvSpPr>
        <p:spPr>
          <a:xfrm>
            <a:off x="550863" y="2097175"/>
            <a:ext cx="11090275" cy="3995650"/>
          </a:xfrm>
        </p:spPr>
        <p:txBody>
          <a:bodyPr/>
          <a:lstStyle/>
          <a:p>
            <a:endParaRPr lang="en-GB" dirty="0"/>
          </a:p>
          <a:p>
            <a:r>
              <a:rPr lang="en-GB" dirty="0"/>
              <a:t>Real policing experience</a:t>
            </a:r>
          </a:p>
          <a:p>
            <a:pPr marL="0" indent="0">
              <a:buNone/>
            </a:pPr>
            <a:r>
              <a:rPr lang="en-GB" dirty="0"/>
              <a:t>•  Learn from PCSOs and SNPT BCU teams</a:t>
            </a:r>
          </a:p>
          <a:p>
            <a:pPr marL="0" indent="0">
              <a:buNone/>
            </a:pPr>
            <a:r>
              <a:rPr lang="en-GB" dirty="0"/>
              <a:t>•  Build public service values</a:t>
            </a:r>
          </a:p>
          <a:p>
            <a:pPr marL="0" indent="0">
              <a:buNone/>
            </a:pPr>
            <a:r>
              <a:rPr lang="en-GB" dirty="0"/>
              <a:t>•   The research supports the Professional Policing study.</a:t>
            </a:r>
          </a:p>
          <a:p>
            <a:r>
              <a:rPr lang="en-GB" dirty="0"/>
              <a:t>Build self confidence and gain </a:t>
            </a:r>
            <a:r>
              <a:rPr lang="en-GB" dirty="0" err="1"/>
              <a:t>skils</a:t>
            </a:r>
            <a:endParaRPr lang="en-GB" dirty="0"/>
          </a:p>
          <a:p>
            <a:pPr marL="0" indent="0">
              <a:buNone/>
            </a:pPr>
            <a:endParaRPr lang="en-GB" dirty="0"/>
          </a:p>
          <a:p>
            <a:r>
              <a:rPr lang="en-GB" dirty="0"/>
              <a:t>(College of Policing, 2023;Low, N. and Owen-Evans, R. 2024)</a:t>
            </a:r>
          </a:p>
        </p:txBody>
      </p:sp>
    </p:spTree>
    <p:extLst>
      <p:ext uri="{BB962C8B-B14F-4D97-AF65-F5344CB8AC3E}">
        <p14:creationId xmlns:p14="http://schemas.microsoft.com/office/powerpoint/2010/main" val="170083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Title 1">
            <a:extLst>
              <a:ext uri="{FF2B5EF4-FFF2-40B4-BE49-F238E27FC236}">
                <a16:creationId xmlns:a16="http://schemas.microsoft.com/office/drawing/2014/main" id="{7E29698F-3F61-C9BE-C051-3AA402FA935B}"/>
              </a:ext>
            </a:extLst>
          </p:cNvPr>
          <p:cNvSpPr>
            <a:spLocks noGrp="1"/>
          </p:cNvSpPr>
          <p:nvPr>
            <p:ph type="title"/>
          </p:nvPr>
        </p:nvSpPr>
        <p:spPr>
          <a:xfrm>
            <a:off x="550863" y="549275"/>
            <a:ext cx="11090274" cy="1332000"/>
          </a:xfrm>
        </p:spPr>
        <p:txBody>
          <a:bodyPr wrap="square" anchor="t">
            <a:normAutofit/>
          </a:bodyPr>
          <a:lstStyle/>
          <a:p>
            <a:r>
              <a:rPr lang="en-US" dirty="0"/>
              <a:t>My experience as a police volunteer</a:t>
            </a:r>
          </a:p>
        </p:txBody>
      </p:sp>
      <p:sp>
        <p:nvSpPr>
          <p:cNvPr id="57" name="Text Placeholder 3">
            <a:extLst>
              <a:ext uri="{FF2B5EF4-FFF2-40B4-BE49-F238E27FC236}">
                <a16:creationId xmlns:a16="http://schemas.microsoft.com/office/drawing/2014/main" id="{74EE8FBE-0143-B299-999F-6E906F49E5E3}"/>
              </a:ext>
            </a:extLst>
          </p:cNvPr>
          <p:cNvSpPr>
            <a:spLocks noGrp="1"/>
          </p:cNvSpPr>
          <p:nvPr>
            <p:ph sz="half" idx="1"/>
          </p:nvPr>
        </p:nvSpPr>
        <p:spPr>
          <a:xfrm>
            <a:off x="550862" y="2097175"/>
            <a:ext cx="5435600" cy="3995650"/>
          </a:xfrm>
        </p:spPr>
        <p:txBody>
          <a:bodyPr wrap="square">
            <a:normAutofit/>
          </a:bodyPr>
          <a:lstStyle/>
          <a:p>
            <a:r>
              <a:rPr lang="en-GB" dirty="0"/>
              <a:t>   Student drop‑ins</a:t>
            </a:r>
          </a:p>
          <a:p>
            <a:r>
              <a:rPr lang="en-GB" dirty="0"/>
              <a:t>   Community engagement events</a:t>
            </a:r>
          </a:p>
          <a:p>
            <a:r>
              <a:rPr lang="en-GB" dirty="0"/>
              <a:t>   Crime prevention work</a:t>
            </a:r>
          </a:p>
          <a:p>
            <a:r>
              <a:rPr lang="en-GB" dirty="0"/>
              <a:t>   Supporting vulnerable people</a:t>
            </a:r>
          </a:p>
          <a:p>
            <a:pPr marL="342900" indent="-342900">
              <a:buFont typeface="Arial" panose="020B0604020202020204" pitchFamily="34" charset="0"/>
              <a:buChar char="•"/>
            </a:pPr>
            <a:r>
              <a:rPr lang="en-GB" dirty="0"/>
              <a:t> I delivered First Aid care in the drop-in session.</a:t>
            </a:r>
          </a:p>
          <a:p>
            <a:r>
              <a:rPr lang="en-GB" dirty="0"/>
              <a:t>(Kolb, 1984;NCVO,2023)</a:t>
            </a:r>
            <a:endParaRPr lang="en-US" dirty="0"/>
          </a:p>
        </p:txBody>
      </p:sp>
      <p:pic>
        <p:nvPicPr>
          <p:cNvPr id="13" name="Content Placeholder 12" descr="A black line with blue text">
            <a:extLst>
              <a:ext uri="{FF2B5EF4-FFF2-40B4-BE49-F238E27FC236}">
                <a16:creationId xmlns:a16="http://schemas.microsoft.com/office/drawing/2014/main" id="{54CE0D0A-9C8B-760F-39DD-3037E386E410}"/>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925513" y="2097175"/>
            <a:ext cx="3995650" cy="3995650"/>
          </a:xfrm>
          <a:noFill/>
        </p:spPr>
      </p:pic>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a:xfrm>
            <a:off x="9948863" y="6507212"/>
            <a:ext cx="1692274" cy="153888"/>
          </a:xfrm>
        </p:spPr>
        <p:txBody>
          <a:bodyPr wrap="square" rtlCol="0" anchor="ctr">
            <a:normAutofit/>
          </a:bodyPr>
          <a:lstStyle/>
          <a:p>
            <a:pPr rtl="0">
              <a:spcAft>
                <a:spcPts val="600"/>
              </a:spcAft>
            </a:pPr>
            <a:fld id="{DBA1B0FB-D917-4C8C-928F-313BD683BF39}" type="slidenum">
              <a:rPr lang="en-GB" smtClean="0"/>
              <a:pPr rtl="0">
                <a:spcAft>
                  <a:spcPts val="600"/>
                </a:spcAft>
              </a:pPr>
              <a:t>4</a:t>
            </a:fld>
            <a:endParaRPr lang="en-GB"/>
          </a:p>
        </p:txBody>
      </p:sp>
      <p:sp>
        <p:nvSpPr>
          <p:cNvPr id="14" name="TextBox 13">
            <a:extLst>
              <a:ext uri="{FF2B5EF4-FFF2-40B4-BE49-F238E27FC236}">
                <a16:creationId xmlns:a16="http://schemas.microsoft.com/office/drawing/2014/main" id="{5696FF9F-4A3E-B213-020A-D8DA8D56F718}"/>
              </a:ext>
            </a:extLst>
          </p:cNvPr>
          <p:cNvSpPr txBox="1"/>
          <p:nvPr/>
        </p:nvSpPr>
        <p:spPr>
          <a:xfrm>
            <a:off x="8630151" y="5892770"/>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gtalan/530431523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184041" y="210914"/>
            <a:ext cx="6833448" cy="891437"/>
          </a:xfrm>
        </p:spPr>
        <p:txBody>
          <a:bodyPr rtlCol="0">
            <a:normAutofit fontScale="90000"/>
          </a:bodyPr>
          <a:lstStyle/>
          <a:p>
            <a:pPr rtl="0"/>
            <a:r>
              <a:rPr lang="en-GB" dirty="0"/>
              <a:t>Skills that you need for policing</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3" y="4097338"/>
            <a:ext cx="4984946" cy="2351087"/>
          </a:xfrm>
        </p:spPr>
        <p:txBody>
          <a:bodyPr rtlCol="0"/>
          <a:lstStyle/>
          <a:p>
            <a:pPr rtl="0"/>
            <a:endParaRPr lang="en-GB" dirty="0"/>
          </a:p>
          <a:p>
            <a:pPr rtl="0"/>
            <a:endParaRPr lang="en-GB" dirty="0"/>
          </a:p>
        </p:txBody>
      </p:sp>
      <p:pic>
        <p:nvPicPr>
          <p:cNvPr id="18" name="Picture Placeholder 17" descr="A person drawing on a white board">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508749" y="656632"/>
            <a:ext cx="5132388" cy="5132388"/>
          </a:xfrm>
        </p:spPr>
      </p:pic>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5</a:t>
            </a:fld>
            <a:endParaRPr lang="en-GB"/>
          </a:p>
        </p:txBody>
      </p:sp>
      <p:sp>
        <p:nvSpPr>
          <p:cNvPr id="3" name="TextBox 2">
            <a:extLst>
              <a:ext uri="{FF2B5EF4-FFF2-40B4-BE49-F238E27FC236}">
                <a16:creationId xmlns:a16="http://schemas.microsoft.com/office/drawing/2014/main" id="{A8BDDEC3-8020-C076-4254-0A71F791A320}"/>
              </a:ext>
            </a:extLst>
          </p:cNvPr>
          <p:cNvSpPr txBox="1"/>
          <p:nvPr/>
        </p:nvSpPr>
        <p:spPr>
          <a:xfrm>
            <a:off x="101638" y="2425101"/>
            <a:ext cx="4619218" cy="1754326"/>
          </a:xfrm>
          <a:prstGeom prst="rect">
            <a:avLst/>
          </a:prstGeom>
          <a:noFill/>
        </p:spPr>
        <p:txBody>
          <a:bodyPr wrap="square">
            <a:spAutoFit/>
          </a:bodyPr>
          <a:lstStyle/>
          <a:p>
            <a:r>
              <a:rPr lang="en-GB" dirty="0"/>
              <a:t>• Communication</a:t>
            </a:r>
          </a:p>
          <a:p>
            <a:r>
              <a:rPr lang="en-GB" dirty="0"/>
              <a:t>• Empathy &amp; emotional intelligence</a:t>
            </a:r>
          </a:p>
          <a:p>
            <a:r>
              <a:rPr lang="en-GB" dirty="0"/>
              <a:t>• Problem‑solving</a:t>
            </a:r>
          </a:p>
          <a:p>
            <a:r>
              <a:rPr lang="en-GB" dirty="0"/>
              <a:t>• Teamwork</a:t>
            </a:r>
          </a:p>
          <a:p>
            <a:r>
              <a:rPr lang="en-GB" dirty="0"/>
              <a:t>• Integrity and  professionalism</a:t>
            </a:r>
          </a:p>
          <a:p>
            <a:r>
              <a:rPr lang="en-GB" dirty="0"/>
              <a:t>(HMICFRS,2024)</a:t>
            </a:r>
          </a:p>
        </p:txBody>
      </p:sp>
    </p:spTree>
    <p:extLst>
      <p:ext uri="{BB962C8B-B14F-4D97-AF65-F5344CB8AC3E}">
        <p14:creationId xmlns:p14="http://schemas.microsoft.com/office/powerpoint/2010/main" val="395518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FA858-CE7A-06B9-EECC-B0E71C488CAB}"/>
              </a:ext>
            </a:extLst>
          </p:cNvPr>
          <p:cNvSpPr>
            <a:spLocks noGrp="1"/>
          </p:cNvSpPr>
          <p:nvPr>
            <p:ph type="title"/>
          </p:nvPr>
        </p:nvSpPr>
        <p:spPr>
          <a:xfrm>
            <a:off x="550863" y="549275"/>
            <a:ext cx="11090275" cy="984885"/>
          </a:xfrm>
        </p:spPr>
        <p:txBody>
          <a:bodyPr wrap="square" anchor="t">
            <a:normAutofit/>
          </a:bodyPr>
          <a:lstStyle/>
          <a:p>
            <a:r>
              <a:rPr lang="en-GB" dirty="0"/>
              <a:t>How </a:t>
            </a:r>
            <a:r>
              <a:rPr lang="en-GB"/>
              <a:t>volunteering helped </a:t>
            </a:r>
            <a:r>
              <a:rPr lang="en-GB" dirty="0"/>
              <a:t>me to develop my skills</a:t>
            </a:r>
          </a:p>
        </p:txBody>
      </p:sp>
      <p:pic>
        <p:nvPicPr>
          <p:cNvPr id="9" name="Picture Placeholder 8" descr="A hand touching a button">
            <a:extLst>
              <a:ext uri="{FF2B5EF4-FFF2-40B4-BE49-F238E27FC236}">
                <a16:creationId xmlns:a16="http://schemas.microsoft.com/office/drawing/2014/main" id="{16BD0654-708C-955F-FE23-5FDEC75A63ED}"/>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295775" y="2066739"/>
            <a:ext cx="7345362" cy="3709407"/>
          </a:xfrm>
          <a:noFill/>
        </p:spPr>
      </p:pic>
      <p:sp>
        <p:nvSpPr>
          <p:cNvPr id="3" name="Content Placeholder 2">
            <a:extLst>
              <a:ext uri="{FF2B5EF4-FFF2-40B4-BE49-F238E27FC236}">
                <a16:creationId xmlns:a16="http://schemas.microsoft.com/office/drawing/2014/main" id="{F65DA4F5-56A7-3F3C-134E-B6F57519AC51}"/>
              </a:ext>
            </a:extLst>
          </p:cNvPr>
          <p:cNvSpPr>
            <a:spLocks noGrp="1"/>
          </p:cNvSpPr>
          <p:nvPr>
            <p:ph type="body" sz="half" idx="2"/>
          </p:nvPr>
        </p:nvSpPr>
        <p:spPr>
          <a:xfrm>
            <a:off x="550863" y="1750060"/>
            <a:ext cx="3565525" cy="4342765"/>
          </a:xfrm>
        </p:spPr>
        <p:txBody>
          <a:bodyPr wrap="square">
            <a:normAutofit/>
          </a:bodyPr>
          <a:lstStyle/>
          <a:p>
            <a:r>
              <a:rPr lang="en-GB" dirty="0"/>
              <a:t>• Communication through public engagement</a:t>
            </a:r>
          </a:p>
          <a:p>
            <a:r>
              <a:rPr lang="en-GB" dirty="0"/>
              <a:t>• The practice of empathy serves as a protective measure for individuals who require defence.</a:t>
            </a:r>
          </a:p>
          <a:p>
            <a:r>
              <a:rPr lang="en-GB" dirty="0"/>
              <a:t>• Teamwork with officers</a:t>
            </a:r>
          </a:p>
          <a:p>
            <a:r>
              <a:rPr lang="en-GB" dirty="0"/>
              <a:t>• Problem‑solving in real situations</a:t>
            </a:r>
          </a:p>
          <a:p>
            <a:r>
              <a:rPr lang="en-GB" dirty="0"/>
              <a:t>• Resilience under pressure</a:t>
            </a:r>
          </a:p>
          <a:p>
            <a:r>
              <a:rPr lang="en-GB" dirty="0"/>
              <a:t>(Hustinx , </a:t>
            </a:r>
            <a:r>
              <a:rPr lang="en-GB" dirty="0" err="1"/>
              <a:t>Lammertyn</a:t>
            </a:r>
            <a:r>
              <a:rPr lang="en-GB" dirty="0"/>
              <a:t>, 2003;PBE,2024)</a:t>
            </a:r>
          </a:p>
        </p:txBody>
      </p:sp>
      <p:sp>
        <p:nvSpPr>
          <p:cNvPr id="7" name="Slide Number Placeholder 6">
            <a:extLst>
              <a:ext uri="{FF2B5EF4-FFF2-40B4-BE49-F238E27FC236}">
                <a16:creationId xmlns:a16="http://schemas.microsoft.com/office/drawing/2014/main" id="{07B535D4-BD30-ED90-1890-4E408BB09E35}"/>
              </a:ext>
            </a:extLst>
          </p:cNvPr>
          <p:cNvSpPr>
            <a:spLocks noGrp="1"/>
          </p:cNvSpPr>
          <p:nvPr>
            <p:ph type="sldNum" sz="quarter" idx="12"/>
          </p:nvPr>
        </p:nvSpPr>
        <p:spPr>
          <a:xfrm>
            <a:off x="9948863" y="6507212"/>
            <a:ext cx="1692274" cy="153888"/>
          </a:xfrm>
        </p:spPr>
        <p:txBody>
          <a:bodyPr wrap="square" anchor="ctr">
            <a:normAutofit/>
          </a:bodyPr>
          <a:lstStyle/>
          <a:p>
            <a:pPr rtl="0">
              <a:spcAft>
                <a:spcPts val="600"/>
              </a:spcAft>
            </a:pPr>
            <a:fld id="{DBA1B0FB-D917-4C8C-928F-313BD683BF39}" type="slidenum">
              <a:rPr lang="en-GB" smtClean="0"/>
              <a:pPr rtl="0">
                <a:spcAft>
                  <a:spcPts val="600"/>
                </a:spcAft>
              </a:pPr>
              <a:t>6</a:t>
            </a:fld>
            <a:endParaRPr lang="en-GB"/>
          </a:p>
        </p:txBody>
      </p:sp>
    </p:spTree>
    <p:extLst>
      <p:ext uri="{BB962C8B-B14F-4D97-AF65-F5344CB8AC3E}">
        <p14:creationId xmlns:p14="http://schemas.microsoft.com/office/powerpoint/2010/main" val="4136798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5FB393F-0E43-67E5-095C-A9E54F45DD14}"/>
              </a:ext>
            </a:extLst>
          </p:cNvPr>
          <p:cNvSpPr>
            <a:spLocks noGrp="1"/>
          </p:cNvSpPr>
          <p:nvPr>
            <p:ph type="title"/>
          </p:nvPr>
        </p:nvSpPr>
        <p:spPr>
          <a:xfrm>
            <a:off x="550864" y="549275"/>
            <a:ext cx="3565524" cy="1997855"/>
          </a:xfrm>
        </p:spPr>
        <p:txBody>
          <a:bodyPr wrap="square" anchor="b">
            <a:normAutofit/>
          </a:bodyPr>
          <a:lstStyle/>
          <a:p>
            <a:r>
              <a:rPr lang="en-GB" dirty="0"/>
              <a:t>My recognition award </a:t>
            </a:r>
          </a:p>
        </p:txBody>
      </p:sp>
      <p:sp>
        <p:nvSpPr>
          <p:cNvPr id="10" name="Text Placeholder 9">
            <a:extLst>
              <a:ext uri="{FF2B5EF4-FFF2-40B4-BE49-F238E27FC236}">
                <a16:creationId xmlns:a16="http://schemas.microsoft.com/office/drawing/2014/main" id="{007D352D-15C0-9171-6009-A715452F3F4B}"/>
              </a:ext>
            </a:extLst>
          </p:cNvPr>
          <p:cNvSpPr>
            <a:spLocks noGrp="1"/>
          </p:cNvSpPr>
          <p:nvPr>
            <p:ph idx="1"/>
          </p:nvPr>
        </p:nvSpPr>
        <p:spPr>
          <a:xfrm>
            <a:off x="550863" y="2677306"/>
            <a:ext cx="3565525" cy="3415519"/>
          </a:xfrm>
        </p:spPr>
        <p:txBody>
          <a:bodyPr wrap="square" anchor="t">
            <a:normAutofit/>
          </a:bodyPr>
          <a:lstStyle/>
          <a:p>
            <a:pPr marL="342900" indent="-342900">
              <a:buFont typeface="Arial" panose="020B0604020202020204" pitchFamily="34" charset="0"/>
              <a:buChar char="•"/>
            </a:pPr>
            <a:r>
              <a:rPr lang="en-GB" sz="1600" dirty="0"/>
              <a:t>Chief Superintendent’s Recognition Award (2024)</a:t>
            </a:r>
          </a:p>
          <a:p>
            <a:r>
              <a:rPr lang="en-GB" sz="1600" dirty="0"/>
              <a:t>•     I have maintained my volunteer work since starting in 2022</a:t>
            </a:r>
          </a:p>
          <a:p>
            <a:pPr marL="342900" indent="-342900">
              <a:buFont typeface="Arial" panose="020B0604020202020204" pitchFamily="34" charset="0"/>
              <a:buChar char="•"/>
            </a:pPr>
            <a:r>
              <a:rPr lang="en-GB" sz="1600" dirty="0"/>
              <a:t>The drop-in location provides First Aid services to all clients who need them.</a:t>
            </a:r>
          </a:p>
          <a:p>
            <a:pPr marL="0" indent="0"/>
            <a:r>
              <a:rPr lang="en-GB" sz="1600" dirty="0"/>
              <a:t> •    Contribution to community safety</a:t>
            </a:r>
          </a:p>
          <a:p>
            <a:r>
              <a:rPr lang="en-GB" sz="1600" dirty="0"/>
              <a:t>      (Myhill and Quinton, 2011;The Police      Foundation,2024)</a:t>
            </a:r>
          </a:p>
        </p:txBody>
      </p:sp>
      <p:pic>
        <p:nvPicPr>
          <p:cNvPr id="19" name="Picture Placeholder 18">
            <a:extLst>
              <a:ext uri="{FF2B5EF4-FFF2-40B4-BE49-F238E27FC236}">
                <a16:creationId xmlns:a16="http://schemas.microsoft.com/office/drawing/2014/main" id="{1157B23F-F27A-4A82-E105-96F8414CD966}"/>
              </a:ext>
            </a:extLst>
          </p:cNvPr>
          <p:cNvPicPr>
            <a:picLocks noGrp="1" noChangeAspect="1"/>
          </p:cNvPicPr>
          <p:nvPr>
            <p:ph type="pic" sz="quarter" idx="13"/>
          </p:nvPr>
        </p:nvPicPr>
        <p:blipFill>
          <a:blip r:embed="rId3"/>
          <a:srcRect t="12517" b="12517"/>
          <a:stretch/>
        </p:blipFill>
        <p:spPr>
          <a:xfrm>
            <a:off x="5777430" y="2547130"/>
            <a:ext cx="3449637" cy="3448050"/>
          </a:xfrm>
        </p:spPr>
      </p:pic>
      <p:pic>
        <p:nvPicPr>
          <p:cNvPr id="17" name="Picture Placeholder 16">
            <a:extLst>
              <a:ext uri="{FF2B5EF4-FFF2-40B4-BE49-F238E27FC236}">
                <a16:creationId xmlns:a16="http://schemas.microsoft.com/office/drawing/2014/main" id="{15CE6D9D-0491-1AEC-0660-ADA25EB53AA5}"/>
              </a:ext>
            </a:extLst>
          </p:cNvPr>
          <p:cNvPicPr>
            <a:picLocks noGrp="1" noChangeAspect="1"/>
          </p:cNvPicPr>
          <p:nvPr>
            <p:ph type="pic" sz="quarter" idx="14"/>
          </p:nvPr>
        </p:nvPicPr>
        <p:blipFill>
          <a:blip r:embed="rId4">
            <a:extLst>
              <a:ext uri="{837473B0-CC2E-450A-ABE3-18F120FF3D39}">
                <a1611:picAttrSrcUrl xmlns:a1611="http://schemas.microsoft.com/office/drawing/2016/11/main" r:id="rId5"/>
              </a:ext>
            </a:extLst>
          </a:blip>
          <a:srcRect l="58" r="10123" b="1"/>
          <a:stretch>
            <a:fillRect/>
          </a:stretch>
        </p:blipFill>
        <p:spPr>
          <a:xfrm>
            <a:off x="8918575" y="596392"/>
            <a:ext cx="2263776" cy="2263776"/>
          </a:xfrm>
          <a:noFill/>
        </p:spPr>
      </p:pic>
      <p:sp>
        <p:nvSpPr>
          <p:cNvPr id="7" name="Slide Number Placeholder 6">
            <a:extLst>
              <a:ext uri="{FF2B5EF4-FFF2-40B4-BE49-F238E27FC236}">
                <a16:creationId xmlns:a16="http://schemas.microsoft.com/office/drawing/2014/main" id="{EFCA6299-CD61-7A40-6A2B-FD2F2A779F2F}"/>
              </a:ext>
            </a:extLst>
          </p:cNvPr>
          <p:cNvSpPr>
            <a:spLocks noGrp="1"/>
          </p:cNvSpPr>
          <p:nvPr>
            <p:ph type="sldNum" sz="quarter" idx="12"/>
          </p:nvPr>
        </p:nvSpPr>
        <p:spPr>
          <a:xfrm>
            <a:off x="9948863" y="6507212"/>
            <a:ext cx="1692274" cy="153888"/>
          </a:xfrm>
        </p:spPr>
        <p:txBody>
          <a:bodyPr wrap="square" anchor="ctr">
            <a:normAutofit/>
          </a:bodyPr>
          <a:lstStyle/>
          <a:p>
            <a:pPr rtl="0">
              <a:spcAft>
                <a:spcPts val="600"/>
              </a:spcAft>
            </a:pPr>
            <a:fld id="{DBA1B0FB-D917-4C8C-928F-313BD683BF39}" type="slidenum">
              <a:rPr lang="en-GB" smtClean="0"/>
              <a:pPr rtl="0">
                <a:spcAft>
                  <a:spcPts val="600"/>
                </a:spcAft>
              </a:pPr>
              <a:t>7</a:t>
            </a:fld>
            <a:endParaRPr lang="en-GB"/>
          </a:p>
        </p:txBody>
      </p:sp>
      <p:sp>
        <p:nvSpPr>
          <p:cNvPr id="2" name="TextBox 1">
            <a:extLst>
              <a:ext uri="{FF2B5EF4-FFF2-40B4-BE49-F238E27FC236}">
                <a16:creationId xmlns:a16="http://schemas.microsoft.com/office/drawing/2014/main" id="{7DE3801B-3AF5-0BA5-EB1E-ECF993FBFCBF}"/>
              </a:ext>
            </a:extLst>
          </p:cNvPr>
          <p:cNvSpPr txBox="1"/>
          <p:nvPr/>
        </p:nvSpPr>
        <p:spPr>
          <a:xfrm>
            <a:off x="6661298" y="6230680"/>
            <a:ext cx="1807534" cy="369332"/>
          </a:xfrm>
          <a:prstGeom prst="rect">
            <a:avLst/>
          </a:prstGeom>
          <a:noFill/>
        </p:spPr>
        <p:txBody>
          <a:bodyPr wrap="square" rtlCol="0">
            <a:spAutoFit/>
          </a:bodyPr>
          <a:lstStyle/>
          <a:p>
            <a:r>
              <a:rPr lang="en-GB" dirty="0"/>
              <a:t>Chitu Ispas ,2024</a:t>
            </a:r>
          </a:p>
        </p:txBody>
      </p:sp>
    </p:spTree>
    <p:extLst>
      <p:ext uri="{BB962C8B-B14F-4D97-AF65-F5344CB8AC3E}">
        <p14:creationId xmlns:p14="http://schemas.microsoft.com/office/powerpoint/2010/main" val="1011108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8AC39BA-4987-B90B-AF9D-BF489D02E03C}"/>
              </a:ext>
            </a:extLst>
          </p:cNvPr>
          <p:cNvSpPr>
            <a:spLocks noGrp="1"/>
          </p:cNvSpPr>
          <p:nvPr>
            <p:ph type="title"/>
          </p:nvPr>
        </p:nvSpPr>
        <p:spPr>
          <a:xfrm>
            <a:off x="550863" y="549275"/>
            <a:ext cx="11090274" cy="1332000"/>
          </a:xfrm>
        </p:spPr>
        <p:txBody>
          <a:bodyPr vert="horz" wrap="square" lIns="0" tIns="0" rIns="0" bIns="0" rtlCol="0" anchor="t" anchorCtr="0">
            <a:normAutofit/>
          </a:bodyPr>
          <a:lstStyle/>
          <a:p>
            <a:r>
              <a:rPr lang="en-GB" kern="1200">
                <a:latin typeface="+mj-lt"/>
                <a:ea typeface="+mj-ea"/>
                <a:cs typeface="+mj-cs"/>
              </a:rPr>
              <a:t>How I Plan to Develop Further</a:t>
            </a:r>
          </a:p>
        </p:txBody>
      </p:sp>
      <p:sp>
        <p:nvSpPr>
          <p:cNvPr id="15" name="TextBox 14">
            <a:extLst>
              <a:ext uri="{FF2B5EF4-FFF2-40B4-BE49-F238E27FC236}">
                <a16:creationId xmlns:a16="http://schemas.microsoft.com/office/drawing/2014/main" id="{8D0565FA-EAFF-2423-D2AF-3D4CD9048524}"/>
              </a:ext>
            </a:extLst>
          </p:cNvPr>
          <p:cNvSpPr txBox="1"/>
          <p:nvPr/>
        </p:nvSpPr>
        <p:spPr>
          <a:xfrm>
            <a:off x="550862" y="2097175"/>
            <a:ext cx="5435600" cy="3995650"/>
          </a:xfrm>
          <a:prstGeom prst="rect">
            <a:avLst/>
          </a:prstGeom>
        </p:spPr>
        <p:txBody>
          <a:bodyPr vert="horz" wrap="square" lIns="0" tIns="0" rIns="0" bIns="0" rtlCol="0">
            <a:normAutofit/>
          </a:bodyPr>
          <a:lstStyle/>
          <a:p>
            <a:pPr marL="228600" indent="-228600">
              <a:lnSpc>
                <a:spcPct val="110000"/>
              </a:lnSpc>
              <a:spcBef>
                <a:spcPts val="1000"/>
              </a:spcBef>
              <a:spcAft>
                <a:spcPts val="800"/>
              </a:spcAft>
              <a:buFont typeface="Arial" panose="020B0604020202020204" pitchFamily="34" charset="0"/>
              <a:buChar char="•"/>
            </a:pPr>
            <a:r>
              <a:rPr lang="en-GB" sz="2000" dirty="0">
                <a:solidFill>
                  <a:schemeClr val="tx1">
                    <a:alpha val="60000"/>
                  </a:schemeClr>
                </a:solidFill>
              </a:rPr>
              <a:t>Continue volunteering.</a:t>
            </a:r>
          </a:p>
          <a:p>
            <a:pPr marL="228600" indent="-228600">
              <a:lnSpc>
                <a:spcPct val="110000"/>
              </a:lnSpc>
              <a:spcBef>
                <a:spcPts val="1000"/>
              </a:spcBef>
              <a:spcAft>
                <a:spcPts val="800"/>
              </a:spcAft>
              <a:buFont typeface="Arial" panose="020B0604020202020204" pitchFamily="34" charset="0"/>
              <a:buChar char="•"/>
            </a:pPr>
            <a:r>
              <a:rPr lang="en-GB" sz="2000" dirty="0">
                <a:solidFill>
                  <a:schemeClr val="tx1">
                    <a:alpha val="60000"/>
                  </a:schemeClr>
                </a:solidFill>
              </a:rPr>
              <a:t>Attend more community events</a:t>
            </a:r>
          </a:p>
          <a:p>
            <a:pPr marL="228600" indent="-228600">
              <a:lnSpc>
                <a:spcPct val="110000"/>
              </a:lnSpc>
              <a:spcBef>
                <a:spcPts val="1000"/>
              </a:spcBef>
              <a:spcAft>
                <a:spcPts val="800"/>
              </a:spcAft>
              <a:buFont typeface="Arial" panose="020B0604020202020204" pitchFamily="34" charset="0"/>
              <a:buChar char="•"/>
            </a:pPr>
            <a:r>
              <a:rPr lang="en-GB" sz="2000" dirty="0">
                <a:solidFill>
                  <a:schemeClr val="tx1">
                    <a:alpha val="60000"/>
                  </a:schemeClr>
                </a:solidFill>
              </a:rPr>
              <a:t>Improve communication skills</a:t>
            </a:r>
          </a:p>
          <a:p>
            <a:pPr marL="228600" indent="-228600">
              <a:lnSpc>
                <a:spcPct val="110000"/>
              </a:lnSpc>
              <a:spcBef>
                <a:spcPts val="1000"/>
              </a:spcBef>
              <a:spcAft>
                <a:spcPts val="800"/>
              </a:spcAft>
              <a:buFont typeface="Arial" panose="020B0604020202020204" pitchFamily="34" charset="0"/>
              <a:buChar char="•"/>
            </a:pPr>
            <a:r>
              <a:rPr lang="en-GB" sz="2000" dirty="0">
                <a:solidFill>
                  <a:schemeClr val="tx1">
                    <a:alpha val="60000"/>
                  </a:schemeClr>
                </a:solidFill>
              </a:rPr>
              <a:t>Study law and  police procedures</a:t>
            </a:r>
          </a:p>
          <a:p>
            <a:pPr>
              <a:lnSpc>
                <a:spcPct val="110000"/>
              </a:lnSpc>
              <a:spcBef>
                <a:spcPts val="1000"/>
              </a:spcBef>
              <a:spcAft>
                <a:spcPts val="800"/>
              </a:spcAft>
            </a:pPr>
            <a:r>
              <a:rPr lang="en-GB" sz="2000" dirty="0">
                <a:solidFill>
                  <a:schemeClr val="tx1">
                    <a:alpha val="60000"/>
                  </a:schemeClr>
                </a:solidFill>
              </a:rPr>
              <a:t>(College of policing ,2020;GOV.UK,2025)</a:t>
            </a:r>
          </a:p>
        </p:txBody>
      </p:sp>
      <p:pic>
        <p:nvPicPr>
          <p:cNvPr id="17" name="Picture Placeholder 16" descr="A wooden block with letters on it">
            <a:extLst>
              <a:ext uri="{FF2B5EF4-FFF2-40B4-BE49-F238E27FC236}">
                <a16:creationId xmlns:a16="http://schemas.microsoft.com/office/drawing/2014/main" id="{F64FAB69-F926-2A09-3E49-B5D837663A57}"/>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r="9195"/>
          <a:stretch>
            <a:fillRect/>
          </a:stretch>
        </p:blipFill>
        <p:spPr>
          <a:xfrm>
            <a:off x="6205538" y="2097175"/>
            <a:ext cx="5435600" cy="3995650"/>
          </a:xfrm>
          <a:noFill/>
        </p:spPr>
      </p:pic>
      <p:sp>
        <p:nvSpPr>
          <p:cNvPr id="9" name="Slide Number Placeholder 8">
            <a:extLst>
              <a:ext uri="{FF2B5EF4-FFF2-40B4-BE49-F238E27FC236}">
                <a16:creationId xmlns:a16="http://schemas.microsoft.com/office/drawing/2014/main" id="{89197D42-E937-5820-17C5-0BB68323019C}"/>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GB" smtClean="0"/>
              <a:pPr>
                <a:spcAft>
                  <a:spcPts val="600"/>
                </a:spcAft>
              </a:pPr>
              <a:t>8</a:t>
            </a:fld>
            <a:endParaRPr lang="en-GB"/>
          </a:p>
        </p:txBody>
      </p:sp>
      <p:sp>
        <p:nvSpPr>
          <p:cNvPr id="18" name="TextBox 17">
            <a:extLst>
              <a:ext uri="{FF2B5EF4-FFF2-40B4-BE49-F238E27FC236}">
                <a16:creationId xmlns:a16="http://schemas.microsoft.com/office/drawing/2014/main" id="{42F0CBA7-41FC-655C-4A95-BCC27F1E4012}"/>
              </a:ext>
            </a:extLst>
          </p:cNvPr>
          <p:cNvSpPr txBox="1"/>
          <p:nvPr/>
        </p:nvSpPr>
        <p:spPr>
          <a:xfrm>
            <a:off x="9220283" y="5892770"/>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ebluediamondgallery.com/wooden-tile/d/develop.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300700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EF0389A-E151-9E2B-1B52-B5593FD89292}"/>
              </a:ext>
            </a:extLst>
          </p:cNvPr>
          <p:cNvSpPr>
            <a:spLocks noGrp="1"/>
          </p:cNvSpPr>
          <p:nvPr>
            <p:ph type="title"/>
          </p:nvPr>
        </p:nvSpPr>
        <p:spPr>
          <a:xfrm>
            <a:off x="550862" y="549275"/>
            <a:ext cx="11091600" cy="1332000"/>
          </a:xfrm>
        </p:spPr>
        <p:txBody>
          <a:bodyPr wrap="square" anchor="t">
            <a:normAutofit/>
          </a:bodyPr>
          <a:lstStyle/>
          <a:p>
            <a:r>
              <a:rPr lang="en-US" dirty="0"/>
              <a:t>How I contribute myself to SWP</a:t>
            </a:r>
          </a:p>
        </p:txBody>
      </p:sp>
      <p:sp>
        <p:nvSpPr>
          <p:cNvPr id="7" name="Slide Number Placeholder 6">
            <a:extLst>
              <a:ext uri="{FF2B5EF4-FFF2-40B4-BE49-F238E27FC236}">
                <a16:creationId xmlns:a16="http://schemas.microsoft.com/office/drawing/2014/main" id="{77E42C58-5BD9-E882-1253-079AE6FEB4F9}"/>
              </a:ext>
            </a:extLst>
          </p:cNvPr>
          <p:cNvSpPr>
            <a:spLocks noGrp="1"/>
          </p:cNvSpPr>
          <p:nvPr>
            <p:ph type="sldNum" sz="quarter" idx="12"/>
          </p:nvPr>
        </p:nvSpPr>
        <p:spPr>
          <a:xfrm>
            <a:off x="9948863" y="6507212"/>
            <a:ext cx="1692274" cy="153888"/>
          </a:xfrm>
        </p:spPr>
        <p:txBody>
          <a:bodyPr wrap="square" anchor="ctr">
            <a:normAutofit/>
          </a:bodyPr>
          <a:lstStyle/>
          <a:p>
            <a:pPr rtl="0">
              <a:spcAft>
                <a:spcPts val="600"/>
              </a:spcAft>
            </a:pPr>
            <a:fld id="{DBA1B0FB-D917-4C8C-928F-313BD683BF39}" type="slidenum">
              <a:rPr lang="en-GB" smtClean="0"/>
              <a:pPr rtl="0">
                <a:spcAft>
                  <a:spcPts val="600"/>
                </a:spcAft>
              </a:pPr>
              <a:t>9</a:t>
            </a:fld>
            <a:endParaRPr lang="en-GB"/>
          </a:p>
        </p:txBody>
      </p:sp>
      <p:graphicFrame>
        <p:nvGraphicFramePr>
          <p:cNvPr id="16" name="Content Placeholder 2">
            <a:extLst>
              <a:ext uri="{FF2B5EF4-FFF2-40B4-BE49-F238E27FC236}">
                <a16:creationId xmlns:a16="http://schemas.microsoft.com/office/drawing/2014/main" id="{0F22A686-D0FB-FBA3-5EFC-80BB5897A5CB}"/>
              </a:ext>
            </a:extLst>
          </p:cNvPr>
          <p:cNvGraphicFramePr>
            <a:graphicFrameLocks noGrp="1"/>
          </p:cNvGraphicFramePr>
          <p:nvPr>
            <p:ph idx="1"/>
            <p:extLst>
              <p:ext uri="{D42A27DB-BD31-4B8C-83A1-F6EECF244321}">
                <p14:modId xmlns:p14="http://schemas.microsoft.com/office/powerpoint/2010/main" val="3722419759"/>
              </p:ext>
            </p:extLst>
          </p:nvPr>
        </p:nvGraphicFramePr>
        <p:xfrm>
          <a:off x="550863" y="2113199"/>
          <a:ext cx="11090274" cy="3979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385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F9A4-5F3B-F299-A6BF-145C1E79C495}"/>
              </a:ext>
            </a:extLst>
          </p:cNvPr>
          <p:cNvSpPr>
            <a:spLocks noGrp="1"/>
          </p:cNvSpPr>
          <p:nvPr>
            <p:ph type="title"/>
          </p:nvPr>
        </p:nvSpPr>
        <p:spPr>
          <a:xfrm>
            <a:off x="550864" y="549275"/>
            <a:ext cx="3566160" cy="3384550"/>
          </a:xfrm>
        </p:spPr>
        <p:txBody>
          <a:bodyPr wrap="square" anchor="b">
            <a:normAutofit/>
          </a:bodyPr>
          <a:lstStyle/>
          <a:p>
            <a:r>
              <a:rPr lang="en-GB" dirty="0"/>
              <a:t>How Volunteering Builds Suitability</a:t>
            </a:r>
          </a:p>
        </p:txBody>
      </p:sp>
      <p:sp>
        <p:nvSpPr>
          <p:cNvPr id="3" name="Content Placeholder 2">
            <a:extLst>
              <a:ext uri="{FF2B5EF4-FFF2-40B4-BE49-F238E27FC236}">
                <a16:creationId xmlns:a16="http://schemas.microsoft.com/office/drawing/2014/main" id="{5F8D279F-7579-2F22-D930-4DB0895D8A14}"/>
              </a:ext>
            </a:extLst>
          </p:cNvPr>
          <p:cNvSpPr>
            <a:spLocks noGrp="1"/>
          </p:cNvSpPr>
          <p:nvPr>
            <p:ph sz="quarter" idx="15"/>
          </p:nvPr>
        </p:nvSpPr>
        <p:spPr>
          <a:xfrm>
            <a:off x="550863" y="4097338"/>
            <a:ext cx="3565524" cy="2351087"/>
          </a:xfrm>
        </p:spPr>
        <p:txBody>
          <a:bodyPr wrap="square">
            <a:normAutofit/>
          </a:bodyPr>
          <a:lstStyle/>
          <a:p>
            <a:pPr marL="0" indent="0">
              <a:lnSpc>
                <a:spcPct val="100000"/>
              </a:lnSpc>
              <a:buNone/>
            </a:pPr>
            <a:r>
              <a:rPr lang="en-GB" sz="1700" dirty="0"/>
              <a:t>• Professional experience</a:t>
            </a:r>
          </a:p>
          <a:p>
            <a:pPr marL="0" indent="0">
              <a:lnSpc>
                <a:spcPct val="100000"/>
              </a:lnSpc>
              <a:buNone/>
            </a:pPr>
            <a:r>
              <a:rPr lang="en-GB" sz="1700" dirty="0"/>
              <a:t>• Public service values</a:t>
            </a:r>
          </a:p>
          <a:p>
            <a:pPr marL="0" indent="0">
              <a:lnSpc>
                <a:spcPct val="100000"/>
              </a:lnSpc>
              <a:buNone/>
            </a:pPr>
            <a:r>
              <a:rPr lang="en-GB" sz="1700" dirty="0"/>
              <a:t>• Understanding community needs</a:t>
            </a:r>
          </a:p>
          <a:p>
            <a:pPr marL="0" indent="0">
              <a:lnSpc>
                <a:spcPct val="100000"/>
              </a:lnSpc>
              <a:buNone/>
            </a:pPr>
            <a:r>
              <a:rPr lang="en-GB" sz="1700" dirty="0"/>
              <a:t>• Transferable skills</a:t>
            </a:r>
          </a:p>
          <a:p>
            <a:pPr marL="0" indent="0">
              <a:lnSpc>
                <a:spcPct val="100000"/>
              </a:lnSpc>
              <a:buNone/>
            </a:pPr>
            <a:r>
              <a:rPr lang="en-GB" sz="1700" dirty="0"/>
              <a:t>( NCVO, 2023)</a:t>
            </a:r>
          </a:p>
        </p:txBody>
      </p:sp>
      <p:pic>
        <p:nvPicPr>
          <p:cNvPr id="10" name="Content Placeholder 9">
            <a:extLst>
              <a:ext uri="{FF2B5EF4-FFF2-40B4-BE49-F238E27FC236}">
                <a16:creationId xmlns:a16="http://schemas.microsoft.com/office/drawing/2014/main" id="{864D6EAF-E28A-EDAF-7FEA-F9B66F498DEB}"/>
              </a:ext>
            </a:extLst>
          </p:cNvPr>
          <p:cNvPicPr>
            <a:picLocks noGrp="1" noChangeAspect="1"/>
          </p:cNvPicPr>
          <p:nvPr>
            <p:ph type="pic" sz="quarter" idx="13"/>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p:blipFill>
        <p:spPr>
          <a:xfrm>
            <a:off x="5535809" y="1408301"/>
            <a:ext cx="5132388" cy="3629052"/>
          </a:xfrm>
        </p:spPr>
      </p:pic>
      <p:sp>
        <p:nvSpPr>
          <p:cNvPr id="6" name="Slide Number Placeholder 5">
            <a:extLst>
              <a:ext uri="{FF2B5EF4-FFF2-40B4-BE49-F238E27FC236}">
                <a16:creationId xmlns:a16="http://schemas.microsoft.com/office/drawing/2014/main" id="{517CFBFB-7366-E60D-4EA6-2644D31B7D81}"/>
              </a:ext>
            </a:extLst>
          </p:cNvPr>
          <p:cNvSpPr>
            <a:spLocks noGrp="1"/>
          </p:cNvSpPr>
          <p:nvPr>
            <p:ph type="sldNum" sz="quarter" idx="12"/>
          </p:nvPr>
        </p:nvSpPr>
        <p:spPr>
          <a:xfrm>
            <a:off x="9948863" y="6507212"/>
            <a:ext cx="1692274" cy="153888"/>
          </a:xfrm>
        </p:spPr>
        <p:txBody>
          <a:bodyPr wrap="square" anchor="ctr">
            <a:normAutofit/>
          </a:bodyPr>
          <a:lstStyle/>
          <a:p>
            <a:pPr rtl="0">
              <a:spcAft>
                <a:spcPts val="600"/>
              </a:spcAft>
            </a:pPr>
            <a:fld id="{DBA1B0FB-D917-4C8C-928F-313BD683BF39}" type="slidenum">
              <a:rPr lang="en-GB" smtClean="0"/>
              <a:pPr rtl="0">
                <a:spcAft>
                  <a:spcPts val="600"/>
                </a:spcAft>
              </a:pPr>
              <a:t>10</a:t>
            </a:fld>
            <a:endParaRPr lang="en-GB"/>
          </a:p>
        </p:txBody>
      </p:sp>
    </p:spTree>
    <p:extLst>
      <p:ext uri="{BB962C8B-B14F-4D97-AF65-F5344CB8AC3E}">
        <p14:creationId xmlns:p14="http://schemas.microsoft.com/office/powerpoint/2010/main" val="3487928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2" y="549275"/>
            <a:ext cx="11091600" cy="1332000"/>
          </a:xfrm>
        </p:spPr>
        <p:txBody>
          <a:bodyPr rtlCol="0"/>
          <a:lstStyle/>
          <a:p>
            <a:pPr rtl="0"/>
            <a:r>
              <a:rPr lang="en-GB"/>
              <a:t>Timeline</a:t>
            </a:r>
          </a:p>
        </p:txBody>
      </p:sp>
      <p:graphicFrame>
        <p:nvGraphicFramePr>
          <p:cNvPr id="4" name="Content Placeholder 3" descr="Timeline Smart Art Placeholder ">
            <a:extLst>
              <a:ext uri="{FF2B5EF4-FFF2-40B4-BE49-F238E27FC236}">
                <a16:creationId xmlns:a16="http://schemas.microsoft.com/office/drawing/2014/main" id="{93897051-DA8D-4072-A594-51769F8D52F5}"/>
              </a:ext>
            </a:extLst>
          </p:cNvPr>
          <p:cNvGraphicFramePr>
            <a:graphicFrameLocks noGrp="1"/>
          </p:cNvGraphicFramePr>
          <p:nvPr>
            <p:ph idx="1"/>
            <p:extLst>
              <p:ext uri="{D42A27DB-BD31-4B8C-83A1-F6EECF244321}">
                <p14:modId xmlns:p14="http://schemas.microsoft.com/office/powerpoint/2010/main" val="4097392034"/>
              </p:ext>
            </p:extLst>
          </p:nvPr>
        </p:nvGraphicFramePr>
        <p:xfrm>
          <a:off x="550863" y="2112963"/>
          <a:ext cx="11090275" cy="3979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11</a:t>
            </a:fld>
            <a:endParaRPr lang="en-GB"/>
          </a:p>
        </p:txBody>
      </p:sp>
    </p:spTree>
    <p:extLst>
      <p:ext uri="{BB962C8B-B14F-4D97-AF65-F5344CB8AC3E}">
        <p14:creationId xmlns:p14="http://schemas.microsoft.com/office/powerpoint/2010/main" val="2624630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wrap="square" rtlCol="0" anchor="ctr">
            <a:normAutofit/>
          </a:bodyPr>
          <a:lstStyle/>
          <a:p>
            <a:pPr rtl="0">
              <a:spcAft>
                <a:spcPts val="600"/>
              </a:spcAft>
            </a:pPr>
            <a:fld id="{DBA1B0FB-D917-4C8C-928F-313BD683BF39}" type="slidenum">
              <a:rPr lang="en-GB" smtClean="0"/>
              <a:pPr rtl="0">
                <a:spcAft>
                  <a:spcPts val="600"/>
                </a:spcAft>
              </a:pPr>
              <a:t>12</a:t>
            </a:fld>
            <a:endParaRPr lang="en-GB"/>
          </a:p>
        </p:txBody>
      </p:sp>
      <p:sp>
        <p:nvSpPr>
          <p:cNvPr id="11" name="Title 10">
            <a:extLst>
              <a:ext uri="{FF2B5EF4-FFF2-40B4-BE49-F238E27FC236}">
                <a16:creationId xmlns:a16="http://schemas.microsoft.com/office/drawing/2014/main" id="{581E8936-2270-47FE-94A4-398CB123EF90}"/>
              </a:ext>
            </a:extLst>
          </p:cNvPr>
          <p:cNvSpPr>
            <a:spLocks noGrp="1"/>
          </p:cNvSpPr>
          <p:nvPr>
            <p:ph type="ctrTitle" idx="4294967295"/>
          </p:nvPr>
        </p:nvSpPr>
        <p:spPr>
          <a:xfrm>
            <a:off x="3359149" y="389840"/>
            <a:ext cx="8281987" cy="2954655"/>
          </a:xfrm>
        </p:spPr>
        <p:txBody>
          <a:bodyPr wrap="square" rtlCol="0" anchor="t">
            <a:normAutofit/>
          </a:bodyPr>
          <a:lstStyle/>
          <a:p>
            <a:pPr rtl="0"/>
            <a:r>
              <a:rPr lang="en-GB" dirty="0"/>
              <a:t>Conclusion </a:t>
            </a:r>
          </a:p>
        </p:txBody>
      </p:sp>
      <p:sp>
        <p:nvSpPr>
          <p:cNvPr id="13" name="Content Placeholder 12">
            <a:extLst>
              <a:ext uri="{FF2B5EF4-FFF2-40B4-BE49-F238E27FC236}">
                <a16:creationId xmlns:a16="http://schemas.microsoft.com/office/drawing/2014/main" id="{C0287FEC-3826-4868-8D93-52429C6156F5}"/>
              </a:ext>
            </a:extLst>
          </p:cNvPr>
          <p:cNvSpPr>
            <a:spLocks noGrp="1"/>
          </p:cNvSpPr>
          <p:nvPr>
            <p:ph type="subTitle" idx="4294967295"/>
          </p:nvPr>
        </p:nvSpPr>
        <p:spPr>
          <a:xfrm>
            <a:off x="3359149" y="3536951"/>
            <a:ext cx="8281989" cy="2555874"/>
          </a:xfrm>
        </p:spPr>
        <p:txBody>
          <a:bodyPr wrap="square" rtlCol="0">
            <a:normAutofit/>
          </a:bodyPr>
          <a:lstStyle/>
          <a:p>
            <a:pPr>
              <a:lnSpc>
                <a:spcPct val="90000"/>
              </a:lnSpc>
            </a:pPr>
            <a:r>
              <a:rPr lang="en-GB" sz="1500" dirty="0"/>
              <a:t> Volunteering shaped my career goals</a:t>
            </a:r>
          </a:p>
          <a:p>
            <a:pPr>
              <a:lnSpc>
                <a:spcPct val="90000"/>
              </a:lnSpc>
            </a:pPr>
            <a:r>
              <a:rPr lang="en-GB" sz="1500" dirty="0"/>
              <a:t> Built essential policing skills</a:t>
            </a:r>
          </a:p>
          <a:p>
            <a:pPr>
              <a:lnSpc>
                <a:spcPct val="90000"/>
              </a:lnSpc>
            </a:pPr>
            <a:r>
              <a:rPr lang="en-GB" sz="1500" dirty="0"/>
              <a:t> Recognition Award shows commitment</a:t>
            </a:r>
          </a:p>
          <a:p>
            <a:pPr>
              <a:lnSpc>
                <a:spcPct val="90000"/>
              </a:lnSpc>
            </a:pPr>
            <a:r>
              <a:rPr lang="en-GB" sz="1500" dirty="0"/>
              <a:t> Supports my Professional Policing studies</a:t>
            </a:r>
          </a:p>
          <a:p>
            <a:pPr>
              <a:lnSpc>
                <a:spcPct val="90000"/>
              </a:lnSpc>
            </a:pPr>
            <a:endParaRPr lang="en-GB" sz="1500" dirty="0"/>
          </a:p>
          <a:p>
            <a:pPr>
              <a:lnSpc>
                <a:spcPct val="90000"/>
              </a:lnSpc>
            </a:pPr>
            <a:r>
              <a:rPr lang="en-GB" sz="1500" dirty="0"/>
              <a:t>(College of Policing, 2023)</a:t>
            </a:r>
          </a:p>
          <a:p>
            <a:pPr rtl="0">
              <a:lnSpc>
                <a:spcPct val="90000"/>
              </a:lnSpc>
            </a:pPr>
            <a:endParaRPr lang="en-GB" sz="1500" dirty="0"/>
          </a:p>
        </p:txBody>
      </p:sp>
    </p:spTree>
    <p:extLst>
      <p:ext uri="{BB962C8B-B14F-4D97-AF65-F5344CB8AC3E}">
        <p14:creationId xmlns:p14="http://schemas.microsoft.com/office/powerpoint/2010/main" val="3521561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DE8570E-1C17-C0B8-CD6F-9074869DD1DF}"/>
              </a:ext>
            </a:extLst>
          </p:cNvPr>
          <p:cNvSpPr>
            <a:spLocks noGrp="1"/>
          </p:cNvSpPr>
          <p:nvPr>
            <p:ph type="title"/>
          </p:nvPr>
        </p:nvSpPr>
        <p:spPr>
          <a:xfrm>
            <a:off x="428587" y="116959"/>
            <a:ext cx="11091600" cy="1332000"/>
          </a:xfrm>
        </p:spPr>
        <p:txBody>
          <a:bodyPr/>
          <a:lstStyle/>
          <a:p>
            <a:r>
              <a:rPr lang="en-US" dirty="0"/>
              <a:t>Reference list</a:t>
            </a:r>
          </a:p>
        </p:txBody>
      </p:sp>
      <p:sp>
        <p:nvSpPr>
          <p:cNvPr id="4" name="Slide Number Placeholder 3">
            <a:extLst>
              <a:ext uri="{FF2B5EF4-FFF2-40B4-BE49-F238E27FC236}">
                <a16:creationId xmlns:a16="http://schemas.microsoft.com/office/drawing/2014/main" id="{38222606-F4F5-2369-F4D0-9BDB99855DF9}"/>
              </a:ext>
            </a:extLst>
          </p:cNvPr>
          <p:cNvSpPr>
            <a:spLocks noGrp="1"/>
          </p:cNvSpPr>
          <p:nvPr>
            <p:ph type="sldNum" sz="quarter" idx="12"/>
          </p:nvPr>
        </p:nvSpPr>
        <p:spPr>
          <a:xfrm>
            <a:off x="9948863" y="6507212"/>
            <a:ext cx="1692274" cy="153888"/>
          </a:xfrm>
        </p:spPr>
        <p:txBody>
          <a:bodyPr wrap="square" anchor="ctr">
            <a:normAutofit/>
          </a:bodyPr>
          <a:lstStyle/>
          <a:p>
            <a:pPr rtl="0">
              <a:spcAft>
                <a:spcPts val="600"/>
              </a:spcAft>
            </a:pPr>
            <a:fld id="{DBA1B0FB-D917-4C8C-928F-313BD683BF39}" type="slidenum">
              <a:rPr lang="en-GB" smtClean="0"/>
              <a:pPr rtl="0">
                <a:spcAft>
                  <a:spcPts val="600"/>
                </a:spcAft>
              </a:pPr>
              <a:t>13</a:t>
            </a:fld>
            <a:endParaRPr lang="en-GB"/>
          </a:p>
        </p:txBody>
      </p:sp>
      <p:sp>
        <p:nvSpPr>
          <p:cNvPr id="14" name="Content Placeholder 13">
            <a:extLst>
              <a:ext uri="{FF2B5EF4-FFF2-40B4-BE49-F238E27FC236}">
                <a16:creationId xmlns:a16="http://schemas.microsoft.com/office/drawing/2014/main" id="{886F9FA5-E222-314D-BEC7-8D4D2348B789}"/>
              </a:ext>
            </a:extLst>
          </p:cNvPr>
          <p:cNvSpPr>
            <a:spLocks noGrp="1"/>
          </p:cNvSpPr>
          <p:nvPr>
            <p:ph idx="1"/>
          </p:nvPr>
        </p:nvSpPr>
        <p:spPr>
          <a:xfrm>
            <a:off x="322261" y="782959"/>
            <a:ext cx="11090274" cy="5608674"/>
          </a:xfrm>
        </p:spPr>
        <p:txBody>
          <a:bodyPr/>
          <a:lstStyle/>
          <a:p>
            <a:r>
              <a:rPr lang="en-GB" sz="1400" dirty="0"/>
              <a:t>College of Policing (2020). Continuing Professional Development (CPD). College of Policing. Available at: </a:t>
            </a:r>
            <a:r>
              <a:rPr lang="en-GB" sz="1400" dirty="0">
                <a:hlinkClick r:id="rId2"/>
              </a:rPr>
              <a:t>https://www.college.police.uk/career-learning/career-development/CPD</a:t>
            </a:r>
            <a:r>
              <a:rPr lang="en-GB" sz="1400" dirty="0"/>
              <a:t>  (Accessed 13 Dec. 25)</a:t>
            </a:r>
          </a:p>
          <a:p>
            <a:r>
              <a:rPr lang="en-GB" sz="1400" dirty="0"/>
              <a:t>College of Policing (2023). Competency and Values Framework (CVF).  www.college.police.uk. Available at: </a:t>
            </a:r>
            <a:r>
              <a:rPr lang="en-GB" sz="1400" dirty="0">
                <a:hlinkClick r:id="rId3"/>
              </a:rPr>
              <a:t>https://www.college.police.uk/career-learning/competency-and-values-framework</a:t>
            </a:r>
            <a:r>
              <a:rPr lang="en-GB" sz="1400" dirty="0"/>
              <a:t>  (Accessed 12 Dec. 25)</a:t>
            </a:r>
          </a:p>
          <a:p>
            <a:r>
              <a:rPr lang="en-GB" sz="1400" dirty="0"/>
              <a:t>GOV.UK. (2025). Estimating the Economic and Social Value of Volunteering.  Available at: </a:t>
            </a:r>
            <a:r>
              <a:rPr lang="en-GB" sz="1400" dirty="0">
                <a:hlinkClick r:id="rId4"/>
              </a:rPr>
              <a:t>https://www.gov.uk/government/publications/estimating-the-economic-and-social-value-of-volunteering/estimating-the-economic-and-social-value-of-volunteering</a:t>
            </a:r>
            <a:r>
              <a:rPr lang="en-GB" sz="1400" dirty="0"/>
              <a:t> (Accessed 14 Dec. 25)</a:t>
            </a:r>
          </a:p>
          <a:p>
            <a:r>
              <a:rPr lang="en-GB" sz="1400" dirty="0"/>
              <a:t>HMICFRS (2024). 2023–25 Archives.  His Majesty’s Inspectorate of Constabulary and Fire &amp; Rescue Services. Available at: </a:t>
            </a:r>
            <a:r>
              <a:rPr lang="en-GB" sz="1400" dirty="0">
                <a:hlinkClick r:id="rId5"/>
              </a:rPr>
              <a:t>https://hmicfrs.justiceinspectorates.gov.uk/peel-reports-year/2023-25/</a:t>
            </a:r>
            <a:r>
              <a:rPr lang="en-GB" sz="1400" dirty="0"/>
              <a:t> (Accessed 14 Dec. 25)</a:t>
            </a:r>
          </a:p>
          <a:p>
            <a:r>
              <a:rPr lang="en-GB" sz="1400" dirty="0"/>
              <a:t>Hustinx, L., </a:t>
            </a:r>
            <a:r>
              <a:rPr lang="en-GB" sz="1400" dirty="0" err="1"/>
              <a:t>Lammertyn</a:t>
            </a:r>
            <a:r>
              <a:rPr lang="en-GB" sz="1400" dirty="0"/>
              <a:t>, F. Collective and Reflexive Styles of Volunteering: A Sociological Modernization Perspective. VOLUNTAS: International Journal of  Voluntary and Nonprofit Organizations 14, 167–187 (2003). </a:t>
            </a:r>
            <a:r>
              <a:rPr lang="en-GB" sz="1400" dirty="0">
                <a:hlinkClick r:id="rId6"/>
              </a:rPr>
              <a:t>https://doi.org/10.1023/A:1023948027200</a:t>
            </a:r>
            <a:r>
              <a:rPr lang="en-GB" sz="1400" dirty="0"/>
              <a:t> </a:t>
            </a:r>
          </a:p>
          <a:p>
            <a:r>
              <a:rPr lang="en-GB" sz="1400" dirty="0"/>
              <a:t>Kolb, D.A. (1984). Experiential Learning: Experience as the Source of Learning and Development. Google Books. FT Press.</a:t>
            </a:r>
          </a:p>
          <a:p>
            <a:r>
              <a:rPr lang="en-GB" sz="1400" dirty="0"/>
              <a:t>Low, N. and Owen-Evans, R. (2024). Public Trust and Confidence in the Police.  UK Parliament . Available at: </a:t>
            </a:r>
            <a:r>
              <a:rPr lang="en-GB" sz="1400" dirty="0">
                <a:hlinkClick r:id="rId7"/>
              </a:rPr>
              <a:t>https://post.parliament.uk/public-trust-and-confidence-in-the-police/</a:t>
            </a:r>
            <a:r>
              <a:rPr lang="en-GB" sz="1400" dirty="0"/>
              <a:t>  (Accessed 18 Dec. 25)</a:t>
            </a:r>
          </a:p>
          <a:p>
            <a:r>
              <a:rPr lang="en-GB" sz="1400" dirty="0"/>
              <a:t>Myhill, A. and Quinton, P. (2011). (PDF) It’s a Fair Cop? Police Legitimacy, Public Cooperation, and Crime Reduction. an Interpretative Evidence Commentary.  ResearchGate. Available at: </a:t>
            </a:r>
            <a:r>
              <a:rPr lang="en-GB" sz="1400" dirty="0">
                <a:hlinkClick r:id="rId8"/>
              </a:rPr>
              <a:t>https://www.researchgate.net/profile/Paul-Quinton/publication/265889188_It</a:t>
            </a:r>
            <a:r>
              <a:rPr lang="en-GB" sz="1400" dirty="0"/>
              <a:t>  (Accessed 12 Dec. 12)</a:t>
            </a:r>
          </a:p>
          <a:p>
            <a:r>
              <a:rPr lang="en-GB" sz="1400" dirty="0"/>
              <a:t>NCVO(2023). Volunteering. NCVO. Available at: </a:t>
            </a:r>
            <a:r>
              <a:rPr lang="en-GB" sz="1400" dirty="0">
                <a:hlinkClick r:id="rId9"/>
              </a:rPr>
              <a:t>https://www.ncvo.org.uk/news-and-insights/news-index/uk-civil-society-almanac-2023/volunteering/</a:t>
            </a:r>
            <a:r>
              <a:rPr lang="en-GB" sz="1400" dirty="0"/>
              <a:t>. (Accessed 20.Dec.25)</a:t>
            </a:r>
          </a:p>
          <a:p>
            <a:r>
              <a:rPr lang="en-GB" sz="1400" dirty="0"/>
              <a:t>PBE (2024). A Pro Bono bonus: the Impact of Volunteering on Wages and Productivity | PBE. PBE. Available at: </a:t>
            </a:r>
            <a:r>
              <a:rPr lang="en-GB" sz="1400" dirty="0">
                <a:hlinkClick r:id="rId10"/>
              </a:rPr>
              <a:t>https://pbe.co.uk/publications/a-pro-bono-bonus-the-impact-of-volunteering-on-wages-and-productivity/</a:t>
            </a:r>
            <a:r>
              <a:rPr lang="en-GB" sz="1400" dirty="0"/>
              <a:t>. (Accessed 23.Dec.25)</a:t>
            </a:r>
          </a:p>
          <a:p>
            <a:r>
              <a:rPr lang="en-GB" sz="1400" dirty="0"/>
              <a:t>Woodhouse, J. and Zayed, Y. (2024). Contribution of Volunteers. House of Commons Library. Available at: </a:t>
            </a:r>
            <a:r>
              <a:rPr lang="en-GB" sz="1400" dirty="0">
                <a:hlinkClick r:id="rId11"/>
              </a:rPr>
              <a:t>https://commonslibrary.parliament.uk/research-briefings/cdp-2024-0086/</a:t>
            </a:r>
            <a:r>
              <a:rPr lang="en-GB" sz="1400" dirty="0"/>
              <a:t>  (Accessed 22 Dec. 25)</a:t>
            </a:r>
          </a:p>
          <a:p>
            <a:endParaRPr lang="en-GB" dirty="0"/>
          </a:p>
        </p:txBody>
      </p:sp>
    </p:spTree>
    <p:extLst>
      <p:ext uri="{BB962C8B-B14F-4D97-AF65-F5344CB8AC3E}">
        <p14:creationId xmlns:p14="http://schemas.microsoft.com/office/powerpoint/2010/main" val="3815275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FE0D3-BBBC-00D8-CCD1-F24DA908898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9ED9627-0D33-B021-543A-D4ED5600B7A1}"/>
              </a:ext>
            </a:extLst>
          </p:cNvPr>
          <p:cNvSpPr>
            <a:spLocks noGrp="1"/>
          </p:cNvSpPr>
          <p:nvPr>
            <p:ph idx="1"/>
          </p:nvPr>
        </p:nvSpPr>
        <p:spPr>
          <a:xfrm>
            <a:off x="175437" y="1238693"/>
            <a:ext cx="11465700" cy="4854131"/>
          </a:xfrm>
        </p:spPr>
        <p:txBody>
          <a:bodyPr/>
          <a:lstStyle/>
          <a:p>
            <a:r>
              <a:rPr lang="en-GB" sz="1400" dirty="0"/>
              <a:t>The Police Foundation (2024). Unsung Heroes - How Volunteers Can Play the Biggest Part in Reducing Crime. The Police Foundation. Available at: </a:t>
            </a:r>
            <a:r>
              <a:rPr lang="en-GB" sz="1400" dirty="0">
                <a:hlinkClick r:id="rId2"/>
              </a:rPr>
              <a:t>https://www.police-foundation.org.uk/2024/02/unsung-heroes-how-volunteers-can-be-the-single-most-important-element-in-reducing-crime-long-read/</a:t>
            </a:r>
            <a:r>
              <a:rPr lang="en-GB" sz="1400" dirty="0"/>
              <a:t>  (Accessed 14.Dec.25)</a:t>
            </a:r>
          </a:p>
        </p:txBody>
      </p:sp>
      <p:sp>
        <p:nvSpPr>
          <p:cNvPr id="6" name="Slide Number Placeholder 5">
            <a:extLst>
              <a:ext uri="{FF2B5EF4-FFF2-40B4-BE49-F238E27FC236}">
                <a16:creationId xmlns:a16="http://schemas.microsoft.com/office/drawing/2014/main" id="{6D894032-B534-A409-A863-05FB4EBBCDBF}"/>
              </a:ext>
            </a:extLst>
          </p:cNvPr>
          <p:cNvSpPr>
            <a:spLocks noGrp="1"/>
          </p:cNvSpPr>
          <p:nvPr>
            <p:ph type="sldNum" sz="quarter" idx="12"/>
          </p:nvPr>
        </p:nvSpPr>
        <p:spPr/>
        <p:txBody>
          <a:bodyPr/>
          <a:lstStyle/>
          <a:p>
            <a:pPr rtl="0"/>
            <a:fld id="{DBA1B0FB-D917-4C8C-928F-313BD683BF39}" type="slidenum">
              <a:rPr lang="en-GB" smtClean="0"/>
              <a:t>14</a:t>
            </a:fld>
            <a:endParaRPr lang="en-GB"/>
          </a:p>
        </p:txBody>
      </p:sp>
    </p:spTree>
    <p:extLst>
      <p:ext uri="{BB962C8B-B14F-4D97-AF65-F5344CB8AC3E}">
        <p14:creationId xmlns:p14="http://schemas.microsoft.com/office/powerpoint/2010/main" val="2557522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rtlCol="0"/>
          <a:lstStyle/>
          <a:p>
            <a:pPr rtl="0"/>
            <a:r>
              <a:rPr lang="en-GB"/>
              <a:t>Thank 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rtlCol="0"/>
          <a:lstStyle/>
          <a:p>
            <a:pPr rtl="0"/>
            <a:endParaRPr lang="en-GB" dirty="0"/>
          </a:p>
          <a:p>
            <a:pPr rtl="0"/>
            <a:endParaRPr lang="en-GB" dirty="0"/>
          </a:p>
          <a:p>
            <a:pPr rtl="0"/>
            <a:endParaRPr lang="en-GB" dirty="0"/>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15</a:t>
            </a:fld>
            <a:endParaRPr lang="en-GB"/>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3D float design</Template>
  <TotalTime>366</TotalTime>
  <Words>1105</Words>
  <Application>Microsoft Office PowerPoint</Application>
  <PresentationFormat>Widescreen</PresentationFormat>
  <Paragraphs>129</Paragraphs>
  <Slides>15</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Gill Sans MT</vt:lpstr>
      <vt:lpstr>Symbol</vt:lpstr>
      <vt:lpstr>Walbaum Display</vt:lpstr>
      <vt:lpstr>3DFloatVTI</vt:lpstr>
      <vt:lpstr>Why I joined as a police volunteer and how it provides me with essential experience which will help me succeed in my future career as a professional police officer.</vt:lpstr>
      <vt:lpstr>Introduction</vt:lpstr>
      <vt:lpstr>Why I chose Police Volunteering?</vt:lpstr>
      <vt:lpstr>My experience as a police volunteer</vt:lpstr>
      <vt:lpstr>Skills that you need for policing</vt:lpstr>
      <vt:lpstr>How volunteering helped me to develop my skills</vt:lpstr>
      <vt:lpstr>My recognition award </vt:lpstr>
      <vt:lpstr>How I Plan to Develop Further</vt:lpstr>
      <vt:lpstr>How I contribute myself to SWP</vt:lpstr>
      <vt:lpstr>How Volunteering Builds Suitability</vt:lpstr>
      <vt:lpstr>Timeline</vt:lpstr>
      <vt:lpstr>Conclusion </vt:lpstr>
      <vt:lpstr>Reference list</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Dana Chitu Ispas (1914672)</dc:creator>
  <cp:lastModifiedBy>Alina Dana Chitu Ispas (1914672)</cp:lastModifiedBy>
  <cp:revision>30</cp:revision>
  <dcterms:created xsi:type="dcterms:W3CDTF">2025-12-11T11:54:34Z</dcterms:created>
  <dcterms:modified xsi:type="dcterms:W3CDTF">2026-01-03T17:11:27Z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