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86" r:id="rId3"/>
    <p:sldId id="283" r:id="rId4"/>
    <p:sldId id="284" r:id="rId5"/>
    <p:sldId id="285" r:id="rId6"/>
    <p:sldId id="297" r:id="rId7"/>
    <p:sldId id="267" r:id="rId8"/>
    <p:sldId id="287" r:id="rId9"/>
    <p:sldId id="288" r:id="rId10"/>
    <p:sldId id="289" r:id="rId11"/>
    <p:sldId id="290" r:id="rId12"/>
    <p:sldId id="291" r:id="rId13"/>
    <p:sldId id="292" r:id="rId14"/>
    <p:sldId id="293" r:id="rId15"/>
    <p:sldId id="294" r:id="rId16"/>
    <p:sldId id="296" r:id="rId17"/>
    <p:sldId id="295" r:id="rId18"/>
    <p:sldId id="299" r:id="rId19"/>
    <p:sldId id="282"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87232" autoAdjust="0"/>
  </p:normalViewPr>
  <p:slideViewPr>
    <p:cSldViewPr snapToGrid="0">
      <p:cViewPr varScale="1">
        <p:scale>
          <a:sx n="42" d="100"/>
          <a:sy n="42" d="100"/>
        </p:scale>
        <p:origin x="36" y="11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134F0B-B4A0-4342-AB79-8ACB54649EE4}" type="datetimeFigureOut">
              <a:rPr lang="en-GB" smtClean="0"/>
              <a:t>23/03/2020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07C814-02E4-42C8-A53E-D3E990C19016}" type="slidenum">
              <a:rPr lang="en-GB" smtClean="0"/>
              <a:t>‹#›</a:t>
            </a:fld>
            <a:endParaRPr lang="en-GB"/>
          </a:p>
        </p:txBody>
      </p:sp>
    </p:spTree>
    <p:extLst>
      <p:ext uri="{BB962C8B-B14F-4D97-AF65-F5344CB8AC3E}">
        <p14:creationId xmlns:p14="http://schemas.microsoft.com/office/powerpoint/2010/main" val="19100488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D07C814-02E4-42C8-A53E-D3E990C19016}" type="slidenum">
              <a:rPr lang="en-GB" smtClean="0"/>
              <a:t>1</a:t>
            </a:fld>
            <a:endParaRPr lang="en-GB"/>
          </a:p>
        </p:txBody>
      </p:sp>
    </p:spTree>
    <p:extLst>
      <p:ext uri="{BB962C8B-B14F-4D97-AF65-F5344CB8AC3E}">
        <p14:creationId xmlns:p14="http://schemas.microsoft.com/office/powerpoint/2010/main" val="2649837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Internet of Things (IoT) describes a growing industry of digital technology being harnessed to the Internet in ways that will improve the lives of every person on this planet</a:t>
            </a:r>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Did you know that farmers can put sensors on their crops that tell them when to water, how much water is needed, and when to harvest? With this information, farmers can get the best quality and quantity from their crops. Coal miners can place sensors in a mine that detect tiny amounts of dangerous gases. This information saves lives.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Some examples of intelligent connected sensors are: smart doorbells, garage doors, thermostats, sports wearables, pacemakers, traffic lights, parking spots, and many others. The limit of different objects that could become intelligent sensors is limited only by our imagination.</a:t>
            </a:r>
          </a:p>
          <a:p>
            <a:endParaRPr lang="en-GB" dirty="0"/>
          </a:p>
        </p:txBody>
      </p:sp>
      <p:sp>
        <p:nvSpPr>
          <p:cNvPr id="4" name="Slide Number Placeholder 3"/>
          <p:cNvSpPr>
            <a:spLocks noGrp="1"/>
          </p:cNvSpPr>
          <p:nvPr>
            <p:ph type="sldNum" sz="quarter" idx="5"/>
          </p:nvPr>
        </p:nvSpPr>
        <p:spPr/>
        <p:txBody>
          <a:bodyPr/>
          <a:lstStyle/>
          <a:p>
            <a:fld id="{DD07C814-02E4-42C8-A53E-D3E990C19016}" type="slidenum">
              <a:rPr lang="en-GB" smtClean="0"/>
              <a:t>2</a:t>
            </a:fld>
            <a:endParaRPr lang="en-GB"/>
          </a:p>
        </p:txBody>
      </p:sp>
    </p:spTree>
    <p:extLst>
      <p:ext uri="{BB962C8B-B14F-4D97-AF65-F5344CB8AC3E}">
        <p14:creationId xmlns:p14="http://schemas.microsoft.com/office/powerpoint/2010/main" val="21024656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Temperature sensor</a:t>
            </a:r>
          </a:p>
          <a:p>
            <a:r>
              <a:rPr lang="en-GB" dirty="0" smtClean="0"/>
              <a:t>This sensor can be utilised in many differing locations but its primary role is to monitor the ambient temperature. These sensors are more commonly deployed within data centres, server rooms, clean room and environmental monitoring.</a:t>
            </a:r>
          </a:p>
          <a:p>
            <a:endParaRPr lang="en-GB" dirty="0" smtClean="0"/>
          </a:p>
          <a:p>
            <a:r>
              <a:rPr lang="en-GB" b="1" dirty="0" smtClean="0"/>
              <a:t>Humidity sensor</a:t>
            </a:r>
          </a:p>
          <a:p>
            <a:r>
              <a:rPr lang="en-GB" dirty="0" smtClean="0"/>
              <a:t>Much like the temperature sensor the humidity sensor can operate in environmental monitoring this could be in a green house, agriculture, museum, and general weather monitoring</a:t>
            </a:r>
          </a:p>
          <a:p>
            <a:endParaRPr lang="en-GB" b="1" dirty="0" smtClean="0"/>
          </a:p>
          <a:p>
            <a:r>
              <a:rPr lang="en-GB" b="1" dirty="0" smtClean="0"/>
              <a:t>Motion detection sensor</a:t>
            </a:r>
          </a:p>
          <a:p>
            <a:r>
              <a:rPr lang="en-GB" dirty="0" smtClean="0"/>
              <a:t>As the name suggests this sensor is solely for the detection of movement within a room or specified area</a:t>
            </a:r>
          </a:p>
          <a:p>
            <a:endParaRPr lang="en-GB" dirty="0" smtClean="0"/>
          </a:p>
          <a:p>
            <a:r>
              <a:rPr lang="en-GB" b="1" dirty="0" smtClean="0"/>
              <a:t>Light meter sensor</a:t>
            </a:r>
          </a:p>
          <a:p>
            <a:r>
              <a:rPr lang="en-GB" dirty="0" smtClean="0"/>
              <a:t>Although this sensor works with the light is specifically looks at the luminescence (lux) levels from 0 – 1000 lux (for indoor application). Measuring the intensity of the light in a room or area could be vital dependent on its usage</a:t>
            </a:r>
          </a:p>
          <a:p>
            <a:endParaRPr lang="en-GB" dirty="0" smtClean="0"/>
          </a:p>
          <a:p>
            <a:r>
              <a:rPr lang="en-GB" b="1" dirty="0" smtClean="0"/>
              <a:t>Ethernet gateway</a:t>
            </a:r>
          </a:p>
          <a:p>
            <a:r>
              <a:rPr lang="en-GB" dirty="0" smtClean="0"/>
              <a:t>To enable the sensors all to communicate across the network this gateway is required. The gateway transmits the data across the internet or local area network dependent on the software application being used</a:t>
            </a:r>
          </a:p>
          <a:p>
            <a:endParaRPr lang="en-GB" dirty="0" smtClean="0"/>
          </a:p>
          <a:p>
            <a:r>
              <a:rPr lang="en-GB" b="1" dirty="0" err="1" smtClean="0"/>
              <a:t>iMonnit</a:t>
            </a:r>
            <a:r>
              <a:rPr lang="en-GB" b="1" dirty="0" smtClean="0"/>
              <a:t> Premier software</a:t>
            </a:r>
          </a:p>
          <a:p>
            <a:r>
              <a:rPr lang="en-GB" dirty="0" smtClean="0"/>
              <a:t>Although there are four distinct options for an end-user to access data recorded by the sensors. All are labelled as </a:t>
            </a:r>
            <a:r>
              <a:rPr lang="en-GB" dirty="0" err="1" smtClean="0"/>
              <a:t>iMonnit</a:t>
            </a:r>
            <a:r>
              <a:rPr lang="en-GB" dirty="0" smtClean="0"/>
              <a:t>, options are basic, premiere, express and an enterprise solutions. The outputs and configurations for sensors associated to networks can be managed via any of these applications. The software can be accessed on mobile devices, laptop or desktop PC </a:t>
            </a:r>
            <a:endParaRPr lang="en-GB" dirty="0"/>
          </a:p>
        </p:txBody>
      </p:sp>
      <p:sp>
        <p:nvSpPr>
          <p:cNvPr id="4" name="Slide Number Placeholder 3"/>
          <p:cNvSpPr>
            <a:spLocks noGrp="1"/>
          </p:cNvSpPr>
          <p:nvPr>
            <p:ph type="sldNum" sz="quarter" idx="10"/>
          </p:nvPr>
        </p:nvSpPr>
        <p:spPr/>
        <p:txBody>
          <a:bodyPr/>
          <a:lstStyle/>
          <a:p>
            <a:fld id="{DD07C814-02E4-42C8-A53E-D3E990C19016}" type="slidenum">
              <a:rPr lang="en-GB" smtClean="0"/>
              <a:t>4</a:t>
            </a:fld>
            <a:endParaRPr lang="en-GB"/>
          </a:p>
        </p:txBody>
      </p:sp>
    </p:spTree>
    <p:extLst>
      <p:ext uri="{BB962C8B-B14F-4D97-AF65-F5344CB8AC3E}">
        <p14:creationId xmlns:p14="http://schemas.microsoft.com/office/powerpoint/2010/main" val="4758290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use of </a:t>
            </a:r>
            <a:r>
              <a:rPr lang="en-GB" sz="1200" kern="1200" dirty="0" err="1" smtClean="0">
                <a:solidFill>
                  <a:schemeClr val="tx1"/>
                </a:solidFill>
                <a:effectLst/>
                <a:latin typeface="+mn-lt"/>
                <a:ea typeface="+mn-ea"/>
                <a:cs typeface="+mn-cs"/>
              </a:rPr>
              <a:t>IoT</a:t>
            </a:r>
            <a:r>
              <a:rPr lang="en-GB" sz="1200" kern="1200" dirty="0" smtClean="0">
                <a:solidFill>
                  <a:schemeClr val="tx1"/>
                </a:solidFill>
                <a:effectLst/>
                <a:latin typeface="+mn-lt"/>
                <a:ea typeface="+mn-ea"/>
                <a:cs typeface="+mn-cs"/>
              </a:rPr>
              <a:t> devices on aircraft can prevent delays and ensure crew and passenger safety by detecting mechanical faults in real time much like the previously mentioned version used on the F35 jets.</a:t>
            </a:r>
          </a:p>
          <a:p>
            <a:endParaRPr lang="en-GB" dirty="0"/>
          </a:p>
        </p:txBody>
      </p:sp>
      <p:sp>
        <p:nvSpPr>
          <p:cNvPr id="4" name="Slide Number Placeholder 3"/>
          <p:cNvSpPr>
            <a:spLocks noGrp="1"/>
          </p:cNvSpPr>
          <p:nvPr>
            <p:ph type="sldNum" sz="quarter" idx="10"/>
          </p:nvPr>
        </p:nvSpPr>
        <p:spPr/>
        <p:txBody>
          <a:bodyPr/>
          <a:lstStyle/>
          <a:p>
            <a:fld id="{DD07C814-02E4-42C8-A53E-D3E990C19016}" type="slidenum">
              <a:rPr lang="en-GB" smtClean="0"/>
              <a:t>5</a:t>
            </a:fld>
            <a:endParaRPr lang="en-GB"/>
          </a:p>
        </p:txBody>
      </p:sp>
    </p:spTree>
    <p:extLst>
      <p:ext uri="{BB962C8B-B14F-4D97-AF65-F5344CB8AC3E}">
        <p14:creationId xmlns:p14="http://schemas.microsoft.com/office/powerpoint/2010/main" val="6009944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smtClean="0"/>
              <a:t>The Edge is certifiably the cleanest and most connected large office space in the world. Designed for the global financial firm and primary tenant Deloitte, the Amsterdam high rise officially opened in</a:t>
            </a:r>
          </a:p>
          <a:p>
            <a:pPr algn="just"/>
            <a:r>
              <a:rPr lang="en-GB" dirty="0" smtClean="0"/>
              <a:t>the heart of the </a:t>
            </a:r>
            <a:r>
              <a:rPr lang="en-GB" smtClean="0"/>
              <a:t>financial centre </a:t>
            </a:r>
            <a:r>
              <a:rPr lang="en-GB" dirty="0" smtClean="0"/>
              <a:t>in </a:t>
            </a:r>
            <a:r>
              <a:rPr lang="en-GB" b="1" dirty="0" smtClean="0"/>
              <a:t>2015</a:t>
            </a:r>
            <a:r>
              <a:rPr lang="en-GB" dirty="0" smtClean="0"/>
              <a:t>. The Edge offers a radically new working environment, earning it then the highest BREEAM new construction score ever recorded by the Building Research Establishment</a:t>
            </a:r>
          </a:p>
          <a:p>
            <a:pPr algn="just"/>
            <a:r>
              <a:rPr lang="en-GB" dirty="0" smtClean="0"/>
              <a:t>(BRE), the global assessor of sustainable buildings. </a:t>
            </a:r>
          </a:p>
          <a:p>
            <a:pPr algn="just"/>
            <a:endParaRPr lang="en-GB" dirty="0" smtClean="0"/>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 The building integrates an array of smart technology and adaptable work spaces to encourage collaboration and promote sustainability. Some 6,000 Ethernet-powered, LED-connected lights measure occupancy, movement, lighting levels, humidity and temperature on a continuous basis. Every worker can connect to the building via a smartphone app — to find a parking space, customize temperature and light in their workspace, track their progress in the building’s gym or find an open desk. </a:t>
            </a:r>
            <a:endParaRPr lang="en-GB" dirty="0"/>
          </a:p>
        </p:txBody>
      </p:sp>
      <p:sp>
        <p:nvSpPr>
          <p:cNvPr id="4" name="Slide Number Placeholder 3"/>
          <p:cNvSpPr>
            <a:spLocks noGrp="1"/>
          </p:cNvSpPr>
          <p:nvPr>
            <p:ph type="sldNum" sz="quarter" idx="10"/>
          </p:nvPr>
        </p:nvSpPr>
        <p:spPr/>
        <p:txBody>
          <a:bodyPr/>
          <a:lstStyle/>
          <a:p>
            <a:fld id="{DD07C814-02E4-42C8-A53E-D3E990C19016}" type="slidenum">
              <a:rPr lang="en-GB" smtClean="0"/>
              <a:t>6</a:t>
            </a:fld>
            <a:endParaRPr lang="en-GB"/>
          </a:p>
        </p:txBody>
      </p:sp>
    </p:spTree>
    <p:extLst>
      <p:ext uri="{BB962C8B-B14F-4D97-AF65-F5344CB8AC3E}">
        <p14:creationId xmlns:p14="http://schemas.microsoft.com/office/powerpoint/2010/main" val="33886484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07C814-02E4-42C8-A53E-D3E990C19016}" type="slidenum">
              <a:rPr lang="en-GB" smtClean="0"/>
              <a:t>7</a:t>
            </a:fld>
            <a:endParaRPr lang="en-GB"/>
          </a:p>
        </p:txBody>
      </p:sp>
    </p:spTree>
    <p:extLst>
      <p:ext uri="{BB962C8B-B14F-4D97-AF65-F5344CB8AC3E}">
        <p14:creationId xmlns:p14="http://schemas.microsoft.com/office/powerpoint/2010/main" val="30422842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Figure is a large single-storey structure with a design similar to that seen with log cabins, the entire frame of the structure is Welsh timber, the walls were filled with a clay like material with the insulation being wool fibres. The roof was compacted with soil which can be seen below. All this made the building a statement when it came to eco-friendly construction.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harshness of the external environment needed to be taken into consideration when designing a case for the sensor node. It can already be determined that the case needs to be capable to hold the necessary components but also needs to be durable enough to survive the seasonal condition of the region. </a:t>
            </a:r>
            <a:endParaRPr lang="en-GB" dirty="0"/>
          </a:p>
        </p:txBody>
      </p:sp>
      <p:sp>
        <p:nvSpPr>
          <p:cNvPr id="4" name="Slide Number Placeholder 3"/>
          <p:cNvSpPr>
            <a:spLocks noGrp="1"/>
          </p:cNvSpPr>
          <p:nvPr>
            <p:ph type="sldNum" sz="quarter" idx="10"/>
          </p:nvPr>
        </p:nvSpPr>
        <p:spPr/>
        <p:txBody>
          <a:bodyPr/>
          <a:lstStyle/>
          <a:p>
            <a:fld id="{DD07C814-02E4-42C8-A53E-D3E990C19016}" type="slidenum">
              <a:rPr lang="en-GB" smtClean="0"/>
              <a:t>8</a:t>
            </a:fld>
            <a:endParaRPr lang="en-GB"/>
          </a:p>
        </p:txBody>
      </p:sp>
    </p:spTree>
    <p:extLst>
      <p:ext uri="{BB962C8B-B14F-4D97-AF65-F5344CB8AC3E}">
        <p14:creationId xmlns:p14="http://schemas.microsoft.com/office/powerpoint/2010/main" val="2969357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Arduino also provide a simple to use Integrated Development Environment (IDE) for programming commands for the board to process</a:t>
            </a:r>
          </a:p>
          <a:p>
            <a:endParaRPr lang="en-GB" sz="1200" kern="1200" dirty="0" smtClean="0">
              <a:solidFill>
                <a:schemeClr val="tx1"/>
              </a:solidFill>
              <a:effectLst/>
              <a:latin typeface="+mn-lt"/>
              <a:ea typeface="+mn-ea"/>
              <a:cs typeface="+mn-cs"/>
            </a:endParaRPr>
          </a:p>
          <a:p>
            <a:r>
              <a:rPr lang="en-GB" sz="1200" kern="1200" dirty="0" err="1" smtClean="0">
                <a:solidFill>
                  <a:schemeClr val="tx1"/>
                </a:solidFill>
                <a:effectLst/>
                <a:latin typeface="+mn-lt"/>
                <a:ea typeface="+mn-ea"/>
                <a:cs typeface="+mn-cs"/>
              </a:rPr>
              <a:t>Adafruit</a:t>
            </a:r>
            <a:r>
              <a:rPr lang="en-GB" sz="1200" kern="1200" dirty="0" smtClean="0">
                <a:solidFill>
                  <a:schemeClr val="tx1"/>
                </a:solidFill>
                <a:effectLst/>
                <a:latin typeface="+mn-lt"/>
                <a:ea typeface="+mn-ea"/>
                <a:cs typeface="+mn-cs"/>
              </a:rPr>
              <a:t> MCP9808 and BME280 were installed with the idea of having these used the monitor internal and external temperature and humidity both used due to their accuracy and small form factor.</a:t>
            </a:r>
            <a:endParaRPr lang="en-GB" dirty="0"/>
          </a:p>
        </p:txBody>
      </p:sp>
      <p:sp>
        <p:nvSpPr>
          <p:cNvPr id="4" name="Slide Number Placeholder 3"/>
          <p:cNvSpPr>
            <a:spLocks noGrp="1"/>
          </p:cNvSpPr>
          <p:nvPr>
            <p:ph type="sldNum" sz="quarter" idx="10"/>
          </p:nvPr>
        </p:nvSpPr>
        <p:spPr/>
        <p:txBody>
          <a:bodyPr/>
          <a:lstStyle/>
          <a:p>
            <a:fld id="{DD07C814-02E4-42C8-A53E-D3E990C19016}" type="slidenum">
              <a:rPr lang="en-GB" smtClean="0"/>
              <a:t>10</a:t>
            </a:fld>
            <a:endParaRPr lang="en-GB"/>
          </a:p>
        </p:txBody>
      </p:sp>
    </p:spTree>
    <p:extLst>
      <p:ext uri="{BB962C8B-B14F-4D97-AF65-F5344CB8AC3E}">
        <p14:creationId xmlns:p14="http://schemas.microsoft.com/office/powerpoint/2010/main" val="32382262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Arduino is a microcontroller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Raspberry Pi is classed as single board computer meaning it can perform the tasks associated with a computer be it in a limited capacity</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Simple programming requirements for the sensor node for this environmental monitoring system required additional software, all of the code was written in the Python language</a:t>
            </a:r>
            <a:endParaRPr lang="en-GB" dirty="0"/>
          </a:p>
        </p:txBody>
      </p:sp>
      <p:sp>
        <p:nvSpPr>
          <p:cNvPr id="4" name="Slide Number Placeholder 3"/>
          <p:cNvSpPr>
            <a:spLocks noGrp="1"/>
          </p:cNvSpPr>
          <p:nvPr>
            <p:ph type="sldNum" sz="quarter" idx="10"/>
          </p:nvPr>
        </p:nvSpPr>
        <p:spPr/>
        <p:txBody>
          <a:bodyPr/>
          <a:lstStyle/>
          <a:p>
            <a:fld id="{DD07C814-02E4-42C8-A53E-D3E990C19016}" type="slidenum">
              <a:rPr lang="en-GB" smtClean="0"/>
              <a:t>11</a:t>
            </a:fld>
            <a:endParaRPr lang="en-GB"/>
          </a:p>
        </p:txBody>
      </p:sp>
    </p:spTree>
    <p:extLst>
      <p:ext uri="{BB962C8B-B14F-4D97-AF65-F5344CB8AC3E}">
        <p14:creationId xmlns:p14="http://schemas.microsoft.com/office/powerpoint/2010/main" val="37539975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Threats and vulnerability</a:t>
            </a:r>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Black Box Penetration test (provided with minimum or no information about the network) , no information about the network other than that it is a private network.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Reconnaissance on the network, this will involve scanning for wireless networks using tools in </a:t>
            </a:r>
            <a:r>
              <a:rPr lang="en-GB" sz="1200" b="1" kern="1200" dirty="0" smtClean="0">
                <a:solidFill>
                  <a:schemeClr val="tx1"/>
                </a:solidFill>
                <a:effectLst/>
                <a:latin typeface="+mn-lt"/>
                <a:ea typeface="+mn-ea"/>
                <a:cs typeface="+mn-cs"/>
              </a:rPr>
              <a:t>Kali Linux </a:t>
            </a:r>
            <a:r>
              <a:rPr lang="en-GB" sz="1200" kern="1200" dirty="0" smtClean="0">
                <a:solidFill>
                  <a:schemeClr val="tx1"/>
                </a:solidFill>
                <a:effectLst/>
                <a:latin typeface="+mn-lt"/>
                <a:ea typeface="+mn-ea"/>
                <a:cs typeface="+mn-cs"/>
              </a:rPr>
              <a:t>such as </a:t>
            </a:r>
            <a:r>
              <a:rPr lang="en-GB" sz="1200" b="1" kern="1200" dirty="0" err="1" smtClean="0">
                <a:solidFill>
                  <a:schemeClr val="tx1"/>
                </a:solidFill>
                <a:effectLst/>
                <a:latin typeface="+mn-lt"/>
                <a:ea typeface="+mn-ea"/>
                <a:cs typeface="+mn-cs"/>
              </a:rPr>
              <a:t>Nmap</a:t>
            </a:r>
            <a:r>
              <a:rPr lang="en-GB" sz="1200" kern="1200" dirty="0" smtClean="0">
                <a:solidFill>
                  <a:schemeClr val="tx1"/>
                </a:solidFill>
                <a:effectLst/>
                <a:latin typeface="+mn-lt"/>
                <a:ea typeface="+mn-ea"/>
                <a:cs typeface="+mn-cs"/>
              </a:rPr>
              <a:t> , </a:t>
            </a:r>
            <a:r>
              <a:rPr lang="en-GB" sz="1200" b="1" kern="1200" dirty="0" smtClean="0">
                <a:solidFill>
                  <a:schemeClr val="tx1"/>
                </a:solidFill>
                <a:effectLst/>
                <a:latin typeface="+mn-lt"/>
                <a:ea typeface="+mn-ea"/>
                <a:cs typeface="+mn-cs"/>
              </a:rPr>
              <a:t>Recon-ng </a:t>
            </a:r>
            <a:r>
              <a:rPr lang="en-GB" sz="1200" b="0" kern="1200" dirty="0" smtClean="0">
                <a:solidFill>
                  <a:schemeClr val="tx1"/>
                </a:solidFill>
                <a:effectLst/>
                <a:latin typeface="+mn-lt"/>
                <a:ea typeface="+mn-ea"/>
                <a:cs typeface="+mn-cs"/>
              </a:rPr>
              <a:t>for</a:t>
            </a:r>
            <a:r>
              <a:rPr lang="en-GB" sz="1200" kern="1200" dirty="0" smtClean="0">
                <a:solidFill>
                  <a:schemeClr val="tx1"/>
                </a:solidFill>
                <a:effectLst/>
                <a:latin typeface="+mn-lt"/>
                <a:ea typeface="+mn-ea"/>
                <a:cs typeface="+mn-cs"/>
              </a:rPr>
              <a:t> data gathered from the reconnaissance to attempt to gain access to the network, through the use of software such as OpenVAS and Fluxion. The reason for this task, is that the company plans to send their network data over an internet connection and want to have assurance that the network is secure.</a:t>
            </a:r>
          </a:p>
          <a:p>
            <a:endParaRPr lang="en-GB" dirty="0"/>
          </a:p>
        </p:txBody>
      </p:sp>
      <p:sp>
        <p:nvSpPr>
          <p:cNvPr id="4" name="Slide Number Placeholder 3"/>
          <p:cNvSpPr>
            <a:spLocks noGrp="1"/>
          </p:cNvSpPr>
          <p:nvPr>
            <p:ph type="sldNum" sz="quarter" idx="10"/>
          </p:nvPr>
        </p:nvSpPr>
        <p:spPr/>
        <p:txBody>
          <a:bodyPr/>
          <a:lstStyle/>
          <a:p>
            <a:fld id="{DD07C814-02E4-42C8-A53E-D3E990C19016}" type="slidenum">
              <a:rPr lang="en-GB" smtClean="0"/>
              <a:t>15</a:t>
            </a:fld>
            <a:endParaRPr lang="en-GB"/>
          </a:p>
        </p:txBody>
      </p:sp>
    </p:spTree>
    <p:extLst>
      <p:ext uri="{BB962C8B-B14F-4D97-AF65-F5344CB8AC3E}">
        <p14:creationId xmlns:p14="http://schemas.microsoft.com/office/powerpoint/2010/main" val="27408233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smtClean="0"/>
              <a:t>Physical Implementation</a:t>
            </a:r>
            <a:endParaRPr lang="en-GB" b="0" i="0" dirty="0" smtClean="0"/>
          </a:p>
          <a:p>
            <a:pPr marL="185766" indent="-185766">
              <a:buFont typeface="Arial" panose="020B0604020202020204" pitchFamily="34" charset="0"/>
              <a:buChar char="•"/>
            </a:pPr>
            <a:r>
              <a:rPr lang="en-GB" b="0" i="0" dirty="0" smtClean="0"/>
              <a:t>The</a:t>
            </a:r>
            <a:r>
              <a:rPr lang="en-GB" b="0" i="0" baseline="0" dirty="0" smtClean="0"/>
              <a:t> following slide shows the sensors</a:t>
            </a:r>
          </a:p>
          <a:p>
            <a:pPr marL="681142" lvl="1" indent="-185766">
              <a:buFont typeface="Arial" panose="020B0604020202020204" pitchFamily="34" charset="0"/>
              <a:buChar char="•"/>
            </a:pPr>
            <a:r>
              <a:rPr lang="en-GB" b="0" i="0" baseline="0" dirty="0" smtClean="0"/>
              <a:t>Light detection</a:t>
            </a:r>
          </a:p>
          <a:p>
            <a:pPr marL="681142" lvl="1" indent="-185766">
              <a:buFont typeface="Arial" panose="020B0604020202020204" pitchFamily="34" charset="0"/>
              <a:buChar char="•"/>
            </a:pPr>
            <a:r>
              <a:rPr lang="en-GB" b="0" i="0" baseline="0" dirty="0" smtClean="0"/>
              <a:t>LUX or Luminance levels</a:t>
            </a:r>
          </a:p>
          <a:p>
            <a:pPr marL="681142" lvl="1" indent="-185766">
              <a:buFont typeface="Arial" panose="020B0604020202020204" pitchFamily="34" charset="0"/>
              <a:buChar char="•"/>
            </a:pPr>
            <a:r>
              <a:rPr lang="en-GB" b="0" i="0" baseline="0" dirty="0" smtClean="0"/>
              <a:t>Motion detection</a:t>
            </a:r>
          </a:p>
          <a:p>
            <a:pPr marL="681142" lvl="1" indent="-185766">
              <a:buFont typeface="Arial" panose="020B0604020202020204" pitchFamily="34" charset="0"/>
              <a:buChar char="•"/>
            </a:pPr>
            <a:r>
              <a:rPr lang="en-GB" b="0" i="0" baseline="0" dirty="0" smtClean="0"/>
              <a:t>Temperature and humidity</a:t>
            </a:r>
          </a:p>
          <a:p>
            <a:r>
              <a:rPr lang="en-GB" sz="2800" dirty="0" smtClean="0"/>
              <a:t>Parameters for testing the Physical design implementation</a:t>
            </a:r>
          </a:p>
          <a:p>
            <a:pPr lvl="1"/>
            <a:r>
              <a:rPr lang="en-GB" sz="1800" dirty="0" smtClean="0">
                <a:solidFill>
                  <a:schemeClr val="accent1">
                    <a:lumMod val="75000"/>
                  </a:schemeClr>
                </a:solidFill>
              </a:rPr>
              <a:t>21</a:t>
            </a:r>
            <a:r>
              <a:rPr lang="en-GB" sz="1800" baseline="30000" dirty="0" smtClean="0">
                <a:solidFill>
                  <a:schemeClr val="accent1">
                    <a:lumMod val="75000"/>
                  </a:schemeClr>
                </a:solidFill>
              </a:rPr>
              <a:t>st</a:t>
            </a:r>
            <a:r>
              <a:rPr lang="en-GB" sz="1800" dirty="0" smtClean="0">
                <a:solidFill>
                  <a:schemeClr val="accent1">
                    <a:lumMod val="75000"/>
                  </a:schemeClr>
                </a:solidFill>
              </a:rPr>
              <a:t> April room occupied by students, the windows, door and cooling fan are operated by author (imitating automation)</a:t>
            </a:r>
          </a:p>
          <a:p>
            <a:pPr lvl="1"/>
            <a:r>
              <a:rPr lang="en-GB" sz="1800" dirty="0" smtClean="0">
                <a:solidFill>
                  <a:schemeClr val="accent1">
                    <a:lumMod val="75000"/>
                  </a:schemeClr>
                </a:solidFill>
              </a:rPr>
              <a:t>Cisco racks are fully turned on</a:t>
            </a:r>
          </a:p>
          <a:p>
            <a:pPr lvl="1"/>
            <a:r>
              <a:rPr lang="en-GB" sz="1800" dirty="0" smtClean="0">
                <a:solidFill>
                  <a:schemeClr val="accent1">
                    <a:lumMod val="75000"/>
                  </a:schemeClr>
                </a:solidFill>
              </a:rPr>
              <a:t>Over temperature alert set to 25°</a:t>
            </a:r>
          </a:p>
          <a:p>
            <a:pPr lvl="1"/>
            <a:endParaRPr lang="en-GB" sz="1100" dirty="0" smtClean="0">
              <a:solidFill>
                <a:schemeClr val="accent1">
                  <a:lumMod val="75000"/>
                </a:schemeClr>
              </a:solidFill>
            </a:endParaRPr>
          </a:p>
          <a:p>
            <a:pPr lvl="1"/>
            <a:r>
              <a:rPr lang="en-GB" sz="1800" dirty="0" smtClean="0">
                <a:solidFill>
                  <a:schemeClr val="accent1">
                    <a:lumMod val="75000"/>
                  </a:schemeClr>
                </a:solidFill>
              </a:rPr>
              <a:t>22</a:t>
            </a:r>
            <a:r>
              <a:rPr lang="en-GB" sz="1800" baseline="30000" dirty="0" smtClean="0">
                <a:solidFill>
                  <a:schemeClr val="accent1">
                    <a:lumMod val="75000"/>
                  </a:schemeClr>
                </a:solidFill>
              </a:rPr>
              <a:t>nd</a:t>
            </a:r>
            <a:r>
              <a:rPr lang="en-GB" sz="1800" dirty="0" smtClean="0">
                <a:solidFill>
                  <a:schemeClr val="accent1">
                    <a:lumMod val="75000"/>
                  </a:schemeClr>
                </a:solidFill>
              </a:rPr>
              <a:t> April room not occupied by students, windows and door closed. Cooling fan switched off, no intervention in the room environment.</a:t>
            </a:r>
          </a:p>
          <a:p>
            <a:pPr lvl="1"/>
            <a:r>
              <a:rPr lang="en-GB" sz="1800" dirty="0" smtClean="0">
                <a:solidFill>
                  <a:schemeClr val="accent1">
                    <a:lumMod val="75000"/>
                  </a:schemeClr>
                </a:solidFill>
              </a:rPr>
              <a:t>Cisco racks again remain on</a:t>
            </a:r>
          </a:p>
          <a:p>
            <a:pPr lvl="1"/>
            <a:r>
              <a:rPr lang="da-DK" sz="1800" dirty="0" smtClean="0">
                <a:solidFill>
                  <a:schemeClr val="accent1">
                    <a:lumMod val="75000"/>
                  </a:schemeClr>
                </a:solidFill>
              </a:rPr>
              <a:t>Over temperature alert set to 25°</a:t>
            </a:r>
          </a:p>
          <a:p>
            <a:endParaRPr lang="en-GB" dirty="0"/>
          </a:p>
        </p:txBody>
      </p:sp>
      <p:sp>
        <p:nvSpPr>
          <p:cNvPr id="4" name="Slide Number Placeholder 3"/>
          <p:cNvSpPr>
            <a:spLocks noGrp="1"/>
          </p:cNvSpPr>
          <p:nvPr>
            <p:ph type="sldNum" sz="quarter" idx="10"/>
          </p:nvPr>
        </p:nvSpPr>
        <p:spPr/>
        <p:txBody>
          <a:bodyPr/>
          <a:lstStyle/>
          <a:p>
            <a:fld id="{DD07C814-02E4-42C8-A53E-D3E990C19016}" type="slidenum">
              <a:rPr lang="en-GB" smtClean="0"/>
              <a:t>16</a:t>
            </a:fld>
            <a:endParaRPr lang="en-GB"/>
          </a:p>
        </p:txBody>
      </p:sp>
    </p:spTree>
    <p:extLst>
      <p:ext uri="{BB962C8B-B14F-4D97-AF65-F5344CB8AC3E}">
        <p14:creationId xmlns:p14="http://schemas.microsoft.com/office/powerpoint/2010/main" val="20428944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F368B07-B405-4E47-B9BB-6F59D9BC1B4B}"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CC4B-0995-40EB-88B0-8584A993A0B2}" type="slidenum">
              <a:rPr lang="en-GB" smtClean="0"/>
              <a:t>‹#›</a:t>
            </a:fld>
            <a:endParaRPr lang="en-GB"/>
          </a:p>
        </p:txBody>
      </p:sp>
    </p:spTree>
    <p:extLst>
      <p:ext uri="{BB962C8B-B14F-4D97-AF65-F5344CB8AC3E}">
        <p14:creationId xmlns:p14="http://schemas.microsoft.com/office/powerpoint/2010/main" val="829476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F368B07-B405-4E47-B9BB-6F59D9BC1B4B}"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CC4B-0995-40EB-88B0-8584A993A0B2}" type="slidenum">
              <a:rPr lang="en-GB" smtClean="0"/>
              <a:t>‹#›</a:t>
            </a:fld>
            <a:endParaRPr lang="en-GB"/>
          </a:p>
        </p:txBody>
      </p:sp>
    </p:spTree>
    <p:extLst>
      <p:ext uri="{BB962C8B-B14F-4D97-AF65-F5344CB8AC3E}">
        <p14:creationId xmlns:p14="http://schemas.microsoft.com/office/powerpoint/2010/main" val="4342641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F368B07-B405-4E47-B9BB-6F59D9BC1B4B}"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CC4B-0995-40EB-88B0-8584A993A0B2}" type="slidenum">
              <a:rPr lang="en-GB" smtClean="0"/>
              <a:t>‹#›</a:t>
            </a:fld>
            <a:endParaRPr lang="en-GB"/>
          </a:p>
        </p:txBody>
      </p:sp>
    </p:spTree>
    <p:extLst>
      <p:ext uri="{BB962C8B-B14F-4D97-AF65-F5344CB8AC3E}">
        <p14:creationId xmlns:p14="http://schemas.microsoft.com/office/powerpoint/2010/main" val="2609055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F368B07-B405-4E47-B9BB-6F59D9BC1B4B}" type="datetimeFigureOut">
              <a:rPr lang="en-GB" smtClean="0"/>
              <a:t>23/03/2020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FFCC4B-0995-40EB-88B0-8584A993A0B2}" type="slidenum">
              <a:rPr lang="en-GB" smtClean="0"/>
              <a:t>‹#›</a:t>
            </a:fld>
            <a:endParaRPr lang="en-GB"/>
          </a:p>
        </p:txBody>
      </p:sp>
    </p:spTree>
    <p:extLst>
      <p:ext uri="{BB962C8B-B14F-4D97-AF65-F5344CB8AC3E}">
        <p14:creationId xmlns:p14="http://schemas.microsoft.com/office/powerpoint/2010/main" val="3800152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F368B07-B405-4E47-B9BB-6F59D9BC1B4B}" type="datetimeFigureOut">
              <a:rPr lang="en-GB" smtClean="0"/>
              <a:t>23/03/2020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5FFCC4B-0995-40EB-88B0-8584A993A0B2}" type="slidenum">
              <a:rPr lang="en-GB" smtClean="0"/>
              <a:t>‹#›</a:t>
            </a:fld>
            <a:endParaRPr lang="en-GB"/>
          </a:p>
        </p:txBody>
      </p:sp>
    </p:spTree>
    <p:extLst>
      <p:ext uri="{BB962C8B-B14F-4D97-AF65-F5344CB8AC3E}">
        <p14:creationId xmlns:p14="http://schemas.microsoft.com/office/powerpoint/2010/main" val="1973449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F368B07-B405-4E47-B9BB-6F59D9BC1B4B}" type="datetimeFigureOut">
              <a:rPr lang="en-GB" smtClean="0"/>
              <a:t>23/03/2020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5FFCC4B-0995-40EB-88B0-8584A993A0B2}" type="slidenum">
              <a:rPr lang="en-GB" smtClean="0"/>
              <a:t>‹#›</a:t>
            </a:fld>
            <a:endParaRPr lang="en-GB"/>
          </a:p>
        </p:txBody>
      </p:sp>
    </p:spTree>
    <p:extLst>
      <p:ext uri="{BB962C8B-B14F-4D97-AF65-F5344CB8AC3E}">
        <p14:creationId xmlns:p14="http://schemas.microsoft.com/office/powerpoint/2010/main" val="5147516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368B07-B405-4E47-B9BB-6F59D9BC1B4B}" type="datetimeFigureOut">
              <a:rPr lang="en-GB" smtClean="0"/>
              <a:t>23/03/2020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5FFCC4B-0995-40EB-88B0-8584A993A0B2}" type="slidenum">
              <a:rPr lang="en-GB" smtClean="0"/>
              <a:t>‹#›</a:t>
            </a:fld>
            <a:endParaRPr lang="en-GB"/>
          </a:p>
        </p:txBody>
      </p:sp>
    </p:spTree>
    <p:extLst>
      <p:ext uri="{BB962C8B-B14F-4D97-AF65-F5344CB8AC3E}">
        <p14:creationId xmlns:p14="http://schemas.microsoft.com/office/powerpoint/2010/main" val="4177567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F368B07-B405-4E47-B9BB-6F59D9BC1B4B}" type="datetimeFigureOut">
              <a:rPr lang="en-GB" smtClean="0"/>
              <a:t>23/03/2020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FFCC4B-0995-40EB-88B0-8584A993A0B2}" type="slidenum">
              <a:rPr lang="en-GB" smtClean="0"/>
              <a:t>‹#›</a:t>
            </a:fld>
            <a:endParaRPr lang="en-GB"/>
          </a:p>
        </p:txBody>
      </p:sp>
    </p:spTree>
    <p:extLst>
      <p:ext uri="{BB962C8B-B14F-4D97-AF65-F5344CB8AC3E}">
        <p14:creationId xmlns:p14="http://schemas.microsoft.com/office/powerpoint/2010/main" val="2522893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F368B07-B405-4E47-B9BB-6F59D9BC1B4B}" type="datetimeFigureOut">
              <a:rPr lang="en-GB" smtClean="0"/>
              <a:t>23/03/2020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FFCC4B-0995-40EB-88B0-8584A993A0B2}" type="slidenum">
              <a:rPr lang="en-GB" smtClean="0"/>
              <a:t>‹#›</a:t>
            </a:fld>
            <a:endParaRPr lang="en-GB"/>
          </a:p>
        </p:txBody>
      </p:sp>
    </p:spTree>
    <p:extLst>
      <p:ext uri="{BB962C8B-B14F-4D97-AF65-F5344CB8AC3E}">
        <p14:creationId xmlns:p14="http://schemas.microsoft.com/office/powerpoint/2010/main" val="1768786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F368B07-B405-4E47-B9BB-6F59D9BC1B4B}"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CC4B-0995-40EB-88B0-8584A993A0B2}" type="slidenum">
              <a:rPr lang="en-GB" smtClean="0"/>
              <a:t>‹#›</a:t>
            </a:fld>
            <a:endParaRPr lang="en-GB"/>
          </a:p>
        </p:txBody>
      </p:sp>
    </p:spTree>
    <p:extLst>
      <p:ext uri="{BB962C8B-B14F-4D97-AF65-F5344CB8AC3E}">
        <p14:creationId xmlns:p14="http://schemas.microsoft.com/office/powerpoint/2010/main" val="13522385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F368B07-B405-4E47-B9BB-6F59D9BC1B4B}"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CC4B-0995-40EB-88B0-8584A993A0B2}" type="slidenum">
              <a:rPr lang="en-GB" smtClean="0"/>
              <a:t>‹#›</a:t>
            </a:fld>
            <a:endParaRPr lang="en-GB"/>
          </a:p>
        </p:txBody>
      </p:sp>
    </p:spTree>
    <p:extLst>
      <p:ext uri="{BB962C8B-B14F-4D97-AF65-F5344CB8AC3E}">
        <p14:creationId xmlns:p14="http://schemas.microsoft.com/office/powerpoint/2010/main" val="1248314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368B07-B405-4E47-B9BB-6F59D9BC1B4B}" type="datetimeFigureOut">
              <a:rPr lang="en-GB" smtClean="0"/>
              <a:t>23/03/2020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FFCC4B-0995-40EB-88B0-8584A993A0B2}" type="slidenum">
              <a:rPr lang="en-GB" smtClean="0"/>
              <a:t>‹#›</a:t>
            </a:fld>
            <a:endParaRPr lang="en-GB"/>
          </a:p>
        </p:txBody>
      </p:sp>
    </p:spTree>
    <p:extLst>
      <p:ext uri="{BB962C8B-B14F-4D97-AF65-F5344CB8AC3E}">
        <p14:creationId xmlns:p14="http://schemas.microsoft.com/office/powerpoint/2010/main" val="34689537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emf"/><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9D1odntx1dc" TargetMode="External"/><Relationship Id="rId2" Type="http://schemas.openxmlformats.org/officeDocument/2006/relationships/hyperlink" Target="https://www.youtube.com/watch?v=JSzko-K7dzohttps://www.youtube.com/watch?v=JSzko-K7dzo"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66862" y="814281"/>
            <a:ext cx="9144000" cy="1362181"/>
          </a:xfrm>
        </p:spPr>
        <p:txBody>
          <a:bodyPr>
            <a:normAutofit/>
          </a:bodyPr>
          <a:lstStyle/>
          <a:p>
            <a:r>
              <a:rPr lang="en-GB" b="1" dirty="0" smtClean="0"/>
              <a:t>SMART Buildings </a:t>
            </a:r>
            <a:endParaRPr lang="en-GB" sz="4000" b="1" dirty="0"/>
          </a:p>
        </p:txBody>
      </p:sp>
      <p:sp>
        <p:nvSpPr>
          <p:cNvPr id="3" name="Subtitle 2"/>
          <p:cNvSpPr>
            <a:spLocks noGrp="1"/>
          </p:cNvSpPr>
          <p:nvPr>
            <p:ph type="subTitle" idx="1"/>
          </p:nvPr>
        </p:nvSpPr>
        <p:spPr>
          <a:xfrm>
            <a:off x="1214605" y="3942830"/>
            <a:ext cx="9144000" cy="1655762"/>
          </a:xfrm>
        </p:spPr>
        <p:txBody>
          <a:bodyPr>
            <a:normAutofit/>
          </a:bodyPr>
          <a:lstStyle/>
          <a:p>
            <a:r>
              <a:rPr lang="en-GB" dirty="0"/>
              <a:t>Dr Carlene Campbell </a:t>
            </a:r>
          </a:p>
          <a:p>
            <a:r>
              <a:rPr lang="en-GB" dirty="0"/>
              <a:t>Email: </a:t>
            </a:r>
            <a:r>
              <a:rPr lang="en-GB" dirty="0">
                <a:hlinkClick r:id="rId3"/>
              </a:rPr>
              <a:t>Carlene.Campbell@uwtsd.ac.uk</a:t>
            </a:r>
            <a:endParaRPr lang="en-GB" dirty="0"/>
          </a:p>
          <a:p>
            <a:r>
              <a:rPr lang="en-GB" dirty="0"/>
              <a:t>Website:  </a:t>
            </a:r>
            <a:r>
              <a:rPr lang="en-GB" dirty="0">
                <a:hlinkClick r:id="rId4"/>
              </a:rPr>
              <a:t>https://www.knowledgewithprofit.com</a:t>
            </a:r>
            <a:endParaRPr lang="en-GB" dirty="0"/>
          </a:p>
          <a:p>
            <a:endParaRPr lang="en-GB" dirty="0"/>
          </a:p>
        </p:txBody>
      </p:sp>
    </p:spTree>
    <p:extLst>
      <p:ext uri="{BB962C8B-B14F-4D97-AF65-F5344CB8AC3E}">
        <p14:creationId xmlns:p14="http://schemas.microsoft.com/office/powerpoint/2010/main" val="84558470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65834"/>
            <a:ext cx="10515600" cy="515204"/>
          </a:xfrm>
        </p:spPr>
        <p:txBody>
          <a:bodyPr>
            <a:normAutofit fontScale="90000"/>
          </a:bodyPr>
          <a:lstStyle/>
          <a:p>
            <a:pPr algn="ctr"/>
            <a:r>
              <a:rPr lang="en-GB" b="1" dirty="0"/>
              <a:t>Internet of Things (IoT)</a:t>
            </a:r>
          </a:p>
        </p:txBody>
      </p:sp>
      <p:sp>
        <p:nvSpPr>
          <p:cNvPr id="3" name="Content Placeholder 2"/>
          <p:cNvSpPr>
            <a:spLocks noGrp="1"/>
          </p:cNvSpPr>
          <p:nvPr>
            <p:ph idx="1"/>
          </p:nvPr>
        </p:nvSpPr>
        <p:spPr>
          <a:xfrm>
            <a:off x="485422" y="962934"/>
            <a:ext cx="11071578" cy="5534730"/>
          </a:xfrm>
        </p:spPr>
        <p:txBody>
          <a:bodyPr/>
          <a:lstStyle/>
          <a:p>
            <a:r>
              <a:rPr lang="en-GB" dirty="0"/>
              <a:t>The Internet of Things (IoT) is the connection of millions of smart devices and sensors connected to the Internet. </a:t>
            </a:r>
          </a:p>
          <a:p>
            <a:r>
              <a:rPr lang="en-GB" dirty="0"/>
              <a:t>These connected devices and sensors collect and share data for use and evaluation by many organizations. </a:t>
            </a:r>
          </a:p>
          <a:p>
            <a:r>
              <a:rPr lang="en-GB" dirty="0"/>
              <a:t>These organizations include businesses, cities, governments, hospitals and individuals. </a:t>
            </a:r>
          </a:p>
          <a:p>
            <a:r>
              <a:rPr lang="en-GB" dirty="0"/>
              <a:t>The IoT has been possible, in part, due to the advent of cheap processors and wireless networks. </a:t>
            </a:r>
          </a:p>
          <a:p>
            <a:r>
              <a:rPr lang="en-GB" dirty="0"/>
              <a:t>Objects such as doorknobs or light bulbs can now be equipped with an intelligent sensor that can collect and transfer data to a network.</a:t>
            </a:r>
          </a:p>
        </p:txBody>
      </p:sp>
    </p:spTree>
    <p:extLst>
      <p:ext uri="{BB962C8B-B14F-4D97-AF65-F5344CB8AC3E}">
        <p14:creationId xmlns:p14="http://schemas.microsoft.com/office/powerpoint/2010/main" val="3892065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986340" y="923571"/>
            <a:ext cx="3914775" cy="3098800"/>
          </a:xfrm>
        </p:spPr>
        <p:txBody>
          <a:bodyPr>
            <a:normAutofit lnSpcReduction="10000"/>
          </a:bodyPr>
          <a:lstStyle/>
          <a:p>
            <a:pPr algn="just"/>
            <a:r>
              <a:rPr lang="en-GB" dirty="0"/>
              <a:t>One of the main concepts being looked at currently is Smart Cities it is stated by IHS </a:t>
            </a:r>
            <a:r>
              <a:rPr lang="en-GB" dirty="0" err="1"/>
              <a:t>Markit</a:t>
            </a:r>
            <a:r>
              <a:rPr lang="en-GB" dirty="0"/>
              <a:t> [3] “There will be at least 88 smart cities all over the world by 2025” </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293" y="281384"/>
            <a:ext cx="7810658" cy="40542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p:nvPr/>
        </p:nvSpPr>
        <p:spPr>
          <a:xfrm>
            <a:off x="822564" y="4335594"/>
            <a:ext cx="6629401" cy="923330"/>
          </a:xfrm>
          <a:prstGeom prst="rect">
            <a:avLst/>
          </a:prstGeom>
        </p:spPr>
        <p:txBody>
          <a:bodyPr wrap="square">
            <a:spAutoFit/>
          </a:bodyPr>
          <a:lstStyle/>
          <a:p>
            <a:r>
              <a:rPr lang="en-GB" dirty="0">
                <a:latin typeface="Times New Roman" panose="02020603050405020304" pitchFamily="18" charset="0"/>
                <a:ea typeface="SimSun" panose="02010600030101010101" pitchFamily="2" charset="-122"/>
              </a:rPr>
              <a:t>IHS, ‘Smart Cities to Rise Fourfold in Number from 2013 to 2025</a:t>
            </a:r>
            <a:r>
              <a:rPr lang="en-GB" dirty="0" smtClean="0">
                <a:latin typeface="Times New Roman" panose="02020603050405020304" pitchFamily="18" charset="0"/>
                <a:ea typeface="SimSun" panose="02010600030101010101" pitchFamily="2" charset="-122"/>
              </a:rPr>
              <a:t>’ </a:t>
            </a:r>
            <a:r>
              <a:rPr lang="en-GB" dirty="0"/>
              <a:t>Available: http://press.ihs.com/press-release/design-supply-chain-media/smart-cities-rise-fourfold-number-2013-2025</a:t>
            </a:r>
          </a:p>
        </p:txBody>
      </p:sp>
    </p:spTree>
    <p:extLst>
      <p:ext uri="{BB962C8B-B14F-4D97-AF65-F5344CB8AC3E}">
        <p14:creationId xmlns:p14="http://schemas.microsoft.com/office/powerpoint/2010/main" val="248415036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15035"/>
          </a:xfrm>
        </p:spPr>
        <p:txBody>
          <a:bodyPr/>
          <a:lstStyle/>
          <a:p>
            <a:pPr algn="ctr"/>
            <a:r>
              <a:rPr lang="en-GB" b="1" dirty="0" smtClean="0"/>
              <a:t>Use &amp; Types of Sensors</a:t>
            </a:r>
            <a:endParaRPr lang="en-GB" b="1" dirty="0"/>
          </a:p>
        </p:txBody>
      </p:sp>
      <p:sp>
        <p:nvSpPr>
          <p:cNvPr id="3" name="Content Placeholder 2"/>
          <p:cNvSpPr>
            <a:spLocks noGrp="1"/>
          </p:cNvSpPr>
          <p:nvPr>
            <p:ph idx="1"/>
          </p:nvPr>
        </p:nvSpPr>
        <p:spPr>
          <a:xfrm>
            <a:off x="838200" y="1825625"/>
            <a:ext cx="5129213" cy="4351338"/>
          </a:xfrm>
        </p:spPr>
        <p:txBody>
          <a:bodyPr>
            <a:normAutofit/>
          </a:bodyPr>
          <a:lstStyle/>
          <a:p>
            <a:r>
              <a:rPr lang="en-GB" dirty="0" smtClean="0"/>
              <a:t>Automatic </a:t>
            </a:r>
            <a:r>
              <a:rPr lang="en-GB" dirty="0"/>
              <a:t>operation of windows </a:t>
            </a:r>
          </a:p>
          <a:p>
            <a:r>
              <a:rPr lang="en-GB" dirty="0" smtClean="0"/>
              <a:t>Management </a:t>
            </a:r>
            <a:r>
              <a:rPr lang="en-GB" dirty="0"/>
              <a:t>of room temperature </a:t>
            </a:r>
          </a:p>
          <a:p>
            <a:r>
              <a:rPr lang="en-GB" dirty="0" smtClean="0"/>
              <a:t>Motion </a:t>
            </a:r>
            <a:r>
              <a:rPr lang="en-GB" dirty="0"/>
              <a:t>activated lighting </a:t>
            </a:r>
          </a:p>
          <a:p>
            <a:r>
              <a:rPr lang="en-GB" dirty="0" smtClean="0"/>
              <a:t>Student </a:t>
            </a:r>
            <a:r>
              <a:rPr lang="en-GB" dirty="0"/>
              <a:t>attendance data recording </a:t>
            </a:r>
          </a:p>
          <a:p>
            <a:r>
              <a:rPr lang="en-GB" dirty="0" smtClean="0"/>
              <a:t>Chair </a:t>
            </a:r>
            <a:r>
              <a:rPr lang="en-GB" dirty="0"/>
              <a:t>occupancy recording </a:t>
            </a:r>
          </a:p>
        </p:txBody>
      </p:sp>
      <p:sp>
        <p:nvSpPr>
          <p:cNvPr id="4" name="Content Placeholder 2"/>
          <p:cNvSpPr txBox="1">
            <a:spLocks/>
          </p:cNvSpPr>
          <p:nvPr/>
        </p:nvSpPr>
        <p:spPr>
          <a:xfrm>
            <a:off x="5878204" y="2047363"/>
            <a:ext cx="5634503" cy="378695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defTabSz="447675">
              <a:buNone/>
            </a:pPr>
            <a:r>
              <a:rPr lang="en-GB" dirty="0"/>
              <a:t>•	Temperature</a:t>
            </a:r>
          </a:p>
          <a:p>
            <a:pPr marL="0" indent="0" defTabSz="447675">
              <a:buNone/>
            </a:pPr>
            <a:r>
              <a:rPr lang="en-GB" dirty="0"/>
              <a:t>•	Humidity</a:t>
            </a:r>
          </a:p>
          <a:p>
            <a:pPr marL="0" indent="0" defTabSz="447675">
              <a:buNone/>
            </a:pPr>
            <a:r>
              <a:rPr lang="en-GB" dirty="0"/>
              <a:t>•	Motion detection</a:t>
            </a:r>
          </a:p>
          <a:p>
            <a:pPr marL="0" indent="0">
              <a:buNone/>
              <a:tabLst>
                <a:tab pos="447675" algn="l"/>
                <a:tab pos="538163" algn="l"/>
              </a:tabLst>
            </a:pPr>
            <a:r>
              <a:rPr lang="en-GB" dirty="0"/>
              <a:t>•	Light meter</a:t>
            </a:r>
          </a:p>
          <a:p>
            <a:pPr marL="0" indent="0" defTabSz="447675">
              <a:buNone/>
            </a:pPr>
            <a:r>
              <a:rPr lang="en-GB" dirty="0"/>
              <a:t>•	Light detection</a:t>
            </a:r>
          </a:p>
          <a:p>
            <a:pPr marL="0" indent="0">
              <a:buNone/>
              <a:tabLst>
                <a:tab pos="447675" algn="l"/>
              </a:tabLst>
            </a:pPr>
            <a:r>
              <a:rPr lang="en-GB" dirty="0"/>
              <a:t>•	</a:t>
            </a:r>
            <a:r>
              <a:rPr lang="en-GB" dirty="0" smtClean="0"/>
              <a:t>Premiere </a:t>
            </a:r>
            <a:r>
              <a:rPr lang="en-GB" dirty="0"/>
              <a:t>software</a:t>
            </a:r>
          </a:p>
        </p:txBody>
      </p:sp>
    </p:spTree>
    <p:extLst>
      <p:ext uri="{BB962C8B-B14F-4D97-AF65-F5344CB8AC3E}">
        <p14:creationId xmlns:p14="http://schemas.microsoft.com/office/powerpoint/2010/main" val="3698921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7409" y="155482"/>
            <a:ext cx="10515600" cy="709853"/>
          </a:xfrm>
        </p:spPr>
        <p:txBody>
          <a:bodyPr/>
          <a:lstStyle/>
          <a:p>
            <a:pPr algn="ctr"/>
            <a:r>
              <a:rPr lang="en-GB" b="1" dirty="0" smtClean="0"/>
              <a:t>Use of Sensors</a:t>
            </a:r>
            <a:endParaRPr lang="en-GB" b="1" dirty="0"/>
          </a:p>
        </p:txBody>
      </p:sp>
      <p:sp>
        <p:nvSpPr>
          <p:cNvPr id="3" name="Content Placeholder 2"/>
          <p:cNvSpPr>
            <a:spLocks noGrp="1"/>
          </p:cNvSpPr>
          <p:nvPr>
            <p:ph idx="1"/>
          </p:nvPr>
        </p:nvSpPr>
        <p:spPr>
          <a:xfrm>
            <a:off x="573839" y="1218999"/>
            <a:ext cx="10980683" cy="4351338"/>
          </a:xfrm>
        </p:spPr>
        <p:txBody>
          <a:bodyPr/>
          <a:lstStyle/>
          <a:p>
            <a:pPr algn="just"/>
            <a:r>
              <a:rPr lang="en-GB" dirty="0"/>
              <a:t>U.S. Air Force multirole fighter Lockheed Martin F-35 Lightning II, this fighter jet uses the Autonomic Logistics Information System (</a:t>
            </a:r>
            <a:r>
              <a:rPr lang="en-GB" dirty="0" smtClean="0"/>
              <a:t>ALIS</a:t>
            </a:r>
          </a:p>
          <a:p>
            <a:pPr lvl="1" algn="just">
              <a:buFont typeface="Wingdings" panose="05000000000000000000" pitchFamily="2" charset="2"/>
              <a:buChar char="§"/>
            </a:pPr>
            <a:r>
              <a:rPr lang="en-GB" dirty="0"/>
              <a:t>ALIS uses sensors that are strategically placed throughout the aircraft which has the ability to detect performance, compare them to parameters then use analytics to predict when maintenance is needed and then communicate with maintenance staff so that the right parts are ready beforehand</a:t>
            </a:r>
          </a:p>
          <a:p>
            <a:r>
              <a:rPr lang="en-GB" dirty="0" smtClean="0"/>
              <a:t>Air Travel</a:t>
            </a:r>
          </a:p>
          <a:p>
            <a:r>
              <a:rPr lang="en-GB" dirty="0" smtClean="0"/>
              <a:t>Climate change</a:t>
            </a:r>
          </a:p>
          <a:p>
            <a:r>
              <a:rPr lang="en-GB" dirty="0" smtClean="0"/>
              <a:t>Environmental monitoring</a:t>
            </a:r>
            <a:endParaRPr lang="en-GB" dirty="0"/>
          </a:p>
        </p:txBody>
      </p:sp>
    </p:spTree>
    <p:extLst>
      <p:ext uri="{BB962C8B-B14F-4D97-AF65-F5344CB8AC3E}">
        <p14:creationId xmlns:p14="http://schemas.microsoft.com/office/powerpoint/2010/main" val="48188193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2623" y="72527"/>
            <a:ext cx="10515600" cy="732542"/>
          </a:xfrm>
        </p:spPr>
        <p:txBody>
          <a:bodyPr/>
          <a:lstStyle/>
          <a:p>
            <a:pPr algn="ctr"/>
            <a:r>
              <a:rPr lang="en-GB" b="1" dirty="0" smtClean="0"/>
              <a:t>The World’s Smartest Building</a:t>
            </a:r>
            <a:endParaRPr lang="en-GB" b="1" dirty="0"/>
          </a:p>
        </p:txBody>
      </p:sp>
      <p:sp>
        <p:nvSpPr>
          <p:cNvPr id="3" name="Content Placeholder 2"/>
          <p:cNvSpPr>
            <a:spLocks noGrp="1"/>
          </p:cNvSpPr>
          <p:nvPr>
            <p:ph idx="1"/>
          </p:nvPr>
        </p:nvSpPr>
        <p:spPr>
          <a:xfrm>
            <a:off x="843048" y="720248"/>
            <a:ext cx="10515600" cy="2942321"/>
          </a:xfrm>
        </p:spPr>
        <p:txBody>
          <a:bodyPr/>
          <a:lstStyle/>
          <a:p>
            <a:pPr algn="just"/>
            <a:r>
              <a:rPr lang="en-GB" dirty="0"/>
              <a:t>The Edge </a:t>
            </a:r>
            <a:r>
              <a:rPr lang="en-GB" dirty="0" smtClean="0"/>
              <a:t>in Amsterdam</a:t>
            </a:r>
            <a:r>
              <a:rPr lang="en-GB" dirty="0"/>
              <a:t>, the world’s greenest and </a:t>
            </a:r>
            <a:r>
              <a:rPr lang="en-GB" dirty="0" smtClean="0"/>
              <a:t>most intelligent </a:t>
            </a:r>
            <a:r>
              <a:rPr lang="en-GB" dirty="0"/>
              <a:t>office building. </a:t>
            </a:r>
            <a:endParaRPr lang="en-GB" dirty="0" smtClean="0"/>
          </a:p>
          <a:p>
            <a:pPr algn="just"/>
            <a:r>
              <a:rPr lang="en-GB" dirty="0" smtClean="0"/>
              <a:t>With </a:t>
            </a:r>
            <a:r>
              <a:rPr lang="en-GB" dirty="0"/>
              <a:t>an </a:t>
            </a:r>
            <a:r>
              <a:rPr lang="en-GB" dirty="0" smtClean="0"/>
              <a:t>enhanced approach </a:t>
            </a:r>
            <a:r>
              <a:rPr lang="en-GB" dirty="0"/>
              <a:t>to property </a:t>
            </a:r>
            <a:r>
              <a:rPr lang="en-GB" dirty="0" smtClean="0"/>
              <a:t>management</a:t>
            </a:r>
            <a:r>
              <a:rPr lang="en-GB" dirty="0"/>
              <a:t>, </a:t>
            </a:r>
            <a:r>
              <a:rPr lang="en-GB" dirty="0" smtClean="0"/>
              <a:t>cutting edge systems </a:t>
            </a:r>
            <a:r>
              <a:rPr lang="en-GB" dirty="0"/>
              <a:t>and proprietary data </a:t>
            </a:r>
            <a:r>
              <a:rPr lang="en-GB" dirty="0" smtClean="0"/>
              <a:t>analytics. </a:t>
            </a:r>
          </a:p>
          <a:p>
            <a:pPr algn="just"/>
            <a:r>
              <a:rPr lang="en-GB" dirty="0" smtClean="0"/>
              <a:t>They have created a </a:t>
            </a:r>
            <a:r>
              <a:rPr lang="en-GB" dirty="0"/>
              <a:t>smarter and </a:t>
            </a:r>
            <a:r>
              <a:rPr lang="en-GB" dirty="0" smtClean="0"/>
              <a:t>more sustainable </a:t>
            </a:r>
            <a:r>
              <a:rPr lang="en-GB" dirty="0"/>
              <a:t>environment.</a:t>
            </a:r>
          </a:p>
          <a:p>
            <a:pPr marL="0" indent="0" algn="ctr">
              <a:buNone/>
            </a:pPr>
            <a:r>
              <a:rPr lang="en-GB" dirty="0" smtClean="0"/>
              <a:t>OPPORTUNITY for a FIELD visit by STUDENTS</a:t>
            </a:r>
            <a:endParaRPr lang="en-GB" dirty="0"/>
          </a:p>
        </p:txBody>
      </p:sp>
      <p:pic>
        <p:nvPicPr>
          <p:cNvPr id="4" name="Picture 3"/>
          <p:cNvPicPr>
            <a:picLocks noChangeAspect="1"/>
          </p:cNvPicPr>
          <p:nvPr/>
        </p:nvPicPr>
        <p:blipFill>
          <a:blip r:embed="rId3"/>
          <a:stretch>
            <a:fillRect/>
          </a:stretch>
        </p:blipFill>
        <p:spPr>
          <a:xfrm>
            <a:off x="180439" y="3397950"/>
            <a:ext cx="5920409" cy="3330230"/>
          </a:xfrm>
          <a:prstGeom prst="rect">
            <a:avLst/>
          </a:prstGeom>
        </p:spPr>
      </p:pic>
      <p:pic>
        <p:nvPicPr>
          <p:cNvPr id="5" name="Picture 4"/>
          <p:cNvPicPr>
            <a:picLocks noChangeAspect="1"/>
          </p:cNvPicPr>
          <p:nvPr/>
        </p:nvPicPr>
        <p:blipFill>
          <a:blip r:embed="rId4"/>
          <a:stretch>
            <a:fillRect/>
          </a:stretch>
        </p:blipFill>
        <p:spPr>
          <a:xfrm>
            <a:off x="6339302" y="3436485"/>
            <a:ext cx="5398380" cy="3291695"/>
          </a:xfrm>
          <a:prstGeom prst="rect">
            <a:avLst/>
          </a:prstGeom>
        </p:spPr>
      </p:pic>
    </p:spTree>
    <p:extLst>
      <p:ext uri="{BB962C8B-B14F-4D97-AF65-F5344CB8AC3E}">
        <p14:creationId xmlns:p14="http://schemas.microsoft.com/office/powerpoint/2010/main" val="3474088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955895" y="0"/>
            <a:ext cx="10515600" cy="905198"/>
          </a:xfrm>
        </p:spPr>
        <p:txBody>
          <a:bodyPr/>
          <a:lstStyle/>
          <a:p>
            <a:pPr algn="ctr"/>
            <a:r>
              <a:rPr lang="en-GB" b="1" dirty="0"/>
              <a:t>Projects involved with…</a:t>
            </a:r>
          </a:p>
        </p:txBody>
      </p:sp>
      <p:sp>
        <p:nvSpPr>
          <p:cNvPr id="3" name="Content Placeholder 2"/>
          <p:cNvSpPr>
            <a:spLocks noGrp="1"/>
          </p:cNvSpPr>
          <p:nvPr>
            <p:ph idx="1"/>
          </p:nvPr>
        </p:nvSpPr>
        <p:spPr>
          <a:xfrm>
            <a:off x="838200" y="1113576"/>
            <a:ext cx="10515600" cy="5036227"/>
          </a:xfrm>
        </p:spPr>
        <p:txBody>
          <a:bodyPr>
            <a:normAutofit lnSpcReduction="10000"/>
          </a:bodyPr>
          <a:lstStyle/>
          <a:p>
            <a:pPr algn="just"/>
            <a:r>
              <a:rPr lang="en-GB" dirty="0"/>
              <a:t>Monitoring Environmental Effects on a Building’s Structure with the use of Wireless Sensor Network</a:t>
            </a:r>
            <a:endParaRPr lang="en-US" dirty="0" smtClean="0"/>
          </a:p>
          <a:p>
            <a:pPr algn="just"/>
            <a:r>
              <a:rPr lang="en-US" dirty="0" smtClean="0"/>
              <a:t>Smart </a:t>
            </a:r>
            <a:r>
              <a:rPr lang="en-US" dirty="0"/>
              <a:t>University </a:t>
            </a:r>
            <a:r>
              <a:rPr lang="en-US" dirty="0" err="1"/>
              <a:t>utilising</a:t>
            </a:r>
            <a:r>
              <a:rPr lang="en-US" dirty="0"/>
              <a:t> the concept of the </a:t>
            </a:r>
            <a:r>
              <a:rPr lang="en-GB" dirty="0"/>
              <a:t>Internet of Things (IOT)</a:t>
            </a:r>
          </a:p>
          <a:p>
            <a:pPr algn="just"/>
            <a:r>
              <a:rPr lang="en-GB" dirty="0"/>
              <a:t>Development of a predictive control model utilising a Wireless Sensor Network in a retrofitted building</a:t>
            </a:r>
          </a:p>
          <a:p>
            <a:pPr algn="just"/>
            <a:r>
              <a:rPr lang="en-GB" dirty="0"/>
              <a:t>IoT security and privacy</a:t>
            </a:r>
          </a:p>
          <a:p>
            <a:pPr algn="just"/>
            <a:r>
              <a:rPr lang="en-GB" b="1" dirty="0"/>
              <a:t>Securing IoT Devices from attack</a:t>
            </a:r>
          </a:p>
          <a:p>
            <a:pPr lvl="1" algn="just"/>
            <a:r>
              <a:rPr lang="en-GB" dirty="0"/>
              <a:t>Conduct penetration testing on an industry IoT WSN (Wireless Sensor Network).</a:t>
            </a:r>
          </a:p>
          <a:p>
            <a:pPr lvl="1" algn="just"/>
            <a:r>
              <a:rPr lang="en-GB" dirty="0"/>
              <a:t>Nodes were all industrial IoT sensors</a:t>
            </a:r>
          </a:p>
          <a:p>
            <a:pPr lvl="1" algn="just"/>
            <a:r>
              <a:rPr lang="en-GB" dirty="0"/>
              <a:t>Tested against common and frequent cyber threat</a:t>
            </a:r>
          </a:p>
          <a:p>
            <a:pPr lvl="1" algn="just"/>
            <a:r>
              <a:rPr lang="en-GB" dirty="0"/>
              <a:t>Through two low tech attacks, the wireless sensor network was disrupted.</a:t>
            </a:r>
          </a:p>
          <a:p>
            <a:pPr lvl="2" algn="just"/>
            <a:r>
              <a:rPr lang="en-GB" dirty="0"/>
              <a:t> DoS attack and Keylogger was use to compromise the monitoring station.</a:t>
            </a:r>
          </a:p>
        </p:txBody>
      </p:sp>
    </p:spTree>
    <p:extLst>
      <p:ext uri="{BB962C8B-B14F-4D97-AF65-F5344CB8AC3E}">
        <p14:creationId xmlns:p14="http://schemas.microsoft.com/office/powerpoint/2010/main" val="62927765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70430"/>
          </a:xfrm>
        </p:spPr>
        <p:txBody>
          <a:bodyPr/>
          <a:lstStyle/>
          <a:p>
            <a:pPr algn="ctr"/>
            <a:r>
              <a:rPr lang="en-GB" b="1" dirty="0" smtClean="0"/>
              <a:t>Welsh Larch</a:t>
            </a:r>
            <a:endParaRPr lang="en-GB" b="1" dirty="0"/>
          </a:p>
        </p:txBody>
      </p:sp>
      <p:sp>
        <p:nvSpPr>
          <p:cNvPr id="3" name="Content Placeholder 2"/>
          <p:cNvSpPr>
            <a:spLocks noGrp="1"/>
          </p:cNvSpPr>
          <p:nvPr>
            <p:ph idx="1"/>
          </p:nvPr>
        </p:nvSpPr>
        <p:spPr>
          <a:xfrm>
            <a:off x="5302470" y="1825625"/>
            <a:ext cx="6051330" cy="4351338"/>
          </a:xfrm>
        </p:spPr>
        <p:txBody>
          <a:bodyPr/>
          <a:lstStyle/>
          <a:p>
            <a:r>
              <a:rPr lang="en-GB" dirty="0" smtClean="0"/>
              <a:t>Several sensors installed in and around the building to monitor the timber</a:t>
            </a:r>
          </a:p>
          <a:p>
            <a:pPr lvl="1"/>
            <a:r>
              <a:rPr lang="en-GB" dirty="0" smtClean="0"/>
              <a:t>Weather condition was taken into consideration</a:t>
            </a:r>
          </a:p>
          <a:p>
            <a:pPr lvl="1"/>
            <a:r>
              <a:rPr lang="en-GB" dirty="0" smtClean="0"/>
              <a:t>Cases for the sensors had to customised to deal with the seasonal condition.</a:t>
            </a:r>
            <a:endParaRPr lang="en-GB" dirty="0"/>
          </a:p>
          <a:p>
            <a:endParaRPr lang="en-GB" dirty="0"/>
          </a:p>
        </p:txBody>
      </p:sp>
      <p:pic>
        <p:nvPicPr>
          <p:cNvPr id="4" name="Picture 3"/>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0800000">
            <a:off x="654268" y="1825625"/>
            <a:ext cx="4411717" cy="4275083"/>
          </a:xfrm>
          <a:prstGeom prst="rect">
            <a:avLst/>
          </a:prstGeom>
          <a:noFill/>
          <a:ln>
            <a:noFill/>
          </a:ln>
        </p:spPr>
      </p:pic>
    </p:spTree>
    <p:extLst>
      <p:ext uri="{BB962C8B-B14F-4D97-AF65-F5344CB8AC3E}">
        <p14:creationId xmlns:p14="http://schemas.microsoft.com/office/powerpoint/2010/main" val="3936942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p:cNvGrpSpPr/>
          <p:nvPr/>
        </p:nvGrpSpPr>
        <p:grpSpPr>
          <a:xfrm>
            <a:off x="1212074" y="405623"/>
            <a:ext cx="9029207" cy="5905967"/>
            <a:chOff x="823255" y="1792534"/>
            <a:chExt cx="6087132" cy="4417520"/>
          </a:xfrm>
        </p:grpSpPr>
        <p:pic>
          <p:nvPicPr>
            <p:cNvPr id="4" name="Picture 3"/>
            <p:cNvPicPr/>
            <p:nvPr/>
          </p:nvPicPr>
          <p:blipFill>
            <a:blip r:embed="rId2">
              <a:extLst>
                <a:ext uri="{28A0092B-C50C-407E-A947-70E740481C1C}">
                  <a14:useLocalDpi xmlns:a14="http://schemas.microsoft.com/office/drawing/2010/main" val="0"/>
                </a:ext>
              </a:extLst>
            </a:blip>
            <a:srcRect/>
            <a:stretch>
              <a:fillRect/>
            </a:stretch>
          </p:blipFill>
          <p:spPr bwMode="auto">
            <a:xfrm>
              <a:off x="823255" y="1792534"/>
              <a:ext cx="6087132" cy="4417520"/>
            </a:xfrm>
            <a:prstGeom prst="rect">
              <a:avLst/>
            </a:prstGeom>
            <a:noFill/>
            <a:ln>
              <a:noFill/>
            </a:ln>
          </p:spPr>
        </p:pic>
        <p:sp>
          <p:nvSpPr>
            <p:cNvPr id="5" name="Text Box 2"/>
            <p:cNvSpPr txBox="1">
              <a:spLocks noChangeArrowheads="1"/>
            </p:cNvSpPr>
            <p:nvPr/>
          </p:nvSpPr>
          <p:spPr bwMode="auto">
            <a:xfrm>
              <a:off x="5197530" y="3653209"/>
              <a:ext cx="1628775" cy="1821815"/>
            </a:xfrm>
            <a:prstGeom prst="rect">
              <a:avLst/>
            </a:prstGeom>
            <a:solidFill>
              <a:srgbClr val="FFFFFF"/>
            </a:solidFill>
            <a:ln w="9525">
              <a:noFill/>
              <a:miter lim="800000"/>
              <a:headEnd/>
              <a:tailEnd/>
            </a:ln>
          </p:spPr>
          <p:txBody>
            <a:bodyPr rot="0" vert="horz" wrap="square" lIns="91440" tIns="45720" rIns="91440" bIns="45720" anchor="t" anchorCtr="0">
              <a:spAutoFit/>
            </a:bodyPr>
            <a:lstStyle/>
            <a:p>
              <a:pPr>
                <a:lnSpc>
                  <a:spcPct val="107000"/>
                </a:lnSpc>
                <a:spcAft>
                  <a:spcPts val="800"/>
                </a:spcAft>
              </a:pP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DTE01 = Network Hub</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DTE16 = Baseline Sensor</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Green = External Sensors</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Purple = Internal Sensors</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Orange = External Sensors (Beneath)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grpSp>
    </p:spTree>
    <p:extLst>
      <p:ext uri="{BB962C8B-B14F-4D97-AF65-F5344CB8AC3E}">
        <p14:creationId xmlns:p14="http://schemas.microsoft.com/office/powerpoint/2010/main" val="8362870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33206"/>
          </a:xfrm>
        </p:spPr>
        <p:txBody>
          <a:bodyPr/>
          <a:lstStyle/>
          <a:p>
            <a:pPr algn="ctr"/>
            <a:r>
              <a:rPr lang="en-GB" b="1" dirty="0" smtClean="0"/>
              <a:t>Construction </a:t>
            </a:r>
            <a:r>
              <a:rPr lang="en-GB" b="1" dirty="0"/>
              <a:t>of the sensor node </a:t>
            </a:r>
          </a:p>
        </p:txBody>
      </p:sp>
      <p:sp>
        <p:nvSpPr>
          <p:cNvPr id="3" name="Content Placeholder 2"/>
          <p:cNvSpPr>
            <a:spLocks noGrp="1"/>
          </p:cNvSpPr>
          <p:nvPr>
            <p:ph idx="1"/>
          </p:nvPr>
        </p:nvSpPr>
        <p:spPr>
          <a:xfrm>
            <a:off x="5181600" y="1263322"/>
            <a:ext cx="6172200" cy="4351338"/>
          </a:xfrm>
        </p:spPr>
        <p:txBody>
          <a:bodyPr>
            <a:normAutofit fontScale="92500" lnSpcReduction="10000"/>
          </a:bodyPr>
          <a:lstStyle/>
          <a:p>
            <a:r>
              <a:rPr lang="en-GB" dirty="0"/>
              <a:t>Arduino MKR1000 </a:t>
            </a:r>
            <a:endParaRPr lang="en-GB" dirty="0" smtClean="0"/>
          </a:p>
          <a:p>
            <a:r>
              <a:rPr lang="en-GB" dirty="0" err="1"/>
              <a:t>Adafruit</a:t>
            </a:r>
            <a:r>
              <a:rPr lang="en-GB" dirty="0"/>
              <a:t> MCP9808 and </a:t>
            </a:r>
            <a:r>
              <a:rPr lang="en-GB" dirty="0" smtClean="0"/>
              <a:t>BME280</a:t>
            </a:r>
          </a:p>
          <a:p>
            <a:r>
              <a:rPr lang="en-GB" dirty="0" smtClean="0"/>
              <a:t>Internal and External temperature and humidity sensors</a:t>
            </a:r>
          </a:p>
          <a:p>
            <a:pPr algn="just"/>
            <a:r>
              <a:rPr lang="en-GB" dirty="0" smtClean="0"/>
              <a:t>Capacitive Soil Moisture Sensor</a:t>
            </a:r>
          </a:p>
          <a:p>
            <a:pPr lvl="1" algn="just"/>
            <a:r>
              <a:rPr lang="en-GB" dirty="0" smtClean="0"/>
              <a:t>Installed </a:t>
            </a:r>
            <a:r>
              <a:rPr lang="en-GB" dirty="0"/>
              <a:t>into the timber frame and this is how the moisture within the structure would be measured. </a:t>
            </a:r>
          </a:p>
          <a:p>
            <a:r>
              <a:rPr lang="en-GB" dirty="0" smtClean="0"/>
              <a:t>The </a:t>
            </a:r>
            <a:r>
              <a:rPr lang="en-GB" dirty="0"/>
              <a:t>Arduino’s own IDE </a:t>
            </a:r>
            <a:r>
              <a:rPr lang="en-GB" dirty="0" smtClean="0"/>
              <a:t>board </a:t>
            </a:r>
            <a:r>
              <a:rPr lang="en-GB" dirty="0"/>
              <a:t>was given a program to run </a:t>
            </a:r>
            <a:r>
              <a:rPr lang="en-GB" dirty="0" smtClean="0"/>
              <a:t>that </a:t>
            </a:r>
            <a:r>
              <a:rPr lang="en-GB" dirty="0"/>
              <a:t>test </a:t>
            </a:r>
            <a:r>
              <a:rPr lang="en-GB" dirty="0" smtClean="0"/>
              <a:t>the </a:t>
            </a:r>
            <a:r>
              <a:rPr lang="en-GB" dirty="0"/>
              <a:t>sensors were </a:t>
            </a:r>
            <a:r>
              <a:rPr lang="en-GB" dirty="0" smtClean="0"/>
              <a:t>working. Two </a:t>
            </a:r>
            <a:r>
              <a:rPr lang="en-GB" dirty="0"/>
              <a:t>prototypes were </a:t>
            </a:r>
            <a:r>
              <a:rPr lang="en-GB" dirty="0" smtClean="0"/>
              <a:t>built.</a:t>
            </a:r>
            <a:endParaRPr lang="en-GB" dirty="0"/>
          </a:p>
        </p:txBody>
      </p:sp>
      <p:pic>
        <p:nvPicPr>
          <p:cNvPr id="5" name="Picture 4"/>
          <p:cNvPicPr/>
          <p:nvPr/>
        </p:nvPicPr>
        <p:blipFill rotWithShape="1">
          <a:blip r:embed="rId3" cstate="print">
            <a:extLst>
              <a:ext uri="{28A0092B-C50C-407E-A947-70E740481C1C}">
                <a14:useLocalDpi xmlns:a14="http://schemas.microsoft.com/office/drawing/2010/main" val="0"/>
              </a:ext>
            </a:extLst>
          </a:blip>
          <a:srcRect b="22395"/>
          <a:stretch/>
        </p:blipFill>
        <p:spPr bwMode="auto">
          <a:xfrm>
            <a:off x="707558" y="1696031"/>
            <a:ext cx="4082776" cy="3749122"/>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576867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3884" y="249153"/>
            <a:ext cx="10515600" cy="959640"/>
          </a:xfrm>
        </p:spPr>
        <p:txBody>
          <a:bodyPr/>
          <a:lstStyle/>
          <a:p>
            <a:pPr algn="ctr"/>
            <a:r>
              <a:rPr lang="en-GB" b="1" dirty="0"/>
              <a:t>Construction of the sensor node </a:t>
            </a:r>
            <a:endParaRPr lang="en-GB" dirty="0"/>
          </a:p>
        </p:txBody>
      </p:sp>
      <p:sp>
        <p:nvSpPr>
          <p:cNvPr id="3" name="Content Placeholder 2"/>
          <p:cNvSpPr>
            <a:spLocks noGrp="1"/>
          </p:cNvSpPr>
          <p:nvPr>
            <p:ph idx="1"/>
          </p:nvPr>
        </p:nvSpPr>
        <p:spPr>
          <a:xfrm>
            <a:off x="4567540" y="1875949"/>
            <a:ext cx="6781800" cy="4351338"/>
          </a:xfrm>
        </p:spPr>
        <p:txBody>
          <a:bodyPr/>
          <a:lstStyle/>
          <a:p>
            <a:pPr algn="just"/>
            <a:r>
              <a:rPr lang="en-GB" dirty="0" smtClean="0"/>
              <a:t>The </a:t>
            </a:r>
            <a:r>
              <a:rPr lang="en-GB" dirty="0"/>
              <a:t>model of Raspberry Pi used is the Zero W. This was due to its small form factor while providing the voltage needed to power the sensors as well as the use of the IEEE 802.11 standard for wireless communication. </a:t>
            </a:r>
          </a:p>
        </p:txBody>
      </p:sp>
      <p:pic>
        <p:nvPicPr>
          <p:cNvPr id="4" name="Picture 3"/>
          <p:cNvPicPr/>
          <p:nvPr/>
        </p:nvPicPr>
        <p:blipFill rotWithShape="1">
          <a:blip r:embed="rId3" cstate="print">
            <a:extLst>
              <a:ext uri="{28A0092B-C50C-407E-A947-70E740481C1C}">
                <a14:useLocalDpi xmlns:a14="http://schemas.microsoft.com/office/drawing/2010/main" val="0"/>
              </a:ext>
            </a:extLst>
          </a:blip>
          <a:srcRect l="18293" t="9345"/>
          <a:stretch/>
        </p:blipFill>
        <p:spPr bwMode="auto">
          <a:xfrm>
            <a:off x="705167" y="1875949"/>
            <a:ext cx="3525247" cy="3652492"/>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766336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25973"/>
            <a:ext cx="10515600" cy="520262"/>
          </a:xfrm>
        </p:spPr>
        <p:txBody>
          <a:bodyPr>
            <a:normAutofit fontScale="90000"/>
          </a:bodyPr>
          <a:lstStyle/>
          <a:p>
            <a:pPr algn="ctr"/>
            <a:r>
              <a:rPr lang="en-GB" dirty="0" smtClean="0"/>
              <a:t>Physical Implementation</a:t>
            </a:r>
            <a:endParaRPr lang="en-GB" dirty="0"/>
          </a:p>
        </p:txBody>
      </p:sp>
      <p:grpSp>
        <p:nvGrpSpPr>
          <p:cNvPr id="6" name="Group 5"/>
          <p:cNvGrpSpPr/>
          <p:nvPr/>
        </p:nvGrpSpPr>
        <p:grpSpPr>
          <a:xfrm>
            <a:off x="351753" y="1292773"/>
            <a:ext cx="4208228" cy="3843000"/>
            <a:chOff x="535685" y="1361090"/>
            <a:chExt cx="4208228" cy="3843000"/>
          </a:xfrm>
        </p:grpSpPr>
        <p:pic>
          <p:nvPicPr>
            <p:cNvPr id="4" name="Picture 3"/>
            <p:cNvPicPr>
              <a:picLocks noChangeAspect="1"/>
            </p:cNvPicPr>
            <p:nvPr/>
          </p:nvPicPr>
          <p:blipFill rotWithShape="1">
            <a:blip r:embed="rId2"/>
            <a:srcRect t="3718" r="30062"/>
            <a:stretch/>
          </p:blipFill>
          <p:spPr>
            <a:xfrm>
              <a:off x="535685" y="1361090"/>
              <a:ext cx="4208228" cy="3584028"/>
            </a:xfrm>
            <a:prstGeom prst="rect">
              <a:avLst/>
            </a:prstGeom>
          </p:spPr>
        </p:pic>
        <p:sp>
          <p:nvSpPr>
            <p:cNvPr id="5" name="TextBox 4"/>
            <p:cNvSpPr txBox="1"/>
            <p:nvPr/>
          </p:nvSpPr>
          <p:spPr>
            <a:xfrm>
              <a:off x="701565" y="4834758"/>
              <a:ext cx="2961290" cy="369332"/>
            </a:xfrm>
            <a:prstGeom prst="rect">
              <a:avLst/>
            </a:prstGeom>
            <a:noFill/>
          </p:spPr>
          <p:txBody>
            <a:bodyPr wrap="square" rtlCol="0">
              <a:spAutoFit/>
            </a:bodyPr>
            <a:lstStyle/>
            <a:p>
              <a:r>
                <a:rPr lang="en-GB" dirty="0" smtClean="0"/>
                <a:t>Sensor node components.</a:t>
              </a:r>
              <a:endParaRPr lang="en-GB" dirty="0"/>
            </a:p>
          </p:txBody>
        </p:sp>
      </p:grpSp>
      <p:grpSp>
        <p:nvGrpSpPr>
          <p:cNvPr id="11" name="Group 10"/>
          <p:cNvGrpSpPr/>
          <p:nvPr/>
        </p:nvGrpSpPr>
        <p:grpSpPr>
          <a:xfrm>
            <a:off x="4725861" y="1387366"/>
            <a:ext cx="2490950" cy="3843000"/>
            <a:chOff x="5108026" y="1361091"/>
            <a:chExt cx="2154621" cy="3144818"/>
          </a:xfrm>
        </p:grpSpPr>
        <p:pic>
          <p:nvPicPr>
            <p:cNvPr id="7" name="Picture 6"/>
            <p:cNvPicPr/>
            <p:nvPr/>
          </p:nvPicPr>
          <p:blipFill rotWithShape="1">
            <a:blip r:embed="rId3" cstate="print">
              <a:extLst>
                <a:ext uri="{28A0092B-C50C-407E-A947-70E740481C1C}">
                  <a14:useLocalDpi xmlns:a14="http://schemas.microsoft.com/office/drawing/2010/main" val="0"/>
                </a:ext>
              </a:extLst>
            </a:blip>
            <a:srcRect l="13144" t="25100" r="16879" b="7195"/>
            <a:stretch/>
          </p:blipFill>
          <p:spPr bwMode="auto">
            <a:xfrm rot="5400000">
              <a:off x="4782205" y="1686912"/>
              <a:ext cx="2806264" cy="2154621"/>
            </a:xfrm>
            <a:prstGeom prst="rect">
              <a:avLst/>
            </a:prstGeom>
            <a:noFill/>
            <a:ln>
              <a:noFill/>
            </a:ln>
          </p:spPr>
        </p:pic>
        <p:sp>
          <p:nvSpPr>
            <p:cNvPr id="8" name="TextBox 7"/>
            <p:cNvSpPr txBox="1"/>
            <p:nvPr/>
          </p:nvSpPr>
          <p:spPr>
            <a:xfrm>
              <a:off x="5108026" y="4167355"/>
              <a:ext cx="2154621" cy="338554"/>
            </a:xfrm>
            <a:prstGeom prst="rect">
              <a:avLst/>
            </a:prstGeom>
            <a:noFill/>
          </p:spPr>
          <p:txBody>
            <a:bodyPr wrap="square" rtlCol="0">
              <a:spAutoFit/>
            </a:bodyPr>
            <a:lstStyle/>
            <a:p>
              <a:r>
                <a:rPr lang="en-GB" sz="1600" dirty="0" smtClean="0"/>
                <a:t>Installed Sensor node</a:t>
              </a:r>
              <a:endParaRPr lang="en-GB" sz="1600" dirty="0"/>
            </a:p>
          </p:txBody>
        </p:sp>
      </p:grpSp>
      <p:grpSp>
        <p:nvGrpSpPr>
          <p:cNvPr id="14" name="Group 13"/>
          <p:cNvGrpSpPr/>
          <p:nvPr/>
        </p:nvGrpSpPr>
        <p:grpSpPr>
          <a:xfrm>
            <a:off x="7466775" y="1502980"/>
            <a:ext cx="4191000" cy="2150819"/>
            <a:chOff x="7461520" y="1329560"/>
            <a:chExt cx="4191000" cy="2150819"/>
          </a:xfrm>
        </p:grpSpPr>
        <p:pic>
          <p:nvPicPr>
            <p:cNvPr id="12" name="Picture 11"/>
            <p:cNvPicPr/>
            <p:nvPr/>
          </p:nvPicPr>
          <p:blipFill rotWithShape="1">
            <a:blip r:embed="rId4">
              <a:extLst>
                <a:ext uri="{28A0092B-C50C-407E-A947-70E740481C1C}">
                  <a14:useLocalDpi xmlns:a14="http://schemas.microsoft.com/office/drawing/2010/main" val="0"/>
                </a:ext>
              </a:extLst>
            </a:blip>
            <a:srcRect t="7489" b="33828"/>
            <a:stretch/>
          </p:blipFill>
          <p:spPr bwMode="auto">
            <a:xfrm>
              <a:off x="7461520" y="1329560"/>
              <a:ext cx="4191000" cy="1844566"/>
            </a:xfrm>
            <a:prstGeom prst="rect">
              <a:avLst/>
            </a:prstGeom>
            <a:noFill/>
          </p:spPr>
        </p:pic>
        <p:sp>
          <p:nvSpPr>
            <p:cNvPr id="13" name="TextBox 12"/>
            <p:cNvSpPr txBox="1"/>
            <p:nvPr/>
          </p:nvSpPr>
          <p:spPr>
            <a:xfrm>
              <a:off x="8003628" y="3102007"/>
              <a:ext cx="3452648" cy="378372"/>
            </a:xfrm>
            <a:prstGeom prst="rect">
              <a:avLst/>
            </a:prstGeom>
            <a:noFill/>
          </p:spPr>
          <p:txBody>
            <a:bodyPr wrap="square" rtlCol="0">
              <a:spAutoFit/>
            </a:bodyPr>
            <a:lstStyle/>
            <a:p>
              <a:r>
                <a:rPr lang="en-GB" dirty="0" smtClean="0"/>
                <a:t>Finalisation of sensor nodes</a:t>
              </a:r>
              <a:endParaRPr lang="en-GB" dirty="0"/>
            </a:p>
          </p:txBody>
        </p:sp>
      </p:grpSp>
      <p:grpSp>
        <p:nvGrpSpPr>
          <p:cNvPr id="17" name="Group 16"/>
          <p:cNvGrpSpPr/>
          <p:nvPr/>
        </p:nvGrpSpPr>
        <p:grpSpPr>
          <a:xfrm>
            <a:off x="7694311" y="3981073"/>
            <a:ext cx="4071282" cy="2225841"/>
            <a:chOff x="7773875" y="3681528"/>
            <a:chExt cx="4071282" cy="2225841"/>
          </a:xfrm>
        </p:grpSpPr>
        <p:pic>
          <p:nvPicPr>
            <p:cNvPr id="15" name="Picture 14"/>
            <p:cNvPicPr/>
            <p:nvPr/>
          </p:nvPicPr>
          <p:blipFill rotWithShape="1">
            <a:blip r:embed="rId5" cstate="print">
              <a:extLst>
                <a:ext uri="{28A0092B-C50C-407E-A947-70E740481C1C}">
                  <a14:useLocalDpi xmlns:a14="http://schemas.microsoft.com/office/drawing/2010/main" val="0"/>
                </a:ext>
              </a:extLst>
            </a:blip>
            <a:srcRect t="3908" b="34137"/>
            <a:stretch/>
          </p:blipFill>
          <p:spPr bwMode="auto">
            <a:xfrm rot="10800000">
              <a:off x="7773875" y="3681528"/>
              <a:ext cx="4034496" cy="1747064"/>
            </a:xfrm>
            <a:prstGeom prst="rect">
              <a:avLst/>
            </a:prstGeom>
            <a:noFill/>
            <a:ln>
              <a:noFill/>
            </a:ln>
          </p:spPr>
        </p:pic>
        <p:sp>
          <p:nvSpPr>
            <p:cNvPr id="16" name="TextBox 15"/>
            <p:cNvSpPr txBox="1"/>
            <p:nvPr/>
          </p:nvSpPr>
          <p:spPr>
            <a:xfrm>
              <a:off x="7872248" y="5384149"/>
              <a:ext cx="3972909" cy="523220"/>
            </a:xfrm>
            <a:prstGeom prst="rect">
              <a:avLst/>
            </a:prstGeom>
            <a:noFill/>
          </p:spPr>
          <p:txBody>
            <a:bodyPr wrap="square" rtlCol="0">
              <a:spAutoFit/>
            </a:bodyPr>
            <a:lstStyle/>
            <a:p>
              <a:r>
                <a:rPr lang="en-GB" sz="1400" dirty="0" smtClean="0"/>
                <a:t>Environmental Monitoring System implemented in Laboratory</a:t>
              </a:r>
              <a:endParaRPr lang="en-GB" sz="1400" dirty="0"/>
            </a:p>
          </p:txBody>
        </p:sp>
      </p:grpSp>
    </p:spTree>
    <p:extLst>
      <p:ext uri="{BB962C8B-B14F-4D97-AF65-F5344CB8AC3E}">
        <p14:creationId xmlns:p14="http://schemas.microsoft.com/office/powerpoint/2010/main" val="2919493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81042"/>
            <a:ext cx="10515600" cy="549275"/>
          </a:xfrm>
        </p:spPr>
        <p:txBody>
          <a:bodyPr>
            <a:normAutofit fontScale="90000"/>
          </a:bodyPr>
          <a:lstStyle/>
          <a:p>
            <a:pPr algn="ctr"/>
            <a:r>
              <a:rPr lang="en-GB" dirty="0" smtClean="0"/>
              <a:t>Testing</a:t>
            </a:r>
            <a:endParaRPr lang="en-GB" dirty="0"/>
          </a:p>
        </p:txBody>
      </p:sp>
      <p:grpSp>
        <p:nvGrpSpPr>
          <p:cNvPr id="7" name="Group 6"/>
          <p:cNvGrpSpPr/>
          <p:nvPr/>
        </p:nvGrpSpPr>
        <p:grpSpPr>
          <a:xfrm>
            <a:off x="338789" y="1434661"/>
            <a:ext cx="5604811" cy="4440620"/>
            <a:chOff x="259961" y="1450428"/>
            <a:chExt cx="4940609" cy="3737897"/>
          </a:xfrm>
        </p:grpSpPr>
        <p:sp>
          <p:nvSpPr>
            <p:cNvPr id="5" name="TextBox 4"/>
            <p:cNvSpPr txBox="1"/>
            <p:nvPr/>
          </p:nvSpPr>
          <p:spPr>
            <a:xfrm>
              <a:off x="1515092" y="4818993"/>
              <a:ext cx="3478924" cy="369332"/>
            </a:xfrm>
            <a:prstGeom prst="rect">
              <a:avLst/>
            </a:prstGeom>
            <a:noFill/>
          </p:spPr>
          <p:txBody>
            <a:bodyPr wrap="square" rtlCol="0">
              <a:spAutoFit/>
            </a:bodyPr>
            <a:lstStyle/>
            <a:p>
              <a:r>
                <a:rPr lang="en-GB" dirty="0" smtClean="0"/>
                <a:t>Lab test of WSN</a:t>
              </a:r>
              <a:endParaRPr lang="en-GB" dirty="0"/>
            </a:p>
          </p:txBody>
        </p:sp>
        <p:pic>
          <p:nvPicPr>
            <p:cNvPr id="6" name="Picture 5"/>
            <p:cNvPicPr>
              <a:picLocks noChangeAspect="1"/>
            </p:cNvPicPr>
            <p:nvPr/>
          </p:nvPicPr>
          <p:blipFill rotWithShape="1">
            <a:blip r:embed="rId2"/>
            <a:srcRect l="-1283" t="13642" r="24061" b="1783"/>
            <a:stretch/>
          </p:blipFill>
          <p:spPr>
            <a:xfrm>
              <a:off x="259961" y="1450428"/>
              <a:ext cx="4940609" cy="3512535"/>
            </a:xfrm>
            <a:prstGeom prst="rect">
              <a:avLst/>
            </a:prstGeom>
          </p:spPr>
        </p:pic>
      </p:grpSp>
      <p:grpSp>
        <p:nvGrpSpPr>
          <p:cNvPr id="15" name="Group 14"/>
          <p:cNvGrpSpPr/>
          <p:nvPr/>
        </p:nvGrpSpPr>
        <p:grpSpPr>
          <a:xfrm>
            <a:off x="6686958" y="1528411"/>
            <a:ext cx="4821869" cy="4157686"/>
            <a:chOff x="6686959" y="1528411"/>
            <a:chExt cx="4443496" cy="3700485"/>
          </a:xfrm>
        </p:grpSpPr>
        <p:pic>
          <p:nvPicPr>
            <p:cNvPr id="8" name="Picture 7"/>
            <p:cNvPicPr>
              <a:picLocks noChangeAspect="1"/>
            </p:cNvPicPr>
            <p:nvPr/>
          </p:nvPicPr>
          <p:blipFill>
            <a:blip r:embed="rId3"/>
            <a:stretch>
              <a:fillRect/>
            </a:stretch>
          </p:blipFill>
          <p:spPr>
            <a:xfrm>
              <a:off x="6686959" y="1528411"/>
              <a:ext cx="4443496" cy="3332623"/>
            </a:xfrm>
            <a:prstGeom prst="rect">
              <a:avLst/>
            </a:prstGeom>
          </p:spPr>
        </p:pic>
        <p:sp>
          <p:nvSpPr>
            <p:cNvPr id="9" name="TextBox 8"/>
            <p:cNvSpPr txBox="1"/>
            <p:nvPr/>
          </p:nvSpPr>
          <p:spPr>
            <a:xfrm>
              <a:off x="7478111" y="4861034"/>
              <a:ext cx="3384331" cy="367862"/>
            </a:xfrm>
            <a:prstGeom prst="rect">
              <a:avLst/>
            </a:prstGeom>
            <a:noFill/>
          </p:spPr>
          <p:txBody>
            <a:bodyPr wrap="square" rtlCol="0">
              <a:spAutoFit/>
            </a:bodyPr>
            <a:lstStyle/>
            <a:p>
              <a:r>
                <a:rPr lang="en-GB" dirty="0" smtClean="0"/>
                <a:t>Moisture sensor test location</a:t>
              </a:r>
              <a:endParaRPr lang="en-GB" dirty="0"/>
            </a:p>
          </p:txBody>
        </p:sp>
      </p:grpSp>
    </p:spTree>
    <p:extLst>
      <p:ext uri="{BB962C8B-B14F-4D97-AF65-F5344CB8AC3E}">
        <p14:creationId xmlns:p14="http://schemas.microsoft.com/office/powerpoint/2010/main" val="1462468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3063"/>
            <a:ext cx="10515600" cy="646386"/>
          </a:xfrm>
        </p:spPr>
        <p:txBody>
          <a:bodyPr>
            <a:normAutofit fontScale="90000"/>
          </a:bodyPr>
          <a:lstStyle/>
          <a:p>
            <a:r>
              <a:rPr lang="en-GB" sz="3100" b="1" dirty="0" smtClean="0"/>
              <a:t/>
            </a:r>
            <a:br>
              <a:rPr lang="en-GB" sz="3100" b="1" dirty="0" smtClean="0"/>
            </a:br>
            <a:r>
              <a:rPr lang="en-GB" sz="3100" b="1" dirty="0" smtClean="0"/>
              <a:t>Simulating </a:t>
            </a:r>
            <a:r>
              <a:rPr lang="en-GB" sz="3100" b="1" dirty="0"/>
              <a:t>Environmental </a:t>
            </a:r>
            <a:r>
              <a:rPr lang="en-GB" sz="3100" b="1" dirty="0" err="1"/>
              <a:t>IoT</a:t>
            </a:r>
            <a:r>
              <a:rPr lang="en-GB" sz="3100" b="1" dirty="0"/>
              <a:t> Sensor Networks for Wood Moisture</a:t>
            </a:r>
            <a:r>
              <a:rPr lang="en-GB" dirty="0"/>
              <a:t/>
            </a:r>
            <a:br>
              <a:rPr lang="en-GB" dirty="0"/>
            </a:br>
            <a:endParaRPr lang="en-GB" dirty="0"/>
          </a:p>
        </p:txBody>
      </p:sp>
      <p:grpSp>
        <p:nvGrpSpPr>
          <p:cNvPr id="7" name="Group 6"/>
          <p:cNvGrpSpPr/>
          <p:nvPr/>
        </p:nvGrpSpPr>
        <p:grpSpPr>
          <a:xfrm>
            <a:off x="7641021" y="1109135"/>
            <a:ext cx="4342156" cy="4644611"/>
            <a:chOff x="6142387" y="944285"/>
            <a:chExt cx="5318760" cy="4827032"/>
          </a:xfrm>
        </p:grpSpPr>
        <p:pic>
          <p:nvPicPr>
            <p:cNvPr id="5" name="Picture 4" descr="A close up of a map&#10;&#10;Description automatically generated"/>
            <p:cNvPicPr/>
            <p:nvPr/>
          </p:nvPicPr>
          <p:blipFill rotWithShape="1">
            <a:blip r:embed="rId2">
              <a:extLst>
                <a:ext uri="{28A0092B-C50C-407E-A947-70E740481C1C}">
                  <a14:useLocalDpi xmlns:a14="http://schemas.microsoft.com/office/drawing/2010/main" val="0"/>
                </a:ext>
              </a:extLst>
            </a:blip>
            <a:srcRect l="12700" t="11963" r="5633" b="2083"/>
            <a:stretch/>
          </p:blipFill>
          <p:spPr bwMode="auto">
            <a:xfrm>
              <a:off x="6142387" y="944285"/>
              <a:ext cx="5318760" cy="4457700"/>
            </a:xfrm>
            <a:prstGeom prst="rect">
              <a:avLst/>
            </a:prstGeom>
            <a:ln>
              <a:noFill/>
            </a:ln>
            <a:extLst>
              <a:ext uri="{53640926-AAD7-44D8-BBD7-CCE9431645EC}">
                <a14:shadowObscured xmlns:a14="http://schemas.microsoft.com/office/drawing/2010/main"/>
              </a:ext>
            </a:extLst>
          </p:spPr>
        </p:pic>
        <p:sp>
          <p:nvSpPr>
            <p:cNvPr id="6" name="TextBox 5"/>
            <p:cNvSpPr txBox="1"/>
            <p:nvPr/>
          </p:nvSpPr>
          <p:spPr>
            <a:xfrm>
              <a:off x="7425559" y="5401985"/>
              <a:ext cx="3305503" cy="369332"/>
            </a:xfrm>
            <a:prstGeom prst="rect">
              <a:avLst/>
            </a:prstGeom>
            <a:noFill/>
          </p:spPr>
          <p:txBody>
            <a:bodyPr wrap="square" rtlCol="0">
              <a:spAutoFit/>
            </a:bodyPr>
            <a:lstStyle/>
            <a:p>
              <a:r>
                <a:rPr lang="en-GB" dirty="0"/>
                <a:t>Topology of WLAN </a:t>
              </a:r>
              <a:r>
                <a:rPr lang="en-GB" dirty="0" err="1"/>
                <a:t>IoT</a:t>
              </a:r>
              <a:r>
                <a:rPr lang="en-GB" dirty="0"/>
                <a:t> Network</a:t>
              </a:r>
            </a:p>
          </p:txBody>
        </p:sp>
      </p:grpSp>
      <p:grpSp>
        <p:nvGrpSpPr>
          <p:cNvPr id="11" name="Group 10"/>
          <p:cNvGrpSpPr/>
          <p:nvPr/>
        </p:nvGrpSpPr>
        <p:grpSpPr>
          <a:xfrm>
            <a:off x="3184635" y="1120313"/>
            <a:ext cx="4520306" cy="4818032"/>
            <a:chOff x="324961" y="951519"/>
            <a:chExt cx="5267401" cy="4819798"/>
          </a:xfrm>
        </p:grpSpPr>
        <p:pic>
          <p:nvPicPr>
            <p:cNvPr id="4" name="Picture 3"/>
            <p:cNvPicPr>
              <a:picLocks noChangeAspect="1"/>
            </p:cNvPicPr>
            <p:nvPr/>
          </p:nvPicPr>
          <p:blipFill>
            <a:blip r:embed="rId3"/>
            <a:stretch>
              <a:fillRect/>
            </a:stretch>
          </p:blipFill>
          <p:spPr>
            <a:xfrm>
              <a:off x="324961" y="951519"/>
              <a:ext cx="5267401" cy="4450466"/>
            </a:xfrm>
            <a:prstGeom prst="rect">
              <a:avLst/>
            </a:prstGeom>
          </p:spPr>
        </p:pic>
        <p:sp>
          <p:nvSpPr>
            <p:cNvPr id="8" name="TextBox 7"/>
            <p:cNvSpPr txBox="1"/>
            <p:nvPr/>
          </p:nvSpPr>
          <p:spPr>
            <a:xfrm>
              <a:off x="1639614" y="5401985"/>
              <a:ext cx="3384331" cy="369332"/>
            </a:xfrm>
            <a:prstGeom prst="rect">
              <a:avLst/>
            </a:prstGeom>
            <a:noFill/>
          </p:spPr>
          <p:txBody>
            <a:bodyPr wrap="square" rtlCol="0">
              <a:spAutoFit/>
            </a:bodyPr>
            <a:lstStyle/>
            <a:p>
              <a:r>
                <a:rPr lang="en-GB" dirty="0"/>
                <a:t>Topology of </a:t>
              </a:r>
              <a:r>
                <a:rPr lang="en-GB" dirty="0" err="1"/>
                <a:t>IoT</a:t>
              </a:r>
              <a:r>
                <a:rPr lang="en-GB" dirty="0"/>
                <a:t> Network</a:t>
              </a:r>
            </a:p>
          </p:txBody>
        </p:sp>
      </p:grpSp>
      <p:pic>
        <p:nvPicPr>
          <p:cNvPr id="15" name="Picture 14"/>
          <p:cNvPicPr>
            <a:picLocks noChangeAspect="1"/>
          </p:cNvPicPr>
          <p:nvPr/>
        </p:nvPicPr>
        <p:blipFill>
          <a:blip r:embed="rId4"/>
          <a:stretch>
            <a:fillRect/>
          </a:stretch>
        </p:blipFill>
        <p:spPr>
          <a:xfrm>
            <a:off x="77938" y="1595389"/>
            <a:ext cx="3201060" cy="2803190"/>
          </a:xfrm>
          <a:prstGeom prst="rect">
            <a:avLst/>
          </a:prstGeom>
        </p:spPr>
      </p:pic>
    </p:spTree>
    <p:extLst>
      <p:ext uri="{BB962C8B-B14F-4D97-AF65-F5344CB8AC3E}">
        <p14:creationId xmlns:p14="http://schemas.microsoft.com/office/powerpoint/2010/main" val="2580388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38612"/>
          </a:xfrm>
        </p:spPr>
        <p:txBody>
          <a:bodyPr>
            <a:normAutofit fontScale="90000"/>
          </a:bodyPr>
          <a:lstStyle/>
          <a:p>
            <a:pPr algn="ctr"/>
            <a:r>
              <a:rPr lang="en-GB" dirty="0" smtClean="0"/>
              <a:t>Cybersecurity issues</a:t>
            </a:r>
            <a:endParaRPr lang="en-GB" dirty="0"/>
          </a:p>
        </p:txBody>
      </p:sp>
      <p:sp>
        <p:nvSpPr>
          <p:cNvPr id="3" name="Content Placeholder 2"/>
          <p:cNvSpPr>
            <a:spLocks noGrp="1"/>
          </p:cNvSpPr>
          <p:nvPr>
            <p:ph idx="1"/>
          </p:nvPr>
        </p:nvSpPr>
        <p:spPr>
          <a:xfrm>
            <a:off x="938048" y="1463019"/>
            <a:ext cx="4790090" cy="4351338"/>
          </a:xfrm>
        </p:spPr>
        <p:txBody>
          <a:bodyPr/>
          <a:lstStyle/>
          <a:p>
            <a:r>
              <a:rPr lang="en-GB" dirty="0" smtClean="0"/>
              <a:t>Identify weakness in the Private network</a:t>
            </a:r>
          </a:p>
          <a:p>
            <a:r>
              <a:rPr lang="en-GB" dirty="0" smtClean="0"/>
              <a:t>To be monitored via Internet</a:t>
            </a:r>
          </a:p>
          <a:p>
            <a:r>
              <a:rPr lang="en-GB" dirty="0" smtClean="0"/>
              <a:t>Penetration testing</a:t>
            </a:r>
          </a:p>
          <a:p>
            <a:r>
              <a:rPr lang="en-GB" dirty="0" smtClean="0"/>
              <a:t>Black box testing</a:t>
            </a:r>
          </a:p>
          <a:p>
            <a:r>
              <a:rPr lang="en-GB" dirty="0" smtClean="0"/>
              <a:t>Recommendation before set-up via Internet monitoring</a:t>
            </a:r>
            <a:endParaRPr lang="en-GB" dirty="0"/>
          </a:p>
        </p:txBody>
      </p:sp>
      <p:sp>
        <p:nvSpPr>
          <p:cNvPr id="4" name="Rectangle 3"/>
          <p:cNvSpPr/>
          <p:nvPr/>
        </p:nvSpPr>
        <p:spPr>
          <a:xfrm>
            <a:off x="6285186" y="1617239"/>
            <a:ext cx="5538952" cy="3055965"/>
          </a:xfrm>
          <a:prstGeom prst="rect">
            <a:avLst/>
          </a:prstGeom>
        </p:spPr>
        <p:txBody>
          <a:bodyPr wrap="square">
            <a:spAutoFit/>
          </a:bodyPr>
          <a:lstStyle/>
          <a:p>
            <a:pPr marL="342900" lvl="0" indent="-342900">
              <a:lnSpc>
                <a:spcPct val="107000"/>
              </a:lnSpc>
              <a:spcAft>
                <a:spcPts val="0"/>
              </a:spcAft>
              <a:buFont typeface="Symbol" panose="05050102010706020507" pitchFamily="18"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Run penetration tests on a controlled private network environment </a:t>
            </a:r>
          </a:p>
          <a:p>
            <a:pPr marL="342900" lvl="0" indent="-342900">
              <a:lnSpc>
                <a:spcPct val="107000"/>
              </a:lnSpc>
              <a:spcAft>
                <a:spcPts val="0"/>
              </a:spcAft>
              <a:buFont typeface="Symbol" panose="05050102010706020507" pitchFamily="18"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Run penetration tests on the live private network environment</a:t>
            </a:r>
          </a:p>
          <a:p>
            <a:pPr marL="342900" lvl="0" indent="-342900">
              <a:lnSpc>
                <a:spcPct val="107000"/>
              </a:lnSpc>
              <a:spcAft>
                <a:spcPts val="0"/>
              </a:spcAft>
              <a:buFont typeface="Symbol" panose="05050102010706020507" pitchFamily="18"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Intercept data transmission</a:t>
            </a:r>
          </a:p>
          <a:p>
            <a:pPr marL="342900" lvl="0" indent="-342900">
              <a:lnSpc>
                <a:spcPct val="107000"/>
              </a:lnSpc>
              <a:spcAft>
                <a:spcPts val="0"/>
              </a:spcAft>
              <a:buFont typeface="Symbol" panose="05050102010706020507" pitchFamily="18"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Capture data</a:t>
            </a:r>
          </a:p>
          <a:p>
            <a:pPr marL="342900" lvl="0" indent="-342900">
              <a:lnSpc>
                <a:spcPct val="107000"/>
              </a:lnSpc>
              <a:spcAft>
                <a:spcPts val="0"/>
              </a:spcAft>
              <a:buFont typeface="Symbol" panose="05050102010706020507" pitchFamily="18"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Manipulate captured data</a:t>
            </a:r>
          </a:p>
          <a:p>
            <a:pPr marL="342900" lvl="0" indent="-342900">
              <a:lnSpc>
                <a:spcPct val="107000"/>
              </a:lnSpc>
              <a:spcAft>
                <a:spcPts val="0"/>
              </a:spcAft>
              <a:buFont typeface="Symbol" panose="05050102010706020507" pitchFamily="18"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Replace intercepted data with changed data</a:t>
            </a:r>
          </a:p>
          <a:p>
            <a:pPr marL="342900" lvl="0" indent="-342900">
              <a:lnSpc>
                <a:spcPct val="107000"/>
              </a:lnSpc>
              <a:spcAft>
                <a:spcPts val="0"/>
              </a:spcAft>
              <a:buFont typeface="Symbol" panose="05050102010706020507" pitchFamily="18"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Gather results and analyse data </a:t>
            </a:r>
          </a:p>
          <a:p>
            <a:pPr marL="342900" lvl="0" indent="-342900">
              <a:lnSpc>
                <a:spcPct val="107000"/>
              </a:lnSpc>
              <a:spcAft>
                <a:spcPts val="800"/>
              </a:spcAft>
              <a:buFont typeface="Symbol" panose="05050102010706020507" pitchFamily="18"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Recommendations </a:t>
            </a:r>
          </a:p>
        </p:txBody>
      </p:sp>
    </p:spTree>
    <p:extLst>
      <p:ext uri="{BB962C8B-B14F-4D97-AF65-F5344CB8AC3E}">
        <p14:creationId xmlns:p14="http://schemas.microsoft.com/office/powerpoint/2010/main" val="381887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0752" y="154919"/>
            <a:ext cx="10515600" cy="591316"/>
          </a:xfrm>
        </p:spPr>
        <p:txBody>
          <a:bodyPr>
            <a:normAutofit fontScale="90000"/>
          </a:bodyPr>
          <a:lstStyle/>
          <a:p>
            <a:pPr algn="ctr"/>
            <a:r>
              <a:rPr lang="en-GB" dirty="0" smtClean="0"/>
              <a:t>SMART Class Room</a:t>
            </a:r>
            <a:endParaRPr lang="en-GB" dirty="0"/>
          </a:p>
        </p:txBody>
      </p:sp>
      <p:pic>
        <p:nvPicPr>
          <p:cNvPr id="4" name="Picture 3"/>
          <p:cNvPicPr/>
          <p:nvPr/>
        </p:nvPicPr>
        <p:blipFill>
          <a:blip r:embed="rId3">
            <a:extLst>
              <a:ext uri="{28A0092B-C50C-407E-A947-70E740481C1C}">
                <a14:useLocalDpi xmlns:a14="http://schemas.microsoft.com/office/drawing/2010/main" val="0"/>
              </a:ext>
            </a:extLst>
          </a:blip>
          <a:stretch>
            <a:fillRect/>
          </a:stretch>
        </p:blipFill>
        <p:spPr>
          <a:xfrm>
            <a:off x="119958" y="971216"/>
            <a:ext cx="3532387" cy="3921350"/>
          </a:xfrm>
          <a:prstGeom prst="rect">
            <a:avLst/>
          </a:prstGeom>
        </p:spPr>
      </p:pic>
      <p:pic>
        <p:nvPicPr>
          <p:cNvPr id="5" name="Picture 4"/>
          <p:cNvPicPr>
            <a:picLocks noChangeAspect="1"/>
          </p:cNvPicPr>
          <p:nvPr/>
        </p:nvPicPr>
        <p:blipFill>
          <a:blip r:embed="rId4"/>
          <a:stretch>
            <a:fillRect/>
          </a:stretch>
        </p:blipFill>
        <p:spPr>
          <a:xfrm>
            <a:off x="3925614" y="910344"/>
            <a:ext cx="4272455" cy="2723591"/>
          </a:xfrm>
          <a:prstGeom prst="rect">
            <a:avLst/>
          </a:prstGeom>
        </p:spPr>
      </p:pic>
      <p:pic>
        <p:nvPicPr>
          <p:cNvPr id="7" name="Picture 6"/>
          <p:cNvPicPr>
            <a:picLocks noChangeAspect="1"/>
          </p:cNvPicPr>
          <p:nvPr/>
        </p:nvPicPr>
        <p:blipFill>
          <a:blip r:embed="rId5"/>
          <a:stretch>
            <a:fillRect/>
          </a:stretch>
        </p:blipFill>
        <p:spPr>
          <a:xfrm>
            <a:off x="3729832" y="3798044"/>
            <a:ext cx="4468237" cy="2648609"/>
          </a:xfrm>
          <a:prstGeom prst="rect">
            <a:avLst/>
          </a:prstGeom>
        </p:spPr>
      </p:pic>
      <p:sp>
        <p:nvSpPr>
          <p:cNvPr id="12" name="Rectangle 11"/>
          <p:cNvSpPr/>
          <p:nvPr/>
        </p:nvSpPr>
        <p:spPr>
          <a:xfrm>
            <a:off x="8471338" y="971216"/>
            <a:ext cx="3468414" cy="5078313"/>
          </a:xfrm>
          <a:prstGeom prst="rect">
            <a:avLst/>
          </a:prstGeom>
        </p:spPr>
        <p:txBody>
          <a:bodyPr wrap="square">
            <a:spAutoFit/>
          </a:bodyPr>
          <a:lstStyle/>
          <a:p>
            <a:r>
              <a:rPr lang="en-GB" dirty="0"/>
              <a:t>Parameters for testing the Physical design </a:t>
            </a:r>
            <a:r>
              <a:rPr lang="en-GB" dirty="0" smtClean="0"/>
              <a:t>implementation:</a:t>
            </a:r>
            <a:endParaRPr lang="en-GB" dirty="0"/>
          </a:p>
          <a:p>
            <a:pPr marL="285750" indent="-285750">
              <a:buFont typeface="Arial" panose="020B0604020202020204" pitchFamily="34" charset="0"/>
              <a:buChar char="•"/>
            </a:pPr>
            <a:r>
              <a:rPr lang="en-GB" dirty="0" smtClean="0"/>
              <a:t>Room </a:t>
            </a:r>
            <a:r>
              <a:rPr lang="en-GB" dirty="0"/>
              <a:t>occupied by students, the windows, door and cooling fan are operated by author (imitating automation)</a:t>
            </a:r>
          </a:p>
          <a:p>
            <a:pPr marL="285750" indent="-285750">
              <a:buFont typeface="Arial" panose="020B0604020202020204" pitchFamily="34" charset="0"/>
              <a:buChar char="•"/>
            </a:pPr>
            <a:r>
              <a:rPr lang="en-GB" dirty="0"/>
              <a:t>Cisco racks are fully turned on</a:t>
            </a:r>
          </a:p>
          <a:p>
            <a:pPr marL="285750" indent="-285750">
              <a:buFont typeface="Arial" panose="020B0604020202020204" pitchFamily="34" charset="0"/>
              <a:buChar char="•"/>
            </a:pPr>
            <a:r>
              <a:rPr lang="en-GB" dirty="0"/>
              <a:t>Over temperature alert set to 25°</a:t>
            </a:r>
          </a:p>
          <a:p>
            <a:endParaRPr lang="en-GB" dirty="0"/>
          </a:p>
          <a:p>
            <a:pPr marL="285750" indent="-285750">
              <a:buFont typeface="Arial" panose="020B0604020202020204" pitchFamily="34" charset="0"/>
              <a:buChar char="•"/>
            </a:pPr>
            <a:r>
              <a:rPr lang="en-GB" dirty="0" smtClean="0"/>
              <a:t>Room </a:t>
            </a:r>
            <a:r>
              <a:rPr lang="en-GB" dirty="0"/>
              <a:t>not occupied by students, </a:t>
            </a:r>
            <a:endParaRPr lang="en-GB" dirty="0" smtClean="0"/>
          </a:p>
          <a:p>
            <a:pPr marL="285750" indent="-285750">
              <a:buFont typeface="Arial" panose="020B0604020202020204" pitchFamily="34" charset="0"/>
              <a:buChar char="•"/>
            </a:pPr>
            <a:r>
              <a:rPr lang="en-GB" dirty="0" smtClean="0"/>
              <a:t>Windows </a:t>
            </a:r>
            <a:r>
              <a:rPr lang="en-GB" dirty="0"/>
              <a:t>and door closed. </a:t>
            </a:r>
            <a:endParaRPr lang="en-GB" dirty="0" smtClean="0"/>
          </a:p>
          <a:p>
            <a:pPr marL="285750" indent="-285750">
              <a:buFont typeface="Arial" panose="020B0604020202020204" pitchFamily="34" charset="0"/>
              <a:buChar char="•"/>
            </a:pPr>
            <a:r>
              <a:rPr lang="en-GB" dirty="0" smtClean="0"/>
              <a:t>Cooling </a:t>
            </a:r>
            <a:r>
              <a:rPr lang="en-GB" dirty="0"/>
              <a:t>fan switched off, no intervention in the room environment.</a:t>
            </a:r>
          </a:p>
          <a:p>
            <a:pPr marL="285750" indent="-285750">
              <a:buFont typeface="Arial" panose="020B0604020202020204" pitchFamily="34" charset="0"/>
              <a:buChar char="•"/>
            </a:pPr>
            <a:r>
              <a:rPr lang="en-GB" dirty="0" smtClean="0"/>
              <a:t>Cisco </a:t>
            </a:r>
            <a:r>
              <a:rPr lang="en-GB" dirty="0"/>
              <a:t>racks again remain on</a:t>
            </a:r>
          </a:p>
          <a:p>
            <a:pPr marL="285750" indent="-285750">
              <a:buFont typeface="Arial" panose="020B0604020202020204" pitchFamily="34" charset="0"/>
              <a:buChar char="•"/>
            </a:pPr>
            <a:r>
              <a:rPr lang="en-GB" dirty="0"/>
              <a:t>Over temperature alert set to 25°</a:t>
            </a:r>
          </a:p>
        </p:txBody>
      </p:sp>
    </p:spTree>
    <p:extLst>
      <p:ext uri="{BB962C8B-B14F-4D97-AF65-F5344CB8AC3E}">
        <p14:creationId xmlns:p14="http://schemas.microsoft.com/office/powerpoint/2010/main" val="382960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2">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2">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2">
                                            <p:txEl>
                                              <p:pRg st="8" end="8"/>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1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SMART Farm</a:t>
            </a:r>
            <a:endParaRPr lang="en-GB" dirty="0"/>
          </a:p>
        </p:txBody>
      </p:sp>
      <p:sp>
        <p:nvSpPr>
          <p:cNvPr id="3" name="Content Placeholder 2"/>
          <p:cNvSpPr>
            <a:spLocks noGrp="1"/>
          </p:cNvSpPr>
          <p:nvPr>
            <p:ph idx="1"/>
          </p:nvPr>
        </p:nvSpPr>
        <p:spPr>
          <a:xfrm>
            <a:off x="838200" y="1825625"/>
            <a:ext cx="10515600" cy="3597713"/>
          </a:xfrm>
        </p:spPr>
        <p:txBody>
          <a:bodyPr/>
          <a:lstStyle/>
          <a:p>
            <a:pPr algn="just"/>
            <a:r>
              <a:rPr lang="en-GB" dirty="0"/>
              <a:t>Livestock sensors can notify ranchers when animals have roamed from the herd so that ranch hands can round them up.</a:t>
            </a:r>
          </a:p>
          <a:p>
            <a:pPr algn="just"/>
            <a:r>
              <a:rPr lang="en-GB" dirty="0" smtClean="0"/>
              <a:t>Soil </a:t>
            </a:r>
            <a:r>
              <a:rPr lang="en-GB" dirty="0"/>
              <a:t>sensors can alert farmers to changing conditions like high acidity, giving the farmer time to reconcile the issue and produce better crops.</a:t>
            </a:r>
          </a:p>
          <a:p>
            <a:pPr algn="just"/>
            <a:r>
              <a:rPr lang="en-GB" dirty="0" smtClean="0"/>
              <a:t>Self-driving </a:t>
            </a:r>
            <a:r>
              <a:rPr lang="en-GB" dirty="0"/>
              <a:t>tractors can be controlled remotely, providing significant savings in labour costs.</a:t>
            </a:r>
          </a:p>
          <a:p>
            <a:endParaRPr lang="en-GB" dirty="0"/>
          </a:p>
        </p:txBody>
      </p:sp>
    </p:spTree>
    <p:extLst>
      <p:ext uri="{BB962C8B-B14F-4D97-AF65-F5344CB8AC3E}">
        <p14:creationId xmlns:p14="http://schemas.microsoft.com/office/powerpoint/2010/main" val="267605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smtClean="0"/>
              <a:t>The Edge, Amsterdam</a:t>
            </a:r>
            <a:endParaRPr lang="en-GB" b="1" dirty="0"/>
          </a:p>
        </p:txBody>
      </p:sp>
      <p:sp>
        <p:nvSpPr>
          <p:cNvPr id="3" name="Content Placeholder 2"/>
          <p:cNvSpPr>
            <a:spLocks noGrp="1"/>
          </p:cNvSpPr>
          <p:nvPr>
            <p:ph idx="1"/>
          </p:nvPr>
        </p:nvSpPr>
        <p:spPr/>
        <p:txBody>
          <a:bodyPr/>
          <a:lstStyle/>
          <a:p>
            <a:r>
              <a:rPr lang="en-GB" dirty="0">
                <a:hlinkClick r:id="rId2"/>
              </a:rPr>
              <a:t>https://www.youtube.com/watch?v=JSzko-K7dzohttps://</a:t>
            </a:r>
            <a:r>
              <a:rPr lang="en-GB" dirty="0" smtClean="0">
                <a:hlinkClick r:id="rId2"/>
              </a:rPr>
              <a:t>www.youtube.com/watch?v=JSzko-K7dzo</a:t>
            </a:r>
            <a:endParaRPr lang="en-GB" dirty="0">
              <a:hlinkClick r:id="rId2"/>
            </a:endParaRPr>
          </a:p>
          <a:p>
            <a:endParaRPr lang="en-GB" dirty="0" smtClean="0">
              <a:hlinkClick r:id="rId3"/>
            </a:endParaRPr>
          </a:p>
          <a:p>
            <a:r>
              <a:rPr lang="en-GB" dirty="0" smtClean="0">
                <a:hlinkClick r:id="rId3"/>
              </a:rPr>
              <a:t>https</a:t>
            </a:r>
            <a:r>
              <a:rPr lang="en-GB" dirty="0">
                <a:hlinkClick r:id="rId3"/>
              </a:rPr>
              <a:t>://</a:t>
            </a:r>
            <a:r>
              <a:rPr lang="en-GB" dirty="0" smtClean="0">
                <a:hlinkClick r:id="rId3"/>
              </a:rPr>
              <a:t>www.youtube.com/watch?v=9D1odntx1dc</a:t>
            </a:r>
            <a:endParaRPr lang="en-GB" dirty="0" smtClean="0"/>
          </a:p>
          <a:p>
            <a:endParaRPr lang="en-GB" dirty="0"/>
          </a:p>
        </p:txBody>
      </p:sp>
    </p:spTree>
    <p:extLst>
      <p:ext uri="{BB962C8B-B14F-4D97-AF65-F5344CB8AC3E}">
        <p14:creationId xmlns:p14="http://schemas.microsoft.com/office/powerpoint/2010/main" val="108418970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8870" y="2514600"/>
            <a:ext cx="10515600" cy="914400"/>
          </a:xfrm>
        </p:spPr>
        <p:txBody>
          <a:bodyPr>
            <a:normAutofit fontScale="90000"/>
          </a:bodyPr>
          <a:lstStyle/>
          <a:p>
            <a:pPr algn="ctr"/>
            <a:r>
              <a:rPr lang="en-GB" sz="6700" b="1" dirty="0"/>
              <a:t/>
            </a:r>
            <a:br>
              <a:rPr lang="en-GB" sz="6700" b="1" dirty="0"/>
            </a:br>
            <a:r>
              <a:rPr lang="en-GB" sz="6700" b="1" dirty="0"/>
              <a:t>Questions?</a:t>
            </a:r>
            <a:r>
              <a:rPr lang="en-US" b="1" dirty="0"/>
              <a:t/>
            </a:r>
            <a:br>
              <a:rPr lang="en-US" b="1" dirty="0"/>
            </a:br>
            <a:endParaRPr lang="en-GB" b="1" dirty="0"/>
          </a:p>
        </p:txBody>
      </p:sp>
      <p:sp>
        <p:nvSpPr>
          <p:cNvPr id="4" name="Title 2"/>
          <p:cNvSpPr txBox="1">
            <a:spLocks/>
          </p:cNvSpPr>
          <p:nvPr/>
        </p:nvSpPr>
        <p:spPr>
          <a:xfrm>
            <a:off x="2452313" y="2725464"/>
            <a:ext cx="8772157" cy="8382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US" dirty="0"/>
          </a:p>
        </p:txBody>
      </p:sp>
    </p:spTree>
    <p:extLst>
      <p:ext uri="{BB962C8B-B14F-4D97-AF65-F5344CB8AC3E}">
        <p14:creationId xmlns:p14="http://schemas.microsoft.com/office/powerpoint/2010/main" val="295596353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2743</TotalTime>
  <Words>1926</Words>
  <Application>Microsoft Office PowerPoint</Application>
  <PresentationFormat>Widescreen</PresentationFormat>
  <Paragraphs>178</Paragraphs>
  <Slides>19</Slides>
  <Notes>11</Notes>
  <HiddenSlides>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SimSun</vt:lpstr>
      <vt:lpstr>Arial</vt:lpstr>
      <vt:lpstr>Calibri</vt:lpstr>
      <vt:lpstr>Calibri Light</vt:lpstr>
      <vt:lpstr>Symbol</vt:lpstr>
      <vt:lpstr>Times New Roman</vt:lpstr>
      <vt:lpstr>Wingdings</vt:lpstr>
      <vt:lpstr>Office Theme</vt:lpstr>
      <vt:lpstr>SMART Buildings </vt:lpstr>
      <vt:lpstr>Internet of Things (IoT)</vt:lpstr>
      <vt:lpstr>PowerPoint Presentation</vt:lpstr>
      <vt:lpstr>Use &amp; Types of Sensors</vt:lpstr>
      <vt:lpstr>Use of Sensors</vt:lpstr>
      <vt:lpstr>The World’s Smartest Building</vt:lpstr>
      <vt:lpstr>Projects involved with…</vt:lpstr>
      <vt:lpstr>Welsh Larch</vt:lpstr>
      <vt:lpstr>PowerPoint Presentation</vt:lpstr>
      <vt:lpstr>Construction of the sensor node </vt:lpstr>
      <vt:lpstr>Construction of the sensor node </vt:lpstr>
      <vt:lpstr>Physical Implementation</vt:lpstr>
      <vt:lpstr>Testing</vt:lpstr>
      <vt:lpstr> Simulating Environmental IoT Sensor Networks for Wood Moisture </vt:lpstr>
      <vt:lpstr>Cybersecurity issues</vt:lpstr>
      <vt:lpstr>SMART Class Room</vt:lpstr>
      <vt:lpstr>SMART Farm</vt:lpstr>
      <vt:lpstr>The Edge, Amsterdam</vt:lpstr>
      <vt:lpstr> Questions?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Cyber Security and the Internet of things (IoT) “How safe are you on the Internet?”</dc:title>
  <dc:creator>Carlene Campbell</dc:creator>
  <cp:lastModifiedBy>Alan Nantel</cp:lastModifiedBy>
  <cp:revision>130</cp:revision>
  <dcterms:created xsi:type="dcterms:W3CDTF">2019-03-14T19:03:31Z</dcterms:created>
  <dcterms:modified xsi:type="dcterms:W3CDTF">2020-03-23T10:33:10Z</dcterms:modified>
</cp:coreProperties>
</file>