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sldIdLst>
    <p:sldId id="256" r:id="rId5"/>
    <p:sldId id="308" r:id="rId6"/>
    <p:sldId id="311" r:id="rId7"/>
    <p:sldId id="309" r:id="rId8"/>
    <p:sldId id="314" r:id="rId9"/>
    <p:sldId id="315" r:id="rId10"/>
    <p:sldId id="316" r:id="rId11"/>
    <p:sldId id="317" r:id="rId12"/>
    <p:sldId id="310" r:id="rId13"/>
    <p:sldId id="264" r:id="rId14"/>
    <p:sldId id="258" r:id="rId15"/>
    <p:sldId id="266" r:id="rId16"/>
    <p:sldId id="269" r:id="rId17"/>
    <p:sldId id="261" r:id="rId18"/>
    <p:sldId id="263" r:id="rId19"/>
    <p:sldId id="273" r:id="rId20"/>
    <p:sldId id="274" r:id="rId21"/>
    <p:sldId id="275" r:id="rId22"/>
    <p:sldId id="276" r:id="rId23"/>
    <p:sldId id="278" r:id="rId24"/>
    <p:sldId id="280" r:id="rId25"/>
    <p:sldId id="281" r:id="rId26"/>
    <p:sldId id="282" r:id="rId27"/>
    <p:sldId id="283" r:id="rId28"/>
    <p:sldId id="294" r:id="rId29"/>
    <p:sldId id="297" r:id="rId30"/>
    <p:sldId id="298" r:id="rId31"/>
    <p:sldId id="301" r:id="rId32"/>
    <p:sldId id="305" r:id="rId33"/>
    <p:sldId id="312" r:id="rId34"/>
    <p:sldId id="313" r:id="rId35"/>
    <p:sldId id="307"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044" autoAdjust="0"/>
  </p:normalViewPr>
  <p:slideViewPr>
    <p:cSldViewPr>
      <p:cViewPr varScale="1">
        <p:scale>
          <a:sx n="104" d="100"/>
          <a:sy n="104" d="100"/>
        </p:scale>
        <p:origin x="-1188"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D8C234-2655-4CEF-9201-7A9C46AA0AB5}" type="datetimeFigureOut">
              <a:rPr lang="en-US" smtClean="0"/>
              <a:pPr/>
              <a:t>11/1/2017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B94DC9-DC59-4854-9326-AA30326BA607}" type="slidenum">
              <a:rPr lang="en-US" smtClean="0"/>
              <a:pPr/>
              <a:t>‹#›</a:t>
            </a:fld>
            <a:endParaRPr lang="en-US"/>
          </a:p>
        </p:txBody>
      </p:sp>
    </p:spTree>
    <p:extLst>
      <p:ext uri="{BB962C8B-B14F-4D97-AF65-F5344CB8AC3E}">
        <p14:creationId xmlns:p14="http://schemas.microsoft.com/office/powerpoint/2010/main" val="2411003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2</a:t>
            </a:fld>
            <a:endParaRPr lang="en-US"/>
          </a:p>
        </p:txBody>
      </p:sp>
    </p:spTree>
    <p:extLst>
      <p:ext uri="{BB962C8B-B14F-4D97-AF65-F5344CB8AC3E}">
        <p14:creationId xmlns:p14="http://schemas.microsoft.com/office/powerpoint/2010/main" val="41804095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3</a:t>
            </a:fld>
            <a:endParaRPr lang="en-US"/>
          </a:p>
        </p:txBody>
      </p:sp>
    </p:spTree>
    <p:extLst>
      <p:ext uri="{BB962C8B-B14F-4D97-AF65-F5344CB8AC3E}">
        <p14:creationId xmlns:p14="http://schemas.microsoft.com/office/powerpoint/2010/main" val="3091611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4</a:t>
            </a:fld>
            <a:endParaRPr lang="en-US"/>
          </a:p>
        </p:txBody>
      </p:sp>
    </p:spTree>
    <p:extLst>
      <p:ext uri="{BB962C8B-B14F-4D97-AF65-F5344CB8AC3E}">
        <p14:creationId xmlns:p14="http://schemas.microsoft.com/office/powerpoint/2010/main" val="1602254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5</a:t>
            </a:fld>
            <a:endParaRPr lang="en-US"/>
          </a:p>
        </p:txBody>
      </p:sp>
    </p:spTree>
    <p:extLst>
      <p:ext uri="{BB962C8B-B14F-4D97-AF65-F5344CB8AC3E}">
        <p14:creationId xmlns:p14="http://schemas.microsoft.com/office/powerpoint/2010/main" val="1602254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6</a:t>
            </a:fld>
            <a:endParaRPr lang="en-US"/>
          </a:p>
        </p:txBody>
      </p:sp>
    </p:spTree>
    <p:extLst>
      <p:ext uri="{BB962C8B-B14F-4D97-AF65-F5344CB8AC3E}">
        <p14:creationId xmlns:p14="http://schemas.microsoft.com/office/powerpoint/2010/main" val="1602254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7</a:t>
            </a:fld>
            <a:endParaRPr lang="en-US"/>
          </a:p>
        </p:txBody>
      </p:sp>
    </p:spTree>
    <p:extLst>
      <p:ext uri="{BB962C8B-B14F-4D97-AF65-F5344CB8AC3E}">
        <p14:creationId xmlns:p14="http://schemas.microsoft.com/office/powerpoint/2010/main" val="1602254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8</a:t>
            </a:fld>
            <a:endParaRPr lang="en-US"/>
          </a:p>
        </p:txBody>
      </p:sp>
    </p:spTree>
    <p:extLst>
      <p:ext uri="{BB962C8B-B14F-4D97-AF65-F5344CB8AC3E}">
        <p14:creationId xmlns:p14="http://schemas.microsoft.com/office/powerpoint/2010/main" val="16022543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9</a:t>
            </a:fld>
            <a:endParaRPr lang="en-US"/>
          </a:p>
        </p:txBody>
      </p:sp>
    </p:spTree>
    <p:extLst>
      <p:ext uri="{BB962C8B-B14F-4D97-AF65-F5344CB8AC3E}">
        <p14:creationId xmlns:p14="http://schemas.microsoft.com/office/powerpoint/2010/main" val="39100693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10</a:t>
            </a:fld>
            <a:endParaRPr lang="en-US"/>
          </a:p>
        </p:txBody>
      </p:sp>
    </p:spTree>
    <p:extLst>
      <p:ext uri="{BB962C8B-B14F-4D97-AF65-F5344CB8AC3E}">
        <p14:creationId xmlns:p14="http://schemas.microsoft.com/office/powerpoint/2010/main" val="12409424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b="1" smtClean="0">
              <a:ea typeface="ＭＳ Ｐゴシック" pitchFamily="-106" charset="-128"/>
            </a:endParaRPr>
          </a:p>
          <a:p>
            <a:pPr eaLnBrk="1" hangingPunct="1">
              <a:spcBef>
                <a:spcPct val="0"/>
              </a:spcBef>
            </a:pPr>
            <a:r>
              <a:rPr lang="en-US" smtClean="0">
                <a:ea typeface="ＭＳ Ｐゴシック" pitchFamily="-106" charset="-128"/>
              </a:rPr>
              <a:t>Germany is the largest exporting nation. China is barely behind the U.S.</a:t>
            </a:r>
          </a:p>
        </p:txBody>
      </p:sp>
      <p:sp>
        <p:nvSpPr>
          <p:cNvPr id="22532" name="Slide Number Placeholder 3"/>
          <p:cNvSpPr>
            <a:spLocks noGrp="1"/>
          </p:cNvSpPr>
          <p:nvPr>
            <p:ph type="sldNum" sz="quarter" idx="5"/>
          </p:nvPr>
        </p:nvSpPr>
        <p:spPr bwMode="auto">
          <a:noFill/>
          <a:ln>
            <a:miter lim="800000"/>
            <a:headEnd/>
            <a:tailEnd/>
          </a:ln>
        </p:spPr>
        <p:txBody>
          <a:bodyPr/>
          <a:lstStyle/>
          <a:p>
            <a:fld id="{21BC2D9F-7108-4C65-B097-90EF9FA04064}" type="slidenum">
              <a:rPr lang="en-US"/>
              <a:pPr/>
              <a:t>11</a:t>
            </a:fld>
            <a:endParaRPr lang="en-US"/>
          </a:p>
        </p:txBody>
      </p:sp>
    </p:spTree>
    <p:extLst>
      <p:ext uri="{BB962C8B-B14F-4D97-AF65-F5344CB8AC3E}">
        <p14:creationId xmlns:p14="http://schemas.microsoft.com/office/powerpoint/2010/main" val="5440649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2: Explain the importance of importing and exporting, and understand key terms used in global business.  </a:t>
            </a:r>
          </a:p>
          <a:p>
            <a:pPr eaLnBrk="1" hangingPunct="1">
              <a:spcBef>
                <a:spcPct val="0"/>
              </a:spcBef>
            </a:pPr>
            <a:endParaRPr lang="en-US" smtClean="0">
              <a:ea typeface="ＭＳ Ｐゴシック" pitchFamily="-106" charset="-128"/>
            </a:endParaRPr>
          </a:p>
        </p:txBody>
      </p:sp>
      <p:sp>
        <p:nvSpPr>
          <p:cNvPr id="40964" name="Slide Number Placeholder 3"/>
          <p:cNvSpPr>
            <a:spLocks noGrp="1"/>
          </p:cNvSpPr>
          <p:nvPr>
            <p:ph type="sldNum" sz="quarter" idx="5"/>
          </p:nvPr>
        </p:nvSpPr>
        <p:spPr bwMode="auto">
          <a:noFill/>
          <a:ln>
            <a:miter lim="800000"/>
            <a:headEnd/>
            <a:tailEnd/>
          </a:ln>
        </p:spPr>
        <p:txBody>
          <a:bodyPr/>
          <a:lstStyle/>
          <a:p>
            <a:fld id="{49DD1682-20B3-4B1A-B476-7CD5C53309ED}" type="slidenum">
              <a:rPr lang="en-US"/>
              <a:pPr/>
              <a:t>12</a:t>
            </a:fld>
            <a:endParaRPr lang="en-US"/>
          </a:p>
        </p:txBody>
      </p:sp>
    </p:spTree>
    <p:extLst>
      <p:ext uri="{BB962C8B-B14F-4D97-AF65-F5344CB8AC3E}">
        <p14:creationId xmlns:p14="http://schemas.microsoft.com/office/powerpoint/2010/main" val="26960496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2: Explain the importance of importing and exporting, and understand key terms used in global business.  </a:t>
            </a:r>
          </a:p>
          <a:p>
            <a:pPr eaLnBrk="1" hangingPunct="1">
              <a:spcBef>
                <a:spcPct val="0"/>
              </a:spcBef>
            </a:pPr>
            <a:endParaRPr lang="en-US" smtClean="0">
              <a:ea typeface="ＭＳ Ｐゴシック" pitchFamily="-106" charset="-128"/>
            </a:endParaRPr>
          </a:p>
          <a:p>
            <a:pPr eaLnBrk="1" hangingPunct="1">
              <a:spcBef>
                <a:spcPct val="0"/>
              </a:spcBef>
            </a:pPr>
            <a:r>
              <a:rPr lang="en-US" smtClean="0">
                <a:ea typeface="ＭＳ Ｐゴシック" pitchFamily="-106" charset="-128"/>
              </a:rPr>
              <a:t>Currently, the United States maintains the largest trade deficit in the world.  </a:t>
            </a:r>
          </a:p>
          <a:p>
            <a:pPr eaLnBrk="1" hangingPunct="1">
              <a:spcBef>
                <a:spcPct val="0"/>
              </a:spcBef>
            </a:pPr>
            <a:endParaRPr lang="en-US" smtClean="0">
              <a:ea typeface="ＭＳ Ｐゴシック" pitchFamily="-106" charset="-128"/>
            </a:endParaRPr>
          </a:p>
        </p:txBody>
      </p:sp>
      <p:sp>
        <p:nvSpPr>
          <p:cNvPr id="47108" name="Slide Number Placeholder 3"/>
          <p:cNvSpPr>
            <a:spLocks noGrp="1"/>
          </p:cNvSpPr>
          <p:nvPr>
            <p:ph type="sldNum" sz="quarter" idx="5"/>
          </p:nvPr>
        </p:nvSpPr>
        <p:spPr bwMode="auto">
          <a:noFill/>
          <a:ln>
            <a:miter lim="800000"/>
            <a:headEnd/>
            <a:tailEnd/>
          </a:ln>
        </p:spPr>
        <p:txBody>
          <a:bodyPr/>
          <a:lstStyle/>
          <a:p>
            <a:fld id="{1CB5EF8C-9F06-4282-AB38-D8F35B816C3C}" type="slidenum">
              <a:rPr lang="en-US"/>
              <a:pPr/>
              <a:t>13</a:t>
            </a:fld>
            <a:endParaRPr lang="en-US"/>
          </a:p>
        </p:txBody>
      </p:sp>
    </p:spTree>
    <p:extLst>
      <p:ext uri="{BB962C8B-B14F-4D97-AF65-F5344CB8AC3E}">
        <p14:creationId xmlns:p14="http://schemas.microsoft.com/office/powerpoint/2010/main" val="6778503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p:spPr>
      </p:sp>
      <p:sp>
        <p:nvSpPr>
          <p:cNvPr id="28675"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a:p>
            <a:pPr eaLnBrk="1" hangingPunct="1">
              <a:spcBef>
                <a:spcPct val="0"/>
              </a:spcBef>
            </a:pPr>
            <a:r>
              <a:rPr lang="en-US" smtClean="0">
                <a:ea typeface="ＭＳ Ｐゴシック" pitchFamily="-106" charset="-128"/>
              </a:rPr>
              <a:t>No nation can produce all the products its people want and need.</a:t>
            </a:r>
          </a:p>
          <a:p>
            <a:pPr eaLnBrk="1" hangingPunct="1">
              <a:spcBef>
                <a:spcPct val="0"/>
              </a:spcBef>
            </a:pPr>
            <a:endParaRPr lang="en-US" smtClean="0">
              <a:ea typeface="ＭＳ Ｐゴシック" pitchFamily="-106" charset="-128"/>
            </a:endParaRPr>
          </a:p>
        </p:txBody>
      </p:sp>
      <p:sp>
        <p:nvSpPr>
          <p:cNvPr id="28676" name="Slide Number Placeholder 3"/>
          <p:cNvSpPr>
            <a:spLocks noGrp="1"/>
          </p:cNvSpPr>
          <p:nvPr>
            <p:ph type="sldNum" sz="quarter" idx="5"/>
          </p:nvPr>
        </p:nvSpPr>
        <p:spPr bwMode="auto">
          <a:noFill/>
          <a:ln>
            <a:miter lim="800000"/>
            <a:headEnd/>
            <a:tailEnd/>
          </a:ln>
        </p:spPr>
        <p:txBody>
          <a:bodyPr/>
          <a:lstStyle/>
          <a:p>
            <a:fld id="{76A12B4E-5C1C-4E7A-94D9-9068D1486203}" type="slidenum">
              <a:rPr lang="en-US"/>
              <a:pPr/>
              <a:t>14</a:t>
            </a:fld>
            <a:endParaRPr lang="en-US"/>
          </a:p>
        </p:txBody>
      </p:sp>
    </p:spTree>
    <p:extLst>
      <p:ext uri="{BB962C8B-B14F-4D97-AF65-F5344CB8AC3E}">
        <p14:creationId xmlns:p14="http://schemas.microsoft.com/office/powerpoint/2010/main" val="3072200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a:lstStyle/>
          <a:p>
            <a:pPr marL="0" lvl="1"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marL="0" lvl="1" eaLnBrk="1" hangingPunct="1">
              <a:spcBef>
                <a:spcPct val="0"/>
              </a:spcBef>
            </a:pPr>
            <a:endParaRPr lang="en-US" smtClean="0">
              <a:ea typeface="ＭＳ Ｐゴシック" pitchFamily="-106" charset="-128"/>
            </a:endParaRPr>
          </a:p>
          <a:p>
            <a:pPr marL="0" lvl="1" eaLnBrk="1" hangingPunct="1">
              <a:spcBef>
                <a:spcPct val="0"/>
              </a:spcBef>
            </a:pPr>
            <a:r>
              <a:rPr lang="en-US" smtClean="0">
                <a:ea typeface="ＭＳ Ｐゴシック" pitchFamily="-106" charset="-128"/>
              </a:rPr>
              <a:t>David Ricardo expanded on Adam Smith’s theory of absolute advantage with the theory of comparative advantage.  This theory can be difficult for students to grasp.  A country should produce only what it can produce efficiently buying what it cannot produce as efficiently.  This theory of international trade along with Adam Smith’s Theory of Absolute Advantage have been guiding tenets of international trade since the late 1700s.     </a:t>
            </a:r>
          </a:p>
          <a:p>
            <a:pPr marL="0" lvl="1" eaLnBrk="1" hangingPunct="1">
              <a:spcBef>
                <a:spcPct val="0"/>
              </a:spcBef>
            </a:pPr>
            <a:endParaRPr lang="en-US" smtClean="0">
              <a:ea typeface="ＭＳ Ｐゴシック" pitchFamily="-106" charset="-128"/>
            </a:endParaRPr>
          </a:p>
        </p:txBody>
      </p:sp>
      <p:sp>
        <p:nvSpPr>
          <p:cNvPr id="32772" name="Slide Number Placeholder 3"/>
          <p:cNvSpPr>
            <a:spLocks noGrp="1"/>
          </p:cNvSpPr>
          <p:nvPr>
            <p:ph type="sldNum" sz="quarter" idx="5"/>
          </p:nvPr>
        </p:nvSpPr>
        <p:spPr bwMode="auto">
          <a:noFill/>
          <a:ln>
            <a:miter lim="800000"/>
            <a:headEnd/>
            <a:tailEnd/>
          </a:ln>
        </p:spPr>
        <p:txBody>
          <a:bodyPr/>
          <a:lstStyle/>
          <a:p>
            <a:fld id="{9293ADD3-E490-4F86-B345-8D901ED0EC10}" type="slidenum">
              <a:rPr lang="en-US"/>
              <a:pPr/>
              <a:t>15</a:t>
            </a:fld>
            <a:endParaRPr lang="en-US"/>
          </a:p>
        </p:txBody>
      </p:sp>
    </p:spTree>
    <p:extLst>
      <p:ext uri="{BB962C8B-B14F-4D97-AF65-F5344CB8AC3E}">
        <p14:creationId xmlns:p14="http://schemas.microsoft.com/office/powerpoint/2010/main" val="23526198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3: Illustrate the strategies used in reaching global markets and explain the role of multinational corporations in global markets.  </a:t>
            </a:r>
          </a:p>
          <a:p>
            <a:pPr eaLnBrk="1" hangingPunct="1">
              <a:spcBef>
                <a:spcPct val="0"/>
              </a:spcBef>
            </a:pPr>
            <a:endParaRPr lang="en-US" smtClean="0">
              <a:ea typeface="ＭＳ Ｐゴシック" pitchFamily="-106" charset="-128"/>
            </a:endParaRPr>
          </a:p>
          <a:p>
            <a:pPr eaLnBrk="1" hangingPunct="1">
              <a:spcBef>
                <a:spcPct val="0"/>
              </a:spcBef>
            </a:pPr>
            <a:r>
              <a:rPr lang="en-US" smtClean="0">
                <a:ea typeface="ＭＳ Ｐゴシック" pitchFamily="-106" charset="-128"/>
              </a:rPr>
              <a:t>When senior management elects to expand internationally, they have a wide range of options available to them.  Such options range from licensing with the least risk all the way to foreign direct investment with the most risk.  A few examples to be shared during this portion of the lecture include:  Coca-Cola’s use of licensing, McDonald’s use of franchising, Nike’s use of contract manufacturing, Volkswagen’s joint venture in China and Toyota’s foreign direct investment in the United States.  </a:t>
            </a:r>
          </a:p>
          <a:p>
            <a:pPr eaLnBrk="1" hangingPunct="1">
              <a:spcBef>
                <a:spcPct val="0"/>
              </a:spcBef>
            </a:pPr>
            <a:endParaRPr lang="en-US" smtClean="0">
              <a:ea typeface="ＭＳ Ｐゴシック" pitchFamily="-106" charset="-128"/>
            </a:endParaRPr>
          </a:p>
        </p:txBody>
      </p:sp>
      <p:sp>
        <p:nvSpPr>
          <p:cNvPr id="55300" name="Slide Number Placeholder 3"/>
          <p:cNvSpPr>
            <a:spLocks noGrp="1"/>
          </p:cNvSpPr>
          <p:nvPr>
            <p:ph type="sldNum" sz="quarter" idx="5"/>
          </p:nvPr>
        </p:nvSpPr>
        <p:spPr bwMode="auto">
          <a:noFill/>
          <a:ln>
            <a:miter lim="800000"/>
            <a:headEnd/>
            <a:tailEnd/>
          </a:ln>
        </p:spPr>
        <p:txBody>
          <a:bodyPr/>
          <a:lstStyle/>
          <a:p>
            <a:fld id="{F3EA1951-0BEA-43F6-9B0E-B0CED7C56C0E}" type="slidenum">
              <a:rPr lang="en-US"/>
              <a:pPr/>
              <a:t>16</a:t>
            </a:fld>
            <a:endParaRPr lang="en-US"/>
          </a:p>
        </p:txBody>
      </p:sp>
    </p:spTree>
    <p:extLst>
      <p:ext uri="{BB962C8B-B14F-4D97-AF65-F5344CB8AC3E}">
        <p14:creationId xmlns:p14="http://schemas.microsoft.com/office/powerpoint/2010/main" val="1360757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3: Illustrate the strategies used in reaching global markets and explain the role of multinational corporations in global markets.  </a:t>
            </a:r>
          </a:p>
          <a:p>
            <a:pPr eaLnBrk="1" hangingPunct="1">
              <a:spcBef>
                <a:spcPct val="0"/>
              </a:spcBef>
            </a:pPr>
            <a:endParaRPr lang="en-US" smtClean="0">
              <a:ea typeface="ＭＳ Ｐゴシック" pitchFamily="-106" charset="-128"/>
            </a:endParaRPr>
          </a:p>
        </p:txBody>
      </p:sp>
      <p:sp>
        <p:nvSpPr>
          <p:cNvPr id="57348" name="Slide Number Placeholder 3"/>
          <p:cNvSpPr>
            <a:spLocks noGrp="1"/>
          </p:cNvSpPr>
          <p:nvPr>
            <p:ph type="sldNum" sz="quarter" idx="5"/>
          </p:nvPr>
        </p:nvSpPr>
        <p:spPr bwMode="auto">
          <a:noFill/>
          <a:ln>
            <a:miter lim="800000"/>
            <a:headEnd/>
            <a:tailEnd/>
          </a:ln>
        </p:spPr>
        <p:txBody>
          <a:bodyPr/>
          <a:lstStyle/>
          <a:p>
            <a:fld id="{C2E813F6-DB68-4B14-91BB-1F88A68B04E6}" type="slidenum">
              <a:rPr lang="en-US"/>
              <a:pPr/>
              <a:t>17</a:t>
            </a:fld>
            <a:endParaRPr lang="en-US"/>
          </a:p>
        </p:txBody>
      </p:sp>
    </p:spTree>
    <p:extLst>
      <p:ext uri="{BB962C8B-B14F-4D97-AF65-F5344CB8AC3E}">
        <p14:creationId xmlns:p14="http://schemas.microsoft.com/office/powerpoint/2010/main" val="11957852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a:lstStyle/>
          <a:p>
            <a:pPr eaLnBrk="1" hangingPunct="1">
              <a:spcBef>
                <a:spcPct val="0"/>
              </a:spcBef>
            </a:pPr>
            <a:r>
              <a:rPr lang="en-US" dirty="0" smtClean="0">
                <a:ea typeface="ＭＳ Ｐゴシック" pitchFamily="-106" charset="-128"/>
              </a:rPr>
              <a:t>See Learning Goal 3: Illustrate the strategies used in reaching global markets and explain the role of multinational corporations in global markets.  </a:t>
            </a:r>
          </a:p>
          <a:p>
            <a:pPr eaLnBrk="1" hangingPunct="1">
              <a:spcBef>
                <a:spcPct val="0"/>
              </a:spcBef>
            </a:pPr>
            <a:endParaRPr lang="en-US" dirty="0" smtClean="0">
              <a:ea typeface="ＭＳ Ｐゴシック" pitchFamily="-106" charset="-128"/>
            </a:endParaRPr>
          </a:p>
        </p:txBody>
      </p:sp>
      <p:sp>
        <p:nvSpPr>
          <p:cNvPr id="59396" name="Slide Number Placeholder 3"/>
          <p:cNvSpPr>
            <a:spLocks noGrp="1"/>
          </p:cNvSpPr>
          <p:nvPr>
            <p:ph type="sldNum" sz="quarter" idx="5"/>
          </p:nvPr>
        </p:nvSpPr>
        <p:spPr bwMode="auto">
          <a:noFill/>
          <a:ln>
            <a:miter lim="800000"/>
            <a:headEnd/>
            <a:tailEnd/>
          </a:ln>
        </p:spPr>
        <p:txBody>
          <a:bodyPr/>
          <a:lstStyle/>
          <a:p>
            <a:fld id="{003EC678-8277-411D-ACB9-2E43E3C8D2BE}" type="slidenum">
              <a:rPr lang="en-US"/>
              <a:pPr/>
              <a:t>18</a:t>
            </a:fld>
            <a:endParaRPr lang="en-US"/>
          </a:p>
        </p:txBody>
      </p:sp>
    </p:spTree>
    <p:extLst>
      <p:ext uri="{BB962C8B-B14F-4D97-AF65-F5344CB8AC3E}">
        <p14:creationId xmlns:p14="http://schemas.microsoft.com/office/powerpoint/2010/main" val="3621596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3: Illustrate the strategies used in reaching global markets and explain the role of multinational corporations in global markets. </a:t>
            </a:r>
          </a:p>
          <a:p>
            <a:pPr eaLnBrk="1" hangingPunct="1">
              <a:spcBef>
                <a:spcPct val="0"/>
              </a:spcBef>
            </a:pPr>
            <a:endParaRPr lang="en-US" smtClean="0">
              <a:ea typeface="ＭＳ Ｐゴシック" pitchFamily="-106" charset="-128"/>
            </a:endParaRPr>
          </a:p>
          <a:p>
            <a:pPr eaLnBrk="1" hangingPunct="1">
              <a:spcBef>
                <a:spcPct val="0"/>
              </a:spcBef>
            </a:pPr>
            <a:r>
              <a:rPr lang="en-US" smtClean="0">
                <a:ea typeface="ＭＳ Ｐゴシック" pitchFamily="-106" charset="-128"/>
              </a:rPr>
              <a:t>The next few slides offer specific examples of how franchisors have adapted their products for various countries. </a:t>
            </a:r>
          </a:p>
          <a:p>
            <a:pPr eaLnBrk="1" hangingPunct="1">
              <a:spcBef>
                <a:spcPct val="0"/>
              </a:spcBef>
            </a:pPr>
            <a:endParaRPr lang="en-US" smtClean="0">
              <a:ea typeface="ＭＳ Ｐゴシック" pitchFamily="-106" charset="-128"/>
            </a:endParaRPr>
          </a:p>
        </p:txBody>
      </p:sp>
      <p:sp>
        <p:nvSpPr>
          <p:cNvPr id="61444" name="Slide Number Placeholder 3"/>
          <p:cNvSpPr>
            <a:spLocks noGrp="1"/>
          </p:cNvSpPr>
          <p:nvPr>
            <p:ph type="sldNum" sz="quarter" idx="5"/>
          </p:nvPr>
        </p:nvSpPr>
        <p:spPr bwMode="auto">
          <a:noFill/>
          <a:ln>
            <a:miter lim="800000"/>
            <a:headEnd/>
            <a:tailEnd/>
          </a:ln>
        </p:spPr>
        <p:txBody>
          <a:bodyPr/>
          <a:lstStyle/>
          <a:p>
            <a:fld id="{C8489A60-9A27-423F-ADA0-7ECDE219BC4F}" type="slidenum">
              <a:rPr lang="en-US"/>
              <a:pPr/>
              <a:t>19</a:t>
            </a:fld>
            <a:endParaRPr lang="en-US"/>
          </a:p>
        </p:txBody>
      </p:sp>
    </p:spTree>
    <p:extLst>
      <p:ext uri="{BB962C8B-B14F-4D97-AF65-F5344CB8AC3E}">
        <p14:creationId xmlns:p14="http://schemas.microsoft.com/office/powerpoint/2010/main" val="42387324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3: Illustrate the strategies used in reaching global markets and explain the role of multinational corporations in global markets.  </a:t>
            </a:r>
          </a:p>
          <a:p>
            <a:pPr eaLnBrk="1" hangingPunct="1">
              <a:spcBef>
                <a:spcPct val="0"/>
              </a:spcBef>
            </a:pPr>
            <a:endParaRPr lang="en-US" smtClean="0">
              <a:ea typeface="ＭＳ Ｐゴシック" pitchFamily="-106" charset="-128"/>
            </a:endParaRPr>
          </a:p>
        </p:txBody>
      </p:sp>
      <p:sp>
        <p:nvSpPr>
          <p:cNvPr id="65540" name="Slide Number Placeholder 3"/>
          <p:cNvSpPr>
            <a:spLocks noGrp="1"/>
          </p:cNvSpPr>
          <p:nvPr>
            <p:ph type="sldNum" sz="quarter" idx="5"/>
          </p:nvPr>
        </p:nvSpPr>
        <p:spPr bwMode="auto">
          <a:noFill/>
          <a:ln>
            <a:miter lim="800000"/>
            <a:headEnd/>
            <a:tailEnd/>
          </a:ln>
        </p:spPr>
        <p:txBody>
          <a:bodyPr/>
          <a:lstStyle/>
          <a:p>
            <a:fld id="{77C07546-7CFD-4CBA-BFC3-1547DE01F787}" type="slidenum">
              <a:rPr lang="en-US"/>
              <a:pPr/>
              <a:t>20</a:t>
            </a:fld>
            <a:endParaRPr lang="en-US"/>
          </a:p>
        </p:txBody>
      </p:sp>
    </p:spTree>
    <p:extLst>
      <p:ext uri="{BB962C8B-B14F-4D97-AF65-F5344CB8AC3E}">
        <p14:creationId xmlns:p14="http://schemas.microsoft.com/office/powerpoint/2010/main" val="2675329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3: Illustrate the strategies used in reaching global markets and explain the role of multinational corporations in global markets.  </a:t>
            </a:r>
          </a:p>
          <a:p>
            <a:pPr eaLnBrk="1" hangingPunct="1">
              <a:spcBef>
                <a:spcPct val="0"/>
              </a:spcBef>
            </a:pPr>
            <a:endParaRPr lang="en-US" smtClean="0">
              <a:ea typeface="ＭＳ Ｐゴシック" pitchFamily="-106" charset="-128"/>
            </a:endParaRPr>
          </a:p>
        </p:txBody>
      </p:sp>
      <p:sp>
        <p:nvSpPr>
          <p:cNvPr id="69636" name="Slide Number Placeholder 3"/>
          <p:cNvSpPr>
            <a:spLocks noGrp="1"/>
          </p:cNvSpPr>
          <p:nvPr>
            <p:ph type="sldNum" sz="quarter" idx="5"/>
          </p:nvPr>
        </p:nvSpPr>
        <p:spPr bwMode="auto">
          <a:noFill/>
          <a:ln>
            <a:miter lim="800000"/>
            <a:headEnd/>
            <a:tailEnd/>
          </a:ln>
        </p:spPr>
        <p:txBody>
          <a:bodyPr/>
          <a:lstStyle/>
          <a:p>
            <a:fld id="{85F2941D-8538-45D5-8DD8-B0B96492E09B}" type="slidenum">
              <a:rPr lang="en-US"/>
              <a:pPr/>
              <a:t>21</a:t>
            </a:fld>
            <a:endParaRPr lang="en-US"/>
          </a:p>
        </p:txBody>
      </p:sp>
    </p:spTree>
    <p:extLst>
      <p:ext uri="{BB962C8B-B14F-4D97-AF65-F5344CB8AC3E}">
        <p14:creationId xmlns:p14="http://schemas.microsoft.com/office/powerpoint/2010/main" val="1027413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3: Illustrate the strategies used in reaching global markets and explain the role of multinational corporations in global markets.  </a:t>
            </a:r>
          </a:p>
          <a:p>
            <a:pPr eaLnBrk="1" hangingPunct="1">
              <a:spcBef>
                <a:spcPct val="0"/>
              </a:spcBef>
            </a:pPr>
            <a:endParaRPr lang="en-US" smtClean="0">
              <a:ea typeface="ＭＳ Ｐゴシック" pitchFamily="-106" charset="-128"/>
            </a:endParaRPr>
          </a:p>
        </p:txBody>
      </p:sp>
      <p:sp>
        <p:nvSpPr>
          <p:cNvPr id="71684" name="Slide Number Placeholder 3"/>
          <p:cNvSpPr>
            <a:spLocks noGrp="1"/>
          </p:cNvSpPr>
          <p:nvPr>
            <p:ph type="sldNum" sz="quarter" idx="5"/>
          </p:nvPr>
        </p:nvSpPr>
        <p:spPr bwMode="auto">
          <a:noFill/>
          <a:ln>
            <a:miter lim="800000"/>
            <a:headEnd/>
            <a:tailEnd/>
          </a:ln>
        </p:spPr>
        <p:txBody>
          <a:bodyPr/>
          <a:lstStyle/>
          <a:p>
            <a:fld id="{25CD35B5-B92D-4190-B701-014CB71DE608}" type="slidenum">
              <a:rPr lang="en-US"/>
              <a:pPr/>
              <a:t>22</a:t>
            </a:fld>
            <a:endParaRPr lang="en-US"/>
          </a:p>
        </p:txBody>
      </p:sp>
    </p:spTree>
    <p:extLst>
      <p:ext uri="{BB962C8B-B14F-4D97-AF65-F5344CB8AC3E}">
        <p14:creationId xmlns:p14="http://schemas.microsoft.com/office/powerpoint/2010/main" val="37268662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3: Illustrate the strategies used in reaching global markets and explain the role of multinational corporations in global markets.  </a:t>
            </a:r>
          </a:p>
          <a:p>
            <a:pPr eaLnBrk="1" hangingPunct="1">
              <a:spcBef>
                <a:spcPct val="0"/>
              </a:spcBef>
            </a:pPr>
            <a:endParaRPr lang="en-US" smtClean="0">
              <a:ea typeface="ＭＳ Ｐゴシック" pitchFamily="-106" charset="-128"/>
            </a:endParaRPr>
          </a:p>
        </p:txBody>
      </p:sp>
      <p:sp>
        <p:nvSpPr>
          <p:cNvPr id="73732" name="Slide Number Placeholder 3"/>
          <p:cNvSpPr>
            <a:spLocks noGrp="1"/>
          </p:cNvSpPr>
          <p:nvPr>
            <p:ph type="sldNum" sz="quarter" idx="5"/>
          </p:nvPr>
        </p:nvSpPr>
        <p:spPr bwMode="auto">
          <a:noFill/>
          <a:ln>
            <a:miter lim="800000"/>
            <a:headEnd/>
            <a:tailEnd/>
          </a:ln>
        </p:spPr>
        <p:txBody>
          <a:bodyPr/>
          <a:lstStyle/>
          <a:p>
            <a:fld id="{55777E95-3736-41E7-AD68-5AA669F0D9C6}" type="slidenum">
              <a:rPr lang="en-US"/>
              <a:pPr/>
              <a:t>23</a:t>
            </a:fld>
            <a:endParaRPr lang="en-US"/>
          </a:p>
        </p:txBody>
      </p:sp>
    </p:spTree>
    <p:extLst>
      <p:ext uri="{BB962C8B-B14F-4D97-AF65-F5344CB8AC3E}">
        <p14:creationId xmlns:p14="http://schemas.microsoft.com/office/powerpoint/2010/main" val="46826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3: Illustrate the strategies used in reaching global markets and explain the role of multinational corporations in global markets.  </a:t>
            </a:r>
          </a:p>
          <a:p>
            <a:pPr eaLnBrk="1" hangingPunct="1">
              <a:spcBef>
                <a:spcPct val="0"/>
              </a:spcBef>
            </a:pPr>
            <a:endParaRPr lang="en-US" smtClean="0">
              <a:ea typeface="ＭＳ Ｐゴシック" pitchFamily="-106" charset="-128"/>
            </a:endParaRPr>
          </a:p>
        </p:txBody>
      </p:sp>
      <p:sp>
        <p:nvSpPr>
          <p:cNvPr id="75780" name="Slide Number Placeholder 3"/>
          <p:cNvSpPr>
            <a:spLocks noGrp="1"/>
          </p:cNvSpPr>
          <p:nvPr>
            <p:ph type="sldNum" sz="quarter" idx="5"/>
          </p:nvPr>
        </p:nvSpPr>
        <p:spPr bwMode="auto">
          <a:noFill/>
          <a:ln>
            <a:miter lim="800000"/>
            <a:headEnd/>
            <a:tailEnd/>
          </a:ln>
        </p:spPr>
        <p:txBody>
          <a:bodyPr/>
          <a:lstStyle/>
          <a:p>
            <a:fld id="{9CA82872-E1CE-4B20-A88E-0F3E71BF14D4}" type="slidenum">
              <a:rPr lang="en-US"/>
              <a:pPr/>
              <a:t>24</a:t>
            </a:fld>
            <a:endParaRPr lang="en-US"/>
          </a:p>
        </p:txBody>
      </p:sp>
    </p:spTree>
    <p:extLst>
      <p:ext uri="{BB962C8B-B14F-4D97-AF65-F5344CB8AC3E}">
        <p14:creationId xmlns:p14="http://schemas.microsoft.com/office/powerpoint/2010/main" val="35351393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p:spPr>
      </p:sp>
      <p:sp>
        <p:nvSpPr>
          <p:cNvPr id="102403"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5:  Debate the advantages and disadvantages of trade protectionism.  </a:t>
            </a:r>
          </a:p>
          <a:p>
            <a:pPr eaLnBrk="1" hangingPunct="1">
              <a:spcBef>
                <a:spcPct val="0"/>
              </a:spcBef>
            </a:pPr>
            <a:endParaRPr lang="en-US" smtClean="0">
              <a:ea typeface="ＭＳ Ｐゴシック" pitchFamily="-106" charset="-128"/>
            </a:endParaRPr>
          </a:p>
          <a:p>
            <a:pPr eaLnBrk="1" hangingPunct="1">
              <a:spcBef>
                <a:spcPct val="0"/>
              </a:spcBef>
            </a:pPr>
            <a:r>
              <a:rPr lang="en-US" smtClean="0">
                <a:ea typeface="ＭＳ Ｐゴシック" pitchFamily="-106" charset="-128"/>
              </a:rPr>
              <a:t>The Great Depression was exacerbated by the passage of the Glass-Steagall Act.  The Glass-Steagall Act of 1933 raised the tariff rates on thousand of products imported into the United States.  This led to other nations enacting similar protectionist measures effectively shutting down world trade.  Many fear that the economic contraction the world is currently experiencing will lead to similar laws.   </a:t>
            </a:r>
          </a:p>
        </p:txBody>
      </p:sp>
      <p:sp>
        <p:nvSpPr>
          <p:cNvPr id="102404" name="Slide Number Placeholder 3"/>
          <p:cNvSpPr>
            <a:spLocks noGrp="1"/>
          </p:cNvSpPr>
          <p:nvPr>
            <p:ph type="sldNum" sz="quarter" idx="5"/>
          </p:nvPr>
        </p:nvSpPr>
        <p:spPr bwMode="auto">
          <a:noFill/>
          <a:ln>
            <a:miter lim="800000"/>
            <a:headEnd/>
            <a:tailEnd/>
          </a:ln>
        </p:spPr>
        <p:txBody>
          <a:bodyPr/>
          <a:lstStyle/>
          <a:p>
            <a:fld id="{DF683991-3DC3-41DA-9929-20156F7AC1C3}" type="slidenum">
              <a:rPr lang="en-US"/>
              <a:pPr/>
              <a:t>25</a:t>
            </a:fld>
            <a:endParaRPr lang="en-US"/>
          </a:p>
        </p:txBody>
      </p:sp>
    </p:spTree>
    <p:extLst>
      <p:ext uri="{BB962C8B-B14F-4D97-AF65-F5344CB8AC3E}">
        <p14:creationId xmlns:p14="http://schemas.microsoft.com/office/powerpoint/2010/main" val="20962222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p:spPr>
      </p:sp>
      <p:sp>
        <p:nvSpPr>
          <p:cNvPr id="108547"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5:  Debate the advantages and disadvantages of trade protectionism.  </a:t>
            </a:r>
          </a:p>
          <a:p>
            <a:pPr eaLnBrk="1" hangingPunct="1">
              <a:spcBef>
                <a:spcPct val="0"/>
              </a:spcBef>
            </a:pPr>
            <a:endParaRPr lang="en-US" smtClean="0">
              <a:ea typeface="ＭＳ Ｐゴシック" pitchFamily="-106" charset="-128"/>
            </a:endParaRPr>
          </a:p>
        </p:txBody>
      </p:sp>
      <p:sp>
        <p:nvSpPr>
          <p:cNvPr id="108548" name="Slide Number Placeholder 3"/>
          <p:cNvSpPr>
            <a:spLocks noGrp="1"/>
          </p:cNvSpPr>
          <p:nvPr>
            <p:ph type="sldNum" sz="quarter" idx="5"/>
          </p:nvPr>
        </p:nvSpPr>
        <p:spPr bwMode="auto">
          <a:noFill/>
          <a:ln>
            <a:miter lim="800000"/>
            <a:headEnd/>
            <a:tailEnd/>
          </a:ln>
        </p:spPr>
        <p:txBody>
          <a:bodyPr/>
          <a:lstStyle/>
          <a:p>
            <a:fld id="{2FECC611-9CA4-4BF7-A5E9-03FCA5FB3AA8}" type="slidenum">
              <a:rPr lang="en-US"/>
              <a:pPr/>
              <a:t>26</a:t>
            </a:fld>
            <a:endParaRPr lang="en-US"/>
          </a:p>
        </p:txBody>
      </p:sp>
    </p:spTree>
    <p:extLst>
      <p:ext uri="{BB962C8B-B14F-4D97-AF65-F5344CB8AC3E}">
        <p14:creationId xmlns:p14="http://schemas.microsoft.com/office/powerpoint/2010/main" val="8041325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bwMode="auto">
          <a:noFill/>
          <a:ln>
            <a:solidFill>
              <a:srgbClr val="000000"/>
            </a:solidFill>
            <a:miter lim="800000"/>
            <a:headEnd/>
            <a:tailEnd/>
          </a:ln>
        </p:spPr>
      </p:sp>
      <p:sp>
        <p:nvSpPr>
          <p:cNvPr id="110595"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5:  Debate the advantages and disadvantages of trade protectionism.  </a:t>
            </a:r>
          </a:p>
          <a:p>
            <a:pPr eaLnBrk="1" hangingPunct="1">
              <a:spcBef>
                <a:spcPct val="0"/>
              </a:spcBef>
            </a:pPr>
            <a:endParaRPr lang="en-US" smtClean="0">
              <a:ea typeface="ＭＳ Ｐゴシック" pitchFamily="-106" charset="-128"/>
            </a:endParaRPr>
          </a:p>
        </p:txBody>
      </p:sp>
      <p:sp>
        <p:nvSpPr>
          <p:cNvPr id="110596" name="Slide Number Placeholder 3"/>
          <p:cNvSpPr>
            <a:spLocks noGrp="1"/>
          </p:cNvSpPr>
          <p:nvPr>
            <p:ph type="sldNum" sz="quarter" idx="5"/>
          </p:nvPr>
        </p:nvSpPr>
        <p:spPr bwMode="auto">
          <a:noFill/>
          <a:ln>
            <a:miter lim="800000"/>
            <a:headEnd/>
            <a:tailEnd/>
          </a:ln>
        </p:spPr>
        <p:txBody>
          <a:bodyPr/>
          <a:lstStyle/>
          <a:p>
            <a:fld id="{BF6B7886-7E6A-4283-9927-3D59FE2D9E83}" type="slidenum">
              <a:rPr lang="en-US"/>
              <a:pPr/>
              <a:t>27</a:t>
            </a:fld>
            <a:endParaRPr lang="en-US"/>
          </a:p>
        </p:txBody>
      </p:sp>
    </p:spTree>
    <p:extLst>
      <p:ext uri="{BB962C8B-B14F-4D97-AF65-F5344CB8AC3E}">
        <p14:creationId xmlns:p14="http://schemas.microsoft.com/office/powerpoint/2010/main" val="2518859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bwMode="auto">
          <a:noFill/>
          <a:ln>
            <a:solidFill>
              <a:srgbClr val="000000"/>
            </a:solidFill>
            <a:miter lim="800000"/>
            <a:headEnd/>
            <a:tailEnd/>
          </a:ln>
        </p:spPr>
      </p:sp>
      <p:sp>
        <p:nvSpPr>
          <p:cNvPr id="120835"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6:  Discuss the changing landscape of the global market and the issue of offshore outsourcing.  </a:t>
            </a:r>
          </a:p>
          <a:p>
            <a:pPr eaLnBrk="1" hangingPunct="1">
              <a:spcBef>
                <a:spcPct val="0"/>
              </a:spcBef>
            </a:pPr>
            <a:endParaRPr lang="en-US" smtClean="0">
              <a:ea typeface="ＭＳ Ｐゴシック" pitchFamily="-106" charset="-128"/>
            </a:endParaRPr>
          </a:p>
        </p:txBody>
      </p:sp>
      <p:sp>
        <p:nvSpPr>
          <p:cNvPr id="120836" name="Slide Number Placeholder 3"/>
          <p:cNvSpPr>
            <a:spLocks noGrp="1"/>
          </p:cNvSpPr>
          <p:nvPr>
            <p:ph type="sldNum" sz="quarter" idx="5"/>
          </p:nvPr>
        </p:nvSpPr>
        <p:spPr bwMode="auto">
          <a:noFill/>
          <a:ln>
            <a:miter lim="800000"/>
            <a:headEnd/>
            <a:tailEnd/>
          </a:ln>
        </p:spPr>
        <p:txBody>
          <a:bodyPr/>
          <a:lstStyle/>
          <a:p>
            <a:fld id="{488A8FAB-ADD6-4E20-8CDC-23E49C12D5BC}" type="slidenum">
              <a:rPr lang="en-US"/>
              <a:pPr/>
              <a:t>28</a:t>
            </a:fld>
            <a:endParaRPr lang="en-US"/>
          </a:p>
        </p:txBody>
      </p:sp>
    </p:spTree>
    <p:extLst>
      <p:ext uri="{BB962C8B-B14F-4D97-AF65-F5344CB8AC3E}">
        <p14:creationId xmlns:p14="http://schemas.microsoft.com/office/powerpoint/2010/main" val="23922331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noFill/>
          <a:ln>
            <a:solidFill>
              <a:srgbClr val="000000"/>
            </a:solidFill>
            <a:miter lim="800000"/>
            <a:headEnd/>
            <a:tailEnd/>
          </a:ln>
        </p:spPr>
      </p:sp>
      <p:sp>
        <p:nvSpPr>
          <p:cNvPr id="129027"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6:  Discuss the changing landscape of the global market and the issue of offshore outsourcing.  </a:t>
            </a:r>
          </a:p>
          <a:p>
            <a:pPr eaLnBrk="1" hangingPunct="1">
              <a:spcBef>
                <a:spcPct val="0"/>
              </a:spcBef>
            </a:pPr>
            <a:endParaRPr lang="en-US" smtClean="0">
              <a:ea typeface="ＭＳ Ｐゴシック" pitchFamily="-106" charset="-128"/>
            </a:endParaRPr>
          </a:p>
        </p:txBody>
      </p:sp>
      <p:sp>
        <p:nvSpPr>
          <p:cNvPr id="129028" name="Slide Number Placeholder 3"/>
          <p:cNvSpPr>
            <a:spLocks noGrp="1"/>
          </p:cNvSpPr>
          <p:nvPr>
            <p:ph type="sldNum" sz="quarter" idx="5"/>
          </p:nvPr>
        </p:nvSpPr>
        <p:spPr bwMode="auto">
          <a:noFill/>
          <a:ln>
            <a:miter lim="800000"/>
            <a:headEnd/>
            <a:tailEnd/>
          </a:ln>
        </p:spPr>
        <p:txBody>
          <a:bodyPr/>
          <a:lstStyle/>
          <a:p>
            <a:fld id="{A36A7502-8D9B-4CE1-8045-39B53AD4F0B7}" type="slidenum">
              <a:rPr lang="en-US"/>
              <a:pPr/>
              <a:t>29</a:t>
            </a:fld>
            <a:endParaRPr lang="en-US"/>
          </a:p>
        </p:txBody>
      </p:sp>
    </p:spTree>
    <p:extLst>
      <p:ext uri="{BB962C8B-B14F-4D97-AF65-F5344CB8AC3E}">
        <p14:creationId xmlns:p14="http://schemas.microsoft.com/office/powerpoint/2010/main" val="9732441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30</a:t>
            </a:fld>
            <a:endParaRPr lang="en-US"/>
          </a:p>
        </p:txBody>
      </p:sp>
    </p:spTree>
    <p:extLst>
      <p:ext uri="{BB962C8B-B14F-4D97-AF65-F5344CB8AC3E}">
        <p14:creationId xmlns:p14="http://schemas.microsoft.com/office/powerpoint/2010/main" val="3731760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spcBef>
                <a:spcPct val="0"/>
              </a:spcBef>
            </a:pPr>
            <a:r>
              <a:rPr lang="en-US" dirty="0" smtClean="0">
                <a:ea typeface="ＭＳ Ｐゴシック" pitchFamily="-106" charset="-128"/>
              </a:rPr>
              <a:t>See Learning Goal 1: Discuss the importance of the global market and the roles of comparative advantage and absolute advantage in global trade.  </a:t>
            </a:r>
          </a:p>
          <a:p>
            <a:pPr eaLnBrk="1" hangingPunct="1">
              <a:spcBef>
                <a:spcPct val="0"/>
              </a:spcBef>
            </a:pPr>
            <a:endParaRPr lang="en-US" dirty="0" smtClean="0">
              <a:ea typeface="ＭＳ Ｐゴシック" pitchFamily="-106" charset="-128"/>
            </a:endParaRPr>
          </a:p>
        </p:txBody>
      </p:sp>
      <p:sp>
        <p:nvSpPr>
          <p:cNvPr id="34820" name="Slide Number Placeholder 3"/>
          <p:cNvSpPr>
            <a:spLocks noGrp="1"/>
          </p:cNvSpPr>
          <p:nvPr>
            <p:ph type="sldNum" sz="quarter" idx="5"/>
          </p:nvPr>
        </p:nvSpPr>
        <p:spPr bwMode="auto">
          <a:noFill/>
          <a:ln>
            <a:miter lim="800000"/>
            <a:headEnd/>
            <a:tailEnd/>
          </a:ln>
        </p:spPr>
        <p:txBody>
          <a:bodyPr/>
          <a:lstStyle/>
          <a:p>
            <a:fld id="{06308475-56B0-47EB-B29B-7ED20334FB5C}" type="slidenum">
              <a:rPr lang="en-US"/>
              <a:pPr/>
              <a:t>31</a:t>
            </a:fld>
            <a:endParaRPr lang="en-US"/>
          </a:p>
        </p:txBody>
      </p:sp>
    </p:spTree>
    <p:extLst>
      <p:ext uri="{BB962C8B-B14F-4D97-AF65-F5344CB8AC3E}">
        <p14:creationId xmlns:p14="http://schemas.microsoft.com/office/powerpoint/2010/main" val="8865906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noFill/>
          <a:ln>
            <a:solidFill>
              <a:srgbClr val="000000"/>
            </a:solidFill>
            <a:miter lim="800000"/>
            <a:headEnd/>
            <a:tailEnd/>
          </a:ln>
        </p:spPr>
      </p:sp>
      <p:sp>
        <p:nvSpPr>
          <p:cNvPr id="129027" name="Notes Placeholder 2"/>
          <p:cNvSpPr>
            <a:spLocks noGrp="1"/>
          </p:cNvSpPr>
          <p:nvPr>
            <p:ph type="body" idx="1"/>
          </p:nvPr>
        </p:nvSpPr>
        <p:spPr bwMode="auto">
          <a:noFill/>
        </p:spPr>
        <p:txBody>
          <a:bodyPr/>
          <a:lstStyle/>
          <a:p>
            <a:pPr eaLnBrk="1" hangingPunct="1">
              <a:spcBef>
                <a:spcPct val="0"/>
              </a:spcBef>
            </a:pPr>
            <a:r>
              <a:rPr lang="en-US" smtClean="0">
                <a:ea typeface="ＭＳ Ｐゴシック" pitchFamily="-106" charset="-128"/>
              </a:rPr>
              <a:t>See Learning Goal 6:  Discuss the changing landscape of the global market and the issue of offshore outsourcing.  </a:t>
            </a:r>
          </a:p>
          <a:p>
            <a:pPr eaLnBrk="1" hangingPunct="1">
              <a:spcBef>
                <a:spcPct val="0"/>
              </a:spcBef>
            </a:pPr>
            <a:endParaRPr lang="en-US" smtClean="0">
              <a:ea typeface="ＭＳ Ｐゴシック" pitchFamily="-106" charset="-128"/>
            </a:endParaRPr>
          </a:p>
        </p:txBody>
      </p:sp>
      <p:sp>
        <p:nvSpPr>
          <p:cNvPr id="129028" name="Slide Number Placeholder 3"/>
          <p:cNvSpPr>
            <a:spLocks noGrp="1"/>
          </p:cNvSpPr>
          <p:nvPr>
            <p:ph type="sldNum" sz="quarter" idx="5"/>
          </p:nvPr>
        </p:nvSpPr>
        <p:spPr bwMode="auto">
          <a:noFill/>
          <a:ln>
            <a:miter lim="800000"/>
            <a:headEnd/>
            <a:tailEnd/>
          </a:ln>
        </p:spPr>
        <p:txBody>
          <a:bodyPr/>
          <a:lstStyle/>
          <a:p>
            <a:fld id="{A36A7502-8D9B-4CE1-8045-39B53AD4F0B7}" type="slidenum">
              <a:rPr lang="en-US"/>
              <a:pPr/>
              <a:t>32</a:t>
            </a:fld>
            <a:endParaRPr lang="en-US"/>
          </a:p>
        </p:txBody>
      </p:sp>
    </p:spTree>
    <p:extLst>
      <p:ext uri="{BB962C8B-B14F-4D97-AF65-F5344CB8AC3E}">
        <p14:creationId xmlns:p14="http://schemas.microsoft.com/office/powerpoint/2010/main" val="2330000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D0B5538-35E8-4829-B85A-535642B4686E}" type="datetimeFigureOut">
              <a:rPr lang="en-US" smtClean="0"/>
              <a:pPr/>
              <a:t>11/1/2017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0B5538-35E8-4829-B85A-535642B4686E}" type="datetimeFigureOut">
              <a:rPr lang="en-US" smtClean="0"/>
              <a:pPr/>
              <a:t>11/1/2017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D0B5538-35E8-4829-B85A-535642B4686E}" type="datetimeFigureOut">
              <a:rPr lang="en-US" smtClean="0"/>
              <a:pPr/>
              <a:t>11/1/2017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D0B5538-35E8-4829-B85A-535642B4686E}" type="datetimeFigureOut">
              <a:rPr lang="en-US" smtClean="0"/>
              <a:pPr/>
              <a:t>11/1/2017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D0B5538-35E8-4829-B85A-535642B4686E}" type="datetimeFigureOut">
              <a:rPr lang="en-US" smtClean="0"/>
              <a:pPr/>
              <a:t>11/1/2017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D0B5538-35E8-4829-B85A-535642B4686E}" type="datetimeFigureOut">
              <a:rPr lang="en-US" smtClean="0"/>
              <a:pPr/>
              <a:t>11/1/2017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0B5538-35E8-4829-B85A-535642B4686E}" type="datetimeFigureOut">
              <a:rPr lang="en-US" smtClean="0"/>
              <a:pPr/>
              <a:t>11/1/2017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0B5538-35E8-4829-B85A-535642B4686E}" type="datetimeFigureOut">
              <a:rPr lang="en-US" smtClean="0"/>
              <a:pPr/>
              <a:t>11/1/2017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0B5538-35E8-4829-B85A-535642B4686E}" type="datetimeFigureOut">
              <a:rPr lang="en-US" smtClean="0"/>
              <a:pPr/>
              <a:t>11/1/2017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0B5538-35E8-4829-B85A-535642B4686E}" type="datetimeFigureOut">
              <a:rPr lang="en-US" smtClean="0"/>
              <a:pPr/>
              <a:t>11/1/2017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0B5538-35E8-4829-B85A-535642B4686E}" type="datetimeFigureOut">
              <a:rPr lang="en-US" smtClean="0"/>
              <a:pPr/>
              <a:t>11/1/2017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C668C9-DAF5-43CB-8B98-E34B071C9A7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0B5538-35E8-4829-B85A-535642B4686E}" type="datetimeFigureOut">
              <a:rPr lang="en-US" smtClean="0"/>
              <a:pPr/>
              <a:t>11/1/2017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668C9-DAF5-43CB-8B98-E34B071C9A7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www.starbucks.com/aboutus/"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gi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www.pizzahut.com/International.aspx"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hyperlink" Target="http://www.dominosbiz.com/Biz-Public-EN/Site+Content/Secondary/International/"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www.mcdonalds.com/corp/intlfranchinfo.html" TargetMode="External"/><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gi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http://www.wto.org" TargetMode="External"/><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europa.eu/index_en.htm" TargetMode="External"/><Relationship Id="rId7"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hyperlink" Target="http://www.aseansec.org/" TargetMode="External"/><Relationship Id="rId4" Type="http://schemas.openxmlformats.org/officeDocument/2006/relationships/hyperlink" Target="http://www.mercosur.int/msweb/"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990850"/>
            <a:ext cx="7772400" cy="933450"/>
          </a:xfrm>
        </p:spPr>
        <p:txBody>
          <a:bodyPr/>
          <a:lstStyle/>
          <a:p>
            <a:r>
              <a:rPr lang="en-US" dirty="0" smtClean="0"/>
              <a:t>Small Business Enterprise</a:t>
            </a:r>
            <a:endParaRPr lang="en-US" dirty="0"/>
          </a:p>
        </p:txBody>
      </p:sp>
      <p:sp>
        <p:nvSpPr>
          <p:cNvPr id="3" name="Subtitle 2"/>
          <p:cNvSpPr>
            <a:spLocks noGrp="1"/>
          </p:cNvSpPr>
          <p:nvPr>
            <p:ph type="subTitle" idx="1"/>
          </p:nvPr>
        </p:nvSpPr>
        <p:spPr>
          <a:xfrm>
            <a:off x="2209800" y="4267200"/>
            <a:ext cx="4800600" cy="685800"/>
          </a:xfrm>
        </p:spPr>
        <p:txBody>
          <a:bodyPr>
            <a:normAutofit fontScale="62500" lnSpcReduction="20000"/>
          </a:bodyPr>
          <a:lstStyle/>
          <a:p>
            <a:endParaRPr lang="en-US" dirty="0" smtClean="0">
              <a:solidFill>
                <a:schemeClr val="tx1"/>
              </a:solidFill>
            </a:endParaRPr>
          </a:p>
          <a:p>
            <a:r>
              <a:rPr lang="en-US" dirty="0" smtClean="0">
                <a:solidFill>
                  <a:schemeClr val="tx1"/>
                </a:solidFill>
              </a:rPr>
              <a:t>Dr. Mushfiqur Rahman.</a:t>
            </a:r>
            <a:endParaRPr lang="en-US" dirty="0">
              <a:solidFill>
                <a:schemeClr val="tx1"/>
              </a:solidFill>
            </a:endParaRPr>
          </a:p>
        </p:txBody>
      </p:sp>
      <p:pic>
        <p:nvPicPr>
          <p:cNvPr id="103426" name="Picture 2" descr="http://www.fidelis.mu/images/stock/globalbusiness.jpg"/>
          <p:cNvPicPr>
            <a:picLocks noChangeAspect="1" noChangeArrowheads="1"/>
          </p:cNvPicPr>
          <p:nvPr/>
        </p:nvPicPr>
        <p:blipFill>
          <a:blip r:embed="rId2" cstate="print"/>
          <a:srcRect/>
          <a:stretch>
            <a:fillRect/>
          </a:stretch>
        </p:blipFill>
        <p:spPr bwMode="auto">
          <a:xfrm>
            <a:off x="1600200" y="152400"/>
            <a:ext cx="5943600" cy="23431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857224" y="214290"/>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344488" lvl="1" indent="-338138">
              <a:spcAft>
                <a:spcPts val="1200"/>
              </a:spcAft>
              <a:buFont typeface="Arial" pitchFamily="34" charset="0"/>
              <a:buChar char="•"/>
            </a:pPr>
            <a:r>
              <a:rPr lang="en-US" sz="2500" b="1" dirty="0">
                <a:solidFill>
                  <a:srgbClr val="000000"/>
                </a:solidFill>
                <a:latin typeface="Helvetica"/>
              </a:rPr>
              <a:t>Small Business -- </a:t>
            </a:r>
            <a:r>
              <a:rPr lang="en-US" sz="2500" dirty="0">
                <a:solidFill>
                  <a:srgbClr val="000000"/>
                </a:solidFill>
                <a:latin typeface="Helvetica"/>
              </a:rPr>
              <a:t>Independently owned and operated, not dominant in its field of operation and meets certain standards of size.</a:t>
            </a:r>
          </a:p>
          <a:p>
            <a:pPr marL="344488" lvl="2" indent="-338138">
              <a:spcAft>
                <a:spcPts val="1200"/>
              </a:spcAft>
              <a:buFont typeface="Arial" pitchFamily="34" charset="0"/>
              <a:buChar char="•"/>
            </a:pPr>
            <a:r>
              <a:rPr lang="en-US" sz="2700" dirty="0">
                <a:solidFill>
                  <a:srgbClr val="000000"/>
                </a:solidFill>
                <a:latin typeface="Helvetica"/>
              </a:rPr>
              <a:t>Businesses are “small” in relationship to other businesses in their industries.</a:t>
            </a:r>
            <a:endParaRPr lang="en-US" dirty="0">
              <a:solidFill>
                <a:prstClr val="black"/>
              </a:solidFill>
            </a:endParaRPr>
          </a:p>
        </p:txBody>
      </p:sp>
      <p:sp>
        <p:nvSpPr>
          <p:cNvPr id="33801" name="Title 1"/>
          <p:cNvSpPr>
            <a:spLocks noGrp="1"/>
          </p:cNvSpPr>
          <p:nvPr>
            <p:ph type="ctrTitle"/>
          </p:nvPr>
        </p:nvSpPr>
        <p:spPr>
          <a:xfrm>
            <a:off x="381000" y="206375"/>
            <a:ext cx="7772400" cy="1470025"/>
          </a:xfrm>
        </p:spPr>
        <p:txBody>
          <a:bodyPr/>
          <a:lstStyle/>
          <a:p>
            <a:r>
              <a:rPr lang="en-US" sz="3200" b="1" dirty="0">
                <a:latin typeface="Helvetica" pitchFamily="34" charset="0"/>
                <a:ea typeface="ＭＳ Ｐゴシック" pitchFamily="-106" charset="-128"/>
              </a:rPr>
              <a:t>SMALL BUSINESSES</a:t>
            </a:r>
            <a:endParaRPr lang="en-US" sz="3200" b="1" dirty="0" smtClean="0">
              <a:latin typeface="Helvetica" pitchFamily="34" charset="0"/>
              <a:ea typeface="ＭＳ Ｐゴシック" pitchFamily="-106" charset="-128"/>
            </a:endParaRP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2</a:t>
            </a:fld>
            <a:endParaRPr lang="en-US"/>
          </a:p>
        </p:txBody>
      </p:sp>
    </p:spTree>
    <p:extLst>
      <p:ext uri="{BB962C8B-B14F-4D97-AF65-F5344CB8AC3E}">
        <p14:creationId xmlns:p14="http://schemas.microsoft.com/office/powerpoint/2010/main" val="42096347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0" y="152400"/>
            <a:ext cx="8153400" cy="67056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344488" lvl="1" indent="-342900">
              <a:spcAft>
                <a:spcPts val="1800"/>
              </a:spcAft>
              <a:buFont typeface="Arial" pitchFamily="34" charset="0"/>
              <a:buChar char="•"/>
            </a:pPr>
            <a:endParaRPr lang="en-US" sz="2500" dirty="0" smtClean="0">
              <a:solidFill>
                <a:srgbClr val="000000"/>
              </a:solidFill>
              <a:latin typeface="Helvetica"/>
            </a:endParaRPr>
          </a:p>
          <a:p>
            <a:pPr marL="344488" lvl="1" indent="-342900">
              <a:spcAft>
                <a:spcPts val="1800"/>
              </a:spcAft>
              <a:buFont typeface="Arial" pitchFamily="34" charset="0"/>
              <a:buChar char="•"/>
            </a:pPr>
            <a:endParaRPr lang="en-US" sz="2500" dirty="0">
              <a:solidFill>
                <a:srgbClr val="000000"/>
              </a:solidFill>
              <a:latin typeface="Helvetica"/>
            </a:endParaRPr>
          </a:p>
          <a:p>
            <a:pPr marL="344488" lvl="1" indent="-342900">
              <a:spcAft>
                <a:spcPts val="1800"/>
              </a:spcAft>
              <a:buFont typeface="Arial" pitchFamily="34" charset="0"/>
              <a:buChar char="•"/>
            </a:pPr>
            <a:endParaRPr lang="en-US" sz="2500" dirty="0" smtClean="0">
              <a:solidFill>
                <a:srgbClr val="000000"/>
              </a:solidFill>
              <a:latin typeface="Helvetica"/>
            </a:endParaRPr>
          </a:p>
          <a:p>
            <a:pPr marL="344488" lvl="1" indent="-342900">
              <a:spcAft>
                <a:spcPts val="1800"/>
              </a:spcAft>
              <a:buFont typeface="Arial" pitchFamily="34" charset="0"/>
              <a:buChar char="•"/>
            </a:pPr>
            <a:endParaRPr lang="en-US" sz="2500" dirty="0">
              <a:solidFill>
                <a:srgbClr val="000000"/>
              </a:solidFill>
              <a:latin typeface="Helvetica"/>
            </a:endParaRPr>
          </a:p>
          <a:p>
            <a:pPr marL="344488" lvl="1" indent="-342900">
              <a:spcAft>
                <a:spcPts val="1800"/>
              </a:spcAft>
              <a:buFont typeface="Arial" pitchFamily="34" charset="0"/>
              <a:buChar char="•"/>
            </a:pPr>
            <a:endParaRPr lang="en-US" sz="2500" dirty="0" smtClean="0">
              <a:solidFill>
                <a:srgbClr val="000000"/>
              </a:solidFill>
              <a:latin typeface="Helvetica"/>
            </a:endParaRPr>
          </a:p>
          <a:p>
            <a:pPr marL="1588" lvl="1">
              <a:spcAft>
                <a:spcPts val="1800"/>
              </a:spcAft>
            </a:pPr>
            <a:endParaRPr lang="en-US" sz="1800" dirty="0">
              <a:solidFill>
                <a:srgbClr val="FFFFFF"/>
              </a:solidFill>
              <a:ea typeface="ＭＳ Ｐゴシック" pitchFamily="-106" charset="-128"/>
            </a:endParaRPr>
          </a:p>
        </p:txBody>
      </p:sp>
      <p:sp>
        <p:nvSpPr>
          <p:cNvPr id="33801" name="Title 1"/>
          <p:cNvSpPr>
            <a:spLocks noGrp="1"/>
          </p:cNvSpPr>
          <p:nvPr>
            <p:ph type="ctrTitle"/>
          </p:nvPr>
        </p:nvSpPr>
        <p:spPr>
          <a:xfrm>
            <a:off x="381000" y="206375"/>
            <a:ext cx="7772400" cy="1165225"/>
          </a:xfrm>
        </p:spPr>
        <p:txBody>
          <a:bodyPr/>
          <a:lstStyle/>
          <a:p>
            <a:r>
              <a:rPr lang="en-US" sz="3200" b="1" dirty="0">
                <a:solidFill>
                  <a:prstClr val="black"/>
                </a:solidFill>
                <a:latin typeface="Helvetica"/>
                <a:ea typeface="Helvetica"/>
                <a:cs typeface="Helvetica"/>
              </a:rPr>
              <a:t>MAJOR BUSINESS FUNCTIONS</a:t>
            </a:r>
            <a:endParaRPr lang="en-US" sz="3200" b="1" dirty="0" smtClean="0">
              <a:latin typeface="Helvetica" pitchFamily="34" charset="0"/>
              <a:ea typeface="ＭＳ Ｐゴシック" pitchFamily="-106" charset="-128"/>
            </a:endParaRP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3</a:t>
            </a:fld>
            <a:endParaRPr lang="en-US"/>
          </a:p>
        </p:txBody>
      </p:sp>
      <p:sp>
        <p:nvSpPr>
          <p:cNvPr id="7" name="TextBox 14"/>
          <p:cNvSpPr txBox="1">
            <a:spLocks noChangeArrowheads="1"/>
          </p:cNvSpPr>
          <p:nvPr/>
        </p:nvSpPr>
        <p:spPr bwMode="auto">
          <a:xfrm>
            <a:off x="533400" y="2089150"/>
            <a:ext cx="4216400" cy="3092450"/>
          </a:xfrm>
          <a:prstGeom prst="rect">
            <a:avLst/>
          </a:prstGeom>
          <a:noFill/>
          <a:ln w="9525">
            <a:noFill/>
            <a:miter lim="800000"/>
            <a:headEnd/>
            <a:tailEnd/>
          </a:ln>
        </p:spPr>
        <p:txBody>
          <a:bodyPr>
            <a:spAutoFit/>
          </a:bodyPr>
          <a:lstStyle/>
          <a:p>
            <a:pPr marL="344488" lvl="3" indent="-344488">
              <a:spcAft>
                <a:spcPts val="1800"/>
              </a:spcAft>
              <a:buFont typeface="Arial" pitchFamily="34" charset="0"/>
              <a:buChar char="•"/>
            </a:pPr>
            <a:r>
              <a:rPr lang="en-US" sz="2700" dirty="0">
                <a:solidFill>
                  <a:srgbClr val="000000"/>
                </a:solidFill>
                <a:latin typeface="Helvetica"/>
              </a:rPr>
              <a:t>Planning</a:t>
            </a:r>
          </a:p>
          <a:p>
            <a:pPr marL="344488" lvl="3" indent="-344488">
              <a:spcAft>
                <a:spcPts val="1800"/>
              </a:spcAft>
              <a:buFont typeface="Arial" pitchFamily="34" charset="0"/>
              <a:buChar char="•"/>
            </a:pPr>
            <a:r>
              <a:rPr lang="en-US" sz="2700" dirty="0">
                <a:solidFill>
                  <a:srgbClr val="000000"/>
                </a:solidFill>
                <a:latin typeface="Helvetica"/>
              </a:rPr>
              <a:t>Financing</a:t>
            </a:r>
          </a:p>
          <a:p>
            <a:pPr marL="344488" lvl="3" indent="-344488">
              <a:spcAft>
                <a:spcPts val="1800"/>
              </a:spcAft>
              <a:buFont typeface="Arial" pitchFamily="34" charset="0"/>
              <a:buChar char="•"/>
            </a:pPr>
            <a:r>
              <a:rPr lang="en-US" sz="2700" dirty="0">
                <a:solidFill>
                  <a:srgbClr val="000000"/>
                </a:solidFill>
                <a:latin typeface="Helvetica"/>
              </a:rPr>
              <a:t>Knowing </a:t>
            </a:r>
            <a:r>
              <a:rPr lang="en-US" sz="2700" dirty="0" smtClean="0">
                <a:solidFill>
                  <a:srgbClr val="000000"/>
                </a:solidFill>
                <a:latin typeface="Helvetica"/>
              </a:rPr>
              <a:t>Customers</a:t>
            </a:r>
            <a:endParaRPr lang="en-US" sz="2700" dirty="0">
              <a:solidFill>
                <a:srgbClr val="000000"/>
              </a:solidFill>
              <a:latin typeface="Helvetica"/>
            </a:endParaRPr>
          </a:p>
          <a:p>
            <a:pPr marL="344488" lvl="3" indent="-344488">
              <a:spcAft>
                <a:spcPts val="1800"/>
              </a:spcAft>
              <a:buFont typeface="Arial" pitchFamily="34" charset="0"/>
              <a:buChar char="•"/>
            </a:pPr>
            <a:r>
              <a:rPr lang="en-US" sz="2700" dirty="0">
                <a:solidFill>
                  <a:srgbClr val="000000"/>
                </a:solidFill>
                <a:latin typeface="Helvetica"/>
              </a:rPr>
              <a:t>Managing </a:t>
            </a:r>
            <a:r>
              <a:rPr lang="en-US" sz="2700" dirty="0" smtClean="0">
                <a:solidFill>
                  <a:srgbClr val="000000"/>
                </a:solidFill>
                <a:latin typeface="Helvetica"/>
              </a:rPr>
              <a:t>Employees</a:t>
            </a:r>
            <a:endParaRPr lang="en-US" sz="2700" dirty="0">
              <a:solidFill>
                <a:srgbClr val="000000"/>
              </a:solidFill>
              <a:latin typeface="Helvetica"/>
            </a:endParaRPr>
          </a:p>
          <a:p>
            <a:pPr marL="344488" lvl="3" indent="-344488">
              <a:spcAft>
                <a:spcPts val="1800"/>
              </a:spcAft>
              <a:buFont typeface="Arial" pitchFamily="34" charset="0"/>
              <a:buChar char="•"/>
            </a:pPr>
            <a:r>
              <a:rPr lang="en-US" sz="2700" dirty="0">
                <a:solidFill>
                  <a:srgbClr val="000000"/>
                </a:solidFill>
                <a:latin typeface="Helvetica"/>
              </a:rPr>
              <a:t>Keeping </a:t>
            </a:r>
            <a:r>
              <a:rPr lang="en-US" sz="2700" dirty="0" smtClean="0">
                <a:solidFill>
                  <a:srgbClr val="000000"/>
                </a:solidFill>
                <a:latin typeface="Helvetica"/>
              </a:rPr>
              <a:t>Records</a:t>
            </a:r>
            <a:endParaRPr lang="en-US" sz="2700" dirty="0">
              <a:solidFill>
                <a:srgbClr val="000000"/>
              </a:solidFill>
              <a:latin typeface="Helvetica"/>
            </a:endParaRPr>
          </a:p>
        </p:txBody>
      </p:sp>
    </p:spTree>
    <p:extLst>
      <p:ext uri="{BB962C8B-B14F-4D97-AF65-F5344CB8AC3E}">
        <p14:creationId xmlns:p14="http://schemas.microsoft.com/office/powerpoint/2010/main" val="11115107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167640" y="152400"/>
            <a:ext cx="8153400" cy="64770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344488" lvl="3" indent="-344488">
              <a:spcAft>
                <a:spcPts val="1200"/>
              </a:spcAft>
              <a:buFont typeface="Arial" pitchFamily="34" charset="0"/>
              <a:buChar char="•"/>
            </a:pPr>
            <a:endParaRPr lang="en-US" sz="2700" dirty="0" smtClean="0">
              <a:solidFill>
                <a:srgbClr val="000000"/>
              </a:solidFill>
              <a:latin typeface="Helvetica"/>
            </a:endParaRPr>
          </a:p>
          <a:p>
            <a:pPr marL="344488" lvl="3" indent="-344488">
              <a:spcAft>
                <a:spcPts val="1200"/>
              </a:spcAft>
              <a:buFont typeface="Arial" pitchFamily="34" charset="0"/>
              <a:buChar char="•"/>
            </a:pPr>
            <a:endParaRPr lang="en-US" sz="2700" dirty="0" smtClean="0">
              <a:solidFill>
                <a:srgbClr val="000000"/>
              </a:solidFill>
              <a:latin typeface="Helvetica"/>
            </a:endParaRPr>
          </a:p>
          <a:p>
            <a:pPr marL="344488" lvl="3" indent="-344488">
              <a:spcAft>
                <a:spcPts val="1200"/>
              </a:spcAft>
              <a:buFont typeface="Arial" pitchFamily="34" charset="0"/>
              <a:buChar char="•"/>
            </a:pPr>
            <a:r>
              <a:rPr lang="en-GB" sz="2700" dirty="0">
                <a:solidFill>
                  <a:srgbClr val="000000"/>
                </a:solidFill>
                <a:latin typeface="Helvetica"/>
              </a:rPr>
              <a:t>There were a record 5.5 million private sector businesses at the start of 2016.</a:t>
            </a:r>
          </a:p>
          <a:p>
            <a:pPr marL="344488" lvl="3" indent="-344488">
              <a:spcAft>
                <a:spcPts val="1200"/>
              </a:spcAft>
              <a:buFont typeface="Arial" pitchFamily="34" charset="0"/>
              <a:buChar char="•"/>
            </a:pPr>
            <a:r>
              <a:rPr lang="en-GB" sz="2700" dirty="0">
                <a:solidFill>
                  <a:srgbClr val="000000"/>
                </a:solidFill>
                <a:latin typeface="Helvetica"/>
              </a:rPr>
              <a:t>This is an increase of 97,000 since 2015 and 2.0 million more since 2000.</a:t>
            </a:r>
          </a:p>
          <a:p>
            <a:pPr marL="344488" lvl="3" indent="-344488">
              <a:spcAft>
                <a:spcPts val="1200"/>
              </a:spcAft>
              <a:buFont typeface="Arial" pitchFamily="34" charset="0"/>
              <a:buChar char="•"/>
            </a:pPr>
            <a:r>
              <a:rPr lang="en-GB" sz="2700" dirty="0">
                <a:solidFill>
                  <a:srgbClr val="000000"/>
                </a:solidFill>
                <a:latin typeface="Helvetica"/>
              </a:rPr>
              <a:t>The number of employing businesses increased by 14,000 and the number of sole trader/self-employed businesses by 84,000, with the annual growth for both groups being around +3%.</a:t>
            </a:r>
          </a:p>
        </p:txBody>
      </p:sp>
      <p:sp>
        <p:nvSpPr>
          <p:cNvPr id="33801" name="Title 1"/>
          <p:cNvSpPr>
            <a:spLocks noGrp="1"/>
          </p:cNvSpPr>
          <p:nvPr>
            <p:ph type="ctrTitle"/>
          </p:nvPr>
        </p:nvSpPr>
        <p:spPr>
          <a:xfrm>
            <a:off x="152400" y="152401"/>
            <a:ext cx="7772400" cy="1066800"/>
          </a:xfrm>
        </p:spPr>
        <p:txBody>
          <a:bodyPr/>
          <a:lstStyle/>
          <a:p>
            <a:r>
              <a:rPr lang="en-US" sz="3200" b="1" dirty="0">
                <a:solidFill>
                  <a:prstClr val="black"/>
                </a:solidFill>
                <a:latin typeface="Helvetica"/>
                <a:ea typeface="Helvetica"/>
                <a:cs typeface="Helvetica"/>
              </a:rPr>
              <a:t>UK Small Business </a:t>
            </a:r>
            <a:r>
              <a:rPr lang="en-US" sz="3200" b="1" dirty="0" smtClean="0">
                <a:solidFill>
                  <a:prstClr val="black"/>
                </a:solidFill>
                <a:latin typeface="Helvetica"/>
                <a:ea typeface="Helvetica"/>
                <a:cs typeface="Helvetica"/>
              </a:rPr>
              <a:t>Statistics</a:t>
            </a:r>
            <a:endParaRPr lang="en-US" sz="3200" b="1" dirty="0" smtClean="0">
              <a:latin typeface="Helvetica" pitchFamily="34" charset="0"/>
              <a:ea typeface="ＭＳ Ｐゴシック" pitchFamily="-106" charset="-128"/>
            </a:endParaRP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4</a:t>
            </a:fld>
            <a:endParaRPr lang="en-US"/>
          </a:p>
        </p:txBody>
      </p:sp>
    </p:spTree>
    <p:extLst>
      <p:ext uri="{BB962C8B-B14F-4D97-AF65-F5344CB8AC3E}">
        <p14:creationId xmlns:p14="http://schemas.microsoft.com/office/powerpoint/2010/main" val="17477954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167640" y="152400"/>
            <a:ext cx="8153400" cy="64770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344488" lvl="3" indent="-344488">
              <a:spcAft>
                <a:spcPts val="1200"/>
              </a:spcAft>
              <a:buFont typeface="Arial" pitchFamily="34" charset="0"/>
              <a:buChar char="•"/>
            </a:pPr>
            <a:endParaRPr lang="en-US" sz="2700" dirty="0" smtClean="0">
              <a:solidFill>
                <a:srgbClr val="000000"/>
              </a:solidFill>
              <a:latin typeface="Helvetica"/>
            </a:endParaRPr>
          </a:p>
          <a:p>
            <a:pPr marL="344488" lvl="3" indent="-344488">
              <a:spcAft>
                <a:spcPts val="1200"/>
              </a:spcAft>
              <a:buFont typeface="Arial" pitchFamily="34" charset="0"/>
              <a:buChar char="•"/>
            </a:pPr>
            <a:endParaRPr lang="en-US" sz="2700" dirty="0" smtClean="0">
              <a:solidFill>
                <a:srgbClr val="000000"/>
              </a:solidFill>
              <a:latin typeface="Helvetica"/>
            </a:endParaRPr>
          </a:p>
          <a:p>
            <a:pPr marL="344488" lvl="3" indent="-344488">
              <a:spcAft>
                <a:spcPts val="1200"/>
              </a:spcAft>
              <a:buFont typeface="Arial" pitchFamily="34" charset="0"/>
              <a:buChar char="•"/>
            </a:pPr>
            <a:r>
              <a:rPr lang="en-GB" sz="2700" dirty="0">
                <a:solidFill>
                  <a:srgbClr val="000000"/>
                </a:solidFill>
                <a:latin typeface="Helvetica"/>
              </a:rPr>
              <a:t>Small businesses accounted for 99.3% of all private sector businesses at the start of 2016 and 99.9% were small or medium-sized (SMEs).</a:t>
            </a:r>
          </a:p>
          <a:p>
            <a:pPr marL="344488" lvl="3" indent="-344488">
              <a:spcAft>
                <a:spcPts val="1200"/>
              </a:spcAft>
              <a:buFont typeface="Arial" pitchFamily="34" charset="0"/>
              <a:buChar char="•"/>
            </a:pPr>
            <a:r>
              <a:rPr lang="en-GB" sz="2700" dirty="0">
                <a:solidFill>
                  <a:srgbClr val="000000"/>
                </a:solidFill>
                <a:latin typeface="Helvetica"/>
              </a:rPr>
              <a:t>Total employment in SMEs was 15.7 million; 60% of all private sector employment in the UK.</a:t>
            </a:r>
          </a:p>
          <a:p>
            <a:pPr marL="344488" lvl="3" indent="-344488">
              <a:spcAft>
                <a:spcPts val="1200"/>
              </a:spcAft>
              <a:buFont typeface="Arial" pitchFamily="34" charset="0"/>
              <a:buChar char="•"/>
            </a:pPr>
            <a:r>
              <a:rPr lang="en-GB" sz="2700" dirty="0">
                <a:solidFill>
                  <a:srgbClr val="000000"/>
                </a:solidFill>
                <a:latin typeface="Helvetica"/>
              </a:rPr>
              <a:t>The combined annual turnover of SMEs was £1.8 trillion, 47% of all private sector turnover in the UK.</a:t>
            </a:r>
          </a:p>
        </p:txBody>
      </p:sp>
      <p:sp>
        <p:nvSpPr>
          <p:cNvPr id="33801" name="Title 1"/>
          <p:cNvSpPr>
            <a:spLocks noGrp="1"/>
          </p:cNvSpPr>
          <p:nvPr>
            <p:ph type="ctrTitle"/>
          </p:nvPr>
        </p:nvSpPr>
        <p:spPr>
          <a:xfrm>
            <a:off x="152400" y="152401"/>
            <a:ext cx="7772400" cy="1066800"/>
          </a:xfrm>
        </p:spPr>
        <p:txBody>
          <a:bodyPr/>
          <a:lstStyle/>
          <a:p>
            <a:r>
              <a:rPr lang="en-US" sz="3200" b="1" dirty="0" smtClean="0">
                <a:latin typeface="Helvetica" pitchFamily="34" charset="0"/>
                <a:ea typeface="ＭＳ Ｐゴシック" pitchFamily="-106" charset="-128"/>
              </a:rPr>
              <a:t>UK SMEs </a:t>
            </a:r>
            <a:r>
              <a:rPr lang="en-US" sz="3200" b="1" dirty="0">
                <a:latin typeface="Helvetica" pitchFamily="34" charset="0"/>
                <a:ea typeface="ＭＳ Ｐゴシック" pitchFamily="-106" charset="-128"/>
              </a:rPr>
              <a:t>and the </a:t>
            </a:r>
            <a:r>
              <a:rPr lang="en-US" sz="3200" b="1" dirty="0" smtClean="0">
                <a:latin typeface="Helvetica" pitchFamily="34" charset="0"/>
                <a:ea typeface="ＭＳ Ｐゴシック" pitchFamily="-106" charset="-128"/>
              </a:rPr>
              <a:t>Economy</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5</a:t>
            </a:fld>
            <a:endParaRPr lang="en-US"/>
          </a:p>
        </p:txBody>
      </p:sp>
    </p:spTree>
    <p:extLst>
      <p:ext uri="{BB962C8B-B14F-4D97-AF65-F5344CB8AC3E}">
        <p14:creationId xmlns:p14="http://schemas.microsoft.com/office/powerpoint/2010/main" val="13086281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167640" y="152400"/>
            <a:ext cx="8153400" cy="64770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344488" lvl="3" indent="-344488">
              <a:spcAft>
                <a:spcPts val="1200"/>
              </a:spcAft>
              <a:buFont typeface="Arial" pitchFamily="34" charset="0"/>
              <a:buChar char="•"/>
            </a:pPr>
            <a:endParaRPr lang="en-US" sz="2700" dirty="0" smtClean="0">
              <a:solidFill>
                <a:srgbClr val="000000"/>
              </a:solidFill>
              <a:latin typeface="Helvetica"/>
            </a:endParaRPr>
          </a:p>
          <a:p>
            <a:pPr marL="344488" lvl="3" indent="-344488">
              <a:spcAft>
                <a:spcPts val="1200"/>
              </a:spcAft>
              <a:buFont typeface="Arial" pitchFamily="34" charset="0"/>
              <a:buChar char="•"/>
            </a:pPr>
            <a:endParaRPr lang="en-US" sz="2700" dirty="0" smtClean="0">
              <a:solidFill>
                <a:srgbClr val="000000"/>
              </a:solidFill>
              <a:latin typeface="Helvetica"/>
            </a:endParaRPr>
          </a:p>
          <a:p>
            <a:pPr marL="344488" lvl="3" indent="-344488">
              <a:spcAft>
                <a:spcPts val="1200"/>
              </a:spcAft>
              <a:buFont typeface="Arial" pitchFamily="34" charset="0"/>
              <a:buChar char="•"/>
            </a:pPr>
            <a:r>
              <a:rPr lang="en-GB" sz="2700" dirty="0">
                <a:solidFill>
                  <a:srgbClr val="000000"/>
                </a:solidFill>
                <a:latin typeface="Helvetica"/>
              </a:rPr>
              <a:t>In 2016, there were 1.3 million employing businesses and 4.2 million non-employing businesses. Therefore, 76% of businesses did not employ anyone aside from the owner.</a:t>
            </a:r>
          </a:p>
          <a:p>
            <a:pPr marL="344488" lvl="3" indent="-344488">
              <a:spcAft>
                <a:spcPts val="1200"/>
              </a:spcAft>
              <a:buFont typeface="Arial" pitchFamily="34" charset="0"/>
              <a:buChar char="•"/>
            </a:pPr>
            <a:r>
              <a:rPr lang="en-GB" sz="2700" dirty="0">
                <a:solidFill>
                  <a:srgbClr val="000000"/>
                </a:solidFill>
                <a:latin typeface="Helvetica"/>
              </a:rPr>
              <a:t>The overall business population includes three main legal forms: there were 3.3 million sole proprietorships (60% of the total), 1.8 million companies (32%), and 421,000 ordinary partnerships (8%).</a:t>
            </a:r>
          </a:p>
          <a:p>
            <a:pPr marL="344488" lvl="3" indent="-344488">
              <a:spcAft>
                <a:spcPts val="1200"/>
              </a:spcAft>
              <a:buFont typeface="Arial" pitchFamily="34" charset="0"/>
              <a:buChar char="•"/>
            </a:pPr>
            <a:r>
              <a:rPr lang="en-GB" sz="2700" dirty="0">
                <a:solidFill>
                  <a:srgbClr val="000000"/>
                </a:solidFill>
                <a:latin typeface="Helvetica"/>
              </a:rPr>
              <a:t>There were 2.5 million businesses registered for VAT or PAYE, 45% of the total population. A further 3.0 million are not registered for either VAT or PAYE.</a:t>
            </a:r>
          </a:p>
        </p:txBody>
      </p:sp>
      <p:sp>
        <p:nvSpPr>
          <p:cNvPr id="33801" name="Title 1"/>
          <p:cNvSpPr>
            <a:spLocks noGrp="1"/>
          </p:cNvSpPr>
          <p:nvPr>
            <p:ph type="ctrTitle"/>
          </p:nvPr>
        </p:nvSpPr>
        <p:spPr>
          <a:xfrm>
            <a:off x="152400" y="152401"/>
            <a:ext cx="7772400" cy="1066800"/>
          </a:xfrm>
        </p:spPr>
        <p:txBody>
          <a:bodyPr/>
          <a:lstStyle/>
          <a:p>
            <a:r>
              <a:rPr lang="en-GB" sz="3200" b="1" dirty="0">
                <a:latin typeface="Helvetica" pitchFamily="34" charset="0"/>
                <a:ea typeface="ＭＳ Ｐゴシック" pitchFamily="-106" charset="-128"/>
              </a:rPr>
              <a:t>Composition of the business </a:t>
            </a:r>
            <a:r>
              <a:rPr lang="en-GB" sz="3200" b="1" dirty="0" smtClean="0">
                <a:latin typeface="Helvetica" pitchFamily="34" charset="0"/>
                <a:ea typeface="ＭＳ Ｐゴシック" pitchFamily="-106" charset="-128"/>
              </a:rPr>
              <a:t>population in </a:t>
            </a:r>
            <a:r>
              <a:rPr lang="en-US" sz="3200" b="1" dirty="0" smtClean="0">
                <a:latin typeface="Helvetica" pitchFamily="34" charset="0"/>
                <a:ea typeface="ＭＳ Ｐゴシック" pitchFamily="-106" charset="-128"/>
              </a:rPr>
              <a:t>UK </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6</a:t>
            </a:fld>
            <a:endParaRPr lang="en-US"/>
          </a:p>
        </p:txBody>
      </p:sp>
    </p:spTree>
    <p:extLst>
      <p:ext uri="{BB962C8B-B14F-4D97-AF65-F5344CB8AC3E}">
        <p14:creationId xmlns:p14="http://schemas.microsoft.com/office/powerpoint/2010/main" val="12778502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167640" y="152400"/>
            <a:ext cx="8153400" cy="64770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344488" lvl="3" indent="-344488">
              <a:spcAft>
                <a:spcPts val="1200"/>
              </a:spcAft>
              <a:buFont typeface="Arial" pitchFamily="34" charset="0"/>
              <a:buChar char="•"/>
            </a:pPr>
            <a:r>
              <a:rPr lang="en-GB" sz="2700" dirty="0">
                <a:solidFill>
                  <a:srgbClr val="000000"/>
                </a:solidFill>
                <a:latin typeface="Helvetica"/>
              </a:rPr>
              <a:t>The majority of population growth since 2000 has been due to non-employing businesses, which accounted for 89% of the overall increase.</a:t>
            </a:r>
          </a:p>
          <a:p>
            <a:pPr marL="344488" lvl="3" indent="-344488">
              <a:spcAft>
                <a:spcPts val="1200"/>
              </a:spcAft>
              <a:buFont typeface="Arial" pitchFamily="34" charset="0"/>
              <a:buChar char="•"/>
            </a:pPr>
            <a:r>
              <a:rPr lang="en-GB" sz="2700" dirty="0">
                <a:solidFill>
                  <a:srgbClr val="000000"/>
                </a:solidFill>
                <a:latin typeface="Helvetica"/>
              </a:rPr>
              <a:t>The growth in numbers of businesses last year reflected the composition of the business population in 2015, with non-employing businesses accounting for 86% of the overall 97,000 increase.</a:t>
            </a:r>
          </a:p>
        </p:txBody>
      </p:sp>
      <p:sp>
        <p:nvSpPr>
          <p:cNvPr id="33801" name="Title 1"/>
          <p:cNvSpPr>
            <a:spLocks noGrp="1"/>
          </p:cNvSpPr>
          <p:nvPr>
            <p:ph type="ctrTitle"/>
          </p:nvPr>
        </p:nvSpPr>
        <p:spPr>
          <a:xfrm>
            <a:off x="152400" y="152401"/>
            <a:ext cx="7772400" cy="1066800"/>
          </a:xfrm>
        </p:spPr>
        <p:txBody>
          <a:bodyPr/>
          <a:lstStyle/>
          <a:p>
            <a:r>
              <a:rPr lang="en-GB" sz="3200" b="1" dirty="0">
                <a:latin typeface="Helvetica" pitchFamily="34" charset="0"/>
                <a:ea typeface="ＭＳ Ｐゴシック" pitchFamily="-106" charset="-128"/>
              </a:rPr>
              <a:t>Trends in the business </a:t>
            </a:r>
            <a:r>
              <a:rPr lang="en-GB" sz="3200" b="1" dirty="0" smtClean="0">
                <a:latin typeface="Helvetica" pitchFamily="34" charset="0"/>
                <a:ea typeface="ＭＳ Ｐゴシック" pitchFamily="-106" charset="-128"/>
              </a:rPr>
              <a:t>population in </a:t>
            </a:r>
            <a:r>
              <a:rPr lang="en-US" sz="3200" b="1" dirty="0" smtClean="0">
                <a:latin typeface="Helvetica" pitchFamily="34" charset="0"/>
                <a:ea typeface="ＭＳ Ｐゴシック" pitchFamily="-106" charset="-128"/>
              </a:rPr>
              <a:t>UK </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7</a:t>
            </a:fld>
            <a:endParaRPr lang="en-US"/>
          </a:p>
        </p:txBody>
      </p:sp>
    </p:spTree>
    <p:extLst>
      <p:ext uri="{BB962C8B-B14F-4D97-AF65-F5344CB8AC3E}">
        <p14:creationId xmlns:p14="http://schemas.microsoft.com/office/powerpoint/2010/main" val="39042472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167640" y="152400"/>
            <a:ext cx="8153400" cy="64770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344488" lvl="3" indent="-344488">
              <a:spcAft>
                <a:spcPts val="1200"/>
              </a:spcAft>
              <a:buFont typeface="Arial" pitchFamily="34" charset="0"/>
              <a:buChar char="•"/>
            </a:pPr>
            <a:r>
              <a:rPr lang="en-GB" sz="2700" dirty="0">
                <a:solidFill>
                  <a:srgbClr val="000000"/>
                </a:solidFill>
                <a:latin typeface="Helvetica"/>
              </a:rPr>
              <a:t>The business population in southern England is larger relative to resident population than elsewhere in the UK.</a:t>
            </a:r>
          </a:p>
          <a:p>
            <a:pPr marL="344488" lvl="3" indent="-344488">
              <a:spcAft>
                <a:spcPts val="1200"/>
              </a:spcAft>
              <a:buFont typeface="Arial" pitchFamily="34" charset="0"/>
              <a:buChar char="•"/>
            </a:pPr>
            <a:r>
              <a:rPr lang="en-GB" sz="2700" dirty="0">
                <a:solidFill>
                  <a:srgbClr val="000000"/>
                </a:solidFill>
                <a:latin typeface="Helvetica"/>
              </a:rPr>
              <a:t>SMEs account for at least 99% of the businesses in every main industry sector.</a:t>
            </a:r>
          </a:p>
          <a:p>
            <a:pPr marL="344488" lvl="3" indent="-344488">
              <a:spcAft>
                <a:spcPts val="1200"/>
              </a:spcAft>
              <a:buFont typeface="Arial" pitchFamily="34" charset="0"/>
              <a:buChar char="•"/>
            </a:pPr>
            <a:r>
              <a:rPr lang="en-GB" sz="2700" dirty="0">
                <a:solidFill>
                  <a:srgbClr val="000000"/>
                </a:solidFill>
                <a:latin typeface="Helvetica"/>
              </a:rPr>
              <a:t>Just under a fifth of all SMEs operate in Construction, compared to just 1% in the Mining, Quarrying and Utilities sector.</a:t>
            </a:r>
          </a:p>
        </p:txBody>
      </p:sp>
      <p:sp>
        <p:nvSpPr>
          <p:cNvPr id="33801" name="Title 1"/>
          <p:cNvSpPr>
            <a:spLocks noGrp="1"/>
          </p:cNvSpPr>
          <p:nvPr>
            <p:ph type="ctrTitle"/>
          </p:nvPr>
        </p:nvSpPr>
        <p:spPr>
          <a:xfrm>
            <a:off x="152400" y="152401"/>
            <a:ext cx="7772400" cy="1066800"/>
          </a:xfrm>
        </p:spPr>
        <p:txBody>
          <a:bodyPr/>
          <a:lstStyle/>
          <a:p>
            <a:r>
              <a:rPr lang="en-GB" sz="3200" b="1" dirty="0">
                <a:latin typeface="Helvetica" pitchFamily="34" charset="0"/>
                <a:ea typeface="ＭＳ Ｐゴシック" pitchFamily="-106" charset="-128"/>
              </a:rPr>
              <a:t>Locations and </a:t>
            </a:r>
            <a:r>
              <a:rPr lang="en-GB" sz="3200" b="1" dirty="0" smtClean="0">
                <a:latin typeface="Helvetica" pitchFamily="34" charset="0"/>
                <a:ea typeface="ＭＳ Ｐゴシック" pitchFamily="-106" charset="-128"/>
              </a:rPr>
              <a:t>industries in </a:t>
            </a:r>
            <a:r>
              <a:rPr lang="en-US" sz="3200" b="1" dirty="0" smtClean="0">
                <a:latin typeface="Helvetica" pitchFamily="34" charset="0"/>
                <a:ea typeface="ＭＳ Ｐゴシック" pitchFamily="-106" charset="-128"/>
              </a:rPr>
              <a:t>UK </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8</a:t>
            </a:fld>
            <a:endParaRPr lang="en-US"/>
          </a:p>
        </p:txBody>
      </p:sp>
    </p:spTree>
    <p:extLst>
      <p:ext uri="{BB962C8B-B14F-4D97-AF65-F5344CB8AC3E}">
        <p14:creationId xmlns:p14="http://schemas.microsoft.com/office/powerpoint/2010/main" val="19848887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0" y="191135"/>
            <a:ext cx="8153400" cy="67056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344488" lvl="1" indent="-342900">
              <a:spcAft>
                <a:spcPts val="1800"/>
              </a:spcAft>
              <a:buFont typeface="Arial" pitchFamily="34" charset="0"/>
              <a:buChar char="•"/>
            </a:pPr>
            <a:endParaRPr lang="en-US" sz="2500" dirty="0" smtClean="0">
              <a:solidFill>
                <a:srgbClr val="000000"/>
              </a:solidFill>
              <a:latin typeface="Helvetica"/>
            </a:endParaRPr>
          </a:p>
          <a:p>
            <a:pPr marL="344488" lvl="1" indent="-342900">
              <a:spcAft>
                <a:spcPts val="1800"/>
              </a:spcAft>
              <a:buFont typeface="Arial" pitchFamily="34" charset="0"/>
              <a:buChar char="•"/>
            </a:pPr>
            <a:endParaRPr lang="en-US" sz="2500" dirty="0">
              <a:solidFill>
                <a:srgbClr val="000000"/>
              </a:solidFill>
              <a:latin typeface="Helvetica"/>
            </a:endParaRPr>
          </a:p>
          <a:p>
            <a:pPr marL="344488" lvl="1" indent="-342900">
              <a:spcAft>
                <a:spcPts val="1800"/>
              </a:spcAft>
              <a:buFont typeface="Arial" pitchFamily="34" charset="0"/>
              <a:buChar char="•"/>
            </a:pPr>
            <a:endParaRPr lang="en-US" sz="2500" dirty="0" smtClean="0">
              <a:solidFill>
                <a:srgbClr val="000000"/>
              </a:solidFill>
              <a:latin typeface="Helvetica"/>
            </a:endParaRPr>
          </a:p>
          <a:p>
            <a:pPr marL="344488" lvl="1" indent="-342900">
              <a:spcAft>
                <a:spcPts val="1800"/>
              </a:spcAft>
              <a:buFont typeface="Arial" pitchFamily="34" charset="0"/>
              <a:buChar char="•"/>
            </a:pPr>
            <a:endParaRPr lang="en-US" sz="2500" dirty="0">
              <a:solidFill>
                <a:srgbClr val="000000"/>
              </a:solidFill>
              <a:latin typeface="Helvetica"/>
            </a:endParaRPr>
          </a:p>
          <a:p>
            <a:pPr marL="344488" lvl="1" indent="-342900">
              <a:spcAft>
                <a:spcPts val="1800"/>
              </a:spcAft>
              <a:buFont typeface="Arial" pitchFamily="34" charset="0"/>
              <a:buChar char="•"/>
            </a:pPr>
            <a:endParaRPr lang="en-US" sz="2500" dirty="0" smtClean="0">
              <a:solidFill>
                <a:srgbClr val="000000"/>
              </a:solidFill>
              <a:latin typeface="Helvetica"/>
            </a:endParaRPr>
          </a:p>
          <a:p>
            <a:pPr marL="344488" lvl="1" indent="-342900">
              <a:spcAft>
                <a:spcPts val="1800"/>
              </a:spcAft>
              <a:buFont typeface="Arial" pitchFamily="34" charset="0"/>
              <a:buChar char="•"/>
            </a:pPr>
            <a:endParaRPr lang="en-US" sz="2500" dirty="0">
              <a:solidFill>
                <a:srgbClr val="000000"/>
              </a:solidFill>
              <a:latin typeface="Helvetica"/>
            </a:endParaRPr>
          </a:p>
          <a:p>
            <a:pPr marL="344488" lvl="1" indent="-342900">
              <a:spcAft>
                <a:spcPts val="1800"/>
              </a:spcAft>
              <a:buFont typeface="Arial" pitchFamily="34" charset="0"/>
              <a:buChar char="•"/>
            </a:pPr>
            <a:r>
              <a:rPr lang="en-US" sz="2500" dirty="0" smtClean="0">
                <a:solidFill>
                  <a:srgbClr val="000000"/>
                </a:solidFill>
                <a:latin typeface="Helvetica"/>
              </a:rPr>
              <a:t>More </a:t>
            </a:r>
            <a:r>
              <a:rPr lang="en-US" sz="2500" dirty="0">
                <a:solidFill>
                  <a:srgbClr val="000000"/>
                </a:solidFill>
                <a:latin typeface="Helvetica"/>
              </a:rPr>
              <a:t>personal customer service.</a:t>
            </a:r>
          </a:p>
          <a:p>
            <a:pPr marL="344488" lvl="1" indent="-342900">
              <a:spcAft>
                <a:spcPts val="1800"/>
              </a:spcAft>
              <a:buFont typeface="Arial" pitchFamily="34" charset="0"/>
              <a:buChar char="•"/>
            </a:pPr>
            <a:r>
              <a:rPr lang="en-US" sz="2500" dirty="0">
                <a:solidFill>
                  <a:srgbClr val="000000"/>
                </a:solidFill>
                <a:latin typeface="Helvetica"/>
              </a:rPr>
              <a:t>The ability to respond quickly to </a:t>
            </a:r>
            <a:r>
              <a:rPr lang="en-US" sz="2500" dirty="0" smtClean="0">
                <a:solidFill>
                  <a:srgbClr val="000000"/>
                </a:solidFill>
                <a:latin typeface="Helvetica"/>
              </a:rPr>
              <a:t>opportunity.</a:t>
            </a:r>
            <a:endParaRPr lang="en-US" sz="1800" dirty="0">
              <a:solidFill>
                <a:srgbClr val="FFFFFF"/>
              </a:solidFill>
              <a:ea typeface="ＭＳ Ｐゴシック" pitchFamily="-106" charset="-128"/>
            </a:endParaRPr>
          </a:p>
        </p:txBody>
      </p:sp>
      <p:sp>
        <p:nvSpPr>
          <p:cNvPr id="33801" name="Title 1"/>
          <p:cNvSpPr>
            <a:spLocks noGrp="1"/>
          </p:cNvSpPr>
          <p:nvPr>
            <p:ph type="ctrTitle"/>
          </p:nvPr>
        </p:nvSpPr>
        <p:spPr>
          <a:xfrm>
            <a:off x="381000" y="206375"/>
            <a:ext cx="7772400" cy="1165225"/>
          </a:xfrm>
        </p:spPr>
        <p:txBody>
          <a:bodyPr/>
          <a:lstStyle/>
          <a:p>
            <a:r>
              <a:rPr lang="en-US" sz="3200" b="1" dirty="0">
                <a:solidFill>
                  <a:prstClr val="black"/>
                </a:solidFill>
                <a:latin typeface="Helvetica"/>
                <a:ea typeface="Helvetica"/>
                <a:cs typeface="Helvetica"/>
              </a:rPr>
              <a:t>ADVANTAGES of SMALL OVER </a:t>
            </a:r>
            <a:br>
              <a:rPr lang="en-US" sz="3200" b="1" dirty="0">
                <a:solidFill>
                  <a:prstClr val="black"/>
                </a:solidFill>
                <a:latin typeface="Helvetica"/>
                <a:ea typeface="Helvetica"/>
                <a:cs typeface="Helvetica"/>
              </a:rPr>
            </a:br>
            <a:r>
              <a:rPr lang="en-US" sz="3200" b="1" dirty="0">
                <a:solidFill>
                  <a:prstClr val="black"/>
                </a:solidFill>
                <a:latin typeface="Helvetica"/>
                <a:ea typeface="Helvetica"/>
                <a:cs typeface="Helvetica"/>
              </a:rPr>
              <a:t>BIG BUSINESS</a:t>
            </a:r>
            <a:endParaRPr lang="en-US" sz="3200" b="1" dirty="0" smtClean="0">
              <a:latin typeface="Helvetica" pitchFamily="34" charset="0"/>
              <a:ea typeface="ＭＳ Ｐゴシック" pitchFamily="-106" charset="-128"/>
            </a:endParaRP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9</a:t>
            </a:fld>
            <a:endParaRPr lang="en-US"/>
          </a:p>
        </p:txBody>
      </p:sp>
      <p:pic>
        <p:nvPicPr>
          <p:cNvPr id="2" name="Picture 1"/>
          <p:cNvPicPr>
            <a:picLocks noChangeAspect="1"/>
          </p:cNvPicPr>
          <p:nvPr/>
        </p:nvPicPr>
        <p:blipFill>
          <a:blip r:embed="rId3"/>
          <a:stretch>
            <a:fillRect/>
          </a:stretch>
        </p:blipFill>
        <p:spPr>
          <a:xfrm>
            <a:off x="2590800" y="1371600"/>
            <a:ext cx="3200677" cy="3200677"/>
          </a:xfrm>
          <a:prstGeom prst="rect">
            <a:avLst/>
          </a:prstGeom>
        </p:spPr>
      </p:pic>
    </p:spTree>
    <p:extLst>
      <p:ext uri="{BB962C8B-B14F-4D97-AF65-F5344CB8AC3E}">
        <p14:creationId xmlns:p14="http://schemas.microsoft.com/office/powerpoint/2010/main" val="32403497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152400" y="50042"/>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33797"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33798"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33799" name="TextBox 9"/>
          <p:cNvSpPr txBox="1">
            <a:spLocks noChangeArrowheads="1"/>
          </p:cNvSpPr>
          <p:nvPr/>
        </p:nvSpPr>
        <p:spPr bwMode="auto">
          <a:xfrm>
            <a:off x="7315200" y="558800"/>
            <a:ext cx="1828800" cy="581025"/>
          </a:xfrm>
          <a:prstGeom prst="rect">
            <a:avLst/>
          </a:prstGeom>
          <a:noFill/>
          <a:ln w="9525">
            <a:noFill/>
            <a:miter lim="800000"/>
            <a:headEnd/>
            <a:tailEnd/>
          </a:ln>
        </p:spPr>
        <p:txBody>
          <a:bodyPr>
            <a:spAutoFit/>
          </a:bodyPr>
          <a:lstStyle/>
          <a:p>
            <a:r>
              <a:rPr lang="en-US" sz="1600" i="1">
                <a:solidFill>
                  <a:schemeClr val="bg1"/>
                </a:solidFill>
                <a:latin typeface="Helvetica" pitchFamily="34" charset="0"/>
              </a:rPr>
              <a:t>Getting Involved in Global Trade</a:t>
            </a:r>
          </a:p>
        </p:txBody>
      </p:sp>
      <p:sp>
        <p:nvSpPr>
          <p:cNvPr id="33800" name="TextBox 9"/>
          <p:cNvSpPr txBox="1">
            <a:spLocks noChangeArrowheads="1"/>
          </p:cNvSpPr>
          <p:nvPr/>
        </p:nvSpPr>
        <p:spPr bwMode="auto">
          <a:xfrm>
            <a:off x="533400" y="1724025"/>
            <a:ext cx="4800600" cy="3252172"/>
          </a:xfrm>
          <a:prstGeom prst="rect">
            <a:avLst/>
          </a:prstGeom>
          <a:noFill/>
          <a:ln w="9525">
            <a:noFill/>
            <a:miter lim="800000"/>
            <a:headEnd/>
            <a:tailEnd/>
          </a:ln>
        </p:spPr>
        <p:txBody>
          <a:bodyPr>
            <a:spAutoFit/>
          </a:bodyPr>
          <a:lstStyle/>
          <a:p>
            <a:pPr marL="342900" lvl="2" indent="-342900">
              <a:spcAft>
                <a:spcPts val="800"/>
              </a:spcAft>
              <a:buFont typeface="Arial" charset="0"/>
              <a:buChar char="•"/>
            </a:pPr>
            <a:r>
              <a:rPr lang="en-US" sz="2800" dirty="0">
                <a:latin typeface="Helvetica" pitchFamily="34" charset="0"/>
              </a:rPr>
              <a:t>Small businesses may be the key in global job growth.</a:t>
            </a:r>
          </a:p>
          <a:p>
            <a:pPr marL="342900" lvl="2" indent="-342900">
              <a:spcAft>
                <a:spcPts val="800"/>
              </a:spcAft>
              <a:buFont typeface="Arial" charset="0"/>
              <a:buChar char="•"/>
            </a:pPr>
            <a:r>
              <a:rPr lang="en-US" sz="2700" dirty="0">
                <a:latin typeface="Helvetica" pitchFamily="34" charset="0"/>
              </a:rPr>
              <a:t>They make up almost half of the private sector.</a:t>
            </a:r>
          </a:p>
          <a:p>
            <a:pPr marL="342900" lvl="2" indent="-342900">
              <a:spcAft>
                <a:spcPts val="800"/>
              </a:spcAft>
              <a:buFont typeface="Arial" charset="0"/>
              <a:buChar char="•"/>
            </a:pPr>
            <a:r>
              <a:rPr lang="en-US" sz="2700" dirty="0">
                <a:latin typeface="Helvetica" pitchFamily="34" charset="0"/>
              </a:rPr>
              <a:t>Only 30% of small businesses export</a:t>
            </a:r>
            <a:r>
              <a:rPr lang="en-US" sz="2700" dirty="0" smtClean="0">
                <a:latin typeface="Helvetica" pitchFamily="34" charset="0"/>
              </a:rPr>
              <a:t>.</a:t>
            </a:r>
            <a:endParaRPr lang="en-US" sz="2700" dirty="0">
              <a:latin typeface="Helvetica" pitchFamily="34" charset="0"/>
            </a:endParaRPr>
          </a:p>
        </p:txBody>
      </p:sp>
      <p:sp>
        <p:nvSpPr>
          <p:cNvPr id="33801" name="Title 1"/>
          <p:cNvSpPr>
            <a:spLocks noGrp="1"/>
          </p:cNvSpPr>
          <p:nvPr>
            <p:ph type="ctrTitle"/>
          </p:nvPr>
        </p:nvSpPr>
        <p:spPr>
          <a:xfrm>
            <a:off x="381000" y="206375"/>
            <a:ext cx="7772400" cy="1470025"/>
          </a:xfrm>
        </p:spPr>
        <p:txBody>
          <a:bodyPr/>
          <a:lstStyle/>
          <a:p>
            <a:pPr eaLnBrk="1" hangingPunct="1"/>
            <a:r>
              <a:rPr lang="en-US" sz="3200" b="1" dirty="0" smtClean="0">
                <a:latin typeface="Helvetica" pitchFamily="34" charset="0"/>
                <a:ea typeface="ＭＳ Ｐゴシック" pitchFamily="-106" charset="-128"/>
              </a:rPr>
              <a:t>GOING GLOBAL WITH A</a:t>
            </a:r>
            <a:br>
              <a:rPr lang="en-US" sz="3200" b="1" dirty="0" smtClean="0">
                <a:latin typeface="Helvetica" pitchFamily="34" charset="0"/>
                <a:ea typeface="ＭＳ Ｐゴシック" pitchFamily="-106" charset="-128"/>
              </a:rPr>
            </a:br>
            <a:r>
              <a:rPr lang="en-US" sz="3200" b="1" dirty="0" smtClean="0">
                <a:latin typeface="Helvetica" pitchFamily="34" charset="0"/>
                <a:ea typeface="ＭＳ Ｐゴシック" pitchFamily="-106" charset="-128"/>
              </a:rPr>
              <a:t>SMALL BUSINESS</a:t>
            </a:r>
          </a:p>
        </p:txBody>
      </p:sp>
      <p:sp>
        <p:nvSpPr>
          <p:cNvPr id="33802" name="TextBox 11"/>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LG2</a:t>
            </a:r>
          </a:p>
        </p:txBody>
      </p:sp>
      <p:pic>
        <p:nvPicPr>
          <p:cNvPr id="33803" name="Picture 11" descr="Small Biz.gif"/>
          <p:cNvPicPr>
            <a:picLocks noChangeAspect="1"/>
          </p:cNvPicPr>
          <p:nvPr/>
        </p:nvPicPr>
        <p:blipFill>
          <a:blip r:embed="rId3" cstate="print"/>
          <a:srcRect/>
          <a:stretch>
            <a:fillRect/>
          </a:stretch>
        </p:blipFill>
        <p:spPr bwMode="auto">
          <a:xfrm>
            <a:off x="5410200" y="1917700"/>
            <a:ext cx="2921000" cy="4025900"/>
          </a:xfrm>
          <a:prstGeom prst="rect">
            <a:avLst/>
          </a:prstGeom>
          <a:noFill/>
          <a:ln w="9525">
            <a:noFill/>
            <a:miter lim="800000"/>
            <a:headEnd/>
            <a:tailEnd/>
          </a:ln>
        </p:spPr>
      </p:pic>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38100" y="350837"/>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21509"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21510"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21511" name="TextBox 9"/>
          <p:cNvSpPr txBox="1">
            <a:spLocks noChangeArrowheads="1"/>
          </p:cNvSpPr>
          <p:nvPr/>
        </p:nvSpPr>
        <p:spPr bwMode="auto">
          <a:xfrm>
            <a:off x="7315200" y="558800"/>
            <a:ext cx="1828800" cy="581025"/>
          </a:xfrm>
          <a:prstGeom prst="rect">
            <a:avLst/>
          </a:prstGeom>
          <a:noFill/>
          <a:ln w="9525">
            <a:noFill/>
            <a:miter lim="800000"/>
            <a:headEnd/>
            <a:tailEnd/>
          </a:ln>
        </p:spPr>
        <p:txBody>
          <a:bodyPr>
            <a:spAutoFit/>
          </a:bodyPr>
          <a:lstStyle/>
          <a:p>
            <a:r>
              <a:rPr lang="en-US" sz="1600" i="1">
                <a:solidFill>
                  <a:schemeClr val="bg1"/>
                </a:solidFill>
                <a:latin typeface="Helvetica" pitchFamily="34" charset="0"/>
              </a:rPr>
              <a:t>The Dynamic Global Market</a:t>
            </a:r>
          </a:p>
        </p:txBody>
      </p:sp>
      <p:sp>
        <p:nvSpPr>
          <p:cNvPr id="21512" name="TextBox 14"/>
          <p:cNvSpPr txBox="1">
            <a:spLocks noChangeArrowheads="1"/>
          </p:cNvSpPr>
          <p:nvPr/>
        </p:nvSpPr>
        <p:spPr bwMode="auto">
          <a:xfrm>
            <a:off x="541338" y="2448373"/>
            <a:ext cx="5029200" cy="2416046"/>
          </a:xfrm>
          <a:prstGeom prst="rect">
            <a:avLst/>
          </a:prstGeom>
          <a:noFill/>
          <a:ln w="9525">
            <a:noFill/>
            <a:miter lim="800000"/>
            <a:headEnd/>
            <a:tailEnd/>
          </a:ln>
        </p:spPr>
        <p:txBody>
          <a:bodyPr>
            <a:spAutoFit/>
          </a:bodyPr>
          <a:lstStyle/>
          <a:p>
            <a:pPr marL="342900" indent="-342900">
              <a:spcAft>
                <a:spcPts val="1200"/>
              </a:spcAft>
              <a:buFont typeface="Arial" charset="0"/>
              <a:buChar char="•"/>
            </a:pPr>
            <a:r>
              <a:rPr lang="en-US" sz="2700" b="1" dirty="0">
                <a:latin typeface="Helvetica" pitchFamily="34" charset="0"/>
              </a:rPr>
              <a:t>Importing -- </a:t>
            </a:r>
            <a:r>
              <a:rPr lang="en-US" sz="2500" i="1" dirty="0">
                <a:latin typeface="Helvetica" pitchFamily="34" charset="0"/>
              </a:rPr>
              <a:t>Buying products from another country</a:t>
            </a:r>
            <a:r>
              <a:rPr lang="en-US" sz="2500" i="1" dirty="0" smtClean="0">
                <a:latin typeface="Helvetica" pitchFamily="34" charset="0"/>
              </a:rPr>
              <a:t>.</a:t>
            </a:r>
          </a:p>
          <a:p>
            <a:pPr>
              <a:spcAft>
                <a:spcPts val="1200"/>
              </a:spcAft>
            </a:pPr>
            <a:endParaRPr lang="en-US" sz="2500" i="1" dirty="0">
              <a:latin typeface="Helvetica" pitchFamily="34" charset="0"/>
            </a:endParaRPr>
          </a:p>
          <a:p>
            <a:pPr marL="342900" indent="-342900">
              <a:spcAft>
                <a:spcPts val="1200"/>
              </a:spcAft>
              <a:buFont typeface="Arial" charset="0"/>
              <a:buChar char="•"/>
            </a:pPr>
            <a:r>
              <a:rPr lang="en-US" sz="2700" b="1" dirty="0">
                <a:latin typeface="Helvetica" pitchFamily="34" charset="0"/>
              </a:rPr>
              <a:t>Exporting -- </a:t>
            </a:r>
            <a:r>
              <a:rPr lang="en-US" sz="2700" i="1" dirty="0">
                <a:latin typeface="Helvetica" pitchFamily="34" charset="0"/>
              </a:rPr>
              <a:t>Selling products to another country</a:t>
            </a:r>
            <a:r>
              <a:rPr lang="en-US" sz="2700" i="1" dirty="0" smtClean="0">
                <a:latin typeface="Helvetica" pitchFamily="34" charset="0"/>
              </a:rPr>
              <a:t>.</a:t>
            </a:r>
            <a:endParaRPr lang="en-US" sz="2700" i="1" dirty="0">
              <a:latin typeface="Helvetica" pitchFamily="34" charset="0"/>
            </a:endParaRPr>
          </a:p>
        </p:txBody>
      </p:sp>
      <p:pic>
        <p:nvPicPr>
          <p:cNvPr id="12" name="Picture 11" descr="Shipping.gif"/>
          <p:cNvPicPr>
            <a:picLocks noChangeAspect="1"/>
          </p:cNvPicPr>
          <p:nvPr/>
        </p:nvPicPr>
        <p:blipFill>
          <a:blip r:embed="rId3" cstate="print"/>
          <a:stretch>
            <a:fillRect/>
          </a:stretch>
        </p:blipFill>
        <p:spPr>
          <a:xfrm>
            <a:off x="5410200" y="2209800"/>
            <a:ext cx="3200400" cy="3441700"/>
          </a:xfrm>
          <a:prstGeom prst="rect">
            <a:avLst/>
          </a:prstGeom>
          <a:effectLst>
            <a:softEdge rad="88900"/>
          </a:effectLst>
        </p:spPr>
      </p:pic>
      <p:sp>
        <p:nvSpPr>
          <p:cNvPr id="21514" name="Title 1"/>
          <p:cNvSpPr>
            <a:spLocks noGrp="1"/>
          </p:cNvSpPr>
          <p:nvPr>
            <p:ph type="ctrTitle"/>
          </p:nvPr>
        </p:nvSpPr>
        <p:spPr>
          <a:xfrm>
            <a:off x="304800" y="53975"/>
            <a:ext cx="7772400" cy="1470025"/>
          </a:xfrm>
        </p:spPr>
        <p:txBody>
          <a:bodyPr/>
          <a:lstStyle/>
          <a:p>
            <a:pPr eaLnBrk="1" hangingPunct="1"/>
            <a:r>
              <a:rPr lang="en-US" sz="3200" b="1" smtClean="0">
                <a:latin typeface="Helvetica" pitchFamily="34" charset="0"/>
                <a:ea typeface="ＭＳ Ｐゴシック" pitchFamily="-106" charset="-128"/>
              </a:rPr>
              <a:t>IMPORTING and EXPORTING</a:t>
            </a:r>
          </a:p>
        </p:txBody>
      </p:sp>
      <p:sp>
        <p:nvSpPr>
          <p:cNvPr id="21515" name="TextBox 12"/>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LG1</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12D6CF0D-269F-4636-96B8-1A80943A319B}" type="slidenum">
              <a:rPr lang="en-US" sz="1200">
                <a:solidFill>
                  <a:srgbClr val="000000"/>
                </a:solidFill>
              </a: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76200" y="0"/>
            <a:ext cx="8153400" cy="6248400"/>
          </a:xfrm>
          <a:prstGeom prst="roundRect">
            <a:avLst/>
          </a:prstGeom>
          <a:solidFill>
            <a:srgbClr val="FCD960"/>
          </a:solidFill>
          <a:ln>
            <a:solidFill>
              <a:srgbClr val="FCD96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39941"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39942"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39943" name="TextBox 9"/>
          <p:cNvSpPr txBox="1">
            <a:spLocks noChangeArrowheads="1"/>
          </p:cNvSpPr>
          <p:nvPr/>
        </p:nvSpPr>
        <p:spPr bwMode="auto">
          <a:xfrm>
            <a:off x="7315200" y="558800"/>
            <a:ext cx="1828800" cy="581025"/>
          </a:xfrm>
          <a:prstGeom prst="rect">
            <a:avLst/>
          </a:prstGeom>
          <a:noFill/>
          <a:ln w="9525">
            <a:noFill/>
            <a:miter lim="800000"/>
            <a:headEnd/>
            <a:tailEnd/>
          </a:ln>
        </p:spPr>
        <p:txBody>
          <a:bodyPr>
            <a:spAutoFit/>
          </a:bodyPr>
          <a:lstStyle/>
          <a:p>
            <a:r>
              <a:rPr lang="en-US" sz="1600" i="1">
                <a:solidFill>
                  <a:schemeClr val="bg1"/>
                </a:solidFill>
                <a:latin typeface="Helvetica" pitchFamily="34" charset="0"/>
              </a:rPr>
              <a:t>Importing Goods and Services</a:t>
            </a:r>
          </a:p>
        </p:txBody>
      </p:sp>
      <p:sp>
        <p:nvSpPr>
          <p:cNvPr id="39944" name="TextBox 9"/>
          <p:cNvSpPr txBox="1">
            <a:spLocks noChangeArrowheads="1"/>
          </p:cNvSpPr>
          <p:nvPr/>
        </p:nvSpPr>
        <p:spPr bwMode="auto">
          <a:xfrm>
            <a:off x="533400" y="1981200"/>
            <a:ext cx="4419600" cy="3335338"/>
          </a:xfrm>
          <a:prstGeom prst="rect">
            <a:avLst/>
          </a:prstGeom>
          <a:noFill/>
          <a:ln w="9525">
            <a:noFill/>
            <a:miter lim="800000"/>
            <a:headEnd/>
            <a:tailEnd/>
          </a:ln>
        </p:spPr>
        <p:txBody>
          <a:bodyPr>
            <a:spAutoFit/>
          </a:bodyPr>
          <a:lstStyle/>
          <a:p>
            <a:pPr marL="342900" lvl="2" indent="-342900">
              <a:buFontTx/>
              <a:buChar char="•"/>
            </a:pPr>
            <a:r>
              <a:rPr lang="en-US" sz="2700">
                <a:latin typeface="Helvetica" pitchFamily="34" charset="0"/>
                <a:hlinkClick r:id="rId3"/>
              </a:rPr>
              <a:t>Starbucks</a:t>
            </a:r>
            <a:r>
              <a:rPr lang="en-US" sz="2700">
                <a:latin typeface="Helvetica" pitchFamily="34" charset="0"/>
              </a:rPr>
              <a:t> CEO, Howard Shultz, found his importing opportunity in Italy. He transformed a coffee shop in Seattle to mimic the European cafes. </a:t>
            </a:r>
          </a:p>
          <a:p>
            <a:endParaRPr lang="en-US"/>
          </a:p>
        </p:txBody>
      </p:sp>
      <p:pic>
        <p:nvPicPr>
          <p:cNvPr id="12" name="Picture 11" descr="Starbucks.gif"/>
          <p:cNvPicPr>
            <a:picLocks noChangeAspect="1"/>
          </p:cNvPicPr>
          <p:nvPr/>
        </p:nvPicPr>
        <p:blipFill>
          <a:blip r:embed="rId4" cstate="print"/>
          <a:stretch>
            <a:fillRect/>
          </a:stretch>
        </p:blipFill>
        <p:spPr>
          <a:xfrm>
            <a:off x="4038600" y="2228850"/>
            <a:ext cx="4114800" cy="2743200"/>
          </a:xfrm>
          <a:prstGeom prst="rect">
            <a:avLst/>
          </a:prstGeom>
          <a:effectLst>
            <a:softEdge rad="63500"/>
          </a:effectLst>
        </p:spPr>
      </p:pic>
      <p:sp>
        <p:nvSpPr>
          <p:cNvPr id="39946" name="TextBox 12"/>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LG2</a:t>
            </a:r>
          </a:p>
        </p:txBody>
      </p:sp>
      <p:sp>
        <p:nvSpPr>
          <p:cNvPr id="39947" name="Title 12"/>
          <p:cNvSpPr>
            <a:spLocks noGrp="1"/>
          </p:cNvSpPr>
          <p:nvPr>
            <p:ph type="ctrTitle"/>
          </p:nvPr>
        </p:nvSpPr>
        <p:spPr>
          <a:xfrm>
            <a:off x="457200" y="282575"/>
            <a:ext cx="7772400" cy="1470025"/>
          </a:xfrm>
        </p:spPr>
        <p:txBody>
          <a:bodyPr/>
          <a:lstStyle/>
          <a:p>
            <a:r>
              <a:rPr lang="en-US" sz="3200" b="1" dirty="0" smtClean="0">
                <a:latin typeface="Helvetica" pitchFamily="34" charset="0"/>
                <a:ea typeface="ＭＳ Ｐゴシック" pitchFamily="-106" charset="-128"/>
              </a:rPr>
              <a:t>GETTING INVOLVED IN</a:t>
            </a:r>
            <a:br>
              <a:rPr lang="en-US" sz="3200" b="1" dirty="0" smtClean="0">
                <a:latin typeface="Helvetica" pitchFamily="34" charset="0"/>
                <a:ea typeface="ＭＳ Ｐゴシック" pitchFamily="-106" charset="-128"/>
              </a:rPr>
            </a:br>
            <a:r>
              <a:rPr lang="en-US" sz="3200" b="1" dirty="0" smtClean="0">
                <a:latin typeface="Helvetica" pitchFamily="34" charset="0"/>
                <a:ea typeface="ＭＳ Ｐゴシック" pitchFamily="-106" charset="-128"/>
              </a:rPr>
              <a:t>GLOBAL TRADE</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5E4EE855-7CC4-4320-8BFB-767FB45B9250}" type="slidenum">
              <a:rPr lang="en-US" sz="1200">
                <a:solidFill>
                  <a:srgbClr val="000000"/>
                </a:solidFill>
              </a:rPr>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0" y="142852"/>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46085"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46086"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46087" name="TextBox 9"/>
          <p:cNvSpPr txBox="1">
            <a:spLocks noChangeArrowheads="1"/>
          </p:cNvSpPr>
          <p:nvPr/>
        </p:nvSpPr>
        <p:spPr bwMode="auto">
          <a:xfrm>
            <a:off x="7315200" y="558800"/>
            <a:ext cx="1828800" cy="609600"/>
          </a:xfrm>
          <a:prstGeom prst="rect">
            <a:avLst/>
          </a:prstGeom>
          <a:noFill/>
          <a:ln w="9525">
            <a:noFill/>
            <a:miter lim="800000"/>
            <a:headEnd/>
            <a:tailEnd/>
          </a:ln>
        </p:spPr>
        <p:txBody>
          <a:bodyPr>
            <a:spAutoFit/>
          </a:bodyPr>
          <a:lstStyle/>
          <a:p>
            <a:r>
              <a:rPr lang="en-US" sz="1700" i="1">
                <a:solidFill>
                  <a:schemeClr val="bg1"/>
                </a:solidFill>
                <a:latin typeface="Helvetica" pitchFamily="34" charset="0"/>
              </a:rPr>
              <a:t>Measuring Global Trade</a:t>
            </a:r>
          </a:p>
        </p:txBody>
      </p:sp>
      <p:sp>
        <p:nvSpPr>
          <p:cNvPr id="46088" name="TextBox 9"/>
          <p:cNvSpPr txBox="1">
            <a:spLocks noChangeArrowheads="1"/>
          </p:cNvSpPr>
          <p:nvPr/>
        </p:nvSpPr>
        <p:spPr bwMode="auto">
          <a:xfrm>
            <a:off x="533400" y="1828800"/>
            <a:ext cx="7924800" cy="3262432"/>
          </a:xfrm>
          <a:prstGeom prst="rect">
            <a:avLst/>
          </a:prstGeom>
          <a:noFill/>
          <a:ln w="9525">
            <a:noFill/>
            <a:miter lim="800000"/>
            <a:headEnd/>
            <a:tailEnd/>
          </a:ln>
        </p:spPr>
        <p:txBody>
          <a:bodyPr>
            <a:spAutoFit/>
          </a:bodyPr>
          <a:lstStyle/>
          <a:p>
            <a:pPr marL="342900" lvl="2" indent="-342900">
              <a:spcAft>
                <a:spcPts val="3000"/>
              </a:spcAft>
              <a:buFont typeface="Arial" charset="0"/>
              <a:buChar char="•"/>
            </a:pPr>
            <a:r>
              <a:rPr lang="en-US" sz="2700" b="1" dirty="0">
                <a:latin typeface="Helvetica" pitchFamily="34" charset="0"/>
              </a:rPr>
              <a:t>Balance of Trade -- </a:t>
            </a:r>
            <a:r>
              <a:rPr lang="en-US" sz="2500" i="1" dirty="0">
                <a:latin typeface="Helvetica" pitchFamily="34" charset="0"/>
              </a:rPr>
              <a:t>The total value of a nation’s exports compared to its imports </a:t>
            </a:r>
            <a:r>
              <a:rPr lang="en-US" sz="2500" i="1" dirty="0" smtClean="0">
                <a:latin typeface="Helvetica" pitchFamily="34" charset="0"/>
              </a:rPr>
              <a:t>measured. </a:t>
            </a:r>
            <a:endParaRPr lang="en-US" sz="2500" i="1" dirty="0">
              <a:latin typeface="Helvetica" pitchFamily="34" charset="0"/>
            </a:endParaRPr>
          </a:p>
          <a:p>
            <a:pPr marL="342900" lvl="3" indent="-342900">
              <a:spcAft>
                <a:spcPts val="3000"/>
              </a:spcAft>
              <a:buFont typeface="Arial" charset="0"/>
              <a:buChar char="•"/>
            </a:pPr>
            <a:r>
              <a:rPr lang="en-US" sz="2700" b="1" dirty="0">
                <a:latin typeface="Helvetica" pitchFamily="34" charset="0"/>
              </a:rPr>
              <a:t>Trade Surplus -- </a:t>
            </a:r>
            <a:r>
              <a:rPr lang="en-US" sz="2500" i="1" dirty="0">
                <a:latin typeface="Helvetica" pitchFamily="34" charset="0"/>
              </a:rPr>
              <a:t>When the value of a country’s exports is more than that of its imports.</a:t>
            </a:r>
          </a:p>
          <a:p>
            <a:pPr marL="342900" lvl="3" indent="-342900">
              <a:spcAft>
                <a:spcPts val="3000"/>
              </a:spcAft>
              <a:buFont typeface="Arial" charset="0"/>
              <a:buChar char="•"/>
            </a:pPr>
            <a:r>
              <a:rPr lang="en-US" sz="2700" b="1" dirty="0">
                <a:latin typeface="Helvetica" pitchFamily="34" charset="0"/>
              </a:rPr>
              <a:t>Trade Deficit -- </a:t>
            </a:r>
            <a:r>
              <a:rPr lang="en-US" sz="2500" i="1" dirty="0">
                <a:latin typeface="Helvetica" pitchFamily="34" charset="0"/>
              </a:rPr>
              <a:t>When the value of a country’s exports is less than that of its imports. </a:t>
            </a:r>
            <a:endParaRPr lang="en-US" sz="2500" dirty="0">
              <a:latin typeface="Helvetica" pitchFamily="34" charset="0"/>
            </a:endParaRPr>
          </a:p>
        </p:txBody>
      </p:sp>
      <p:sp>
        <p:nvSpPr>
          <p:cNvPr id="46089" name="Title 1"/>
          <p:cNvSpPr>
            <a:spLocks noGrp="1"/>
          </p:cNvSpPr>
          <p:nvPr>
            <p:ph type="ctrTitle"/>
          </p:nvPr>
        </p:nvSpPr>
        <p:spPr>
          <a:xfrm>
            <a:off x="76200" y="228600"/>
            <a:ext cx="7772400" cy="1470025"/>
          </a:xfrm>
        </p:spPr>
        <p:txBody>
          <a:bodyPr/>
          <a:lstStyle/>
          <a:p>
            <a:pPr marL="24161750" indent="-24161750" eaLnBrk="1" hangingPunct="1"/>
            <a:r>
              <a:rPr lang="en-US" sz="3000" b="1" dirty="0" smtClean="0">
                <a:latin typeface="Helvetica" pitchFamily="34" charset="0"/>
                <a:ea typeface="ＭＳ Ｐゴシック" pitchFamily="-106" charset="-128"/>
              </a:rPr>
              <a:t>HOW TO MEASURE GLOBAL TRADE</a:t>
            </a:r>
            <a:endParaRPr lang="en-US" dirty="0" smtClean="0">
              <a:ea typeface="ＭＳ Ｐゴシック" pitchFamily="-106" charset="-128"/>
            </a:endParaRPr>
          </a:p>
        </p:txBody>
      </p:sp>
      <p:sp>
        <p:nvSpPr>
          <p:cNvPr id="46090" name="TextBox 10"/>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LG2</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EF5B76D3-3BBA-493B-812C-A05228C1789D}" type="slidenum">
              <a:rPr lang="en-US" sz="1200">
                <a:solidFill>
                  <a:srgbClr val="000000"/>
                </a:solidFill>
              </a: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38100" y="134903"/>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27653"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27654"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27655" name="TextBox 9"/>
          <p:cNvSpPr txBox="1">
            <a:spLocks noChangeArrowheads="1"/>
          </p:cNvSpPr>
          <p:nvPr/>
        </p:nvSpPr>
        <p:spPr bwMode="auto">
          <a:xfrm>
            <a:off x="7315200" y="558800"/>
            <a:ext cx="1828800" cy="581025"/>
          </a:xfrm>
          <a:prstGeom prst="rect">
            <a:avLst/>
          </a:prstGeom>
          <a:noFill/>
          <a:ln w="9525">
            <a:noFill/>
            <a:miter lim="800000"/>
            <a:headEnd/>
            <a:tailEnd/>
          </a:ln>
        </p:spPr>
        <p:txBody>
          <a:bodyPr>
            <a:spAutoFit/>
          </a:bodyPr>
          <a:lstStyle/>
          <a:p>
            <a:r>
              <a:rPr lang="en-US" sz="1600" i="1">
                <a:solidFill>
                  <a:schemeClr val="bg1"/>
                </a:solidFill>
                <a:latin typeface="Helvetica" pitchFamily="34" charset="0"/>
              </a:rPr>
              <a:t>Why Trade With Other Nations?</a:t>
            </a:r>
          </a:p>
        </p:txBody>
      </p:sp>
      <p:sp>
        <p:nvSpPr>
          <p:cNvPr id="27656" name="TextBox 9"/>
          <p:cNvSpPr txBox="1">
            <a:spLocks noChangeArrowheads="1"/>
          </p:cNvSpPr>
          <p:nvPr/>
        </p:nvSpPr>
        <p:spPr bwMode="auto">
          <a:xfrm>
            <a:off x="533400" y="1851025"/>
            <a:ext cx="7924800" cy="2816156"/>
          </a:xfrm>
          <a:prstGeom prst="rect">
            <a:avLst/>
          </a:prstGeom>
          <a:noFill/>
          <a:ln w="9525">
            <a:noFill/>
            <a:miter lim="800000"/>
            <a:headEnd/>
            <a:tailEnd/>
          </a:ln>
        </p:spPr>
        <p:txBody>
          <a:bodyPr>
            <a:spAutoFit/>
          </a:bodyPr>
          <a:lstStyle/>
          <a:p>
            <a:pPr marL="342900" indent="-342900">
              <a:spcAft>
                <a:spcPts val="1800"/>
              </a:spcAft>
              <a:buFontTx/>
              <a:buChar char="•"/>
            </a:pPr>
            <a:r>
              <a:rPr lang="en-US" sz="2700" dirty="0">
                <a:latin typeface="Helvetica" pitchFamily="34" charset="0"/>
              </a:rPr>
              <a:t>Countries with abundant natural resources (like Venezuela or Russia) need technological resources from other countries (like Japan).</a:t>
            </a:r>
          </a:p>
          <a:p>
            <a:pPr marL="342900" indent="-342900">
              <a:spcAft>
                <a:spcPts val="1800"/>
              </a:spcAft>
              <a:buFontTx/>
              <a:buChar char="•"/>
            </a:pPr>
            <a:r>
              <a:rPr lang="en-US" sz="2700" dirty="0">
                <a:latin typeface="Helvetica" pitchFamily="34" charset="0"/>
              </a:rPr>
              <a:t>Global trade allows countries to produce what they make best and buy what they need from others</a:t>
            </a:r>
            <a:r>
              <a:rPr lang="en-US" sz="2700" dirty="0" smtClean="0">
                <a:latin typeface="Helvetica" pitchFamily="34" charset="0"/>
              </a:rPr>
              <a:t>.</a:t>
            </a:r>
            <a:endParaRPr lang="en-US" sz="2700" dirty="0">
              <a:latin typeface="Helvetica" pitchFamily="34" charset="0"/>
            </a:endParaRPr>
          </a:p>
        </p:txBody>
      </p:sp>
      <p:sp>
        <p:nvSpPr>
          <p:cNvPr id="27657" name="Title 1"/>
          <p:cNvSpPr>
            <a:spLocks noGrp="1"/>
          </p:cNvSpPr>
          <p:nvPr>
            <p:ph type="ctrTitle"/>
          </p:nvPr>
        </p:nvSpPr>
        <p:spPr>
          <a:xfrm>
            <a:off x="228600" y="152400"/>
            <a:ext cx="7772400" cy="1470025"/>
          </a:xfrm>
        </p:spPr>
        <p:txBody>
          <a:bodyPr/>
          <a:lstStyle/>
          <a:p>
            <a:pPr eaLnBrk="1" hangingPunct="1"/>
            <a:r>
              <a:rPr lang="en-US" sz="3200" b="1" dirty="0" smtClean="0">
                <a:latin typeface="Helvetica" pitchFamily="34" charset="0"/>
                <a:ea typeface="ＭＳ Ｐゴシック" pitchFamily="-106" charset="-128"/>
              </a:rPr>
              <a:t>TRADING WITH OTHER NATIONS</a:t>
            </a:r>
          </a:p>
        </p:txBody>
      </p:sp>
      <p:sp>
        <p:nvSpPr>
          <p:cNvPr id="27658"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LG1</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C4343D6C-AB85-4C90-B5A5-5ADDF0837EE4}" type="slidenum">
              <a:rPr lang="en-US" sz="1200">
                <a:solidFill>
                  <a:srgbClr val="000000"/>
                </a:solidFill>
              </a: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114300" y="155884"/>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31749"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31750"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31751" name="TextBox 9"/>
          <p:cNvSpPr txBox="1">
            <a:spLocks noChangeArrowheads="1"/>
          </p:cNvSpPr>
          <p:nvPr/>
        </p:nvSpPr>
        <p:spPr bwMode="auto">
          <a:xfrm>
            <a:off x="7315200" y="558800"/>
            <a:ext cx="1828800" cy="687388"/>
          </a:xfrm>
          <a:prstGeom prst="rect">
            <a:avLst/>
          </a:prstGeom>
          <a:noFill/>
          <a:ln w="9525">
            <a:noFill/>
            <a:miter lim="800000"/>
            <a:headEnd/>
            <a:tailEnd/>
          </a:ln>
        </p:spPr>
        <p:txBody>
          <a:bodyPr>
            <a:spAutoFit/>
          </a:bodyPr>
          <a:lstStyle/>
          <a:p>
            <a:r>
              <a:rPr lang="en-US" sz="1300" i="1">
                <a:solidFill>
                  <a:schemeClr val="bg1"/>
                </a:solidFill>
                <a:latin typeface="Helvetica" pitchFamily="34" charset="0"/>
              </a:rPr>
              <a:t>The Theories of Comparative and Absolute Advantage</a:t>
            </a:r>
          </a:p>
        </p:txBody>
      </p:sp>
      <p:sp>
        <p:nvSpPr>
          <p:cNvPr id="31752" name="TextBox 9"/>
          <p:cNvSpPr txBox="1">
            <a:spLocks noChangeArrowheads="1"/>
          </p:cNvSpPr>
          <p:nvPr/>
        </p:nvSpPr>
        <p:spPr bwMode="auto">
          <a:xfrm>
            <a:off x="533400" y="2179638"/>
            <a:ext cx="7924800" cy="2693045"/>
          </a:xfrm>
          <a:prstGeom prst="rect">
            <a:avLst/>
          </a:prstGeom>
          <a:noFill/>
          <a:ln w="9525">
            <a:noFill/>
            <a:miter lim="800000"/>
            <a:headEnd/>
            <a:tailEnd/>
          </a:ln>
        </p:spPr>
        <p:txBody>
          <a:bodyPr>
            <a:spAutoFit/>
          </a:bodyPr>
          <a:lstStyle/>
          <a:p>
            <a:pPr marL="342900" indent="-342900">
              <a:spcAft>
                <a:spcPts val="1800"/>
              </a:spcAft>
              <a:buFont typeface="Arial" charset="0"/>
              <a:buChar char="•"/>
            </a:pPr>
            <a:r>
              <a:rPr lang="en-US" sz="2700" b="1" dirty="0">
                <a:latin typeface="Helvetica" pitchFamily="34" charset="0"/>
              </a:rPr>
              <a:t>Comparative Advantage -- </a:t>
            </a:r>
            <a:r>
              <a:rPr lang="en-US" sz="2500" i="1" dirty="0">
                <a:latin typeface="Helvetica" pitchFamily="34" charset="0"/>
              </a:rPr>
              <a:t>A country should sell the products </a:t>
            </a:r>
            <a:r>
              <a:rPr lang="en-US" sz="2500" i="1" dirty="0" smtClean="0">
                <a:latin typeface="Helvetica" pitchFamily="34" charset="0"/>
              </a:rPr>
              <a:t>efficiently </a:t>
            </a:r>
            <a:r>
              <a:rPr lang="en-US" sz="2500" i="1" dirty="0">
                <a:latin typeface="Helvetica" pitchFamily="34" charset="0"/>
              </a:rPr>
              <a:t>and buy from other countries the </a:t>
            </a:r>
            <a:r>
              <a:rPr lang="en-US" sz="2500" i="1" dirty="0" smtClean="0">
                <a:latin typeface="Helvetica" pitchFamily="34" charset="0"/>
              </a:rPr>
              <a:t>products. </a:t>
            </a:r>
            <a:endParaRPr lang="en-US" sz="2500" i="1" dirty="0">
              <a:latin typeface="Helvetica" pitchFamily="34" charset="0"/>
            </a:endParaRPr>
          </a:p>
          <a:p>
            <a:pPr marL="342900" lvl="1" indent="-342900">
              <a:spcAft>
                <a:spcPts val="1800"/>
              </a:spcAft>
              <a:buFont typeface="Arial" charset="0"/>
              <a:buChar char="•"/>
            </a:pPr>
            <a:r>
              <a:rPr lang="en-US" sz="2700" b="1" dirty="0">
                <a:latin typeface="Helvetica" pitchFamily="34" charset="0"/>
              </a:rPr>
              <a:t>Absolute Advantage -- </a:t>
            </a:r>
            <a:r>
              <a:rPr lang="en-US" sz="2500" i="1" dirty="0">
                <a:latin typeface="Helvetica" pitchFamily="34" charset="0"/>
              </a:rPr>
              <a:t>A country has a monopoly on producing a specific product or is able to produce it more efficiently than all other countries.</a:t>
            </a:r>
            <a:endParaRPr lang="en-US" dirty="0"/>
          </a:p>
        </p:txBody>
      </p:sp>
      <p:sp>
        <p:nvSpPr>
          <p:cNvPr id="31753"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LG1</a:t>
            </a:r>
          </a:p>
        </p:txBody>
      </p:sp>
      <p:sp>
        <p:nvSpPr>
          <p:cNvPr id="31754" name="Title 11"/>
          <p:cNvSpPr>
            <a:spLocks noGrp="1"/>
          </p:cNvSpPr>
          <p:nvPr>
            <p:ph type="ctrTitle"/>
          </p:nvPr>
        </p:nvSpPr>
        <p:spPr>
          <a:xfrm>
            <a:off x="304800" y="304800"/>
            <a:ext cx="7772400" cy="1470025"/>
          </a:xfrm>
        </p:spPr>
        <p:txBody>
          <a:bodyPr/>
          <a:lstStyle/>
          <a:p>
            <a:r>
              <a:rPr lang="en-US" sz="3200" b="1" dirty="0" smtClean="0">
                <a:latin typeface="Helvetica" pitchFamily="34" charset="0"/>
                <a:ea typeface="ＭＳ Ｐゴシック" pitchFamily="-106" charset="-128"/>
              </a:rPr>
              <a:t>COMPARATIVE AND ABSOLUTE </a:t>
            </a:r>
            <a:br>
              <a:rPr lang="en-US" sz="3200" b="1" dirty="0" smtClean="0">
                <a:latin typeface="Helvetica" pitchFamily="34" charset="0"/>
                <a:ea typeface="ＭＳ Ｐゴシック" pitchFamily="-106" charset="-128"/>
              </a:rPr>
            </a:br>
            <a:r>
              <a:rPr lang="en-US" sz="3200" b="1" dirty="0" smtClean="0">
                <a:latin typeface="Helvetica" pitchFamily="34" charset="0"/>
                <a:ea typeface="ＭＳ Ｐゴシック" pitchFamily="-106" charset="-128"/>
              </a:rPr>
              <a:t>ADVANTAGE</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7EC80B4C-BB30-417D-B9C0-038CBD21DAE8}" type="slidenum">
              <a:rPr lang="en-US" sz="1200">
                <a:solidFill>
                  <a:srgbClr val="000000"/>
                </a:solidFill>
              </a: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228600" y="-29570"/>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54277"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54278"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54279" name="TextBox 9"/>
          <p:cNvSpPr txBox="1">
            <a:spLocks noChangeArrowheads="1"/>
          </p:cNvSpPr>
          <p:nvPr/>
        </p:nvSpPr>
        <p:spPr bwMode="auto">
          <a:xfrm>
            <a:off x="7315199" y="558800"/>
            <a:ext cx="1837113" cy="825500"/>
          </a:xfrm>
          <a:prstGeom prst="rect">
            <a:avLst/>
          </a:prstGeom>
          <a:noFill/>
          <a:ln w="9525">
            <a:noFill/>
            <a:miter lim="800000"/>
            <a:headEnd/>
            <a:tailEnd/>
          </a:ln>
        </p:spPr>
        <p:txBody>
          <a:bodyPr wrap="square">
            <a:spAutoFit/>
          </a:bodyPr>
          <a:lstStyle/>
          <a:p>
            <a:r>
              <a:rPr lang="en-US" sz="1600" i="1" dirty="0">
                <a:solidFill>
                  <a:schemeClr val="bg1"/>
                </a:solidFill>
                <a:latin typeface="Helvetica" pitchFamily="34" charset="0"/>
              </a:rPr>
              <a:t>Strategies for Reaching Global Markets</a:t>
            </a:r>
          </a:p>
        </p:txBody>
      </p:sp>
      <p:sp>
        <p:nvSpPr>
          <p:cNvPr id="13" name="Left-Right Arrow 12"/>
          <p:cNvSpPr/>
          <p:nvPr/>
        </p:nvSpPr>
        <p:spPr>
          <a:xfrm>
            <a:off x="533400" y="3886200"/>
            <a:ext cx="8077200" cy="1905000"/>
          </a:xfrm>
          <a:prstGeom prst="leftRightArrow">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a:solidFill>
                <a:srgbClr val="FFFFFF"/>
              </a:solidFill>
              <a:ea typeface="ＭＳ Ｐゴシック" pitchFamily="-106" charset="-128"/>
            </a:endParaRPr>
          </a:p>
        </p:txBody>
      </p:sp>
      <p:sp>
        <p:nvSpPr>
          <p:cNvPr id="54281" name="TextBox 13"/>
          <p:cNvSpPr txBox="1">
            <a:spLocks noChangeArrowheads="1"/>
          </p:cNvSpPr>
          <p:nvPr/>
        </p:nvSpPr>
        <p:spPr bwMode="auto">
          <a:xfrm>
            <a:off x="685800" y="4648200"/>
            <a:ext cx="838200" cy="396875"/>
          </a:xfrm>
          <a:prstGeom prst="rect">
            <a:avLst/>
          </a:prstGeom>
          <a:noFill/>
          <a:ln w="9525">
            <a:noFill/>
            <a:miter lim="800000"/>
            <a:headEnd/>
            <a:tailEnd/>
          </a:ln>
        </p:spPr>
        <p:txBody>
          <a:bodyPr>
            <a:spAutoFit/>
          </a:bodyPr>
          <a:lstStyle/>
          <a:p>
            <a:r>
              <a:rPr lang="en-US" sz="2000">
                <a:solidFill>
                  <a:schemeClr val="bg1"/>
                </a:solidFill>
                <a:latin typeface="Helvetica" pitchFamily="34" charset="0"/>
              </a:rPr>
              <a:t>Least</a:t>
            </a:r>
          </a:p>
        </p:txBody>
      </p:sp>
      <p:sp>
        <p:nvSpPr>
          <p:cNvPr id="54282" name="TextBox 14"/>
          <p:cNvSpPr txBox="1">
            <a:spLocks noChangeArrowheads="1"/>
          </p:cNvSpPr>
          <p:nvPr/>
        </p:nvSpPr>
        <p:spPr bwMode="auto">
          <a:xfrm>
            <a:off x="2209800" y="4648200"/>
            <a:ext cx="4953000" cy="320675"/>
          </a:xfrm>
          <a:prstGeom prst="rect">
            <a:avLst/>
          </a:prstGeom>
          <a:noFill/>
          <a:ln w="9525">
            <a:noFill/>
            <a:miter lim="800000"/>
            <a:headEnd/>
            <a:tailEnd/>
          </a:ln>
        </p:spPr>
        <p:txBody>
          <a:bodyPr>
            <a:spAutoFit/>
          </a:bodyPr>
          <a:lstStyle/>
          <a:p>
            <a:r>
              <a:rPr lang="en-US" sz="1500">
                <a:solidFill>
                  <a:schemeClr val="bg1"/>
                </a:solidFill>
                <a:latin typeface="Helvetica" pitchFamily="34" charset="0"/>
              </a:rPr>
              <a:t>Amount of commitment, control, risk and profit potential</a:t>
            </a:r>
          </a:p>
        </p:txBody>
      </p:sp>
      <p:sp>
        <p:nvSpPr>
          <p:cNvPr id="54283" name="TextBox 15"/>
          <p:cNvSpPr txBox="1">
            <a:spLocks noChangeArrowheads="1"/>
          </p:cNvSpPr>
          <p:nvPr/>
        </p:nvSpPr>
        <p:spPr bwMode="auto">
          <a:xfrm>
            <a:off x="7620000" y="4648200"/>
            <a:ext cx="838200" cy="396875"/>
          </a:xfrm>
          <a:prstGeom prst="rect">
            <a:avLst/>
          </a:prstGeom>
          <a:noFill/>
          <a:ln w="9525">
            <a:noFill/>
            <a:miter lim="800000"/>
            <a:headEnd/>
            <a:tailEnd/>
          </a:ln>
        </p:spPr>
        <p:txBody>
          <a:bodyPr>
            <a:spAutoFit/>
          </a:bodyPr>
          <a:lstStyle/>
          <a:p>
            <a:r>
              <a:rPr lang="en-US" sz="2000">
                <a:solidFill>
                  <a:schemeClr val="bg1"/>
                </a:solidFill>
                <a:latin typeface="Helvetica" pitchFamily="34" charset="0"/>
              </a:rPr>
              <a:t>Most</a:t>
            </a:r>
          </a:p>
        </p:txBody>
      </p:sp>
      <p:sp>
        <p:nvSpPr>
          <p:cNvPr id="17" name="Rectangle 16"/>
          <p:cNvSpPr/>
          <p:nvPr/>
        </p:nvSpPr>
        <p:spPr>
          <a:xfrm>
            <a:off x="714348" y="2786058"/>
            <a:ext cx="914400" cy="990600"/>
          </a:xfrm>
          <a:prstGeom prst="rect">
            <a:avLst/>
          </a:prstGeom>
          <a:solidFill>
            <a:schemeClr val="tx2">
              <a:lumMod val="75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a:solidFill>
                <a:srgbClr val="FFFFFF"/>
              </a:solidFill>
              <a:ea typeface="ＭＳ Ｐゴシック" pitchFamily="-106" charset="-128"/>
            </a:endParaRPr>
          </a:p>
        </p:txBody>
      </p:sp>
      <p:sp>
        <p:nvSpPr>
          <p:cNvPr id="18" name="Rectangle 17"/>
          <p:cNvSpPr/>
          <p:nvPr/>
        </p:nvSpPr>
        <p:spPr>
          <a:xfrm>
            <a:off x="2057400" y="2819400"/>
            <a:ext cx="914400" cy="990600"/>
          </a:xfrm>
          <a:prstGeom prst="rect">
            <a:avLst/>
          </a:prstGeom>
          <a:solidFill>
            <a:schemeClr val="tx2">
              <a:lumMod val="75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a:solidFill>
                <a:srgbClr val="FFFFFF"/>
              </a:solidFill>
              <a:ea typeface="ＭＳ Ｐゴシック" pitchFamily="-106" charset="-128"/>
            </a:endParaRPr>
          </a:p>
        </p:txBody>
      </p:sp>
      <p:sp>
        <p:nvSpPr>
          <p:cNvPr id="19" name="Rectangle 18"/>
          <p:cNvSpPr/>
          <p:nvPr/>
        </p:nvSpPr>
        <p:spPr>
          <a:xfrm>
            <a:off x="3352800" y="2819400"/>
            <a:ext cx="914400" cy="990600"/>
          </a:xfrm>
          <a:prstGeom prst="rect">
            <a:avLst/>
          </a:prstGeom>
          <a:solidFill>
            <a:schemeClr val="tx2">
              <a:lumMod val="75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a:solidFill>
                <a:srgbClr val="FFFFFF"/>
              </a:solidFill>
              <a:ea typeface="ＭＳ Ｐゴシック" pitchFamily="-106" charset="-128"/>
            </a:endParaRPr>
          </a:p>
        </p:txBody>
      </p:sp>
      <p:sp>
        <p:nvSpPr>
          <p:cNvPr id="20" name="Rectangle 19"/>
          <p:cNvSpPr/>
          <p:nvPr/>
        </p:nvSpPr>
        <p:spPr>
          <a:xfrm>
            <a:off x="4648200" y="2819400"/>
            <a:ext cx="1006475" cy="990600"/>
          </a:xfrm>
          <a:prstGeom prst="rect">
            <a:avLst/>
          </a:prstGeom>
          <a:solidFill>
            <a:schemeClr val="tx2">
              <a:lumMod val="75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a:solidFill>
                <a:srgbClr val="FFFFFF"/>
              </a:solidFill>
              <a:ea typeface="ＭＳ Ｐゴシック" pitchFamily="-106" charset="-128"/>
            </a:endParaRPr>
          </a:p>
        </p:txBody>
      </p:sp>
      <p:sp>
        <p:nvSpPr>
          <p:cNvPr id="21" name="Rectangle 20"/>
          <p:cNvSpPr/>
          <p:nvPr/>
        </p:nvSpPr>
        <p:spPr>
          <a:xfrm>
            <a:off x="6080125" y="2819400"/>
            <a:ext cx="1006475" cy="990600"/>
          </a:xfrm>
          <a:prstGeom prst="rect">
            <a:avLst/>
          </a:prstGeom>
          <a:solidFill>
            <a:schemeClr val="tx2">
              <a:lumMod val="75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a:solidFill>
                <a:srgbClr val="FFFFFF"/>
              </a:solidFill>
              <a:ea typeface="ＭＳ Ｐゴシック" pitchFamily="-106" charset="-128"/>
            </a:endParaRPr>
          </a:p>
        </p:txBody>
      </p:sp>
      <p:sp>
        <p:nvSpPr>
          <p:cNvPr id="22" name="Rectangle 21"/>
          <p:cNvSpPr/>
          <p:nvPr/>
        </p:nvSpPr>
        <p:spPr>
          <a:xfrm>
            <a:off x="7467600" y="2819400"/>
            <a:ext cx="914400" cy="990600"/>
          </a:xfrm>
          <a:prstGeom prst="rect">
            <a:avLst/>
          </a:prstGeom>
          <a:solidFill>
            <a:schemeClr val="tx2">
              <a:lumMod val="75000"/>
            </a:schemeClr>
          </a:solidFill>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a:solidFill>
                <a:srgbClr val="FFFFFF"/>
              </a:solidFill>
              <a:ea typeface="ＭＳ Ｐゴシック" pitchFamily="-106" charset="-128"/>
            </a:endParaRPr>
          </a:p>
        </p:txBody>
      </p:sp>
      <p:sp>
        <p:nvSpPr>
          <p:cNvPr id="54290" name="TextBox 22"/>
          <p:cNvSpPr txBox="1">
            <a:spLocks noChangeArrowheads="1"/>
          </p:cNvSpPr>
          <p:nvPr/>
        </p:nvSpPr>
        <p:spPr bwMode="auto">
          <a:xfrm>
            <a:off x="533400" y="3076575"/>
            <a:ext cx="1143000" cy="274638"/>
          </a:xfrm>
          <a:prstGeom prst="rect">
            <a:avLst/>
          </a:prstGeom>
          <a:noFill/>
          <a:ln w="9525">
            <a:noFill/>
            <a:miter lim="800000"/>
            <a:headEnd/>
            <a:tailEnd/>
          </a:ln>
        </p:spPr>
        <p:txBody>
          <a:bodyPr>
            <a:spAutoFit/>
          </a:bodyPr>
          <a:lstStyle/>
          <a:p>
            <a:pPr algn="ctr"/>
            <a:r>
              <a:rPr lang="en-US" sz="1200">
                <a:solidFill>
                  <a:schemeClr val="bg1"/>
                </a:solidFill>
              </a:rPr>
              <a:t>Licensing</a:t>
            </a:r>
          </a:p>
        </p:txBody>
      </p:sp>
      <p:sp>
        <p:nvSpPr>
          <p:cNvPr id="54291" name="TextBox 23"/>
          <p:cNvSpPr txBox="1">
            <a:spLocks noChangeArrowheads="1"/>
          </p:cNvSpPr>
          <p:nvPr/>
        </p:nvSpPr>
        <p:spPr bwMode="auto">
          <a:xfrm>
            <a:off x="1981200" y="3076575"/>
            <a:ext cx="1066800" cy="274638"/>
          </a:xfrm>
          <a:prstGeom prst="rect">
            <a:avLst/>
          </a:prstGeom>
          <a:noFill/>
          <a:ln w="9525">
            <a:noFill/>
            <a:miter lim="800000"/>
            <a:headEnd/>
            <a:tailEnd/>
          </a:ln>
        </p:spPr>
        <p:txBody>
          <a:bodyPr>
            <a:spAutoFit/>
          </a:bodyPr>
          <a:lstStyle/>
          <a:p>
            <a:pPr algn="ctr"/>
            <a:r>
              <a:rPr lang="en-US" sz="1200">
                <a:solidFill>
                  <a:srgbClr val="FFFFFF"/>
                </a:solidFill>
                <a:latin typeface="Helvetica" pitchFamily="34" charset="0"/>
              </a:rPr>
              <a:t>Exporting</a:t>
            </a:r>
          </a:p>
        </p:txBody>
      </p:sp>
      <p:sp>
        <p:nvSpPr>
          <p:cNvPr id="54292" name="TextBox 24"/>
          <p:cNvSpPr txBox="1">
            <a:spLocks noChangeArrowheads="1"/>
          </p:cNvSpPr>
          <p:nvPr/>
        </p:nvSpPr>
        <p:spPr bwMode="auto">
          <a:xfrm>
            <a:off x="3352800" y="3076575"/>
            <a:ext cx="1066800" cy="274638"/>
          </a:xfrm>
          <a:prstGeom prst="rect">
            <a:avLst/>
          </a:prstGeom>
          <a:noFill/>
          <a:ln w="9525">
            <a:noFill/>
            <a:miter lim="800000"/>
            <a:headEnd/>
            <a:tailEnd/>
          </a:ln>
        </p:spPr>
        <p:txBody>
          <a:bodyPr>
            <a:spAutoFit/>
          </a:bodyPr>
          <a:lstStyle/>
          <a:p>
            <a:r>
              <a:rPr lang="en-US" sz="1200">
                <a:solidFill>
                  <a:srgbClr val="FFFFFF"/>
                </a:solidFill>
                <a:latin typeface="Helvetica" pitchFamily="34" charset="0"/>
              </a:rPr>
              <a:t>Franchising</a:t>
            </a:r>
          </a:p>
        </p:txBody>
      </p:sp>
      <p:sp>
        <p:nvSpPr>
          <p:cNvPr id="54293" name="TextBox 25"/>
          <p:cNvSpPr txBox="1">
            <a:spLocks noChangeArrowheads="1"/>
          </p:cNvSpPr>
          <p:nvPr/>
        </p:nvSpPr>
        <p:spPr bwMode="auto">
          <a:xfrm>
            <a:off x="4572000" y="2998788"/>
            <a:ext cx="1143000" cy="428625"/>
          </a:xfrm>
          <a:prstGeom prst="rect">
            <a:avLst/>
          </a:prstGeom>
          <a:noFill/>
          <a:ln w="9525">
            <a:noFill/>
            <a:miter lim="800000"/>
            <a:headEnd/>
            <a:tailEnd/>
          </a:ln>
        </p:spPr>
        <p:txBody>
          <a:bodyPr>
            <a:spAutoFit/>
          </a:bodyPr>
          <a:lstStyle/>
          <a:p>
            <a:pPr algn="ctr"/>
            <a:r>
              <a:rPr lang="en-US" sz="1100">
                <a:solidFill>
                  <a:srgbClr val="FFFFFF"/>
                </a:solidFill>
                <a:latin typeface="Helvetica" pitchFamily="34" charset="0"/>
              </a:rPr>
              <a:t>Contract</a:t>
            </a:r>
          </a:p>
          <a:p>
            <a:pPr algn="ctr"/>
            <a:r>
              <a:rPr lang="en-US" sz="1100">
                <a:solidFill>
                  <a:srgbClr val="FFFFFF"/>
                </a:solidFill>
                <a:latin typeface="Helvetica" pitchFamily="34" charset="0"/>
              </a:rPr>
              <a:t> Manufacturing </a:t>
            </a:r>
          </a:p>
        </p:txBody>
      </p:sp>
      <p:sp>
        <p:nvSpPr>
          <p:cNvPr id="54294" name="TextBox 26"/>
          <p:cNvSpPr txBox="1">
            <a:spLocks noChangeArrowheads="1"/>
          </p:cNvSpPr>
          <p:nvPr/>
        </p:nvSpPr>
        <p:spPr bwMode="auto">
          <a:xfrm>
            <a:off x="6019800" y="2887663"/>
            <a:ext cx="1143000" cy="765175"/>
          </a:xfrm>
          <a:prstGeom prst="rect">
            <a:avLst/>
          </a:prstGeom>
          <a:noFill/>
          <a:ln w="9525">
            <a:noFill/>
            <a:miter lim="800000"/>
            <a:headEnd/>
            <a:tailEnd/>
          </a:ln>
        </p:spPr>
        <p:txBody>
          <a:bodyPr>
            <a:spAutoFit/>
          </a:bodyPr>
          <a:lstStyle/>
          <a:p>
            <a:pPr algn="ctr"/>
            <a:r>
              <a:rPr lang="en-US" sz="1100" dirty="0">
                <a:solidFill>
                  <a:srgbClr val="FFFFFF"/>
                </a:solidFill>
              </a:rPr>
              <a:t>International joint ventures and strategic alliances</a:t>
            </a:r>
          </a:p>
        </p:txBody>
      </p:sp>
      <p:sp>
        <p:nvSpPr>
          <p:cNvPr id="54295" name="TextBox 27"/>
          <p:cNvSpPr txBox="1">
            <a:spLocks noChangeArrowheads="1"/>
          </p:cNvSpPr>
          <p:nvPr/>
        </p:nvSpPr>
        <p:spPr bwMode="auto">
          <a:xfrm>
            <a:off x="7467600" y="2981325"/>
            <a:ext cx="914400" cy="596900"/>
          </a:xfrm>
          <a:prstGeom prst="rect">
            <a:avLst/>
          </a:prstGeom>
          <a:noFill/>
          <a:ln w="9525">
            <a:noFill/>
            <a:miter lim="800000"/>
            <a:headEnd/>
            <a:tailEnd/>
          </a:ln>
        </p:spPr>
        <p:txBody>
          <a:bodyPr>
            <a:spAutoFit/>
          </a:bodyPr>
          <a:lstStyle/>
          <a:p>
            <a:pPr algn="ctr"/>
            <a:r>
              <a:rPr lang="en-US" sz="1100">
                <a:solidFill>
                  <a:srgbClr val="FFFFFF"/>
                </a:solidFill>
                <a:latin typeface="Helvetica" pitchFamily="34" charset="0"/>
              </a:rPr>
              <a:t>Foreign direct investment</a:t>
            </a:r>
          </a:p>
        </p:txBody>
      </p:sp>
      <p:sp>
        <p:nvSpPr>
          <p:cNvPr id="54296" name="TextBox 25"/>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LG3</a:t>
            </a:r>
          </a:p>
        </p:txBody>
      </p:sp>
      <p:sp>
        <p:nvSpPr>
          <p:cNvPr id="54297" name="Title 25"/>
          <p:cNvSpPr>
            <a:spLocks noGrp="1"/>
          </p:cNvSpPr>
          <p:nvPr>
            <p:ph type="ctrTitle"/>
          </p:nvPr>
        </p:nvSpPr>
        <p:spPr>
          <a:xfrm>
            <a:off x="228600" y="358775"/>
            <a:ext cx="7772400" cy="1470025"/>
          </a:xfrm>
        </p:spPr>
        <p:txBody>
          <a:bodyPr/>
          <a:lstStyle/>
          <a:p>
            <a:r>
              <a:rPr lang="en-US" sz="3200" b="1" smtClean="0">
                <a:latin typeface="Helvetica" pitchFamily="34" charset="0"/>
                <a:ea typeface="ＭＳ Ｐゴシック" pitchFamily="-106" charset="-128"/>
              </a:rPr>
              <a:t>KEY STRATEGIES for REACHING GLOBAL MARKETS</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767E69C1-7062-46B9-B807-A31FF8B3BA7B}" type="slidenum">
              <a:rPr lang="en-US" sz="1200">
                <a:solidFill>
                  <a:srgbClr val="000000"/>
                </a:solidFill>
              </a: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229737" y="182563"/>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56325"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56326"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56327" name="TextBox 9"/>
          <p:cNvSpPr txBox="1">
            <a:spLocks noChangeArrowheads="1"/>
          </p:cNvSpPr>
          <p:nvPr/>
        </p:nvSpPr>
        <p:spPr bwMode="auto">
          <a:xfrm>
            <a:off x="7315200" y="712788"/>
            <a:ext cx="1828800" cy="350837"/>
          </a:xfrm>
          <a:prstGeom prst="rect">
            <a:avLst/>
          </a:prstGeom>
          <a:noFill/>
          <a:ln w="9525">
            <a:noFill/>
            <a:miter lim="800000"/>
            <a:headEnd/>
            <a:tailEnd/>
          </a:ln>
        </p:spPr>
        <p:txBody>
          <a:bodyPr>
            <a:spAutoFit/>
          </a:bodyPr>
          <a:lstStyle/>
          <a:p>
            <a:r>
              <a:rPr lang="en-US" sz="1700" i="1">
                <a:solidFill>
                  <a:schemeClr val="bg1"/>
                </a:solidFill>
                <a:latin typeface="Helvetica" pitchFamily="34" charset="0"/>
              </a:rPr>
              <a:t>Licensing</a:t>
            </a:r>
          </a:p>
        </p:txBody>
      </p:sp>
      <p:sp>
        <p:nvSpPr>
          <p:cNvPr id="50185" name="TextBox 9"/>
          <p:cNvSpPr txBox="1">
            <a:spLocks noChangeArrowheads="1"/>
          </p:cNvSpPr>
          <p:nvPr/>
        </p:nvSpPr>
        <p:spPr bwMode="auto">
          <a:xfrm>
            <a:off x="533400" y="1828165"/>
            <a:ext cx="7924800" cy="3606115"/>
          </a:xfrm>
          <a:prstGeom prst="rect">
            <a:avLst/>
          </a:prstGeom>
          <a:noFill/>
          <a:ln w="9525">
            <a:noFill/>
            <a:miter lim="800000"/>
            <a:headEnd/>
            <a:tailEnd/>
          </a:ln>
        </p:spPr>
        <p:txBody>
          <a:bodyPr>
            <a:spAutoFit/>
          </a:bodyPr>
          <a:lstStyle/>
          <a:p>
            <a:pPr marL="342900" lvl="2" indent="-342900">
              <a:buFont typeface="Arial"/>
              <a:buChar char="•"/>
              <a:defRPr/>
            </a:pPr>
            <a:r>
              <a:rPr lang="en-US" sz="2700" b="1" dirty="0">
                <a:latin typeface="Helvetica" pitchFamily="-107" charset="0"/>
                <a:ea typeface="Bookman Old Style" pitchFamily="-107" charset="0"/>
                <a:cs typeface="Bookman Old Style" pitchFamily="-107" charset="0"/>
              </a:rPr>
              <a:t>Licensing -- </a:t>
            </a:r>
            <a:r>
              <a:rPr lang="en-US" sz="2500" i="1" dirty="0">
                <a:latin typeface="Helvetica" pitchFamily="-107" charset="0"/>
                <a:ea typeface="Bookman Old Style" pitchFamily="-107" charset="0"/>
                <a:cs typeface="Bookman Old Style" pitchFamily="-107" charset="0"/>
              </a:rPr>
              <a:t>When a firm (licensor) provides the right to manufacture its product or use its trademark to a foreign company (licensee) for a fee (royalty).</a:t>
            </a:r>
          </a:p>
          <a:p>
            <a:pPr marL="800100" lvl="3" indent="-342900">
              <a:buFont typeface="Arial"/>
              <a:buChar char="•"/>
              <a:defRPr/>
            </a:pPr>
            <a:endParaRPr lang="en-US" sz="1800" b="1" dirty="0">
              <a:latin typeface="Helvetica" pitchFamily="-107" charset="0"/>
              <a:ea typeface="Bookman Old Style" pitchFamily="-107" charset="0"/>
              <a:cs typeface="Bookman Old Style" pitchFamily="-107" charset="0"/>
            </a:endParaRPr>
          </a:p>
          <a:p>
            <a:pPr marL="800100" lvl="3" indent="-342900">
              <a:buFont typeface="Arial"/>
              <a:buChar char="•"/>
              <a:defRPr/>
            </a:pPr>
            <a:endParaRPr lang="en-US" sz="1800" b="1" dirty="0">
              <a:latin typeface="Helvetica" pitchFamily="-107" charset="0"/>
              <a:ea typeface="Bookman Old Style" pitchFamily="-107" charset="0"/>
              <a:cs typeface="Bookman Old Style" pitchFamily="-107" charset="0"/>
            </a:endParaRPr>
          </a:p>
          <a:p>
            <a:pPr marL="342900" lvl="3" indent="-342900">
              <a:spcAft>
                <a:spcPts val="800"/>
              </a:spcAft>
              <a:buFont typeface="Arial"/>
              <a:buChar char="•"/>
              <a:defRPr/>
            </a:pPr>
            <a:r>
              <a:rPr lang="en-US" sz="2700" b="1" dirty="0">
                <a:latin typeface="Helvetica" pitchFamily="-107" charset="0"/>
                <a:ea typeface="Bookman Old Style" pitchFamily="-107" charset="0"/>
                <a:cs typeface="Bookman Old Style" pitchFamily="-107" charset="0"/>
              </a:rPr>
              <a:t>Licensing can benefit a firm by:</a:t>
            </a:r>
          </a:p>
          <a:p>
            <a:pPr marL="628650" lvl="5" indent="-298450" defTabSz="457200">
              <a:spcAft>
                <a:spcPts val="800"/>
              </a:spcAft>
              <a:buFont typeface="Lucida Grande"/>
              <a:buChar char="-"/>
              <a:defRPr/>
            </a:pPr>
            <a:r>
              <a:rPr lang="en-US" sz="2500" dirty="0">
                <a:latin typeface="Helvetica" pitchFamily="-107" charset="0"/>
                <a:ea typeface="Bookman Old Style" pitchFamily="-107" charset="0"/>
                <a:cs typeface="Bookman Old Style" pitchFamily="-107" charset="0"/>
              </a:rPr>
              <a:t>Gaining revenues it wouldn’t have otherwise generated.</a:t>
            </a:r>
          </a:p>
          <a:p>
            <a:pPr marL="330200" lvl="5" defTabSz="457200">
              <a:spcAft>
                <a:spcPts val="800"/>
              </a:spcAft>
              <a:defRPr/>
            </a:pPr>
            <a:r>
              <a:rPr lang="en-US" sz="2500" dirty="0" smtClean="0">
                <a:latin typeface="Helvetica" pitchFamily="-107" charset="0"/>
                <a:ea typeface="Bookman Old Style" pitchFamily="-107" charset="0"/>
                <a:cs typeface="Bookman Old Style" pitchFamily="-107" charset="0"/>
              </a:rPr>
              <a:t>.</a:t>
            </a:r>
            <a:endParaRPr lang="en-US" sz="2500" dirty="0">
              <a:latin typeface="Helvetica" pitchFamily="-107" charset="0"/>
              <a:ea typeface="Bookman Old Style" pitchFamily="-107" charset="0"/>
              <a:cs typeface="Bookman Old Style" pitchFamily="-107" charset="0"/>
            </a:endParaRPr>
          </a:p>
        </p:txBody>
      </p:sp>
      <p:sp>
        <p:nvSpPr>
          <p:cNvPr id="56329" name="Title 1"/>
          <p:cNvSpPr>
            <a:spLocks noGrp="1"/>
          </p:cNvSpPr>
          <p:nvPr>
            <p:ph type="ctrTitle"/>
          </p:nvPr>
        </p:nvSpPr>
        <p:spPr>
          <a:xfrm>
            <a:off x="152400" y="0"/>
            <a:ext cx="7772400" cy="1470025"/>
          </a:xfrm>
        </p:spPr>
        <p:txBody>
          <a:bodyPr/>
          <a:lstStyle/>
          <a:p>
            <a:pPr marL="24161750" indent="-24161750" eaLnBrk="1" hangingPunct="1"/>
            <a:r>
              <a:rPr lang="en-US" sz="3200" b="1" smtClean="0">
                <a:latin typeface="Helvetica" pitchFamily="34" charset="0"/>
                <a:ea typeface="ＭＳ Ｐゴシック" pitchFamily="-106" charset="-128"/>
              </a:rPr>
              <a:t>LICENSING</a:t>
            </a:r>
            <a:endParaRPr lang="en-US" sz="3200" smtClean="0">
              <a:ea typeface="ＭＳ Ｐゴシック" pitchFamily="-106" charset="-128"/>
            </a:endParaRPr>
          </a:p>
        </p:txBody>
      </p:sp>
      <p:sp>
        <p:nvSpPr>
          <p:cNvPr id="56330" name="TextBox 9"/>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LG3</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3834E938-CB95-4686-80B1-2955C5C1D82E}" type="slidenum">
              <a:rPr lang="en-US" sz="1200">
                <a:solidFill>
                  <a:srgbClr val="000000"/>
                </a:solidFill>
              </a: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304800" y="182563"/>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58373"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58374"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58375" name="TextBox 9"/>
          <p:cNvSpPr txBox="1">
            <a:spLocks noChangeArrowheads="1"/>
          </p:cNvSpPr>
          <p:nvPr/>
        </p:nvSpPr>
        <p:spPr bwMode="auto">
          <a:xfrm>
            <a:off x="7315200" y="712788"/>
            <a:ext cx="1828800" cy="350837"/>
          </a:xfrm>
          <a:prstGeom prst="rect">
            <a:avLst/>
          </a:prstGeom>
          <a:noFill/>
          <a:ln w="9525">
            <a:noFill/>
            <a:miter lim="800000"/>
            <a:headEnd/>
            <a:tailEnd/>
          </a:ln>
        </p:spPr>
        <p:txBody>
          <a:bodyPr>
            <a:spAutoFit/>
          </a:bodyPr>
          <a:lstStyle/>
          <a:p>
            <a:r>
              <a:rPr lang="en-US" sz="1700" i="1">
                <a:solidFill>
                  <a:schemeClr val="bg1"/>
                </a:solidFill>
                <a:latin typeface="Helvetica" pitchFamily="34" charset="0"/>
              </a:rPr>
              <a:t>Exporting</a:t>
            </a:r>
          </a:p>
        </p:txBody>
      </p:sp>
      <p:sp>
        <p:nvSpPr>
          <p:cNvPr id="58376" name="TextBox 9"/>
          <p:cNvSpPr txBox="1">
            <a:spLocks noChangeArrowheads="1"/>
          </p:cNvSpPr>
          <p:nvPr/>
        </p:nvSpPr>
        <p:spPr bwMode="auto">
          <a:xfrm>
            <a:off x="685800" y="2209800"/>
            <a:ext cx="7772400" cy="2416046"/>
          </a:xfrm>
          <a:prstGeom prst="rect">
            <a:avLst/>
          </a:prstGeom>
          <a:noFill/>
          <a:ln w="9525">
            <a:noFill/>
            <a:miter lim="800000"/>
            <a:headEnd/>
            <a:tailEnd/>
          </a:ln>
        </p:spPr>
        <p:txBody>
          <a:bodyPr wrap="square">
            <a:spAutoFit/>
          </a:bodyPr>
          <a:lstStyle/>
          <a:p>
            <a:pPr marL="342900" lvl="3" indent="-342900">
              <a:spcAft>
                <a:spcPts val="2400"/>
              </a:spcAft>
              <a:buFontTx/>
              <a:buChar char="•"/>
            </a:pPr>
            <a:r>
              <a:rPr lang="en-US" sz="2700" dirty="0" smtClean="0"/>
              <a:t>Exporting </a:t>
            </a:r>
            <a:r>
              <a:rPr lang="en-US" sz="2700" dirty="0"/>
              <a:t>assistance and trade-finance support for small and medium-sized businesses that wish to directly export goods and services.</a:t>
            </a:r>
          </a:p>
          <a:p>
            <a:pPr marL="800100" lvl="4" indent="-342900">
              <a:buFont typeface="Lucida Grande" pitchFamily="-106" charset="0"/>
              <a:buChar char="-"/>
            </a:pPr>
            <a:r>
              <a:rPr lang="en-US" sz="2500" dirty="0" smtClean="0">
                <a:latin typeface="Helvetica" pitchFamily="34" charset="0"/>
              </a:rPr>
              <a:t>Dealing </a:t>
            </a:r>
            <a:r>
              <a:rPr lang="en-US" sz="2500" dirty="0">
                <a:latin typeface="Helvetica" pitchFamily="34" charset="0"/>
              </a:rPr>
              <a:t>with foreign customs offices, documentation, and conversions.</a:t>
            </a:r>
          </a:p>
        </p:txBody>
      </p:sp>
      <p:sp>
        <p:nvSpPr>
          <p:cNvPr id="58377" name="TextBox 10"/>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LG3</a:t>
            </a:r>
          </a:p>
        </p:txBody>
      </p:sp>
      <p:sp>
        <p:nvSpPr>
          <p:cNvPr id="58378" name="Title 10"/>
          <p:cNvSpPr>
            <a:spLocks noGrp="1"/>
          </p:cNvSpPr>
          <p:nvPr>
            <p:ph type="ctrTitle"/>
          </p:nvPr>
        </p:nvSpPr>
        <p:spPr>
          <a:xfrm>
            <a:off x="152400" y="358775"/>
            <a:ext cx="7772400" cy="1470025"/>
          </a:xfrm>
        </p:spPr>
        <p:txBody>
          <a:bodyPr/>
          <a:lstStyle/>
          <a:p>
            <a:r>
              <a:rPr lang="en-US" sz="3200" b="1" dirty="0" smtClean="0">
                <a:latin typeface="Helvetica" pitchFamily="34" charset="0"/>
                <a:ea typeface="ＭＳ Ｐゴシック" pitchFamily="-106" charset="-128"/>
              </a:rPr>
              <a:t>EXPORTING</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F9E95270-DCD6-43FA-9EF8-525B1149A71E}" type="slidenum">
              <a:rPr lang="en-US" sz="1200">
                <a:solidFill>
                  <a:srgbClr val="000000"/>
                </a:solidFill>
              </a: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457200" y="381000"/>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60421"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60422"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60423" name="TextBox 9"/>
          <p:cNvSpPr txBox="1">
            <a:spLocks noChangeArrowheads="1"/>
          </p:cNvSpPr>
          <p:nvPr/>
        </p:nvSpPr>
        <p:spPr bwMode="auto">
          <a:xfrm>
            <a:off x="7315200" y="712788"/>
            <a:ext cx="1828800" cy="350837"/>
          </a:xfrm>
          <a:prstGeom prst="rect">
            <a:avLst/>
          </a:prstGeom>
          <a:noFill/>
          <a:ln w="9525">
            <a:noFill/>
            <a:miter lim="800000"/>
            <a:headEnd/>
            <a:tailEnd/>
          </a:ln>
        </p:spPr>
        <p:txBody>
          <a:bodyPr>
            <a:spAutoFit/>
          </a:bodyPr>
          <a:lstStyle/>
          <a:p>
            <a:r>
              <a:rPr lang="en-US" sz="1700" i="1">
                <a:solidFill>
                  <a:schemeClr val="bg1"/>
                </a:solidFill>
                <a:latin typeface="Helvetica" pitchFamily="34" charset="0"/>
              </a:rPr>
              <a:t>Franchising</a:t>
            </a:r>
          </a:p>
        </p:txBody>
      </p:sp>
      <p:sp>
        <p:nvSpPr>
          <p:cNvPr id="60424" name="TextBox 9"/>
          <p:cNvSpPr txBox="1">
            <a:spLocks noChangeArrowheads="1"/>
          </p:cNvSpPr>
          <p:nvPr/>
        </p:nvSpPr>
        <p:spPr bwMode="auto">
          <a:xfrm>
            <a:off x="533400" y="1905000"/>
            <a:ext cx="7924800" cy="4016375"/>
          </a:xfrm>
          <a:prstGeom prst="rect">
            <a:avLst/>
          </a:prstGeom>
          <a:noFill/>
          <a:ln w="9525">
            <a:noFill/>
            <a:miter lim="800000"/>
            <a:headEnd/>
            <a:tailEnd/>
          </a:ln>
        </p:spPr>
        <p:txBody>
          <a:bodyPr>
            <a:spAutoFit/>
          </a:bodyPr>
          <a:lstStyle/>
          <a:p>
            <a:pPr marL="342900" lvl="3" indent="-342900">
              <a:spcAft>
                <a:spcPts val="3000"/>
              </a:spcAft>
              <a:buFont typeface="Arial" charset="0"/>
              <a:buChar char="•"/>
            </a:pPr>
            <a:r>
              <a:rPr lang="en-US" sz="2700" b="1" dirty="0">
                <a:latin typeface="Helvetica" pitchFamily="34" charset="0"/>
              </a:rPr>
              <a:t>Franchising -- </a:t>
            </a:r>
            <a:r>
              <a:rPr lang="en-US" sz="2500" i="1" dirty="0">
                <a:latin typeface="Helvetica" pitchFamily="34" charset="0"/>
              </a:rPr>
              <a:t>A contractual agreement whereby someone with a good idea for a business sells others the rights to use the name and sell a product/service in a given area.</a:t>
            </a:r>
          </a:p>
          <a:p>
            <a:pPr marL="349250" lvl="4" indent="-342900">
              <a:spcAft>
                <a:spcPts val="2400"/>
              </a:spcAft>
              <a:buFont typeface="Arial" charset="0"/>
              <a:buChar char="•"/>
            </a:pPr>
            <a:r>
              <a:rPr lang="en-US" sz="2700" dirty="0">
                <a:latin typeface="Helvetica" pitchFamily="34" charset="0"/>
              </a:rPr>
              <a:t>Franchisors need to be careful to adapt their product to the countries they serve. </a:t>
            </a:r>
          </a:p>
          <a:p>
            <a:pPr marL="349250" lvl="4" indent="-342900">
              <a:spcAft>
                <a:spcPts val="2400"/>
              </a:spcAft>
              <a:buFont typeface="Arial" charset="0"/>
              <a:buChar char="•"/>
            </a:pPr>
            <a:r>
              <a:rPr lang="en-US" sz="2700" dirty="0">
                <a:latin typeface="Helvetica" pitchFamily="34" charset="0"/>
                <a:hlinkClick r:id="rId3"/>
              </a:rPr>
              <a:t>Pizza Hut </a:t>
            </a:r>
            <a:r>
              <a:rPr lang="en-US" sz="2700" dirty="0">
                <a:latin typeface="Helvetica" pitchFamily="34" charset="0"/>
              </a:rPr>
              <a:t>and </a:t>
            </a:r>
            <a:r>
              <a:rPr lang="en-US" sz="2700" dirty="0">
                <a:latin typeface="Helvetica" pitchFamily="34" charset="0"/>
                <a:hlinkClick r:id="rId4"/>
              </a:rPr>
              <a:t>Dominos</a:t>
            </a:r>
            <a:r>
              <a:rPr lang="en-US" sz="2700" dirty="0">
                <a:latin typeface="Helvetica" pitchFamily="34" charset="0"/>
              </a:rPr>
              <a:t> learned that pizza topping preferences differ all around the world. </a:t>
            </a:r>
          </a:p>
        </p:txBody>
      </p:sp>
      <p:sp>
        <p:nvSpPr>
          <p:cNvPr id="60425" name="Title 1"/>
          <p:cNvSpPr>
            <a:spLocks noGrp="1"/>
          </p:cNvSpPr>
          <p:nvPr>
            <p:ph type="ctrTitle"/>
          </p:nvPr>
        </p:nvSpPr>
        <p:spPr>
          <a:xfrm>
            <a:off x="304800" y="76200"/>
            <a:ext cx="7772400" cy="1470025"/>
          </a:xfrm>
        </p:spPr>
        <p:txBody>
          <a:bodyPr/>
          <a:lstStyle/>
          <a:p>
            <a:pPr marL="24161750" indent="-24161750"/>
            <a:r>
              <a:rPr lang="en-US" sz="3200" b="1" dirty="0" smtClean="0">
                <a:solidFill>
                  <a:srgbClr val="000000"/>
                </a:solidFill>
                <a:latin typeface="Helvetica" pitchFamily="34" charset="0"/>
                <a:ea typeface="ＭＳ Ｐゴシック" pitchFamily="-106" charset="-128"/>
              </a:rPr>
              <a:t>FRANCHISING</a:t>
            </a:r>
          </a:p>
        </p:txBody>
      </p:sp>
      <p:sp>
        <p:nvSpPr>
          <p:cNvPr id="60426" name="TextBox 9"/>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LG3</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FD468D30-64FA-4CEF-92F9-6710E47A6F0D}" type="slidenum">
              <a:rPr lang="en-US" sz="1200">
                <a:solidFill>
                  <a:srgbClr val="000000"/>
                </a:solidFill>
              </a: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457200" y="381000"/>
            <a:ext cx="8153400" cy="6248400"/>
          </a:xfrm>
          <a:prstGeom prst="roundRect">
            <a:avLst/>
          </a:prstGeom>
          <a:solidFill>
            <a:srgbClr val="FCD960"/>
          </a:solidFill>
          <a:ln>
            <a:solidFill>
              <a:srgbClr val="FCD96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64517"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64518"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64519" name="TextBox 9"/>
          <p:cNvSpPr txBox="1">
            <a:spLocks noChangeArrowheads="1"/>
          </p:cNvSpPr>
          <p:nvPr/>
        </p:nvSpPr>
        <p:spPr bwMode="auto">
          <a:xfrm>
            <a:off x="533400" y="1711325"/>
            <a:ext cx="7696200" cy="2221121"/>
          </a:xfrm>
          <a:prstGeom prst="rect">
            <a:avLst/>
          </a:prstGeom>
          <a:noFill/>
          <a:ln w="9525">
            <a:noFill/>
            <a:miter lim="800000"/>
            <a:headEnd/>
            <a:tailEnd/>
          </a:ln>
        </p:spPr>
        <p:txBody>
          <a:bodyPr>
            <a:spAutoFit/>
          </a:bodyPr>
          <a:lstStyle/>
          <a:p>
            <a:pPr marL="342900" lvl="2" indent="-342900">
              <a:spcAft>
                <a:spcPts val="800"/>
              </a:spcAft>
              <a:buFont typeface="Arial" charset="0"/>
              <a:buChar char="•"/>
            </a:pPr>
            <a:r>
              <a:rPr lang="en-US" sz="2500" dirty="0">
                <a:latin typeface="Helvetica" pitchFamily="34" charset="0"/>
                <a:hlinkClick r:id="rId3"/>
              </a:rPr>
              <a:t>McDonald’s</a:t>
            </a:r>
            <a:r>
              <a:rPr lang="en-US" sz="2500" dirty="0">
                <a:latin typeface="Helvetica" pitchFamily="34" charset="0"/>
              </a:rPr>
              <a:t> has more than 31,000 restaurants in over 118 countries.</a:t>
            </a:r>
          </a:p>
          <a:p>
            <a:pPr marL="342900" lvl="2" indent="-342900">
              <a:spcAft>
                <a:spcPts val="800"/>
              </a:spcAft>
              <a:buFont typeface="Arial" charset="0"/>
              <a:buChar char="•"/>
            </a:pPr>
            <a:r>
              <a:rPr lang="en-US" sz="2500" dirty="0">
                <a:latin typeface="Helvetica" pitchFamily="34" charset="0"/>
              </a:rPr>
              <a:t>Maintains varying </a:t>
            </a:r>
            <a:r>
              <a:rPr lang="en-US" sz="2500" dirty="0" smtClean="0">
                <a:latin typeface="Helvetica" pitchFamily="34" charset="0"/>
              </a:rPr>
              <a:t>menus around the world due to the different preferences of its customers.</a:t>
            </a:r>
          </a:p>
          <a:p>
            <a:pPr marL="0" lvl="2">
              <a:spcAft>
                <a:spcPts val="800"/>
              </a:spcAft>
            </a:pPr>
            <a:endParaRPr lang="en-US" sz="2500" dirty="0"/>
          </a:p>
        </p:txBody>
      </p:sp>
      <p:pic>
        <p:nvPicPr>
          <p:cNvPr id="13" name="Picture 12" descr="McDs.gif"/>
          <p:cNvPicPr>
            <a:picLocks noChangeAspect="1"/>
          </p:cNvPicPr>
          <p:nvPr/>
        </p:nvPicPr>
        <p:blipFill>
          <a:blip r:embed="rId4" cstate="print"/>
          <a:stretch>
            <a:fillRect/>
          </a:stretch>
        </p:blipFill>
        <p:spPr>
          <a:xfrm>
            <a:off x="2781300" y="4191000"/>
            <a:ext cx="3924300" cy="2616200"/>
          </a:xfrm>
          <a:prstGeom prst="rect">
            <a:avLst/>
          </a:prstGeom>
          <a:effectLst>
            <a:softEdge rad="88900"/>
          </a:effectLst>
        </p:spPr>
      </p:pic>
      <p:sp>
        <p:nvSpPr>
          <p:cNvPr id="64521" name="Title 10"/>
          <p:cNvSpPr>
            <a:spLocks noGrp="1"/>
          </p:cNvSpPr>
          <p:nvPr>
            <p:ph type="ctrTitle"/>
          </p:nvPr>
        </p:nvSpPr>
        <p:spPr>
          <a:xfrm>
            <a:off x="457200" y="304800"/>
            <a:ext cx="7772400" cy="1470025"/>
          </a:xfrm>
        </p:spPr>
        <p:txBody>
          <a:bodyPr/>
          <a:lstStyle/>
          <a:p>
            <a:r>
              <a:rPr lang="en-US" sz="3200" b="1" dirty="0">
                <a:solidFill>
                  <a:srgbClr val="000000"/>
                </a:solidFill>
                <a:latin typeface="Helvetica" pitchFamily="34" charset="0"/>
                <a:ea typeface="ＭＳ Ｐゴシック" pitchFamily="-106" charset="-128"/>
              </a:rPr>
              <a:t>FRANCHISING</a:t>
            </a:r>
            <a:endParaRPr lang="en-US" sz="1800" dirty="0" smtClean="0">
              <a:latin typeface="Helvetica" pitchFamily="34" charset="0"/>
              <a:ea typeface="ＭＳ Ｐゴシック" pitchFamily="-106" charset="-128"/>
            </a:endParaRPr>
          </a:p>
        </p:txBody>
      </p:sp>
      <p:pic>
        <p:nvPicPr>
          <p:cNvPr id="64522" name="Picture 10" descr="Beyond Borders.gif"/>
          <p:cNvPicPr>
            <a:picLocks noChangeAspect="1"/>
          </p:cNvPicPr>
          <p:nvPr/>
        </p:nvPicPr>
        <p:blipFill>
          <a:blip r:embed="rId5" cstate="print"/>
          <a:srcRect/>
          <a:stretch>
            <a:fillRect/>
          </a:stretch>
        </p:blipFill>
        <p:spPr bwMode="auto">
          <a:xfrm>
            <a:off x="7467600" y="228600"/>
            <a:ext cx="1341438" cy="1390650"/>
          </a:xfrm>
          <a:prstGeom prst="rect">
            <a:avLst/>
          </a:prstGeom>
          <a:noFill/>
          <a:ln w="9525">
            <a:noFill/>
            <a:miter lim="800000"/>
            <a:headEnd/>
            <a:tailEnd/>
          </a:ln>
        </p:spPr>
      </p:pic>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7E229971-925C-43A7-B2C4-DDFFE84A9A0D}" type="slidenum">
              <a:rPr lang="en-US" sz="1200">
                <a:solidFill>
                  <a:srgbClr val="000000"/>
                </a:solidFill>
              </a:rPr>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327025" y="156405"/>
            <a:ext cx="8153400" cy="6248400"/>
          </a:xfrm>
          <a:prstGeom prst="roundRect">
            <a:avLst/>
          </a:prstGeom>
          <a:solidFill>
            <a:srgbClr val="FCD960"/>
          </a:solidFill>
          <a:ln>
            <a:solidFill>
              <a:srgbClr val="FCD96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68613"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68614"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68615" name="TextBox 9"/>
          <p:cNvSpPr txBox="1">
            <a:spLocks noChangeArrowheads="1"/>
          </p:cNvSpPr>
          <p:nvPr/>
        </p:nvSpPr>
        <p:spPr bwMode="auto">
          <a:xfrm>
            <a:off x="7315200" y="609600"/>
            <a:ext cx="1828800" cy="615950"/>
          </a:xfrm>
          <a:prstGeom prst="rect">
            <a:avLst/>
          </a:prstGeom>
          <a:noFill/>
          <a:ln w="9525">
            <a:noFill/>
            <a:miter lim="800000"/>
            <a:headEnd/>
            <a:tailEnd/>
          </a:ln>
        </p:spPr>
        <p:txBody>
          <a:bodyPr>
            <a:spAutoFit/>
          </a:bodyPr>
          <a:lstStyle/>
          <a:p>
            <a:r>
              <a:rPr lang="en-US" sz="1700" i="1">
                <a:solidFill>
                  <a:schemeClr val="bg1"/>
                </a:solidFill>
                <a:latin typeface="Helvetica" pitchFamily="34" charset="0"/>
              </a:rPr>
              <a:t>Contract Manufacturing</a:t>
            </a:r>
          </a:p>
        </p:txBody>
      </p:sp>
      <p:sp>
        <p:nvSpPr>
          <p:cNvPr id="11" name="TextBox 10"/>
          <p:cNvSpPr txBox="1"/>
          <p:nvPr/>
        </p:nvSpPr>
        <p:spPr>
          <a:xfrm>
            <a:off x="708025" y="2253051"/>
            <a:ext cx="8001000" cy="2816156"/>
          </a:xfrm>
          <a:prstGeom prst="rect">
            <a:avLst/>
          </a:prstGeom>
          <a:noFill/>
        </p:spPr>
        <p:txBody>
          <a:bodyPr wrap="square">
            <a:spAutoFit/>
          </a:bodyPr>
          <a:lstStyle/>
          <a:p>
            <a:pPr marL="342900" lvl="3" indent="-342900">
              <a:spcAft>
                <a:spcPts val="3000"/>
              </a:spcAft>
              <a:buFont typeface="Arial"/>
              <a:buChar char="•"/>
              <a:defRPr/>
            </a:pPr>
            <a:r>
              <a:rPr lang="en-US" sz="2700" b="1" dirty="0">
                <a:latin typeface="Helvetica"/>
                <a:ea typeface="Bookman Old Style" pitchFamily="-112" charset="0"/>
                <a:cs typeface="Helvetica"/>
              </a:rPr>
              <a:t>Contract Manufacturing -- </a:t>
            </a:r>
            <a:r>
              <a:rPr lang="en-US" sz="2500" i="1" dirty="0">
                <a:latin typeface="Helvetica"/>
                <a:ea typeface="Bookman Old Style" pitchFamily="-112" charset="0"/>
                <a:cs typeface="Helvetica"/>
              </a:rPr>
              <a:t>A foreign company produces private-label goods to which a domestic company then attaches its own brand name or trademark. </a:t>
            </a:r>
            <a:r>
              <a:rPr lang="en-US" sz="2500" dirty="0">
                <a:latin typeface="Helvetica"/>
                <a:ea typeface="Bookman Old Style" pitchFamily="-112" charset="0"/>
                <a:cs typeface="Helvetica"/>
              </a:rPr>
              <a:t>A form of outsourcing.</a:t>
            </a:r>
            <a:endParaRPr lang="en-US" sz="2500" i="1" dirty="0">
              <a:latin typeface="Helvetica"/>
              <a:ea typeface="Bookman Old Style" pitchFamily="-112" charset="0"/>
              <a:cs typeface="Helvetica"/>
            </a:endParaRPr>
          </a:p>
          <a:p>
            <a:pPr marL="347663" lvl="4" indent="-342900">
              <a:spcAft>
                <a:spcPts val="600"/>
              </a:spcAft>
              <a:buFont typeface="Arial"/>
              <a:buChar char="•"/>
              <a:defRPr/>
            </a:pPr>
            <a:r>
              <a:rPr lang="en-US" sz="2700" dirty="0">
                <a:latin typeface="Helvetica"/>
                <a:ea typeface="Bookman Old Style" pitchFamily="-112" charset="0"/>
                <a:cs typeface="Helvetica"/>
              </a:rPr>
              <a:t>Contract manufacturing can be used to</a:t>
            </a:r>
            <a:r>
              <a:rPr lang="en-US" sz="2700" dirty="0" smtClean="0">
                <a:latin typeface="Helvetica"/>
                <a:ea typeface="Bookman Old Style" pitchFamily="-112" charset="0"/>
                <a:cs typeface="Helvetica"/>
              </a:rPr>
              <a:t>:</a:t>
            </a:r>
            <a:r>
              <a:rPr lang="en-US" dirty="0" smtClean="0">
                <a:latin typeface="Helvetica"/>
                <a:ea typeface="Bookman Old Style" pitchFamily="-112" charset="0"/>
                <a:cs typeface="Helvetica"/>
              </a:rPr>
              <a:t>.</a:t>
            </a:r>
            <a:endParaRPr lang="en-US" dirty="0">
              <a:latin typeface="Helvetica"/>
              <a:ea typeface="Bookman Old Style" pitchFamily="-112" charset="0"/>
              <a:cs typeface="Helvetica"/>
            </a:endParaRPr>
          </a:p>
          <a:p>
            <a:pPr marL="804863" lvl="5" indent="-342900" defTabSz="457200">
              <a:spcAft>
                <a:spcPts val="600"/>
              </a:spcAft>
              <a:buFont typeface="Lucida Grande"/>
              <a:buChar char="-"/>
              <a:defRPr/>
            </a:pPr>
            <a:r>
              <a:rPr lang="en-US" dirty="0">
                <a:latin typeface="Helvetica"/>
                <a:ea typeface="Bookman Old Style" pitchFamily="-112" charset="0"/>
                <a:cs typeface="Helvetica"/>
              </a:rPr>
              <a:t>Temporarily meet an unexpected increase in orders.</a:t>
            </a:r>
            <a:endParaRPr lang="en-US" dirty="0">
              <a:latin typeface="Arial" pitchFamily="-108" charset="0"/>
              <a:ea typeface="ＭＳ Ｐゴシック" pitchFamily="-108" charset="-128"/>
              <a:cs typeface="ＭＳ Ｐゴシック" pitchFamily="-108" charset="-128"/>
            </a:endParaRPr>
          </a:p>
        </p:txBody>
      </p:sp>
      <p:sp>
        <p:nvSpPr>
          <p:cNvPr id="68617" name="Title 1"/>
          <p:cNvSpPr>
            <a:spLocks noGrp="1"/>
          </p:cNvSpPr>
          <p:nvPr>
            <p:ph type="ctrTitle"/>
          </p:nvPr>
        </p:nvSpPr>
        <p:spPr>
          <a:xfrm>
            <a:off x="228600" y="76200"/>
            <a:ext cx="7772400" cy="1470025"/>
          </a:xfrm>
        </p:spPr>
        <p:txBody>
          <a:bodyPr/>
          <a:lstStyle/>
          <a:p>
            <a:pPr eaLnBrk="1" hangingPunct="1"/>
            <a:r>
              <a:rPr lang="en-US" sz="3200" b="1" smtClean="0">
                <a:latin typeface="Helvetica" pitchFamily="34" charset="0"/>
                <a:ea typeface="ＭＳ Ｐゴシック" pitchFamily="-106" charset="-128"/>
              </a:rPr>
              <a:t>CONTRACT MANUFACTURING</a:t>
            </a:r>
          </a:p>
        </p:txBody>
      </p:sp>
      <p:sp>
        <p:nvSpPr>
          <p:cNvPr id="68618" name="TextBox 9"/>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LG3</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4E690056-9C08-4F29-9FB0-4C78FBFD82C5}" type="slidenum">
              <a:rPr lang="en-US" sz="1200">
                <a:solidFill>
                  <a:srgbClr val="000000"/>
                </a:solidFill>
              </a:rPr>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365125" y="0"/>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70661"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70662"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70663" name="TextBox 9"/>
          <p:cNvSpPr txBox="1">
            <a:spLocks noChangeArrowheads="1"/>
          </p:cNvSpPr>
          <p:nvPr/>
        </p:nvSpPr>
        <p:spPr bwMode="auto">
          <a:xfrm>
            <a:off x="7315200" y="606425"/>
            <a:ext cx="1828800" cy="738188"/>
          </a:xfrm>
          <a:prstGeom prst="rect">
            <a:avLst/>
          </a:prstGeom>
          <a:noFill/>
          <a:ln w="9525">
            <a:noFill/>
            <a:miter lim="800000"/>
            <a:headEnd/>
            <a:tailEnd/>
          </a:ln>
        </p:spPr>
        <p:txBody>
          <a:bodyPr>
            <a:spAutoFit/>
          </a:bodyPr>
          <a:lstStyle/>
          <a:p>
            <a:r>
              <a:rPr lang="en-US" sz="1400" i="1">
                <a:solidFill>
                  <a:schemeClr val="bg1"/>
                </a:solidFill>
                <a:latin typeface="Helvetica" pitchFamily="34" charset="0"/>
              </a:rPr>
              <a:t>International Joint Ventures and Strategic Alliance</a:t>
            </a:r>
          </a:p>
        </p:txBody>
      </p:sp>
      <p:sp>
        <p:nvSpPr>
          <p:cNvPr id="11" name="TextBox 10"/>
          <p:cNvSpPr txBox="1"/>
          <p:nvPr/>
        </p:nvSpPr>
        <p:spPr>
          <a:xfrm>
            <a:off x="571500" y="2175563"/>
            <a:ext cx="8001000" cy="2400657"/>
          </a:xfrm>
          <a:prstGeom prst="rect">
            <a:avLst/>
          </a:prstGeom>
          <a:noFill/>
        </p:spPr>
        <p:txBody>
          <a:bodyPr>
            <a:spAutoFit/>
          </a:bodyPr>
          <a:lstStyle/>
          <a:p>
            <a:pPr marL="342900" lvl="3" indent="-342900">
              <a:spcAft>
                <a:spcPts val="3000"/>
              </a:spcAft>
              <a:buFont typeface="Arial"/>
              <a:buChar char="•"/>
              <a:defRPr/>
            </a:pPr>
            <a:r>
              <a:rPr lang="en-US" sz="2700" b="1" dirty="0">
                <a:latin typeface="Helvetica"/>
                <a:ea typeface="Bookman Old Style" pitchFamily="-112" charset="0"/>
                <a:cs typeface="Helvetica"/>
              </a:rPr>
              <a:t>Joint Venture -- </a:t>
            </a:r>
            <a:r>
              <a:rPr lang="en-US" sz="2500" i="1" dirty="0">
                <a:latin typeface="Helvetica"/>
                <a:ea typeface="Bookman Old Style" pitchFamily="-112" charset="0"/>
                <a:cs typeface="Helvetica"/>
              </a:rPr>
              <a:t>A partnership in which two or more companies join to undertake a major project. </a:t>
            </a:r>
          </a:p>
          <a:p>
            <a:pPr marL="347663" lvl="4" indent="-342900">
              <a:spcAft>
                <a:spcPts val="600"/>
              </a:spcAft>
              <a:buFont typeface="Arial"/>
              <a:buChar char="•"/>
              <a:defRPr/>
            </a:pPr>
            <a:r>
              <a:rPr lang="en-US" sz="2700" dirty="0">
                <a:latin typeface="Helvetica"/>
                <a:ea typeface="Bookman Old Style" pitchFamily="-112" charset="0"/>
                <a:cs typeface="Helvetica"/>
              </a:rPr>
              <a:t>The Benefits of Joint Ventures:</a:t>
            </a:r>
          </a:p>
          <a:p>
            <a:pPr marL="804863" lvl="5" indent="-342900" defTabSz="457200">
              <a:spcAft>
                <a:spcPts val="600"/>
              </a:spcAft>
              <a:buFont typeface="Lucida Grande"/>
              <a:buChar char="-"/>
              <a:defRPr/>
            </a:pPr>
            <a:r>
              <a:rPr lang="en-US" dirty="0">
                <a:latin typeface="Helvetica"/>
                <a:ea typeface="Bookman Old Style" pitchFamily="-112" charset="0"/>
                <a:cs typeface="Helvetica"/>
              </a:rPr>
              <a:t>Shared technology and risk.</a:t>
            </a:r>
          </a:p>
          <a:p>
            <a:pPr marL="804863" lvl="5" indent="-342900" defTabSz="457200">
              <a:spcAft>
                <a:spcPts val="600"/>
              </a:spcAft>
              <a:buFont typeface="Lucida Grande"/>
              <a:buChar char="-"/>
              <a:defRPr/>
            </a:pPr>
            <a:r>
              <a:rPr lang="en-US" dirty="0">
                <a:latin typeface="Helvetica"/>
                <a:ea typeface="Bookman Old Style" pitchFamily="-112" charset="0"/>
                <a:cs typeface="Helvetica"/>
              </a:rPr>
              <a:t>Shared marketing and management expertise</a:t>
            </a:r>
            <a:r>
              <a:rPr lang="en-US" dirty="0" smtClean="0">
                <a:latin typeface="Helvetica"/>
                <a:ea typeface="Bookman Old Style" pitchFamily="-112" charset="0"/>
                <a:cs typeface="Helvetica"/>
              </a:rPr>
              <a:t>.</a:t>
            </a:r>
            <a:endParaRPr lang="en-US" dirty="0">
              <a:latin typeface="Helvetica"/>
              <a:ea typeface="Bookman Old Style" pitchFamily="-112" charset="0"/>
              <a:cs typeface="Helvetica"/>
            </a:endParaRPr>
          </a:p>
        </p:txBody>
      </p:sp>
      <p:sp>
        <p:nvSpPr>
          <p:cNvPr id="70665" name="Title 1"/>
          <p:cNvSpPr>
            <a:spLocks noGrp="1"/>
          </p:cNvSpPr>
          <p:nvPr>
            <p:ph type="ctrTitle"/>
          </p:nvPr>
        </p:nvSpPr>
        <p:spPr>
          <a:xfrm>
            <a:off x="304800" y="53975"/>
            <a:ext cx="7772400" cy="1470025"/>
          </a:xfrm>
        </p:spPr>
        <p:txBody>
          <a:bodyPr/>
          <a:lstStyle/>
          <a:p>
            <a:pPr eaLnBrk="1" hangingPunct="1"/>
            <a:r>
              <a:rPr lang="en-US" sz="3200" b="1" smtClean="0">
                <a:latin typeface="Helvetica" pitchFamily="34" charset="0"/>
                <a:ea typeface="ＭＳ Ｐゴシック" pitchFamily="-106" charset="-128"/>
              </a:rPr>
              <a:t>JOINT VENTURES</a:t>
            </a:r>
          </a:p>
        </p:txBody>
      </p:sp>
      <p:sp>
        <p:nvSpPr>
          <p:cNvPr id="70666" name="TextBox 9"/>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LG3</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3C266FA6-10A3-4B5B-8001-7B8E4E4A2D9C}" type="slidenum">
              <a:rPr lang="en-US" sz="1200">
                <a:solidFill>
                  <a:srgbClr val="000000"/>
                </a:solidFill>
              </a: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428596" y="357166"/>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72709"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72710"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72711" name="TextBox 9"/>
          <p:cNvSpPr txBox="1">
            <a:spLocks noChangeArrowheads="1"/>
          </p:cNvSpPr>
          <p:nvPr/>
        </p:nvSpPr>
        <p:spPr bwMode="auto">
          <a:xfrm>
            <a:off x="7315200" y="533400"/>
            <a:ext cx="1828800" cy="738188"/>
          </a:xfrm>
          <a:prstGeom prst="rect">
            <a:avLst/>
          </a:prstGeom>
          <a:noFill/>
          <a:ln w="9525">
            <a:noFill/>
            <a:miter lim="800000"/>
            <a:headEnd/>
            <a:tailEnd/>
          </a:ln>
        </p:spPr>
        <p:txBody>
          <a:bodyPr>
            <a:spAutoFit/>
          </a:bodyPr>
          <a:lstStyle/>
          <a:p>
            <a:r>
              <a:rPr lang="en-US" sz="1400" i="1">
                <a:solidFill>
                  <a:schemeClr val="bg1"/>
                </a:solidFill>
                <a:latin typeface="Helvetica" pitchFamily="34" charset="0"/>
              </a:rPr>
              <a:t>International Joint Ventures and Strategic Alliance</a:t>
            </a:r>
          </a:p>
        </p:txBody>
      </p:sp>
      <p:sp>
        <p:nvSpPr>
          <p:cNvPr id="11" name="TextBox 10"/>
          <p:cNvSpPr txBox="1"/>
          <p:nvPr/>
        </p:nvSpPr>
        <p:spPr>
          <a:xfrm>
            <a:off x="533400" y="1822370"/>
            <a:ext cx="8077200" cy="2339102"/>
          </a:xfrm>
          <a:prstGeom prst="rect">
            <a:avLst/>
          </a:prstGeom>
          <a:noFill/>
        </p:spPr>
        <p:txBody>
          <a:bodyPr wrap="square">
            <a:spAutoFit/>
          </a:bodyPr>
          <a:lstStyle/>
          <a:p>
            <a:pPr marL="342900" lvl="3" indent="-342900">
              <a:spcAft>
                <a:spcPts val="1800"/>
              </a:spcAft>
              <a:buFont typeface="Arial"/>
              <a:buChar char="•"/>
              <a:defRPr/>
            </a:pPr>
            <a:r>
              <a:rPr lang="en-US" sz="2700" b="1" dirty="0">
                <a:latin typeface="Helvetica"/>
                <a:ea typeface="Bookman Old Style" pitchFamily="-112" charset="0"/>
                <a:cs typeface="Helvetica"/>
              </a:rPr>
              <a:t>Strategic Alliance -- </a:t>
            </a:r>
            <a:r>
              <a:rPr lang="en-US" sz="2500" i="1" dirty="0">
                <a:latin typeface="Helvetica"/>
                <a:ea typeface="Bookman Old Style" pitchFamily="-112" charset="0"/>
                <a:cs typeface="Helvetica"/>
              </a:rPr>
              <a:t>A long-term partnership between two or more companies established to help each company build competitive </a:t>
            </a:r>
            <a:r>
              <a:rPr lang="en-US" sz="2500" i="1" dirty="0" smtClean="0">
                <a:latin typeface="Helvetica"/>
                <a:ea typeface="Bookman Old Style" pitchFamily="-112" charset="0"/>
                <a:cs typeface="Helvetica"/>
              </a:rPr>
              <a:t>market </a:t>
            </a:r>
            <a:r>
              <a:rPr lang="en-US" sz="2500" i="1" dirty="0">
                <a:latin typeface="Helvetica"/>
                <a:ea typeface="Bookman Old Style" pitchFamily="-112" charset="0"/>
                <a:cs typeface="Helvetica"/>
              </a:rPr>
              <a:t>advantages.</a:t>
            </a:r>
          </a:p>
          <a:p>
            <a:pPr marL="342900" lvl="5" indent="-342900" defTabSz="457200">
              <a:spcAft>
                <a:spcPts val="1800"/>
              </a:spcAft>
              <a:buFont typeface="Arial"/>
              <a:buChar char="•"/>
              <a:defRPr/>
            </a:pPr>
            <a:r>
              <a:rPr lang="en-US" sz="2700" dirty="0" smtClean="0">
                <a:latin typeface="Helvetica"/>
                <a:ea typeface="Bookman Old Style" pitchFamily="-112" charset="0"/>
                <a:cs typeface="Helvetica"/>
              </a:rPr>
              <a:t>Strategic </a:t>
            </a:r>
            <a:r>
              <a:rPr lang="en-US" sz="2700" dirty="0">
                <a:latin typeface="Helvetica"/>
                <a:ea typeface="Bookman Old Style" pitchFamily="-112" charset="0"/>
                <a:cs typeface="Helvetica"/>
              </a:rPr>
              <a:t>alliances provide broad access to markets, capital and technical expertise.</a:t>
            </a:r>
            <a:endParaRPr lang="en-US" dirty="0">
              <a:latin typeface="Arial" pitchFamily="-108" charset="0"/>
              <a:ea typeface="ＭＳ Ｐゴシック" pitchFamily="-108" charset="-128"/>
              <a:cs typeface="ＭＳ Ｐゴシック" pitchFamily="-108" charset="-128"/>
            </a:endParaRPr>
          </a:p>
        </p:txBody>
      </p:sp>
      <p:sp>
        <p:nvSpPr>
          <p:cNvPr id="72713" name="Title 1"/>
          <p:cNvSpPr>
            <a:spLocks noGrp="1"/>
          </p:cNvSpPr>
          <p:nvPr>
            <p:ph type="ctrTitle"/>
          </p:nvPr>
        </p:nvSpPr>
        <p:spPr>
          <a:xfrm>
            <a:off x="304800" y="53975"/>
            <a:ext cx="7772400" cy="1470025"/>
          </a:xfrm>
        </p:spPr>
        <p:txBody>
          <a:bodyPr/>
          <a:lstStyle/>
          <a:p>
            <a:pPr eaLnBrk="1" hangingPunct="1"/>
            <a:r>
              <a:rPr lang="en-US" sz="3200" b="1" smtClean="0">
                <a:latin typeface="Helvetica" pitchFamily="34" charset="0"/>
                <a:ea typeface="ＭＳ Ｐゴシック" pitchFamily="-106" charset="-128"/>
              </a:rPr>
              <a:t>STRATEGIC ALLIANCES</a:t>
            </a:r>
          </a:p>
        </p:txBody>
      </p:sp>
      <p:sp>
        <p:nvSpPr>
          <p:cNvPr id="72714" name="TextBox 9"/>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LG3</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F1787D6E-BD1B-4F55-BED5-9F218342C528}" type="slidenum">
              <a:rPr lang="en-US" sz="1200">
                <a:solidFill>
                  <a:srgbClr val="000000"/>
                </a:solidFill>
              </a:rPr>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457200" y="381000"/>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74757"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74758"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74759" name="TextBox 9"/>
          <p:cNvSpPr txBox="1">
            <a:spLocks noChangeArrowheads="1"/>
          </p:cNvSpPr>
          <p:nvPr/>
        </p:nvSpPr>
        <p:spPr bwMode="auto">
          <a:xfrm>
            <a:off x="7315200" y="609600"/>
            <a:ext cx="1828800" cy="615950"/>
          </a:xfrm>
          <a:prstGeom prst="rect">
            <a:avLst/>
          </a:prstGeom>
          <a:noFill/>
          <a:ln w="9525">
            <a:noFill/>
            <a:miter lim="800000"/>
            <a:headEnd/>
            <a:tailEnd/>
          </a:ln>
        </p:spPr>
        <p:txBody>
          <a:bodyPr>
            <a:spAutoFit/>
          </a:bodyPr>
          <a:lstStyle/>
          <a:p>
            <a:r>
              <a:rPr lang="en-US" sz="1700" i="1">
                <a:solidFill>
                  <a:schemeClr val="bg1"/>
                </a:solidFill>
                <a:latin typeface="Helvetica" pitchFamily="34" charset="0"/>
              </a:rPr>
              <a:t>Foreign Direct Investment</a:t>
            </a:r>
          </a:p>
        </p:txBody>
      </p:sp>
      <p:sp>
        <p:nvSpPr>
          <p:cNvPr id="11" name="TextBox 10"/>
          <p:cNvSpPr txBox="1"/>
          <p:nvPr/>
        </p:nvSpPr>
        <p:spPr>
          <a:xfrm>
            <a:off x="609600" y="1752600"/>
            <a:ext cx="8001000" cy="4662814"/>
          </a:xfrm>
          <a:prstGeom prst="rect">
            <a:avLst/>
          </a:prstGeom>
          <a:noFill/>
        </p:spPr>
        <p:txBody>
          <a:bodyPr>
            <a:spAutoFit/>
          </a:bodyPr>
          <a:lstStyle/>
          <a:p>
            <a:pPr marL="342900" lvl="3" indent="-342900">
              <a:spcAft>
                <a:spcPts val="1200"/>
              </a:spcAft>
              <a:buFont typeface="Arial"/>
              <a:buChar char="•"/>
              <a:defRPr/>
            </a:pPr>
            <a:r>
              <a:rPr lang="en-US" sz="2700" b="1" dirty="0">
                <a:latin typeface="Helvetica"/>
                <a:ea typeface="Bookman Old Style" pitchFamily="-112" charset="0"/>
                <a:cs typeface="Helvetica"/>
              </a:rPr>
              <a:t>Foreign Direct Investment (FDI) -- </a:t>
            </a:r>
            <a:r>
              <a:rPr lang="en-US" sz="2500" i="1" dirty="0">
                <a:latin typeface="Helvetica"/>
                <a:ea typeface="Bookman Old Style" pitchFamily="-112" charset="0"/>
                <a:cs typeface="Helvetica"/>
              </a:rPr>
              <a:t>The buying of permanent property and businesses in foreign nations.</a:t>
            </a:r>
          </a:p>
          <a:p>
            <a:pPr marL="347663" lvl="4" indent="-342900">
              <a:spcAft>
                <a:spcPts val="1200"/>
              </a:spcAft>
              <a:buFont typeface="Arial"/>
              <a:buChar char="•"/>
              <a:defRPr/>
            </a:pPr>
            <a:r>
              <a:rPr lang="en-US" sz="2700" b="1" dirty="0">
                <a:latin typeface="Helvetica"/>
                <a:ea typeface="Bookman Old Style" pitchFamily="-112" charset="0"/>
                <a:cs typeface="Helvetica"/>
              </a:rPr>
              <a:t>Foreign Subsidiary -- </a:t>
            </a:r>
            <a:r>
              <a:rPr lang="en-US" i="1" dirty="0">
                <a:latin typeface="Helvetica"/>
                <a:ea typeface="Bookman Old Style" pitchFamily="-112" charset="0"/>
                <a:cs typeface="Helvetica"/>
              </a:rPr>
              <a:t>A company owned in a foreign country by another company called the parent company. </a:t>
            </a:r>
            <a:r>
              <a:rPr lang="en-US" dirty="0">
                <a:latin typeface="Helvetica"/>
                <a:ea typeface="Bookman Old Style" pitchFamily="-112" charset="0"/>
                <a:cs typeface="Helvetica"/>
              </a:rPr>
              <a:t>The most common form of FDI.</a:t>
            </a:r>
          </a:p>
          <a:p>
            <a:pPr marL="1262063" lvl="6" indent="-342900" defTabSz="457200">
              <a:spcAft>
                <a:spcPts val="600"/>
              </a:spcAft>
              <a:buFont typeface="Lucida Grande"/>
              <a:buChar char="-"/>
              <a:defRPr/>
            </a:pPr>
            <a:r>
              <a:rPr lang="en-US" dirty="0">
                <a:latin typeface="Helvetica"/>
                <a:ea typeface="Bookman Old Style" pitchFamily="-112" charset="0"/>
                <a:cs typeface="Helvetica"/>
              </a:rPr>
              <a:t>Primary Advantage: Parent company maintains complete control over its technology or expertise.</a:t>
            </a:r>
          </a:p>
          <a:p>
            <a:pPr marL="1262063" lvl="6" indent="-342900" defTabSz="457200">
              <a:spcAft>
                <a:spcPts val="600"/>
              </a:spcAft>
              <a:buFont typeface="Lucida Grande"/>
              <a:buChar char="-"/>
              <a:defRPr/>
            </a:pPr>
            <a:r>
              <a:rPr lang="en-US" dirty="0">
                <a:latin typeface="Helvetica"/>
                <a:ea typeface="Bookman Old Style" pitchFamily="-112" charset="0"/>
                <a:cs typeface="Helvetica"/>
              </a:rPr>
              <a:t>Primary Disadvantage: Must commit funds and technology within foreign boundaries.</a:t>
            </a:r>
            <a:endParaRPr lang="en-US" dirty="0">
              <a:latin typeface="Arial" pitchFamily="-108" charset="0"/>
              <a:ea typeface="ＭＳ Ｐゴシック" pitchFamily="-108" charset="-128"/>
              <a:cs typeface="ＭＳ Ｐゴシック" pitchFamily="-108" charset="-128"/>
            </a:endParaRPr>
          </a:p>
        </p:txBody>
      </p:sp>
      <p:sp>
        <p:nvSpPr>
          <p:cNvPr id="74761" name="Title 1"/>
          <p:cNvSpPr>
            <a:spLocks noGrp="1"/>
          </p:cNvSpPr>
          <p:nvPr>
            <p:ph type="ctrTitle"/>
          </p:nvPr>
        </p:nvSpPr>
        <p:spPr>
          <a:xfrm>
            <a:off x="228600" y="130175"/>
            <a:ext cx="7772400" cy="1470025"/>
          </a:xfrm>
        </p:spPr>
        <p:txBody>
          <a:bodyPr/>
          <a:lstStyle/>
          <a:p>
            <a:pPr eaLnBrk="1" hangingPunct="1"/>
            <a:r>
              <a:rPr lang="en-US" sz="3200" b="1" smtClean="0">
                <a:latin typeface="Helvetica" pitchFamily="34" charset="0"/>
                <a:ea typeface="ＭＳ Ｐゴシック" pitchFamily="-106" charset="-128"/>
              </a:rPr>
              <a:t>FOREIGN DIRECT INVESTMENT</a:t>
            </a:r>
          </a:p>
        </p:txBody>
      </p:sp>
      <p:sp>
        <p:nvSpPr>
          <p:cNvPr id="74762" name="TextBox 9"/>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LG3</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7115C7F0-DEF5-4E48-9F6C-92796F153430}" type="slidenum">
              <a:rPr lang="en-US" sz="1200">
                <a:solidFill>
                  <a:srgbClr val="000000"/>
                </a:solidFill>
              </a: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457200" y="381000"/>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101381"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101382"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101383" name="TextBox 9"/>
          <p:cNvSpPr txBox="1">
            <a:spLocks noChangeArrowheads="1"/>
          </p:cNvSpPr>
          <p:nvPr/>
        </p:nvSpPr>
        <p:spPr bwMode="auto">
          <a:xfrm>
            <a:off x="7315200" y="603250"/>
            <a:ext cx="1828800" cy="615950"/>
          </a:xfrm>
          <a:prstGeom prst="rect">
            <a:avLst/>
          </a:prstGeom>
          <a:noFill/>
          <a:ln w="9525">
            <a:noFill/>
            <a:miter lim="800000"/>
            <a:headEnd/>
            <a:tailEnd/>
          </a:ln>
        </p:spPr>
        <p:txBody>
          <a:bodyPr>
            <a:spAutoFit/>
          </a:bodyPr>
          <a:lstStyle/>
          <a:p>
            <a:r>
              <a:rPr lang="en-US" sz="1700" i="1">
                <a:solidFill>
                  <a:schemeClr val="bg1"/>
                </a:solidFill>
                <a:latin typeface="Helvetica" pitchFamily="34" charset="0"/>
              </a:rPr>
              <a:t>Trade Protectionism</a:t>
            </a:r>
          </a:p>
        </p:txBody>
      </p:sp>
      <p:sp>
        <p:nvSpPr>
          <p:cNvPr id="11" name="TextBox 10"/>
          <p:cNvSpPr txBox="1"/>
          <p:nvPr/>
        </p:nvSpPr>
        <p:spPr>
          <a:xfrm>
            <a:off x="533400" y="1724323"/>
            <a:ext cx="8077200" cy="2569934"/>
          </a:xfrm>
          <a:prstGeom prst="rect">
            <a:avLst/>
          </a:prstGeom>
          <a:noFill/>
        </p:spPr>
        <p:txBody>
          <a:bodyPr>
            <a:spAutoFit/>
          </a:bodyPr>
          <a:lstStyle/>
          <a:p>
            <a:pPr marL="344488" lvl="7" indent="-344488" defTabSz="457200">
              <a:defRPr/>
            </a:pPr>
            <a:endParaRPr lang="en-US" sz="800" dirty="0">
              <a:latin typeface="Helvetica"/>
              <a:ea typeface="Bookman Old Style" pitchFamily="-112" charset="0"/>
              <a:cs typeface="Helvetica"/>
            </a:endParaRPr>
          </a:p>
          <a:p>
            <a:pPr marL="344488" lvl="7" indent="-344488" defTabSz="457200">
              <a:spcAft>
                <a:spcPts val="2400"/>
              </a:spcAft>
              <a:buFont typeface="Arial"/>
              <a:buChar char="•"/>
              <a:defRPr/>
            </a:pPr>
            <a:r>
              <a:rPr lang="en-US" sz="2700" b="1" dirty="0">
                <a:latin typeface="Helvetica"/>
                <a:ea typeface="Bookman Old Style" pitchFamily="-112" charset="0"/>
                <a:cs typeface="Helvetica"/>
              </a:rPr>
              <a:t>Trade Protectionism -- </a:t>
            </a:r>
            <a:r>
              <a:rPr lang="en-US" sz="2500" i="1" dirty="0">
                <a:latin typeface="Helvetica"/>
                <a:ea typeface="Bookman Old Style" pitchFamily="-112" charset="0"/>
                <a:cs typeface="Helvetica"/>
              </a:rPr>
              <a:t>The use of government regulations to limit the import of goods and services.</a:t>
            </a:r>
          </a:p>
          <a:p>
            <a:pPr marL="344488" lvl="7" indent="-344488" defTabSz="457200">
              <a:spcAft>
                <a:spcPts val="2400"/>
              </a:spcAft>
              <a:buFont typeface="Arial"/>
              <a:buChar char="•"/>
              <a:defRPr/>
            </a:pPr>
            <a:r>
              <a:rPr lang="en-US" sz="2700" dirty="0">
                <a:latin typeface="Helvetica"/>
                <a:ea typeface="Bookman Old Style" pitchFamily="-112" charset="0"/>
                <a:cs typeface="Helvetica"/>
              </a:rPr>
              <a:t>Advocates of protectionism believe it allows domestic producers to survive, grow and produce jobs.</a:t>
            </a:r>
            <a:endParaRPr lang="en-US" sz="1000" dirty="0">
              <a:latin typeface="Helvetica"/>
              <a:ea typeface="Bookman Old Style" pitchFamily="-112" charset="0"/>
              <a:cs typeface="Helvetica"/>
            </a:endParaRPr>
          </a:p>
        </p:txBody>
      </p:sp>
      <p:sp>
        <p:nvSpPr>
          <p:cNvPr id="101385" name="Title 1"/>
          <p:cNvSpPr>
            <a:spLocks noGrp="1"/>
          </p:cNvSpPr>
          <p:nvPr>
            <p:ph type="ctrTitle"/>
          </p:nvPr>
        </p:nvSpPr>
        <p:spPr>
          <a:xfrm>
            <a:off x="381000" y="53975"/>
            <a:ext cx="7772400" cy="1470025"/>
          </a:xfrm>
        </p:spPr>
        <p:txBody>
          <a:bodyPr/>
          <a:lstStyle/>
          <a:p>
            <a:pPr eaLnBrk="1" hangingPunct="1"/>
            <a:r>
              <a:rPr lang="en-US" sz="3200" b="1" smtClean="0">
                <a:latin typeface="Helvetica" pitchFamily="34" charset="0"/>
                <a:ea typeface="ＭＳ Ｐゴシック" pitchFamily="-106" charset="-128"/>
              </a:rPr>
              <a:t>TRADE PROTECTIONISM</a:t>
            </a:r>
          </a:p>
        </p:txBody>
      </p:sp>
      <p:sp>
        <p:nvSpPr>
          <p:cNvPr id="101386" name="TextBox 11"/>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LG5</a:t>
            </a:r>
          </a:p>
        </p:txBody>
      </p:sp>
      <p:pic>
        <p:nvPicPr>
          <p:cNvPr id="12" name="Picture 11" descr="Production.gif"/>
          <p:cNvPicPr>
            <a:picLocks noChangeAspect="1"/>
          </p:cNvPicPr>
          <p:nvPr/>
        </p:nvPicPr>
        <p:blipFill>
          <a:blip r:embed="rId3" cstate="print"/>
          <a:stretch>
            <a:fillRect/>
          </a:stretch>
        </p:blipFill>
        <p:spPr>
          <a:xfrm>
            <a:off x="2768600" y="3848100"/>
            <a:ext cx="3708400" cy="2781300"/>
          </a:xfrm>
          <a:prstGeom prst="rect">
            <a:avLst/>
          </a:prstGeom>
          <a:effectLst>
            <a:softEdge rad="88900"/>
          </a:effectLst>
        </p:spPr>
      </p:pic>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1BAB8AF1-151E-4E0E-A107-A37E0D1C4E24}" type="slidenum">
              <a:rPr lang="en-US" sz="1200">
                <a:solidFill>
                  <a:srgbClr val="000000"/>
                </a:solidFill>
              </a: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457200" y="381000"/>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10752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107526"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107527" name="TextBox 9"/>
          <p:cNvSpPr txBox="1">
            <a:spLocks noChangeArrowheads="1"/>
          </p:cNvSpPr>
          <p:nvPr/>
        </p:nvSpPr>
        <p:spPr bwMode="auto">
          <a:xfrm>
            <a:off x="7315200" y="603250"/>
            <a:ext cx="1828800" cy="585788"/>
          </a:xfrm>
          <a:prstGeom prst="rect">
            <a:avLst/>
          </a:prstGeom>
          <a:noFill/>
          <a:ln w="9525">
            <a:noFill/>
            <a:miter lim="800000"/>
            <a:headEnd/>
            <a:tailEnd/>
          </a:ln>
        </p:spPr>
        <p:txBody>
          <a:bodyPr>
            <a:spAutoFit/>
          </a:bodyPr>
          <a:lstStyle/>
          <a:p>
            <a:r>
              <a:rPr lang="en-US" sz="1600" i="1">
                <a:solidFill>
                  <a:schemeClr val="bg1"/>
                </a:solidFill>
                <a:latin typeface="Helvetica" pitchFamily="34" charset="0"/>
              </a:rPr>
              <a:t>The World Trade Organization</a:t>
            </a:r>
          </a:p>
        </p:txBody>
      </p:sp>
      <p:sp>
        <p:nvSpPr>
          <p:cNvPr id="11" name="TextBox 10"/>
          <p:cNvSpPr txBox="1"/>
          <p:nvPr/>
        </p:nvSpPr>
        <p:spPr>
          <a:xfrm>
            <a:off x="533400" y="1671459"/>
            <a:ext cx="7924800" cy="3662541"/>
          </a:xfrm>
          <a:prstGeom prst="rect">
            <a:avLst/>
          </a:prstGeom>
          <a:noFill/>
        </p:spPr>
        <p:txBody>
          <a:bodyPr>
            <a:spAutoFit/>
          </a:bodyPr>
          <a:lstStyle/>
          <a:p>
            <a:pPr marL="344488" lvl="7" indent="-344488" defTabSz="457200">
              <a:defRPr/>
            </a:pPr>
            <a:endParaRPr lang="en-US" sz="800" dirty="0">
              <a:latin typeface="Helvetica"/>
              <a:ea typeface="Bookman Old Style" pitchFamily="-112" charset="0"/>
              <a:cs typeface="Helvetica"/>
            </a:endParaRPr>
          </a:p>
          <a:p>
            <a:pPr marL="344488" lvl="7" indent="-344488" defTabSz="457200">
              <a:spcAft>
                <a:spcPts val="2400"/>
              </a:spcAft>
              <a:buFont typeface="Arial"/>
              <a:buChar char="•"/>
              <a:defRPr/>
            </a:pPr>
            <a:r>
              <a:rPr lang="en-US" sz="2700" b="1" dirty="0">
                <a:latin typeface="Helvetica"/>
                <a:ea typeface="Bookman Old Style" pitchFamily="-112" charset="0"/>
                <a:cs typeface="Helvetica"/>
              </a:rPr>
              <a:t>General Agreement on Tariffs and Trade --    </a:t>
            </a:r>
            <a:r>
              <a:rPr lang="en-US" sz="2500" i="1" dirty="0">
                <a:latin typeface="Helvetica"/>
                <a:ea typeface="Bookman Old Style" pitchFamily="-112" charset="0"/>
                <a:cs typeface="Helvetica"/>
              </a:rPr>
              <a:t>A global forum for reducing trade restrictions on goods, services, ideas and cultural problems.</a:t>
            </a:r>
          </a:p>
          <a:p>
            <a:pPr marL="344488" lvl="7" indent="-344488" defTabSz="457200">
              <a:spcAft>
                <a:spcPts val="2400"/>
              </a:spcAft>
              <a:buFont typeface="Arial"/>
              <a:buChar char="•"/>
              <a:defRPr/>
            </a:pPr>
            <a:r>
              <a:rPr lang="en-US" sz="2700" b="1" dirty="0">
                <a:latin typeface="Helvetica"/>
                <a:ea typeface="Bookman Old Style" pitchFamily="-112" charset="0"/>
                <a:cs typeface="Helvetica"/>
              </a:rPr>
              <a:t>World Trade Organization (WTO) -- </a:t>
            </a:r>
            <a:r>
              <a:rPr lang="en-US" sz="2500" i="1" dirty="0">
                <a:latin typeface="Helvetica"/>
                <a:ea typeface="Bookman Old Style" pitchFamily="-112" charset="0"/>
                <a:cs typeface="Helvetica"/>
              </a:rPr>
              <a:t>Headquartered in Geneva, the </a:t>
            </a:r>
            <a:r>
              <a:rPr lang="en-US" sz="2500" i="1" dirty="0">
                <a:latin typeface="Helvetica"/>
                <a:ea typeface="Bookman Old Style" pitchFamily="-112" charset="0"/>
                <a:cs typeface="Helvetica"/>
                <a:hlinkClick r:id="rId3"/>
              </a:rPr>
              <a:t>WTO</a:t>
            </a:r>
            <a:r>
              <a:rPr lang="en-US" sz="2500" i="1" dirty="0">
                <a:latin typeface="Helvetica"/>
                <a:ea typeface="Bookman Old Style" pitchFamily="-112" charset="0"/>
                <a:cs typeface="Helvetica"/>
              </a:rPr>
              <a:t> is an independent entity of 152 member nations whose purpose is to oversee cross-border trade issues and global business practices.</a:t>
            </a:r>
            <a:endParaRPr lang="en-US" dirty="0">
              <a:latin typeface="Arial" pitchFamily="-108" charset="0"/>
              <a:ea typeface="ＭＳ Ｐゴシック" pitchFamily="-108" charset="-128"/>
              <a:cs typeface="ＭＳ Ｐゴシック" pitchFamily="-108" charset="-128"/>
            </a:endParaRPr>
          </a:p>
        </p:txBody>
      </p:sp>
      <p:sp>
        <p:nvSpPr>
          <p:cNvPr id="107529" name="Title 1"/>
          <p:cNvSpPr>
            <a:spLocks noGrp="1"/>
          </p:cNvSpPr>
          <p:nvPr>
            <p:ph type="ctrTitle"/>
          </p:nvPr>
        </p:nvSpPr>
        <p:spPr>
          <a:xfrm>
            <a:off x="152400" y="130175"/>
            <a:ext cx="7772400" cy="1470025"/>
          </a:xfrm>
        </p:spPr>
        <p:txBody>
          <a:bodyPr/>
          <a:lstStyle/>
          <a:p>
            <a:pPr eaLnBrk="1" hangingPunct="1"/>
            <a:r>
              <a:rPr lang="en-US" sz="3200" b="1" smtClean="0">
                <a:latin typeface="Helvetica" pitchFamily="34" charset="0"/>
                <a:ea typeface="ＭＳ Ｐゴシック" pitchFamily="-106" charset="-128"/>
              </a:rPr>
              <a:t>WORLD TRADE ORGANIZATION</a:t>
            </a:r>
          </a:p>
        </p:txBody>
      </p:sp>
      <p:sp>
        <p:nvSpPr>
          <p:cNvPr id="107530" name="TextBox 9"/>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LG5</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87675738-3A49-4E4C-BAD0-E9075E32819D}" type="slidenum">
              <a:rPr lang="en-US" sz="1200">
                <a:solidFill>
                  <a:srgbClr val="000000"/>
                </a:solidFill>
              </a:rPr>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457200" y="381000"/>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109573"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109574"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109575" name="TextBox 9"/>
          <p:cNvSpPr txBox="1">
            <a:spLocks noChangeArrowheads="1"/>
          </p:cNvSpPr>
          <p:nvPr/>
        </p:nvSpPr>
        <p:spPr bwMode="auto">
          <a:xfrm>
            <a:off x="7315200" y="603250"/>
            <a:ext cx="1828800" cy="615950"/>
          </a:xfrm>
          <a:prstGeom prst="rect">
            <a:avLst/>
          </a:prstGeom>
          <a:noFill/>
          <a:ln w="9525">
            <a:noFill/>
            <a:miter lim="800000"/>
            <a:headEnd/>
            <a:tailEnd/>
          </a:ln>
        </p:spPr>
        <p:txBody>
          <a:bodyPr>
            <a:spAutoFit/>
          </a:bodyPr>
          <a:lstStyle/>
          <a:p>
            <a:r>
              <a:rPr lang="en-US" sz="1700" i="1">
                <a:solidFill>
                  <a:schemeClr val="bg1"/>
                </a:solidFill>
                <a:latin typeface="Helvetica" pitchFamily="34" charset="0"/>
              </a:rPr>
              <a:t>Common Markets</a:t>
            </a:r>
          </a:p>
        </p:txBody>
      </p:sp>
      <p:sp>
        <p:nvSpPr>
          <p:cNvPr id="11" name="TextBox 10"/>
          <p:cNvSpPr txBox="1"/>
          <p:nvPr/>
        </p:nvSpPr>
        <p:spPr>
          <a:xfrm>
            <a:off x="533400" y="1878211"/>
            <a:ext cx="8077200" cy="2769989"/>
          </a:xfrm>
          <a:prstGeom prst="rect">
            <a:avLst/>
          </a:prstGeom>
          <a:noFill/>
        </p:spPr>
        <p:txBody>
          <a:bodyPr>
            <a:spAutoFit/>
          </a:bodyPr>
          <a:lstStyle/>
          <a:p>
            <a:pPr marL="344488" lvl="7" indent="-344488" defTabSz="457200">
              <a:spcAft>
                <a:spcPts val="2400"/>
              </a:spcAft>
              <a:buFont typeface="Arial"/>
              <a:buChar char="•"/>
              <a:defRPr/>
            </a:pPr>
            <a:r>
              <a:rPr lang="en-US" sz="2700" b="1" dirty="0">
                <a:latin typeface="Helvetica"/>
                <a:ea typeface="Bookman Old Style" pitchFamily="-112" charset="0"/>
                <a:cs typeface="Helvetica"/>
              </a:rPr>
              <a:t>Common Market -- </a:t>
            </a:r>
            <a:r>
              <a:rPr lang="en-US" sz="2500" i="1" dirty="0">
                <a:latin typeface="Helvetica"/>
                <a:ea typeface="Bookman Old Style" pitchFamily="-112" charset="0"/>
                <a:cs typeface="Helvetica"/>
              </a:rPr>
              <a:t>A regional group of countries with a common external tariff, no internal tariffs and coordinated laws to facilitate exchange among members.</a:t>
            </a:r>
          </a:p>
          <a:p>
            <a:pPr marL="344488" lvl="8" indent="-344488" defTabSz="457200">
              <a:spcAft>
                <a:spcPts val="2400"/>
              </a:spcAft>
              <a:buFont typeface="Arial"/>
              <a:buChar char="•"/>
              <a:defRPr/>
            </a:pPr>
            <a:r>
              <a:rPr lang="en-US" sz="2600" dirty="0">
                <a:latin typeface="Helvetica"/>
                <a:ea typeface="Bookman Old Style" pitchFamily="-112" charset="0"/>
                <a:cs typeface="Helvetica"/>
              </a:rPr>
              <a:t>The </a:t>
            </a:r>
            <a:r>
              <a:rPr lang="en-US" sz="2600" dirty="0">
                <a:latin typeface="Helvetica"/>
                <a:ea typeface="Bookman Old Style" pitchFamily="-112" charset="0"/>
                <a:cs typeface="Helvetica"/>
                <a:hlinkClick r:id="rId3"/>
              </a:rPr>
              <a:t>European Union (EU)</a:t>
            </a:r>
            <a:r>
              <a:rPr lang="en-US" sz="2600" dirty="0">
                <a:latin typeface="Helvetica"/>
                <a:ea typeface="Bookman Old Style" pitchFamily="-112" charset="0"/>
                <a:cs typeface="Helvetica"/>
              </a:rPr>
              <a:t>, </a:t>
            </a:r>
            <a:r>
              <a:rPr lang="en-US" sz="2600" dirty="0">
                <a:latin typeface="Helvetica"/>
                <a:ea typeface="Bookman Old Style" pitchFamily="-112" charset="0"/>
                <a:cs typeface="Helvetica"/>
                <a:hlinkClick r:id="rId4"/>
              </a:rPr>
              <a:t>Mercosur</a:t>
            </a:r>
            <a:r>
              <a:rPr lang="en-US" sz="2600" dirty="0">
                <a:latin typeface="Helvetica"/>
                <a:ea typeface="Bookman Old Style" pitchFamily="-112" charset="0"/>
                <a:cs typeface="Helvetica"/>
              </a:rPr>
              <a:t> and the </a:t>
            </a:r>
            <a:r>
              <a:rPr lang="en-US" sz="2600" dirty="0">
                <a:latin typeface="Helvetica"/>
                <a:ea typeface="Bookman Old Style" pitchFamily="-112" charset="0"/>
                <a:cs typeface="Helvetica"/>
                <a:hlinkClick r:id="rId5"/>
              </a:rPr>
              <a:t>ASEAN</a:t>
            </a:r>
            <a:r>
              <a:rPr lang="en-US" sz="2600" dirty="0">
                <a:latin typeface="Helvetica"/>
                <a:ea typeface="Bookman Old Style" pitchFamily="-112" charset="0"/>
                <a:cs typeface="Helvetica"/>
              </a:rPr>
              <a:t> are common markets.</a:t>
            </a:r>
            <a:endParaRPr lang="en-US" dirty="0">
              <a:latin typeface="Arial" pitchFamily="-108" charset="0"/>
              <a:ea typeface="ＭＳ Ｐゴシック" pitchFamily="-108" charset="-128"/>
              <a:cs typeface="ＭＳ Ｐゴシック" pitchFamily="-108" charset="-128"/>
            </a:endParaRPr>
          </a:p>
        </p:txBody>
      </p:sp>
      <p:sp>
        <p:nvSpPr>
          <p:cNvPr id="109577" name="Title 1"/>
          <p:cNvSpPr>
            <a:spLocks noGrp="1"/>
          </p:cNvSpPr>
          <p:nvPr>
            <p:ph type="ctrTitle"/>
          </p:nvPr>
        </p:nvSpPr>
        <p:spPr>
          <a:xfrm>
            <a:off x="304800" y="76200"/>
            <a:ext cx="7772400" cy="1470025"/>
          </a:xfrm>
        </p:spPr>
        <p:txBody>
          <a:bodyPr/>
          <a:lstStyle/>
          <a:p>
            <a:pPr eaLnBrk="1" hangingPunct="1"/>
            <a:r>
              <a:rPr lang="en-US" sz="3200" b="1" smtClean="0">
                <a:latin typeface="Helvetica" pitchFamily="34" charset="0"/>
                <a:ea typeface="ＭＳ Ｐゴシック" pitchFamily="-106" charset="-128"/>
              </a:rPr>
              <a:t>COMMON MARKETS</a:t>
            </a:r>
          </a:p>
        </p:txBody>
      </p:sp>
      <p:sp>
        <p:nvSpPr>
          <p:cNvPr id="109578" name="TextBox 11"/>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LG5</a:t>
            </a:r>
          </a:p>
        </p:txBody>
      </p:sp>
      <p:pic>
        <p:nvPicPr>
          <p:cNvPr id="109579" name="Picture 11" descr="ASEAN.gif"/>
          <p:cNvPicPr>
            <a:picLocks noChangeAspect="1"/>
          </p:cNvPicPr>
          <p:nvPr/>
        </p:nvPicPr>
        <p:blipFill>
          <a:blip r:embed="rId6" cstate="print"/>
          <a:srcRect/>
          <a:stretch>
            <a:fillRect/>
          </a:stretch>
        </p:blipFill>
        <p:spPr bwMode="auto">
          <a:xfrm>
            <a:off x="6400800" y="4953000"/>
            <a:ext cx="1371600" cy="1371600"/>
          </a:xfrm>
          <a:prstGeom prst="rect">
            <a:avLst/>
          </a:prstGeom>
          <a:noFill/>
          <a:ln w="9525">
            <a:noFill/>
            <a:miter lim="800000"/>
            <a:headEnd/>
            <a:tailEnd/>
          </a:ln>
        </p:spPr>
      </p:pic>
      <p:pic>
        <p:nvPicPr>
          <p:cNvPr id="109580" name="Picture 12" descr="EU.gif"/>
          <p:cNvPicPr>
            <a:picLocks noChangeAspect="1"/>
          </p:cNvPicPr>
          <p:nvPr/>
        </p:nvPicPr>
        <p:blipFill>
          <a:blip r:embed="rId7" cstate="print"/>
          <a:srcRect/>
          <a:stretch>
            <a:fillRect/>
          </a:stretch>
        </p:blipFill>
        <p:spPr bwMode="auto">
          <a:xfrm>
            <a:off x="1371600" y="4953000"/>
            <a:ext cx="1371600" cy="1371600"/>
          </a:xfrm>
          <a:prstGeom prst="rect">
            <a:avLst/>
          </a:prstGeom>
          <a:noFill/>
          <a:ln w="9525">
            <a:noFill/>
            <a:miter lim="800000"/>
            <a:headEnd/>
            <a:tailEnd/>
          </a:ln>
        </p:spPr>
      </p:pic>
      <p:pic>
        <p:nvPicPr>
          <p:cNvPr id="109581" name="Picture 14" descr="MERCOSUR.psd"/>
          <p:cNvPicPr>
            <a:picLocks noChangeAspect="1"/>
          </p:cNvPicPr>
          <p:nvPr/>
        </p:nvPicPr>
        <p:blipFill>
          <a:blip r:embed="rId8" cstate="print"/>
          <a:srcRect/>
          <a:stretch>
            <a:fillRect/>
          </a:stretch>
        </p:blipFill>
        <p:spPr bwMode="auto">
          <a:xfrm>
            <a:off x="3886200" y="4953000"/>
            <a:ext cx="1371600" cy="1371600"/>
          </a:xfrm>
          <a:prstGeom prst="rect">
            <a:avLst/>
          </a:prstGeom>
          <a:noFill/>
          <a:ln w="9525">
            <a:noFill/>
            <a:miter lim="800000"/>
            <a:headEnd/>
            <a:tailEnd/>
          </a:ln>
        </p:spPr>
      </p:pic>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6B12B15D-0772-40F3-A5DD-AA45C03EB205}" type="slidenum">
              <a:rPr lang="en-US" sz="1200">
                <a:solidFill>
                  <a:srgbClr val="000000"/>
                </a:solidFill>
              </a:rPr>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457200" y="381000"/>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119813"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119814"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119815" name="TextBox 9"/>
          <p:cNvSpPr txBox="1">
            <a:spLocks noChangeArrowheads="1"/>
          </p:cNvSpPr>
          <p:nvPr/>
        </p:nvSpPr>
        <p:spPr bwMode="auto">
          <a:xfrm>
            <a:off x="7315200" y="609600"/>
            <a:ext cx="1828800" cy="615950"/>
          </a:xfrm>
          <a:prstGeom prst="rect">
            <a:avLst/>
          </a:prstGeom>
          <a:noFill/>
          <a:ln w="9525">
            <a:noFill/>
            <a:miter lim="800000"/>
            <a:headEnd/>
            <a:tailEnd/>
          </a:ln>
        </p:spPr>
        <p:txBody>
          <a:bodyPr>
            <a:spAutoFit/>
          </a:bodyPr>
          <a:lstStyle/>
          <a:p>
            <a:r>
              <a:rPr lang="en-US" sz="1700" i="1">
                <a:solidFill>
                  <a:schemeClr val="bg1"/>
                </a:solidFill>
                <a:latin typeface="Helvetica" pitchFamily="34" charset="0"/>
              </a:rPr>
              <a:t>The Future of Global Trade</a:t>
            </a:r>
          </a:p>
        </p:txBody>
      </p:sp>
      <p:sp>
        <p:nvSpPr>
          <p:cNvPr id="11" name="TextBox 10"/>
          <p:cNvSpPr txBox="1"/>
          <p:nvPr/>
        </p:nvSpPr>
        <p:spPr>
          <a:xfrm>
            <a:off x="533400" y="1676400"/>
            <a:ext cx="8001000" cy="4339650"/>
          </a:xfrm>
          <a:prstGeom prst="rect">
            <a:avLst/>
          </a:prstGeom>
          <a:noFill/>
        </p:spPr>
        <p:txBody>
          <a:bodyPr>
            <a:spAutoFit/>
          </a:bodyPr>
          <a:lstStyle/>
          <a:p>
            <a:pPr marL="344488" lvl="7" indent="-344488" defTabSz="457200">
              <a:spcAft>
                <a:spcPts val="2400"/>
              </a:spcAft>
              <a:buFont typeface="Arial"/>
              <a:buChar char="•"/>
              <a:defRPr/>
            </a:pPr>
            <a:r>
              <a:rPr lang="en-US" sz="2700" dirty="0">
                <a:latin typeface="Helvetica"/>
                <a:ea typeface="Bookman Old Style" pitchFamily="-112" charset="0"/>
                <a:cs typeface="Helvetica"/>
              </a:rPr>
              <a:t>China is the largest global consumer of steel, copper, coal and cement and second only to the U.S. in the consumption of oil.</a:t>
            </a:r>
          </a:p>
          <a:p>
            <a:pPr marL="344488" lvl="7" indent="-344488" defTabSz="457200">
              <a:spcAft>
                <a:spcPts val="2400"/>
              </a:spcAft>
              <a:buFont typeface="Arial"/>
              <a:buChar char="•"/>
              <a:defRPr/>
            </a:pPr>
            <a:r>
              <a:rPr lang="en-US" sz="2700" dirty="0">
                <a:latin typeface="Helvetica"/>
                <a:ea typeface="Bookman Old Style" pitchFamily="-112" charset="0"/>
                <a:cs typeface="Helvetica"/>
              </a:rPr>
              <a:t>Multinationals are investing heavily in China.</a:t>
            </a:r>
          </a:p>
          <a:p>
            <a:pPr marL="344488" lvl="7" indent="-344488" defTabSz="457200">
              <a:spcAft>
                <a:spcPts val="2400"/>
              </a:spcAft>
              <a:buFont typeface="Arial"/>
              <a:buChar char="•"/>
              <a:defRPr/>
            </a:pPr>
            <a:r>
              <a:rPr lang="en-US" sz="2700" dirty="0">
                <a:latin typeface="Helvetica"/>
                <a:ea typeface="Bookman Old Style" pitchFamily="-112" charset="0"/>
                <a:cs typeface="Helvetica"/>
              </a:rPr>
              <a:t>India has seen huge growth in information technology, pharmaceuticals and biotechnology.</a:t>
            </a:r>
          </a:p>
          <a:p>
            <a:pPr marL="344488" lvl="7" indent="-344488" defTabSz="457200">
              <a:spcAft>
                <a:spcPts val="2400"/>
              </a:spcAft>
              <a:buFont typeface="Arial"/>
              <a:buChar char="•"/>
              <a:defRPr/>
            </a:pPr>
            <a:r>
              <a:rPr lang="en-US" sz="2700" dirty="0">
                <a:latin typeface="Helvetica"/>
                <a:ea typeface="Bookman Old Style" pitchFamily="-112" charset="0"/>
                <a:cs typeface="Helvetica"/>
              </a:rPr>
              <a:t>Russia is a large oil producing country with many multinationals interested in developing there.</a:t>
            </a:r>
            <a:endParaRPr lang="en-US" dirty="0">
              <a:latin typeface="Arial" pitchFamily="-108" charset="0"/>
              <a:ea typeface="ＭＳ Ｐゴシック" pitchFamily="-108" charset="-128"/>
              <a:cs typeface="ＭＳ Ｐゴシック" pitchFamily="-108" charset="-128"/>
            </a:endParaRPr>
          </a:p>
        </p:txBody>
      </p:sp>
      <p:sp>
        <p:nvSpPr>
          <p:cNvPr id="119817" name="Title 1"/>
          <p:cNvSpPr>
            <a:spLocks noGrp="1"/>
          </p:cNvSpPr>
          <p:nvPr>
            <p:ph type="ctrTitle"/>
          </p:nvPr>
        </p:nvSpPr>
        <p:spPr>
          <a:xfrm>
            <a:off x="381000" y="76200"/>
            <a:ext cx="7772400" cy="1470025"/>
          </a:xfrm>
        </p:spPr>
        <p:txBody>
          <a:bodyPr/>
          <a:lstStyle/>
          <a:p>
            <a:r>
              <a:rPr lang="en-US" sz="3200" b="1" dirty="0" smtClean="0">
                <a:latin typeface="Helvetica" pitchFamily="34" charset="0"/>
                <a:ea typeface="ＭＳ Ｐゴシック" pitchFamily="-106" charset="-128"/>
              </a:rPr>
              <a:t>FUTURE OF GLOBAL TRADE</a:t>
            </a:r>
          </a:p>
        </p:txBody>
      </p:sp>
      <p:sp>
        <p:nvSpPr>
          <p:cNvPr id="119818" name="TextBox 11"/>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LG6</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7DD465A5-CC6A-41F9-BF3B-8E19A3B0F22F}" type="slidenum">
              <a:rPr lang="en-US" sz="1200">
                <a:solidFill>
                  <a:srgbClr val="000000"/>
                </a:solidFill>
              </a:rPr>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78522" y="126522"/>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12800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128006"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128007" name="TextBox 9"/>
          <p:cNvSpPr txBox="1">
            <a:spLocks noChangeArrowheads="1"/>
          </p:cNvSpPr>
          <p:nvPr/>
        </p:nvSpPr>
        <p:spPr bwMode="auto">
          <a:xfrm>
            <a:off x="7239000" y="635000"/>
            <a:ext cx="1828800" cy="584200"/>
          </a:xfrm>
          <a:prstGeom prst="rect">
            <a:avLst/>
          </a:prstGeom>
          <a:noFill/>
          <a:ln w="9525">
            <a:noFill/>
            <a:miter lim="800000"/>
            <a:headEnd/>
            <a:tailEnd/>
          </a:ln>
        </p:spPr>
        <p:txBody>
          <a:bodyPr>
            <a:spAutoFit/>
          </a:bodyPr>
          <a:lstStyle/>
          <a:p>
            <a:r>
              <a:rPr lang="en-US" sz="1600" i="1">
                <a:solidFill>
                  <a:schemeClr val="bg1"/>
                </a:solidFill>
                <a:latin typeface="Helvetica" pitchFamily="34" charset="0"/>
              </a:rPr>
              <a:t>Globalization and Your Future</a:t>
            </a:r>
          </a:p>
        </p:txBody>
      </p:sp>
      <p:sp>
        <p:nvSpPr>
          <p:cNvPr id="12" name="TextBox 11"/>
          <p:cNvSpPr txBox="1"/>
          <p:nvPr/>
        </p:nvSpPr>
        <p:spPr>
          <a:xfrm>
            <a:off x="609600" y="1676400"/>
            <a:ext cx="7848600" cy="1492716"/>
          </a:xfrm>
          <a:prstGeom prst="rect">
            <a:avLst/>
          </a:prstGeom>
          <a:noFill/>
        </p:spPr>
        <p:txBody>
          <a:bodyPr>
            <a:spAutoFit/>
          </a:bodyPr>
          <a:lstStyle/>
          <a:p>
            <a:pPr marL="341313" lvl="8" indent="-341313" defTabSz="457200">
              <a:spcAft>
                <a:spcPts val="600"/>
              </a:spcAft>
              <a:buFont typeface="Arial"/>
              <a:buChar char="•"/>
              <a:defRPr/>
            </a:pPr>
            <a:r>
              <a:rPr lang="en-US" sz="2700" dirty="0">
                <a:latin typeface="Helvetica"/>
                <a:ea typeface="Bookman Old Style" pitchFamily="-112" charset="0"/>
                <a:cs typeface="Helvetica"/>
              </a:rPr>
              <a:t>Study foreign languages</a:t>
            </a:r>
          </a:p>
          <a:p>
            <a:pPr marL="341313" lvl="8" indent="-341313" defTabSz="457200">
              <a:spcAft>
                <a:spcPts val="600"/>
              </a:spcAft>
              <a:buFont typeface="Arial"/>
              <a:buChar char="•"/>
              <a:defRPr/>
            </a:pPr>
            <a:r>
              <a:rPr lang="en-US" sz="2700" dirty="0">
                <a:latin typeface="Helvetica"/>
                <a:ea typeface="Bookman Old Style" pitchFamily="-112" charset="0"/>
                <a:cs typeface="Helvetica"/>
              </a:rPr>
              <a:t>Learn about foreign cultures</a:t>
            </a:r>
          </a:p>
          <a:p>
            <a:pPr marL="341313" lvl="8" indent="-341313" defTabSz="457200">
              <a:spcAft>
                <a:spcPts val="600"/>
              </a:spcAft>
              <a:buFont typeface="Arial"/>
              <a:buChar char="•"/>
              <a:defRPr/>
            </a:pPr>
            <a:r>
              <a:rPr lang="en-US" sz="2700" dirty="0">
                <a:latin typeface="Helvetica"/>
                <a:ea typeface="Bookman Old Style" pitchFamily="-112" charset="0"/>
                <a:cs typeface="Helvetica"/>
              </a:rPr>
              <a:t>Take global business courses.</a:t>
            </a:r>
          </a:p>
        </p:txBody>
      </p:sp>
      <p:pic>
        <p:nvPicPr>
          <p:cNvPr id="11" name="Picture 10" descr="Money Late.gif"/>
          <p:cNvPicPr>
            <a:picLocks noChangeAspect="1"/>
          </p:cNvPicPr>
          <p:nvPr/>
        </p:nvPicPr>
        <p:blipFill>
          <a:blip r:embed="rId3" cstate="print"/>
          <a:stretch>
            <a:fillRect/>
          </a:stretch>
        </p:blipFill>
        <p:spPr>
          <a:xfrm>
            <a:off x="4670425" y="3022122"/>
            <a:ext cx="3352800" cy="3352800"/>
          </a:xfrm>
          <a:prstGeom prst="rect">
            <a:avLst/>
          </a:prstGeom>
          <a:effectLst>
            <a:softEdge rad="88900"/>
          </a:effectLst>
        </p:spPr>
      </p:pic>
      <p:sp>
        <p:nvSpPr>
          <p:cNvPr id="114690" name="Title 1"/>
          <p:cNvSpPr>
            <a:spLocks noGrp="1"/>
          </p:cNvSpPr>
          <p:nvPr>
            <p:ph type="ctrTitle"/>
          </p:nvPr>
        </p:nvSpPr>
        <p:spPr>
          <a:xfrm>
            <a:off x="152400" y="152400"/>
            <a:ext cx="7772400" cy="1470025"/>
          </a:xfrm>
        </p:spPr>
        <p:txBody>
          <a:bodyPr/>
          <a:lstStyle/>
          <a:p>
            <a:pPr marL="344488" lvl="8" indent="-344488">
              <a:spcAft>
                <a:spcPts val="2400"/>
              </a:spcAft>
              <a:defRPr/>
            </a:pPr>
            <a:r>
              <a:rPr lang="en-US" sz="3100" b="1" dirty="0" smtClean="0">
                <a:latin typeface="Helvetica"/>
                <a:ea typeface="Bookman Old Style" pitchFamily="-112" charset="0"/>
                <a:cs typeface="Helvetica"/>
              </a:rPr>
              <a:t>PLAN FOR YOUR GLOBAL CAREER</a:t>
            </a:r>
          </a:p>
        </p:txBody>
      </p:sp>
      <p:sp>
        <p:nvSpPr>
          <p:cNvPr id="128011" name="TextBox 12"/>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LG6</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20BD55B0-A30B-4826-9F14-16EBEB20BABF}" type="slidenum">
              <a:rPr lang="en-US" sz="1200">
                <a:solidFill>
                  <a:srgbClr val="000000"/>
                </a:solidFill>
              </a:rPr>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0" y="152400"/>
            <a:ext cx="8153400" cy="67056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344488" lvl="1" indent="-338138">
              <a:spcAft>
                <a:spcPts val="1800"/>
              </a:spcAft>
              <a:buFont typeface="Arial" pitchFamily="34" charset="0"/>
              <a:buChar char="•"/>
            </a:pPr>
            <a:r>
              <a:rPr lang="en-US" sz="2500" b="1" dirty="0">
                <a:solidFill>
                  <a:srgbClr val="000000"/>
                </a:solidFill>
                <a:latin typeface="Helvetica"/>
              </a:rPr>
              <a:t>Business Plan -- </a:t>
            </a:r>
            <a:r>
              <a:rPr lang="en-US" sz="2500" i="1" dirty="0">
                <a:solidFill>
                  <a:srgbClr val="000000"/>
                </a:solidFill>
                <a:latin typeface="Helvetica"/>
              </a:rPr>
              <a:t>A detailed written statement that describes the nature of the business, the target market, the advantages the business will have over competition, and the resources and owners qualifications.</a:t>
            </a:r>
            <a:endParaRPr lang="en-US" sz="800" dirty="0">
              <a:solidFill>
                <a:srgbClr val="000000"/>
              </a:solidFill>
              <a:latin typeface="Helvetica"/>
            </a:endParaRPr>
          </a:p>
          <a:p>
            <a:pPr marL="344488" lvl="2" indent="-338138">
              <a:spcAft>
                <a:spcPts val="1800"/>
              </a:spcAft>
              <a:buFont typeface="Arial" pitchFamily="34" charset="0"/>
              <a:buChar char="•"/>
            </a:pPr>
            <a:r>
              <a:rPr lang="en-US" sz="2700" dirty="0">
                <a:solidFill>
                  <a:srgbClr val="000000"/>
                </a:solidFill>
                <a:latin typeface="Helvetica"/>
              </a:rPr>
              <a:t>A business plan forces potential owners to be specific about what they will offer. </a:t>
            </a:r>
          </a:p>
          <a:p>
            <a:pPr marL="344488" lvl="2" indent="-338138">
              <a:spcAft>
                <a:spcPts val="1800"/>
              </a:spcAft>
              <a:buFont typeface="Arial" pitchFamily="34" charset="0"/>
              <a:buChar char="•"/>
            </a:pPr>
            <a:r>
              <a:rPr lang="en-US" sz="2700" dirty="0">
                <a:solidFill>
                  <a:srgbClr val="000000"/>
                </a:solidFill>
                <a:latin typeface="Helvetica"/>
              </a:rPr>
              <a:t>A business plan is mandatory for talking with bankers or investors.</a:t>
            </a:r>
            <a:endParaRPr lang="en-US" dirty="0">
              <a:solidFill>
                <a:prstClr val="black"/>
              </a:solidFill>
            </a:endParaRPr>
          </a:p>
        </p:txBody>
      </p:sp>
      <p:sp>
        <p:nvSpPr>
          <p:cNvPr id="33801" name="Title 1"/>
          <p:cNvSpPr>
            <a:spLocks noGrp="1"/>
          </p:cNvSpPr>
          <p:nvPr>
            <p:ph type="ctrTitle"/>
          </p:nvPr>
        </p:nvSpPr>
        <p:spPr>
          <a:xfrm>
            <a:off x="381000" y="206375"/>
            <a:ext cx="7772400" cy="1165225"/>
          </a:xfrm>
        </p:spPr>
        <p:txBody>
          <a:bodyPr/>
          <a:lstStyle/>
          <a:p>
            <a:r>
              <a:rPr lang="en-US" sz="3200" b="1" dirty="0">
                <a:solidFill>
                  <a:prstClr val="black"/>
                </a:solidFill>
                <a:latin typeface="Helvetica"/>
                <a:ea typeface="Helvetica"/>
                <a:cs typeface="Helvetica"/>
              </a:rPr>
              <a:t>BUSINESS PLANS</a:t>
            </a:r>
            <a:endParaRPr lang="en-US" sz="3200" b="1" dirty="0" smtClean="0">
              <a:latin typeface="Helvetica" pitchFamily="34" charset="0"/>
              <a:ea typeface="ＭＳ Ｐゴシック" pitchFamily="-106" charset="-128"/>
            </a:endParaRP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30</a:t>
            </a:fld>
            <a:endParaRPr lang="en-US"/>
          </a:p>
        </p:txBody>
      </p:sp>
    </p:spTree>
    <p:extLst>
      <p:ext uri="{BB962C8B-B14F-4D97-AF65-F5344CB8AC3E}">
        <p14:creationId xmlns:p14="http://schemas.microsoft.com/office/powerpoint/2010/main" val="6641663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0" y="152400"/>
            <a:ext cx="9144000" cy="67056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marL="6350" lvl="1">
              <a:spcAft>
                <a:spcPts val="1800"/>
              </a:spcAft>
            </a:pPr>
            <a:endParaRPr lang="en-US" dirty="0">
              <a:solidFill>
                <a:prstClr val="black"/>
              </a:solidFill>
            </a:endParaRPr>
          </a:p>
        </p:txBody>
      </p:sp>
      <p:sp>
        <p:nvSpPr>
          <p:cNvPr id="33801" name="Title 1"/>
          <p:cNvSpPr>
            <a:spLocks noGrp="1"/>
          </p:cNvSpPr>
          <p:nvPr>
            <p:ph type="ctrTitle"/>
          </p:nvPr>
        </p:nvSpPr>
        <p:spPr>
          <a:xfrm>
            <a:off x="381000" y="206375"/>
            <a:ext cx="7772400" cy="1165225"/>
          </a:xfrm>
        </p:spPr>
        <p:txBody>
          <a:bodyPr/>
          <a:lstStyle/>
          <a:p>
            <a:r>
              <a:rPr lang="en-US" sz="3200" b="1" dirty="0">
                <a:solidFill>
                  <a:prstClr val="black"/>
                </a:solidFill>
                <a:latin typeface="Helvetica"/>
                <a:ea typeface="Helvetica"/>
                <a:cs typeface="Helvetica"/>
              </a:rPr>
              <a:t>WRITING a BUSINESS PLAN</a:t>
            </a:r>
            <a:endParaRPr lang="en-US" sz="3200" b="1" dirty="0" smtClean="0">
              <a:latin typeface="Helvetica" pitchFamily="34" charset="0"/>
              <a:ea typeface="ＭＳ Ｐゴシック" pitchFamily="-106" charset="-128"/>
            </a:endParaRP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AED4B043-106E-46DF-91C5-E4BEAFB00DCE}" type="slidenum">
              <a:rPr lang="en-US" sz="1200">
                <a:solidFill>
                  <a:srgbClr val="000000"/>
                </a:solidFill>
              </a:rPr>
              <a:pPr/>
              <a:t>31</a:t>
            </a:fld>
            <a:endParaRPr lang="en-US"/>
          </a:p>
        </p:txBody>
      </p:sp>
      <p:sp>
        <p:nvSpPr>
          <p:cNvPr id="6" name="TextBox 14"/>
          <p:cNvSpPr txBox="1">
            <a:spLocks noChangeArrowheads="1"/>
          </p:cNvSpPr>
          <p:nvPr/>
        </p:nvSpPr>
        <p:spPr bwMode="auto">
          <a:xfrm>
            <a:off x="0" y="1828800"/>
            <a:ext cx="8458200" cy="1569660"/>
          </a:xfrm>
          <a:prstGeom prst="rect">
            <a:avLst/>
          </a:prstGeom>
          <a:noFill/>
          <a:ln w="9525">
            <a:noFill/>
            <a:miter lim="800000"/>
            <a:headEnd/>
            <a:tailEnd/>
          </a:ln>
        </p:spPr>
        <p:txBody>
          <a:bodyPr wrap="square">
            <a:spAutoFit/>
          </a:bodyPr>
          <a:lstStyle/>
          <a:p>
            <a:pPr marL="400050" lvl="2" indent="-400050">
              <a:spcAft>
                <a:spcPts val="1800"/>
              </a:spcAft>
              <a:buFont typeface="Arial" pitchFamily="34" charset="0"/>
              <a:buChar char="•"/>
            </a:pPr>
            <a:r>
              <a:rPr lang="en-US" sz="2700" dirty="0">
                <a:solidFill>
                  <a:srgbClr val="000000"/>
                </a:solidFill>
                <a:latin typeface="Helvetica"/>
              </a:rPr>
              <a:t>A good plan takes a long time to prepare.</a:t>
            </a:r>
          </a:p>
          <a:p>
            <a:pPr marL="400050" lvl="2" indent="-400050">
              <a:spcAft>
                <a:spcPts val="1800"/>
              </a:spcAft>
              <a:buFont typeface="Arial" pitchFamily="34" charset="0"/>
              <a:buChar char="•"/>
            </a:pPr>
            <a:r>
              <a:rPr lang="en-US" sz="2700" dirty="0">
                <a:solidFill>
                  <a:srgbClr val="000000"/>
                </a:solidFill>
                <a:latin typeface="Helvetica"/>
              </a:rPr>
              <a:t>A good </a:t>
            </a:r>
            <a:r>
              <a:rPr lang="en-US" sz="2700" i="1" dirty="0">
                <a:solidFill>
                  <a:srgbClr val="000000"/>
                </a:solidFill>
                <a:latin typeface="Helvetica"/>
              </a:rPr>
              <a:t>executive summary </a:t>
            </a:r>
            <a:r>
              <a:rPr lang="en-US" sz="2700" dirty="0">
                <a:solidFill>
                  <a:srgbClr val="000000"/>
                </a:solidFill>
                <a:latin typeface="Helvetica"/>
              </a:rPr>
              <a:t>catches interest and tempts potential investors to read on.</a:t>
            </a:r>
          </a:p>
        </p:txBody>
      </p:sp>
      <p:pic>
        <p:nvPicPr>
          <p:cNvPr id="7" name="Picture 6" descr="Team.gif"/>
          <p:cNvPicPr>
            <a:picLocks noChangeAspect="1"/>
          </p:cNvPicPr>
          <p:nvPr/>
        </p:nvPicPr>
        <p:blipFill>
          <a:blip r:embed="rId3" cstate="print"/>
          <a:stretch>
            <a:fillRect/>
          </a:stretch>
        </p:blipFill>
        <p:spPr>
          <a:xfrm>
            <a:off x="5334000" y="4343400"/>
            <a:ext cx="3937000" cy="2568575"/>
          </a:xfrm>
          <a:prstGeom prst="rect">
            <a:avLst/>
          </a:prstGeom>
          <a:effectLst>
            <a:softEdge rad="88900"/>
          </a:effectLst>
        </p:spPr>
      </p:pic>
      <p:sp>
        <p:nvSpPr>
          <p:cNvPr id="8" name="TextBox 13"/>
          <p:cNvSpPr txBox="1">
            <a:spLocks noChangeArrowheads="1"/>
          </p:cNvSpPr>
          <p:nvPr/>
        </p:nvSpPr>
        <p:spPr bwMode="auto">
          <a:xfrm>
            <a:off x="1059565" y="4465151"/>
            <a:ext cx="3810000" cy="2446824"/>
          </a:xfrm>
          <a:prstGeom prst="rect">
            <a:avLst/>
          </a:prstGeom>
          <a:noFill/>
          <a:ln w="9525">
            <a:noFill/>
            <a:miter lim="800000"/>
            <a:headEnd/>
            <a:tailEnd/>
          </a:ln>
        </p:spPr>
        <p:txBody>
          <a:bodyPr wrap="square">
            <a:spAutoFit/>
          </a:bodyPr>
          <a:lstStyle/>
          <a:p>
            <a:pPr marL="400050" lvl="2" indent="-400050">
              <a:buFont typeface="Arial" pitchFamily="34" charset="0"/>
              <a:buChar char="•"/>
            </a:pPr>
            <a:r>
              <a:rPr lang="en-US" sz="2700" dirty="0">
                <a:solidFill>
                  <a:srgbClr val="000000"/>
                </a:solidFill>
                <a:latin typeface="Helvetica"/>
              </a:rPr>
              <a:t>Getting the plan into the right hands is almost as important as getting the right information in it.</a:t>
            </a:r>
            <a:endParaRPr lang="en-US" dirty="0"/>
          </a:p>
          <a:p>
            <a:endParaRPr lang="en-US" dirty="0"/>
          </a:p>
        </p:txBody>
      </p:sp>
    </p:spTree>
    <p:extLst>
      <p:ext uri="{BB962C8B-B14F-4D97-AF65-F5344CB8AC3E}">
        <p14:creationId xmlns:p14="http://schemas.microsoft.com/office/powerpoint/2010/main" val="11780037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ubtitle 2"/>
          <p:cNvSpPr>
            <a:spLocks noGrp="1"/>
          </p:cNvSpPr>
          <p:nvPr>
            <p:ph type="subTitle" idx="1"/>
          </p:nvPr>
        </p:nvSpPr>
        <p:spPr/>
        <p:txBody>
          <a:bodyPr/>
          <a:lstStyle/>
          <a:p>
            <a:pPr eaLnBrk="1" hangingPunct="1"/>
            <a:endParaRPr lang="en-US" smtClean="0">
              <a:solidFill>
                <a:srgbClr val="898989"/>
              </a:solidFill>
              <a:ea typeface="ＭＳ Ｐゴシック" pitchFamily="-106" charset="-128"/>
            </a:endParaRPr>
          </a:p>
        </p:txBody>
      </p:sp>
      <p:sp>
        <p:nvSpPr>
          <p:cNvPr id="4" name="Rounded Rectangle 3"/>
          <p:cNvSpPr/>
          <p:nvPr/>
        </p:nvSpPr>
        <p:spPr>
          <a:xfrm>
            <a:off x="-38100" y="44916"/>
            <a:ext cx="8153400" cy="6248400"/>
          </a:xfrm>
          <a:prstGeom prst="roundRect">
            <a:avLst/>
          </a:prstGeom>
          <a:solidFill>
            <a:srgbClr val="FCD960"/>
          </a:solidFill>
          <a:ln>
            <a:solidFill>
              <a:srgbClr val="F7A427"/>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sz="1800">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12800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FFD95C"/>
                </a:solidFill>
                <a:latin typeface="Calibri" pitchFamily="34" charset="0"/>
              </a:rPr>
              <a:t>*</a:t>
            </a:r>
          </a:p>
        </p:txBody>
      </p:sp>
      <p:sp>
        <p:nvSpPr>
          <p:cNvPr id="128006"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128007" name="TextBox 9"/>
          <p:cNvSpPr txBox="1">
            <a:spLocks noChangeArrowheads="1"/>
          </p:cNvSpPr>
          <p:nvPr/>
        </p:nvSpPr>
        <p:spPr bwMode="auto">
          <a:xfrm>
            <a:off x="7239000" y="635000"/>
            <a:ext cx="1828800" cy="584200"/>
          </a:xfrm>
          <a:prstGeom prst="rect">
            <a:avLst/>
          </a:prstGeom>
          <a:noFill/>
          <a:ln w="9525">
            <a:noFill/>
            <a:miter lim="800000"/>
            <a:headEnd/>
            <a:tailEnd/>
          </a:ln>
        </p:spPr>
        <p:txBody>
          <a:bodyPr>
            <a:spAutoFit/>
          </a:bodyPr>
          <a:lstStyle/>
          <a:p>
            <a:r>
              <a:rPr lang="en-US" sz="1600" i="1">
                <a:solidFill>
                  <a:schemeClr val="bg1"/>
                </a:solidFill>
                <a:latin typeface="Helvetica" pitchFamily="34" charset="0"/>
              </a:rPr>
              <a:t>Globalization and Your Future</a:t>
            </a:r>
          </a:p>
        </p:txBody>
      </p:sp>
      <p:sp>
        <p:nvSpPr>
          <p:cNvPr id="12" name="TextBox 11"/>
          <p:cNvSpPr txBox="1"/>
          <p:nvPr/>
        </p:nvSpPr>
        <p:spPr>
          <a:xfrm>
            <a:off x="25021" y="2378214"/>
            <a:ext cx="8172734" cy="707886"/>
          </a:xfrm>
          <a:prstGeom prst="rect">
            <a:avLst/>
          </a:prstGeom>
          <a:noFill/>
        </p:spPr>
        <p:txBody>
          <a:bodyPr wrap="square">
            <a:spAutoFit/>
          </a:bodyPr>
          <a:lstStyle/>
          <a:p>
            <a:pPr marL="0" lvl="8" algn="ctr" defTabSz="457200">
              <a:spcAft>
                <a:spcPts val="600"/>
              </a:spcAft>
              <a:defRPr/>
            </a:pPr>
            <a:r>
              <a:rPr lang="en-US" sz="4000" b="1" dirty="0" smtClean="0">
                <a:latin typeface="Helvetica"/>
                <a:ea typeface="Bookman Old Style" pitchFamily="-112" charset="0"/>
                <a:cs typeface="Helvetica"/>
              </a:rPr>
              <a:t>THANK YOU</a:t>
            </a:r>
            <a:r>
              <a:rPr lang="en-US" sz="2700" b="1" dirty="0" smtClean="0">
                <a:latin typeface="Helvetica"/>
                <a:ea typeface="Bookman Old Style" pitchFamily="-112" charset="0"/>
                <a:cs typeface="Helvetica"/>
              </a:rPr>
              <a:t>.</a:t>
            </a:r>
            <a:endParaRPr lang="en-US" sz="2700" b="1" dirty="0">
              <a:latin typeface="Helvetica"/>
              <a:ea typeface="Bookman Old Style" pitchFamily="-112" charset="0"/>
              <a:cs typeface="Helvetica"/>
            </a:endParaRPr>
          </a:p>
        </p:txBody>
      </p:sp>
      <p:sp>
        <p:nvSpPr>
          <p:cNvPr id="128011" name="TextBox 12"/>
          <p:cNvSpPr txBox="1">
            <a:spLocks noChangeArrowheads="1"/>
          </p:cNvSpPr>
          <p:nvPr/>
        </p:nvSpPr>
        <p:spPr bwMode="auto">
          <a:xfrm>
            <a:off x="7772400" y="1295400"/>
            <a:ext cx="685800" cy="354013"/>
          </a:xfrm>
          <a:prstGeom prst="rect">
            <a:avLst/>
          </a:prstGeom>
          <a:noFill/>
          <a:ln w="9525">
            <a:noFill/>
            <a:miter lim="800000"/>
            <a:headEnd/>
            <a:tailEnd/>
          </a:ln>
        </p:spPr>
        <p:txBody>
          <a:bodyPr>
            <a:spAutoFit/>
          </a:bodyPr>
          <a:lstStyle/>
          <a:p>
            <a:r>
              <a:rPr lang="en-US" sz="1700" b="1">
                <a:solidFill>
                  <a:schemeClr val="bg1"/>
                </a:solidFill>
                <a:latin typeface="Helvetica" pitchFamily="34" charset="0"/>
              </a:rPr>
              <a:t>LG6</a:t>
            </a:r>
          </a:p>
        </p:txBody>
      </p:sp>
      <p:sp>
        <p:nvSpPr>
          <p:cNvPr id="1034" name="Text Box 10"/>
          <p:cNvSpPr txBox="1">
            <a:spLocks noChangeArrowheads="1"/>
          </p:cNvSpPr>
          <p:nvPr/>
        </p:nvSpPr>
        <p:spPr bwMode="auto">
          <a:xfrm>
            <a:off x="8229600" y="6430963"/>
            <a:ext cx="914400" cy="274637"/>
          </a:xfrm>
          <a:prstGeom prst="rect">
            <a:avLst/>
          </a:prstGeom>
          <a:noFill/>
          <a:ln w="9525">
            <a:noFill/>
            <a:miter lim="800000"/>
            <a:headEnd/>
            <a:tailEnd/>
          </a:ln>
          <a:effectLst/>
        </p:spPr>
        <p:txBody>
          <a:bodyPr>
            <a:spAutoFit/>
          </a:bodyPr>
          <a:lstStyle/>
          <a:p>
            <a:r>
              <a:rPr lang="en-US" sz="1200">
                <a:solidFill>
                  <a:srgbClr val="000000"/>
                </a:solidFill>
              </a:rPr>
              <a:t>3-</a:t>
            </a:r>
            <a:fld id="{20BD55B0-A30B-4826-9F14-16EBEB20BABF}" type="slidenum">
              <a:rPr lang="en-US" sz="1200">
                <a:solidFill>
                  <a:srgbClr val="000000"/>
                </a:solidFill>
              </a:rPr>
              <a:pPr/>
              <a:t>32</a:t>
            </a:fld>
            <a:endParaRPr lang="en-US"/>
          </a:p>
        </p:txBody>
      </p:sp>
    </p:spTree>
    <p:extLst>
      <p:ext uri="{BB962C8B-B14F-4D97-AF65-F5344CB8AC3E}">
        <p14:creationId xmlns:p14="http://schemas.microsoft.com/office/powerpoint/2010/main" val="36061992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FirstDateAvailable xmlns="EBAF49C4-178F-45B1-9F00-0D8489D298CE" xsi:nil="true"/>
    <FirstDateAvailableWorkItemId xmlns="EBAF49C4-178F-45B1-9F00-0D8489D298CE" xsi:nil="true"/>
    <LastDateAvailableWorkItemId xmlns="EBAF49C4-178F-45B1-9F00-0D8489D298CE" xsi:nil="true"/>
    <LastDateAvailable xmlns="EBAF49C4-178F-45B1-9F00-0D8489D298C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Course Document" ma:contentTypeID="0x010100757D0EF8BD894E49ACB6808E7812C61E00D5B8FF6DA0B69445AC3215FC652B7F1E" ma:contentTypeVersion="0" ma:contentTypeDescription="Add a document for a course in Course Home Page sites." ma:contentTypeScope="" ma:versionID="9307d187cf1f70c0c8d75077ce0f2a01">
  <xsd:schema xmlns:xsd="http://www.w3.org/2001/XMLSchema" xmlns:p="http://schemas.microsoft.com/office/2006/metadata/properties" xmlns:ns2="EBAF49C4-178F-45B1-9F00-0D8489D298CE" targetNamespace="http://schemas.microsoft.com/office/2006/metadata/properties" ma:root="true" ma:fieldsID="7fed82216c872b6673bd52a72315519d" ns2:_="">
    <xsd:import namespace="EBAF49C4-178F-45B1-9F00-0D8489D298CE"/>
    <xsd:element name="properties">
      <xsd:complexType>
        <xsd:sequence>
          <xsd:element name="documentManagement">
            <xsd:complexType>
              <xsd:all>
                <xsd:element ref="ns2:FirstDateAvailable" minOccurs="0"/>
                <xsd:element ref="ns2:LastDateAvailable" minOccurs="0"/>
                <xsd:element ref="ns2:FirstDateAvailableWorkItemId" minOccurs="0"/>
                <xsd:element ref="ns2:LastDateAvailableWorkItemId" minOccurs="0"/>
              </xsd:all>
            </xsd:complexType>
          </xsd:element>
        </xsd:sequence>
      </xsd:complexType>
    </xsd:element>
  </xsd:schema>
  <xsd:schema xmlns:xsd="http://www.w3.org/2001/XMLSchema" xmlns:dms="http://schemas.microsoft.com/office/2006/documentManagement/types" targetNamespace="EBAF49C4-178F-45B1-9F00-0D8489D298CE" elementFormDefault="qualified">
    <xsd:import namespace="http://schemas.microsoft.com/office/2006/documentManagement/types"/>
    <xsd:element name="FirstDateAvailable" ma:index="8" nillable="true" ma:displayName="First Date Available" ma:format="DateTime" ma:internalName="FirstDateAvailable">
      <xsd:simpleType>
        <xsd:restriction base="dms:DateTime"/>
      </xsd:simpleType>
    </xsd:element>
    <xsd:element name="LastDateAvailable" ma:index="9" nillable="true" ma:displayName="Last Date Available" ma:format="DateTime" ma:internalName="LastDateAvailable">
      <xsd:simpleType>
        <xsd:restriction base="dms:DateTime"/>
      </xsd:simpleType>
    </xsd:element>
    <xsd:element name="FirstDateAvailableWorkItemId" ma:index="10" nillable="true" ma:displayName="First Date Available Work Item Id" ma:hidden="true" ma:internalName="FirstDateAvailableWorkItemId">
      <xsd:simpleType>
        <xsd:restriction base="dms:Unknown"/>
      </xsd:simpleType>
    </xsd:element>
    <xsd:element name="LastDateAvailableWorkItemId" ma:index="11" nillable="true" ma:displayName="Last Date Available Work Item Id" ma:hidden="true" ma:internalName="LastDateAvailableWorkItemId">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AA129D0E-20DE-4234-8B10-086C5C406A89}">
  <ds:schemaRefs>
    <ds:schemaRef ds:uri="http://purl.org/dc/terms/"/>
    <ds:schemaRef ds:uri="http://schemas.microsoft.com/office/2006/documentManagement/types"/>
    <ds:schemaRef ds:uri="http://purl.org/dc/dcmitype/"/>
    <ds:schemaRef ds:uri="http://www.w3.org/XML/1998/namespace"/>
    <ds:schemaRef ds:uri="http://purl.org/dc/elements/1.1/"/>
    <ds:schemaRef ds:uri="http://schemas.microsoft.com/office/2006/metadata/properties"/>
    <ds:schemaRef ds:uri="http://schemas.openxmlformats.org/package/2006/metadata/core-properties"/>
    <ds:schemaRef ds:uri="EBAF49C4-178F-45B1-9F00-0D8489D298CE"/>
  </ds:schemaRefs>
</ds:datastoreItem>
</file>

<file path=customXml/itemProps2.xml><?xml version="1.0" encoding="utf-8"?>
<ds:datastoreItem xmlns:ds="http://schemas.openxmlformats.org/officeDocument/2006/customXml" ds:itemID="{31B8CCFE-A478-4D8F-AF6A-64E02782956A}">
  <ds:schemaRefs>
    <ds:schemaRef ds:uri="http://schemas.microsoft.com/sharepoint/v3/contenttype/forms"/>
  </ds:schemaRefs>
</ds:datastoreItem>
</file>

<file path=customXml/itemProps3.xml><?xml version="1.0" encoding="utf-8"?>
<ds:datastoreItem xmlns:ds="http://schemas.openxmlformats.org/officeDocument/2006/customXml" ds:itemID="{B7FAC46F-6EC7-418A-94E7-9509309549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AF49C4-178F-45B1-9F00-0D8489D298CE"/>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otalTime>321</TotalTime>
  <Words>2585</Words>
  <Application>Microsoft Office PowerPoint</Application>
  <PresentationFormat>On-screen Show (4:3)</PresentationFormat>
  <Paragraphs>333</Paragraphs>
  <Slides>32</Slides>
  <Notes>31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Small Business Enterprise</vt:lpstr>
      <vt:lpstr>SMALL BUSINESSES</vt:lpstr>
      <vt:lpstr>MAJOR BUSINESS FUNCTIONS</vt:lpstr>
      <vt:lpstr>UK Small Business Statistics</vt:lpstr>
      <vt:lpstr>UK SMEs and the Economy</vt:lpstr>
      <vt:lpstr>Composition of the business population in UK </vt:lpstr>
      <vt:lpstr>Trends in the business population in UK </vt:lpstr>
      <vt:lpstr>Locations and industries in UK </vt:lpstr>
      <vt:lpstr>ADVANTAGES of SMALL OVER  BIG BUSINESS</vt:lpstr>
      <vt:lpstr>GOING GLOBAL WITH A SMALL BUSINESS</vt:lpstr>
      <vt:lpstr>IMPORTING and EXPORTING</vt:lpstr>
      <vt:lpstr>GETTING INVOLVED IN GLOBAL TRADE</vt:lpstr>
      <vt:lpstr>HOW TO MEASURE GLOBAL TRADE</vt:lpstr>
      <vt:lpstr>TRADING WITH OTHER NATIONS</vt:lpstr>
      <vt:lpstr>COMPARATIVE AND ABSOLUTE  ADVANTAGE</vt:lpstr>
      <vt:lpstr>KEY STRATEGIES for REACHING GLOBAL MARKETS</vt:lpstr>
      <vt:lpstr>LICENSING</vt:lpstr>
      <vt:lpstr>EXPORTING</vt:lpstr>
      <vt:lpstr>FRANCHISING</vt:lpstr>
      <vt:lpstr>FRANCHISING</vt:lpstr>
      <vt:lpstr>CONTRACT MANUFACTURING</vt:lpstr>
      <vt:lpstr>JOINT VENTURES</vt:lpstr>
      <vt:lpstr>STRATEGIC ALLIANCES</vt:lpstr>
      <vt:lpstr>FOREIGN DIRECT INVESTMENT</vt:lpstr>
      <vt:lpstr>TRADE PROTECTIONISM</vt:lpstr>
      <vt:lpstr>WORLD TRADE ORGANIZATION</vt:lpstr>
      <vt:lpstr>COMMON MARKETS</vt:lpstr>
      <vt:lpstr>FUTURE OF GLOBAL TRADE</vt:lpstr>
      <vt:lpstr>PLAN FOR YOUR GLOBAL CAREER</vt:lpstr>
      <vt:lpstr>BUSINESS PLANS</vt:lpstr>
      <vt:lpstr>WRITING a BUSINESS PLAN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business</dc:title>
  <dc:creator>emarinakou</dc:creator>
  <cp:lastModifiedBy>BuildUser</cp:lastModifiedBy>
  <cp:revision>65</cp:revision>
  <dcterms:created xsi:type="dcterms:W3CDTF">2012-09-26T10:03:52Z</dcterms:created>
  <dcterms:modified xsi:type="dcterms:W3CDTF">2017-11-01T20:28:49Z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0x010100757D0EF8BD894E49ACB6808E7812C61E00D5B8FF6DA0B69445AC3215FC652B7F1E</vt:lpwstr>
  </property>
</Properties>
</file>