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B03685-4E3A-63EC-2E98-7EBADCB6A005}" v="3" dt="2026-06-24T17:18:41.150"/>
    <p1510:client id="{5FCE4991-2CA7-D508-7ED3-1061F127C9B6}" v="576" dt="2026-06-24T17:17:02.8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Qamar Ijaz Gulzar (2432677)" userId="S::2432677@student.uwtsd.ac.uk::d00d5b8b-1067-42c9-a385-3e584a3a5a05" providerId="AD" clId="Web-{490B70D7-A808-A64D-FD77-2462B1BF4F20}"/>
    <pc:docChg chg="addSld modSld">
      <pc:chgData name="Qamar Ijaz Gulzar (2432677)" userId="S::2432677@student.uwtsd.ac.uk::d00d5b8b-1067-42c9-a385-3e584a3a5a05" providerId="AD" clId="Web-{490B70D7-A808-A64D-FD77-2462B1BF4F20}" dt="2026-06-15T11:54:44.841" v="2887" actId="20577"/>
      <pc:docMkLst>
        <pc:docMk/>
      </pc:docMkLst>
      <pc:sldChg chg="modSp">
        <pc:chgData name="Qamar Ijaz Gulzar (2432677)" userId="S::2432677@student.uwtsd.ac.uk::d00d5b8b-1067-42c9-a385-3e584a3a5a05" providerId="AD" clId="Web-{490B70D7-A808-A64D-FD77-2462B1BF4F20}" dt="2026-06-13T15:34:36.465" v="459" actId="20577"/>
        <pc:sldMkLst>
          <pc:docMk/>
          <pc:sldMk cId="988363514" sldId="259"/>
        </pc:sldMkLst>
        <pc:spChg chg="mod">
          <ac:chgData name="Qamar Ijaz Gulzar (2432677)" userId="S::2432677@student.uwtsd.ac.uk::d00d5b8b-1067-42c9-a385-3e584a3a5a05" providerId="AD" clId="Web-{490B70D7-A808-A64D-FD77-2462B1BF4F20}" dt="2026-06-13T15:34:36.465" v="459" actId="20577"/>
          <ac:spMkLst>
            <pc:docMk/>
            <pc:sldMk cId="988363514" sldId="259"/>
            <ac:spMk id="3" creationId="{292E5996-8751-429F-E5EC-EDB8427A5596}"/>
          </ac:spMkLst>
        </pc:spChg>
      </pc:sldChg>
      <pc:sldChg chg="modSp">
        <pc:chgData name="Qamar Ijaz Gulzar (2432677)" userId="S::2432677@student.uwtsd.ac.uk::d00d5b8b-1067-42c9-a385-3e584a3a5a05" providerId="AD" clId="Web-{490B70D7-A808-A64D-FD77-2462B1BF4F20}" dt="2026-06-15T11:54:44.841" v="2887" actId="20577"/>
        <pc:sldMkLst>
          <pc:docMk/>
          <pc:sldMk cId="2531434465" sldId="260"/>
        </pc:sldMkLst>
        <pc:spChg chg="mod">
          <ac:chgData name="Qamar Ijaz Gulzar (2432677)" userId="S::2432677@student.uwtsd.ac.uk::d00d5b8b-1067-42c9-a385-3e584a3a5a05" providerId="AD" clId="Web-{490B70D7-A808-A64D-FD77-2462B1BF4F20}" dt="2026-06-15T11:54:44.841" v="2887" actId="20577"/>
          <ac:spMkLst>
            <pc:docMk/>
            <pc:sldMk cId="2531434465" sldId="260"/>
            <ac:spMk id="3" creationId="{7F817242-3104-7013-2361-D63FE4CD509A}"/>
          </ac:spMkLst>
        </pc:spChg>
      </pc:sldChg>
      <pc:sldChg chg="modSp">
        <pc:chgData name="Qamar Ijaz Gulzar (2432677)" userId="S::2432677@student.uwtsd.ac.uk::d00d5b8b-1067-42c9-a385-3e584a3a5a05" providerId="AD" clId="Web-{490B70D7-A808-A64D-FD77-2462B1BF4F20}" dt="2026-06-13T15:51:07.065" v="886" actId="20577"/>
        <pc:sldMkLst>
          <pc:docMk/>
          <pc:sldMk cId="3177483188" sldId="261"/>
        </pc:sldMkLst>
        <pc:spChg chg="mod">
          <ac:chgData name="Qamar Ijaz Gulzar (2432677)" userId="S::2432677@student.uwtsd.ac.uk::d00d5b8b-1067-42c9-a385-3e584a3a5a05" providerId="AD" clId="Web-{490B70D7-A808-A64D-FD77-2462B1BF4F20}" dt="2026-06-13T15:51:07.065" v="886" actId="20577"/>
          <ac:spMkLst>
            <pc:docMk/>
            <pc:sldMk cId="3177483188" sldId="261"/>
            <ac:spMk id="3" creationId="{DDBAB10F-8562-F3FD-EA6C-1E53F9359365}"/>
          </ac:spMkLst>
        </pc:spChg>
      </pc:sldChg>
      <pc:sldChg chg="modSp">
        <pc:chgData name="Qamar Ijaz Gulzar (2432677)" userId="S::2432677@student.uwtsd.ac.uk::d00d5b8b-1067-42c9-a385-3e584a3a5a05" providerId="AD" clId="Web-{490B70D7-A808-A64D-FD77-2462B1BF4F20}" dt="2026-06-13T16:04:38.409" v="1220" actId="20577"/>
        <pc:sldMkLst>
          <pc:docMk/>
          <pc:sldMk cId="102489936" sldId="262"/>
        </pc:sldMkLst>
        <pc:spChg chg="mod">
          <ac:chgData name="Qamar Ijaz Gulzar (2432677)" userId="S::2432677@student.uwtsd.ac.uk::d00d5b8b-1067-42c9-a385-3e584a3a5a05" providerId="AD" clId="Web-{490B70D7-A808-A64D-FD77-2462B1BF4F20}" dt="2026-06-13T16:04:38.409" v="1220" actId="20577"/>
          <ac:spMkLst>
            <pc:docMk/>
            <pc:sldMk cId="102489936" sldId="262"/>
            <ac:spMk id="3" creationId="{E05AB63E-F1E5-159D-3C65-CBE82ACC78D7}"/>
          </ac:spMkLst>
        </pc:spChg>
      </pc:sldChg>
      <pc:sldChg chg="modSp">
        <pc:chgData name="Qamar Ijaz Gulzar (2432677)" userId="S::2432677@student.uwtsd.ac.uk::d00d5b8b-1067-42c9-a385-3e584a3a5a05" providerId="AD" clId="Web-{490B70D7-A808-A64D-FD77-2462B1BF4F20}" dt="2026-06-14T12:07:58.306" v="1508" actId="20577"/>
        <pc:sldMkLst>
          <pc:docMk/>
          <pc:sldMk cId="3149092997" sldId="264"/>
        </pc:sldMkLst>
        <pc:spChg chg="mod">
          <ac:chgData name="Qamar Ijaz Gulzar (2432677)" userId="S::2432677@student.uwtsd.ac.uk::d00d5b8b-1067-42c9-a385-3e584a3a5a05" providerId="AD" clId="Web-{490B70D7-A808-A64D-FD77-2462B1BF4F20}" dt="2026-06-14T12:07:58.306" v="1508" actId="20577"/>
          <ac:spMkLst>
            <pc:docMk/>
            <pc:sldMk cId="3149092997" sldId="264"/>
            <ac:spMk id="3" creationId="{E3C076C4-F6B0-C3AA-C932-C8EE5B928FB8}"/>
          </ac:spMkLst>
        </pc:spChg>
      </pc:sldChg>
      <pc:sldChg chg="modSp">
        <pc:chgData name="Qamar Ijaz Gulzar (2432677)" userId="S::2432677@student.uwtsd.ac.uk::d00d5b8b-1067-42c9-a385-3e584a3a5a05" providerId="AD" clId="Web-{490B70D7-A808-A64D-FD77-2462B1BF4F20}" dt="2026-06-15T11:15:25.243" v="1939" actId="20577"/>
        <pc:sldMkLst>
          <pc:docMk/>
          <pc:sldMk cId="637302588" sldId="265"/>
        </pc:sldMkLst>
        <pc:spChg chg="mod">
          <ac:chgData name="Qamar Ijaz Gulzar (2432677)" userId="S::2432677@student.uwtsd.ac.uk::d00d5b8b-1067-42c9-a385-3e584a3a5a05" providerId="AD" clId="Web-{490B70D7-A808-A64D-FD77-2462B1BF4F20}" dt="2026-06-14T12:14:07.583" v="1626" actId="20577"/>
          <ac:spMkLst>
            <pc:docMk/>
            <pc:sldMk cId="637302588" sldId="265"/>
            <ac:spMk id="2" creationId="{FE4BC68C-BA0C-31BE-A9B3-EA87C82D4274}"/>
          </ac:spMkLst>
        </pc:spChg>
        <pc:spChg chg="mod">
          <ac:chgData name="Qamar Ijaz Gulzar (2432677)" userId="S::2432677@student.uwtsd.ac.uk::d00d5b8b-1067-42c9-a385-3e584a3a5a05" providerId="AD" clId="Web-{490B70D7-A808-A64D-FD77-2462B1BF4F20}" dt="2026-06-15T11:15:25.243" v="1939" actId="20577"/>
          <ac:spMkLst>
            <pc:docMk/>
            <pc:sldMk cId="637302588" sldId="265"/>
            <ac:spMk id="3" creationId="{25B3D02F-D6D2-37D2-1EC7-727EC91499CE}"/>
          </ac:spMkLst>
        </pc:spChg>
      </pc:sldChg>
      <pc:sldChg chg="modSp">
        <pc:chgData name="Qamar Ijaz Gulzar (2432677)" userId="S::2432677@student.uwtsd.ac.uk::d00d5b8b-1067-42c9-a385-3e584a3a5a05" providerId="AD" clId="Web-{490B70D7-A808-A64D-FD77-2462B1BF4F20}" dt="2026-06-15T11:29:57.186" v="2180" actId="20577"/>
        <pc:sldMkLst>
          <pc:docMk/>
          <pc:sldMk cId="1497960714" sldId="266"/>
        </pc:sldMkLst>
        <pc:spChg chg="mod">
          <ac:chgData name="Qamar Ijaz Gulzar (2432677)" userId="S::2432677@student.uwtsd.ac.uk::d00d5b8b-1067-42c9-a385-3e584a3a5a05" providerId="AD" clId="Web-{490B70D7-A808-A64D-FD77-2462B1BF4F20}" dt="2026-06-15T11:19:18.253" v="1981" actId="20577"/>
          <ac:spMkLst>
            <pc:docMk/>
            <pc:sldMk cId="1497960714" sldId="266"/>
            <ac:spMk id="2" creationId="{0C03EE28-F335-F1F4-AC70-B9D618FCF175}"/>
          </ac:spMkLst>
        </pc:spChg>
        <pc:spChg chg="mod">
          <ac:chgData name="Qamar Ijaz Gulzar (2432677)" userId="S::2432677@student.uwtsd.ac.uk::d00d5b8b-1067-42c9-a385-3e584a3a5a05" providerId="AD" clId="Web-{490B70D7-A808-A64D-FD77-2462B1BF4F20}" dt="2026-06-15T11:29:57.186" v="2180" actId="20577"/>
          <ac:spMkLst>
            <pc:docMk/>
            <pc:sldMk cId="1497960714" sldId="266"/>
            <ac:spMk id="3" creationId="{78E8E788-1D4E-863E-6224-E1B329CE7EDF}"/>
          </ac:spMkLst>
        </pc:spChg>
      </pc:sldChg>
      <pc:sldChg chg="modSp">
        <pc:chgData name="Qamar Ijaz Gulzar (2432677)" userId="S::2432677@student.uwtsd.ac.uk::d00d5b8b-1067-42c9-a385-3e584a3a5a05" providerId="AD" clId="Web-{490B70D7-A808-A64D-FD77-2462B1BF4F20}" dt="2026-06-15T11:41:13.417" v="2517" actId="20577"/>
        <pc:sldMkLst>
          <pc:docMk/>
          <pc:sldMk cId="991819222" sldId="267"/>
        </pc:sldMkLst>
        <pc:spChg chg="mod">
          <ac:chgData name="Qamar Ijaz Gulzar (2432677)" userId="S::2432677@student.uwtsd.ac.uk::d00d5b8b-1067-42c9-a385-3e584a3a5a05" providerId="AD" clId="Web-{490B70D7-A808-A64D-FD77-2462B1BF4F20}" dt="2026-06-15T11:31:06.267" v="2193" actId="20577"/>
          <ac:spMkLst>
            <pc:docMk/>
            <pc:sldMk cId="991819222" sldId="267"/>
            <ac:spMk id="2" creationId="{E476422D-1181-00C2-EA1F-7F778D50FE32}"/>
          </ac:spMkLst>
        </pc:spChg>
        <pc:spChg chg="mod">
          <ac:chgData name="Qamar Ijaz Gulzar (2432677)" userId="S::2432677@student.uwtsd.ac.uk::d00d5b8b-1067-42c9-a385-3e584a3a5a05" providerId="AD" clId="Web-{490B70D7-A808-A64D-FD77-2462B1BF4F20}" dt="2026-06-15T11:41:13.417" v="2517" actId="20577"/>
          <ac:spMkLst>
            <pc:docMk/>
            <pc:sldMk cId="991819222" sldId="267"/>
            <ac:spMk id="3" creationId="{F9BD0816-9200-5DAA-B9A7-0A236C751628}"/>
          </ac:spMkLst>
        </pc:spChg>
      </pc:sldChg>
      <pc:sldChg chg="modSp new">
        <pc:chgData name="Qamar Ijaz Gulzar (2432677)" userId="S::2432677@student.uwtsd.ac.uk::d00d5b8b-1067-42c9-a385-3e584a3a5a05" providerId="AD" clId="Web-{490B70D7-A808-A64D-FD77-2462B1BF4F20}" dt="2026-06-15T11:49:49.735" v="2746" actId="20577"/>
        <pc:sldMkLst>
          <pc:docMk/>
          <pc:sldMk cId="110096510" sldId="268"/>
        </pc:sldMkLst>
        <pc:spChg chg="mod">
          <ac:chgData name="Qamar Ijaz Gulzar (2432677)" userId="S::2432677@student.uwtsd.ac.uk::d00d5b8b-1067-42c9-a385-3e584a3a5a05" providerId="AD" clId="Web-{490B70D7-A808-A64D-FD77-2462B1BF4F20}" dt="2026-06-15T11:42:47.530" v="2529" actId="20577"/>
          <ac:spMkLst>
            <pc:docMk/>
            <pc:sldMk cId="110096510" sldId="268"/>
            <ac:spMk id="2" creationId="{40A92C39-449F-07BF-C295-2596BAE38F1A}"/>
          </ac:spMkLst>
        </pc:spChg>
        <pc:spChg chg="mod">
          <ac:chgData name="Qamar Ijaz Gulzar (2432677)" userId="S::2432677@student.uwtsd.ac.uk::d00d5b8b-1067-42c9-a385-3e584a3a5a05" providerId="AD" clId="Web-{490B70D7-A808-A64D-FD77-2462B1BF4F20}" dt="2026-06-15T11:49:49.735" v="2746" actId="20577"/>
          <ac:spMkLst>
            <pc:docMk/>
            <pc:sldMk cId="110096510" sldId="268"/>
            <ac:spMk id="3" creationId="{CD91EE87-A643-614F-8FBC-933EE2F96E1F}"/>
          </ac:spMkLst>
        </pc:spChg>
      </pc:sldChg>
      <pc:sldChg chg="modSp new">
        <pc:chgData name="Qamar Ijaz Gulzar (2432677)" userId="S::2432677@student.uwtsd.ac.uk::d00d5b8b-1067-42c9-a385-3e584a3a5a05" providerId="AD" clId="Web-{490B70D7-A808-A64D-FD77-2462B1BF4F20}" dt="2026-06-15T11:53:57.573" v="2868" actId="20577"/>
        <pc:sldMkLst>
          <pc:docMk/>
          <pc:sldMk cId="1605434213" sldId="269"/>
        </pc:sldMkLst>
        <pc:spChg chg="mod">
          <ac:chgData name="Qamar Ijaz Gulzar (2432677)" userId="S::2432677@student.uwtsd.ac.uk::d00d5b8b-1067-42c9-a385-3e584a3a5a05" providerId="AD" clId="Web-{490B70D7-A808-A64D-FD77-2462B1BF4F20}" dt="2026-06-15T11:51:02.035" v="2769" actId="20577"/>
          <ac:spMkLst>
            <pc:docMk/>
            <pc:sldMk cId="1605434213" sldId="269"/>
            <ac:spMk id="2" creationId="{8B437FC6-44C9-1028-21BC-330BFCE468B4}"/>
          </ac:spMkLst>
        </pc:spChg>
        <pc:spChg chg="mod">
          <ac:chgData name="Qamar Ijaz Gulzar (2432677)" userId="S::2432677@student.uwtsd.ac.uk::d00d5b8b-1067-42c9-a385-3e584a3a5a05" providerId="AD" clId="Web-{490B70D7-A808-A64D-FD77-2462B1BF4F20}" dt="2026-06-15T11:53:57.573" v="2868" actId="20577"/>
          <ac:spMkLst>
            <pc:docMk/>
            <pc:sldMk cId="1605434213" sldId="269"/>
            <ac:spMk id="3" creationId="{63E79545-5805-13FA-EAE4-E9A65956C8EC}"/>
          </ac:spMkLst>
        </pc:spChg>
      </pc:sldChg>
    </pc:docChg>
  </pc:docChgLst>
  <pc:docChgLst>
    <pc:chgData name="Qamar Ijaz Gulzar (2432677)" userId="S::2432677@student.uwtsd.ac.uk::d00d5b8b-1067-42c9-a385-3e584a3a5a05" providerId="AD" clId="Web-{39B03685-4E3A-63EC-2E98-7EBADCB6A005}"/>
    <pc:docChg chg="modSld">
      <pc:chgData name="Qamar Ijaz Gulzar (2432677)" userId="S::2432677@student.uwtsd.ac.uk::d00d5b8b-1067-42c9-a385-3e584a3a5a05" providerId="AD" clId="Web-{39B03685-4E3A-63EC-2E98-7EBADCB6A005}" dt="2026-06-24T17:18:41.150" v="1" actId="1076"/>
      <pc:docMkLst>
        <pc:docMk/>
      </pc:docMkLst>
      <pc:sldChg chg="modSp">
        <pc:chgData name="Qamar Ijaz Gulzar (2432677)" userId="S::2432677@student.uwtsd.ac.uk::d00d5b8b-1067-42c9-a385-3e584a3a5a05" providerId="AD" clId="Web-{39B03685-4E3A-63EC-2E98-7EBADCB6A005}" dt="2026-06-24T16:55:48.596" v="0" actId="20577"/>
        <pc:sldMkLst>
          <pc:docMk/>
          <pc:sldMk cId="991819222" sldId="267"/>
        </pc:sldMkLst>
        <pc:spChg chg="mod">
          <ac:chgData name="Qamar Ijaz Gulzar (2432677)" userId="S::2432677@student.uwtsd.ac.uk::d00d5b8b-1067-42c9-a385-3e584a3a5a05" providerId="AD" clId="Web-{39B03685-4E3A-63EC-2E98-7EBADCB6A005}" dt="2026-06-24T16:55:48.596" v="0" actId="20577"/>
          <ac:spMkLst>
            <pc:docMk/>
            <pc:sldMk cId="991819222" sldId="267"/>
            <ac:spMk id="3" creationId="{F9BD0816-9200-5DAA-B9A7-0A236C751628}"/>
          </ac:spMkLst>
        </pc:spChg>
      </pc:sldChg>
      <pc:sldChg chg="modSp">
        <pc:chgData name="Qamar Ijaz Gulzar (2432677)" userId="S::2432677@student.uwtsd.ac.uk::d00d5b8b-1067-42c9-a385-3e584a3a5a05" providerId="AD" clId="Web-{39B03685-4E3A-63EC-2E98-7EBADCB6A005}" dt="2026-06-24T17:18:41.150" v="1" actId="1076"/>
        <pc:sldMkLst>
          <pc:docMk/>
          <pc:sldMk cId="110096510" sldId="268"/>
        </pc:sldMkLst>
        <pc:spChg chg="mod">
          <ac:chgData name="Qamar Ijaz Gulzar (2432677)" userId="S::2432677@student.uwtsd.ac.uk::d00d5b8b-1067-42c9-a385-3e584a3a5a05" providerId="AD" clId="Web-{39B03685-4E3A-63EC-2E98-7EBADCB6A005}" dt="2026-06-24T17:18:41.150" v="1" actId="1076"/>
          <ac:spMkLst>
            <pc:docMk/>
            <pc:sldMk cId="110096510" sldId="268"/>
            <ac:spMk id="3" creationId="{CD91EE87-A643-614F-8FBC-933EE2F96E1F}"/>
          </ac:spMkLst>
        </pc:spChg>
      </pc:sldChg>
    </pc:docChg>
  </pc:docChgLst>
  <pc:docChgLst>
    <pc:chgData name="Qamar Ijaz Gulzar (2432677)" userId="S::2432677@student.uwtsd.ac.uk::d00d5b8b-1067-42c9-a385-3e584a3a5a05" providerId="AD" clId="Web-{5FCE4991-2CA7-D508-7ED3-1061F127C9B6}"/>
    <pc:docChg chg="modSld">
      <pc:chgData name="Qamar Ijaz Gulzar (2432677)" userId="S::2432677@student.uwtsd.ac.uk::d00d5b8b-1067-42c9-a385-3e584a3a5a05" providerId="AD" clId="Web-{5FCE4991-2CA7-D508-7ED3-1061F127C9B6}" dt="2026-06-24T17:17:02.893" v="585" actId="20577"/>
      <pc:docMkLst>
        <pc:docMk/>
      </pc:docMkLst>
      <pc:sldChg chg="modSp">
        <pc:chgData name="Qamar Ijaz Gulzar (2432677)" userId="S::2432677@student.uwtsd.ac.uk::d00d5b8b-1067-42c9-a385-3e584a3a5a05" providerId="AD" clId="Web-{5FCE4991-2CA7-D508-7ED3-1061F127C9B6}" dt="2026-06-24T17:04:41.569" v="183" actId="20577"/>
        <pc:sldMkLst>
          <pc:docMk/>
          <pc:sldMk cId="991819222" sldId="267"/>
        </pc:sldMkLst>
        <pc:spChg chg="mod">
          <ac:chgData name="Qamar Ijaz Gulzar (2432677)" userId="S::2432677@student.uwtsd.ac.uk::d00d5b8b-1067-42c9-a385-3e584a3a5a05" providerId="AD" clId="Web-{5FCE4991-2CA7-D508-7ED3-1061F127C9B6}" dt="2026-06-24T17:04:41.569" v="183" actId="20577"/>
          <ac:spMkLst>
            <pc:docMk/>
            <pc:sldMk cId="991819222" sldId="267"/>
            <ac:spMk id="3" creationId="{F9BD0816-9200-5DAA-B9A7-0A236C751628}"/>
          </ac:spMkLst>
        </pc:spChg>
      </pc:sldChg>
      <pc:sldChg chg="modSp">
        <pc:chgData name="Qamar Ijaz Gulzar (2432677)" userId="S::2432677@student.uwtsd.ac.uk::d00d5b8b-1067-42c9-a385-3e584a3a5a05" providerId="AD" clId="Web-{5FCE4991-2CA7-D508-7ED3-1061F127C9B6}" dt="2026-06-24T17:17:02.893" v="585" actId="20577"/>
        <pc:sldMkLst>
          <pc:docMk/>
          <pc:sldMk cId="110096510" sldId="268"/>
        </pc:sldMkLst>
        <pc:spChg chg="mod">
          <ac:chgData name="Qamar Ijaz Gulzar (2432677)" userId="S::2432677@student.uwtsd.ac.uk::d00d5b8b-1067-42c9-a385-3e584a3a5a05" providerId="AD" clId="Web-{5FCE4991-2CA7-D508-7ED3-1061F127C9B6}" dt="2026-06-24T17:17:02.893" v="585" actId="20577"/>
          <ac:spMkLst>
            <pc:docMk/>
            <pc:sldMk cId="110096510" sldId="268"/>
            <ac:spMk id="3" creationId="{CD91EE87-A643-614F-8FBC-933EE2F96E1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ood.gov.uk/?utm_source=copilot.com" TargetMode="External"/><Relationship Id="rId2" Type="http://schemas.openxmlformats.org/officeDocument/2006/relationships/hyperlink" Target="https://www.statista.com/?utm_source=copilot.com" TargetMode="External"/><Relationship Id="rId1" Type="http://schemas.openxmlformats.org/officeDocument/2006/relationships/slideLayout" Target="../slideLayouts/slideLayout2.xml"/><Relationship Id="rId5" Type="http://schemas.openxmlformats.org/officeDocument/2006/relationships/hyperlink" Target="https://www.mckinsey.com/?utm_source=copilot.com" TargetMode="External"/><Relationship Id="rId4" Type="http://schemas.openxmlformats.org/officeDocument/2006/relationships/hyperlink" Target="https://www.england.nhs.uk/?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3891DE-E613-0204-3F12-12B0C844EF26}"/>
              </a:ext>
            </a:extLst>
          </p:cNvPr>
          <p:cNvSpPr>
            <a:spLocks noGrp="1"/>
          </p:cNvSpPr>
          <p:nvPr>
            <p:ph type="title"/>
          </p:nvPr>
        </p:nvSpPr>
        <p:spPr>
          <a:xfrm>
            <a:off x="1043631" y="809898"/>
            <a:ext cx="9942716" cy="1554480"/>
          </a:xfrm>
        </p:spPr>
        <p:txBody>
          <a:bodyPr anchor="ctr">
            <a:normAutofit/>
          </a:bodyPr>
          <a:lstStyle/>
          <a:p>
            <a:r>
              <a:rPr lang="en-GB" sz="4800"/>
              <a:t>Pro Fuel Vending</a:t>
            </a:r>
            <a:br>
              <a:rPr lang="en-GB" sz="4800"/>
            </a:br>
            <a:r>
              <a:rPr lang="en-GB" sz="4800"/>
              <a:t>High protein meals on the go</a:t>
            </a:r>
          </a:p>
        </p:txBody>
      </p:sp>
      <p:sp>
        <p:nvSpPr>
          <p:cNvPr id="3" name="Content Placeholder 2">
            <a:extLst>
              <a:ext uri="{FF2B5EF4-FFF2-40B4-BE49-F238E27FC236}">
                <a16:creationId xmlns:a16="http://schemas.microsoft.com/office/drawing/2014/main" id="{44A6AE5D-3AD2-063C-1827-7B25A1D76087}"/>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a:t>LCLM 4006 – Enterprise and Entrepreneurship</a:t>
            </a:r>
          </a:p>
          <a:p>
            <a:r>
              <a:rPr lang="en-GB" sz="2400"/>
              <a:t>Certificate in Higher Education Level 4</a:t>
            </a:r>
          </a:p>
          <a:p>
            <a:r>
              <a:rPr lang="en-GB" sz="2400"/>
              <a:t>Lecturer: </a:t>
            </a:r>
            <a:r>
              <a:rPr lang="en-GB" sz="2400" err="1"/>
              <a:t>Fouziya</a:t>
            </a:r>
            <a:r>
              <a:rPr lang="en-GB" sz="2400"/>
              <a:t> Farheen</a:t>
            </a:r>
          </a:p>
          <a:p>
            <a:r>
              <a:rPr lang="en-GB" sz="2400"/>
              <a:t>Student: Qamar Ijaz Gulzar</a:t>
            </a:r>
          </a:p>
          <a:p>
            <a:r>
              <a:rPr lang="en-GB" sz="2400"/>
              <a:t>Student ID: 2432677</a:t>
            </a:r>
          </a:p>
          <a:p>
            <a:r>
              <a:rPr lang="en-GB" sz="2400"/>
              <a:t>Business Plan</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722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F0B93-0E67-6DCC-A4D2-9A32538C91F5}"/>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292E5996-8751-429F-E5EC-EDB8427A5596}"/>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a:t>The business proposes to launch a specialised food service company  supplying high protein ready meals through smart vending machines which would be available at various outlets,(gyms, college/universities, offices and transport hubs. Currently, vending machines sell many processed foods, low protein options, and high sugar snacks with low nutritional value. This business aims to provide nutritionally balanced ready meals.</a:t>
            </a:r>
          </a:p>
          <a:p>
            <a:pPr marL="0" indent="0">
              <a:buNone/>
            </a:pPr>
            <a:r>
              <a:rPr lang="en-GB"/>
              <a:t>The concept of the business is to respond to a rapidly </a:t>
            </a:r>
            <a:r>
              <a:rPr lang="en-GB" err="1"/>
              <a:t>growin</a:t>
            </a:r>
            <a:r>
              <a:rPr lang="en-GB"/>
              <a:t>g demand for convenient, healthy fitness aligned food options.</a:t>
            </a:r>
          </a:p>
          <a:p>
            <a:pPr marL="0" indent="0">
              <a:buNone/>
            </a:pPr>
            <a:r>
              <a:rPr lang="en-GB"/>
              <a:t>The company aims to work with in-house meal production. The goal is to build a scalable data – driven network of machines that generate recurring revenue whist meeting the needs of a health-based consumer base. The vending machines would be capable of refrigeration, contactless payment, real-time stock monitoring, and automated restocking alerts.</a:t>
            </a:r>
          </a:p>
          <a:p>
            <a:pPr marL="0" indent="0">
              <a:buNone/>
            </a:pPr>
            <a:endParaRPr lang="en-GB"/>
          </a:p>
          <a:p>
            <a:pPr marL="0" indent="0">
              <a:buNone/>
            </a:pPr>
            <a:endParaRPr lang="en-GB"/>
          </a:p>
        </p:txBody>
      </p:sp>
    </p:spTree>
    <p:extLst>
      <p:ext uri="{BB962C8B-B14F-4D97-AF65-F5344CB8AC3E}">
        <p14:creationId xmlns:p14="http://schemas.microsoft.com/office/powerpoint/2010/main" val="988363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7C94D-D1A3-8B51-0050-0F2281FC8B64}"/>
              </a:ext>
            </a:extLst>
          </p:cNvPr>
          <p:cNvSpPr>
            <a:spLocks noGrp="1"/>
          </p:cNvSpPr>
          <p:nvPr>
            <p:ph type="title"/>
          </p:nvPr>
        </p:nvSpPr>
        <p:spPr/>
        <p:txBody>
          <a:bodyPr/>
          <a:lstStyle/>
          <a:p>
            <a:r>
              <a:rPr lang="en-GB"/>
              <a:t>Table of Contents</a:t>
            </a:r>
          </a:p>
        </p:txBody>
      </p:sp>
      <p:sp>
        <p:nvSpPr>
          <p:cNvPr id="3" name="Content Placeholder 2">
            <a:extLst>
              <a:ext uri="{FF2B5EF4-FFF2-40B4-BE49-F238E27FC236}">
                <a16:creationId xmlns:a16="http://schemas.microsoft.com/office/drawing/2014/main" id="{7F817242-3104-7013-2361-D63FE4CD509A}"/>
              </a:ext>
            </a:extLst>
          </p:cNvPr>
          <p:cNvSpPr>
            <a:spLocks noGrp="1"/>
          </p:cNvSpPr>
          <p:nvPr>
            <p:ph idx="1"/>
          </p:nvPr>
        </p:nvSpPr>
        <p:spPr/>
        <p:txBody>
          <a:bodyPr vert="horz" lIns="91440" tIns="45720" rIns="91440" bIns="45720" rtlCol="0" anchor="t">
            <a:normAutofit lnSpcReduction="10000"/>
          </a:bodyPr>
          <a:lstStyle/>
          <a:p>
            <a:pPr marL="514350" indent="-514350">
              <a:buAutoNum type="arabicPeriod"/>
            </a:pPr>
            <a:r>
              <a:rPr lang="en-GB"/>
              <a:t>The Solution</a:t>
            </a:r>
          </a:p>
          <a:p>
            <a:pPr marL="514350" indent="-514350">
              <a:buAutoNum type="arabicPeriod"/>
            </a:pPr>
            <a:r>
              <a:rPr lang="en-GB"/>
              <a:t>The Product</a:t>
            </a:r>
          </a:p>
          <a:p>
            <a:pPr marL="514350" indent="-514350">
              <a:buAutoNum type="arabicPeriod"/>
            </a:pPr>
            <a:r>
              <a:rPr lang="en-GB"/>
              <a:t>The Target Market</a:t>
            </a:r>
          </a:p>
          <a:p>
            <a:pPr marL="514350" indent="-514350">
              <a:buAutoNum type="arabicPeriod"/>
            </a:pPr>
            <a:r>
              <a:rPr lang="en-GB"/>
              <a:t>Financial Costs</a:t>
            </a:r>
          </a:p>
          <a:p>
            <a:pPr marL="514350" indent="-514350">
              <a:buAutoNum type="arabicPeriod"/>
            </a:pPr>
            <a:r>
              <a:rPr lang="en-GB"/>
              <a:t>Revenue Forecast</a:t>
            </a:r>
          </a:p>
          <a:p>
            <a:pPr marL="0" indent="0">
              <a:buNone/>
            </a:pPr>
            <a:r>
              <a:rPr lang="en-GB"/>
              <a:t>6.   Marketing</a:t>
            </a:r>
          </a:p>
          <a:p>
            <a:pPr marL="0" indent="0">
              <a:buNone/>
            </a:pPr>
            <a:r>
              <a:rPr lang="en-GB"/>
              <a:t>7.  Risk Assessment</a:t>
            </a:r>
          </a:p>
          <a:p>
            <a:pPr marL="0" indent="0">
              <a:buNone/>
            </a:pPr>
            <a:r>
              <a:rPr lang="en-GB"/>
              <a:t>8.  Conclusion</a:t>
            </a:r>
          </a:p>
          <a:p>
            <a:pPr marL="0" indent="0">
              <a:buNone/>
            </a:pPr>
            <a:r>
              <a:rPr lang="en-GB"/>
              <a:t>9.  References</a:t>
            </a:r>
          </a:p>
        </p:txBody>
      </p:sp>
    </p:spTree>
    <p:extLst>
      <p:ext uri="{BB962C8B-B14F-4D97-AF65-F5344CB8AC3E}">
        <p14:creationId xmlns:p14="http://schemas.microsoft.com/office/powerpoint/2010/main" val="2531434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DA82D-A9E8-7858-72D6-2ABCE64B72C7}"/>
              </a:ext>
            </a:extLst>
          </p:cNvPr>
          <p:cNvSpPr>
            <a:spLocks noGrp="1"/>
          </p:cNvSpPr>
          <p:nvPr>
            <p:ph type="title"/>
          </p:nvPr>
        </p:nvSpPr>
        <p:spPr/>
        <p:txBody>
          <a:bodyPr/>
          <a:lstStyle/>
          <a:p>
            <a:r>
              <a:rPr lang="en-GB"/>
              <a:t>1.The Solution</a:t>
            </a:r>
          </a:p>
        </p:txBody>
      </p:sp>
      <p:sp>
        <p:nvSpPr>
          <p:cNvPr id="3" name="Content Placeholder 2">
            <a:extLst>
              <a:ext uri="{FF2B5EF4-FFF2-40B4-BE49-F238E27FC236}">
                <a16:creationId xmlns:a16="http://schemas.microsoft.com/office/drawing/2014/main" id="{DDBAB10F-8562-F3FD-EA6C-1E53F9359365}"/>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a:t>The global high-protein food market continues to expand and consumers continuously to seek meals that are nutrient dense, portion controlled and convenient. The business will deliver a clear proposition for this.</a:t>
            </a:r>
            <a:endParaRPr lang="en-US"/>
          </a:p>
          <a:p>
            <a:r>
              <a:rPr lang="en-GB"/>
              <a:t>High protein meals – designed for fitness, weight management, and general health</a:t>
            </a:r>
          </a:p>
          <a:p>
            <a:r>
              <a:rPr lang="en-GB"/>
              <a:t>Fresh premium ingredients with transparent nutritional information</a:t>
            </a:r>
          </a:p>
          <a:p>
            <a:r>
              <a:rPr lang="en-GB"/>
              <a:t>Affordable pricing – compared to meal prep subscriptions.</a:t>
            </a:r>
          </a:p>
          <a:p>
            <a:r>
              <a:rPr lang="en-GB"/>
              <a:t>Convenience – meals will be available 24/7</a:t>
            </a:r>
          </a:p>
          <a:p>
            <a:r>
              <a:rPr lang="en-GB"/>
              <a:t>Smart vending technology – that ensures freshness and reduces waste</a:t>
            </a:r>
          </a:p>
          <a:p>
            <a:pPr marL="0" indent="0">
              <a:buNone/>
            </a:pPr>
            <a:r>
              <a:rPr lang="en-GB"/>
              <a:t>This combination positions the company as a modern, health focused alternative to traditional vending and fast-food options.</a:t>
            </a:r>
          </a:p>
        </p:txBody>
      </p:sp>
    </p:spTree>
    <p:extLst>
      <p:ext uri="{BB962C8B-B14F-4D97-AF65-F5344CB8AC3E}">
        <p14:creationId xmlns:p14="http://schemas.microsoft.com/office/powerpoint/2010/main" val="3177483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FA31-8D14-0F8A-CE23-2821ABF444BF}"/>
              </a:ext>
            </a:extLst>
          </p:cNvPr>
          <p:cNvSpPr>
            <a:spLocks noGrp="1"/>
          </p:cNvSpPr>
          <p:nvPr>
            <p:ph type="title"/>
          </p:nvPr>
        </p:nvSpPr>
        <p:spPr/>
        <p:txBody>
          <a:bodyPr/>
          <a:lstStyle/>
          <a:p>
            <a:r>
              <a:rPr lang="en-GB"/>
              <a:t>2.The Product</a:t>
            </a:r>
          </a:p>
        </p:txBody>
      </p:sp>
      <p:sp>
        <p:nvSpPr>
          <p:cNvPr id="3" name="Content Placeholder 2">
            <a:extLst>
              <a:ext uri="{FF2B5EF4-FFF2-40B4-BE49-F238E27FC236}">
                <a16:creationId xmlns:a16="http://schemas.microsoft.com/office/drawing/2014/main" id="{E05AB63E-F1E5-159D-3C65-CBE82ACC78D7}"/>
              </a:ext>
            </a:extLst>
          </p:cNvPr>
          <p:cNvSpPr>
            <a:spLocks noGrp="1"/>
          </p:cNvSpPr>
          <p:nvPr>
            <p:ph idx="1"/>
          </p:nvPr>
        </p:nvSpPr>
        <p:spPr/>
        <p:txBody>
          <a:bodyPr vert="horz" lIns="91440" tIns="45720" rIns="91440" bIns="45720" rtlCol="0" anchor="t">
            <a:normAutofit lnSpcReduction="10000"/>
          </a:bodyPr>
          <a:lstStyle/>
          <a:p>
            <a:pPr marL="0" indent="0">
              <a:buNone/>
            </a:pPr>
            <a:r>
              <a:rPr lang="en-GB"/>
              <a:t>A sample menu of the meal categories consist of:</a:t>
            </a:r>
          </a:p>
          <a:p>
            <a:pPr marL="457200" indent="-457200"/>
            <a:r>
              <a:rPr lang="en-GB"/>
              <a:t>High protein main meals (30 – 50g per serving)</a:t>
            </a:r>
          </a:p>
          <a:p>
            <a:pPr marL="457200" indent="-457200"/>
            <a:r>
              <a:rPr lang="en-GB"/>
              <a:t>Low carb and keto options</a:t>
            </a:r>
          </a:p>
          <a:p>
            <a:pPr marL="457200" indent="-457200"/>
            <a:r>
              <a:rPr lang="en-GB"/>
              <a:t>Breakfast pots ( porridge oats and egg-based dishes)</a:t>
            </a:r>
          </a:p>
          <a:p>
            <a:pPr marL="457200" indent="-457200"/>
            <a:r>
              <a:rPr lang="en-GB"/>
              <a:t>Protein snacks – bars, shakes, and yogurts</a:t>
            </a:r>
          </a:p>
          <a:p>
            <a:pPr marL="0" indent="0">
              <a:buNone/>
            </a:pPr>
            <a:r>
              <a:rPr lang="en-GB"/>
              <a:t>Each meal will be balanced in macros (proteins, carbs, fats), calorie controlled and designed with input from nutritionists.</a:t>
            </a:r>
          </a:p>
          <a:p>
            <a:pPr marL="0" indent="0">
              <a:buNone/>
            </a:pPr>
            <a:r>
              <a:rPr lang="en-GB"/>
              <a:t>Meals will be produced fresh and stored in refrigerated vending machines. Shelf life will be typically 3-5 days depending on the dish.</a:t>
            </a:r>
          </a:p>
          <a:p>
            <a:pPr marL="457200" indent="-457200"/>
            <a:endParaRPr lang="en-GB"/>
          </a:p>
          <a:p>
            <a:endParaRPr lang="en-GB"/>
          </a:p>
          <a:p>
            <a:pPr marL="0" indent="0">
              <a:buNone/>
            </a:pPr>
            <a:endParaRPr lang="en-GB"/>
          </a:p>
          <a:p>
            <a:endParaRPr lang="en-GB"/>
          </a:p>
        </p:txBody>
      </p:sp>
    </p:spTree>
    <p:extLst>
      <p:ext uri="{BB962C8B-B14F-4D97-AF65-F5344CB8AC3E}">
        <p14:creationId xmlns:p14="http://schemas.microsoft.com/office/powerpoint/2010/main" val="102489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33FD-2841-FD20-E652-6E6B2B53F756}"/>
              </a:ext>
            </a:extLst>
          </p:cNvPr>
          <p:cNvSpPr>
            <a:spLocks noGrp="1"/>
          </p:cNvSpPr>
          <p:nvPr>
            <p:ph type="title"/>
          </p:nvPr>
        </p:nvSpPr>
        <p:spPr/>
        <p:txBody>
          <a:bodyPr/>
          <a:lstStyle/>
          <a:p>
            <a:r>
              <a:rPr lang="en-GB"/>
              <a:t>3.The Target Market</a:t>
            </a:r>
          </a:p>
        </p:txBody>
      </p:sp>
      <p:sp>
        <p:nvSpPr>
          <p:cNvPr id="3" name="Content Placeholder 2">
            <a:extLst>
              <a:ext uri="{FF2B5EF4-FFF2-40B4-BE49-F238E27FC236}">
                <a16:creationId xmlns:a16="http://schemas.microsoft.com/office/drawing/2014/main" id="{D0FC3C06-90F1-3650-2341-B8F7AD325283}"/>
              </a:ext>
            </a:extLst>
          </p:cNvPr>
          <p:cNvSpPr>
            <a:spLocks noGrp="1"/>
          </p:cNvSpPr>
          <p:nvPr>
            <p:ph idx="1"/>
          </p:nvPr>
        </p:nvSpPr>
        <p:spPr/>
        <p:txBody>
          <a:bodyPr vert="horz" lIns="91440" tIns="45720" rIns="91440" bIns="45720" rtlCol="0" anchor="t">
            <a:normAutofit/>
          </a:bodyPr>
          <a:lstStyle/>
          <a:p>
            <a:pPr marL="0" indent="0">
              <a:buNone/>
            </a:pPr>
            <a:r>
              <a:rPr lang="en-GB"/>
              <a:t>The primary customers that I would target would be fitness enthusiasts, students, shift workers and busy professionals, although these products would be suitable for all members of the public.</a:t>
            </a:r>
          </a:p>
          <a:p>
            <a:pPr marL="0" indent="0">
              <a:buNone/>
            </a:pPr>
            <a:r>
              <a:rPr lang="en-GB"/>
              <a:t>The health and wellness is continuing to expand at a rapid rate, and the demand for ever increasing healthy and high protein meals are increasing. The on – the – go ready meals market is also rising rapidly as well</a:t>
            </a:r>
          </a:p>
        </p:txBody>
      </p:sp>
    </p:spTree>
    <p:extLst>
      <p:ext uri="{BB962C8B-B14F-4D97-AF65-F5344CB8AC3E}">
        <p14:creationId xmlns:p14="http://schemas.microsoft.com/office/powerpoint/2010/main" val="4216310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B83E8-3ED0-A487-3407-80B953659BD3}"/>
              </a:ext>
            </a:extLst>
          </p:cNvPr>
          <p:cNvSpPr>
            <a:spLocks noGrp="1"/>
          </p:cNvSpPr>
          <p:nvPr>
            <p:ph type="title"/>
          </p:nvPr>
        </p:nvSpPr>
        <p:spPr/>
        <p:txBody>
          <a:bodyPr/>
          <a:lstStyle/>
          <a:p>
            <a:r>
              <a:rPr lang="en-GB"/>
              <a:t>4. Financial Costs</a:t>
            </a:r>
          </a:p>
        </p:txBody>
      </p:sp>
      <p:sp>
        <p:nvSpPr>
          <p:cNvPr id="3" name="Content Placeholder 2">
            <a:extLst>
              <a:ext uri="{FF2B5EF4-FFF2-40B4-BE49-F238E27FC236}">
                <a16:creationId xmlns:a16="http://schemas.microsoft.com/office/drawing/2014/main" id="{E3C076C4-F6B0-C3AA-C932-C8EE5B928FB8}"/>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GB"/>
              <a:t>There are 3 options to I would consider when assessing the financial implications in the start-up process:</a:t>
            </a:r>
          </a:p>
          <a:p>
            <a:pPr marL="0" indent="0">
              <a:buNone/>
            </a:pPr>
            <a:r>
              <a:rPr lang="en-GB"/>
              <a:t>Option 1: Own the Machines - this would be to buy the vending machines outright, which would give me full revenue control and a higher profit margin. I would start with 1 –2 machines to test demand.</a:t>
            </a:r>
          </a:p>
          <a:p>
            <a:pPr marL="0" indent="0">
              <a:buNone/>
            </a:pPr>
            <a:r>
              <a:rPr lang="en-GB"/>
              <a:t>Option 2: To supply existing operators - to enable a lower start-up cost, it would be preferrable to supply to existing vending machine operators. This would reduce the profit margin.</a:t>
            </a:r>
          </a:p>
          <a:p>
            <a:pPr marL="0" indent="0">
              <a:buNone/>
            </a:pPr>
            <a:r>
              <a:rPr lang="en-GB"/>
              <a:t>Option 3: To outsource to a commercial kitchen to initially reduce start-up costs.</a:t>
            </a:r>
          </a:p>
          <a:p>
            <a:pPr marL="0" indent="0">
              <a:buNone/>
            </a:pPr>
            <a:r>
              <a:rPr lang="en-GB"/>
              <a:t>Distribution and Restocking -  To buy 1 –3 small refrigerated vans to restock machines 2 – 4 times per week</a:t>
            </a:r>
          </a:p>
          <a:p>
            <a:pPr marL="0" indent="0">
              <a:buNone/>
            </a:pPr>
            <a:r>
              <a:rPr lang="en-GB"/>
              <a:t>Start- up costs – the initial investment would be estimated at:</a:t>
            </a:r>
          </a:p>
          <a:p>
            <a:r>
              <a:rPr lang="en-GB"/>
              <a:t>5 – 10 vending machines</a:t>
            </a:r>
          </a:p>
          <a:p>
            <a:r>
              <a:rPr lang="en-GB"/>
              <a:t>Initial meal production </a:t>
            </a:r>
          </a:p>
          <a:p>
            <a:r>
              <a:rPr lang="en-GB"/>
              <a:t>Branding and marketing</a:t>
            </a:r>
          </a:p>
          <a:p>
            <a:r>
              <a:rPr lang="en-GB"/>
              <a:t>Logistics set up</a:t>
            </a:r>
          </a:p>
          <a:p>
            <a:r>
              <a:rPr lang="en-GB"/>
              <a:t>Working capital</a:t>
            </a:r>
          </a:p>
          <a:p>
            <a:pPr marL="0" indent="0">
              <a:buNone/>
            </a:pPr>
            <a:r>
              <a:rPr lang="en-GB"/>
              <a:t>Total estimated cost would be between £60,000 - £120,000 depending on production.</a:t>
            </a:r>
          </a:p>
        </p:txBody>
      </p:sp>
    </p:spTree>
    <p:extLst>
      <p:ext uri="{BB962C8B-B14F-4D97-AF65-F5344CB8AC3E}">
        <p14:creationId xmlns:p14="http://schemas.microsoft.com/office/powerpoint/2010/main" val="3149092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BC68C-BA0C-31BE-A9B3-EA87C82D4274}"/>
              </a:ext>
            </a:extLst>
          </p:cNvPr>
          <p:cNvSpPr>
            <a:spLocks noGrp="1"/>
          </p:cNvSpPr>
          <p:nvPr>
            <p:ph type="title"/>
          </p:nvPr>
        </p:nvSpPr>
        <p:spPr/>
        <p:txBody>
          <a:bodyPr/>
          <a:lstStyle/>
          <a:p>
            <a:r>
              <a:rPr lang="en-GB"/>
              <a:t>5. Revenue Forecast</a:t>
            </a:r>
          </a:p>
        </p:txBody>
      </p:sp>
      <p:sp>
        <p:nvSpPr>
          <p:cNvPr id="3" name="Content Placeholder 2">
            <a:extLst>
              <a:ext uri="{FF2B5EF4-FFF2-40B4-BE49-F238E27FC236}">
                <a16:creationId xmlns:a16="http://schemas.microsoft.com/office/drawing/2014/main" id="{25B3D02F-D6D2-37D2-1EC7-727EC91499CE}"/>
              </a:ext>
            </a:extLst>
          </p:cNvPr>
          <p:cNvSpPr>
            <a:spLocks noGrp="1"/>
          </p:cNvSpPr>
          <p:nvPr>
            <p:ph idx="1"/>
          </p:nvPr>
        </p:nvSpPr>
        <p:spPr/>
        <p:txBody>
          <a:bodyPr vert="horz" lIns="91440" tIns="45720" rIns="91440" bIns="45720" rtlCol="0" anchor="t">
            <a:normAutofit fontScale="85000" lnSpcReduction="20000"/>
          </a:bodyPr>
          <a:lstStyle/>
          <a:p>
            <a:pPr marL="0" indent="0">
              <a:buNone/>
            </a:pPr>
            <a:endParaRPr lang="en-GB"/>
          </a:p>
          <a:p>
            <a:pPr marL="0" indent="0">
              <a:buNone/>
            </a:pPr>
            <a:r>
              <a:rPr lang="en-GB"/>
              <a:t>Meals will be priced between £5.80 and £8.50 depending on portion size and ingredients. This will mean that the product whilst using premium ingredients will still be competitive with high street lunch prices</a:t>
            </a:r>
          </a:p>
          <a:p>
            <a:pPr marL="0" indent="0">
              <a:buNone/>
            </a:pPr>
            <a:r>
              <a:rPr lang="en-GB"/>
              <a:t>Assuming 10 machines with expected average sales of 25 –40 meals a day the revenue generated would be:</a:t>
            </a:r>
          </a:p>
          <a:p>
            <a:pPr marL="0" indent="0">
              <a:buNone/>
            </a:pPr>
            <a:r>
              <a:rPr lang="en-GB"/>
              <a:t>£500 - £900 per machine per week</a:t>
            </a:r>
          </a:p>
          <a:p>
            <a:pPr marL="0" indent="0">
              <a:buNone/>
            </a:pPr>
            <a:r>
              <a:rPr lang="en-GB"/>
              <a:t>£260,000 - £450,000 revenue in the first year.</a:t>
            </a:r>
          </a:p>
          <a:p>
            <a:pPr marL="0" indent="0">
              <a:buNone/>
            </a:pPr>
            <a:r>
              <a:rPr lang="en-GB"/>
              <a:t>Profitability – the gross margins on meals are expected to be 45 – 60%. It is projected that break –even is between 12 –18 months.</a:t>
            </a:r>
          </a:p>
          <a:p>
            <a:pPr marL="0" indent="0">
              <a:buNone/>
            </a:pPr>
            <a:r>
              <a:rPr lang="en-GB"/>
              <a:t>Growth Strategy – To deploy 5 – 10 machines in the Birmingham and surrounding areas, to build brand awareness through gyms, offices and universities and optimise menu options based on sales.</a:t>
            </a:r>
          </a:p>
        </p:txBody>
      </p:sp>
    </p:spTree>
    <p:extLst>
      <p:ext uri="{BB962C8B-B14F-4D97-AF65-F5344CB8AC3E}">
        <p14:creationId xmlns:p14="http://schemas.microsoft.com/office/powerpoint/2010/main" val="637302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3EE28-F335-F1F4-AC70-B9D618FCF175}"/>
              </a:ext>
            </a:extLst>
          </p:cNvPr>
          <p:cNvSpPr>
            <a:spLocks noGrp="1"/>
          </p:cNvSpPr>
          <p:nvPr>
            <p:ph type="title"/>
          </p:nvPr>
        </p:nvSpPr>
        <p:spPr/>
        <p:txBody>
          <a:bodyPr/>
          <a:lstStyle/>
          <a:p>
            <a:r>
              <a:rPr lang="en-GB"/>
              <a:t>6. </a:t>
            </a:r>
            <a:r>
              <a:rPr lang="en-GB" err="1"/>
              <a:t>Marketing</a:t>
            </a:r>
          </a:p>
        </p:txBody>
      </p:sp>
      <p:sp>
        <p:nvSpPr>
          <p:cNvPr id="3" name="Content Placeholder 2">
            <a:extLst>
              <a:ext uri="{FF2B5EF4-FFF2-40B4-BE49-F238E27FC236}">
                <a16:creationId xmlns:a16="http://schemas.microsoft.com/office/drawing/2014/main" id="{78E8E788-1D4E-863E-6224-E1B329CE7EDF}"/>
              </a:ext>
            </a:extLst>
          </p:cNvPr>
          <p:cNvSpPr>
            <a:spLocks noGrp="1"/>
          </p:cNvSpPr>
          <p:nvPr>
            <p:ph idx="1"/>
          </p:nvPr>
        </p:nvSpPr>
        <p:spPr/>
        <p:txBody>
          <a:bodyPr vert="horz" lIns="91440" tIns="45720" rIns="91440" bIns="45720" rtlCol="0" anchor="t">
            <a:normAutofit/>
          </a:bodyPr>
          <a:lstStyle/>
          <a:p>
            <a:pPr marL="0" indent="0">
              <a:buNone/>
            </a:pPr>
            <a:r>
              <a:rPr lang="en-GB"/>
              <a:t> The brand will be introduced as fitness driven, modern, clean and trustworthy. The emphasis will be on freshness, protein content and convenience.</a:t>
            </a:r>
          </a:p>
          <a:p>
            <a:pPr marL="0" indent="0">
              <a:buNone/>
            </a:pPr>
            <a:r>
              <a:rPr lang="en-GB"/>
              <a:t>Marketing – this would include gym partnerships, sampling events at gyms, offices, universities and social media.</a:t>
            </a:r>
          </a:p>
          <a:p>
            <a:pPr marL="0" indent="0">
              <a:buNone/>
            </a:pPr>
            <a:endParaRPr lang="en-GB"/>
          </a:p>
        </p:txBody>
      </p:sp>
    </p:spTree>
    <p:extLst>
      <p:ext uri="{BB962C8B-B14F-4D97-AF65-F5344CB8AC3E}">
        <p14:creationId xmlns:p14="http://schemas.microsoft.com/office/powerpoint/2010/main" val="1497960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6422D-1181-00C2-EA1F-7F778D50FE32}"/>
              </a:ext>
            </a:extLst>
          </p:cNvPr>
          <p:cNvSpPr>
            <a:spLocks noGrp="1"/>
          </p:cNvSpPr>
          <p:nvPr>
            <p:ph type="title"/>
          </p:nvPr>
        </p:nvSpPr>
        <p:spPr/>
        <p:txBody>
          <a:bodyPr/>
          <a:lstStyle/>
          <a:p>
            <a:r>
              <a:rPr lang="en-GB"/>
              <a:t>7. Risk Assessment</a:t>
            </a:r>
          </a:p>
        </p:txBody>
      </p:sp>
      <p:sp>
        <p:nvSpPr>
          <p:cNvPr id="3" name="Content Placeholder 2">
            <a:extLst>
              <a:ext uri="{FF2B5EF4-FFF2-40B4-BE49-F238E27FC236}">
                <a16:creationId xmlns:a16="http://schemas.microsoft.com/office/drawing/2014/main" id="{F9BD0816-9200-5DAA-B9A7-0A236C751628}"/>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a:t>Certain risk factors will also need to be considered to include:</a:t>
            </a:r>
          </a:p>
          <a:p>
            <a:r>
              <a:rPr lang="en-GB"/>
              <a:t>Food Safety Risk – adhering to strict FSA (Food Standards Agency) procedures, including allergen labelling, temperature-controlled logistics and machine monitoring</a:t>
            </a:r>
          </a:p>
          <a:p>
            <a:r>
              <a:rPr lang="en-GB"/>
              <a:t>Demand Variability – menu adjustments from customer feedback and reviews</a:t>
            </a:r>
          </a:p>
          <a:p>
            <a:r>
              <a:rPr lang="en-GB"/>
              <a:t>Competition – To create a strong brand, superior nutrition, to build strong partnerships, offer better creative menus and continuous innovation.</a:t>
            </a:r>
            <a:endParaRPr lang="en-GB" sz="1200" b="1">
              <a:highlight>
                <a:srgbClr val="FFFFFF"/>
              </a:highlight>
            </a:endParaRPr>
          </a:p>
          <a:p>
            <a:r>
              <a:rPr lang="en-GB"/>
              <a:t>Advertising Standards – claims about nutrition, protein content and health benefits must be accurate and evidence-based</a:t>
            </a:r>
          </a:p>
          <a:p>
            <a:endParaRPr lang="en-GB"/>
          </a:p>
          <a:p>
            <a:endParaRPr lang="en-GB"/>
          </a:p>
          <a:p>
            <a:endParaRPr lang="en-GB"/>
          </a:p>
          <a:p>
            <a:endParaRPr lang="en-GB"/>
          </a:p>
        </p:txBody>
      </p:sp>
    </p:spTree>
    <p:extLst>
      <p:ext uri="{BB962C8B-B14F-4D97-AF65-F5344CB8AC3E}">
        <p14:creationId xmlns:p14="http://schemas.microsoft.com/office/powerpoint/2010/main" val="991819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92C39-449F-07BF-C295-2596BAE38F1A}"/>
              </a:ext>
            </a:extLst>
          </p:cNvPr>
          <p:cNvSpPr>
            <a:spLocks noGrp="1"/>
          </p:cNvSpPr>
          <p:nvPr>
            <p:ph type="title"/>
          </p:nvPr>
        </p:nvSpPr>
        <p:spPr/>
        <p:txBody>
          <a:bodyPr/>
          <a:lstStyle/>
          <a:p>
            <a:r>
              <a:rPr lang="en-GB"/>
              <a:t>8. Conclusion</a:t>
            </a:r>
          </a:p>
        </p:txBody>
      </p:sp>
      <p:sp>
        <p:nvSpPr>
          <p:cNvPr id="3" name="Content Placeholder 2">
            <a:extLst>
              <a:ext uri="{FF2B5EF4-FFF2-40B4-BE49-F238E27FC236}">
                <a16:creationId xmlns:a16="http://schemas.microsoft.com/office/drawing/2014/main" id="{CD91EE87-A643-614F-8FBC-933EE2F96E1F}"/>
              </a:ext>
            </a:extLst>
          </p:cNvPr>
          <p:cNvSpPr>
            <a:spLocks noGrp="1"/>
          </p:cNvSpPr>
          <p:nvPr>
            <p:ph idx="1"/>
          </p:nvPr>
        </p:nvSpPr>
        <p:spPr>
          <a:xfrm>
            <a:off x="838200" y="1694996"/>
            <a:ext cx="10515600" cy="4351338"/>
          </a:xfrm>
        </p:spPr>
        <p:txBody>
          <a:bodyPr vert="horz" lIns="91440" tIns="45720" rIns="91440" bIns="45720" rtlCol="0" anchor="t">
            <a:normAutofit fontScale="77500" lnSpcReduction="20000"/>
          </a:bodyPr>
          <a:lstStyle/>
          <a:p>
            <a:pPr marL="0" indent="0">
              <a:buNone/>
            </a:pPr>
            <a:r>
              <a:rPr lang="en-GB"/>
              <a:t>The aim of this business is to transform the vending industry by offering healthy high protein ready meals that will meet the needs of modern consumers. With a strong market demand and a clear operational model, the company is looking to optimise its growth and long-term success. By combining nutrition, convenience and smart automation, the business will deliver value to customers while filling a gap in the UK food-market.</a:t>
            </a:r>
          </a:p>
          <a:p>
            <a:pPr marL="0" indent="0">
              <a:buNone/>
            </a:pPr>
            <a:r>
              <a:rPr lang="en-GB"/>
              <a:t>PESTEL analysis – this analysis reinforces that the business will be socially aligned, well timed and scalable.</a:t>
            </a:r>
          </a:p>
          <a:p>
            <a:r>
              <a:rPr lang="en-GB"/>
              <a:t>Political and legal factors demand strong compliance but create trust</a:t>
            </a:r>
          </a:p>
          <a:p>
            <a:r>
              <a:rPr lang="en-GB"/>
              <a:t>Economic factors push towards efficiency and automation</a:t>
            </a:r>
          </a:p>
          <a:p>
            <a:r>
              <a:rPr lang="en-GB"/>
              <a:t>Social trends are in my favour as demand for healthy convenient food is rising fast</a:t>
            </a:r>
          </a:p>
          <a:p>
            <a:r>
              <a:rPr lang="en-GB"/>
              <a:t>Technological factors for scale, efficiency and competitive advantage</a:t>
            </a:r>
          </a:p>
          <a:p>
            <a:r>
              <a:rPr lang="en-GB"/>
              <a:t>Environmental considerations through sustainable packaging </a:t>
            </a:r>
          </a:p>
          <a:p>
            <a:r>
              <a:rPr lang="en-GB"/>
              <a:t>Legal factors  - compliance in all mandatory regulations</a:t>
            </a:r>
          </a:p>
        </p:txBody>
      </p:sp>
    </p:spTree>
    <p:extLst>
      <p:ext uri="{BB962C8B-B14F-4D97-AF65-F5344CB8AC3E}">
        <p14:creationId xmlns:p14="http://schemas.microsoft.com/office/powerpoint/2010/main" val="110096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37FC6-44C9-1028-21BC-330BFCE468B4}"/>
              </a:ext>
            </a:extLst>
          </p:cNvPr>
          <p:cNvSpPr>
            <a:spLocks noGrp="1"/>
          </p:cNvSpPr>
          <p:nvPr>
            <p:ph type="title"/>
          </p:nvPr>
        </p:nvSpPr>
        <p:spPr/>
        <p:txBody>
          <a:bodyPr/>
          <a:lstStyle/>
          <a:p>
            <a:r>
              <a:rPr lang="en-GB"/>
              <a:t>9. References</a:t>
            </a:r>
          </a:p>
        </p:txBody>
      </p:sp>
      <p:sp>
        <p:nvSpPr>
          <p:cNvPr id="3" name="Content Placeholder 2">
            <a:extLst>
              <a:ext uri="{FF2B5EF4-FFF2-40B4-BE49-F238E27FC236}">
                <a16:creationId xmlns:a16="http://schemas.microsoft.com/office/drawing/2014/main" id="{63E79545-5805-13FA-EAE4-E9A65956C8EC}"/>
              </a:ext>
            </a:extLst>
          </p:cNvPr>
          <p:cNvSpPr>
            <a:spLocks noGrp="1"/>
          </p:cNvSpPr>
          <p:nvPr>
            <p:ph idx="1"/>
          </p:nvPr>
        </p:nvSpPr>
        <p:spPr/>
        <p:txBody>
          <a:bodyPr vert="horz" lIns="91440" tIns="45720" rIns="91440" bIns="45720" rtlCol="0" anchor="t">
            <a:normAutofit fontScale="70000" lnSpcReduction="20000"/>
          </a:bodyPr>
          <a:lstStyle/>
          <a:p>
            <a:pPr>
              <a:buNone/>
            </a:pPr>
            <a:r>
              <a:rPr lang="en-GB" b="1">
                <a:ea typeface="+mn-lt"/>
                <a:cs typeface="+mn-lt"/>
              </a:rPr>
              <a:t>1. Mintel (2023)</a:t>
            </a:r>
            <a:r>
              <a:rPr lang="en-GB">
                <a:ea typeface="+mn-lt"/>
                <a:cs typeface="+mn-lt"/>
              </a:rPr>
              <a:t> </a:t>
            </a:r>
            <a:r>
              <a:rPr lang="en-GB" i="1">
                <a:ea typeface="+mn-lt"/>
                <a:cs typeface="+mn-lt"/>
              </a:rPr>
              <a:t>High-Protein Foods – UK Market Report</a:t>
            </a:r>
            <a:r>
              <a:rPr lang="en-GB">
                <a:ea typeface="+mn-lt"/>
                <a:cs typeface="+mn-lt"/>
              </a:rPr>
              <a:t>. London: Mintel Group Ltd.</a:t>
            </a:r>
            <a:endParaRPr lang="en-US"/>
          </a:p>
          <a:p>
            <a:pPr>
              <a:buNone/>
            </a:pPr>
            <a:r>
              <a:rPr lang="en-GB" b="1">
                <a:ea typeface="+mn-lt"/>
                <a:cs typeface="+mn-lt"/>
              </a:rPr>
              <a:t>2. Statista (2024)</a:t>
            </a:r>
            <a:r>
              <a:rPr lang="en-GB">
                <a:ea typeface="+mn-lt"/>
                <a:cs typeface="+mn-lt"/>
              </a:rPr>
              <a:t> ‘Revenue of the ready meals market in the United Kingdom’, </a:t>
            </a:r>
            <a:r>
              <a:rPr lang="en-GB" i="1">
                <a:ea typeface="+mn-lt"/>
                <a:cs typeface="+mn-lt"/>
              </a:rPr>
              <a:t>Statista Market Insights</a:t>
            </a:r>
            <a:r>
              <a:rPr lang="en-GB">
                <a:ea typeface="+mn-lt"/>
                <a:cs typeface="+mn-lt"/>
              </a:rPr>
              <a:t>. Available at: </a:t>
            </a:r>
            <a:r>
              <a:rPr lang="en-GB">
                <a:ea typeface="+mn-lt"/>
                <a:cs typeface="+mn-lt"/>
                <a:hlinkClick r:id="rId2"/>
              </a:rPr>
              <a:t>https://www.statista.com</a:t>
            </a:r>
            <a:r>
              <a:rPr lang="en-GB">
                <a:ea typeface="+mn-lt"/>
                <a:cs typeface="+mn-lt"/>
              </a:rPr>
              <a:t> (Accessed: 14 June 2026).</a:t>
            </a:r>
            <a:endParaRPr lang="en-GB"/>
          </a:p>
          <a:p>
            <a:pPr>
              <a:buNone/>
            </a:pPr>
            <a:r>
              <a:rPr lang="en-GB" b="1">
                <a:ea typeface="+mn-lt"/>
                <a:cs typeface="+mn-lt"/>
              </a:rPr>
              <a:t>3. Food Standards Agency (2023)</a:t>
            </a:r>
            <a:r>
              <a:rPr lang="en-GB">
                <a:ea typeface="+mn-lt"/>
                <a:cs typeface="+mn-lt"/>
              </a:rPr>
              <a:t> </a:t>
            </a:r>
            <a:r>
              <a:rPr lang="en-GB" i="1">
                <a:ea typeface="+mn-lt"/>
                <a:cs typeface="+mn-lt"/>
              </a:rPr>
              <a:t>Food safety and hygiene for businesses</a:t>
            </a:r>
            <a:r>
              <a:rPr lang="en-GB">
                <a:ea typeface="+mn-lt"/>
                <a:cs typeface="+mn-lt"/>
              </a:rPr>
              <a:t>. London: Food Standards Agency. Available at: </a:t>
            </a:r>
            <a:r>
              <a:rPr lang="en-GB">
                <a:ea typeface="+mn-lt"/>
                <a:cs typeface="+mn-lt"/>
                <a:hlinkClick r:id="rId3"/>
              </a:rPr>
              <a:t>https://www.food.gov.uk</a:t>
            </a:r>
            <a:r>
              <a:rPr lang="en-GB">
                <a:ea typeface="+mn-lt"/>
                <a:cs typeface="+mn-lt"/>
              </a:rPr>
              <a:t> (Accessed: 14 June 2026).</a:t>
            </a:r>
            <a:endParaRPr lang="en-GB"/>
          </a:p>
          <a:p>
            <a:pPr>
              <a:buNone/>
            </a:pPr>
            <a:r>
              <a:rPr lang="en-GB" b="1">
                <a:ea typeface="+mn-lt"/>
                <a:cs typeface="+mn-lt"/>
              </a:rPr>
              <a:t>4. NHS England (2023)</a:t>
            </a:r>
            <a:r>
              <a:rPr lang="en-GB">
                <a:ea typeface="+mn-lt"/>
                <a:cs typeface="+mn-lt"/>
              </a:rPr>
              <a:t> </a:t>
            </a:r>
            <a:r>
              <a:rPr lang="en-GB" i="1">
                <a:ea typeface="+mn-lt"/>
                <a:cs typeface="+mn-lt"/>
              </a:rPr>
              <a:t>Obesity and healthy eating strategy</a:t>
            </a:r>
            <a:r>
              <a:rPr lang="en-GB">
                <a:ea typeface="+mn-lt"/>
                <a:cs typeface="+mn-lt"/>
              </a:rPr>
              <a:t>. London: NHS England. Available at: </a:t>
            </a:r>
            <a:r>
              <a:rPr lang="en-GB">
                <a:ea typeface="+mn-lt"/>
                <a:cs typeface="+mn-lt"/>
                <a:hlinkClick r:id="rId4"/>
              </a:rPr>
              <a:t>https://www.england.nhs.uk</a:t>
            </a:r>
            <a:r>
              <a:rPr lang="en-GB">
                <a:ea typeface="+mn-lt"/>
                <a:cs typeface="+mn-lt"/>
              </a:rPr>
              <a:t> (Accessed: 14 June 2026).</a:t>
            </a:r>
            <a:endParaRPr lang="en-GB"/>
          </a:p>
          <a:p>
            <a:pPr>
              <a:buNone/>
            </a:pPr>
            <a:r>
              <a:rPr lang="en-GB" b="1">
                <a:ea typeface="+mn-lt"/>
                <a:cs typeface="+mn-lt"/>
              </a:rPr>
              <a:t>5. IBISWorld (2024)</a:t>
            </a:r>
            <a:r>
              <a:rPr lang="en-GB">
                <a:ea typeface="+mn-lt"/>
                <a:cs typeface="+mn-lt"/>
              </a:rPr>
              <a:t> </a:t>
            </a:r>
            <a:r>
              <a:rPr lang="en-GB" i="1">
                <a:ea typeface="+mn-lt"/>
                <a:cs typeface="+mn-lt"/>
              </a:rPr>
              <a:t>Vending Machine Operators in the UK – Market Research Report</a:t>
            </a:r>
            <a:r>
              <a:rPr lang="en-GB">
                <a:ea typeface="+mn-lt"/>
                <a:cs typeface="+mn-lt"/>
              </a:rPr>
              <a:t>. London: IBISWorld.</a:t>
            </a:r>
            <a:endParaRPr lang="en-GB"/>
          </a:p>
          <a:p>
            <a:pPr>
              <a:buNone/>
            </a:pPr>
            <a:r>
              <a:rPr lang="en-GB" b="1">
                <a:ea typeface="+mn-lt"/>
                <a:cs typeface="+mn-lt"/>
              </a:rPr>
              <a:t>6. McKinsey &amp; Company (2023)</a:t>
            </a:r>
            <a:r>
              <a:rPr lang="en-GB">
                <a:ea typeface="+mn-lt"/>
                <a:cs typeface="+mn-lt"/>
              </a:rPr>
              <a:t> ‘The rise of health-conscious consumers’, </a:t>
            </a:r>
            <a:r>
              <a:rPr lang="en-GB" i="1">
                <a:ea typeface="+mn-lt"/>
                <a:cs typeface="+mn-lt"/>
              </a:rPr>
              <a:t>McKinsey Insights</a:t>
            </a:r>
            <a:r>
              <a:rPr lang="en-GB">
                <a:ea typeface="+mn-lt"/>
                <a:cs typeface="+mn-lt"/>
              </a:rPr>
              <a:t>. Available at: </a:t>
            </a:r>
            <a:r>
              <a:rPr lang="en-GB">
                <a:ea typeface="+mn-lt"/>
                <a:cs typeface="+mn-lt"/>
                <a:hlinkClick r:id="rId5"/>
              </a:rPr>
              <a:t>https://www.mckinsey.com</a:t>
            </a:r>
            <a:r>
              <a:rPr lang="en-GB">
                <a:ea typeface="+mn-lt"/>
                <a:cs typeface="+mn-lt"/>
              </a:rPr>
              <a:t> (Accessed: 14 June 2026).</a:t>
            </a:r>
            <a:endParaRPr lang="en-GB"/>
          </a:p>
          <a:p>
            <a:pPr>
              <a:buNone/>
            </a:pPr>
            <a:r>
              <a:rPr lang="en-GB" b="1">
                <a:ea typeface="+mn-lt"/>
                <a:cs typeface="+mn-lt"/>
              </a:rPr>
              <a:t>7. Department for Environment, Food &amp; Rural Affairs (DEFRA) (2023)</a:t>
            </a:r>
            <a:r>
              <a:rPr lang="en-GB">
                <a:ea typeface="+mn-lt"/>
                <a:cs typeface="+mn-lt"/>
              </a:rPr>
              <a:t> </a:t>
            </a:r>
            <a:r>
              <a:rPr lang="en-GB" i="1">
                <a:ea typeface="+mn-lt"/>
                <a:cs typeface="+mn-lt"/>
              </a:rPr>
              <a:t>United Kingdom Food Security Report</a:t>
            </a:r>
            <a:r>
              <a:rPr lang="en-GB">
                <a:ea typeface="+mn-lt"/>
                <a:cs typeface="+mn-lt"/>
              </a:rPr>
              <a:t>. London: DEFRA.</a:t>
            </a:r>
            <a:endParaRPr lang="en-GB"/>
          </a:p>
          <a:p>
            <a:pPr>
              <a:buNone/>
            </a:pPr>
            <a:r>
              <a:rPr lang="en-GB" b="1">
                <a:ea typeface="+mn-lt"/>
                <a:cs typeface="+mn-lt"/>
              </a:rPr>
              <a:t>8. Kantar (2024)</a:t>
            </a:r>
            <a:r>
              <a:rPr lang="en-GB">
                <a:ea typeface="+mn-lt"/>
                <a:cs typeface="+mn-lt"/>
              </a:rPr>
              <a:t> </a:t>
            </a:r>
            <a:r>
              <a:rPr lang="en-GB" i="1">
                <a:ea typeface="+mn-lt"/>
                <a:cs typeface="+mn-lt"/>
              </a:rPr>
              <a:t>Consumer Trends in Convenience Food and On-the-Go Eating</a:t>
            </a:r>
            <a:r>
              <a:rPr lang="en-GB">
                <a:ea typeface="+mn-lt"/>
                <a:cs typeface="+mn-lt"/>
              </a:rPr>
              <a:t>. London: Kantar </a:t>
            </a:r>
            <a:endParaRPr lang="en-GB"/>
          </a:p>
          <a:p>
            <a:pPr marL="0" indent="0">
              <a:buNone/>
            </a:pPr>
            <a:endParaRPr lang="en-GB" b="1"/>
          </a:p>
          <a:p>
            <a:pPr marL="0" indent="0">
              <a:buNone/>
            </a:pPr>
            <a:endParaRPr lang="en-GB"/>
          </a:p>
        </p:txBody>
      </p:sp>
    </p:spTree>
    <p:extLst>
      <p:ext uri="{BB962C8B-B14F-4D97-AF65-F5344CB8AC3E}">
        <p14:creationId xmlns:p14="http://schemas.microsoft.com/office/powerpoint/2010/main" val="1605434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Pro Fuel Vending High protein meals on the go</vt:lpstr>
      <vt:lpstr>Summary</vt:lpstr>
      <vt:lpstr>Table of Contents</vt:lpstr>
      <vt:lpstr>1.The Solution</vt:lpstr>
      <vt:lpstr>2.The Product</vt:lpstr>
      <vt:lpstr>3.The Target Market</vt:lpstr>
      <vt:lpstr>4. Financial Costs</vt:lpstr>
      <vt:lpstr>5. Revenue Forecast</vt:lpstr>
      <vt:lpstr>6. Marketing</vt:lpstr>
      <vt:lpstr>7. Risk Assessment</vt:lpstr>
      <vt:lpstr>8. Conclusion</vt:lpstr>
      <vt:lpstr>9.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2025-07-03T14:14:00Z</dcterms:created>
  <dcterms:modified xsi:type="dcterms:W3CDTF">2026-06-24T17:18:42Z</dcterms:modified>
</cp:coreProperties>
</file>