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7" r:id="rId2"/>
    <p:sldId id="259" r:id="rId3"/>
    <p:sldId id="321" r:id="rId4"/>
    <p:sldId id="305" r:id="rId5"/>
    <p:sldId id="320" r:id="rId6"/>
    <p:sldId id="307" r:id="rId7"/>
    <p:sldId id="261" r:id="rId8"/>
    <p:sldId id="298" r:id="rId9"/>
    <p:sldId id="299" r:id="rId10"/>
    <p:sldId id="300" r:id="rId11"/>
    <p:sldId id="265" r:id="rId12"/>
    <p:sldId id="269" r:id="rId13"/>
    <p:sldId id="315" r:id="rId14"/>
    <p:sldId id="317" r:id="rId15"/>
    <p:sldId id="274" r:id="rId16"/>
    <p:sldId id="273" r:id="rId17"/>
    <p:sldId id="275" r:id="rId18"/>
    <p:sldId id="276" r:id="rId19"/>
    <p:sldId id="279" r:id="rId20"/>
    <p:sldId id="281" r:id="rId21"/>
    <p:sldId id="283" r:id="rId22"/>
    <p:sldId id="277" r:id="rId23"/>
    <p:sldId id="278" r:id="rId24"/>
    <p:sldId id="285" r:id="rId25"/>
    <p:sldId id="292" r:id="rId26"/>
    <p:sldId id="293" r:id="rId27"/>
    <p:sldId id="294" r:id="rId28"/>
    <p:sldId id="322" r:id="rId29"/>
    <p:sldId id="289" r:id="rId30"/>
    <p:sldId id="295" r:id="rId31"/>
    <p:sldId id="323" r:id="rId32"/>
    <p:sldId id="324"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A9E236-4132-4204-8936-E5EB08E993CB}" v="21" dt="2025-12-08T00:43:25.356"/>
    <p1510:client id="{A11C3322-E1FC-4A5F-B8B1-4BFB21B3AE0F}" v="76" dt="2025-12-07T23:38:24.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5" d="100"/>
          <a:sy n="75" d="100"/>
        </p:scale>
        <p:origin x="312" y="1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FAD45B-6DB3-4A80-AB0F-9A59B65D1A57}"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A2F2E331-9B23-4883-A30F-89E071945BB6}">
      <dgm:prSet custT="1"/>
      <dgm:spPr/>
      <dgm:t>
        <a:bodyPr/>
        <a:lstStyle/>
        <a:p>
          <a:r>
            <a:rPr lang="en-GB" sz="2700" b="1" dirty="0"/>
            <a:t>	</a:t>
          </a:r>
          <a:r>
            <a:rPr lang="en-GB" sz="1800" b="1" dirty="0">
              <a:latin typeface="Arial" panose="020B0604020202020204" pitchFamily="34" charset="0"/>
              <a:cs typeface="Arial" panose="020B0604020202020204" pitchFamily="34" charset="0"/>
            </a:rPr>
            <a:t>Business Structure:</a:t>
          </a:r>
          <a:r>
            <a:rPr lang="en-GB" sz="1800" dirty="0">
              <a:latin typeface="Arial" panose="020B0604020202020204" pitchFamily="34" charset="0"/>
              <a:cs typeface="Arial" panose="020B0604020202020204" pitchFamily="34" charset="0"/>
            </a:rPr>
            <a:t> Sole Trader</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The r</a:t>
          </a:r>
          <a:r>
            <a:rPr lang="en-GB" sz="1800" b="1" dirty="0">
              <a:latin typeface="Arial" panose="020B0604020202020204" pitchFamily="34" charset="0"/>
              <a:cs typeface="Arial" panose="020B0604020202020204" pitchFamily="34" charset="0"/>
            </a:rPr>
            <a:t>eason for Choice:</a:t>
          </a:r>
          <a:endParaRPr lang="en-US" sz="1800" dirty="0">
            <a:latin typeface="Arial" panose="020B0604020202020204" pitchFamily="34" charset="0"/>
            <a:cs typeface="Arial" panose="020B0604020202020204" pitchFamily="34" charset="0"/>
          </a:endParaRPr>
        </a:p>
      </dgm:t>
    </dgm:pt>
    <dgm:pt modelId="{397C0AD2-D520-4CBA-9398-67DE3D90163E}" type="parTrans" cxnId="{7C60A886-796C-4D9B-8581-922FB84D7B78}">
      <dgm:prSet/>
      <dgm:spPr/>
      <dgm:t>
        <a:bodyPr/>
        <a:lstStyle/>
        <a:p>
          <a:endParaRPr lang="en-US"/>
        </a:p>
      </dgm:t>
    </dgm:pt>
    <dgm:pt modelId="{569F25C9-0F19-4605-BEC1-4539D6D545F1}" type="sibTrans" cxnId="{7C60A886-796C-4D9B-8581-922FB84D7B78}">
      <dgm:prSet/>
      <dgm:spPr/>
      <dgm:t>
        <a:bodyPr/>
        <a:lstStyle/>
        <a:p>
          <a:endParaRPr lang="en-US"/>
        </a:p>
      </dgm:t>
    </dgm:pt>
    <dgm:pt modelId="{9C88CE59-AD6F-4B9E-9CDC-6E64A90C3FA6}">
      <dgm:prSet custT="1"/>
      <dgm:spPr/>
      <dgm:t>
        <a:bodyPr/>
        <a:lstStyle/>
        <a:p>
          <a:r>
            <a:rPr lang="en-GB" sz="1800" dirty="0">
              <a:latin typeface="Arial" panose="020B0604020202020204" pitchFamily="34" charset="0"/>
              <a:cs typeface="Arial" panose="020B0604020202020204" pitchFamily="34" charset="0"/>
            </a:rPr>
            <a:t>As a sole trader, I have full control over all business decisions, allowing for quick responses to market changes</a:t>
          </a:r>
          <a:r>
            <a:rPr lang="en-GB" sz="2700" dirty="0">
              <a:latin typeface="Arial" panose="020B0604020202020204" pitchFamily="34" charset="0"/>
              <a:cs typeface="Arial" panose="020B0604020202020204" pitchFamily="34" charset="0"/>
            </a:rPr>
            <a:t>.</a:t>
          </a:r>
          <a:endParaRPr lang="en-US" sz="2700" dirty="0">
            <a:latin typeface="Arial" panose="020B0604020202020204" pitchFamily="34" charset="0"/>
            <a:cs typeface="Arial" panose="020B0604020202020204" pitchFamily="34" charset="0"/>
          </a:endParaRPr>
        </a:p>
      </dgm:t>
    </dgm:pt>
    <dgm:pt modelId="{6611E8CA-313C-448F-B94A-B73E3E523A35}" type="parTrans" cxnId="{90E2C007-89CC-4D8F-9160-61D31933D917}">
      <dgm:prSet/>
      <dgm:spPr/>
      <dgm:t>
        <a:bodyPr/>
        <a:lstStyle/>
        <a:p>
          <a:endParaRPr lang="en-US"/>
        </a:p>
      </dgm:t>
    </dgm:pt>
    <dgm:pt modelId="{C07609CE-8129-4537-A894-55B0C336E305}" type="sibTrans" cxnId="{90E2C007-89CC-4D8F-9160-61D31933D917}">
      <dgm:prSet/>
      <dgm:spPr/>
      <dgm:t>
        <a:bodyPr/>
        <a:lstStyle/>
        <a:p>
          <a:endParaRPr lang="en-US"/>
        </a:p>
      </dgm:t>
    </dgm:pt>
    <dgm:pt modelId="{6D0219FC-D387-41D4-A4C4-6E8B02C47B0C}">
      <dgm:prSet custT="1"/>
      <dgm:spPr/>
      <dgm:t>
        <a:bodyPr/>
        <a:lstStyle/>
        <a:p>
          <a:r>
            <a:rPr lang="en-GB" sz="1800" dirty="0">
              <a:latin typeface="Arial" panose="020B0604020202020204" pitchFamily="34" charset="0"/>
              <a:cs typeface="Arial" panose="020B0604020202020204" pitchFamily="34" charset="0"/>
            </a:rPr>
            <a:t>This structure is simple to set up with minimal legal and administrative requirements, which is ideal for a startup with a small initial budget</a:t>
          </a:r>
          <a:r>
            <a:rPr lang="en-GB" sz="2800" dirty="0">
              <a:latin typeface="Arial" panose="020B0604020202020204" pitchFamily="34" charset="0"/>
              <a:cs typeface="Arial" panose="020B0604020202020204" pitchFamily="34" charset="0"/>
            </a:rPr>
            <a:t>.</a:t>
          </a:r>
          <a:endParaRPr lang="en-US" sz="2800" dirty="0">
            <a:latin typeface="Arial" panose="020B0604020202020204" pitchFamily="34" charset="0"/>
            <a:cs typeface="Arial" panose="020B0604020202020204" pitchFamily="34" charset="0"/>
          </a:endParaRPr>
        </a:p>
      </dgm:t>
    </dgm:pt>
    <dgm:pt modelId="{CC901629-82EE-47DF-9E2E-F04D924FCE2B}" type="parTrans" cxnId="{42AD2ED4-C9AE-4A90-8FA6-249D62581BAC}">
      <dgm:prSet/>
      <dgm:spPr/>
      <dgm:t>
        <a:bodyPr/>
        <a:lstStyle/>
        <a:p>
          <a:endParaRPr lang="en-US"/>
        </a:p>
      </dgm:t>
    </dgm:pt>
    <dgm:pt modelId="{33A46440-E730-4D65-B40E-ACECFF5AC3E1}" type="sibTrans" cxnId="{42AD2ED4-C9AE-4A90-8FA6-249D62581BAC}">
      <dgm:prSet/>
      <dgm:spPr/>
      <dgm:t>
        <a:bodyPr/>
        <a:lstStyle/>
        <a:p>
          <a:endParaRPr lang="en-US"/>
        </a:p>
      </dgm:t>
    </dgm:pt>
    <dgm:pt modelId="{91E2EF7C-5A5B-4743-A05B-EA02E39D3B91}">
      <dgm:prSet custT="1"/>
      <dgm:spPr/>
      <dgm:t>
        <a:bodyPr/>
        <a:lstStyle/>
        <a:p>
          <a:r>
            <a:rPr lang="en-GB" sz="1800" dirty="0">
              <a:latin typeface="Arial" panose="020B0604020202020204" pitchFamily="34" charset="0"/>
              <a:cs typeface="Arial" panose="020B0604020202020204" pitchFamily="34" charset="0"/>
            </a:rPr>
            <a:t>Profits from the café go directly to me, supporting personal financial growth while reinvesting in the business</a:t>
          </a:r>
          <a:r>
            <a:rPr lang="en-GB" sz="1800" dirty="0"/>
            <a:t>.</a:t>
          </a:r>
          <a:endParaRPr lang="en-US" sz="1800" dirty="0"/>
        </a:p>
      </dgm:t>
    </dgm:pt>
    <dgm:pt modelId="{D631F6E0-851A-4AE8-BE2B-671C61886207}" type="parTrans" cxnId="{1F786D34-0DDB-4E0F-BBEA-5986419821CD}">
      <dgm:prSet/>
      <dgm:spPr/>
      <dgm:t>
        <a:bodyPr/>
        <a:lstStyle/>
        <a:p>
          <a:endParaRPr lang="en-US"/>
        </a:p>
      </dgm:t>
    </dgm:pt>
    <dgm:pt modelId="{3C2966D6-81CE-45B6-ACE7-FC62CA3D5408}" type="sibTrans" cxnId="{1F786D34-0DDB-4E0F-BBEA-5986419821CD}">
      <dgm:prSet/>
      <dgm:spPr/>
      <dgm:t>
        <a:bodyPr/>
        <a:lstStyle/>
        <a:p>
          <a:endParaRPr lang="en-US"/>
        </a:p>
      </dgm:t>
    </dgm:pt>
    <dgm:pt modelId="{0CA04F59-33BC-4C8E-BB85-4519894CC58C}">
      <dgm:prSet custT="1"/>
      <dgm:spPr/>
      <dgm:t>
        <a:bodyPr/>
        <a:lstStyle/>
        <a:p>
          <a:r>
            <a:rPr lang="en-GB" sz="1800" dirty="0">
              <a:latin typeface="Arial" panose="020B0604020202020204" pitchFamily="34" charset="0"/>
              <a:cs typeface="Arial" panose="020B0604020202020204" pitchFamily="34" charset="0"/>
            </a:rPr>
            <a:t>Aligns with my short-term goal of establishing the café and long-term goal of scaling gradually without complex ownership issues.</a:t>
          </a:r>
          <a:endParaRPr lang="en-US" sz="1800" dirty="0">
            <a:latin typeface="Arial" panose="020B0604020202020204" pitchFamily="34" charset="0"/>
            <a:cs typeface="Arial" panose="020B0604020202020204" pitchFamily="34" charset="0"/>
          </a:endParaRPr>
        </a:p>
      </dgm:t>
    </dgm:pt>
    <dgm:pt modelId="{16860FC2-0286-4685-B8F8-0B991FF5741B}" type="parTrans" cxnId="{170FFB81-6C68-4428-9E1F-F853E4EE0270}">
      <dgm:prSet/>
      <dgm:spPr/>
      <dgm:t>
        <a:bodyPr/>
        <a:lstStyle/>
        <a:p>
          <a:endParaRPr lang="en-US"/>
        </a:p>
      </dgm:t>
    </dgm:pt>
    <dgm:pt modelId="{5E139F25-B284-4FA9-B206-F065ED16DCA4}" type="sibTrans" cxnId="{170FFB81-6C68-4428-9E1F-F853E4EE0270}">
      <dgm:prSet/>
      <dgm:spPr/>
      <dgm:t>
        <a:bodyPr/>
        <a:lstStyle/>
        <a:p>
          <a:endParaRPr lang="en-US"/>
        </a:p>
      </dgm:t>
    </dgm:pt>
    <dgm:pt modelId="{508692A9-6277-4C5E-A070-50D43383556B}" type="pres">
      <dgm:prSet presAssocID="{02FAD45B-6DB3-4A80-AB0F-9A59B65D1A57}" presName="vert0" presStyleCnt="0">
        <dgm:presLayoutVars>
          <dgm:dir/>
          <dgm:animOne val="branch"/>
          <dgm:animLvl val="lvl"/>
        </dgm:presLayoutVars>
      </dgm:prSet>
      <dgm:spPr/>
    </dgm:pt>
    <dgm:pt modelId="{9D8D784C-925B-4ADF-90B6-41381E2A783B}" type="pres">
      <dgm:prSet presAssocID="{A2F2E331-9B23-4883-A30F-89E071945BB6}" presName="thickLine" presStyleLbl="alignNode1" presStyleIdx="0" presStyleCnt="5"/>
      <dgm:spPr/>
    </dgm:pt>
    <dgm:pt modelId="{77301F1A-54F1-4566-9504-6503D2A9EDB0}" type="pres">
      <dgm:prSet presAssocID="{A2F2E331-9B23-4883-A30F-89E071945BB6}" presName="horz1" presStyleCnt="0"/>
      <dgm:spPr/>
    </dgm:pt>
    <dgm:pt modelId="{CBCE4235-AFDE-45A0-BED9-C9563E74B042}" type="pres">
      <dgm:prSet presAssocID="{A2F2E331-9B23-4883-A30F-89E071945BB6}" presName="tx1" presStyleLbl="revTx" presStyleIdx="0" presStyleCnt="5"/>
      <dgm:spPr/>
    </dgm:pt>
    <dgm:pt modelId="{EE9AB803-002E-44D1-A93A-28160526E9EE}" type="pres">
      <dgm:prSet presAssocID="{A2F2E331-9B23-4883-A30F-89E071945BB6}" presName="vert1" presStyleCnt="0"/>
      <dgm:spPr/>
    </dgm:pt>
    <dgm:pt modelId="{5E515504-BB8B-48B7-BAA1-A0C6EFB9011D}" type="pres">
      <dgm:prSet presAssocID="{9C88CE59-AD6F-4B9E-9CDC-6E64A90C3FA6}" presName="thickLine" presStyleLbl="alignNode1" presStyleIdx="1" presStyleCnt="5"/>
      <dgm:spPr/>
    </dgm:pt>
    <dgm:pt modelId="{6B9B4205-31F0-4438-98B8-114ECF5471B6}" type="pres">
      <dgm:prSet presAssocID="{9C88CE59-AD6F-4B9E-9CDC-6E64A90C3FA6}" presName="horz1" presStyleCnt="0"/>
      <dgm:spPr/>
    </dgm:pt>
    <dgm:pt modelId="{5BA1F3A8-6326-41DD-8D7B-982CC122A0EE}" type="pres">
      <dgm:prSet presAssocID="{9C88CE59-AD6F-4B9E-9CDC-6E64A90C3FA6}" presName="tx1" presStyleLbl="revTx" presStyleIdx="1" presStyleCnt="5"/>
      <dgm:spPr/>
    </dgm:pt>
    <dgm:pt modelId="{DA4273F5-CD31-44B3-A456-EF5A208AB556}" type="pres">
      <dgm:prSet presAssocID="{9C88CE59-AD6F-4B9E-9CDC-6E64A90C3FA6}" presName="vert1" presStyleCnt="0"/>
      <dgm:spPr/>
    </dgm:pt>
    <dgm:pt modelId="{ED7411E0-6CA2-450D-963A-552CD0275343}" type="pres">
      <dgm:prSet presAssocID="{6D0219FC-D387-41D4-A4C4-6E8B02C47B0C}" presName="thickLine" presStyleLbl="alignNode1" presStyleIdx="2" presStyleCnt="5"/>
      <dgm:spPr/>
    </dgm:pt>
    <dgm:pt modelId="{13EE053C-5826-4579-82E4-7F7E79D6DE12}" type="pres">
      <dgm:prSet presAssocID="{6D0219FC-D387-41D4-A4C4-6E8B02C47B0C}" presName="horz1" presStyleCnt="0"/>
      <dgm:spPr/>
    </dgm:pt>
    <dgm:pt modelId="{0704BD71-3576-491B-B2D9-41C4C5E00367}" type="pres">
      <dgm:prSet presAssocID="{6D0219FC-D387-41D4-A4C4-6E8B02C47B0C}" presName="tx1" presStyleLbl="revTx" presStyleIdx="2" presStyleCnt="5"/>
      <dgm:spPr/>
    </dgm:pt>
    <dgm:pt modelId="{676B04F7-4725-4001-8DAF-1A0FEE1309B9}" type="pres">
      <dgm:prSet presAssocID="{6D0219FC-D387-41D4-A4C4-6E8B02C47B0C}" presName="vert1" presStyleCnt="0"/>
      <dgm:spPr/>
    </dgm:pt>
    <dgm:pt modelId="{D4C5D70A-ABBA-469C-84DF-E854ADADCF02}" type="pres">
      <dgm:prSet presAssocID="{91E2EF7C-5A5B-4743-A05B-EA02E39D3B91}" presName="thickLine" presStyleLbl="alignNode1" presStyleIdx="3" presStyleCnt="5"/>
      <dgm:spPr/>
    </dgm:pt>
    <dgm:pt modelId="{3BA330EE-55F7-4836-BEF3-88DF03F904B6}" type="pres">
      <dgm:prSet presAssocID="{91E2EF7C-5A5B-4743-A05B-EA02E39D3B91}" presName="horz1" presStyleCnt="0"/>
      <dgm:spPr/>
    </dgm:pt>
    <dgm:pt modelId="{24D77292-83EA-4A28-9ABD-4B003C67E667}" type="pres">
      <dgm:prSet presAssocID="{91E2EF7C-5A5B-4743-A05B-EA02E39D3B91}" presName="tx1" presStyleLbl="revTx" presStyleIdx="3" presStyleCnt="5"/>
      <dgm:spPr/>
    </dgm:pt>
    <dgm:pt modelId="{DEAD6472-02F6-4063-A48D-B82DF40B9431}" type="pres">
      <dgm:prSet presAssocID="{91E2EF7C-5A5B-4743-A05B-EA02E39D3B91}" presName="vert1" presStyleCnt="0"/>
      <dgm:spPr/>
    </dgm:pt>
    <dgm:pt modelId="{F414A610-B695-4B6A-8AA5-4B9C42EA1DCC}" type="pres">
      <dgm:prSet presAssocID="{0CA04F59-33BC-4C8E-BB85-4519894CC58C}" presName="thickLine" presStyleLbl="alignNode1" presStyleIdx="4" presStyleCnt="5"/>
      <dgm:spPr/>
    </dgm:pt>
    <dgm:pt modelId="{BC88B358-26E9-4C7E-84AA-7224EDD4B578}" type="pres">
      <dgm:prSet presAssocID="{0CA04F59-33BC-4C8E-BB85-4519894CC58C}" presName="horz1" presStyleCnt="0"/>
      <dgm:spPr/>
    </dgm:pt>
    <dgm:pt modelId="{582D37B3-D1CD-4457-97CE-DD15D27CD645}" type="pres">
      <dgm:prSet presAssocID="{0CA04F59-33BC-4C8E-BB85-4519894CC58C}" presName="tx1" presStyleLbl="revTx" presStyleIdx="4" presStyleCnt="5"/>
      <dgm:spPr/>
    </dgm:pt>
    <dgm:pt modelId="{6C337889-7743-4E79-B31F-7063E032E72D}" type="pres">
      <dgm:prSet presAssocID="{0CA04F59-33BC-4C8E-BB85-4519894CC58C}" presName="vert1" presStyleCnt="0"/>
      <dgm:spPr/>
    </dgm:pt>
  </dgm:ptLst>
  <dgm:cxnLst>
    <dgm:cxn modelId="{90E2C007-89CC-4D8F-9160-61D31933D917}" srcId="{02FAD45B-6DB3-4A80-AB0F-9A59B65D1A57}" destId="{9C88CE59-AD6F-4B9E-9CDC-6E64A90C3FA6}" srcOrd="1" destOrd="0" parTransId="{6611E8CA-313C-448F-B94A-B73E3E523A35}" sibTransId="{C07609CE-8129-4537-A894-55B0C336E305}"/>
    <dgm:cxn modelId="{1F786D34-0DDB-4E0F-BBEA-5986419821CD}" srcId="{02FAD45B-6DB3-4A80-AB0F-9A59B65D1A57}" destId="{91E2EF7C-5A5B-4743-A05B-EA02E39D3B91}" srcOrd="3" destOrd="0" parTransId="{D631F6E0-851A-4AE8-BE2B-671C61886207}" sibTransId="{3C2966D6-81CE-45B6-ACE7-FC62CA3D5408}"/>
    <dgm:cxn modelId="{AA94A943-6AAF-4945-9F9C-9C20678EA902}" type="presOf" srcId="{9C88CE59-AD6F-4B9E-9CDC-6E64A90C3FA6}" destId="{5BA1F3A8-6326-41DD-8D7B-982CC122A0EE}" srcOrd="0" destOrd="0" presId="urn:microsoft.com/office/officeart/2008/layout/LinedList"/>
    <dgm:cxn modelId="{A6459F50-8087-4D04-A1C5-033D6DFEBBC4}" type="presOf" srcId="{0CA04F59-33BC-4C8E-BB85-4519894CC58C}" destId="{582D37B3-D1CD-4457-97CE-DD15D27CD645}" srcOrd="0" destOrd="0" presId="urn:microsoft.com/office/officeart/2008/layout/LinedList"/>
    <dgm:cxn modelId="{DD28487F-AE06-46EB-93D3-25260BB7A4F7}" type="presOf" srcId="{A2F2E331-9B23-4883-A30F-89E071945BB6}" destId="{CBCE4235-AFDE-45A0-BED9-C9563E74B042}" srcOrd="0" destOrd="0" presId="urn:microsoft.com/office/officeart/2008/layout/LinedList"/>
    <dgm:cxn modelId="{170FFB81-6C68-4428-9E1F-F853E4EE0270}" srcId="{02FAD45B-6DB3-4A80-AB0F-9A59B65D1A57}" destId="{0CA04F59-33BC-4C8E-BB85-4519894CC58C}" srcOrd="4" destOrd="0" parTransId="{16860FC2-0286-4685-B8F8-0B991FF5741B}" sibTransId="{5E139F25-B284-4FA9-B206-F065ED16DCA4}"/>
    <dgm:cxn modelId="{7C60A886-796C-4D9B-8581-922FB84D7B78}" srcId="{02FAD45B-6DB3-4A80-AB0F-9A59B65D1A57}" destId="{A2F2E331-9B23-4883-A30F-89E071945BB6}" srcOrd="0" destOrd="0" parTransId="{397C0AD2-D520-4CBA-9398-67DE3D90163E}" sibTransId="{569F25C9-0F19-4605-BEC1-4539D6D545F1}"/>
    <dgm:cxn modelId="{DB774391-DC05-4D88-8F56-B6B1511A8AEF}" type="presOf" srcId="{91E2EF7C-5A5B-4743-A05B-EA02E39D3B91}" destId="{24D77292-83EA-4A28-9ABD-4B003C67E667}" srcOrd="0" destOrd="0" presId="urn:microsoft.com/office/officeart/2008/layout/LinedList"/>
    <dgm:cxn modelId="{1E5BC5AD-F334-4C5E-952D-A37598F121CE}" type="presOf" srcId="{02FAD45B-6DB3-4A80-AB0F-9A59B65D1A57}" destId="{508692A9-6277-4C5E-A070-50D43383556B}" srcOrd="0" destOrd="0" presId="urn:microsoft.com/office/officeart/2008/layout/LinedList"/>
    <dgm:cxn modelId="{42AD2ED4-C9AE-4A90-8FA6-249D62581BAC}" srcId="{02FAD45B-6DB3-4A80-AB0F-9A59B65D1A57}" destId="{6D0219FC-D387-41D4-A4C4-6E8B02C47B0C}" srcOrd="2" destOrd="0" parTransId="{CC901629-82EE-47DF-9E2E-F04D924FCE2B}" sibTransId="{33A46440-E730-4D65-B40E-ACECFF5AC3E1}"/>
    <dgm:cxn modelId="{D95F55E0-BEF8-44F7-8CCC-3F79AE2D81D0}" type="presOf" srcId="{6D0219FC-D387-41D4-A4C4-6E8B02C47B0C}" destId="{0704BD71-3576-491B-B2D9-41C4C5E00367}" srcOrd="0" destOrd="0" presId="urn:microsoft.com/office/officeart/2008/layout/LinedList"/>
    <dgm:cxn modelId="{DA4DF2C6-04CB-490D-8712-3FA9DC7E5E47}" type="presParOf" srcId="{508692A9-6277-4C5E-A070-50D43383556B}" destId="{9D8D784C-925B-4ADF-90B6-41381E2A783B}" srcOrd="0" destOrd="0" presId="urn:microsoft.com/office/officeart/2008/layout/LinedList"/>
    <dgm:cxn modelId="{7E8C9FB9-7FA5-4FD2-9BD3-A5EB1F216B89}" type="presParOf" srcId="{508692A9-6277-4C5E-A070-50D43383556B}" destId="{77301F1A-54F1-4566-9504-6503D2A9EDB0}" srcOrd="1" destOrd="0" presId="urn:microsoft.com/office/officeart/2008/layout/LinedList"/>
    <dgm:cxn modelId="{8335F1F2-A36E-4D7B-9128-8243CF26A6F0}" type="presParOf" srcId="{77301F1A-54F1-4566-9504-6503D2A9EDB0}" destId="{CBCE4235-AFDE-45A0-BED9-C9563E74B042}" srcOrd="0" destOrd="0" presId="urn:microsoft.com/office/officeart/2008/layout/LinedList"/>
    <dgm:cxn modelId="{D4DB3B07-1E15-4C8E-9C3A-3B996116CB27}" type="presParOf" srcId="{77301F1A-54F1-4566-9504-6503D2A9EDB0}" destId="{EE9AB803-002E-44D1-A93A-28160526E9EE}" srcOrd="1" destOrd="0" presId="urn:microsoft.com/office/officeart/2008/layout/LinedList"/>
    <dgm:cxn modelId="{31E1C196-DE89-4E25-A288-EF64C56214CD}" type="presParOf" srcId="{508692A9-6277-4C5E-A070-50D43383556B}" destId="{5E515504-BB8B-48B7-BAA1-A0C6EFB9011D}" srcOrd="2" destOrd="0" presId="urn:microsoft.com/office/officeart/2008/layout/LinedList"/>
    <dgm:cxn modelId="{3E8E299C-FA66-4779-8494-BD0E3E1D4178}" type="presParOf" srcId="{508692A9-6277-4C5E-A070-50D43383556B}" destId="{6B9B4205-31F0-4438-98B8-114ECF5471B6}" srcOrd="3" destOrd="0" presId="urn:microsoft.com/office/officeart/2008/layout/LinedList"/>
    <dgm:cxn modelId="{6C259085-57E8-456E-B5B4-339A9771B176}" type="presParOf" srcId="{6B9B4205-31F0-4438-98B8-114ECF5471B6}" destId="{5BA1F3A8-6326-41DD-8D7B-982CC122A0EE}" srcOrd="0" destOrd="0" presId="urn:microsoft.com/office/officeart/2008/layout/LinedList"/>
    <dgm:cxn modelId="{97BB31B9-5B7D-4500-80D7-FBFD33A0FC22}" type="presParOf" srcId="{6B9B4205-31F0-4438-98B8-114ECF5471B6}" destId="{DA4273F5-CD31-44B3-A456-EF5A208AB556}" srcOrd="1" destOrd="0" presId="urn:microsoft.com/office/officeart/2008/layout/LinedList"/>
    <dgm:cxn modelId="{19EE5E00-38B9-44F4-A324-5EF2FD163C13}" type="presParOf" srcId="{508692A9-6277-4C5E-A070-50D43383556B}" destId="{ED7411E0-6CA2-450D-963A-552CD0275343}" srcOrd="4" destOrd="0" presId="urn:microsoft.com/office/officeart/2008/layout/LinedList"/>
    <dgm:cxn modelId="{98627961-BE32-4BDE-9133-6AE4C7E578AC}" type="presParOf" srcId="{508692A9-6277-4C5E-A070-50D43383556B}" destId="{13EE053C-5826-4579-82E4-7F7E79D6DE12}" srcOrd="5" destOrd="0" presId="urn:microsoft.com/office/officeart/2008/layout/LinedList"/>
    <dgm:cxn modelId="{07D33B6C-4EDB-4CEE-A9BB-8EA8FEFB5231}" type="presParOf" srcId="{13EE053C-5826-4579-82E4-7F7E79D6DE12}" destId="{0704BD71-3576-491B-B2D9-41C4C5E00367}" srcOrd="0" destOrd="0" presId="urn:microsoft.com/office/officeart/2008/layout/LinedList"/>
    <dgm:cxn modelId="{CE522FA6-52AF-4276-999B-EDC0B49E3E7E}" type="presParOf" srcId="{13EE053C-5826-4579-82E4-7F7E79D6DE12}" destId="{676B04F7-4725-4001-8DAF-1A0FEE1309B9}" srcOrd="1" destOrd="0" presId="urn:microsoft.com/office/officeart/2008/layout/LinedList"/>
    <dgm:cxn modelId="{5DD55766-585A-4F92-A6B1-5A0B66A400F3}" type="presParOf" srcId="{508692A9-6277-4C5E-A070-50D43383556B}" destId="{D4C5D70A-ABBA-469C-84DF-E854ADADCF02}" srcOrd="6" destOrd="0" presId="urn:microsoft.com/office/officeart/2008/layout/LinedList"/>
    <dgm:cxn modelId="{3D943152-3A91-409D-BA06-BA67728B260F}" type="presParOf" srcId="{508692A9-6277-4C5E-A070-50D43383556B}" destId="{3BA330EE-55F7-4836-BEF3-88DF03F904B6}" srcOrd="7" destOrd="0" presId="urn:microsoft.com/office/officeart/2008/layout/LinedList"/>
    <dgm:cxn modelId="{68072F33-20EA-4710-86FC-DFDC82ABC37A}" type="presParOf" srcId="{3BA330EE-55F7-4836-BEF3-88DF03F904B6}" destId="{24D77292-83EA-4A28-9ABD-4B003C67E667}" srcOrd="0" destOrd="0" presId="urn:microsoft.com/office/officeart/2008/layout/LinedList"/>
    <dgm:cxn modelId="{95F8A99B-B174-4F33-BCAD-361FEBD63E2E}" type="presParOf" srcId="{3BA330EE-55F7-4836-BEF3-88DF03F904B6}" destId="{DEAD6472-02F6-4063-A48D-B82DF40B9431}" srcOrd="1" destOrd="0" presId="urn:microsoft.com/office/officeart/2008/layout/LinedList"/>
    <dgm:cxn modelId="{32301758-602B-474C-B625-EBF69E93D84C}" type="presParOf" srcId="{508692A9-6277-4C5E-A070-50D43383556B}" destId="{F414A610-B695-4B6A-8AA5-4B9C42EA1DCC}" srcOrd="8" destOrd="0" presId="urn:microsoft.com/office/officeart/2008/layout/LinedList"/>
    <dgm:cxn modelId="{56F47E98-67D5-4D77-AF9D-5CEB062166C3}" type="presParOf" srcId="{508692A9-6277-4C5E-A070-50D43383556B}" destId="{BC88B358-26E9-4C7E-84AA-7224EDD4B578}" srcOrd="9" destOrd="0" presId="urn:microsoft.com/office/officeart/2008/layout/LinedList"/>
    <dgm:cxn modelId="{89C99667-BCBC-4B8F-86AF-4237277791C9}" type="presParOf" srcId="{BC88B358-26E9-4C7E-84AA-7224EDD4B578}" destId="{582D37B3-D1CD-4457-97CE-DD15D27CD645}" srcOrd="0" destOrd="0" presId="urn:microsoft.com/office/officeart/2008/layout/LinedList"/>
    <dgm:cxn modelId="{CAA8E4E7-4698-4F09-93B9-46B1070859E9}" type="presParOf" srcId="{BC88B358-26E9-4C7E-84AA-7224EDD4B578}" destId="{6C337889-7743-4E79-B31F-7063E032E72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D784C-925B-4ADF-90B6-41381E2A783B}">
      <dsp:nvSpPr>
        <dsp:cNvPr id="0" name=""/>
        <dsp:cNvSpPr/>
      </dsp:nvSpPr>
      <dsp:spPr>
        <a:xfrm>
          <a:off x="0" y="429"/>
          <a:ext cx="12235542"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CE4235-AFDE-45A0-BED9-C9563E74B042}">
      <dsp:nvSpPr>
        <dsp:cNvPr id="0" name=""/>
        <dsp:cNvSpPr/>
      </dsp:nvSpPr>
      <dsp:spPr>
        <a:xfrm>
          <a:off x="0" y="429"/>
          <a:ext cx="12235542" cy="70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	</a:t>
          </a:r>
          <a:r>
            <a:rPr lang="en-GB" sz="1800" b="1" kern="1200" dirty="0">
              <a:latin typeface="Arial" panose="020B0604020202020204" pitchFamily="34" charset="0"/>
              <a:cs typeface="Arial" panose="020B0604020202020204" pitchFamily="34" charset="0"/>
            </a:rPr>
            <a:t>Business Structure:</a:t>
          </a:r>
          <a:r>
            <a:rPr lang="en-GB" sz="1800" kern="1200" dirty="0">
              <a:latin typeface="Arial" panose="020B0604020202020204" pitchFamily="34" charset="0"/>
              <a:cs typeface="Arial" panose="020B0604020202020204" pitchFamily="34" charset="0"/>
            </a:rPr>
            <a:t> Sole Trader</a:t>
          </a:r>
          <a:br>
            <a:rPr lang="en-GB" sz="1800" kern="1200" dirty="0">
              <a:latin typeface="Arial" panose="020B0604020202020204" pitchFamily="34" charset="0"/>
              <a:cs typeface="Arial" panose="020B0604020202020204" pitchFamily="34" charset="0"/>
            </a:rPr>
          </a:br>
          <a:r>
            <a:rPr lang="en-GB" sz="1800" kern="1200" dirty="0">
              <a:latin typeface="Arial" panose="020B0604020202020204" pitchFamily="34" charset="0"/>
              <a:cs typeface="Arial" panose="020B0604020202020204" pitchFamily="34" charset="0"/>
            </a:rPr>
            <a:t>The r</a:t>
          </a:r>
          <a:r>
            <a:rPr lang="en-GB" sz="1800" b="1" kern="1200" dirty="0">
              <a:latin typeface="Arial" panose="020B0604020202020204" pitchFamily="34" charset="0"/>
              <a:cs typeface="Arial" panose="020B0604020202020204" pitchFamily="34" charset="0"/>
            </a:rPr>
            <a:t>eason for Choice:</a:t>
          </a:r>
          <a:endParaRPr lang="en-US" sz="1800" kern="1200" dirty="0">
            <a:latin typeface="Arial" panose="020B0604020202020204" pitchFamily="34" charset="0"/>
            <a:cs typeface="Arial" panose="020B0604020202020204" pitchFamily="34" charset="0"/>
          </a:endParaRPr>
        </a:p>
      </dsp:txBody>
      <dsp:txXfrm>
        <a:off x="0" y="429"/>
        <a:ext cx="12235542" cy="702900"/>
      </dsp:txXfrm>
    </dsp:sp>
    <dsp:sp modelId="{5E515504-BB8B-48B7-BAA1-A0C6EFB9011D}">
      <dsp:nvSpPr>
        <dsp:cNvPr id="0" name=""/>
        <dsp:cNvSpPr/>
      </dsp:nvSpPr>
      <dsp:spPr>
        <a:xfrm>
          <a:off x="0" y="703329"/>
          <a:ext cx="12235542" cy="0"/>
        </a:xfrm>
        <a:prstGeom prst="line">
          <a:avLst/>
        </a:prstGeom>
        <a:solidFill>
          <a:schemeClr val="accent5">
            <a:hueOff val="623814"/>
            <a:satOff val="-12622"/>
            <a:lumOff val="392"/>
            <a:alphaOff val="0"/>
          </a:schemeClr>
        </a:solidFill>
        <a:ln w="19050" cap="rnd" cmpd="sng" algn="ctr">
          <a:solidFill>
            <a:schemeClr val="accent5">
              <a:hueOff val="623814"/>
              <a:satOff val="-12622"/>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A1F3A8-6326-41DD-8D7B-982CC122A0EE}">
      <dsp:nvSpPr>
        <dsp:cNvPr id="0" name=""/>
        <dsp:cNvSpPr/>
      </dsp:nvSpPr>
      <dsp:spPr>
        <a:xfrm>
          <a:off x="0" y="703329"/>
          <a:ext cx="12235542" cy="70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As a sole trader, I have full control over all business decisions, allowing for quick responses to market changes</a:t>
          </a:r>
          <a:r>
            <a:rPr lang="en-GB" sz="2700" kern="1200" dirty="0">
              <a:latin typeface="Arial" panose="020B0604020202020204" pitchFamily="34" charset="0"/>
              <a:cs typeface="Arial" panose="020B0604020202020204" pitchFamily="34" charset="0"/>
            </a:rPr>
            <a:t>.</a:t>
          </a:r>
          <a:endParaRPr lang="en-US" sz="2700" kern="1200" dirty="0">
            <a:latin typeface="Arial" panose="020B0604020202020204" pitchFamily="34" charset="0"/>
            <a:cs typeface="Arial" panose="020B0604020202020204" pitchFamily="34" charset="0"/>
          </a:endParaRPr>
        </a:p>
      </dsp:txBody>
      <dsp:txXfrm>
        <a:off x="0" y="703329"/>
        <a:ext cx="12235542" cy="702900"/>
      </dsp:txXfrm>
    </dsp:sp>
    <dsp:sp modelId="{ED7411E0-6CA2-450D-963A-552CD0275343}">
      <dsp:nvSpPr>
        <dsp:cNvPr id="0" name=""/>
        <dsp:cNvSpPr/>
      </dsp:nvSpPr>
      <dsp:spPr>
        <a:xfrm>
          <a:off x="0" y="1406229"/>
          <a:ext cx="12235542" cy="0"/>
        </a:xfrm>
        <a:prstGeom prst="line">
          <a:avLst/>
        </a:prstGeom>
        <a:solidFill>
          <a:schemeClr val="accent5">
            <a:hueOff val="1247628"/>
            <a:satOff val="-25244"/>
            <a:lumOff val="784"/>
            <a:alphaOff val="0"/>
          </a:schemeClr>
        </a:solidFill>
        <a:ln w="19050" cap="rnd" cmpd="sng" algn="ctr">
          <a:solidFill>
            <a:schemeClr val="accent5">
              <a:hueOff val="1247628"/>
              <a:satOff val="-25244"/>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04BD71-3576-491B-B2D9-41C4C5E00367}">
      <dsp:nvSpPr>
        <dsp:cNvPr id="0" name=""/>
        <dsp:cNvSpPr/>
      </dsp:nvSpPr>
      <dsp:spPr>
        <a:xfrm>
          <a:off x="0" y="1406229"/>
          <a:ext cx="12235542" cy="70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This structure is simple to set up with minimal legal and administrative requirements, which is ideal for a startup with a small initial budget</a:t>
          </a:r>
          <a:r>
            <a:rPr lang="en-GB" sz="2800" kern="1200" dirty="0">
              <a:latin typeface="Arial" panose="020B0604020202020204" pitchFamily="34" charset="0"/>
              <a:cs typeface="Arial" panose="020B0604020202020204" pitchFamily="34" charset="0"/>
            </a:rPr>
            <a:t>.</a:t>
          </a:r>
          <a:endParaRPr lang="en-US" sz="2800" kern="1200" dirty="0">
            <a:latin typeface="Arial" panose="020B0604020202020204" pitchFamily="34" charset="0"/>
            <a:cs typeface="Arial" panose="020B0604020202020204" pitchFamily="34" charset="0"/>
          </a:endParaRPr>
        </a:p>
      </dsp:txBody>
      <dsp:txXfrm>
        <a:off x="0" y="1406229"/>
        <a:ext cx="12235542" cy="702900"/>
      </dsp:txXfrm>
    </dsp:sp>
    <dsp:sp modelId="{D4C5D70A-ABBA-469C-84DF-E854ADADCF02}">
      <dsp:nvSpPr>
        <dsp:cNvPr id="0" name=""/>
        <dsp:cNvSpPr/>
      </dsp:nvSpPr>
      <dsp:spPr>
        <a:xfrm>
          <a:off x="0" y="2109130"/>
          <a:ext cx="12235542" cy="0"/>
        </a:xfrm>
        <a:prstGeom prst="line">
          <a:avLst/>
        </a:prstGeom>
        <a:solidFill>
          <a:schemeClr val="accent5">
            <a:hueOff val="1871442"/>
            <a:satOff val="-37867"/>
            <a:lumOff val="1177"/>
            <a:alphaOff val="0"/>
          </a:schemeClr>
        </a:solidFill>
        <a:ln w="19050" cap="rnd" cmpd="sng" algn="ctr">
          <a:solidFill>
            <a:schemeClr val="accent5">
              <a:hueOff val="1871442"/>
              <a:satOff val="-37867"/>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D77292-83EA-4A28-9ABD-4B003C67E667}">
      <dsp:nvSpPr>
        <dsp:cNvPr id="0" name=""/>
        <dsp:cNvSpPr/>
      </dsp:nvSpPr>
      <dsp:spPr>
        <a:xfrm>
          <a:off x="0" y="2109130"/>
          <a:ext cx="12235542" cy="70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Profits from the café go directly to me, supporting personal financial growth while reinvesting in the business</a:t>
          </a:r>
          <a:r>
            <a:rPr lang="en-GB" sz="1800" kern="1200" dirty="0"/>
            <a:t>.</a:t>
          </a:r>
          <a:endParaRPr lang="en-US" sz="1800" kern="1200" dirty="0"/>
        </a:p>
      </dsp:txBody>
      <dsp:txXfrm>
        <a:off x="0" y="2109130"/>
        <a:ext cx="12235542" cy="702900"/>
      </dsp:txXfrm>
    </dsp:sp>
    <dsp:sp modelId="{F414A610-B695-4B6A-8AA5-4B9C42EA1DCC}">
      <dsp:nvSpPr>
        <dsp:cNvPr id="0" name=""/>
        <dsp:cNvSpPr/>
      </dsp:nvSpPr>
      <dsp:spPr>
        <a:xfrm>
          <a:off x="0" y="2812030"/>
          <a:ext cx="12235542" cy="0"/>
        </a:xfrm>
        <a:prstGeom prst="line">
          <a:avLst/>
        </a:prstGeom>
        <a:solidFill>
          <a:schemeClr val="accent5">
            <a:hueOff val="2495256"/>
            <a:satOff val="-50489"/>
            <a:lumOff val="1569"/>
            <a:alphaOff val="0"/>
          </a:schemeClr>
        </a:solidFill>
        <a:ln w="19050" cap="rnd" cmpd="sng" algn="ctr">
          <a:solidFill>
            <a:schemeClr val="accent5">
              <a:hueOff val="2495256"/>
              <a:satOff val="-50489"/>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2D37B3-D1CD-4457-97CE-DD15D27CD645}">
      <dsp:nvSpPr>
        <dsp:cNvPr id="0" name=""/>
        <dsp:cNvSpPr/>
      </dsp:nvSpPr>
      <dsp:spPr>
        <a:xfrm>
          <a:off x="0" y="2812030"/>
          <a:ext cx="12235542" cy="70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Aligns with my short-term goal of establishing the café and long-term goal of scaling gradually without complex ownership issues.</a:t>
          </a:r>
          <a:endParaRPr lang="en-US" sz="1800" kern="1200" dirty="0">
            <a:latin typeface="Arial" panose="020B0604020202020204" pitchFamily="34" charset="0"/>
            <a:cs typeface="Arial" panose="020B0604020202020204" pitchFamily="34" charset="0"/>
          </a:endParaRPr>
        </a:p>
      </dsp:txBody>
      <dsp:txXfrm>
        <a:off x="0" y="2812030"/>
        <a:ext cx="12235542" cy="7029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C5B9C49-462D-4C94-A237-700E23BD9975}"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3598977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5B9C49-462D-4C94-A237-700E23BD9975}"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1567910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C5B9C49-462D-4C94-A237-700E23BD9975}"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3522628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C5B9C49-462D-4C94-A237-700E23BD9975}"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1542751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C5B9C49-462D-4C94-A237-700E23BD9975}" type="datetimeFigureOut">
              <a:rPr lang="en-GB" smtClean="0"/>
              <a:t>07/12/2025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461992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C5B9C49-462D-4C94-A237-700E23BD9975}" type="datetimeFigureOut">
              <a:rPr lang="en-GB" smtClean="0"/>
              <a:t>07/12/2025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1935166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5B9C49-462D-4C94-A237-700E23BD9975}" type="datetimeFigureOut">
              <a:rPr lang="en-GB" smtClean="0"/>
              <a:t>07/12/2025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949826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C5B9C49-462D-4C94-A237-700E23BD9975}"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3164627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C5B9C49-462D-4C94-A237-700E23BD9975}" type="datetimeFigureOut">
              <a:rPr lang="en-GB" smtClean="0"/>
              <a:t>07/12/2025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2484400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C5B9C49-462D-4C94-A237-700E23BD9975}"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1932882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C5B9C49-462D-4C94-A237-700E23BD9975}"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63037-B880-4FF0-8530-171DC21353C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87251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C5B9C49-462D-4C94-A237-700E23BD9975}"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4692856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C5B9C49-462D-4C94-A237-700E23BD9975}"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63037-B880-4FF0-8530-171DC21353C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70927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C5B9C49-462D-4C94-A237-700E23BD9975}"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4113545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5B9C49-462D-4C94-A237-700E23BD9975}"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28370304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5B9C49-462D-4C94-A237-700E23BD9975}" type="datetimeFigureOut">
              <a:rPr lang="en-GB" smtClean="0"/>
              <a:t>07/12/2025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763037-B880-4FF0-8530-171DC21353C7}" type="slidenum">
              <a:rPr lang="en-GB" smtClean="0"/>
              <a:t>‹#›</a:t>
            </a:fld>
            <a:endParaRPr lang="en-GB"/>
          </a:p>
        </p:txBody>
      </p:sp>
    </p:spTree>
    <p:extLst>
      <p:ext uri="{BB962C8B-B14F-4D97-AF65-F5344CB8AC3E}">
        <p14:creationId xmlns:p14="http://schemas.microsoft.com/office/powerpoint/2010/main" val="1715529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C5B9C49-462D-4C94-A237-700E23BD9975}" type="datetimeFigureOut">
              <a:rPr lang="en-GB" smtClean="0"/>
              <a:t>07/12/2025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6763037-B880-4FF0-8530-171DC21353C7}" type="slidenum">
              <a:rPr lang="en-GB" smtClean="0"/>
              <a:t>‹#›</a:t>
            </a:fld>
            <a:endParaRPr lang="en-GB"/>
          </a:p>
        </p:txBody>
      </p:sp>
    </p:spTree>
    <p:extLst>
      <p:ext uri="{BB962C8B-B14F-4D97-AF65-F5344CB8AC3E}">
        <p14:creationId xmlns:p14="http://schemas.microsoft.com/office/powerpoint/2010/main" val="268222638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food.gov.uk/" TargetMode="External"/><Relationship Id="rId2" Type="http://schemas.openxmlformats.org/officeDocument/2006/relationships/hyperlink" Target="https://britishcoffeeassociation.org/" TargetMode="Externa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9BDCB-332D-D94F-5050-712D345B5C35}"/>
              </a:ext>
            </a:extLst>
          </p:cNvPr>
          <p:cNvSpPr>
            <a:spLocks noGrp="1"/>
          </p:cNvSpPr>
          <p:nvPr>
            <p:ph type="ctrTitle"/>
          </p:nvPr>
        </p:nvSpPr>
        <p:spPr>
          <a:xfrm>
            <a:off x="1208314" y="1578133"/>
            <a:ext cx="4634221" cy="2275410"/>
          </a:xfrm>
        </p:spPr>
        <p:txBody>
          <a:bodyPr>
            <a:normAutofit/>
          </a:bodyPr>
          <a:lstStyle/>
          <a:p>
            <a:pPr>
              <a:lnSpc>
                <a:spcPct val="90000"/>
              </a:lnSpc>
            </a:pPr>
            <a:r>
              <a:rPr lang="en-GB" sz="3600" dirty="0">
                <a:latin typeface="Algerian" panose="04020705040A02060702" pitchFamily="82" charset="0"/>
              </a:rPr>
              <a:t>Enterprise and Entrepreneurship</a:t>
            </a:r>
            <a:endParaRPr lang="en-GB" sz="3600" dirty="0"/>
          </a:p>
        </p:txBody>
      </p:sp>
      <p:sp>
        <p:nvSpPr>
          <p:cNvPr id="3" name="Subtitle 2">
            <a:extLst>
              <a:ext uri="{FF2B5EF4-FFF2-40B4-BE49-F238E27FC236}">
                <a16:creationId xmlns:a16="http://schemas.microsoft.com/office/drawing/2014/main" id="{4CB55BE7-9265-6FE1-CA69-82FE0F5C8D23}"/>
              </a:ext>
            </a:extLst>
          </p:cNvPr>
          <p:cNvSpPr>
            <a:spLocks noGrp="1"/>
          </p:cNvSpPr>
          <p:nvPr>
            <p:ph type="subTitle" idx="1"/>
          </p:nvPr>
        </p:nvSpPr>
        <p:spPr>
          <a:xfrm>
            <a:off x="1507067" y="4453667"/>
            <a:ext cx="4335468" cy="1096899"/>
          </a:xfrm>
        </p:spPr>
        <p:txBody>
          <a:bodyPr>
            <a:normAutofit/>
          </a:bodyPr>
          <a:lstStyle/>
          <a:p>
            <a:r>
              <a:rPr lang="en-GB" b="1" dirty="0">
                <a:latin typeface="Algerian" panose="04020705040A02060702" pitchFamily="82" charset="0"/>
              </a:rPr>
              <a:t>TASK 2</a:t>
            </a:r>
          </a:p>
          <a:p>
            <a:r>
              <a:rPr lang="en-GB" b="1" dirty="0">
                <a:latin typeface="Algerian" panose="04020705040A02060702" pitchFamily="82" charset="0"/>
              </a:rPr>
              <a:t>PRESENTATION BUSINESS PLAN IDEA   </a:t>
            </a:r>
          </a:p>
          <a:p>
            <a:endParaRPr lang="en-GB" dirty="0"/>
          </a:p>
        </p:txBody>
      </p:sp>
      <p:pic>
        <p:nvPicPr>
          <p:cNvPr id="4" name="Picture 3" descr="A cup of coffee with a heart shaped foam in it">
            <a:extLst>
              <a:ext uri="{FF2B5EF4-FFF2-40B4-BE49-F238E27FC236}">
                <a16:creationId xmlns:a16="http://schemas.microsoft.com/office/drawing/2014/main" id="{D6877D6F-6824-5F0B-7E21-26208D7336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8" y="2617072"/>
            <a:ext cx="3280613" cy="1894554"/>
          </a:xfrm>
          <a:prstGeom prst="rect">
            <a:avLst/>
          </a:prstGeom>
        </p:spPr>
      </p:pic>
    </p:spTree>
    <p:extLst>
      <p:ext uri="{BB962C8B-B14F-4D97-AF65-F5344CB8AC3E}">
        <p14:creationId xmlns:p14="http://schemas.microsoft.com/office/powerpoint/2010/main" val="1275458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B5446EBA-7E48-513D-A25E-F872E321CD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9889" y="499730"/>
            <a:ext cx="10219869" cy="180437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7F9739E-029D-8B8A-EE87-D290B4CB7501}"/>
              </a:ext>
            </a:extLst>
          </p:cNvPr>
          <p:cNvSpPr>
            <a:spLocks noGrp="1"/>
          </p:cNvSpPr>
          <p:nvPr>
            <p:ph idx="1"/>
          </p:nvPr>
        </p:nvSpPr>
        <p:spPr>
          <a:xfrm>
            <a:off x="1307805" y="2160589"/>
            <a:ext cx="9058939" cy="3880773"/>
          </a:xfrm>
        </p:spPr>
        <p:txBody>
          <a:bodyPr>
            <a:noAutofit/>
          </a:bodyPr>
          <a:lstStyle/>
          <a:p>
            <a:pPr marL="0" indent="0" algn="ctr">
              <a:lnSpc>
                <a:spcPct val="150000"/>
              </a:lnSpc>
              <a:buNone/>
            </a:pPr>
            <a:r>
              <a:rPr lang="en-US" altLang="en-US" b="1" dirty="0">
                <a:latin typeface="Arial" panose="020B0604020202020204" pitchFamily="34" charset="0"/>
                <a:ea typeface="Times New Roman" panose="02020603050405020304" pitchFamily="18" charset="0"/>
                <a:cs typeface="Arial" panose="020B0604020202020204" pitchFamily="34" charset="0"/>
              </a:rPr>
              <a:t>YUSTINA DA COSTA </a:t>
            </a:r>
          </a:p>
          <a:p>
            <a:pPr marL="0" indent="0" algn="ctr">
              <a:lnSpc>
                <a:spcPct val="150000"/>
              </a:lnSpc>
              <a:buNone/>
            </a:pPr>
            <a:r>
              <a:rPr lang="en-US" altLang="en-US" b="1" dirty="0">
                <a:latin typeface="Arial" panose="020B0604020202020204" pitchFamily="34" charset="0"/>
                <a:ea typeface="Times New Roman" panose="02020603050405020304" pitchFamily="18" charset="0"/>
                <a:cs typeface="Arial" panose="020B0604020202020204" pitchFamily="34" charset="0"/>
              </a:rPr>
              <a:t>2430457</a:t>
            </a:r>
            <a:br>
              <a:rPr lang="en-US" altLang="en-US" b="1" dirty="0">
                <a:latin typeface="Arial" panose="020B0604020202020204" pitchFamily="34" charset="0"/>
                <a:ea typeface="Times New Roman" panose="02020603050405020304" pitchFamily="18" charset="0"/>
                <a:cs typeface="Arial" panose="020B0604020202020204" pitchFamily="34" charset="0"/>
              </a:rPr>
            </a:br>
            <a:r>
              <a:rPr lang="en-US" b="1" dirty="0">
                <a:latin typeface="Arial" panose="020B0604020202020204" pitchFamily="34" charset="0"/>
                <a:cs typeface="Arial" panose="020B0604020202020204" pitchFamily="34" charset="0"/>
              </a:rPr>
              <a:t>INDIVIDUAL PRESENTATION BUSINESS PLAN</a:t>
            </a:r>
          </a:p>
          <a:p>
            <a:pPr marL="0" indent="0" algn="ctr">
              <a:lnSpc>
                <a:spcPct val="150000"/>
              </a:lnSpc>
              <a:buNone/>
            </a:pPr>
            <a:r>
              <a:rPr lang="en-GB" b="1" dirty="0">
                <a:latin typeface="Arial" panose="020B0604020202020204" pitchFamily="34" charset="0"/>
                <a:cs typeface="Arial" panose="020B0604020202020204" pitchFamily="34" charset="0"/>
              </a:rPr>
              <a:t>ENTERPRISE AND ENTREPRENEURSHIP</a:t>
            </a:r>
            <a:br>
              <a:rPr lang="en-GB"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(LCLM4006)</a:t>
            </a:r>
            <a:br>
              <a:rPr lang="en-GB"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GROUP 2</a:t>
            </a:r>
            <a:br>
              <a:rPr lang="en-GB"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LECTURE: MOHMMAD RAHMAN </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SUBMISSION DEADLINE: MONDAY,08/12/2025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249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EA3A4-41EB-A39B-234B-20BC15F6D2EB}"/>
              </a:ext>
            </a:extLst>
          </p:cNvPr>
          <p:cNvSpPr>
            <a:spLocks noGrp="1"/>
          </p:cNvSpPr>
          <p:nvPr>
            <p:ph type="title"/>
          </p:nvPr>
        </p:nvSpPr>
        <p:spPr>
          <a:xfrm>
            <a:off x="677334" y="609600"/>
            <a:ext cx="6478378" cy="687571"/>
          </a:xfrm>
        </p:spPr>
        <p:txBody>
          <a:bodyPr anchor="t">
            <a:normAutofit/>
          </a:bodyPr>
          <a:lstStyle/>
          <a:p>
            <a:r>
              <a:rPr lang="en-GB" dirty="0">
                <a:latin typeface="Algerian" panose="04020705040A02060702" pitchFamily="82" charset="0"/>
              </a:rPr>
              <a:t>TABLE OF CONTENTS</a:t>
            </a:r>
            <a:endParaRPr lang="en-GB" dirty="0"/>
          </a:p>
        </p:txBody>
      </p:sp>
      <p:sp>
        <p:nvSpPr>
          <p:cNvPr id="3" name="Content Placeholder 2">
            <a:extLst>
              <a:ext uri="{FF2B5EF4-FFF2-40B4-BE49-F238E27FC236}">
                <a16:creationId xmlns:a16="http://schemas.microsoft.com/office/drawing/2014/main" id="{B7DF5ED9-C35D-C0AD-CFA3-23B439696A62}"/>
              </a:ext>
            </a:extLst>
          </p:cNvPr>
          <p:cNvSpPr>
            <a:spLocks noGrp="1"/>
          </p:cNvSpPr>
          <p:nvPr>
            <p:ph idx="1"/>
          </p:nvPr>
        </p:nvSpPr>
        <p:spPr>
          <a:xfrm>
            <a:off x="4063160" y="1297171"/>
            <a:ext cx="6367380" cy="5284381"/>
          </a:xfrm>
        </p:spPr>
        <p:txBody>
          <a:bodyPr>
            <a:noAutofit/>
          </a:bodyPr>
          <a:lstStyle/>
          <a:p>
            <a:pPr>
              <a:lnSpc>
                <a:spcPct val="150000"/>
              </a:lnSpc>
              <a:buFont typeface="+mj-lt"/>
              <a:buAutoNum type="arabicPeriod"/>
            </a:pPr>
            <a:r>
              <a:rPr lang="en-GB" dirty="0">
                <a:latin typeface="Arial" panose="020B0604020202020204" pitchFamily="34" charset="0"/>
                <a:cs typeface="Arial" panose="020B0604020202020204" pitchFamily="34" charset="0"/>
              </a:rPr>
              <a:t>Introduction</a:t>
            </a:r>
          </a:p>
          <a:p>
            <a:pPr>
              <a:lnSpc>
                <a:spcPct val="150000"/>
              </a:lnSpc>
              <a:buFont typeface="+mj-lt"/>
              <a:buAutoNum type="arabicPeriod"/>
            </a:pPr>
            <a:r>
              <a:rPr lang="en-GB" dirty="0">
                <a:latin typeface="Arial" panose="020B0604020202020204" pitchFamily="34" charset="0"/>
                <a:cs typeface="Arial" panose="020B0604020202020204" pitchFamily="34" charset="0"/>
              </a:rPr>
              <a:t>Business Overview</a:t>
            </a:r>
          </a:p>
          <a:p>
            <a:pPr>
              <a:lnSpc>
                <a:spcPct val="150000"/>
              </a:lnSpc>
              <a:buFont typeface="+mj-lt"/>
              <a:buAutoNum type="arabicPeriod"/>
            </a:pPr>
            <a:r>
              <a:rPr lang="en-GB" dirty="0">
                <a:latin typeface="Arial" panose="020B0604020202020204" pitchFamily="34" charset="0"/>
                <a:cs typeface="Arial" panose="020B0604020202020204" pitchFamily="34" charset="0"/>
              </a:rPr>
              <a:t>Business Description</a:t>
            </a:r>
          </a:p>
          <a:p>
            <a:pPr>
              <a:lnSpc>
                <a:spcPct val="150000"/>
              </a:lnSpc>
              <a:buFont typeface="+mj-lt"/>
              <a:buAutoNum type="arabicPeriod"/>
            </a:pPr>
            <a:r>
              <a:rPr lang="en-GB" dirty="0">
                <a:latin typeface="Arial" panose="020B0604020202020204" pitchFamily="34" charset="0"/>
                <a:cs typeface="Arial" panose="020B0604020202020204" pitchFamily="34" charset="0"/>
              </a:rPr>
              <a:t>Legal Structure and Management</a:t>
            </a:r>
          </a:p>
          <a:p>
            <a:pPr>
              <a:lnSpc>
                <a:spcPct val="150000"/>
              </a:lnSpc>
              <a:buFont typeface="+mj-lt"/>
              <a:buAutoNum type="arabicPeriod"/>
            </a:pPr>
            <a:r>
              <a:rPr lang="en-GB" dirty="0">
                <a:latin typeface="Arial" panose="020B0604020202020204" pitchFamily="34" charset="0"/>
                <a:cs typeface="Arial" panose="020B0604020202020204" pitchFamily="34" charset="0"/>
              </a:rPr>
              <a:t>PESTLE Analysis</a:t>
            </a:r>
          </a:p>
          <a:p>
            <a:pPr>
              <a:lnSpc>
                <a:spcPct val="150000"/>
              </a:lnSpc>
              <a:buFont typeface="+mj-lt"/>
              <a:buAutoNum type="arabicPeriod"/>
            </a:pPr>
            <a:r>
              <a:rPr lang="en-GB" dirty="0">
                <a:latin typeface="Arial" panose="020B0604020202020204" pitchFamily="34" charset="0"/>
                <a:cs typeface="Arial" panose="020B0604020202020204" pitchFamily="34" charset="0"/>
              </a:rPr>
              <a:t>Marketing Strategy</a:t>
            </a:r>
          </a:p>
          <a:p>
            <a:pPr>
              <a:lnSpc>
                <a:spcPct val="150000"/>
              </a:lnSpc>
              <a:buFont typeface="+mj-lt"/>
              <a:buAutoNum type="arabicPeriod"/>
            </a:pPr>
            <a:r>
              <a:rPr lang="en-GB" dirty="0">
                <a:latin typeface="Arial" panose="020B0604020202020204" pitchFamily="34" charset="0"/>
                <a:cs typeface="Arial" panose="020B0604020202020204" pitchFamily="34" charset="0"/>
              </a:rPr>
              <a:t>Funding Requirements and Financial Plan</a:t>
            </a:r>
          </a:p>
          <a:p>
            <a:pPr>
              <a:lnSpc>
                <a:spcPct val="150000"/>
              </a:lnSpc>
              <a:buFont typeface="+mj-lt"/>
              <a:buAutoNum type="arabicPeriod"/>
            </a:pPr>
            <a:r>
              <a:rPr lang="en-GB" dirty="0">
                <a:latin typeface="Arial" panose="020B0604020202020204" pitchFamily="34" charset="0"/>
                <a:cs typeface="Arial" panose="020B0604020202020204" pitchFamily="34" charset="0"/>
              </a:rPr>
              <a:t>Break-Even Analysis</a:t>
            </a:r>
          </a:p>
          <a:p>
            <a:pPr>
              <a:lnSpc>
                <a:spcPct val="150000"/>
              </a:lnSpc>
              <a:buFont typeface="+mj-lt"/>
              <a:buAutoNum type="arabicPeriod"/>
            </a:pPr>
            <a:r>
              <a:rPr lang="en-GB" dirty="0">
                <a:latin typeface="Arial" panose="020B0604020202020204" pitchFamily="34" charset="0"/>
                <a:cs typeface="Arial" panose="020B0604020202020204" pitchFamily="34" charset="0"/>
              </a:rPr>
              <a:t>Conclusion</a:t>
            </a:r>
          </a:p>
          <a:p>
            <a:pPr>
              <a:lnSpc>
                <a:spcPct val="150000"/>
              </a:lnSpc>
              <a:buFont typeface="+mj-lt"/>
              <a:buAutoNum type="arabicPeriod"/>
            </a:pPr>
            <a:r>
              <a:rPr lang="en-GB" dirty="0">
                <a:latin typeface="Arial" panose="020B0604020202020204" pitchFamily="34" charset="0"/>
                <a:cs typeface="Arial" panose="020B0604020202020204" pitchFamily="34" charset="0"/>
              </a:rPr>
              <a:t>Reference List</a:t>
            </a:r>
          </a:p>
          <a:p>
            <a:pPr>
              <a:lnSpc>
                <a:spcPct val="90000"/>
              </a:lnSpc>
            </a:pPr>
            <a:endParaRPr lang="en-GB" dirty="0"/>
          </a:p>
        </p:txBody>
      </p:sp>
      <p:pic>
        <p:nvPicPr>
          <p:cNvPr id="4" name="Picture 3" descr="A cup of coffee with a heart shaped foam in it">
            <a:extLst>
              <a:ext uri="{FF2B5EF4-FFF2-40B4-BE49-F238E27FC236}">
                <a16:creationId xmlns:a16="http://schemas.microsoft.com/office/drawing/2014/main" id="{FA9BAEE6-A66C-B0A6-7A69-7E9B79346C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474" y="2159331"/>
            <a:ext cx="2915973" cy="1683974"/>
          </a:xfrm>
          <a:prstGeom prst="rect">
            <a:avLst/>
          </a:prstGeom>
        </p:spPr>
      </p:pic>
    </p:spTree>
    <p:extLst>
      <p:ext uri="{BB962C8B-B14F-4D97-AF65-F5344CB8AC3E}">
        <p14:creationId xmlns:p14="http://schemas.microsoft.com/office/powerpoint/2010/main" val="2614361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1E7EF-F36A-68FB-8647-9E31175CE40C}"/>
              </a:ext>
            </a:extLst>
          </p:cNvPr>
          <p:cNvSpPr>
            <a:spLocks noGrp="1"/>
          </p:cNvSpPr>
          <p:nvPr>
            <p:ph type="title"/>
          </p:nvPr>
        </p:nvSpPr>
        <p:spPr/>
        <p:txBody>
          <a:bodyPr/>
          <a:lstStyle/>
          <a:p>
            <a:r>
              <a:rPr lang="en-GB" dirty="0">
                <a:latin typeface="Algerian" panose="04020705040A02060702" pitchFamily="82" charset="0"/>
              </a:rPr>
              <a:t>INTRODUCTION</a:t>
            </a:r>
          </a:p>
        </p:txBody>
      </p:sp>
      <p:sp>
        <p:nvSpPr>
          <p:cNvPr id="3" name="Content Placeholder 2">
            <a:extLst>
              <a:ext uri="{FF2B5EF4-FFF2-40B4-BE49-F238E27FC236}">
                <a16:creationId xmlns:a16="http://schemas.microsoft.com/office/drawing/2014/main" id="{11959F65-2A78-572A-C1A1-6D6D5C9CB5F7}"/>
              </a:ext>
            </a:extLst>
          </p:cNvPr>
          <p:cNvSpPr>
            <a:spLocks noGrp="1"/>
          </p:cNvSpPr>
          <p:nvPr>
            <p:ph idx="1"/>
          </p:nvPr>
        </p:nvSpPr>
        <p:spPr>
          <a:xfrm>
            <a:off x="468086" y="2083981"/>
            <a:ext cx="11092543" cy="3852208"/>
          </a:xfrm>
        </p:spPr>
        <p:txBody>
          <a:bodyPr>
            <a:normAutofit/>
          </a:bodyPr>
          <a:lstStyle/>
          <a:p>
            <a:pPr marL="0" indent="0">
              <a:lnSpc>
                <a:spcPct val="150000"/>
              </a:lnSpc>
              <a:buNone/>
            </a:pPr>
            <a:r>
              <a:rPr lang="en-GB" sz="2800" dirty="0">
                <a:latin typeface="Arial Black" panose="020B0A04020102020204" pitchFamily="34" charset="0"/>
              </a:rPr>
              <a:t>	</a:t>
            </a:r>
            <a:r>
              <a:rPr lang="en-GB" dirty="0">
                <a:latin typeface="Arial" panose="020B0604020202020204" pitchFamily="34" charset="0"/>
                <a:cs typeface="Arial" panose="020B0604020202020204" pitchFamily="34" charset="0"/>
              </a:rPr>
              <a:t>This business plan presents </a:t>
            </a:r>
            <a:r>
              <a:rPr lang="en-GB" b="1" dirty="0">
                <a:latin typeface="Arial" panose="020B0604020202020204" pitchFamily="34" charset="0"/>
                <a:cs typeface="Arial" panose="020B0604020202020204" pitchFamily="34" charset="0"/>
              </a:rPr>
              <a:t>Timor Taste Café</a:t>
            </a:r>
            <a:r>
              <a:rPr lang="en-GB" dirty="0">
                <a:latin typeface="Arial" panose="020B0604020202020204" pitchFamily="34" charset="0"/>
                <a:cs typeface="Arial" panose="020B0604020202020204" pitchFamily="34" charset="0"/>
              </a:rPr>
              <a:t>, a new independent café start-up located in Oxford with an initial budget of </a:t>
            </a:r>
            <a:r>
              <a:rPr lang="en-GB" b="1" dirty="0">
                <a:latin typeface="Arial" panose="020B0604020202020204" pitchFamily="34" charset="0"/>
                <a:cs typeface="Arial" panose="020B0604020202020204" pitchFamily="34" charset="0"/>
              </a:rPr>
              <a:t>£5,000</a:t>
            </a:r>
            <a:r>
              <a:rPr lang="en-GB" dirty="0">
                <a:latin typeface="Arial" panose="020B0604020202020204" pitchFamily="34" charset="0"/>
                <a:cs typeface="Arial" panose="020B0604020202020204" pitchFamily="34" charset="0"/>
              </a:rPr>
              <a:t>. The purpose of this plan is to explain the business idea, analyse the external environment, outline the marketing strategy, and evaluate the financial performance of the business. The UK café market continues to grow due to strong coffee consumption and café culture (Statista, 2024).</a:t>
            </a:r>
          </a:p>
          <a:p>
            <a:pPr marL="0" indent="0">
              <a:lnSpc>
                <a:spcPct val="170000"/>
              </a:lnSpc>
              <a:buNone/>
            </a:pPr>
            <a:endParaRPr lang="en-GB" sz="2300" dirty="0"/>
          </a:p>
        </p:txBody>
      </p:sp>
      <p:pic>
        <p:nvPicPr>
          <p:cNvPr id="4" name="Picture 3" descr="A cup of coffee with a heart shaped foam in it">
            <a:extLst>
              <a:ext uri="{FF2B5EF4-FFF2-40B4-BE49-F238E27FC236}">
                <a16:creationId xmlns:a16="http://schemas.microsoft.com/office/drawing/2014/main" id="{1D8A4FCB-7AA4-AD8E-1A22-795BDF091D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82943" y="1"/>
            <a:ext cx="1709057" cy="1817913"/>
          </a:xfrm>
          <a:prstGeom prst="rect">
            <a:avLst/>
          </a:prstGeom>
        </p:spPr>
      </p:pic>
    </p:spTree>
    <p:extLst>
      <p:ext uri="{BB962C8B-B14F-4D97-AF65-F5344CB8AC3E}">
        <p14:creationId xmlns:p14="http://schemas.microsoft.com/office/powerpoint/2010/main" val="1819809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45835-A126-BBF6-504C-09C0314C36A7}"/>
              </a:ext>
            </a:extLst>
          </p:cNvPr>
          <p:cNvSpPr>
            <a:spLocks noGrp="1"/>
          </p:cNvSpPr>
          <p:nvPr>
            <p:ph type="title"/>
          </p:nvPr>
        </p:nvSpPr>
        <p:spPr/>
        <p:txBody>
          <a:bodyPr/>
          <a:lstStyle/>
          <a:p>
            <a:r>
              <a:rPr lang="en-GB" dirty="0">
                <a:latin typeface="Algerian" panose="04020705040A02060702" pitchFamily="82" charset="0"/>
              </a:rPr>
              <a:t>OVERVIEW BUSINESS PLAN</a:t>
            </a:r>
          </a:p>
        </p:txBody>
      </p:sp>
      <p:sp>
        <p:nvSpPr>
          <p:cNvPr id="3" name="Content Placeholder 2">
            <a:extLst>
              <a:ext uri="{FF2B5EF4-FFF2-40B4-BE49-F238E27FC236}">
                <a16:creationId xmlns:a16="http://schemas.microsoft.com/office/drawing/2014/main" id="{B0A4FC62-FA93-C022-153B-8C0A2E8D10F3}"/>
              </a:ext>
            </a:extLst>
          </p:cNvPr>
          <p:cNvSpPr>
            <a:spLocks noGrp="1"/>
          </p:cNvSpPr>
          <p:nvPr>
            <p:ph idx="1"/>
          </p:nvPr>
        </p:nvSpPr>
        <p:spPr>
          <a:xfrm>
            <a:off x="677333" y="2160589"/>
            <a:ext cx="9933960" cy="3880773"/>
          </a:xfrm>
        </p:spPr>
        <p:txBody>
          <a:bodyPr/>
          <a:lstStyle/>
          <a:p>
            <a:pPr>
              <a:lnSpc>
                <a:spcPct val="150000"/>
              </a:lnSpc>
            </a:pPr>
            <a:r>
              <a:rPr lang="en-GB">
                <a:latin typeface="Arial" panose="020B0604020202020204" pitchFamily="34" charset="0"/>
                <a:cs typeface="Arial" panose="020B0604020202020204" pitchFamily="34" charset="0"/>
              </a:rPr>
              <a:t>Timor Taste Café is a </a:t>
            </a:r>
            <a:r>
              <a:rPr lang="en-GB" b="1">
                <a:latin typeface="Arial" panose="020B0604020202020204" pitchFamily="34" charset="0"/>
                <a:cs typeface="Arial" panose="020B0604020202020204" pitchFamily="34" charset="0"/>
              </a:rPr>
              <a:t>sole trader café</a:t>
            </a:r>
            <a:r>
              <a:rPr lang="en-GB">
                <a:latin typeface="Arial" panose="020B0604020202020204" pitchFamily="34" charset="0"/>
                <a:cs typeface="Arial" panose="020B0604020202020204" pitchFamily="34" charset="0"/>
              </a:rPr>
              <a:t> based in Oxford, United Kingdom. The café will specialise in </a:t>
            </a:r>
            <a:r>
              <a:rPr lang="en-GB" b="1">
                <a:latin typeface="Arial" panose="020B0604020202020204" pitchFamily="34" charset="0"/>
                <a:cs typeface="Arial" panose="020B0604020202020204" pitchFamily="34" charset="0"/>
              </a:rPr>
              <a:t>Timor-Leste coffee</a:t>
            </a:r>
            <a:r>
              <a:rPr lang="en-GB">
                <a:latin typeface="Arial" panose="020B0604020202020204" pitchFamily="34" charset="0"/>
                <a:cs typeface="Arial" panose="020B0604020202020204" pitchFamily="34" charset="0"/>
              </a:rPr>
              <a:t> and light refreshments, targeting </a:t>
            </a:r>
            <a:r>
              <a:rPr lang="en-GB" b="1">
                <a:latin typeface="Arial" panose="020B0604020202020204" pitchFamily="34" charset="0"/>
                <a:cs typeface="Arial" panose="020B0604020202020204" pitchFamily="34" charset="0"/>
              </a:rPr>
              <a:t>students, workers, and local residents</a:t>
            </a:r>
            <a:r>
              <a:rPr lang="en-GB">
                <a:latin typeface="Arial" panose="020B0604020202020204" pitchFamily="34" charset="0"/>
                <a:cs typeface="Arial" panose="020B0604020202020204" pitchFamily="34" charset="0"/>
              </a:rPr>
              <a:t>. The business will operate with a start-up budget of </a:t>
            </a:r>
            <a:r>
              <a:rPr lang="en-GB" b="1">
                <a:latin typeface="Arial" panose="020B0604020202020204" pitchFamily="34" charset="0"/>
                <a:cs typeface="Arial" panose="020B0604020202020204" pitchFamily="34" charset="0"/>
              </a:rPr>
              <a:t>£5,000</a:t>
            </a:r>
            <a:r>
              <a:rPr lang="en-GB">
                <a:latin typeface="Arial" panose="020B0604020202020204" pitchFamily="34" charset="0"/>
                <a:cs typeface="Arial" panose="020B0604020202020204" pitchFamily="34" charset="0"/>
              </a:rPr>
              <a:t> and aims to grow through affordable pricing and ethical sourcing, which are increasingly valued by UK consumers (Mintel, 2023).</a:t>
            </a:r>
          </a:p>
          <a:p>
            <a:endParaRPr lang="en-GB" dirty="0"/>
          </a:p>
        </p:txBody>
      </p:sp>
      <p:pic>
        <p:nvPicPr>
          <p:cNvPr id="4" name="Picture 3" descr="A cup of coffee with a heart shaped foam in it">
            <a:extLst>
              <a:ext uri="{FF2B5EF4-FFF2-40B4-BE49-F238E27FC236}">
                <a16:creationId xmlns:a16="http://schemas.microsoft.com/office/drawing/2014/main" id="{C9965948-65D6-A2AA-C257-16C9B54364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98642" y="1"/>
            <a:ext cx="1793358" cy="2057400"/>
          </a:xfrm>
          <a:prstGeom prst="rect">
            <a:avLst/>
          </a:prstGeom>
        </p:spPr>
      </p:pic>
    </p:spTree>
    <p:extLst>
      <p:ext uri="{BB962C8B-B14F-4D97-AF65-F5344CB8AC3E}">
        <p14:creationId xmlns:p14="http://schemas.microsoft.com/office/powerpoint/2010/main" val="1037287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F521D-D488-82C2-6FA6-1C744358AF39}"/>
              </a:ext>
            </a:extLst>
          </p:cNvPr>
          <p:cNvSpPr>
            <a:spLocks noGrp="1"/>
          </p:cNvSpPr>
          <p:nvPr>
            <p:ph type="title"/>
          </p:nvPr>
        </p:nvSpPr>
        <p:spPr/>
        <p:txBody>
          <a:bodyPr/>
          <a:lstStyle/>
          <a:p>
            <a:r>
              <a:rPr lang="en-GB" b="1" dirty="0">
                <a:latin typeface="Algerian" panose="04020705040A02060702" pitchFamily="82" charset="0"/>
              </a:rPr>
              <a:t>BUSINESS IDEA DESCRIPTION</a:t>
            </a:r>
            <a:endParaRPr lang="en-GB" dirty="0">
              <a:latin typeface="Algerian" panose="04020705040A02060702" pitchFamily="82" charset="0"/>
            </a:endParaRPr>
          </a:p>
        </p:txBody>
      </p:sp>
      <p:sp>
        <p:nvSpPr>
          <p:cNvPr id="3" name="Content Placeholder 2">
            <a:extLst>
              <a:ext uri="{FF2B5EF4-FFF2-40B4-BE49-F238E27FC236}">
                <a16:creationId xmlns:a16="http://schemas.microsoft.com/office/drawing/2014/main" id="{8FB69788-8B09-845A-5856-8F7DFC8A8347}"/>
              </a:ext>
            </a:extLst>
          </p:cNvPr>
          <p:cNvSpPr>
            <a:spLocks noGrp="1"/>
          </p:cNvSpPr>
          <p:nvPr>
            <p:ph idx="1"/>
          </p:nvPr>
        </p:nvSpPr>
        <p:spPr>
          <a:xfrm>
            <a:off x="680320" y="1446028"/>
            <a:ext cx="10069195" cy="3136605"/>
          </a:xfrm>
        </p:spPr>
        <p:txBody>
          <a:bodyPr>
            <a:noAutofit/>
          </a:bodyPr>
          <a:lstStyle/>
          <a:p>
            <a:pPr marL="0" indent="0">
              <a:lnSpc>
                <a:spcPct val="150000"/>
              </a:lnSpc>
              <a:buNone/>
            </a:pPr>
            <a:r>
              <a:rPr lang="en-GB" sz="3200" dirty="0">
                <a:latin typeface="Arial Black" panose="020B0A04020102020204" pitchFamily="34" charset="0"/>
              </a:rPr>
              <a:t>	</a:t>
            </a:r>
            <a:r>
              <a:rPr lang="en-GB" dirty="0">
                <a:latin typeface="Arial" panose="020B0604020202020204" pitchFamily="34" charset="0"/>
                <a:cs typeface="Arial" panose="020B0604020202020204" pitchFamily="34" charset="0"/>
              </a:rPr>
              <a:t>Timor Taste Café offers premium Timor-Leste coffee, hot and cold drinks, and light snacks in a warm and welcoming environment. The café’s unique selling point is its focus on </a:t>
            </a:r>
            <a:r>
              <a:rPr lang="en-GB" b="1" dirty="0">
                <a:latin typeface="Arial" panose="020B0604020202020204" pitchFamily="34" charset="0"/>
                <a:cs typeface="Arial" panose="020B0604020202020204" pitchFamily="34" charset="0"/>
              </a:rPr>
              <a:t>ethically sourced Timorese coffee</a:t>
            </a:r>
            <a:r>
              <a:rPr lang="en-GB" dirty="0">
                <a:latin typeface="Arial" panose="020B0604020202020204" pitchFamily="34" charset="0"/>
                <a:cs typeface="Arial" panose="020B0604020202020204" pitchFamily="34" charset="0"/>
              </a:rPr>
              <a:t> and cultural identity. Ethical sourcing and sustainability are important factors influencing customer choice in the UK coffee market (Fairtrade Foundation, 2024; Kotler et al., 2022).</a:t>
            </a:r>
          </a:p>
          <a:p>
            <a:pPr marL="0" indent="0">
              <a:buNone/>
            </a:pPr>
            <a:endParaRPr lang="en-GB" dirty="0">
              <a:latin typeface="Arial" panose="020B0604020202020204" pitchFamily="34" charset="0"/>
              <a:cs typeface="Arial" panose="020B0604020202020204" pitchFamily="34" charset="0"/>
            </a:endParaRPr>
          </a:p>
        </p:txBody>
      </p:sp>
      <p:pic>
        <p:nvPicPr>
          <p:cNvPr id="4" name="Picture 3" descr="A cup of coffee with a heart shaped foam in it">
            <a:extLst>
              <a:ext uri="{FF2B5EF4-FFF2-40B4-BE49-F238E27FC236}">
                <a16:creationId xmlns:a16="http://schemas.microsoft.com/office/drawing/2014/main" id="{F17A31A5-9DC1-1125-A1B3-06D55699E0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0914" y="1"/>
            <a:ext cx="1611086" cy="1690576"/>
          </a:xfrm>
          <a:prstGeom prst="rect">
            <a:avLst/>
          </a:prstGeom>
        </p:spPr>
      </p:pic>
    </p:spTree>
    <p:extLst>
      <p:ext uri="{BB962C8B-B14F-4D97-AF65-F5344CB8AC3E}">
        <p14:creationId xmlns:p14="http://schemas.microsoft.com/office/powerpoint/2010/main" val="2518293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9A753-1A99-75F9-C314-8FF9BB6788E0}"/>
              </a:ext>
            </a:extLst>
          </p:cNvPr>
          <p:cNvSpPr>
            <a:spLocks noGrp="1"/>
          </p:cNvSpPr>
          <p:nvPr>
            <p:ph type="title"/>
          </p:nvPr>
        </p:nvSpPr>
        <p:spPr>
          <a:xfrm>
            <a:off x="677334" y="609600"/>
            <a:ext cx="7669224" cy="698204"/>
          </a:xfrm>
        </p:spPr>
        <p:txBody>
          <a:bodyPr>
            <a:normAutofit fontScale="90000"/>
          </a:bodyPr>
          <a:lstStyle/>
          <a:p>
            <a:r>
              <a:rPr lang="en-GB" b="1" dirty="0">
                <a:latin typeface="Algerian" panose="04020705040A02060702" pitchFamily="82" charset="0"/>
              </a:rPr>
              <a:t>PRODUCT  OFFERING</a:t>
            </a:r>
            <a:br>
              <a:rPr lang="en-GB" dirty="0"/>
            </a:br>
            <a:endParaRPr lang="en-GB" dirty="0"/>
          </a:p>
        </p:txBody>
      </p:sp>
      <p:sp>
        <p:nvSpPr>
          <p:cNvPr id="3" name="Content Placeholder 2">
            <a:extLst>
              <a:ext uri="{FF2B5EF4-FFF2-40B4-BE49-F238E27FC236}">
                <a16:creationId xmlns:a16="http://schemas.microsoft.com/office/drawing/2014/main" id="{9D3C3ACC-AA54-BFD1-550D-A1B8A7EA008B}"/>
              </a:ext>
            </a:extLst>
          </p:cNvPr>
          <p:cNvSpPr>
            <a:spLocks noGrp="1"/>
          </p:cNvSpPr>
          <p:nvPr>
            <p:ph idx="1"/>
          </p:nvPr>
        </p:nvSpPr>
        <p:spPr>
          <a:xfrm>
            <a:off x="1020726" y="1307804"/>
            <a:ext cx="7931888" cy="3838353"/>
          </a:xfrm>
        </p:spPr>
        <p:txBody>
          <a:bodyPr>
            <a:normAutofit/>
          </a:bodyPr>
          <a:lstStyle/>
          <a:p>
            <a:pPr lvl="0">
              <a:lnSpc>
                <a:spcPct val="150000"/>
              </a:lnSpc>
            </a:pPr>
            <a:r>
              <a:rPr lang="en-GB" b="1" dirty="0">
                <a:latin typeface="Arial" panose="020B0604020202020204" pitchFamily="34" charset="0"/>
                <a:cs typeface="Arial" panose="020B0604020202020204" pitchFamily="34" charset="0"/>
              </a:rPr>
              <a:t>Single-origin Timorese coffee</a:t>
            </a:r>
          </a:p>
          <a:p>
            <a:pPr lvl="0">
              <a:lnSpc>
                <a:spcPct val="150000"/>
              </a:lnSpc>
            </a:pPr>
            <a:r>
              <a:rPr lang="en-GB" b="1" dirty="0">
                <a:latin typeface="Arial" panose="020B0604020202020204" pitchFamily="34" charset="0"/>
                <a:cs typeface="Arial" panose="020B0604020202020204" pitchFamily="34" charset="0"/>
              </a:rPr>
              <a:t>Traditional Timorese snacks (cassava fries, </a:t>
            </a:r>
            <a:r>
              <a:rPr lang="en-GB" b="1" dirty="0" err="1">
                <a:latin typeface="Arial" panose="020B0604020202020204" pitchFamily="34" charset="0"/>
                <a:cs typeface="Arial" panose="020B0604020202020204" pitchFamily="34" charset="0"/>
              </a:rPr>
              <a:t>batar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daan</a:t>
            </a:r>
            <a:r>
              <a:rPr lang="en-GB" b="1" dirty="0">
                <a:latin typeface="Arial" panose="020B0604020202020204" pitchFamily="34" charset="0"/>
                <a:cs typeface="Arial" panose="020B0604020202020204" pitchFamily="34" charset="0"/>
              </a:rPr>
              <a:t>, pastries)</a:t>
            </a:r>
          </a:p>
          <a:p>
            <a:pPr lvl="0">
              <a:lnSpc>
                <a:spcPct val="150000"/>
              </a:lnSpc>
            </a:pPr>
            <a:r>
              <a:rPr lang="en-GB" b="1" dirty="0">
                <a:latin typeface="Arial" panose="020B0604020202020204" pitchFamily="34" charset="0"/>
                <a:cs typeface="Arial" panose="020B0604020202020204" pitchFamily="34" charset="0"/>
              </a:rPr>
              <a:t>Hot and cold café beverages</a:t>
            </a:r>
          </a:p>
          <a:p>
            <a:pPr lvl="0">
              <a:lnSpc>
                <a:spcPct val="150000"/>
              </a:lnSpc>
            </a:pPr>
            <a:r>
              <a:rPr lang="en-GB" b="1" dirty="0">
                <a:latin typeface="Arial" panose="020B0604020202020204" pitchFamily="34" charset="0"/>
                <a:cs typeface="Arial" panose="020B0604020202020204" pitchFamily="34" charset="0"/>
              </a:rPr>
              <a:t>Light meals with Timorese fusion</a:t>
            </a:r>
          </a:p>
          <a:p>
            <a:pPr lvl="0">
              <a:lnSpc>
                <a:spcPct val="150000"/>
              </a:lnSpc>
            </a:pPr>
            <a:r>
              <a:rPr lang="en-GB" b="1" dirty="0">
                <a:latin typeface="Arial" panose="020B0604020202020204" pitchFamily="34" charset="0"/>
                <a:cs typeface="Arial" panose="020B0604020202020204" pitchFamily="34" charset="0"/>
              </a:rPr>
              <a:t>Retail items (coffee beans, sauces, cultural products)</a:t>
            </a:r>
          </a:p>
          <a:p>
            <a:pPr lvl="0">
              <a:lnSpc>
                <a:spcPct val="150000"/>
              </a:lnSpc>
            </a:pPr>
            <a:r>
              <a:rPr lang="en-GB" b="1" dirty="0">
                <a:latin typeface="Arial" panose="020B0604020202020204" pitchFamily="34" charset="0"/>
                <a:cs typeface="Arial" panose="020B0604020202020204" pitchFamily="34" charset="0"/>
              </a:rPr>
              <a:t>Cultural mini-events and tasting sessions</a:t>
            </a:r>
          </a:p>
          <a:p>
            <a:pPr marL="0" indent="0">
              <a:lnSpc>
                <a:spcPct val="150000"/>
              </a:lnSpc>
              <a:buNone/>
            </a:pPr>
            <a:endParaRPr lang="en-GB" b="1" dirty="0">
              <a:latin typeface="Arial Black" panose="020B0A04020102020204" pitchFamily="34" charset="0"/>
            </a:endParaRPr>
          </a:p>
          <a:p>
            <a:endParaRPr lang="en-GB" dirty="0"/>
          </a:p>
        </p:txBody>
      </p:sp>
      <p:pic>
        <p:nvPicPr>
          <p:cNvPr id="4" name="Picture 3" descr="A cup of coffee with a heart shaped foam in it">
            <a:extLst>
              <a:ext uri="{FF2B5EF4-FFF2-40B4-BE49-F238E27FC236}">
                <a16:creationId xmlns:a16="http://schemas.microsoft.com/office/drawing/2014/main" id="{BAA9DB4D-C943-ACB4-6063-4FCD3ADFAB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0914" y="1"/>
            <a:ext cx="1611086" cy="1930399"/>
          </a:xfrm>
          <a:prstGeom prst="rect">
            <a:avLst/>
          </a:prstGeom>
        </p:spPr>
      </p:pic>
    </p:spTree>
    <p:extLst>
      <p:ext uri="{BB962C8B-B14F-4D97-AF65-F5344CB8AC3E}">
        <p14:creationId xmlns:p14="http://schemas.microsoft.com/office/powerpoint/2010/main" val="2743636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EBA50-AAE9-0DE4-CA71-2594B3B9FDFE}"/>
              </a:ext>
            </a:extLst>
          </p:cNvPr>
          <p:cNvSpPr>
            <a:spLocks noGrp="1"/>
          </p:cNvSpPr>
          <p:nvPr>
            <p:ph type="title"/>
          </p:nvPr>
        </p:nvSpPr>
        <p:spPr>
          <a:xfrm>
            <a:off x="680321" y="370115"/>
            <a:ext cx="9613861" cy="849086"/>
          </a:xfrm>
        </p:spPr>
        <p:txBody>
          <a:bodyPr>
            <a:normAutofit/>
          </a:bodyPr>
          <a:lstStyle/>
          <a:p>
            <a:r>
              <a:rPr lang="en-GB" b="1" dirty="0">
                <a:latin typeface="Algerian" panose="04020705040A02060702" pitchFamily="82" charset="0"/>
              </a:rPr>
              <a:t>HOW IT MEETS A MARKET NEED!</a:t>
            </a:r>
            <a:endParaRPr lang="en-GB" dirty="0"/>
          </a:p>
        </p:txBody>
      </p:sp>
      <p:sp>
        <p:nvSpPr>
          <p:cNvPr id="3" name="Content Placeholder 2">
            <a:extLst>
              <a:ext uri="{FF2B5EF4-FFF2-40B4-BE49-F238E27FC236}">
                <a16:creationId xmlns:a16="http://schemas.microsoft.com/office/drawing/2014/main" id="{01A947F3-893F-8234-882A-38C99A8A3364}"/>
              </a:ext>
            </a:extLst>
          </p:cNvPr>
          <p:cNvSpPr>
            <a:spLocks noGrp="1"/>
          </p:cNvSpPr>
          <p:nvPr>
            <p:ph idx="1"/>
          </p:nvPr>
        </p:nvSpPr>
        <p:spPr>
          <a:xfrm>
            <a:off x="0" y="1020727"/>
            <a:ext cx="11669486" cy="5695760"/>
          </a:xfrm>
        </p:spPr>
        <p:txBody>
          <a:bodyPr>
            <a:normAutofit lnSpcReduction="10000"/>
          </a:bodyPr>
          <a:lstStyle/>
          <a:p>
            <a:pPr>
              <a:lnSpc>
                <a:spcPct val="150000"/>
              </a:lnSpc>
            </a:pPr>
            <a:r>
              <a:rPr lang="en-GB" b="1" dirty="0">
                <a:latin typeface="Arial" panose="020B0604020202020204" pitchFamily="34" charset="0"/>
                <a:cs typeface="Arial" panose="020B0604020202020204" pitchFamily="34" charset="0"/>
              </a:rPr>
              <a:t>There is strong and growing customer demand for unique, international, and ethically sourced coffee products in the UK market</a:t>
            </a:r>
            <a:r>
              <a:rPr lang="en-GB" dirty="0">
                <a:latin typeface="Arial" panose="020B0604020202020204" pitchFamily="34" charset="0"/>
                <a:cs typeface="Arial" panose="020B0604020202020204" pitchFamily="34" charset="0"/>
              </a:rPr>
              <a:t> (British Coffee Association, 2023).</a:t>
            </a:r>
          </a:p>
          <a:p>
            <a:pPr>
              <a:lnSpc>
                <a:spcPct val="150000"/>
              </a:lnSpc>
            </a:pPr>
            <a:r>
              <a:rPr lang="en-GB" b="1" dirty="0">
                <a:latin typeface="Arial" panose="020B0604020202020204" pitchFamily="34" charset="0"/>
                <a:cs typeface="Arial" panose="020B0604020202020204" pitchFamily="34" charset="0"/>
              </a:rPr>
              <a:t>Timor Taste Café meets these market needs in several key ways:</a:t>
            </a: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Unique Cultural Offering: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café introduces authentic Timorese flavours not available anywhere else in Oxford, giving the business a distinctive cultural niche.</a:t>
            </a:r>
          </a:p>
          <a:p>
            <a:pPr>
              <a:lnSpc>
                <a:spcPct val="170000"/>
              </a:lnSpc>
            </a:pPr>
            <a:r>
              <a:rPr lang="en-GB" b="1" dirty="0">
                <a:latin typeface="Arial" panose="020B0604020202020204" pitchFamily="34" charset="0"/>
                <a:cs typeface="Arial" panose="020B0604020202020204" pitchFamily="34" charset="0"/>
              </a:rPr>
              <a:t>Speciality Coffee Demand:</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UK consumers increasingly seek high-quality, global speciality coffee, and the café’s Timorese coffee offering aligns with this trend.</a:t>
            </a:r>
          </a:p>
          <a:p>
            <a:pPr>
              <a:lnSpc>
                <a:spcPct val="170000"/>
              </a:lnSpc>
            </a:pPr>
            <a:r>
              <a:rPr lang="en-GB" b="1" dirty="0">
                <a:latin typeface="Arial" panose="020B0604020202020204" pitchFamily="34" charset="0"/>
                <a:cs typeface="Arial" panose="020B0604020202020204" pitchFamily="34" charset="0"/>
              </a:rPr>
              <a:t>Ethical and Sustainable Choice: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Consumer preference for ethically sourced products continues to grow, and Timor Taste Café supports this demand by promoting responsibly sourced coffee (Fairtrade Foundation, 2024)</a:t>
            </a:r>
          </a:p>
          <a:p>
            <a:endParaRPr lang="en-GB" dirty="0"/>
          </a:p>
        </p:txBody>
      </p:sp>
      <p:pic>
        <p:nvPicPr>
          <p:cNvPr id="6" name="Picture 5" descr="A cup of coffee with a heart shaped foam in it">
            <a:extLst>
              <a:ext uri="{FF2B5EF4-FFF2-40B4-BE49-F238E27FC236}">
                <a16:creationId xmlns:a16="http://schemas.microsoft.com/office/drawing/2014/main" id="{3A382B9F-3061-459C-4CA1-7F4CAA4ABB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28251" y="51747"/>
            <a:ext cx="1387549" cy="968980"/>
          </a:xfrm>
          <a:prstGeom prst="rect">
            <a:avLst/>
          </a:prstGeom>
        </p:spPr>
      </p:pic>
    </p:spTree>
    <p:extLst>
      <p:ext uri="{BB962C8B-B14F-4D97-AF65-F5344CB8AC3E}">
        <p14:creationId xmlns:p14="http://schemas.microsoft.com/office/powerpoint/2010/main" val="4091054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F9CB-B0A7-3072-4EC3-8FD3BCE07B88}"/>
              </a:ext>
            </a:extLst>
          </p:cNvPr>
          <p:cNvSpPr>
            <a:spLocks noGrp="1"/>
          </p:cNvSpPr>
          <p:nvPr>
            <p:ph type="title"/>
          </p:nvPr>
        </p:nvSpPr>
        <p:spPr>
          <a:xfrm>
            <a:off x="677334" y="609600"/>
            <a:ext cx="8596668" cy="881743"/>
          </a:xfrm>
        </p:spPr>
        <p:txBody>
          <a:bodyPr/>
          <a:lstStyle/>
          <a:p>
            <a:r>
              <a:rPr lang="en-GB" dirty="0">
                <a:latin typeface="Algerian" panose="04020705040A02060702" pitchFamily="82" charset="0"/>
              </a:rPr>
              <a:t>SERVICE  MEETS MARKET NEEDS</a:t>
            </a:r>
            <a:endParaRPr lang="en-GB" dirty="0"/>
          </a:p>
        </p:txBody>
      </p:sp>
      <p:sp>
        <p:nvSpPr>
          <p:cNvPr id="3" name="Content Placeholder 2">
            <a:extLst>
              <a:ext uri="{FF2B5EF4-FFF2-40B4-BE49-F238E27FC236}">
                <a16:creationId xmlns:a16="http://schemas.microsoft.com/office/drawing/2014/main" id="{4526E2FA-CCD6-4654-2A91-AE4BC798EB8B}"/>
              </a:ext>
            </a:extLst>
          </p:cNvPr>
          <p:cNvSpPr>
            <a:spLocks noGrp="1"/>
          </p:cNvSpPr>
          <p:nvPr>
            <p:ph idx="1"/>
          </p:nvPr>
        </p:nvSpPr>
        <p:spPr>
          <a:xfrm>
            <a:off x="552893" y="1567543"/>
            <a:ext cx="9271591" cy="4767943"/>
          </a:xfrm>
        </p:spPr>
        <p:txBody>
          <a:bodyPr>
            <a:normAutofit/>
          </a:bodyPr>
          <a:lstStyle/>
          <a:p>
            <a:pPr>
              <a:buFont typeface="Wingdings" panose="05000000000000000000" pitchFamily="2" charset="2"/>
              <a:buChar char="Ø"/>
            </a:pPr>
            <a:r>
              <a:rPr lang="en-GB" b="1" dirty="0">
                <a:latin typeface="Arial" panose="020B0604020202020204" pitchFamily="34" charset="0"/>
                <a:cs typeface="Arial" panose="020B0604020202020204" pitchFamily="34" charset="0"/>
              </a:rPr>
              <a:t>Diverse Local Population:</a:t>
            </a:r>
          </a:p>
          <a:p>
            <a:pPr marL="0" indent="0">
              <a:buNone/>
            </a:pPr>
            <a:r>
              <a:rPr lang="en-GB" dirty="0">
                <a:latin typeface="Arial" panose="020B0604020202020204" pitchFamily="34" charset="0"/>
                <a:cs typeface="Arial" panose="020B0604020202020204" pitchFamily="34" charset="0"/>
              </a:rPr>
              <a:t>Oxford’s international students and professionals enjoy exploring global flavours, creating strong demand for cultural cafés.</a:t>
            </a:r>
          </a:p>
          <a:p>
            <a:pPr>
              <a:buFont typeface="Wingdings" panose="05000000000000000000" pitchFamily="2" charset="2"/>
              <a:buChar char="Ø"/>
            </a:pPr>
            <a:r>
              <a:rPr lang="en-GB" b="1" dirty="0">
                <a:latin typeface="Arial" panose="020B0604020202020204" pitchFamily="34" charset="0"/>
                <a:cs typeface="Arial" panose="020B0604020202020204" pitchFamily="34" charset="0"/>
              </a:rPr>
              <a:t>Authentic Experiences:</a:t>
            </a:r>
          </a:p>
          <a:p>
            <a:pPr marL="0" indent="0">
              <a:buNone/>
            </a:pPr>
            <a:r>
              <a:rPr lang="en-GB" dirty="0">
                <a:latin typeface="Arial" panose="020B0604020202020204" pitchFamily="34" charset="0"/>
                <a:cs typeface="Arial" panose="020B0604020202020204" pitchFamily="34" charset="0"/>
              </a:rPr>
              <a:t>Customers increasingly seek cafés offering unique cultural identity and new food experiences.</a:t>
            </a:r>
          </a:p>
          <a:p>
            <a:pPr>
              <a:buFont typeface="Wingdings" panose="05000000000000000000" pitchFamily="2" charset="2"/>
              <a:buChar char="Ø"/>
            </a:pPr>
            <a:r>
              <a:rPr lang="en-GB" b="1" dirty="0">
                <a:latin typeface="Arial" panose="020B0604020202020204" pitchFamily="34" charset="0"/>
                <a:cs typeface="Arial" panose="020B0604020202020204" pitchFamily="34" charset="0"/>
              </a:rPr>
              <a:t>Affordable, Casual Dining:</a:t>
            </a:r>
          </a:p>
          <a:p>
            <a:pPr marL="0" indent="0">
              <a:buNone/>
            </a:pPr>
            <a:r>
              <a:rPr lang="en-GB" dirty="0">
                <a:latin typeface="Arial" panose="020B0604020202020204" pitchFamily="34" charset="0"/>
                <a:cs typeface="Arial" panose="020B0604020202020204" pitchFamily="34" charset="0"/>
              </a:rPr>
              <a:t>Timor Taste Café aligns with the growing trend toward affordable, convenient dining options.</a:t>
            </a:r>
          </a:p>
          <a:p>
            <a:endParaRPr lang="en-GB" dirty="0">
              <a:latin typeface="Arial Black" panose="020B0A04020102020204" pitchFamily="34" charset="0"/>
            </a:endParaRPr>
          </a:p>
        </p:txBody>
      </p:sp>
      <p:pic>
        <p:nvPicPr>
          <p:cNvPr id="4" name="Picture 3" descr="A cup of coffee with a heart shaped foam in it">
            <a:extLst>
              <a:ext uri="{FF2B5EF4-FFF2-40B4-BE49-F238E27FC236}">
                <a16:creationId xmlns:a16="http://schemas.microsoft.com/office/drawing/2014/main" id="{4C1BA604-1105-0137-2250-BD442EDB2C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43457" y="1"/>
            <a:ext cx="1948543" cy="1850570"/>
          </a:xfrm>
          <a:prstGeom prst="rect">
            <a:avLst/>
          </a:prstGeom>
        </p:spPr>
      </p:pic>
    </p:spTree>
    <p:extLst>
      <p:ext uri="{BB962C8B-B14F-4D97-AF65-F5344CB8AC3E}">
        <p14:creationId xmlns:p14="http://schemas.microsoft.com/office/powerpoint/2010/main" val="3874597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4C761-5057-4B07-D9BD-03BA6C0084D5}"/>
              </a:ext>
            </a:extLst>
          </p:cNvPr>
          <p:cNvSpPr>
            <a:spLocks noGrp="1"/>
          </p:cNvSpPr>
          <p:nvPr>
            <p:ph type="title"/>
          </p:nvPr>
        </p:nvSpPr>
        <p:spPr>
          <a:xfrm>
            <a:off x="778293" y="337457"/>
            <a:ext cx="9613861" cy="1368842"/>
          </a:xfrm>
        </p:spPr>
        <p:txBody>
          <a:bodyPr/>
          <a:lstStyle/>
          <a:p>
            <a:pPr algn="ctr"/>
            <a:r>
              <a:rPr lang="en-GB" dirty="0">
                <a:latin typeface="Algerian" panose="04020705040A02060702" pitchFamily="82" charset="0"/>
              </a:rPr>
              <a:t>MANAGEMENT STRUCTURE</a:t>
            </a:r>
            <a:endParaRPr lang="en-GB" dirty="0"/>
          </a:p>
        </p:txBody>
      </p:sp>
      <p:sp>
        <p:nvSpPr>
          <p:cNvPr id="3" name="Content Placeholder 2">
            <a:extLst>
              <a:ext uri="{FF2B5EF4-FFF2-40B4-BE49-F238E27FC236}">
                <a16:creationId xmlns:a16="http://schemas.microsoft.com/office/drawing/2014/main" id="{01DDB8A0-BD42-4904-DCED-ABB8DBE1FFDC}"/>
              </a:ext>
            </a:extLst>
          </p:cNvPr>
          <p:cNvSpPr>
            <a:spLocks noGrp="1"/>
          </p:cNvSpPr>
          <p:nvPr>
            <p:ph idx="1"/>
          </p:nvPr>
        </p:nvSpPr>
        <p:spPr>
          <a:xfrm>
            <a:off x="163286" y="1045030"/>
            <a:ext cx="11473543" cy="5921828"/>
          </a:xfrm>
        </p:spPr>
        <p:txBody>
          <a:bodyPr>
            <a:noAutofit/>
          </a:bodyPr>
          <a:lstStyle/>
          <a:p>
            <a:pPr marL="457200" indent="-457200">
              <a:buFont typeface="+mj-lt"/>
              <a:buAutoNum type="arabicPeriod"/>
            </a:pPr>
            <a:r>
              <a:rPr lang="en-GB" b="1" dirty="0">
                <a:latin typeface="Arial" panose="020B0604020202020204" pitchFamily="34" charset="0"/>
                <a:cs typeface="Arial" panose="020B0604020202020204" pitchFamily="34" charset="0"/>
              </a:rPr>
              <a:t>Owner/Manager (Yustina)</a:t>
            </a:r>
          </a:p>
          <a:p>
            <a:pPr>
              <a:buFont typeface="Arial" panose="020B0604020202020204" pitchFamily="34" charset="0"/>
              <a:buChar char="•"/>
            </a:pPr>
            <a:r>
              <a:rPr lang="en-GB" dirty="0">
                <a:latin typeface="Arial" panose="020B0604020202020204" pitchFamily="34" charset="0"/>
                <a:cs typeface="Arial" panose="020B0604020202020204" pitchFamily="34" charset="0"/>
              </a:rPr>
              <a:t>Leads decision-making and strategic planning.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Oversees financial management, budgeting, and cash flow.</a:t>
            </a:r>
          </a:p>
          <a:p>
            <a:pPr>
              <a:buFont typeface="Arial" panose="020B0604020202020204" pitchFamily="34" charset="0"/>
              <a:buChar char="•"/>
            </a:pPr>
            <a:r>
              <a:rPr lang="en-GB" dirty="0">
                <a:latin typeface="Arial" panose="020B0604020202020204" pitchFamily="34" charset="0"/>
                <a:cs typeface="Arial" panose="020B0604020202020204" pitchFamily="34" charset="0"/>
              </a:rPr>
              <a:t>Manages marketing, customer engagement, and daily operations.</a:t>
            </a:r>
          </a:p>
          <a:p>
            <a:pPr marL="0" indent="0">
              <a:buNone/>
            </a:pPr>
            <a:r>
              <a:rPr lang="en-GB" b="1" dirty="0">
                <a:latin typeface="Arial" panose="020B0604020202020204" pitchFamily="34" charset="0"/>
                <a:cs typeface="Arial" panose="020B0604020202020204" pitchFamily="34" charset="0"/>
              </a:rPr>
              <a:t>2. Assistant/Barista</a:t>
            </a:r>
          </a:p>
          <a:p>
            <a:pPr>
              <a:buFont typeface="Arial" panose="020B0604020202020204" pitchFamily="34" charset="0"/>
              <a:buChar char="•"/>
            </a:pPr>
            <a:r>
              <a:rPr lang="en-GB" dirty="0">
                <a:latin typeface="Arial" panose="020B0604020202020204" pitchFamily="34" charset="0"/>
                <a:cs typeface="Arial" panose="020B0604020202020204" pitchFamily="34" charset="0"/>
              </a:rPr>
              <a:t>Prepares and serves drinks and food.</a:t>
            </a:r>
          </a:p>
          <a:p>
            <a:pPr>
              <a:buFont typeface="Arial" panose="020B0604020202020204" pitchFamily="34" charset="0"/>
              <a:buChar char="•"/>
            </a:pPr>
            <a:r>
              <a:rPr lang="en-GB" dirty="0">
                <a:latin typeface="Arial" panose="020B0604020202020204" pitchFamily="34" charset="0"/>
                <a:cs typeface="Arial" panose="020B0604020202020204" pitchFamily="34" charset="0"/>
              </a:rPr>
              <a:t>Maintains cleanliness and stock levels.</a:t>
            </a:r>
          </a:p>
          <a:p>
            <a:pPr>
              <a:buFont typeface="Arial" panose="020B0604020202020204" pitchFamily="34" charset="0"/>
              <a:buChar char="•"/>
            </a:pPr>
            <a:r>
              <a:rPr lang="en-GB" dirty="0">
                <a:latin typeface="Arial" panose="020B0604020202020204" pitchFamily="34" charset="0"/>
                <a:cs typeface="Arial" panose="020B0604020202020204" pitchFamily="34" charset="0"/>
              </a:rPr>
              <a:t>Provides friendly, high-quality customer service.</a:t>
            </a:r>
          </a:p>
          <a:p>
            <a:pPr marL="0" indent="0">
              <a:buNone/>
            </a:pPr>
            <a:r>
              <a:rPr lang="en-GB" b="1" dirty="0">
                <a:latin typeface="Arial" panose="020B0604020202020204" pitchFamily="34" charset="0"/>
                <a:cs typeface="Arial" panose="020B0604020202020204" pitchFamily="34" charset="0"/>
              </a:rPr>
              <a:t>3. Future Roles (as the business grows)</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Chef/Cook:</a:t>
            </a:r>
            <a:r>
              <a:rPr lang="en-GB" dirty="0">
                <a:latin typeface="Arial" panose="020B0604020202020204" pitchFamily="34" charset="0"/>
                <a:cs typeface="Arial" panose="020B0604020202020204" pitchFamily="34" charset="0"/>
              </a:rPr>
              <a:t> Supports food preparation and menu development.</a:t>
            </a:r>
          </a:p>
          <a:p>
            <a:pPr marL="0" indent="0">
              <a:buNone/>
            </a:pPr>
            <a:r>
              <a:rPr lang="en-GB" b="1" dirty="0">
                <a:latin typeface="Arial" panose="020B0604020202020204" pitchFamily="34" charset="0"/>
                <a:cs typeface="Arial" panose="020B0604020202020204" pitchFamily="34" charset="0"/>
              </a:rPr>
              <a:t>4. Marketing Assistant:</a:t>
            </a:r>
          </a:p>
          <a:p>
            <a:pPr>
              <a:buFont typeface="Arial" panose="020B0604020202020204" pitchFamily="34" charset="0"/>
              <a:buChar char="•"/>
            </a:pPr>
            <a:r>
              <a:rPr lang="en-GB" dirty="0">
                <a:latin typeface="Arial" panose="020B0604020202020204" pitchFamily="34" charset="0"/>
                <a:cs typeface="Arial" panose="020B0604020202020204" pitchFamily="34" charset="0"/>
              </a:rPr>
              <a:t>Helps with promotions, social media, and loyalty programmes.</a:t>
            </a:r>
          </a:p>
          <a:p>
            <a:endParaRPr lang="en-GB" sz="2000" dirty="0"/>
          </a:p>
        </p:txBody>
      </p:sp>
      <p:pic>
        <p:nvPicPr>
          <p:cNvPr id="4" name="Picture 3" descr="A cup of coffee with a heart shaped foam in it">
            <a:extLst>
              <a:ext uri="{FF2B5EF4-FFF2-40B4-BE49-F238E27FC236}">
                <a16:creationId xmlns:a16="http://schemas.microsoft.com/office/drawing/2014/main" id="{DFE2F3F1-6204-3AFD-628F-4C89B71ADE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94183" y="587830"/>
            <a:ext cx="1897817" cy="157842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889469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95BE5-163F-3A02-42CD-42214013F776}"/>
              </a:ext>
            </a:extLst>
          </p:cNvPr>
          <p:cNvSpPr>
            <a:spLocks noGrp="1"/>
          </p:cNvSpPr>
          <p:nvPr>
            <p:ph type="title"/>
          </p:nvPr>
        </p:nvSpPr>
        <p:spPr>
          <a:xfrm>
            <a:off x="119743" y="753228"/>
            <a:ext cx="10174439" cy="1080938"/>
          </a:xfrm>
        </p:spPr>
        <p:txBody>
          <a:bodyPr>
            <a:normAutofit/>
          </a:bodyPr>
          <a:lstStyle/>
          <a:p>
            <a:pPr algn="ctr"/>
            <a:r>
              <a:rPr lang="en-GB" sz="3200" dirty="0">
                <a:latin typeface="Algerian" panose="04020705040A02060702" pitchFamily="82" charset="0"/>
              </a:rPr>
              <a:t>ORGANISATIONAL CHART OF TIMOR TASTE CAFÉ</a:t>
            </a:r>
            <a:endParaRPr lang="en-GB" sz="3200" dirty="0"/>
          </a:p>
        </p:txBody>
      </p:sp>
      <p:pic>
        <p:nvPicPr>
          <p:cNvPr id="4" name="Picture 3" descr="A cup of coffee with a heart shaped foam in it">
            <a:extLst>
              <a:ext uri="{FF2B5EF4-FFF2-40B4-BE49-F238E27FC236}">
                <a16:creationId xmlns:a16="http://schemas.microsoft.com/office/drawing/2014/main" id="{481973DD-6AB6-870D-B6A6-1BE43ADBDC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0914" y="1"/>
            <a:ext cx="1611086" cy="2057400"/>
          </a:xfrm>
          <a:prstGeom prst="rect">
            <a:avLst/>
          </a:prstGeom>
        </p:spPr>
      </p:pic>
      <p:sp>
        <p:nvSpPr>
          <p:cNvPr id="5" name="Rectangle 4">
            <a:extLst>
              <a:ext uri="{FF2B5EF4-FFF2-40B4-BE49-F238E27FC236}">
                <a16:creationId xmlns:a16="http://schemas.microsoft.com/office/drawing/2014/main" id="{539F8301-FDFA-4206-5A94-CB633E380A79}"/>
              </a:ext>
            </a:extLst>
          </p:cNvPr>
          <p:cNvSpPr/>
          <p:nvPr/>
        </p:nvSpPr>
        <p:spPr>
          <a:xfrm>
            <a:off x="4365171" y="2536372"/>
            <a:ext cx="2471058" cy="3701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OWNER YUSTINA</a:t>
            </a:r>
          </a:p>
        </p:txBody>
      </p:sp>
      <p:sp>
        <p:nvSpPr>
          <p:cNvPr id="6" name="Rectangle 5">
            <a:extLst>
              <a:ext uri="{FF2B5EF4-FFF2-40B4-BE49-F238E27FC236}">
                <a16:creationId xmlns:a16="http://schemas.microsoft.com/office/drawing/2014/main" id="{A0F9F9A2-1757-6AF8-A252-BF920D2C7FCD}"/>
              </a:ext>
            </a:extLst>
          </p:cNvPr>
          <p:cNvSpPr/>
          <p:nvPr/>
        </p:nvSpPr>
        <p:spPr>
          <a:xfrm>
            <a:off x="5595257" y="2906486"/>
            <a:ext cx="185057" cy="6204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70EEBB8-E0D5-53EE-A268-A6E2CC976578}"/>
              </a:ext>
            </a:extLst>
          </p:cNvPr>
          <p:cNvSpPr/>
          <p:nvPr/>
        </p:nvSpPr>
        <p:spPr>
          <a:xfrm>
            <a:off x="4365171" y="3526971"/>
            <a:ext cx="2569030" cy="3701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Manager Yustina</a:t>
            </a:r>
          </a:p>
        </p:txBody>
      </p:sp>
      <p:sp>
        <p:nvSpPr>
          <p:cNvPr id="8" name="Rectangle 7">
            <a:extLst>
              <a:ext uri="{FF2B5EF4-FFF2-40B4-BE49-F238E27FC236}">
                <a16:creationId xmlns:a16="http://schemas.microsoft.com/office/drawing/2014/main" id="{8FACF7F4-DEB3-A407-8D43-DBFF25208D5D}"/>
              </a:ext>
            </a:extLst>
          </p:cNvPr>
          <p:cNvSpPr/>
          <p:nvPr/>
        </p:nvSpPr>
        <p:spPr>
          <a:xfrm>
            <a:off x="5595258" y="3897085"/>
            <a:ext cx="230776" cy="8382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E5C470E-9249-E81E-BA25-0A9CA83AC79F}"/>
              </a:ext>
            </a:extLst>
          </p:cNvPr>
          <p:cNvSpPr/>
          <p:nvPr/>
        </p:nvSpPr>
        <p:spPr>
          <a:xfrm>
            <a:off x="2667000" y="4717070"/>
            <a:ext cx="6161313"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4E1FD88-C8C8-13CC-6F5E-7D9223273257}"/>
              </a:ext>
            </a:extLst>
          </p:cNvPr>
          <p:cNvSpPr/>
          <p:nvPr/>
        </p:nvSpPr>
        <p:spPr>
          <a:xfrm>
            <a:off x="2667000" y="4762789"/>
            <a:ext cx="45719" cy="3655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A3F6B56-D602-A66D-E6CD-F527121139B6}"/>
              </a:ext>
            </a:extLst>
          </p:cNvPr>
          <p:cNvSpPr/>
          <p:nvPr/>
        </p:nvSpPr>
        <p:spPr>
          <a:xfrm>
            <a:off x="4810957" y="4700796"/>
            <a:ext cx="45719" cy="5513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EA5F3971-2CAB-F708-245A-C1E6386FDD3D}"/>
              </a:ext>
            </a:extLst>
          </p:cNvPr>
          <p:cNvSpPr/>
          <p:nvPr/>
        </p:nvSpPr>
        <p:spPr>
          <a:xfrm>
            <a:off x="6694714" y="4762789"/>
            <a:ext cx="45719" cy="4112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3EF24FE-3541-18B1-79EE-1348A150DA3D}"/>
              </a:ext>
            </a:extLst>
          </p:cNvPr>
          <p:cNvSpPr/>
          <p:nvPr/>
        </p:nvSpPr>
        <p:spPr>
          <a:xfrm>
            <a:off x="8760821" y="4735286"/>
            <a:ext cx="45719" cy="3473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855E981-59FF-9800-4FC7-8CEBA617541F}"/>
              </a:ext>
            </a:extLst>
          </p:cNvPr>
          <p:cNvSpPr/>
          <p:nvPr/>
        </p:nvSpPr>
        <p:spPr>
          <a:xfrm>
            <a:off x="1439568" y="5128339"/>
            <a:ext cx="1741714" cy="6389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Barista </a:t>
            </a:r>
            <a:r>
              <a:rPr lang="en-GB" dirty="0" err="1"/>
              <a:t>ASirumalay</a:t>
            </a:r>
            <a:endParaRPr lang="en-GB" dirty="0"/>
          </a:p>
        </p:txBody>
      </p:sp>
      <p:sp>
        <p:nvSpPr>
          <p:cNvPr id="15" name="Rectangle 14">
            <a:extLst>
              <a:ext uri="{FF2B5EF4-FFF2-40B4-BE49-F238E27FC236}">
                <a16:creationId xmlns:a16="http://schemas.microsoft.com/office/drawing/2014/main" id="{D8570170-8750-179D-B04E-8B7A96212489}"/>
              </a:ext>
            </a:extLst>
          </p:cNvPr>
          <p:cNvSpPr/>
          <p:nvPr/>
        </p:nvSpPr>
        <p:spPr>
          <a:xfrm>
            <a:off x="3724507" y="5227848"/>
            <a:ext cx="2101527" cy="5615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Chef </a:t>
            </a:r>
          </a:p>
          <a:p>
            <a:pPr algn="ctr"/>
            <a:r>
              <a:rPr lang="en-GB" dirty="0"/>
              <a:t>Junior</a:t>
            </a:r>
          </a:p>
        </p:txBody>
      </p:sp>
      <p:sp>
        <p:nvSpPr>
          <p:cNvPr id="16" name="Rectangle 15">
            <a:extLst>
              <a:ext uri="{FF2B5EF4-FFF2-40B4-BE49-F238E27FC236}">
                <a16:creationId xmlns:a16="http://schemas.microsoft.com/office/drawing/2014/main" id="{39F6EF82-7FA3-6787-B49C-CAED55BE84D3}"/>
              </a:ext>
            </a:extLst>
          </p:cNvPr>
          <p:cNvSpPr/>
          <p:nvPr/>
        </p:nvSpPr>
        <p:spPr>
          <a:xfrm>
            <a:off x="6095999" y="5227847"/>
            <a:ext cx="1489167" cy="5474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Marketing Antonio</a:t>
            </a:r>
          </a:p>
        </p:txBody>
      </p:sp>
      <p:sp>
        <p:nvSpPr>
          <p:cNvPr id="17" name="Rectangle 16">
            <a:extLst>
              <a:ext uri="{FF2B5EF4-FFF2-40B4-BE49-F238E27FC236}">
                <a16:creationId xmlns:a16="http://schemas.microsoft.com/office/drawing/2014/main" id="{FA2D22DD-3ABC-CCD6-BBF8-BC65D3D1F70F}"/>
              </a:ext>
            </a:extLst>
          </p:cNvPr>
          <p:cNvSpPr/>
          <p:nvPr/>
        </p:nvSpPr>
        <p:spPr>
          <a:xfrm>
            <a:off x="8251371" y="5128338"/>
            <a:ext cx="1629576" cy="6469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Cleaner Jose</a:t>
            </a:r>
          </a:p>
        </p:txBody>
      </p:sp>
    </p:spTree>
    <p:extLst>
      <p:ext uri="{BB962C8B-B14F-4D97-AF65-F5344CB8AC3E}">
        <p14:creationId xmlns:p14="http://schemas.microsoft.com/office/powerpoint/2010/main" val="4173406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5F219-9AEF-19C7-B5E1-8B8C0266CF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339B2E-1CE6-270C-1EE6-EA1BFA1E14D2}"/>
              </a:ext>
            </a:extLst>
          </p:cNvPr>
          <p:cNvSpPr>
            <a:spLocks noGrp="1"/>
          </p:cNvSpPr>
          <p:nvPr>
            <p:ph type="title"/>
          </p:nvPr>
        </p:nvSpPr>
        <p:spPr>
          <a:xfrm>
            <a:off x="217716" y="753228"/>
            <a:ext cx="8784770" cy="803429"/>
          </a:xfrm>
        </p:spPr>
        <p:txBody>
          <a:bodyPr>
            <a:normAutofit/>
          </a:bodyPr>
          <a:lstStyle/>
          <a:p>
            <a:pPr algn="ctr"/>
            <a:r>
              <a:rPr lang="en-GB" sz="2400" dirty="0">
                <a:latin typeface="Algerian" panose="04020705040A02060702" pitchFamily="82" charset="0"/>
              </a:rPr>
              <a:t>SPECIFY THE LEGAL STRUCTURE: SOLE TRADER</a:t>
            </a:r>
          </a:p>
        </p:txBody>
      </p:sp>
      <p:graphicFrame>
        <p:nvGraphicFramePr>
          <p:cNvPr id="5" name="Content Placeholder 2">
            <a:extLst>
              <a:ext uri="{FF2B5EF4-FFF2-40B4-BE49-F238E27FC236}">
                <a16:creationId xmlns:a16="http://schemas.microsoft.com/office/drawing/2014/main" id="{FF5CA6A3-FFA9-F416-37F6-4F87096F9F4D}"/>
              </a:ext>
            </a:extLst>
          </p:cNvPr>
          <p:cNvGraphicFramePr>
            <a:graphicFrameLocks noGrp="1"/>
          </p:cNvGraphicFramePr>
          <p:nvPr>
            <p:ph idx="1"/>
            <p:extLst>
              <p:ext uri="{D42A27DB-BD31-4B8C-83A1-F6EECF244321}">
                <p14:modId xmlns:p14="http://schemas.microsoft.com/office/powerpoint/2010/main" val="4067692754"/>
              </p:ext>
            </p:extLst>
          </p:nvPr>
        </p:nvGraphicFramePr>
        <p:xfrm>
          <a:off x="43543" y="2428240"/>
          <a:ext cx="12235543" cy="3515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cup of coffee with a heart shaped foam in it">
            <a:extLst>
              <a:ext uri="{FF2B5EF4-FFF2-40B4-BE49-F238E27FC236}">
                <a16:creationId xmlns:a16="http://schemas.microsoft.com/office/drawing/2014/main" id="{3569D21E-4F62-49F9-63B3-607EDD78D33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01200" y="0"/>
            <a:ext cx="2590800" cy="1834166"/>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35497529"/>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34B65-6E40-2143-E069-9D0D263AC05C}"/>
              </a:ext>
            </a:extLst>
          </p:cNvPr>
          <p:cNvSpPr>
            <a:spLocks noGrp="1"/>
          </p:cNvSpPr>
          <p:nvPr>
            <p:ph type="title"/>
          </p:nvPr>
        </p:nvSpPr>
        <p:spPr>
          <a:xfrm>
            <a:off x="644676" y="551238"/>
            <a:ext cx="8596668" cy="1320800"/>
          </a:xfrm>
        </p:spPr>
        <p:txBody>
          <a:bodyPr>
            <a:normAutofit fontScale="90000"/>
          </a:bodyPr>
          <a:lstStyle/>
          <a:p>
            <a:r>
              <a:rPr lang="en-GB" b="1" dirty="0">
                <a:latin typeface="Algerian" panose="04020705040A02060702" pitchFamily="82" charset="0"/>
              </a:rPr>
              <a:t>PESTEL Analysis for Timor Taste Café</a:t>
            </a:r>
            <a:br>
              <a:rPr lang="en-GB" dirty="0">
                <a:solidFill>
                  <a:srgbClr val="FFFFFF"/>
                </a:solidFill>
                <a:highlight>
                  <a:srgbClr val="008000"/>
                </a:highlight>
                <a:latin typeface="Algerian" panose="04020705040A02060702" pitchFamily="82" charset="0"/>
              </a:rPr>
            </a:br>
            <a:endParaRPr lang="en-GB" dirty="0">
              <a:highlight>
                <a:srgbClr val="008000"/>
              </a:highlight>
              <a:latin typeface="Algerian" panose="04020705040A02060702" pitchFamily="82" charset="0"/>
            </a:endParaRPr>
          </a:p>
        </p:txBody>
      </p:sp>
      <p:sp>
        <p:nvSpPr>
          <p:cNvPr id="3" name="Content Placeholder 2">
            <a:extLst>
              <a:ext uri="{FF2B5EF4-FFF2-40B4-BE49-F238E27FC236}">
                <a16:creationId xmlns:a16="http://schemas.microsoft.com/office/drawing/2014/main" id="{AD4ECADE-A53F-A67A-8F92-349FDF37C840}"/>
              </a:ext>
            </a:extLst>
          </p:cNvPr>
          <p:cNvSpPr>
            <a:spLocks noGrp="1"/>
          </p:cNvSpPr>
          <p:nvPr>
            <p:ph idx="1"/>
          </p:nvPr>
        </p:nvSpPr>
        <p:spPr>
          <a:xfrm>
            <a:off x="772885" y="1834166"/>
            <a:ext cx="9916885" cy="4642834"/>
          </a:xfrm>
        </p:spPr>
        <p:txBody>
          <a:bodyPr>
            <a:noAutofit/>
          </a:bodyPr>
          <a:lstStyle/>
          <a:p>
            <a:pPr marL="0" indent="0">
              <a:buNone/>
            </a:pPr>
            <a:r>
              <a:rPr lang="en-GB" b="1" dirty="0">
                <a:solidFill>
                  <a:schemeClr val="tx1"/>
                </a:solidFill>
                <a:latin typeface="Arial" panose="020B0604020202020204" pitchFamily="34" charset="0"/>
                <a:cs typeface="Arial" panose="020B0604020202020204" pitchFamily="34" charset="0"/>
              </a:rPr>
              <a:t>Political Factors</a:t>
            </a:r>
          </a:p>
          <a:p>
            <a:pPr marL="0" indent="0">
              <a:buNone/>
            </a:pPr>
            <a:r>
              <a:rPr lang="en-GB" b="1" dirty="0">
                <a:solidFill>
                  <a:schemeClr val="tx1"/>
                </a:solidFill>
                <a:latin typeface="Arial" panose="020B0604020202020204" pitchFamily="34" charset="0"/>
                <a:cs typeface="Arial" panose="020B0604020202020204" pitchFamily="34" charset="0"/>
              </a:rPr>
              <a:t>Key Factors:</a:t>
            </a:r>
          </a:p>
          <a:p>
            <a:pPr>
              <a:buFont typeface="Wingdings" panose="05000000000000000000" pitchFamily="2" charset="2"/>
              <a:buChar char="ü"/>
            </a:pPr>
            <a:r>
              <a:rPr lang="en-GB" dirty="0">
                <a:latin typeface="Arial" panose="020B0604020202020204" pitchFamily="34" charset="0"/>
                <a:cs typeface="Arial" panose="020B0604020202020204" pitchFamily="34" charset="0"/>
              </a:rPr>
              <a:t>The UK government supports small businesses through start-up loans and tax relief (UK Government, 2024). However, stricter post-Brexit immigration rules make it harder to hire café staff (ONS, 2024).</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Trade relationships affecting coffee bean imports (e.g., Timor-Leste or other suppliers)</a:t>
            </a:r>
          </a:p>
          <a:p>
            <a:pPr marL="0" indent="0">
              <a:buNone/>
            </a:pPr>
            <a:r>
              <a:rPr lang="en-GB" b="1" dirty="0">
                <a:solidFill>
                  <a:schemeClr val="tx1"/>
                </a:solidFill>
                <a:latin typeface="Arial" panose="020B0604020202020204" pitchFamily="34" charset="0"/>
                <a:cs typeface="Arial" panose="020B0604020202020204" pitchFamily="34" charset="0"/>
              </a:rPr>
              <a:t>	Strategic Alignment:</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Compliance Strategy:</a:t>
            </a:r>
            <a:r>
              <a:rPr lang="en-GB" dirty="0">
                <a:solidFill>
                  <a:schemeClr val="tx1"/>
                </a:solidFill>
                <a:latin typeface="Arial" panose="020B0604020202020204" pitchFamily="34" charset="0"/>
                <a:cs typeface="Arial" panose="020B0604020202020204" pitchFamily="34" charset="0"/>
              </a:rPr>
              <a:t> Keep updated with local council requirements and maintain top hygiene standards to avoid fines and improve customer trust.</a:t>
            </a:r>
          </a:p>
          <a:p>
            <a:pP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Supplier Strategy:</a:t>
            </a:r>
            <a:r>
              <a:rPr lang="en-GB" dirty="0">
                <a:solidFill>
                  <a:schemeClr val="tx1"/>
                </a:solidFill>
                <a:latin typeface="Arial" panose="020B0604020202020204" pitchFamily="34" charset="0"/>
                <a:cs typeface="Arial" panose="020B0604020202020204" pitchFamily="34" charset="0"/>
              </a:rPr>
              <a:t> Build relationships with multiple suppliers to avoid disruptions caused by import policy changes</a:t>
            </a:r>
          </a:p>
        </p:txBody>
      </p:sp>
      <p:pic>
        <p:nvPicPr>
          <p:cNvPr id="4" name="Picture 3" descr="A cup of coffee with a heart shaped foam in it">
            <a:extLst>
              <a:ext uri="{FF2B5EF4-FFF2-40B4-BE49-F238E27FC236}">
                <a16:creationId xmlns:a16="http://schemas.microsoft.com/office/drawing/2014/main" id="{6B533BDE-4329-E899-F32A-C4420D42AD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9400" y="0"/>
            <a:ext cx="1752600" cy="1998283"/>
          </a:xfrm>
          <a:prstGeom prst="rect">
            <a:avLst/>
          </a:prstGeom>
        </p:spPr>
      </p:pic>
    </p:spTree>
    <p:extLst>
      <p:ext uri="{BB962C8B-B14F-4D97-AF65-F5344CB8AC3E}">
        <p14:creationId xmlns:p14="http://schemas.microsoft.com/office/powerpoint/2010/main" val="1953265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CB421-D083-C310-5661-C55A36BD02F8}"/>
              </a:ext>
            </a:extLst>
          </p:cNvPr>
          <p:cNvSpPr>
            <a:spLocks noGrp="1"/>
          </p:cNvSpPr>
          <p:nvPr>
            <p:ph type="title"/>
          </p:nvPr>
        </p:nvSpPr>
        <p:spPr>
          <a:xfrm>
            <a:off x="677333" y="609600"/>
            <a:ext cx="9511695" cy="1320800"/>
          </a:xfrm>
        </p:spPr>
        <p:txBody>
          <a:bodyPr/>
          <a:lstStyle/>
          <a:p>
            <a:r>
              <a:rPr lang="en-GB" b="1" dirty="0">
                <a:latin typeface="Algerian" panose="04020705040A02060702" pitchFamily="82" charset="0"/>
              </a:rPr>
              <a:t>PESTEL Analysis for Timor Taste Café</a:t>
            </a:r>
            <a:endParaRPr lang="en-GB" dirty="0">
              <a:latin typeface="Algerian" panose="04020705040A02060702" pitchFamily="82" charset="0"/>
            </a:endParaRPr>
          </a:p>
        </p:txBody>
      </p:sp>
      <p:sp>
        <p:nvSpPr>
          <p:cNvPr id="3" name="Content Placeholder 2">
            <a:extLst>
              <a:ext uri="{FF2B5EF4-FFF2-40B4-BE49-F238E27FC236}">
                <a16:creationId xmlns:a16="http://schemas.microsoft.com/office/drawing/2014/main" id="{23D8739C-8833-C3A2-A7B0-45A6CC10985D}"/>
              </a:ext>
            </a:extLst>
          </p:cNvPr>
          <p:cNvSpPr>
            <a:spLocks noGrp="1"/>
          </p:cNvSpPr>
          <p:nvPr>
            <p:ph idx="1"/>
          </p:nvPr>
        </p:nvSpPr>
        <p:spPr>
          <a:xfrm>
            <a:off x="680321" y="1643744"/>
            <a:ext cx="10281328" cy="4909456"/>
          </a:xfrm>
        </p:spPr>
        <p:txBody>
          <a:bodyPr>
            <a:normAutofit/>
          </a:bodyPr>
          <a:lstStyle/>
          <a:p>
            <a:pPr marL="0" indent="0">
              <a:buNone/>
            </a:pPr>
            <a:r>
              <a:rPr lang="en-GB" b="1" dirty="0">
                <a:solidFill>
                  <a:schemeClr val="tx1"/>
                </a:solidFill>
                <a:latin typeface="Arial" panose="020B0604020202020204" pitchFamily="34" charset="0"/>
                <a:cs typeface="Arial" panose="020B0604020202020204" pitchFamily="34" charset="0"/>
              </a:rPr>
              <a:t>Economic Factors</a:t>
            </a:r>
          </a:p>
          <a:p>
            <a:pPr marL="0" indent="0">
              <a:buNone/>
            </a:pPr>
            <a:r>
              <a:rPr lang="en-GB" b="1" dirty="0">
                <a:solidFill>
                  <a:schemeClr val="tx1"/>
                </a:solidFill>
                <a:latin typeface="Arial" panose="020B0604020202020204" pitchFamily="34" charset="0"/>
                <a:cs typeface="Arial" panose="020B0604020202020204" pitchFamily="34" charset="0"/>
              </a:rPr>
              <a:t>	Key Factors:</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Rising cost of living in the UK may affect customer spending.</a:t>
            </a:r>
            <a:r>
              <a:rPr lang="en-GB" dirty="0">
                <a:latin typeface="Arial" panose="020B0604020202020204" pitchFamily="34" charset="0"/>
                <a:cs typeface="Arial" panose="020B0604020202020204" pitchFamily="34" charset="0"/>
              </a:rPr>
              <a:t>(Bank of England, 2024) However, coffee remains a popular daily product, especially in student cities like Oxford (Statista, 2024).</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Inflation is increasing the prices of ingredients, utilities, and labour.</a:t>
            </a:r>
          </a:p>
          <a:p>
            <a:pPr marL="0" indent="0">
              <a:buNone/>
            </a:pPr>
            <a:r>
              <a:rPr lang="en-GB" b="1" dirty="0">
                <a:solidFill>
                  <a:schemeClr val="tx1"/>
                </a:solidFill>
                <a:latin typeface="Arial" panose="020B0604020202020204" pitchFamily="34" charset="0"/>
                <a:cs typeface="Arial" panose="020B0604020202020204" pitchFamily="34" charset="0"/>
              </a:rPr>
              <a:t>	Strategic Alignment:</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Pricing Strategy:</a:t>
            </a:r>
            <a:r>
              <a:rPr lang="en-GB" dirty="0">
                <a:solidFill>
                  <a:schemeClr val="tx1"/>
                </a:solidFill>
                <a:latin typeface="Arial" panose="020B0604020202020204" pitchFamily="34" charset="0"/>
                <a:cs typeface="Arial" panose="020B0604020202020204" pitchFamily="34" charset="0"/>
              </a:rPr>
              <a:t> Offer competitive pricing with value bundles (e.g., coffee + pastel box)</a:t>
            </a:r>
          </a:p>
          <a:p>
            <a:pP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Cost Control:</a:t>
            </a:r>
            <a:r>
              <a:rPr lang="en-GB" dirty="0">
                <a:solidFill>
                  <a:schemeClr val="tx1"/>
                </a:solidFill>
                <a:latin typeface="Arial" panose="020B0604020202020204" pitchFamily="34" charset="0"/>
                <a:cs typeface="Arial" panose="020B0604020202020204" pitchFamily="34" charset="0"/>
              </a:rPr>
              <a:t> Monitor expenses monthly and build intense supplier negotiations to maintain profitability on a limited startup budget.</a:t>
            </a:r>
          </a:p>
          <a:p>
            <a:pP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Customer Retention:</a:t>
            </a:r>
            <a:r>
              <a:rPr lang="en-GB" dirty="0">
                <a:solidFill>
                  <a:schemeClr val="tx1"/>
                </a:solidFill>
                <a:latin typeface="Arial" panose="020B0604020202020204" pitchFamily="34" charset="0"/>
                <a:cs typeface="Arial" panose="020B0604020202020204" pitchFamily="34" charset="0"/>
              </a:rPr>
              <a:t> Introduce loyalty cards for repeat customers.</a:t>
            </a:r>
          </a:p>
          <a:p>
            <a:endParaRPr lang="en-GB" dirty="0">
              <a:latin typeface="Arial" panose="020B0604020202020204" pitchFamily="34" charset="0"/>
              <a:cs typeface="Arial" panose="020B0604020202020204" pitchFamily="34" charset="0"/>
            </a:endParaRPr>
          </a:p>
        </p:txBody>
      </p:sp>
      <p:pic>
        <p:nvPicPr>
          <p:cNvPr id="4" name="Picture 3" descr="A cup of coffee with a heart shaped foam in it">
            <a:extLst>
              <a:ext uri="{FF2B5EF4-FFF2-40B4-BE49-F238E27FC236}">
                <a16:creationId xmlns:a16="http://schemas.microsoft.com/office/drawing/2014/main" id="{6C9BF6AF-47CD-91A3-9242-8E8E590A6B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91800" y="0"/>
            <a:ext cx="1600200" cy="1998283"/>
          </a:xfrm>
          <a:prstGeom prst="rect">
            <a:avLst/>
          </a:prstGeom>
        </p:spPr>
      </p:pic>
    </p:spTree>
    <p:extLst>
      <p:ext uri="{BB962C8B-B14F-4D97-AF65-F5344CB8AC3E}">
        <p14:creationId xmlns:p14="http://schemas.microsoft.com/office/powerpoint/2010/main" val="2030376103"/>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B5308-0786-F6B2-253B-498D0D72E66B}"/>
              </a:ext>
            </a:extLst>
          </p:cNvPr>
          <p:cNvSpPr>
            <a:spLocks noGrp="1"/>
          </p:cNvSpPr>
          <p:nvPr>
            <p:ph type="title"/>
          </p:nvPr>
        </p:nvSpPr>
        <p:spPr>
          <a:xfrm>
            <a:off x="677334" y="609600"/>
            <a:ext cx="9381066" cy="805543"/>
          </a:xfrm>
        </p:spPr>
        <p:txBody>
          <a:bodyPr/>
          <a:lstStyle/>
          <a:p>
            <a:r>
              <a:rPr lang="en-GB" b="1" dirty="0">
                <a:latin typeface="Algerian" panose="04020705040A02060702" pitchFamily="82" charset="0"/>
              </a:rPr>
              <a:t>PESTEL Analysis for Timor Taste Café</a:t>
            </a:r>
            <a:endParaRPr lang="en-GB" dirty="0">
              <a:latin typeface="Algerian" panose="04020705040A02060702" pitchFamily="82" charset="0"/>
            </a:endParaRPr>
          </a:p>
        </p:txBody>
      </p:sp>
      <p:sp>
        <p:nvSpPr>
          <p:cNvPr id="3" name="Content Placeholder 2">
            <a:extLst>
              <a:ext uri="{FF2B5EF4-FFF2-40B4-BE49-F238E27FC236}">
                <a16:creationId xmlns:a16="http://schemas.microsoft.com/office/drawing/2014/main" id="{E85D4F28-502D-4C88-FD2A-26D457ED461C}"/>
              </a:ext>
            </a:extLst>
          </p:cNvPr>
          <p:cNvSpPr>
            <a:spLocks noGrp="1"/>
          </p:cNvSpPr>
          <p:nvPr>
            <p:ph idx="1"/>
          </p:nvPr>
        </p:nvSpPr>
        <p:spPr>
          <a:xfrm>
            <a:off x="680321" y="1240971"/>
            <a:ext cx="10504352" cy="5540829"/>
          </a:xfrm>
        </p:spPr>
        <p:txBody>
          <a:bodyPr>
            <a:normAutofit/>
          </a:bodyPr>
          <a:lstStyle/>
          <a:p>
            <a:pPr marL="0" indent="0">
              <a:buNone/>
            </a:pPr>
            <a:r>
              <a:rPr lang="en-GB" b="1" dirty="0">
                <a:solidFill>
                  <a:schemeClr val="tx1"/>
                </a:solidFill>
                <a:latin typeface="Arial" panose="020B0604020202020204" pitchFamily="34" charset="0"/>
                <a:cs typeface="Arial" panose="020B0604020202020204" pitchFamily="34" charset="0"/>
              </a:rPr>
              <a:t>Social Factors</a:t>
            </a:r>
          </a:p>
          <a:p>
            <a:pPr marL="0" indent="0">
              <a:buNone/>
            </a:pPr>
            <a:r>
              <a:rPr lang="en-GB" b="1" dirty="0">
                <a:solidFill>
                  <a:schemeClr val="tx1"/>
                </a:solidFill>
                <a:latin typeface="Arial" panose="020B0604020202020204" pitchFamily="34" charset="0"/>
                <a:cs typeface="Arial" panose="020B0604020202020204" pitchFamily="34" charset="0"/>
              </a:rPr>
              <a:t>	Key Factors:</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Strong café culture in Oxford, with people seeking culturally unique food and drinks(</a:t>
            </a:r>
            <a:r>
              <a:rPr lang="en-GB" dirty="0"/>
              <a:t>Mintel, 2023). </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Social trend: customers prefer local, independent cafés instead of large chains.</a:t>
            </a:r>
          </a:p>
          <a:p>
            <a:pPr marL="0" indent="0">
              <a:buNone/>
            </a:pPr>
            <a:r>
              <a:rPr lang="en-GB" b="1" dirty="0">
                <a:solidFill>
                  <a:schemeClr val="tx1"/>
                </a:solidFill>
                <a:latin typeface="Arial" panose="020B0604020202020204" pitchFamily="34" charset="0"/>
                <a:cs typeface="Arial" panose="020B0604020202020204" pitchFamily="34" charset="0"/>
              </a:rPr>
              <a:t>	Strategic Alignment:</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Differentiation Strategy:</a:t>
            </a:r>
            <a:r>
              <a:rPr lang="en-GB" dirty="0">
                <a:solidFill>
                  <a:schemeClr val="tx1"/>
                </a:solidFill>
                <a:latin typeface="Arial" panose="020B0604020202020204" pitchFamily="34" charset="0"/>
                <a:cs typeface="Arial" panose="020B0604020202020204" pitchFamily="34" charset="0"/>
              </a:rPr>
              <a:t> Position Timor Taste Café as a unique cultural café offering authentic Timorese flavours.</a:t>
            </a:r>
          </a:p>
          <a:p>
            <a:pP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Community Engagement:</a:t>
            </a:r>
            <a:r>
              <a:rPr lang="en-GB" dirty="0">
                <a:solidFill>
                  <a:schemeClr val="tx1"/>
                </a:solidFill>
                <a:latin typeface="Arial" panose="020B0604020202020204" pitchFamily="34" charset="0"/>
                <a:cs typeface="Arial" panose="020B0604020202020204" pitchFamily="34" charset="0"/>
              </a:rPr>
              <a:t> Participate in local events and collaborate with student communities &amp; cultural groups.</a:t>
            </a:r>
          </a:p>
          <a:p>
            <a:endParaRPr lang="en-GB" dirty="0"/>
          </a:p>
        </p:txBody>
      </p:sp>
      <p:pic>
        <p:nvPicPr>
          <p:cNvPr id="4" name="Picture 3" descr="A cup of coffee with a heart shaped foam in it">
            <a:extLst>
              <a:ext uri="{FF2B5EF4-FFF2-40B4-BE49-F238E27FC236}">
                <a16:creationId xmlns:a16="http://schemas.microsoft.com/office/drawing/2014/main" id="{0023737E-AF61-B86A-8269-7E88993752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8" y="0"/>
            <a:ext cx="1774371" cy="1998283"/>
          </a:xfrm>
          <a:prstGeom prst="rect">
            <a:avLst/>
          </a:prstGeom>
        </p:spPr>
      </p:pic>
    </p:spTree>
    <p:extLst>
      <p:ext uri="{BB962C8B-B14F-4D97-AF65-F5344CB8AC3E}">
        <p14:creationId xmlns:p14="http://schemas.microsoft.com/office/powerpoint/2010/main" val="1233609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6EE5-F15B-3A3A-12DC-4EC07ADCCDA5}"/>
              </a:ext>
            </a:extLst>
          </p:cNvPr>
          <p:cNvSpPr>
            <a:spLocks noGrp="1"/>
          </p:cNvSpPr>
          <p:nvPr>
            <p:ph type="title"/>
          </p:nvPr>
        </p:nvSpPr>
        <p:spPr>
          <a:xfrm>
            <a:off x="680321" y="753228"/>
            <a:ext cx="9613861" cy="977601"/>
          </a:xfrm>
        </p:spPr>
        <p:txBody>
          <a:bodyPr>
            <a:normAutofit/>
          </a:bodyPr>
          <a:lstStyle/>
          <a:p>
            <a:r>
              <a:rPr lang="en-GB" b="1" dirty="0">
                <a:latin typeface="Algerian" panose="04020705040A02060702" pitchFamily="82" charset="0"/>
              </a:rPr>
              <a:t>PESTEL Analysis for Timor Taste Café</a:t>
            </a:r>
            <a:endParaRPr lang="en-GB" dirty="0">
              <a:latin typeface="Algerian" panose="04020705040A02060702" pitchFamily="82" charset="0"/>
            </a:endParaRPr>
          </a:p>
        </p:txBody>
      </p:sp>
      <p:sp>
        <p:nvSpPr>
          <p:cNvPr id="37" name="Content Placeholder 2">
            <a:extLst>
              <a:ext uri="{FF2B5EF4-FFF2-40B4-BE49-F238E27FC236}">
                <a16:creationId xmlns:a16="http://schemas.microsoft.com/office/drawing/2014/main" id="{199F5CFB-8C5C-7CCC-D0C9-1A6E3B2CFB63}"/>
              </a:ext>
            </a:extLst>
          </p:cNvPr>
          <p:cNvSpPr>
            <a:spLocks noGrp="1"/>
          </p:cNvSpPr>
          <p:nvPr>
            <p:ph idx="1"/>
          </p:nvPr>
        </p:nvSpPr>
        <p:spPr>
          <a:xfrm>
            <a:off x="680321" y="1371601"/>
            <a:ext cx="10624492" cy="5355772"/>
          </a:xfrm>
        </p:spPr>
        <p:txBody>
          <a:bodyPr anchor="ctr">
            <a:normAutofit/>
          </a:bodyPr>
          <a:lstStyle/>
          <a:p>
            <a:pPr marL="0" indent="0">
              <a:buNone/>
            </a:pPr>
            <a:r>
              <a:rPr lang="en-GB" sz="3000" b="1" dirty="0">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Technological Factors</a:t>
            </a:r>
          </a:p>
          <a:p>
            <a:pPr marL="0" indent="0">
              <a:buNone/>
            </a:pPr>
            <a:r>
              <a:rPr lang="en-GB" b="1" dirty="0">
                <a:solidFill>
                  <a:schemeClr val="tx1"/>
                </a:solidFill>
                <a:latin typeface="Arial" panose="020B0604020202020204" pitchFamily="34" charset="0"/>
                <a:cs typeface="Arial" panose="020B0604020202020204" pitchFamily="34" charset="0"/>
              </a:rPr>
              <a:t>Key Factors:</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Growth in digital payments, contactless, mobile apps</a:t>
            </a:r>
            <a:r>
              <a:rPr lang="en-GB" dirty="0">
                <a:latin typeface="Arial" panose="020B0604020202020204" pitchFamily="34" charset="0"/>
                <a:cs typeface="Arial" panose="020B0604020202020204" pitchFamily="34" charset="0"/>
              </a:rPr>
              <a:t> (Statista, 2024)</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Importance of social media and digital marketing.</a:t>
            </a:r>
            <a:r>
              <a:rPr lang="en-GB" dirty="0">
                <a:latin typeface="Arial" panose="020B0604020202020204" pitchFamily="34" charset="0"/>
                <a:cs typeface="Arial" panose="020B0604020202020204" pitchFamily="34" charset="0"/>
              </a:rPr>
              <a:t> (Kotler et al., 2022).</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Online food delivery platforms (Uber Eats, Deliveroo).</a:t>
            </a:r>
          </a:p>
          <a:p>
            <a:pPr marL="0" indent="0">
              <a:buNone/>
            </a:pPr>
            <a:r>
              <a:rPr lang="en-GB" b="1" dirty="0">
                <a:solidFill>
                  <a:schemeClr val="tx1"/>
                </a:solidFill>
                <a:latin typeface="Arial" panose="020B0604020202020204" pitchFamily="34" charset="0"/>
                <a:cs typeface="Arial" panose="020B0604020202020204" pitchFamily="34" charset="0"/>
              </a:rPr>
              <a:t>	Strategic Alignment:</a:t>
            </a: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Digital Presence:</a:t>
            </a:r>
            <a:r>
              <a:rPr lang="en-GB" dirty="0">
                <a:solidFill>
                  <a:schemeClr val="tx1"/>
                </a:solidFill>
                <a:latin typeface="Arial" panose="020B0604020202020204" pitchFamily="34" charset="0"/>
                <a:cs typeface="Arial" panose="020B0604020202020204" pitchFamily="34" charset="0"/>
              </a:rPr>
              <a:t> Maintain active Instagram, Facebook, and TikTok accounts to promote Timorese culture and menu items.</a:t>
            </a:r>
          </a:p>
          <a:p>
            <a:pP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Technology Adoption:</a:t>
            </a:r>
            <a:r>
              <a:rPr lang="en-GB" dirty="0">
                <a:solidFill>
                  <a:schemeClr val="tx1"/>
                </a:solidFill>
                <a:latin typeface="Arial" panose="020B0604020202020204" pitchFamily="34" charset="0"/>
                <a:cs typeface="Arial" panose="020B0604020202020204" pitchFamily="34" charset="0"/>
              </a:rPr>
              <a:t> Use digital payment systems for convenience and efficiency.</a:t>
            </a:r>
          </a:p>
          <a:p>
            <a:pPr>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Delivery Strategy:</a:t>
            </a:r>
            <a:r>
              <a:rPr lang="en-GB" dirty="0">
                <a:solidFill>
                  <a:schemeClr val="tx1"/>
                </a:solidFill>
                <a:latin typeface="Arial" panose="020B0604020202020204" pitchFamily="34" charset="0"/>
                <a:cs typeface="Arial" panose="020B0604020202020204" pitchFamily="34" charset="0"/>
              </a:rPr>
              <a:t> Partner with delivery platforms to increase customer reach.</a:t>
            </a:r>
          </a:p>
          <a:p>
            <a:endParaRPr lang="en-GB" sz="1600" dirty="0"/>
          </a:p>
        </p:txBody>
      </p:sp>
      <p:pic>
        <p:nvPicPr>
          <p:cNvPr id="3" name="Picture 2" descr="A cup of coffee with a heart shaped foam in it">
            <a:extLst>
              <a:ext uri="{FF2B5EF4-FFF2-40B4-BE49-F238E27FC236}">
                <a16:creationId xmlns:a16="http://schemas.microsoft.com/office/drawing/2014/main" id="{2999DC6B-7198-A642-7384-037F340D9C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8" y="0"/>
            <a:ext cx="1774371" cy="1998283"/>
          </a:xfrm>
          <a:prstGeom prst="rect">
            <a:avLst/>
          </a:prstGeom>
        </p:spPr>
      </p:pic>
    </p:spTree>
    <p:extLst>
      <p:ext uri="{BB962C8B-B14F-4D97-AF65-F5344CB8AC3E}">
        <p14:creationId xmlns:p14="http://schemas.microsoft.com/office/powerpoint/2010/main" val="426173427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3C0F1-126D-4630-9F19-6AFCBD779743}"/>
              </a:ext>
            </a:extLst>
          </p:cNvPr>
          <p:cNvSpPr>
            <a:spLocks noGrp="1"/>
          </p:cNvSpPr>
          <p:nvPr>
            <p:ph type="title"/>
          </p:nvPr>
        </p:nvSpPr>
        <p:spPr>
          <a:xfrm>
            <a:off x="293915" y="609600"/>
            <a:ext cx="9525000" cy="489857"/>
          </a:xfrm>
        </p:spPr>
        <p:txBody>
          <a:bodyPr>
            <a:normAutofit fontScale="90000"/>
          </a:bodyPr>
          <a:lstStyle/>
          <a:p>
            <a:r>
              <a:rPr lang="en-GB" b="1" dirty="0">
                <a:latin typeface="Algerian" panose="04020705040A02060702" pitchFamily="82" charset="0"/>
              </a:rPr>
              <a:t>PESTEL Analysis for Timor Taste Café</a:t>
            </a:r>
            <a:endParaRPr lang="en-GB" dirty="0"/>
          </a:p>
        </p:txBody>
      </p:sp>
      <p:sp>
        <p:nvSpPr>
          <p:cNvPr id="3" name="Content Placeholder 2">
            <a:extLst>
              <a:ext uri="{FF2B5EF4-FFF2-40B4-BE49-F238E27FC236}">
                <a16:creationId xmlns:a16="http://schemas.microsoft.com/office/drawing/2014/main" id="{6AFB5C29-0780-074B-D040-D30DDD050FD2}"/>
              </a:ext>
            </a:extLst>
          </p:cNvPr>
          <p:cNvSpPr>
            <a:spLocks noGrp="1"/>
          </p:cNvSpPr>
          <p:nvPr>
            <p:ph idx="1"/>
          </p:nvPr>
        </p:nvSpPr>
        <p:spPr>
          <a:xfrm>
            <a:off x="185057" y="1426029"/>
            <a:ext cx="11821886" cy="5394625"/>
          </a:xfrm>
        </p:spPr>
        <p:txBody>
          <a:bodyPr>
            <a:normAutofit/>
          </a:bodyPr>
          <a:lstStyle/>
          <a:p>
            <a:pPr marL="0" indent="0">
              <a:buNone/>
            </a:pPr>
            <a:r>
              <a:rPr lang="en-GB" sz="2400" b="1" dirty="0">
                <a:solidFill>
                  <a:schemeClr val="tx1"/>
                </a:solidFill>
                <a:latin typeface="Arial" panose="020B0604020202020204" pitchFamily="34" charset="0"/>
                <a:cs typeface="Arial" panose="020B0604020202020204" pitchFamily="34" charset="0"/>
              </a:rPr>
              <a:t>Environmental Factors</a:t>
            </a:r>
            <a:endParaRPr lang="en-GB" sz="2400" dirty="0">
              <a:solidFill>
                <a:schemeClr val="tx1"/>
              </a:solidFill>
              <a:latin typeface="Arial" panose="020B0604020202020204" pitchFamily="34" charset="0"/>
              <a:cs typeface="Arial" panose="020B0604020202020204" pitchFamily="34" charset="0"/>
            </a:endParaRPr>
          </a:p>
          <a:p>
            <a:pPr marL="0" indent="0">
              <a:buNone/>
            </a:pPr>
            <a:r>
              <a:rPr lang="en-GB" sz="3000" b="1" dirty="0">
                <a:solidFill>
                  <a:schemeClr val="tx1"/>
                </a:solidFill>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Key Factors</a:t>
            </a:r>
            <a:endParaRPr lang="en-GB" dirty="0">
              <a:solidFill>
                <a:schemeClr val="tx1"/>
              </a:solidFill>
              <a:latin typeface="Arial" panose="020B0604020202020204" pitchFamily="34" charset="0"/>
              <a:cs typeface="Arial" panose="020B0604020202020204" pitchFamily="34" charset="0"/>
            </a:endParaRPr>
          </a:p>
          <a:p>
            <a:pPr lvl="0">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Rising awareness of sustainability and reducing plastic use </a:t>
            </a:r>
            <a:r>
              <a:rPr lang="en-GB" dirty="0"/>
              <a:t>(WRAP, 2023)</a:t>
            </a:r>
            <a:endParaRPr lang="en-GB" dirty="0">
              <a:solidFill>
                <a:schemeClr val="tx1"/>
              </a:solidFill>
              <a:latin typeface="Arial" panose="020B0604020202020204" pitchFamily="34" charset="0"/>
              <a:cs typeface="Arial" panose="020B0604020202020204" pitchFamily="34" charset="0"/>
            </a:endParaRPr>
          </a:p>
          <a:p>
            <a:pPr lvl="0">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Customers prefer environmentally responsible cafés</a:t>
            </a:r>
            <a:r>
              <a:rPr lang="en-GB" dirty="0"/>
              <a:t> (Fairtrade Foundation, 2024)</a:t>
            </a:r>
          </a:p>
          <a:p>
            <a:pPr lvl="0">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High energy costs affect small food businesses.</a:t>
            </a:r>
          </a:p>
          <a:p>
            <a:pPr marL="0" indent="0">
              <a:buNone/>
            </a:pPr>
            <a:r>
              <a:rPr lang="en-GB" b="1" dirty="0">
                <a:solidFill>
                  <a:schemeClr val="tx1"/>
                </a:solidFill>
                <a:latin typeface="Arial" panose="020B0604020202020204" pitchFamily="34" charset="0"/>
                <a:cs typeface="Arial" panose="020B0604020202020204" pitchFamily="34" charset="0"/>
              </a:rPr>
              <a:t>	Alignment with Business Strategy</a:t>
            </a:r>
            <a:endParaRPr lang="en-GB" dirty="0">
              <a:solidFill>
                <a:schemeClr val="tx1"/>
              </a:solidFill>
              <a:latin typeface="Arial" panose="020B0604020202020204" pitchFamily="34" charset="0"/>
              <a:cs typeface="Arial" panose="020B0604020202020204" pitchFamily="34" charset="0"/>
            </a:endParaRPr>
          </a:p>
          <a:p>
            <a:pPr lvl="0">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Eco Practices:</a:t>
            </a:r>
            <a:r>
              <a:rPr lang="en-GB" dirty="0">
                <a:solidFill>
                  <a:schemeClr val="tx1"/>
                </a:solidFill>
                <a:latin typeface="Arial" panose="020B0604020202020204" pitchFamily="34" charset="0"/>
                <a:cs typeface="Arial" panose="020B0604020202020204" pitchFamily="34" charset="0"/>
              </a:rPr>
              <a:t> Use biodegradable cups and packaging and offer discounts for reusable cups.</a:t>
            </a:r>
          </a:p>
          <a:p>
            <a:pPr lvl="0">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Energy Efficiency:</a:t>
            </a:r>
            <a:r>
              <a:rPr lang="en-GB" dirty="0">
                <a:solidFill>
                  <a:schemeClr val="tx1"/>
                </a:solidFill>
                <a:latin typeface="Arial" panose="020B0604020202020204" pitchFamily="34" charset="0"/>
                <a:cs typeface="Arial" panose="020B0604020202020204" pitchFamily="34" charset="0"/>
              </a:rPr>
              <a:t> Choose low-energy machines and monitor electricity usage.</a:t>
            </a:r>
          </a:p>
          <a:p>
            <a:pPr lvl="0">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Green Branding:</a:t>
            </a:r>
            <a:r>
              <a:rPr lang="en-GB" dirty="0">
                <a:solidFill>
                  <a:schemeClr val="tx1"/>
                </a:solidFill>
                <a:latin typeface="Arial" panose="020B0604020202020204" pitchFamily="34" charset="0"/>
                <a:cs typeface="Arial" panose="020B0604020202020204" pitchFamily="34" charset="0"/>
              </a:rPr>
              <a:t> Promote eco-friendly actions on social media and inside the café.</a:t>
            </a:r>
          </a:p>
          <a:p>
            <a:pPr marL="0" indent="0">
              <a:buNone/>
            </a:pPr>
            <a:endParaRPr lang="en-GB" sz="9000" dirty="0">
              <a:latin typeface="Arial Black" panose="020B0A04020102020204" pitchFamily="34" charset="0"/>
            </a:endParaRPr>
          </a:p>
        </p:txBody>
      </p:sp>
      <p:pic>
        <p:nvPicPr>
          <p:cNvPr id="4" name="Picture 3" descr="A cup of coffee with a heart shaped foam in it">
            <a:extLst>
              <a:ext uri="{FF2B5EF4-FFF2-40B4-BE49-F238E27FC236}">
                <a16:creationId xmlns:a16="http://schemas.microsoft.com/office/drawing/2014/main" id="{DD8C4219-71C6-F383-1247-B612AF6DF9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9" y="37346"/>
            <a:ext cx="1774371" cy="1747911"/>
          </a:xfrm>
          <a:prstGeom prst="rect">
            <a:avLst/>
          </a:prstGeom>
        </p:spPr>
      </p:pic>
    </p:spTree>
    <p:extLst>
      <p:ext uri="{BB962C8B-B14F-4D97-AF65-F5344CB8AC3E}">
        <p14:creationId xmlns:p14="http://schemas.microsoft.com/office/powerpoint/2010/main" val="2893622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06932-6B97-53F5-2C43-5F2A9A055DCD}"/>
              </a:ext>
            </a:extLst>
          </p:cNvPr>
          <p:cNvSpPr>
            <a:spLocks noGrp="1"/>
          </p:cNvSpPr>
          <p:nvPr>
            <p:ph type="title"/>
          </p:nvPr>
        </p:nvSpPr>
        <p:spPr>
          <a:xfrm>
            <a:off x="677334" y="609600"/>
            <a:ext cx="9740294" cy="751114"/>
          </a:xfrm>
        </p:spPr>
        <p:txBody>
          <a:bodyPr/>
          <a:lstStyle/>
          <a:p>
            <a:r>
              <a:rPr lang="en-GB" b="1" dirty="0">
                <a:latin typeface="Algerian" panose="04020705040A02060702" pitchFamily="82" charset="0"/>
              </a:rPr>
              <a:t>PESTEL Analysis for Timor Taste Café</a:t>
            </a:r>
            <a:endParaRPr lang="en-GB" dirty="0"/>
          </a:p>
        </p:txBody>
      </p:sp>
      <p:sp>
        <p:nvSpPr>
          <p:cNvPr id="3" name="Content Placeholder 2">
            <a:extLst>
              <a:ext uri="{FF2B5EF4-FFF2-40B4-BE49-F238E27FC236}">
                <a16:creationId xmlns:a16="http://schemas.microsoft.com/office/drawing/2014/main" id="{A5CE4B91-A4A8-9960-45BB-A4483CFB0390}"/>
              </a:ext>
            </a:extLst>
          </p:cNvPr>
          <p:cNvSpPr>
            <a:spLocks noGrp="1"/>
          </p:cNvSpPr>
          <p:nvPr>
            <p:ph idx="1"/>
          </p:nvPr>
        </p:nvSpPr>
        <p:spPr>
          <a:xfrm>
            <a:off x="446567" y="1208314"/>
            <a:ext cx="11157604" cy="5649687"/>
          </a:xfrm>
        </p:spPr>
        <p:txBody>
          <a:bodyPr>
            <a:normAutofit/>
          </a:bodyPr>
          <a:lstStyle/>
          <a:p>
            <a:pPr marL="0" indent="0">
              <a:buNone/>
            </a:pPr>
            <a:r>
              <a:rPr lang="en-GB" b="1" dirty="0"/>
              <a:t>	</a:t>
            </a:r>
            <a:endParaRPr lang="en-GB" sz="9600" b="1" dirty="0"/>
          </a:p>
          <a:p>
            <a:pPr marL="0" indent="0">
              <a:buNone/>
            </a:pPr>
            <a:r>
              <a:rPr lang="en-GB" b="1" dirty="0">
                <a:solidFill>
                  <a:schemeClr val="tx1"/>
                </a:solidFill>
                <a:latin typeface="Arial" panose="020B0604020202020204" pitchFamily="34" charset="0"/>
                <a:cs typeface="Arial" panose="020B0604020202020204" pitchFamily="34" charset="0"/>
              </a:rPr>
              <a:t>Legal Factors</a:t>
            </a:r>
          </a:p>
          <a:p>
            <a:pPr marL="0" indent="0">
              <a:buNone/>
            </a:pPr>
            <a:r>
              <a:rPr lang="en-GB" b="1" dirty="0">
                <a:solidFill>
                  <a:schemeClr val="tx1"/>
                </a:solidFill>
                <a:latin typeface="Arial" panose="020B0604020202020204" pitchFamily="34" charset="0"/>
                <a:cs typeface="Arial" panose="020B0604020202020204" pitchFamily="34" charset="0"/>
              </a:rPr>
              <a:t>	 Key Factors</a:t>
            </a:r>
            <a:endParaRPr lang="en-GB" dirty="0">
              <a:solidFill>
                <a:schemeClr val="tx1"/>
              </a:solidFill>
              <a:latin typeface="Arial" panose="020B0604020202020204" pitchFamily="34" charset="0"/>
              <a:cs typeface="Arial" panose="020B0604020202020204" pitchFamily="34" charset="0"/>
            </a:endParaRPr>
          </a:p>
          <a:p>
            <a:pPr lvl="0">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UK food safety regulations (HACCP, Food Hygiene Rating Scheme).</a:t>
            </a:r>
          </a:p>
          <a:p>
            <a:pPr lvl="0">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Allergen labelling and health &amp; safety laws.</a:t>
            </a:r>
            <a:r>
              <a:rPr lang="en-GB" dirty="0"/>
              <a:t> (UK Government, 2024; FSA, 2024).</a:t>
            </a:r>
            <a:endParaRPr lang="en-GB" dirty="0">
              <a:solidFill>
                <a:schemeClr val="tx1"/>
              </a:solidFill>
              <a:latin typeface="Arial" panose="020B0604020202020204" pitchFamily="34" charset="0"/>
              <a:cs typeface="Arial" panose="020B0604020202020204" pitchFamily="34" charset="0"/>
            </a:endParaRPr>
          </a:p>
          <a:p>
            <a:pPr lvl="0">
              <a:buFont typeface="Wingdings" panose="05000000000000000000" pitchFamily="2" charset="2"/>
              <a:buChar char="ü"/>
            </a:pPr>
            <a:r>
              <a:rPr lang="en-GB" dirty="0">
                <a:solidFill>
                  <a:schemeClr val="tx1"/>
                </a:solidFill>
                <a:latin typeface="Arial" panose="020B0604020202020204" pitchFamily="34" charset="0"/>
                <a:cs typeface="Arial" panose="020B0604020202020204" pitchFamily="34" charset="0"/>
              </a:rPr>
              <a:t>Future employment contracts and minimum wage rules.</a:t>
            </a:r>
          </a:p>
          <a:p>
            <a:pPr marL="0" indent="0">
              <a:buNone/>
            </a:pPr>
            <a:r>
              <a:rPr lang="en-GB" b="1" dirty="0">
                <a:solidFill>
                  <a:schemeClr val="tx1"/>
                </a:solidFill>
                <a:latin typeface="Arial" panose="020B0604020202020204" pitchFamily="34" charset="0"/>
                <a:cs typeface="Arial" panose="020B0604020202020204" pitchFamily="34" charset="0"/>
              </a:rPr>
              <a:t>	Alignment with Business Strategy</a:t>
            </a:r>
            <a:endParaRPr lang="en-GB" dirty="0">
              <a:solidFill>
                <a:schemeClr val="tx1"/>
              </a:solidFill>
              <a:latin typeface="Arial" panose="020B0604020202020204" pitchFamily="34" charset="0"/>
              <a:cs typeface="Arial" panose="020B0604020202020204" pitchFamily="34" charset="0"/>
            </a:endParaRPr>
          </a:p>
          <a:p>
            <a:pPr lvl="0">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Strict Hygiene:</a:t>
            </a:r>
            <a:r>
              <a:rPr lang="en-GB" dirty="0">
                <a:solidFill>
                  <a:schemeClr val="tx1"/>
                </a:solidFill>
                <a:latin typeface="Arial" panose="020B0604020202020204" pitchFamily="34" charset="0"/>
                <a:cs typeface="Arial" panose="020B0604020202020204" pitchFamily="34" charset="0"/>
              </a:rPr>
              <a:t> Training for all staff in food safety; follow HACCP standards.</a:t>
            </a:r>
          </a:p>
          <a:p>
            <a:pPr lvl="0">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Accurate Labelling:</a:t>
            </a:r>
            <a:r>
              <a:rPr lang="en-GB" dirty="0">
                <a:solidFill>
                  <a:schemeClr val="tx1"/>
                </a:solidFill>
                <a:latin typeface="Arial" panose="020B0604020202020204" pitchFamily="34" charset="0"/>
                <a:cs typeface="Arial" panose="020B0604020202020204" pitchFamily="34" charset="0"/>
              </a:rPr>
              <a:t> Clear allergen information on all Timorese dishes.</a:t>
            </a:r>
          </a:p>
          <a:p>
            <a:pPr lvl="0">
              <a:buFont typeface="Wingdings" panose="05000000000000000000" pitchFamily="2" charset="2"/>
              <a:buChar char="v"/>
            </a:pPr>
            <a:r>
              <a:rPr lang="en-GB" b="1" dirty="0">
                <a:solidFill>
                  <a:schemeClr val="tx1"/>
                </a:solidFill>
                <a:latin typeface="Arial" panose="020B0604020202020204" pitchFamily="34" charset="0"/>
                <a:cs typeface="Arial" panose="020B0604020202020204" pitchFamily="34" charset="0"/>
              </a:rPr>
              <a:t>Legal Compliance:</a:t>
            </a:r>
            <a:r>
              <a:rPr lang="en-GB" dirty="0">
                <a:solidFill>
                  <a:schemeClr val="tx1"/>
                </a:solidFill>
                <a:latin typeface="Arial" panose="020B0604020202020204" pitchFamily="34" charset="0"/>
                <a:cs typeface="Arial" panose="020B0604020202020204" pitchFamily="34" charset="0"/>
              </a:rPr>
              <a:t> Keep proper records for inspections and ensure future staff follow legal standards.</a:t>
            </a:r>
          </a:p>
          <a:p>
            <a:pPr marL="0" indent="0">
              <a:buNone/>
            </a:pPr>
            <a:endParaRPr lang="en-GB" dirty="0">
              <a:latin typeface="Arial Black" panose="020B0A04020102020204" pitchFamily="34" charset="0"/>
            </a:endParaRPr>
          </a:p>
        </p:txBody>
      </p:sp>
      <p:pic>
        <p:nvPicPr>
          <p:cNvPr id="4" name="Picture 3" descr="A cup of coffee with a heart shaped foam in it">
            <a:extLst>
              <a:ext uri="{FF2B5EF4-FFF2-40B4-BE49-F238E27FC236}">
                <a16:creationId xmlns:a16="http://schemas.microsoft.com/office/drawing/2014/main" id="{34C319C2-06F6-9733-A2C2-9267DA4B54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8" y="0"/>
            <a:ext cx="1774371" cy="1998283"/>
          </a:xfrm>
          <a:prstGeom prst="rect">
            <a:avLst/>
          </a:prstGeom>
        </p:spPr>
      </p:pic>
    </p:spTree>
    <p:extLst>
      <p:ext uri="{BB962C8B-B14F-4D97-AF65-F5344CB8AC3E}">
        <p14:creationId xmlns:p14="http://schemas.microsoft.com/office/powerpoint/2010/main" val="2372774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CB0B9-84F7-9725-99DA-D3BF759C5FF1}"/>
              </a:ext>
            </a:extLst>
          </p:cNvPr>
          <p:cNvSpPr>
            <a:spLocks noGrp="1"/>
          </p:cNvSpPr>
          <p:nvPr>
            <p:ph type="title"/>
          </p:nvPr>
        </p:nvSpPr>
        <p:spPr/>
        <p:txBody>
          <a:bodyPr/>
          <a:lstStyle/>
          <a:p>
            <a:r>
              <a:rPr lang="en-US" dirty="0"/>
              <a:t> Strategy Alignment with PESTEL</a:t>
            </a:r>
            <a:endParaRPr lang="en-GB" dirty="0"/>
          </a:p>
        </p:txBody>
      </p:sp>
      <p:graphicFrame>
        <p:nvGraphicFramePr>
          <p:cNvPr id="7" name="Content Placeholder 6">
            <a:extLst>
              <a:ext uri="{FF2B5EF4-FFF2-40B4-BE49-F238E27FC236}">
                <a16:creationId xmlns:a16="http://schemas.microsoft.com/office/drawing/2014/main" id="{03A97963-D988-92A2-923B-3E33CB58AAAA}"/>
              </a:ext>
            </a:extLst>
          </p:cNvPr>
          <p:cNvGraphicFramePr>
            <a:graphicFrameLocks noGrp="1"/>
          </p:cNvGraphicFramePr>
          <p:nvPr>
            <p:ph idx="1"/>
            <p:extLst>
              <p:ext uri="{D42A27DB-BD31-4B8C-83A1-F6EECF244321}">
                <p14:modId xmlns:p14="http://schemas.microsoft.com/office/powerpoint/2010/main" val="2248562805"/>
              </p:ext>
            </p:extLst>
          </p:nvPr>
        </p:nvGraphicFramePr>
        <p:xfrm>
          <a:off x="391886" y="2155372"/>
          <a:ext cx="11321142" cy="4321625"/>
        </p:xfrm>
        <a:graphic>
          <a:graphicData uri="http://schemas.openxmlformats.org/drawingml/2006/table">
            <a:tbl>
              <a:tblPr firstRow="1" bandRow="1">
                <a:tableStyleId>{5C22544A-7EE6-4342-B048-85BDC9FD1C3A}</a:tableStyleId>
              </a:tblPr>
              <a:tblGrid>
                <a:gridCol w="3773714">
                  <a:extLst>
                    <a:ext uri="{9D8B030D-6E8A-4147-A177-3AD203B41FA5}">
                      <a16:colId xmlns:a16="http://schemas.microsoft.com/office/drawing/2014/main" val="2829575575"/>
                    </a:ext>
                  </a:extLst>
                </a:gridCol>
                <a:gridCol w="3773714">
                  <a:extLst>
                    <a:ext uri="{9D8B030D-6E8A-4147-A177-3AD203B41FA5}">
                      <a16:colId xmlns:a16="http://schemas.microsoft.com/office/drawing/2014/main" val="539278019"/>
                    </a:ext>
                  </a:extLst>
                </a:gridCol>
                <a:gridCol w="3773714">
                  <a:extLst>
                    <a:ext uri="{9D8B030D-6E8A-4147-A177-3AD203B41FA5}">
                      <a16:colId xmlns:a16="http://schemas.microsoft.com/office/drawing/2014/main" val="2629576647"/>
                    </a:ext>
                  </a:extLst>
                </a:gridCol>
              </a:tblGrid>
              <a:tr h="617375">
                <a:tc>
                  <a:txBody>
                    <a:bodyPr/>
                    <a:lstStyle/>
                    <a:p>
                      <a:pPr>
                        <a:lnSpc>
                          <a:spcPct val="100000"/>
                        </a:lnSpc>
                        <a:spcAft>
                          <a:spcPts val="800"/>
                        </a:spcAft>
                        <a:buNone/>
                      </a:pPr>
                      <a:r>
                        <a:rPr lang="en-GB" sz="1800" b="1" kern="100" dirty="0">
                          <a:effectLst/>
                          <a:latin typeface="Arial Black" panose="020B0A04020102020204" pitchFamily="34" charset="0"/>
                          <a:ea typeface="Aptos" panose="020B0004020202020204" pitchFamily="34" charset="0"/>
                          <a:cs typeface="Times New Roman" panose="02020603050405020304" pitchFamily="18" charset="0"/>
                        </a:rPr>
                        <a:t>PESTEL Factor</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0000"/>
                        </a:lnSpc>
                        <a:spcAft>
                          <a:spcPts val="800"/>
                        </a:spcAft>
                        <a:buNone/>
                      </a:pPr>
                      <a:r>
                        <a:rPr lang="en-GB" sz="1800" b="1" kern="100">
                          <a:effectLst/>
                          <a:latin typeface="Arial Black" panose="020B0A04020102020204" pitchFamily="34" charset="0"/>
                          <a:ea typeface="Aptos" panose="020B0004020202020204" pitchFamily="34" charset="0"/>
                          <a:cs typeface="Times New Roman" panose="02020603050405020304" pitchFamily="18" charset="0"/>
                        </a:rPr>
                        <a:t>Impact on Business</a:t>
                      </a:r>
                      <a:endParaRPr lang="en-GB" sz="1800" kern="10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0000"/>
                        </a:lnSpc>
                        <a:spcAft>
                          <a:spcPts val="800"/>
                        </a:spcAft>
                        <a:buNone/>
                      </a:pPr>
                      <a:r>
                        <a:rPr lang="en-GB" sz="1800" b="1" kern="100">
                          <a:effectLst/>
                          <a:latin typeface="Arial Black" panose="020B0A04020102020204" pitchFamily="34" charset="0"/>
                          <a:ea typeface="Aptos" panose="020B0004020202020204" pitchFamily="34" charset="0"/>
                          <a:cs typeface="Times New Roman" panose="02020603050405020304" pitchFamily="18" charset="0"/>
                        </a:rPr>
                        <a:t>Strategic Response</a:t>
                      </a:r>
                      <a:endParaRPr lang="en-GB" sz="1800" kern="10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931227183"/>
                  </a:ext>
                </a:extLst>
              </a:tr>
              <a:tr h="617375">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Political</a:t>
                      </a:r>
                    </a:p>
                  </a:txBody>
                  <a:tcPr marL="9525" marR="9525" marT="9525" marB="9525" anchor="ctr"/>
                </a:tc>
                <a:tc>
                  <a:txBody>
                    <a:bodyPr/>
                    <a:lstStyle/>
                    <a:p>
                      <a:pPr>
                        <a:lnSpc>
                          <a:spcPct val="100000"/>
                        </a:lnSpc>
                        <a:spcAft>
                          <a:spcPts val="800"/>
                        </a:spcAft>
                        <a:buNone/>
                      </a:pPr>
                      <a:r>
                        <a:rPr lang="en-GB" sz="1800" kern="100">
                          <a:effectLst/>
                          <a:latin typeface="Arial Black" panose="020B0A04020102020204" pitchFamily="34" charset="0"/>
                          <a:ea typeface="Aptos" panose="020B0004020202020204" pitchFamily="34" charset="0"/>
                          <a:cs typeface="Times New Roman" panose="02020603050405020304" pitchFamily="18" charset="0"/>
                        </a:rPr>
                        <a:t>Local regulations &amp; import risks</a:t>
                      </a:r>
                    </a:p>
                  </a:txBody>
                  <a:tcPr marL="9525" marR="9525" marT="9525" marB="9525" anchor="ctr"/>
                </a:tc>
                <a:tc>
                  <a:txBody>
                    <a:bodyPr/>
                    <a:lstStyle/>
                    <a:p>
                      <a:pPr>
                        <a:lnSpc>
                          <a:spcPct val="100000"/>
                        </a:lnSpc>
                        <a:spcAft>
                          <a:spcPts val="800"/>
                        </a:spcAft>
                        <a:buNone/>
                      </a:pPr>
                      <a:r>
                        <a:rPr lang="en-GB" sz="1800" kern="100">
                          <a:effectLst/>
                          <a:latin typeface="Arial Black" panose="020B0A04020102020204" pitchFamily="34" charset="0"/>
                          <a:ea typeface="Aptos" panose="020B0004020202020204" pitchFamily="34" charset="0"/>
                          <a:cs typeface="Times New Roman" panose="02020603050405020304" pitchFamily="18" charset="0"/>
                        </a:rPr>
                        <a:t>Compliance + multiple suppliers</a:t>
                      </a:r>
                    </a:p>
                  </a:txBody>
                  <a:tcPr marL="9525" marR="9525" marT="9525" marB="9525" anchor="ctr"/>
                </a:tc>
                <a:extLst>
                  <a:ext uri="{0D108BD9-81ED-4DB2-BD59-A6C34878D82A}">
                    <a16:rowId xmlns:a16="http://schemas.microsoft.com/office/drawing/2014/main" val="792993760"/>
                  </a:ext>
                </a:extLst>
              </a:tr>
              <a:tr h="617375">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Economic</a:t>
                      </a:r>
                    </a:p>
                  </a:txBody>
                  <a:tcPr marL="9525" marR="9525" marT="9525" marB="9525" anchor="ctr"/>
                </a:tc>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Rising costs &amp; customer spending limits</a:t>
                      </a:r>
                    </a:p>
                  </a:txBody>
                  <a:tcPr marL="9525" marR="9525" marT="9525" marB="9525" anchor="ctr"/>
                </a:tc>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Value pricing + cost control</a:t>
                      </a:r>
                    </a:p>
                  </a:txBody>
                  <a:tcPr marL="9525" marR="9525" marT="9525" marB="9525" anchor="ctr"/>
                </a:tc>
                <a:extLst>
                  <a:ext uri="{0D108BD9-81ED-4DB2-BD59-A6C34878D82A}">
                    <a16:rowId xmlns:a16="http://schemas.microsoft.com/office/drawing/2014/main" val="2175790836"/>
                  </a:ext>
                </a:extLst>
              </a:tr>
              <a:tr h="617375">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Social</a:t>
                      </a:r>
                    </a:p>
                  </a:txBody>
                  <a:tcPr marL="9525" marR="9525" marT="9525" marB="9525" anchor="ctr"/>
                </a:tc>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Demand for cultural food &amp; independent cafés</a:t>
                      </a:r>
                    </a:p>
                  </a:txBody>
                  <a:tcPr marL="9525" marR="9525" marT="9525" marB="9525" anchor="ctr"/>
                </a:tc>
                <a:tc>
                  <a:txBody>
                    <a:bodyPr/>
                    <a:lstStyle/>
                    <a:p>
                      <a:pPr>
                        <a:lnSpc>
                          <a:spcPct val="100000"/>
                        </a:lnSpc>
                        <a:spcAft>
                          <a:spcPts val="800"/>
                        </a:spcAft>
                        <a:buNone/>
                      </a:pPr>
                      <a:r>
                        <a:rPr lang="en-GB" sz="1800" kern="100">
                          <a:effectLst/>
                          <a:latin typeface="Arial Black" panose="020B0A04020102020204" pitchFamily="34" charset="0"/>
                          <a:ea typeface="Aptos" panose="020B0004020202020204" pitchFamily="34" charset="0"/>
                          <a:cs typeface="Times New Roman" panose="02020603050405020304" pitchFamily="18" charset="0"/>
                        </a:rPr>
                        <a:t>Cultural branding + community engagement</a:t>
                      </a:r>
                    </a:p>
                  </a:txBody>
                  <a:tcPr marL="9525" marR="9525" marT="9525" marB="9525" anchor="ctr"/>
                </a:tc>
                <a:extLst>
                  <a:ext uri="{0D108BD9-81ED-4DB2-BD59-A6C34878D82A}">
                    <a16:rowId xmlns:a16="http://schemas.microsoft.com/office/drawing/2014/main" val="960198607"/>
                  </a:ext>
                </a:extLst>
              </a:tr>
              <a:tr h="617375">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Technological</a:t>
                      </a:r>
                    </a:p>
                  </a:txBody>
                  <a:tcPr marL="9525" marR="9525" marT="9525" marB="9525" anchor="ctr"/>
                </a:tc>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Digital marketing &amp; online payments</a:t>
                      </a:r>
                    </a:p>
                  </a:txBody>
                  <a:tcPr marL="9525" marR="9525" marT="9525" marB="9525" anchor="ctr"/>
                </a:tc>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Strong social media + modern payment systems</a:t>
                      </a:r>
                    </a:p>
                  </a:txBody>
                  <a:tcPr marL="9525" marR="9525" marT="9525" marB="9525" anchor="ctr"/>
                </a:tc>
                <a:extLst>
                  <a:ext uri="{0D108BD9-81ED-4DB2-BD59-A6C34878D82A}">
                    <a16:rowId xmlns:a16="http://schemas.microsoft.com/office/drawing/2014/main" val="25553719"/>
                  </a:ext>
                </a:extLst>
              </a:tr>
              <a:tr h="617375">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Environmental</a:t>
                      </a:r>
                    </a:p>
                  </a:txBody>
                  <a:tcPr marL="9525" marR="9525" marT="9525" marB="9525" anchor="ctr"/>
                </a:tc>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Sustainability expectations &amp; energy costs</a:t>
                      </a:r>
                    </a:p>
                  </a:txBody>
                  <a:tcPr marL="9525" marR="9525" marT="9525" marB="9525" anchor="ctr"/>
                </a:tc>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Eco packaging + energy efficiency</a:t>
                      </a:r>
                    </a:p>
                  </a:txBody>
                  <a:tcPr marL="9525" marR="9525" marT="9525" marB="9525" anchor="ctr"/>
                </a:tc>
                <a:extLst>
                  <a:ext uri="{0D108BD9-81ED-4DB2-BD59-A6C34878D82A}">
                    <a16:rowId xmlns:a16="http://schemas.microsoft.com/office/drawing/2014/main" val="3595835841"/>
                  </a:ext>
                </a:extLst>
              </a:tr>
              <a:tr h="617375">
                <a:tc>
                  <a:txBody>
                    <a:bodyPr/>
                    <a:lstStyle/>
                    <a:p>
                      <a:pPr>
                        <a:lnSpc>
                          <a:spcPct val="100000"/>
                        </a:lnSpc>
                        <a:spcAft>
                          <a:spcPts val="800"/>
                        </a:spcAft>
                        <a:buNone/>
                      </a:pPr>
                      <a:r>
                        <a:rPr lang="en-GB" sz="1800" kern="100">
                          <a:effectLst/>
                          <a:latin typeface="Arial Black" panose="020B0A04020102020204" pitchFamily="34" charset="0"/>
                          <a:ea typeface="Aptos" panose="020B0004020202020204" pitchFamily="34" charset="0"/>
                          <a:cs typeface="Times New Roman" panose="02020603050405020304" pitchFamily="18" charset="0"/>
                        </a:rPr>
                        <a:t>Legal</a:t>
                      </a:r>
                    </a:p>
                  </a:txBody>
                  <a:tcPr marL="9525" marR="9525" marT="9525" marB="9525" anchor="ctr"/>
                </a:tc>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Food safety &amp; allergen rules</a:t>
                      </a:r>
                    </a:p>
                  </a:txBody>
                  <a:tcPr marL="9525" marR="9525" marT="9525" marB="9525" anchor="ctr"/>
                </a:tc>
                <a:tc>
                  <a:txBody>
                    <a:bodyPr/>
                    <a:lstStyle/>
                    <a:p>
                      <a:pPr>
                        <a:lnSpc>
                          <a:spcPct val="10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Hygiene training + proper documentation</a:t>
                      </a:r>
                    </a:p>
                  </a:txBody>
                  <a:tcPr marL="9525" marR="9525" marT="9525" marB="9525" anchor="ctr"/>
                </a:tc>
                <a:extLst>
                  <a:ext uri="{0D108BD9-81ED-4DB2-BD59-A6C34878D82A}">
                    <a16:rowId xmlns:a16="http://schemas.microsoft.com/office/drawing/2014/main" val="2507241272"/>
                  </a:ext>
                </a:extLst>
              </a:tr>
            </a:tbl>
          </a:graphicData>
        </a:graphic>
      </p:graphicFrame>
      <p:pic>
        <p:nvPicPr>
          <p:cNvPr id="3" name="Picture 2" descr="A cup of coffee with a heart shaped foam in it">
            <a:extLst>
              <a:ext uri="{FF2B5EF4-FFF2-40B4-BE49-F238E27FC236}">
                <a16:creationId xmlns:a16="http://schemas.microsoft.com/office/drawing/2014/main" id="{121D00AF-19C8-33DB-49DD-EE8F439722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8" y="0"/>
            <a:ext cx="1774371" cy="1998283"/>
          </a:xfrm>
          <a:prstGeom prst="rect">
            <a:avLst/>
          </a:prstGeom>
        </p:spPr>
      </p:pic>
    </p:spTree>
    <p:extLst>
      <p:ext uri="{BB962C8B-B14F-4D97-AF65-F5344CB8AC3E}">
        <p14:creationId xmlns:p14="http://schemas.microsoft.com/office/powerpoint/2010/main" val="40166864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C7828-E7CD-55E8-1023-7C8E5D5E90CB}"/>
              </a:ext>
            </a:extLst>
          </p:cNvPr>
          <p:cNvSpPr>
            <a:spLocks noGrp="1"/>
          </p:cNvSpPr>
          <p:nvPr>
            <p:ph type="title"/>
          </p:nvPr>
        </p:nvSpPr>
        <p:spPr>
          <a:xfrm>
            <a:off x="677334" y="396240"/>
            <a:ext cx="8596668" cy="847147"/>
          </a:xfrm>
        </p:spPr>
        <p:txBody>
          <a:bodyPr>
            <a:normAutofit/>
          </a:bodyPr>
          <a:lstStyle/>
          <a:p>
            <a:pPr algn="ctr"/>
            <a:r>
              <a:rPr lang="en-GB" dirty="0"/>
              <a:t>Marketing Strategy (4Ps)</a:t>
            </a:r>
            <a:endParaRPr lang="en-GB" dirty="0">
              <a:latin typeface="Algerian" panose="04020705040A02060702" pitchFamily="82" charset="0"/>
            </a:endParaRPr>
          </a:p>
        </p:txBody>
      </p:sp>
      <p:graphicFrame>
        <p:nvGraphicFramePr>
          <p:cNvPr id="4" name="Content Placeholder 3">
            <a:extLst>
              <a:ext uri="{FF2B5EF4-FFF2-40B4-BE49-F238E27FC236}">
                <a16:creationId xmlns:a16="http://schemas.microsoft.com/office/drawing/2014/main" id="{8181BA2F-8EDA-AEF8-C95D-3D8839735C5B}"/>
              </a:ext>
            </a:extLst>
          </p:cNvPr>
          <p:cNvGraphicFramePr>
            <a:graphicFrameLocks noGrp="1"/>
          </p:cNvGraphicFramePr>
          <p:nvPr>
            <p:ph idx="1"/>
            <p:extLst>
              <p:ext uri="{D42A27DB-BD31-4B8C-83A1-F6EECF244321}">
                <p14:modId xmlns:p14="http://schemas.microsoft.com/office/powerpoint/2010/main" val="837461457"/>
              </p:ext>
            </p:extLst>
          </p:nvPr>
        </p:nvGraphicFramePr>
        <p:xfrm>
          <a:off x="138896" y="1243387"/>
          <a:ext cx="11578182" cy="5492997"/>
        </p:xfrm>
        <a:graphic>
          <a:graphicData uri="http://schemas.openxmlformats.org/drawingml/2006/table">
            <a:tbl>
              <a:tblPr firstRow="1" bandRow="1">
                <a:tableStyleId>{5C22544A-7EE6-4342-B048-85BDC9FD1C3A}</a:tableStyleId>
              </a:tblPr>
              <a:tblGrid>
                <a:gridCol w="3180081">
                  <a:extLst>
                    <a:ext uri="{9D8B030D-6E8A-4147-A177-3AD203B41FA5}">
                      <a16:colId xmlns:a16="http://schemas.microsoft.com/office/drawing/2014/main" val="510812382"/>
                    </a:ext>
                  </a:extLst>
                </a:gridCol>
                <a:gridCol w="2485838">
                  <a:extLst>
                    <a:ext uri="{9D8B030D-6E8A-4147-A177-3AD203B41FA5}">
                      <a16:colId xmlns:a16="http://schemas.microsoft.com/office/drawing/2014/main" val="3096395081"/>
                    </a:ext>
                  </a:extLst>
                </a:gridCol>
                <a:gridCol w="3400145">
                  <a:extLst>
                    <a:ext uri="{9D8B030D-6E8A-4147-A177-3AD203B41FA5}">
                      <a16:colId xmlns:a16="http://schemas.microsoft.com/office/drawing/2014/main" val="4273890748"/>
                    </a:ext>
                  </a:extLst>
                </a:gridCol>
                <a:gridCol w="2512118">
                  <a:extLst>
                    <a:ext uri="{9D8B030D-6E8A-4147-A177-3AD203B41FA5}">
                      <a16:colId xmlns:a16="http://schemas.microsoft.com/office/drawing/2014/main" val="913483432"/>
                    </a:ext>
                  </a:extLst>
                </a:gridCol>
              </a:tblGrid>
              <a:tr h="506469">
                <a:tc>
                  <a:txBody>
                    <a:bodyPr/>
                    <a:lstStyle/>
                    <a:p>
                      <a:pPr algn="ctr">
                        <a:lnSpc>
                          <a:spcPct val="150000"/>
                        </a:lnSpc>
                      </a:pPr>
                      <a:r>
                        <a:rPr lang="en-GB" dirty="0">
                          <a:latin typeface="Arial Black" panose="020B0A04020102020204" pitchFamily="34" charset="0"/>
                        </a:rPr>
                        <a:t>PRODUCT</a:t>
                      </a:r>
                    </a:p>
                  </a:txBody>
                  <a:tcPr/>
                </a:tc>
                <a:tc>
                  <a:txBody>
                    <a:bodyPr/>
                    <a:lstStyle/>
                    <a:p>
                      <a:pPr algn="ctr">
                        <a:lnSpc>
                          <a:spcPct val="150000"/>
                        </a:lnSpc>
                      </a:pPr>
                      <a:r>
                        <a:rPr lang="en-GB" dirty="0">
                          <a:latin typeface="Arial Black" panose="020B0A04020102020204" pitchFamily="34" charset="0"/>
                        </a:rPr>
                        <a:t>PRICE </a:t>
                      </a:r>
                    </a:p>
                  </a:txBody>
                  <a:tcPr/>
                </a:tc>
                <a:tc>
                  <a:txBody>
                    <a:bodyPr/>
                    <a:lstStyle/>
                    <a:p>
                      <a:pPr algn="ctr">
                        <a:lnSpc>
                          <a:spcPct val="150000"/>
                        </a:lnSpc>
                      </a:pPr>
                      <a:r>
                        <a:rPr lang="en-GB" dirty="0">
                          <a:latin typeface="Arial Black" panose="020B0A04020102020204" pitchFamily="34" charset="0"/>
                        </a:rPr>
                        <a:t>PLACE</a:t>
                      </a:r>
                    </a:p>
                  </a:txBody>
                  <a:tcPr/>
                </a:tc>
                <a:tc>
                  <a:txBody>
                    <a:bodyPr/>
                    <a:lstStyle/>
                    <a:p>
                      <a:pPr>
                        <a:lnSpc>
                          <a:spcPct val="150000"/>
                        </a:lnSpc>
                      </a:pPr>
                      <a:r>
                        <a:rPr lang="en-GB" dirty="0">
                          <a:latin typeface="Arial Black" panose="020B0A04020102020204" pitchFamily="34" charset="0"/>
                        </a:rPr>
                        <a:t>PROMOTION</a:t>
                      </a:r>
                    </a:p>
                  </a:txBody>
                  <a:tcPr/>
                </a:tc>
                <a:extLst>
                  <a:ext uri="{0D108BD9-81ED-4DB2-BD59-A6C34878D82A}">
                    <a16:rowId xmlns:a16="http://schemas.microsoft.com/office/drawing/2014/main" val="125457052"/>
                  </a:ext>
                </a:extLst>
              </a:tr>
              <a:tr h="4619046">
                <a:tc>
                  <a:txBody>
                    <a:bodyPr/>
                    <a:lstStyle/>
                    <a:p>
                      <a:pPr marL="285750" lvl="0" indent="-285750">
                        <a:lnSpc>
                          <a:spcPct val="150000"/>
                        </a:lnSpc>
                        <a:buFont typeface="Wingdings" panose="05000000000000000000" pitchFamily="2" charset="2"/>
                        <a:buChar char="Ø"/>
                      </a:pPr>
                      <a:r>
                        <a:rPr lang="en-GB" sz="1800" kern="1200" dirty="0">
                          <a:solidFill>
                            <a:schemeClr val="dk1"/>
                          </a:solidFill>
                          <a:effectLst/>
                          <a:latin typeface="Arial Black" panose="020B0A04020102020204" pitchFamily="34" charset="0"/>
                          <a:ea typeface="+mn-ea"/>
                          <a:cs typeface="+mn-cs"/>
                        </a:rPr>
                        <a:t>Authentic Timorese coffee.</a:t>
                      </a:r>
                    </a:p>
                    <a:p>
                      <a:pPr marL="285750" lvl="0" indent="-285750">
                        <a:lnSpc>
                          <a:spcPct val="150000"/>
                        </a:lnSpc>
                        <a:buFont typeface="Wingdings" panose="05000000000000000000" pitchFamily="2" charset="2"/>
                        <a:buChar char="Ø"/>
                      </a:pPr>
                      <a:r>
                        <a:rPr lang="en-GB" sz="1800" kern="1200" dirty="0">
                          <a:solidFill>
                            <a:schemeClr val="dk1"/>
                          </a:solidFill>
                          <a:effectLst/>
                          <a:latin typeface="Arial Black" panose="020B0A04020102020204" pitchFamily="34" charset="0"/>
                          <a:ea typeface="+mn-ea"/>
                          <a:cs typeface="+mn-cs"/>
                        </a:rPr>
                        <a:t>Traditional snacks and light meals.</a:t>
                      </a:r>
                    </a:p>
                    <a:p>
                      <a:pPr marL="285750" lvl="0" indent="-285750">
                        <a:lnSpc>
                          <a:spcPct val="150000"/>
                        </a:lnSpc>
                        <a:buFont typeface="Wingdings" panose="05000000000000000000" pitchFamily="2" charset="2"/>
                        <a:buChar char="Ø"/>
                      </a:pPr>
                      <a:r>
                        <a:rPr lang="en-GB" sz="1800" kern="1200" dirty="0">
                          <a:solidFill>
                            <a:schemeClr val="dk1"/>
                          </a:solidFill>
                          <a:effectLst/>
                          <a:latin typeface="Arial Black" panose="020B0A04020102020204" pitchFamily="34" charset="0"/>
                          <a:ea typeface="+mn-ea"/>
                          <a:cs typeface="+mn-cs"/>
                        </a:rPr>
                        <a:t>Retail products and cultural items.</a:t>
                      </a:r>
                    </a:p>
                    <a:p>
                      <a:pPr marL="285750" lvl="0" indent="-285750">
                        <a:lnSpc>
                          <a:spcPct val="150000"/>
                        </a:lnSpc>
                        <a:buFont typeface="Wingdings" panose="05000000000000000000" pitchFamily="2" charset="2"/>
                        <a:buChar char="Ø"/>
                      </a:pPr>
                      <a:r>
                        <a:rPr lang="en-GB" sz="1800" kern="1200" dirty="0">
                          <a:solidFill>
                            <a:schemeClr val="dk1"/>
                          </a:solidFill>
                          <a:effectLst/>
                          <a:latin typeface="Arial Black" panose="020B0A04020102020204" pitchFamily="34" charset="0"/>
                          <a:ea typeface="+mn-ea"/>
                          <a:cs typeface="+mn-cs"/>
                        </a:rPr>
                        <a:t>Unique cultural identity.</a:t>
                      </a:r>
                    </a:p>
                    <a:p>
                      <a:pPr>
                        <a:lnSpc>
                          <a:spcPct val="150000"/>
                        </a:lnSpc>
                      </a:pPr>
                      <a:endParaRPr lang="en-GB" dirty="0">
                        <a:latin typeface="Arial Black" panose="020B0A04020102020204" pitchFamily="34" charset="0"/>
                      </a:endParaRPr>
                    </a:p>
                  </a:txBody>
                  <a:tcPr/>
                </a:tc>
                <a:tc>
                  <a:txBody>
                    <a:bodyPr/>
                    <a:lstStyle/>
                    <a:p>
                      <a:pPr marL="285750" lvl="0" indent="-285750">
                        <a:lnSpc>
                          <a:spcPct val="150000"/>
                        </a:lnSpc>
                        <a:buFont typeface="Wingdings" panose="05000000000000000000" pitchFamily="2" charset="2"/>
                        <a:buChar char="ü"/>
                      </a:pPr>
                      <a:r>
                        <a:rPr lang="en-GB" sz="1800" kern="1200" dirty="0">
                          <a:solidFill>
                            <a:schemeClr val="dk1"/>
                          </a:solidFill>
                          <a:effectLst/>
                          <a:latin typeface="Arial Black" panose="020B0A04020102020204" pitchFamily="34" charset="0"/>
                          <a:ea typeface="+mn-ea"/>
                          <a:cs typeface="+mn-cs"/>
                        </a:rPr>
                        <a:t>Competitive pricing</a:t>
                      </a:r>
                    </a:p>
                    <a:p>
                      <a:pPr marL="285750" lvl="0" indent="-285750">
                        <a:lnSpc>
                          <a:spcPct val="150000"/>
                        </a:lnSpc>
                        <a:buFont typeface="Wingdings" panose="05000000000000000000" pitchFamily="2" charset="2"/>
                        <a:buChar char="ü"/>
                      </a:pPr>
                      <a:r>
                        <a:rPr lang="en-GB" sz="1800" kern="1200" dirty="0">
                          <a:solidFill>
                            <a:schemeClr val="dk1"/>
                          </a:solidFill>
                          <a:effectLst/>
                          <a:latin typeface="Arial Black" panose="020B0A04020102020204" pitchFamily="34" charset="0"/>
                          <a:ea typeface="+mn-ea"/>
                          <a:cs typeface="+mn-cs"/>
                        </a:rPr>
                        <a:t>Value for money</a:t>
                      </a:r>
                    </a:p>
                    <a:p>
                      <a:pPr marL="285750" lvl="0" indent="-285750">
                        <a:lnSpc>
                          <a:spcPct val="150000"/>
                        </a:lnSpc>
                        <a:buFont typeface="Wingdings" panose="05000000000000000000" pitchFamily="2" charset="2"/>
                        <a:buChar char="ü"/>
                      </a:pPr>
                      <a:r>
                        <a:rPr lang="en-GB" sz="1800" kern="1200" dirty="0">
                          <a:solidFill>
                            <a:schemeClr val="dk1"/>
                          </a:solidFill>
                          <a:effectLst/>
                          <a:latin typeface="Arial Black" panose="020B0A04020102020204" pitchFamily="34" charset="0"/>
                          <a:ea typeface="+mn-ea"/>
                          <a:cs typeface="+mn-cs"/>
                        </a:rPr>
                        <a:t>Student discounts and loyalty cards.</a:t>
                      </a:r>
                    </a:p>
                    <a:p>
                      <a:pPr marL="285750" lvl="0" indent="-285750">
                        <a:lnSpc>
                          <a:spcPct val="150000"/>
                        </a:lnSpc>
                        <a:buFont typeface="Wingdings" panose="05000000000000000000" pitchFamily="2" charset="2"/>
                        <a:buChar char="ü"/>
                      </a:pPr>
                      <a:r>
                        <a:rPr lang="en-GB" sz="1800" kern="1200" dirty="0">
                          <a:solidFill>
                            <a:schemeClr val="dk1"/>
                          </a:solidFill>
                          <a:effectLst/>
                          <a:latin typeface="Arial Black" panose="020B0A04020102020204" pitchFamily="34" charset="0"/>
                          <a:ea typeface="+mn-ea"/>
                          <a:cs typeface="+mn-cs"/>
                        </a:rPr>
                        <a:t>Slight premium for single-origin specialty coffee</a:t>
                      </a:r>
                    </a:p>
                    <a:p>
                      <a:pPr>
                        <a:lnSpc>
                          <a:spcPct val="150000"/>
                        </a:lnSpc>
                      </a:pPr>
                      <a:endParaRPr lang="en-GB" dirty="0">
                        <a:latin typeface="Arial Black" panose="020B0A04020102020204" pitchFamily="34" charset="0"/>
                      </a:endParaRPr>
                    </a:p>
                  </a:txBody>
                  <a:tcPr/>
                </a:tc>
                <a:tc>
                  <a:txBody>
                    <a:bodyPr/>
                    <a:lstStyle/>
                    <a:p>
                      <a:pPr marL="285750" lvl="0" indent="-285750">
                        <a:lnSpc>
                          <a:spcPct val="150000"/>
                        </a:lnSpc>
                        <a:buFont typeface="Wingdings" panose="05000000000000000000" pitchFamily="2" charset="2"/>
                        <a:buChar char="v"/>
                      </a:pPr>
                      <a:r>
                        <a:rPr lang="en-GB" sz="1800" kern="1200" dirty="0">
                          <a:solidFill>
                            <a:schemeClr val="dk1"/>
                          </a:solidFill>
                          <a:effectLst/>
                          <a:latin typeface="Arial Black" panose="020B0A04020102020204" pitchFamily="34" charset="0"/>
                          <a:ea typeface="+mn-ea"/>
                          <a:cs typeface="+mn-cs"/>
                        </a:rPr>
                        <a:t>Based in Oxford (high traffic, multicultural environment)</a:t>
                      </a:r>
                    </a:p>
                    <a:p>
                      <a:pPr marL="285750" lvl="0" indent="-285750">
                        <a:lnSpc>
                          <a:spcPct val="150000"/>
                        </a:lnSpc>
                        <a:buFont typeface="Wingdings" panose="05000000000000000000" pitchFamily="2" charset="2"/>
                        <a:buChar char="v"/>
                      </a:pPr>
                      <a:r>
                        <a:rPr lang="en-GB" sz="1800" kern="1200" dirty="0">
                          <a:solidFill>
                            <a:schemeClr val="dk1"/>
                          </a:solidFill>
                          <a:effectLst/>
                          <a:latin typeface="Arial Black" panose="020B0A04020102020204" pitchFamily="34" charset="0"/>
                          <a:ea typeface="+mn-ea"/>
                          <a:cs typeface="+mn-cs"/>
                        </a:rPr>
                        <a:t>Takeaway options.</a:t>
                      </a:r>
                    </a:p>
                    <a:p>
                      <a:pPr marL="285750" lvl="0" indent="-285750">
                        <a:lnSpc>
                          <a:spcPct val="150000"/>
                        </a:lnSpc>
                        <a:buFont typeface="Wingdings" panose="05000000000000000000" pitchFamily="2" charset="2"/>
                        <a:buChar char="v"/>
                      </a:pPr>
                      <a:r>
                        <a:rPr lang="en-GB" sz="1800" kern="1200" dirty="0">
                          <a:solidFill>
                            <a:schemeClr val="dk1"/>
                          </a:solidFill>
                          <a:effectLst/>
                          <a:latin typeface="Arial Black" panose="020B0A04020102020204" pitchFamily="34" charset="0"/>
                          <a:ea typeface="+mn-ea"/>
                          <a:cs typeface="+mn-cs"/>
                        </a:rPr>
                        <a:t>Delivery platforms like Uber Eats or Just Eat</a:t>
                      </a:r>
                    </a:p>
                    <a:p>
                      <a:pPr>
                        <a:lnSpc>
                          <a:spcPct val="150000"/>
                        </a:lnSpc>
                      </a:pPr>
                      <a:endParaRPr lang="en-GB" dirty="0">
                        <a:latin typeface="Arial Black" panose="020B0A04020102020204" pitchFamily="34" charset="0"/>
                      </a:endParaRPr>
                    </a:p>
                  </a:txBody>
                  <a:tcPr/>
                </a:tc>
                <a:tc>
                  <a:txBody>
                    <a:bodyPr/>
                    <a:lstStyle/>
                    <a:p>
                      <a:pPr marL="285750" lvl="0" indent="-285750">
                        <a:lnSpc>
                          <a:spcPct val="150000"/>
                        </a:lnSpc>
                        <a:buFont typeface="Wingdings" panose="05000000000000000000" pitchFamily="2" charset="2"/>
                        <a:buChar char="q"/>
                      </a:pPr>
                      <a:r>
                        <a:rPr lang="en-GB" sz="1800" kern="1200" dirty="0">
                          <a:solidFill>
                            <a:schemeClr val="dk1"/>
                          </a:solidFill>
                          <a:effectLst/>
                          <a:latin typeface="Arial Black" panose="020B0A04020102020204" pitchFamily="34" charset="0"/>
                          <a:ea typeface="+mn-ea"/>
                          <a:cs typeface="+mn-cs"/>
                        </a:rPr>
                        <a:t>Social media (Instagram, TikTok, Facebook)</a:t>
                      </a:r>
                    </a:p>
                    <a:p>
                      <a:pPr marL="285750" lvl="0" indent="-285750">
                        <a:lnSpc>
                          <a:spcPct val="150000"/>
                        </a:lnSpc>
                        <a:buFont typeface="Wingdings" panose="05000000000000000000" pitchFamily="2" charset="2"/>
                        <a:buChar char="q"/>
                      </a:pPr>
                      <a:r>
                        <a:rPr lang="en-GB" sz="1800" kern="1200" dirty="0">
                          <a:solidFill>
                            <a:schemeClr val="dk1"/>
                          </a:solidFill>
                          <a:effectLst/>
                          <a:latin typeface="Arial Black" panose="020B0A04020102020204" pitchFamily="34" charset="0"/>
                          <a:ea typeface="+mn-ea"/>
                          <a:cs typeface="+mn-cs"/>
                        </a:rPr>
                        <a:t>Flyers in universities</a:t>
                      </a:r>
                    </a:p>
                    <a:p>
                      <a:pPr marL="285750" lvl="0" indent="-285750">
                        <a:lnSpc>
                          <a:spcPct val="150000"/>
                        </a:lnSpc>
                        <a:buFont typeface="Wingdings" panose="05000000000000000000" pitchFamily="2" charset="2"/>
                        <a:buChar char="q"/>
                      </a:pPr>
                      <a:r>
                        <a:rPr lang="en-GB" sz="1800" kern="1200" dirty="0">
                          <a:solidFill>
                            <a:schemeClr val="dk1"/>
                          </a:solidFill>
                          <a:effectLst/>
                          <a:latin typeface="Arial Black" panose="020B0A04020102020204" pitchFamily="34" charset="0"/>
                          <a:ea typeface="+mn-ea"/>
                          <a:cs typeface="+mn-cs"/>
                        </a:rPr>
                        <a:t>Influencer collaborations</a:t>
                      </a:r>
                    </a:p>
                    <a:p>
                      <a:pPr marL="285750" lvl="0" indent="-285750">
                        <a:lnSpc>
                          <a:spcPct val="150000"/>
                        </a:lnSpc>
                        <a:buFont typeface="Wingdings" panose="05000000000000000000" pitchFamily="2" charset="2"/>
                        <a:buChar char="q"/>
                      </a:pPr>
                      <a:r>
                        <a:rPr lang="en-GB" sz="1800" kern="1200" dirty="0">
                          <a:solidFill>
                            <a:schemeClr val="dk1"/>
                          </a:solidFill>
                          <a:effectLst/>
                          <a:latin typeface="Arial Black" panose="020B0A04020102020204" pitchFamily="34" charset="0"/>
                          <a:ea typeface="+mn-ea"/>
                          <a:cs typeface="+mn-cs"/>
                        </a:rPr>
                        <a:t>Loyalty cards</a:t>
                      </a:r>
                    </a:p>
                    <a:p>
                      <a:pPr marL="285750" lvl="0" indent="-285750">
                        <a:lnSpc>
                          <a:spcPct val="150000"/>
                        </a:lnSpc>
                        <a:buFont typeface="Wingdings" panose="05000000000000000000" pitchFamily="2" charset="2"/>
                        <a:buChar char="q"/>
                      </a:pPr>
                      <a:r>
                        <a:rPr lang="en-GB" sz="1800" kern="1200" dirty="0">
                          <a:solidFill>
                            <a:schemeClr val="dk1"/>
                          </a:solidFill>
                          <a:effectLst/>
                          <a:latin typeface="Arial Black" panose="020B0A04020102020204" pitchFamily="34" charset="0"/>
                          <a:ea typeface="+mn-ea"/>
                          <a:cs typeface="+mn-cs"/>
                        </a:rPr>
                        <a:t>Cultural tasting events</a:t>
                      </a:r>
                    </a:p>
                    <a:p>
                      <a:pPr>
                        <a:lnSpc>
                          <a:spcPct val="150000"/>
                        </a:lnSpc>
                      </a:pPr>
                      <a:endParaRPr lang="en-GB" dirty="0">
                        <a:latin typeface="Arial Black" panose="020B0A04020102020204" pitchFamily="34" charset="0"/>
                      </a:endParaRPr>
                    </a:p>
                  </a:txBody>
                  <a:tcPr/>
                </a:tc>
                <a:extLst>
                  <a:ext uri="{0D108BD9-81ED-4DB2-BD59-A6C34878D82A}">
                    <a16:rowId xmlns:a16="http://schemas.microsoft.com/office/drawing/2014/main" val="2770969043"/>
                  </a:ext>
                </a:extLst>
              </a:tr>
            </a:tbl>
          </a:graphicData>
        </a:graphic>
      </p:graphicFrame>
      <p:pic>
        <p:nvPicPr>
          <p:cNvPr id="3" name="Picture 2" descr="A cup of coffee with a heart shaped foam in it">
            <a:extLst>
              <a:ext uri="{FF2B5EF4-FFF2-40B4-BE49-F238E27FC236}">
                <a16:creationId xmlns:a16="http://schemas.microsoft.com/office/drawing/2014/main" id="{C22C287B-5FD9-32D6-0F9C-3CD5C2D852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62458" y="0"/>
            <a:ext cx="2067272" cy="1243387"/>
          </a:xfrm>
          <a:prstGeom prst="rect">
            <a:avLst/>
          </a:prstGeom>
        </p:spPr>
      </p:pic>
    </p:spTree>
    <p:extLst>
      <p:ext uri="{BB962C8B-B14F-4D97-AF65-F5344CB8AC3E}">
        <p14:creationId xmlns:p14="http://schemas.microsoft.com/office/powerpoint/2010/main" val="3179545779"/>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6FB30-974D-E6FB-58B5-64526CBD424A}"/>
              </a:ext>
            </a:extLst>
          </p:cNvPr>
          <p:cNvSpPr>
            <a:spLocks noGrp="1"/>
          </p:cNvSpPr>
          <p:nvPr>
            <p:ph type="title"/>
          </p:nvPr>
        </p:nvSpPr>
        <p:spPr>
          <a:xfrm>
            <a:off x="677334" y="609600"/>
            <a:ext cx="9239552" cy="1320800"/>
          </a:xfrm>
        </p:spPr>
        <p:txBody>
          <a:bodyPr/>
          <a:lstStyle/>
          <a:p>
            <a:r>
              <a:rPr lang="en-GB" b="1" dirty="0">
                <a:latin typeface="Algerian" panose="04020705040A02060702" pitchFamily="82" charset="0"/>
              </a:rPr>
              <a:t>Funding Requirements and Allocation</a:t>
            </a:r>
            <a:endParaRPr lang="en-GB" dirty="0">
              <a:latin typeface="Algerian" panose="04020705040A02060702" pitchFamily="82" charset="0"/>
            </a:endParaRPr>
          </a:p>
        </p:txBody>
      </p:sp>
      <p:sp>
        <p:nvSpPr>
          <p:cNvPr id="3" name="Content Placeholder 2">
            <a:extLst>
              <a:ext uri="{FF2B5EF4-FFF2-40B4-BE49-F238E27FC236}">
                <a16:creationId xmlns:a16="http://schemas.microsoft.com/office/drawing/2014/main" id="{074724BB-F16E-05BB-9477-745E401A121C}"/>
              </a:ext>
            </a:extLst>
          </p:cNvPr>
          <p:cNvSpPr>
            <a:spLocks noGrp="1"/>
          </p:cNvSpPr>
          <p:nvPr>
            <p:ph idx="1"/>
          </p:nvPr>
        </p:nvSpPr>
        <p:spPr>
          <a:xfrm>
            <a:off x="677334" y="1930400"/>
            <a:ext cx="9968426" cy="3715474"/>
          </a:xfrm>
        </p:spPr>
        <p:txBody>
          <a:bodyPr>
            <a:normAutofit/>
          </a:bodyPr>
          <a:lstStyle/>
          <a:p>
            <a:pPr>
              <a:lnSpc>
                <a:spcPct val="150000"/>
              </a:lnSpc>
            </a:pPr>
            <a:r>
              <a:rPr lang="en-GB" dirty="0">
                <a:solidFill>
                  <a:schemeClr val="tx1"/>
                </a:solidFill>
                <a:latin typeface="Arial Black" panose="020B0A04020102020204" pitchFamily="34" charset="0"/>
              </a:rPr>
              <a:t>Total Start-up Capital: </a:t>
            </a:r>
            <a:r>
              <a:rPr lang="en-GB" b="1" dirty="0">
                <a:solidFill>
                  <a:schemeClr val="tx1"/>
                </a:solidFill>
                <a:latin typeface="Arial Black" panose="020B0A04020102020204" pitchFamily="34" charset="0"/>
              </a:rPr>
              <a:t>£5,000</a:t>
            </a:r>
            <a:endParaRPr lang="en-GB" dirty="0">
              <a:solidFill>
                <a:schemeClr val="tx1"/>
              </a:solidFill>
              <a:latin typeface="Arial Black" panose="020B0A04020102020204" pitchFamily="34" charset="0"/>
            </a:endParaRPr>
          </a:p>
          <a:p>
            <a:pPr lvl="0">
              <a:lnSpc>
                <a:spcPct val="150000"/>
              </a:lnSpc>
            </a:pPr>
            <a:r>
              <a:rPr lang="en-GB" dirty="0">
                <a:solidFill>
                  <a:schemeClr val="tx1"/>
                </a:solidFill>
                <a:latin typeface="Arial Black" panose="020B0A04020102020204" pitchFamily="34" charset="0"/>
              </a:rPr>
              <a:t>Personal Savings: £3,000</a:t>
            </a:r>
          </a:p>
          <a:p>
            <a:pPr lvl="0">
              <a:lnSpc>
                <a:spcPct val="150000"/>
              </a:lnSpc>
            </a:pPr>
            <a:r>
              <a:rPr lang="en-GB" dirty="0">
                <a:solidFill>
                  <a:schemeClr val="tx1"/>
                </a:solidFill>
                <a:latin typeface="Arial Black" panose="020B0A04020102020204" pitchFamily="34" charset="0"/>
              </a:rPr>
              <a:t>Small Business Loan: £2,000</a:t>
            </a:r>
          </a:p>
          <a:p>
            <a:pPr marL="0" lvl="0" indent="0">
              <a:buNone/>
            </a:pPr>
            <a:endParaRPr lang="en-GB" sz="4400" dirty="0">
              <a:solidFill>
                <a:schemeClr val="tx1"/>
              </a:solidFill>
              <a:latin typeface="Arial Black" panose="020B0A04020102020204" pitchFamily="34" charset="0"/>
            </a:endParaRPr>
          </a:p>
          <a:p>
            <a:pPr lvl="0"/>
            <a:endParaRPr lang="en-GB" dirty="0">
              <a:solidFill>
                <a:schemeClr val="tx1"/>
              </a:solidFill>
            </a:endParaRPr>
          </a:p>
          <a:p>
            <a:pPr lvl="0"/>
            <a:endParaRPr lang="en-GB" dirty="0">
              <a:solidFill>
                <a:schemeClr val="tx1"/>
              </a:solidFill>
            </a:endParaRPr>
          </a:p>
          <a:p>
            <a:endParaRPr lang="en-GB" dirty="0"/>
          </a:p>
        </p:txBody>
      </p:sp>
      <p:pic>
        <p:nvPicPr>
          <p:cNvPr id="4" name="Picture 3" descr="A cup of coffee with a heart shaped foam in it">
            <a:extLst>
              <a:ext uri="{FF2B5EF4-FFF2-40B4-BE49-F238E27FC236}">
                <a16:creationId xmlns:a16="http://schemas.microsoft.com/office/drawing/2014/main" id="{CF1FEB29-55CD-2DE1-8661-4D6E568485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8" y="0"/>
            <a:ext cx="1774371" cy="1998283"/>
          </a:xfrm>
          <a:prstGeom prst="rect">
            <a:avLst/>
          </a:prstGeom>
        </p:spPr>
      </p:pic>
    </p:spTree>
    <p:extLst>
      <p:ext uri="{BB962C8B-B14F-4D97-AF65-F5344CB8AC3E}">
        <p14:creationId xmlns:p14="http://schemas.microsoft.com/office/powerpoint/2010/main" val="2052144632"/>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19EB1-2ABB-520B-6ABC-BFFA68C194D4}"/>
              </a:ext>
            </a:extLst>
          </p:cNvPr>
          <p:cNvSpPr>
            <a:spLocks noGrp="1"/>
          </p:cNvSpPr>
          <p:nvPr>
            <p:ph type="title"/>
          </p:nvPr>
        </p:nvSpPr>
        <p:spPr/>
        <p:txBody>
          <a:bodyPr/>
          <a:lstStyle/>
          <a:p>
            <a:pPr algn="ctr"/>
            <a:r>
              <a:rPr lang="en-GB" b="1" dirty="0">
                <a:latin typeface="Algerian" panose="04020705040A02060702" pitchFamily="82" charset="0"/>
              </a:rPr>
              <a:t>Start-up Cost Breakdown</a:t>
            </a:r>
            <a:br>
              <a:rPr lang="en-GB" dirty="0"/>
            </a:br>
            <a:endParaRPr lang="en-GB" dirty="0"/>
          </a:p>
        </p:txBody>
      </p:sp>
      <p:graphicFrame>
        <p:nvGraphicFramePr>
          <p:cNvPr id="4" name="Content Placeholder 3">
            <a:extLst>
              <a:ext uri="{FF2B5EF4-FFF2-40B4-BE49-F238E27FC236}">
                <a16:creationId xmlns:a16="http://schemas.microsoft.com/office/drawing/2014/main" id="{469F3D54-25A7-8679-55BD-1486243E11A7}"/>
              </a:ext>
            </a:extLst>
          </p:cNvPr>
          <p:cNvGraphicFramePr>
            <a:graphicFrameLocks noGrp="1"/>
          </p:cNvGraphicFramePr>
          <p:nvPr>
            <p:ph idx="1"/>
            <p:extLst>
              <p:ext uri="{D42A27DB-BD31-4B8C-83A1-F6EECF244321}">
                <p14:modId xmlns:p14="http://schemas.microsoft.com/office/powerpoint/2010/main" val="1987489624"/>
              </p:ext>
            </p:extLst>
          </p:nvPr>
        </p:nvGraphicFramePr>
        <p:xfrm>
          <a:off x="370390" y="2048719"/>
          <a:ext cx="11678856" cy="4625064"/>
        </p:xfrm>
        <a:graphic>
          <a:graphicData uri="http://schemas.openxmlformats.org/drawingml/2006/table">
            <a:tbl>
              <a:tblPr firstRow="1" firstCol="1" bandRow="1">
                <a:tableStyleId>{5C22544A-7EE6-4342-B048-85BDC9FD1C3A}</a:tableStyleId>
              </a:tblPr>
              <a:tblGrid>
                <a:gridCol w="6825067">
                  <a:extLst>
                    <a:ext uri="{9D8B030D-6E8A-4147-A177-3AD203B41FA5}">
                      <a16:colId xmlns:a16="http://schemas.microsoft.com/office/drawing/2014/main" val="2365641781"/>
                    </a:ext>
                  </a:extLst>
                </a:gridCol>
                <a:gridCol w="4853789">
                  <a:extLst>
                    <a:ext uri="{9D8B030D-6E8A-4147-A177-3AD203B41FA5}">
                      <a16:colId xmlns:a16="http://schemas.microsoft.com/office/drawing/2014/main" val="3010857531"/>
                    </a:ext>
                  </a:extLst>
                </a:gridCol>
              </a:tblGrid>
              <a:tr h="404047">
                <a:tc>
                  <a:txBody>
                    <a:bodyPr/>
                    <a:lstStyle/>
                    <a:p>
                      <a:pPr algn="ctr">
                        <a:lnSpc>
                          <a:spcPct val="150000"/>
                        </a:lnSpc>
                        <a:spcAft>
                          <a:spcPts val="800"/>
                        </a:spcAft>
                        <a:buNone/>
                      </a:pPr>
                      <a:r>
                        <a:rPr lang="en-GB" sz="1800" kern="100" dirty="0">
                          <a:solidFill>
                            <a:schemeClr val="bg1"/>
                          </a:solidFill>
                          <a:effectLst/>
                          <a:latin typeface="Arial Black" panose="020B0A04020102020204" pitchFamily="34" charset="0"/>
                        </a:rPr>
                        <a:t>Item</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2400" kern="100" dirty="0">
                          <a:effectLst/>
                          <a:latin typeface="Arial Black" panose="020B0A04020102020204" pitchFamily="34" charset="0"/>
                        </a:rPr>
                        <a:t>Cost (£)</a:t>
                      </a:r>
                      <a:endParaRPr lang="en-GB" sz="24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930950836"/>
                  </a:ext>
                </a:extLst>
              </a:tr>
              <a:tr h="411427">
                <a:tc>
                  <a:txBody>
                    <a:bodyPr/>
                    <a:lstStyle/>
                    <a:p>
                      <a:pPr marL="457200" indent="-457200">
                        <a:lnSpc>
                          <a:spcPct val="150000"/>
                        </a:lnSpc>
                        <a:spcAft>
                          <a:spcPts val="800"/>
                        </a:spcAft>
                        <a:buFont typeface="+mj-lt"/>
                        <a:buAutoNum type="arabicPeriod"/>
                      </a:pPr>
                      <a:r>
                        <a:rPr lang="en-GB" sz="1800" kern="100" dirty="0">
                          <a:solidFill>
                            <a:schemeClr val="bg1"/>
                          </a:solidFill>
                          <a:effectLst/>
                          <a:latin typeface="Arial Black" panose="020B0A04020102020204" pitchFamily="34" charset="0"/>
                        </a:rPr>
                        <a:t>Shop deposit &amp; first month rent</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rPr>
                        <a:t>1,500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24940293"/>
                  </a:ext>
                </a:extLst>
              </a:tr>
              <a:tr h="411427">
                <a:tc>
                  <a:txBody>
                    <a:bodyPr/>
                    <a:lstStyle/>
                    <a:p>
                      <a:pPr marL="0" indent="0">
                        <a:lnSpc>
                          <a:spcPct val="150000"/>
                        </a:lnSpc>
                        <a:spcAft>
                          <a:spcPts val="800"/>
                        </a:spcAft>
                        <a:buFont typeface="+mj-lt"/>
                        <a:buNone/>
                      </a:pPr>
                      <a:r>
                        <a:rPr lang="en-GB" sz="1800" kern="100" dirty="0">
                          <a:solidFill>
                            <a:schemeClr val="bg1"/>
                          </a:solidFill>
                          <a:effectLst/>
                          <a:latin typeface="Arial Black" panose="020B0A04020102020204" pitchFamily="34" charset="0"/>
                        </a:rPr>
                        <a:t>2.Coffee machine</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rPr>
                        <a:t>800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20273949"/>
                  </a:ext>
                </a:extLst>
              </a:tr>
              <a:tr h="411427">
                <a:tc>
                  <a:txBody>
                    <a:bodyPr/>
                    <a:lstStyle/>
                    <a:p>
                      <a:pPr>
                        <a:lnSpc>
                          <a:spcPct val="150000"/>
                        </a:lnSpc>
                        <a:spcAft>
                          <a:spcPts val="800"/>
                        </a:spcAft>
                        <a:buNone/>
                      </a:pPr>
                      <a:r>
                        <a:rPr lang="en-GB" sz="1800" kern="100" dirty="0">
                          <a:solidFill>
                            <a:schemeClr val="bg1"/>
                          </a:solidFill>
                          <a:effectLst/>
                          <a:latin typeface="Arial Black" panose="020B0A04020102020204" pitchFamily="34" charset="0"/>
                        </a:rPr>
                        <a:t>3.Grinder &amp; tools</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rPr>
                        <a:t>300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583640300"/>
                  </a:ext>
                </a:extLst>
              </a:tr>
              <a:tr h="411427">
                <a:tc>
                  <a:txBody>
                    <a:bodyPr/>
                    <a:lstStyle/>
                    <a:p>
                      <a:pPr>
                        <a:lnSpc>
                          <a:spcPct val="150000"/>
                        </a:lnSpc>
                        <a:spcAft>
                          <a:spcPts val="800"/>
                        </a:spcAft>
                        <a:buNone/>
                      </a:pPr>
                      <a:r>
                        <a:rPr lang="en-GB" sz="1800" kern="100" dirty="0">
                          <a:solidFill>
                            <a:schemeClr val="bg1"/>
                          </a:solidFill>
                          <a:effectLst/>
                          <a:latin typeface="Arial Black" panose="020B0A04020102020204" pitchFamily="34" charset="0"/>
                        </a:rPr>
                        <a:t>4. Initial stock</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rPr>
                        <a:t>500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38482584"/>
                  </a:ext>
                </a:extLst>
              </a:tr>
              <a:tr h="411427">
                <a:tc>
                  <a:txBody>
                    <a:bodyPr/>
                    <a:lstStyle/>
                    <a:p>
                      <a:pPr>
                        <a:lnSpc>
                          <a:spcPct val="150000"/>
                        </a:lnSpc>
                        <a:spcAft>
                          <a:spcPts val="800"/>
                        </a:spcAft>
                        <a:buNone/>
                      </a:pPr>
                      <a:r>
                        <a:rPr lang="en-GB" sz="1800" kern="100" dirty="0">
                          <a:solidFill>
                            <a:schemeClr val="bg1"/>
                          </a:solidFill>
                          <a:effectLst/>
                          <a:latin typeface="Arial Black" panose="020B0A04020102020204" pitchFamily="34" charset="0"/>
                        </a:rPr>
                        <a:t>5.Furniture</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rPr>
                        <a:t>400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179698943"/>
                  </a:ext>
                </a:extLst>
              </a:tr>
              <a:tr h="411427">
                <a:tc>
                  <a:txBody>
                    <a:bodyPr/>
                    <a:lstStyle/>
                    <a:p>
                      <a:pPr>
                        <a:lnSpc>
                          <a:spcPct val="150000"/>
                        </a:lnSpc>
                        <a:spcAft>
                          <a:spcPts val="800"/>
                        </a:spcAft>
                        <a:buNone/>
                      </a:pPr>
                      <a:r>
                        <a:rPr lang="en-GB" sz="1800" kern="100" dirty="0">
                          <a:solidFill>
                            <a:schemeClr val="bg1"/>
                          </a:solidFill>
                          <a:effectLst/>
                          <a:latin typeface="Arial Black" panose="020B0A04020102020204" pitchFamily="34" charset="0"/>
                        </a:rPr>
                        <a:t>6.Licences &amp; insurance</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rPr>
                        <a:t>300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41153356"/>
                  </a:ext>
                </a:extLst>
              </a:tr>
              <a:tr h="411427">
                <a:tc>
                  <a:txBody>
                    <a:bodyPr/>
                    <a:lstStyle/>
                    <a:p>
                      <a:pPr>
                        <a:lnSpc>
                          <a:spcPct val="150000"/>
                        </a:lnSpc>
                        <a:spcAft>
                          <a:spcPts val="800"/>
                        </a:spcAft>
                        <a:buNone/>
                      </a:pPr>
                      <a:r>
                        <a:rPr lang="en-GB" sz="1800" kern="100" dirty="0">
                          <a:solidFill>
                            <a:schemeClr val="bg1"/>
                          </a:solidFill>
                          <a:effectLst/>
                          <a:latin typeface="Arial Black" panose="020B0A04020102020204" pitchFamily="34" charset="0"/>
                        </a:rPr>
                        <a:t>7.Marketing</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rPr>
                        <a:t>300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79761888"/>
                  </a:ext>
                </a:extLst>
              </a:tr>
              <a:tr h="411427">
                <a:tc>
                  <a:txBody>
                    <a:bodyPr/>
                    <a:lstStyle/>
                    <a:p>
                      <a:pPr>
                        <a:lnSpc>
                          <a:spcPct val="150000"/>
                        </a:lnSpc>
                        <a:spcAft>
                          <a:spcPts val="800"/>
                        </a:spcAft>
                        <a:buNone/>
                      </a:pPr>
                      <a:r>
                        <a:rPr lang="en-GB" sz="1800" kern="100" dirty="0">
                          <a:solidFill>
                            <a:schemeClr val="bg1"/>
                          </a:solidFill>
                          <a:effectLst/>
                          <a:latin typeface="Arial Black" panose="020B0A04020102020204" pitchFamily="34" charset="0"/>
                        </a:rPr>
                        <a:t>8.Signage &amp; branding</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rPr>
                        <a:t>200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47418334"/>
                  </a:ext>
                </a:extLst>
              </a:tr>
              <a:tr h="411427">
                <a:tc>
                  <a:txBody>
                    <a:bodyPr/>
                    <a:lstStyle/>
                    <a:p>
                      <a:pPr>
                        <a:lnSpc>
                          <a:spcPct val="150000"/>
                        </a:lnSpc>
                        <a:spcAft>
                          <a:spcPts val="800"/>
                        </a:spcAft>
                        <a:buNone/>
                      </a:pPr>
                      <a:r>
                        <a:rPr lang="en-GB" sz="1800" kern="100" dirty="0">
                          <a:solidFill>
                            <a:schemeClr val="bg1"/>
                          </a:solidFill>
                          <a:effectLst/>
                          <a:latin typeface="Arial Black" panose="020B0A04020102020204" pitchFamily="34" charset="0"/>
                        </a:rPr>
                        <a:t>9.Miscellaneous</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rPr>
                        <a:t>200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78629067"/>
                  </a:ext>
                </a:extLst>
              </a:tr>
              <a:tr h="411427">
                <a:tc>
                  <a:txBody>
                    <a:bodyPr/>
                    <a:lstStyle/>
                    <a:p>
                      <a:pPr>
                        <a:lnSpc>
                          <a:spcPct val="150000"/>
                        </a:lnSpc>
                        <a:spcAft>
                          <a:spcPts val="800"/>
                        </a:spcAft>
                        <a:buNone/>
                      </a:pPr>
                      <a:r>
                        <a:rPr lang="en-GB" sz="1800" kern="100" dirty="0">
                          <a:solidFill>
                            <a:schemeClr val="bg1"/>
                          </a:solidFill>
                          <a:effectLst/>
                          <a:latin typeface="Arial Black" panose="020B0A04020102020204" pitchFamily="34" charset="0"/>
                        </a:rPr>
                        <a:t>Total</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rPr>
                        <a:t>£5,000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33313927"/>
                  </a:ext>
                </a:extLst>
              </a:tr>
            </a:tbl>
          </a:graphicData>
        </a:graphic>
      </p:graphicFrame>
      <p:pic>
        <p:nvPicPr>
          <p:cNvPr id="3" name="Picture 2" descr="A cup of coffee with a heart shaped foam in it">
            <a:extLst>
              <a:ext uri="{FF2B5EF4-FFF2-40B4-BE49-F238E27FC236}">
                <a16:creationId xmlns:a16="http://schemas.microsoft.com/office/drawing/2014/main" id="{98B99EA0-B9BE-24BC-CCB9-E89DA2F8D1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80172" y="0"/>
            <a:ext cx="2111828" cy="1998283"/>
          </a:xfrm>
          <a:prstGeom prst="rect">
            <a:avLst/>
          </a:prstGeom>
        </p:spPr>
      </p:pic>
    </p:spTree>
    <p:extLst>
      <p:ext uri="{BB962C8B-B14F-4D97-AF65-F5344CB8AC3E}">
        <p14:creationId xmlns:p14="http://schemas.microsoft.com/office/powerpoint/2010/main" val="3396943618"/>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CB4C4-E318-401E-332B-0A7AFC9BBBD5}"/>
              </a:ext>
            </a:extLst>
          </p:cNvPr>
          <p:cNvSpPr>
            <a:spLocks noGrp="1"/>
          </p:cNvSpPr>
          <p:nvPr>
            <p:ph type="title"/>
          </p:nvPr>
        </p:nvSpPr>
        <p:spPr>
          <a:xfrm>
            <a:off x="723864" y="785885"/>
            <a:ext cx="9613861" cy="1080938"/>
          </a:xfrm>
        </p:spPr>
        <p:txBody>
          <a:bodyPr>
            <a:normAutofit fontScale="90000"/>
          </a:bodyPr>
          <a:lstStyle/>
          <a:p>
            <a:r>
              <a:rPr lang="en-GB" b="1" dirty="0">
                <a:latin typeface="Algerian" panose="04020705040A02060702" pitchFamily="82" charset="0"/>
              </a:rPr>
              <a:t>Fixed Costs (Monthly) – £650</a:t>
            </a:r>
            <a:br>
              <a:rPr lang="en-GB" dirty="0">
                <a:latin typeface="Algerian" panose="04020705040A02060702" pitchFamily="82" charset="0"/>
              </a:rPr>
            </a:br>
            <a:endParaRPr lang="en-GB" dirty="0">
              <a:latin typeface="Algerian" panose="04020705040A02060702" pitchFamily="82" charset="0"/>
            </a:endParaRPr>
          </a:p>
        </p:txBody>
      </p:sp>
      <p:graphicFrame>
        <p:nvGraphicFramePr>
          <p:cNvPr id="4" name="Content Placeholder 3">
            <a:extLst>
              <a:ext uri="{FF2B5EF4-FFF2-40B4-BE49-F238E27FC236}">
                <a16:creationId xmlns:a16="http://schemas.microsoft.com/office/drawing/2014/main" id="{FBC5D9B3-4DA1-16A9-C9F9-960166B7E815}"/>
              </a:ext>
            </a:extLst>
          </p:cNvPr>
          <p:cNvGraphicFramePr>
            <a:graphicFrameLocks noGrp="1"/>
          </p:cNvGraphicFramePr>
          <p:nvPr>
            <p:ph idx="1"/>
            <p:extLst>
              <p:ext uri="{D42A27DB-BD31-4B8C-83A1-F6EECF244321}">
                <p14:modId xmlns:p14="http://schemas.microsoft.com/office/powerpoint/2010/main" val="3390928919"/>
              </p:ext>
            </p:extLst>
          </p:nvPr>
        </p:nvGraphicFramePr>
        <p:xfrm>
          <a:off x="223284" y="2530549"/>
          <a:ext cx="11704803" cy="4327454"/>
        </p:xfrm>
        <a:graphic>
          <a:graphicData uri="http://schemas.openxmlformats.org/drawingml/2006/table">
            <a:tbl>
              <a:tblPr firstRow="1" bandRow="1">
                <a:tableStyleId>{5C22544A-7EE6-4342-B048-85BDC9FD1C3A}</a:tableStyleId>
              </a:tblPr>
              <a:tblGrid>
                <a:gridCol w="7400260">
                  <a:extLst>
                    <a:ext uri="{9D8B030D-6E8A-4147-A177-3AD203B41FA5}">
                      <a16:colId xmlns:a16="http://schemas.microsoft.com/office/drawing/2014/main" val="3303488455"/>
                    </a:ext>
                  </a:extLst>
                </a:gridCol>
                <a:gridCol w="4304543">
                  <a:extLst>
                    <a:ext uri="{9D8B030D-6E8A-4147-A177-3AD203B41FA5}">
                      <a16:colId xmlns:a16="http://schemas.microsoft.com/office/drawing/2014/main" val="3573669642"/>
                    </a:ext>
                  </a:extLst>
                </a:gridCol>
              </a:tblGrid>
              <a:tr h="684770">
                <a:tc>
                  <a:txBody>
                    <a:bodyPr/>
                    <a:lstStyle/>
                    <a:p>
                      <a:pPr>
                        <a:lnSpc>
                          <a:spcPct val="115000"/>
                        </a:lnSpc>
                        <a:spcAft>
                          <a:spcPts val="800"/>
                        </a:spcAft>
                        <a:buNone/>
                      </a:pPr>
                      <a:r>
                        <a:rPr lang="en-GB" sz="1800" b="1"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rPr>
                        <a:t>Item</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800" b="1"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rPr>
                        <a:t>Cost (£)</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770656607"/>
                  </a:ext>
                </a:extLst>
              </a:tr>
              <a:tr h="607114">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Rent</a:t>
                      </a:r>
                    </a:p>
                  </a:txBody>
                  <a:tcPr marL="9525" marR="9525" marT="9525" marB="9525" anchor="ctr"/>
                </a:tc>
                <a:tc>
                  <a:txBody>
                    <a:bodyPr/>
                    <a:lstStyle/>
                    <a:p>
                      <a:pP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300</a:t>
                      </a:r>
                    </a:p>
                  </a:txBody>
                  <a:tcPr marL="9525" marR="9525" marT="9525" marB="9525" anchor="ctr"/>
                </a:tc>
                <a:extLst>
                  <a:ext uri="{0D108BD9-81ED-4DB2-BD59-A6C34878D82A}">
                    <a16:rowId xmlns:a16="http://schemas.microsoft.com/office/drawing/2014/main" val="2529208824"/>
                  </a:ext>
                </a:extLst>
              </a:tr>
              <a:tr h="607114">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Utilities (electricity, water, gas)</a:t>
                      </a:r>
                    </a:p>
                  </a:txBody>
                  <a:tcPr marL="9525" marR="9525" marT="9525" marB="9525" anchor="ctr"/>
                </a:tc>
                <a:tc>
                  <a:txBody>
                    <a:bodyPr/>
                    <a:lstStyle/>
                    <a:p>
                      <a:pP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150</a:t>
                      </a:r>
                    </a:p>
                  </a:txBody>
                  <a:tcPr marL="9525" marR="9525" marT="9525" marB="9525" anchor="ctr"/>
                </a:tc>
                <a:extLst>
                  <a:ext uri="{0D108BD9-81ED-4DB2-BD59-A6C34878D82A}">
                    <a16:rowId xmlns:a16="http://schemas.microsoft.com/office/drawing/2014/main" val="3509346784"/>
                  </a:ext>
                </a:extLst>
              </a:tr>
              <a:tr h="607114">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Insurance</a:t>
                      </a:r>
                    </a:p>
                  </a:txBody>
                  <a:tcPr marL="9525" marR="9525" marT="9525" marB="9525" anchor="ctr"/>
                </a:tc>
                <a:tc>
                  <a:txBody>
                    <a:bodyPr/>
                    <a:lstStyle/>
                    <a:p>
                      <a:pP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50</a:t>
                      </a:r>
                    </a:p>
                  </a:txBody>
                  <a:tcPr marL="9525" marR="9525" marT="9525" marB="9525" anchor="ctr"/>
                </a:tc>
                <a:extLst>
                  <a:ext uri="{0D108BD9-81ED-4DB2-BD59-A6C34878D82A}">
                    <a16:rowId xmlns:a16="http://schemas.microsoft.com/office/drawing/2014/main" val="453475754"/>
                  </a:ext>
                </a:extLst>
              </a:tr>
              <a:tr h="607114">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Wi-Fi &amp; POS subscription</a:t>
                      </a:r>
                    </a:p>
                  </a:txBody>
                  <a:tcPr marL="9525" marR="9525" marT="9525" marB="9525" anchor="ctr"/>
                </a:tc>
                <a:tc>
                  <a:txBody>
                    <a:bodyPr/>
                    <a:lstStyle/>
                    <a:p>
                      <a:pP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50</a:t>
                      </a:r>
                    </a:p>
                  </a:txBody>
                  <a:tcPr marL="9525" marR="9525" marT="9525" marB="9525" anchor="ctr"/>
                </a:tc>
                <a:extLst>
                  <a:ext uri="{0D108BD9-81ED-4DB2-BD59-A6C34878D82A}">
                    <a16:rowId xmlns:a16="http://schemas.microsoft.com/office/drawing/2014/main" val="4252101791"/>
                  </a:ext>
                </a:extLst>
              </a:tr>
              <a:tr h="607114">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Marketing/social media ads</a:t>
                      </a:r>
                    </a:p>
                  </a:txBody>
                  <a:tcPr marL="9525" marR="9525" marT="9525" marB="9525" anchor="ctr"/>
                </a:tc>
                <a:tc>
                  <a:txBody>
                    <a:bodyPr/>
                    <a:lstStyle/>
                    <a:p>
                      <a:pP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100</a:t>
                      </a:r>
                    </a:p>
                  </a:txBody>
                  <a:tcPr marL="9525" marR="9525" marT="9525" marB="9525" anchor="ctr"/>
                </a:tc>
                <a:extLst>
                  <a:ext uri="{0D108BD9-81ED-4DB2-BD59-A6C34878D82A}">
                    <a16:rowId xmlns:a16="http://schemas.microsoft.com/office/drawing/2014/main" val="2346377721"/>
                  </a:ext>
                </a:extLst>
              </a:tr>
              <a:tr h="607114">
                <a:tc>
                  <a:txBody>
                    <a:bodyPr/>
                    <a:lstStyle/>
                    <a:p>
                      <a:pPr algn="ctr">
                        <a:lnSpc>
                          <a:spcPct val="150000"/>
                        </a:lnSpc>
                        <a:spcAft>
                          <a:spcPts val="800"/>
                        </a:spcAft>
                        <a:buNone/>
                      </a:pPr>
                      <a:r>
                        <a:rPr lang="en-GB" sz="1800" b="1" kern="100" dirty="0">
                          <a:effectLst/>
                          <a:latin typeface="Arial Black" panose="020B0A04020102020204" pitchFamily="34" charset="0"/>
                          <a:ea typeface="Aptos" panose="020B0004020202020204" pitchFamily="34" charset="0"/>
                          <a:cs typeface="Times New Roman" panose="02020603050405020304" pitchFamily="18" charset="0"/>
                        </a:rPr>
                        <a:t>Total Fixed Costs</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50000"/>
                        </a:lnSpc>
                        <a:spcAft>
                          <a:spcPts val="800"/>
                        </a:spcAft>
                        <a:buNone/>
                      </a:pPr>
                      <a:r>
                        <a:rPr lang="en-GB" sz="1800" b="1" kern="100" dirty="0">
                          <a:effectLst/>
                          <a:latin typeface="Arial Black" panose="020B0A04020102020204" pitchFamily="34" charset="0"/>
                          <a:ea typeface="Aptos" panose="020B0004020202020204" pitchFamily="34" charset="0"/>
                          <a:cs typeface="Times New Roman" panose="02020603050405020304" pitchFamily="18" charset="0"/>
                        </a:rPr>
                        <a:t>£650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249753482"/>
                  </a:ext>
                </a:extLst>
              </a:tr>
            </a:tbl>
          </a:graphicData>
        </a:graphic>
      </p:graphicFrame>
      <p:pic>
        <p:nvPicPr>
          <p:cNvPr id="3" name="Picture 2" descr="A cup of coffee with a heart shaped foam in it">
            <a:extLst>
              <a:ext uri="{FF2B5EF4-FFF2-40B4-BE49-F238E27FC236}">
                <a16:creationId xmlns:a16="http://schemas.microsoft.com/office/drawing/2014/main" id="{DD8E51D0-41F2-88C4-20F4-0FD8C8CD4C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8" y="0"/>
            <a:ext cx="1774371" cy="1998283"/>
          </a:xfrm>
          <a:prstGeom prst="rect">
            <a:avLst/>
          </a:prstGeom>
        </p:spPr>
      </p:pic>
    </p:spTree>
    <p:extLst>
      <p:ext uri="{BB962C8B-B14F-4D97-AF65-F5344CB8AC3E}">
        <p14:creationId xmlns:p14="http://schemas.microsoft.com/office/powerpoint/2010/main" val="2044392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82171-E055-B349-1D6B-0D84D026B79A}"/>
              </a:ext>
            </a:extLst>
          </p:cNvPr>
          <p:cNvSpPr>
            <a:spLocks noGrp="1"/>
          </p:cNvSpPr>
          <p:nvPr>
            <p:ph type="title"/>
          </p:nvPr>
        </p:nvSpPr>
        <p:spPr>
          <a:xfrm>
            <a:off x="163287" y="753228"/>
            <a:ext cx="10130896" cy="1080938"/>
          </a:xfrm>
        </p:spPr>
        <p:txBody>
          <a:bodyPr>
            <a:normAutofit fontScale="90000"/>
          </a:bodyPr>
          <a:lstStyle/>
          <a:p>
            <a:pPr algn="ctr"/>
            <a:r>
              <a:rPr lang="en-GB" b="1" dirty="0">
                <a:latin typeface="Algerian" panose="04020705040A02060702" pitchFamily="82" charset="0"/>
              </a:rPr>
              <a:t>Variable Costs (Monthly) – Estimated £450</a:t>
            </a:r>
            <a:br>
              <a:rPr lang="en-GB" dirty="0">
                <a:latin typeface="Algerian" panose="04020705040A02060702" pitchFamily="82" charset="0"/>
              </a:rPr>
            </a:br>
            <a:r>
              <a:rPr lang="en-GB" dirty="0">
                <a:latin typeface="Algerian" panose="04020705040A02060702" pitchFamily="82" charset="0"/>
              </a:rPr>
              <a:t>Costs </a:t>
            </a:r>
          </a:p>
        </p:txBody>
      </p:sp>
      <p:graphicFrame>
        <p:nvGraphicFramePr>
          <p:cNvPr id="5" name="Content Placeholder 4">
            <a:extLst>
              <a:ext uri="{FF2B5EF4-FFF2-40B4-BE49-F238E27FC236}">
                <a16:creationId xmlns:a16="http://schemas.microsoft.com/office/drawing/2014/main" id="{133D7F1E-2B98-FD72-92F5-D6FEEAADE6E5}"/>
              </a:ext>
            </a:extLst>
          </p:cNvPr>
          <p:cNvGraphicFramePr>
            <a:graphicFrameLocks noGrp="1"/>
          </p:cNvGraphicFramePr>
          <p:nvPr>
            <p:ph idx="1"/>
            <p:extLst>
              <p:ext uri="{D42A27DB-BD31-4B8C-83A1-F6EECF244321}">
                <p14:modId xmlns:p14="http://schemas.microsoft.com/office/powerpoint/2010/main" val="989986184"/>
              </p:ext>
            </p:extLst>
          </p:nvPr>
        </p:nvGraphicFramePr>
        <p:xfrm>
          <a:off x="370114" y="2118732"/>
          <a:ext cx="10424266" cy="4688878"/>
        </p:xfrm>
        <a:graphic>
          <a:graphicData uri="http://schemas.openxmlformats.org/drawingml/2006/table">
            <a:tbl>
              <a:tblPr firstRow="1" bandRow="1">
                <a:tableStyleId>{5C22544A-7EE6-4342-B048-85BDC9FD1C3A}</a:tableStyleId>
              </a:tblPr>
              <a:tblGrid>
                <a:gridCol w="8090959">
                  <a:extLst>
                    <a:ext uri="{9D8B030D-6E8A-4147-A177-3AD203B41FA5}">
                      <a16:colId xmlns:a16="http://schemas.microsoft.com/office/drawing/2014/main" val="3438596828"/>
                    </a:ext>
                  </a:extLst>
                </a:gridCol>
                <a:gridCol w="2333307">
                  <a:extLst>
                    <a:ext uri="{9D8B030D-6E8A-4147-A177-3AD203B41FA5}">
                      <a16:colId xmlns:a16="http://schemas.microsoft.com/office/drawing/2014/main" val="4106125014"/>
                    </a:ext>
                  </a:extLst>
                </a:gridCol>
              </a:tblGrid>
              <a:tr h="409555">
                <a:tc>
                  <a:txBody>
                    <a:bodyPr/>
                    <a:lstStyle/>
                    <a:p>
                      <a:pPr algn="ctr">
                        <a:lnSpc>
                          <a:spcPct val="115000"/>
                        </a:lnSpc>
                        <a:spcAft>
                          <a:spcPts val="800"/>
                        </a:spcAft>
                        <a:buNone/>
                      </a:pPr>
                      <a:r>
                        <a:rPr lang="en-GB" sz="1800" b="1"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rPr>
                        <a:t>Item</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15000"/>
                        </a:lnSpc>
                        <a:spcAft>
                          <a:spcPts val="800"/>
                        </a:spcAft>
                        <a:buNone/>
                      </a:pPr>
                      <a:r>
                        <a:rPr lang="en-GB" sz="1800" b="1"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rPr>
                        <a:t>Cost (£)</a:t>
                      </a:r>
                      <a:endParaRPr lang="en-GB" sz="1800" kern="100" dirty="0">
                        <a:solidFill>
                          <a:schemeClr val="bg1"/>
                        </a:solidFill>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46941234"/>
                  </a:ext>
                </a:extLst>
              </a:tr>
              <a:tr h="753531">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Ingredients (coffee beans, milk, pastries)</a:t>
                      </a: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300</a:t>
                      </a:r>
                    </a:p>
                  </a:txBody>
                  <a:tcPr marL="9525" marR="9525" marT="9525" marB="9525" anchor="ctr"/>
                </a:tc>
                <a:extLst>
                  <a:ext uri="{0D108BD9-81ED-4DB2-BD59-A6C34878D82A}">
                    <a16:rowId xmlns:a16="http://schemas.microsoft.com/office/drawing/2014/main" val="3253413171"/>
                  </a:ext>
                </a:extLst>
              </a:tr>
              <a:tr h="532639">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Packaging (cups, trays, napkins)</a:t>
                      </a: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100</a:t>
                      </a:r>
                    </a:p>
                  </a:txBody>
                  <a:tcPr marL="9525" marR="9525" marT="9525" marB="9525" anchor="ctr"/>
                </a:tc>
                <a:extLst>
                  <a:ext uri="{0D108BD9-81ED-4DB2-BD59-A6C34878D82A}">
                    <a16:rowId xmlns:a16="http://schemas.microsoft.com/office/drawing/2014/main" val="886163017"/>
                  </a:ext>
                </a:extLst>
              </a:tr>
              <a:tr h="532639">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Cleaning materials</a:t>
                      </a:r>
                    </a:p>
                  </a:txBody>
                  <a:tcPr marL="9525" marR="9525" marT="9525" marB="9525" anchor="ctr"/>
                </a:tc>
                <a:tc>
                  <a:txBody>
                    <a:bodyPr/>
                    <a:lstStyle/>
                    <a:p>
                      <a:pPr algn="ctr">
                        <a:lnSpc>
                          <a:spcPct val="150000"/>
                        </a:lnSpc>
                        <a:spcAft>
                          <a:spcPts val="800"/>
                        </a:spcAft>
                        <a:buNone/>
                      </a:pPr>
                      <a:r>
                        <a:rPr lang="en-GB" sz="1800" kern="100" dirty="0">
                          <a:effectLst/>
                          <a:latin typeface="Arial Black" panose="020B0A04020102020204" pitchFamily="34" charset="0"/>
                          <a:ea typeface="Aptos" panose="020B0004020202020204" pitchFamily="34" charset="0"/>
                          <a:cs typeface="Times New Roman" panose="02020603050405020304" pitchFamily="18" charset="0"/>
                        </a:rPr>
                        <a:t>50</a:t>
                      </a:r>
                    </a:p>
                  </a:txBody>
                  <a:tcPr marL="9525" marR="9525" marT="9525" marB="9525" anchor="ctr"/>
                </a:tc>
                <a:extLst>
                  <a:ext uri="{0D108BD9-81ED-4DB2-BD59-A6C34878D82A}">
                    <a16:rowId xmlns:a16="http://schemas.microsoft.com/office/drawing/2014/main" val="992866057"/>
                  </a:ext>
                </a:extLst>
              </a:tr>
              <a:tr h="532639">
                <a:tc>
                  <a:txBody>
                    <a:bodyPr/>
                    <a:lstStyle/>
                    <a:p>
                      <a:pPr algn="ctr">
                        <a:lnSpc>
                          <a:spcPct val="150000"/>
                        </a:lnSpc>
                        <a:spcAft>
                          <a:spcPts val="800"/>
                        </a:spcAft>
                        <a:buNone/>
                      </a:pPr>
                      <a:r>
                        <a:rPr lang="en-GB" sz="1800" b="1" kern="100" dirty="0">
                          <a:effectLst/>
                          <a:latin typeface="Arial Black" panose="020B0A04020102020204" pitchFamily="34" charset="0"/>
                          <a:ea typeface="Aptos" panose="020B0004020202020204" pitchFamily="34" charset="0"/>
                          <a:cs typeface="Times New Roman" panose="02020603050405020304" pitchFamily="18" charset="0"/>
                        </a:rPr>
                        <a:t>Total Variable Costs</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50000"/>
                        </a:lnSpc>
                        <a:spcAft>
                          <a:spcPts val="800"/>
                        </a:spcAft>
                        <a:buNone/>
                      </a:pPr>
                      <a:r>
                        <a:rPr lang="en-GB" sz="1800" b="1" kern="100" dirty="0">
                          <a:effectLst/>
                          <a:latin typeface="Arial Black" panose="020B0A04020102020204" pitchFamily="34" charset="0"/>
                          <a:ea typeface="Aptos" panose="020B0004020202020204" pitchFamily="34" charset="0"/>
                          <a:cs typeface="Times New Roman" panose="02020603050405020304" pitchFamily="18" charset="0"/>
                        </a:rPr>
                        <a:t>£450</a:t>
                      </a:r>
                      <a:endParaRPr lang="en-GB" sz="1800" kern="100" dirty="0">
                        <a:effectLst/>
                        <a:latin typeface="Arial Black" panose="020B0A040201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29754966"/>
                  </a:ext>
                </a:extLst>
              </a:tr>
              <a:tr h="1395236">
                <a:tc>
                  <a:txBody>
                    <a:bodyPr/>
                    <a:lstStyle/>
                    <a:p>
                      <a:pPr algn="ctr">
                        <a:lnSpc>
                          <a:spcPct val="150000"/>
                        </a:lnSpc>
                      </a:pPr>
                      <a:r>
                        <a:rPr lang="en-GB" sz="1800" b="1" kern="1200" dirty="0">
                          <a:solidFill>
                            <a:schemeClr val="dk1"/>
                          </a:solidFill>
                          <a:effectLst/>
                          <a:latin typeface="Arial Black" panose="020B0A04020102020204" pitchFamily="34" charset="0"/>
                          <a:ea typeface="+mn-ea"/>
                          <a:cs typeface="+mn-cs"/>
                        </a:rPr>
                        <a:t>Total Estimated Monthly Operating Cost:</a:t>
                      </a:r>
                      <a:br>
                        <a:rPr lang="en-GB" sz="1800" kern="1200" dirty="0">
                          <a:solidFill>
                            <a:schemeClr val="dk1"/>
                          </a:solidFill>
                          <a:effectLst/>
                          <a:latin typeface="Arial Black" panose="020B0A04020102020204" pitchFamily="34" charset="0"/>
                          <a:ea typeface="+mn-ea"/>
                          <a:cs typeface="+mn-cs"/>
                        </a:rPr>
                      </a:br>
                      <a:r>
                        <a:rPr lang="en-GB" sz="1800" b="1" kern="1200" dirty="0">
                          <a:solidFill>
                            <a:schemeClr val="dk1"/>
                          </a:solidFill>
                          <a:effectLst/>
                          <a:latin typeface="Arial Black" panose="020B0A04020102020204" pitchFamily="34" charset="0"/>
                          <a:ea typeface="+mn-ea"/>
                          <a:cs typeface="+mn-cs"/>
                        </a:rPr>
                        <a:t>£650 fixed + £450 variable = £1,100 per month</a:t>
                      </a:r>
                      <a:endParaRPr lang="en-GB" sz="1800" dirty="0">
                        <a:latin typeface="Arial Black" panose="020B0A04020102020204" pitchFamily="34" charset="0"/>
                      </a:endParaRPr>
                    </a:p>
                  </a:txBody>
                  <a:tcPr/>
                </a:tc>
                <a:tc>
                  <a:txBody>
                    <a:bodyPr/>
                    <a:lstStyle/>
                    <a:p>
                      <a:pPr algn="ctr">
                        <a:lnSpc>
                          <a:spcPct val="150000"/>
                        </a:lnSpc>
                      </a:pPr>
                      <a:endParaRPr lang="en-GB" sz="1800" dirty="0">
                        <a:latin typeface="Arial Black" panose="020B0A04020102020204" pitchFamily="34" charset="0"/>
                      </a:endParaRPr>
                    </a:p>
                  </a:txBody>
                  <a:tcPr/>
                </a:tc>
                <a:extLst>
                  <a:ext uri="{0D108BD9-81ED-4DB2-BD59-A6C34878D82A}">
                    <a16:rowId xmlns:a16="http://schemas.microsoft.com/office/drawing/2014/main" val="799749697"/>
                  </a:ext>
                </a:extLst>
              </a:tr>
              <a:tr h="532639">
                <a:tc>
                  <a:txBody>
                    <a:bodyPr/>
                    <a:lstStyle/>
                    <a:p>
                      <a:endParaRPr lang="en-GB" sz="2400"/>
                    </a:p>
                  </a:txBody>
                  <a:tcPr/>
                </a:tc>
                <a:tc>
                  <a:txBody>
                    <a:bodyPr/>
                    <a:lstStyle/>
                    <a:p>
                      <a:endParaRPr lang="en-GB" sz="2400" dirty="0"/>
                    </a:p>
                  </a:txBody>
                  <a:tcPr/>
                </a:tc>
                <a:extLst>
                  <a:ext uri="{0D108BD9-81ED-4DB2-BD59-A6C34878D82A}">
                    <a16:rowId xmlns:a16="http://schemas.microsoft.com/office/drawing/2014/main" val="1740520384"/>
                  </a:ext>
                </a:extLst>
              </a:tr>
            </a:tbl>
          </a:graphicData>
        </a:graphic>
      </p:graphicFrame>
      <p:pic>
        <p:nvPicPr>
          <p:cNvPr id="3" name="Picture 2" descr="A cup of coffee with a heart shaped foam in it">
            <a:extLst>
              <a:ext uri="{FF2B5EF4-FFF2-40B4-BE49-F238E27FC236}">
                <a16:creationId xmlns:a16="http://schemas.microsoft.com/office/drawing/2014/main" id="{9B9955D5-66B5-60B3-1345-2ABB1A4C4A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8" y="45164"/>
            <a:ext cx="1774371" cy="1953120"/>
          </a:xfrm>
          <a:prstGeom prst="rect">
            <a:avLst/>
          </a:prstGeom>
        </p:spPr>
      </p:pic>
    </p:spTree>
    <p:extLst>
      <p:ext uri="{BB962C8B-B14F-4D97-AF65-F5344CB8AC3E}">
        <p14:creationId xmlns:p14="http://schemas.microsoft.com/office/powerpoint/2010/main" val="22727517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lgerian" panose="04020705040A02060702" pitchFamily="82" charset="0"/>
              </a:rPr>
              <a:t>6-Month Financial Forecast</a:t>
            </a:r>
            <a:endParaRPr dirty="0"/>
          </a:p>
        </p:txBody>
      </p:sp>
      <p:graphicFrame>
        <p:nvGraphicFramePr>
          <p:cNvPr id="3" name="Table 2"/>
          <p:cNvGraphicFramePr>
            <a:graphicFrameLocks noGrp="1"/>
          </p:cNvGraphicFramePr>
          <p:nvPr>
            <p:extLst>
              <p:ext uri="{D42A27DB-BD31-4B8C-83A1-F6EECF244321}">
                <p14:modId xmlns:p14="http://schemas.microsoft.com/office/powerpoint/2010/main" val="553886122"/>
              </p:ext>
            </p:extLst>
          </p:nvPr>
        </p:nvGraphicFramePr>
        <p:xfrm>
          <a:off x="138223" y="2090057"/>
          <a:ext cx="11901378" cy="4212770"/>
        </p:xfrm>
        <a:graphic>
          <a:graphicData uri="http://schemas.openxmlformats.org/drawingml/2006/table">
            <a:tbl>
              <a:tblPr firstRow="1" bandRow="1">
                <a:tableStyleId>{5C22544A-7EE6-4342-B048-85BDC9FD1C3A}</a:tableStyleId>
              </a:tblPr>
              <a:tblGrid>
                <a:gridCol w="1382233">
                  <a:extLst>
                    <a:ext uri="{9D8B030D-6E8A-4147-A177-3AD203B41FA5}">
                      <a16:colId xmlns:a16="http://schemas.microsoft.com/office/drawing/2014/main" val="20000"/>
                    </a:ext>
                  </a:extLst>
                </a:gridCol>
                <a:gridCol w="1919430">
                  <a:extLst>
                    <a:ext uri="{9D8B030D-6E8A-4147-A177-3AD203B41FA5}">
                      <a16:colId xmlns:a16="http://schemas.microsoft.com/office/drawing/2014/main" val="20001"/>
                    </a:ext>
                  </a:extLst>
                </a:gridCol>
                <a:gridCol w="1621212">
                  <a:extLst>
                    <a:ext uri="{9D8B030D-6E8A-4147-A177-3AD203B41FA5}">
                      <a16:colId xmlns:a16="http://schemas.microsoft.com/office/drawing/2014/main" val="20002"/>
                    </a:ext>
                  </a:extLst>
                </a:gridCol>
                <a:gridCol w="1903228">
                  <a:extLst>
                    <a:ext uri="{9D8B030D-6E8A-4147-A177-3AD203B41FA5}">
                      <a16:colId xmlns:a16="http://schemas.microsoft.com/office/drawing/2014/main" val="20003"/>
                    </a:ext>
                  </a:extLst>
                </a:gridCol>
                <a:gridCol w="1786269">
                  <a:extLst>
                    <a:ext uri="{9D8B030D-6E8A-4147-A177-3AD203B41FA5}">
                      <a16:colId xmlns:a16="http://schemas.microsoft.com/office/drawing/2014/main" val="20004"/>
                    </a:ext>
                  </a:extLst>
                </a:gridCol>
                <a:gridCol w="1416662">
                  <a:extLst>
                    <a:ext uri="{9D8B030D-6E8A-4147-A177-3AD203B41FA5}">
                      <a16:colId xmlns:a16="http://schemas.microsoft.com/office/drawing/2014/main" val="20005"/>
                    </a:ext>
                  </a:extLst>
                </a:gridCol>
                <a:gridCol w="1872344">
                  <a:extLst>
                    <a:ext uri="{9D8B030D-6E8A-4147-A177-3AD203B41FA5}">
                      <a16:colId xmlns:a16="http://schemas.microsoft.com/office/drawing/2014/main" val="20006"/>
                    </a:ext>
                  </a:extLst>
                </a:gridCol>
              </a:tblGrid>
              <a:tr h="1243628">
                <a:tc>
                  <a:txBody>
                    <a:bodyPr/>
                    <a:lstStyle/>
                    <a:p>
                      <a:pPr>
                        <a:lnSpc>
                          <a:spcPct val="150000"/>
                        </a:lnSpc>
                      </a:pPr>
                      <a:r>
                        <a:rPr sz="1800" dirty="0">
                          <a:solidFill>
                            <a:schemeClr val="bg1"/>
                          </a:solidFill>
                          <a:latin typeface="Arial Black" panose="020B0A04020102020204" pitchFamily="34" charset="0"/>
                          <a:cs typeface="Arial" panose="020B0604020202020204" pitchFamily="34" charset="0"/>
                        </a:rPr>
                        <a:t>Month</a:t>
                      </a:r>
                    </a:p>
                  </a:txBody>
                  <a:tcPr/>
                </a:tc>
                <a:tc>
                  <a:txBody>
                    <a:bodyPr/>
                    <a:lstStyle/>
                    <a:p>
                      <a:pPr>
                        <a:lnSpc>
                          <a:spcPct val="150000"/>
                        </a:lnSpc>
                      </a:pPr>
                      <a:r>
                        <a:rPr sz="1800" dirty="0">
                          <a:solidFill>
                            <a:schemeClr val="bg1"/>
                          </a:solidFill>
                          <a:latin typeface="Arial Black" panose="020B0A04020102020204" pitchFamily="34" charset="0"/>
                          <a:cs typeface="Arial" panose="020B0604020202020204" pitchFamily="34" charset="0"/>
                        </a:rPr>
                        <a:t>Startup Cost</a:t>
                      </a:r>
                    </a:p>
                  </a:txBody>
                  <a:tcPr/>
                </a:tc>
                <a:tc>
                  <a:txBody>
                    <a:bodyPr/>
                    <a:lstStyle/>
                    <a:p>
                      <a:pPr>
                        <a:lnSpc>
                          <a:spcPct val="150000"/>
                        </a:lnSpc>
                      </a:pPr>
                      <a:r>
                        <a:rPr sz="1800" dirty="0">
                          <a:solidFill>
                            <a:schemeClr val="bg1"/>
                          </a:solidFill>
                          <a:latin typeface="Arial Black" panose="020B0A04020102020204" pitchFamily="34" charset="0"/>
                          <a:cs typeface="Arial" panose="020B0604020202020204" pitchFamily="34" charset="0"/>
                        </a:rPr>
                        <a:t>Fixed Cost</a:t>
                      </a:r>
                    </a:p>
                  </a:txBody>
                  <a:tcPr/>
                </a:tc>
                <a:tc>
                  <a:txBody>
                    <a:bodyPr/>
                    <a:lstStyle/>
                    <a:p>
                      <a:pPr>
                        <a:lnSpc>
                          <a:spcPct val="150000"/>
                        </a:lnSpc>
                      </a:pPr>
                      <a:r>
                        <a:rPr sz="1800" dirty="0">
                          <a:solidFill>
                            <a:schemeClr val="bg1"/>
                          </a:solidFill>
                          <a:latin typeface="Arial Black" panose="020B0A04020102020204" pitchFamily="34" charset="0"/>
                          <a:cs typeface="Arial" panose="020B0604020202020204" pitchFamily="34" charset="0"/>
                        </a:rPr>
                        <a:t>Variable Cost</a:t>
                      </a:r>
                    </a:p>
                  </a:txBody>
                  <a:tcPr/>
                </a:tc>
                <a:tc>
                  <a:txBody>
                    <a:bodyPr/>
                    <a:lstStyle/>
                    <a:p>
                      <a:pPr>
                        <a:lnSpc>
                          <a:spcPct val="150000"/>
                        </a:lnSpc>
                      </a:pPr>
                      <a:r>
                        <a:rPr sz="1800" dirty="0">
                          <a:solidFill>
                            <a:schemeClr val="bg1"/>
                          </a:solidFill>
                          <a:latin typeface="Arial Black" panose="020B0A04020102020204" pitchFamily="34" charset="0"/>
                          <a:cs typeface="Arial" panose="020B0604020202020204" pitchFamily="34" charset="0"/>
                        </a:rPr>
                        <a:t>Total Cost</a:t>
                      </a:r>
                      <a:endParaRPr lang="en-GB" sz="1800" dirty="0">
                        <a:solidFill>
                          <a:schemeClr val="bg1"/>
                        </a:solidFill>
                        <a:latin typeface="Arial Black" panose="020B0A04020102020204" pitchFamily="34" charset="0"/>
                        <a:cs typeface="Arial" panose="020B0604020202020204" pitchFamily="34" charset="0"/>
                      </a:endParaRPr>
                    </a:p>
                    <a:p>
                      <a:pPr>
                        <a:lnSpc>
                          <a:spcPct val="150000"/>
                        </a:lnSpc>
                      </a:pPr>
                      <a:endParaRPr sz="1800" dirty="0">
                        <a:solidFill>
                          <a:schemeClr val="bg1"/>
                        </a:solidFill>
                        <a:latin typeface="Arial Black" panose="020B0A04020102020204" pitchFamily="34" charset="0"/>
                        <a:cs typeface="Arial" panose="020B0604020202020204" pitchFamily="34" charset="0"/>
                      </a:endParaRPr>
                    </a:p>
                  </a:txBody>
                  <a:tcPr/>
                </a:tc>
                <a:tc>
                  <a:txBody>
                    <a:bodyPr/>
                    <a:lstStyle/>
                    <a:p>
                      <a:pPr>
                        <a:lnSpc>
                          <a:spcPct val="150000"/>
                        </a:lnSpc>
                      </a:pPr>
                      <a:r>
                        <a:rPr sz="1800" dirty="0">
                          <a:solidFill>
                            <a:schemeClr val="bg1"/>
                          </a:solidFill>
                          <a:latin typeface="Arial Black" panose="020B0A04020102020204" pitchFamily="34" charset="0"/>
                          <a:cs typeface="Arial" panose="020B0604020202020204" pitchFamily="34" charset="0"/>
                        </a:rPr>
                        <a:t>Revenue</a:t>
                      </a:r>
                    </a:p>
                  </a:txBody>
                  <a:tcPr/>
                </a:tc>
                <a:tc>
                  <a:txBody>
                    <a:bodyPr/>
                    <a:lstStyle/>
                    <a:p>
                      <a:pPr>
                        <a:lnSpc>
                          <a:spcPct val="150000"/>
                        </a:lnSpc>
                      </a:pPr>
                      <a:r>
                        <a:rPr sz="1800">
                          <a:solidFill>
                            <a:schemeClr val="bg1"/>
                          </a:solidFill>
                          <a:latin typeface="Arial Black" panose="020B0A04020102020204" pitchFamily="34" charset="0"/>
                          <a:cs typeface="Arial" panose="020B0604020202020204" pitchFamily="34" charset="0"/>
                        </a:rPr>
                        <a:t>Profit/Loss</a:t>
                      </a:r>
                    </a:p>
                  </a:txBody>
                  <a:tcPr/>
                </a:tc>
                <a:extLst>
                  <a:ext uri="{0D108BD9-81ED-4DB2-BD59-A6C34878D82A}">
                    <a16:rowId xmlns:a16="http://schemas.microsoft.com/office/drawing/2014/main" val="10000"/>
                  </a:ext>
                </a:extLst>
              </a:tr>
              <a:tr h="494856">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January</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£5,000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£650</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£450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£6,100</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£3,000</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 £3,100</a:t>
                      </a:r>
                    </a:p>
                  </a:txBody>
                  <a:tcPr/>
                </a:tc>
                <a:extLst>
                  <a:ext uri="{0D108BD9-81ED-4DB2-BD59-A6C34878D82A}">
                    <a16:rowId xmlns:a16="http://schemas.microsoft.com/office/drawing/2014/main" val="10001"/>
                  </a:ext>
                </a:extLst>
              </a:tr>
              <a:tr h="494856">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February</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£650</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£450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£1,100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£4,500</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 £3,400</a:t>
                      </a:r>
                    </a:p>
                  </a:txBody>
                  <a:tcPr/>
                </a:tc>
                <a:extLst>
                  <a:ext uri="{0D108BD9-81ED-4DB2-BD59-A6C34878D82A}">
                    <a16:rowId xmlns:a16="http://schemas.microsoft.com/office/drawing/2014/main" val="10002"/>
                  </a:ext>
                </a:extLst>
              </a:tr>
              <a:tr h="494856">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March</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£650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£450</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£1,100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£6,000</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 £4,900</a:t>
                      </a:r>
                    </a:p>
                  </a:txBody>
                  <a:tcPr/>
                </a:tc>
                <a:extLst>
                  <a:ext uri="{0D108BD9-81ED-4DB2-BD59-A6C34878D82A}">
                    <a16:rowId xmlns:a16="http://schemas.microsoft.com/office/drawing/2014/main" val="10003"/>
                  </a:ext>
                </a:extLst>
              </a:tr>
              <a:tr h="494856">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April</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£650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£450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£1,100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£8,000</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 £6,900</a:t>
                      </a:r>
                    </a:p>
                  </a:txBody>
                  <a:tcPr/>
                </a:tc>
                <a:extLst>
                  <a:ext uri="{0D108BD9-81ED-4DB2-BD59-A6C34878D82A}">
                    <a16:rowId xmlns:a16="http://schemas.microsoft.com/office/drawing/2014/main" val="10004"/>
                  </a:ext>
                </a:extLst>
              </a:tr>
              <a:tr h="494856">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May</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£650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£450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£1,100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£8,600</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 £7,500</a:t>
                      </a:r>
                    </a:p>
                  </a:txBody>
                  <a:tcPr/>
                </a:tc>
                <a:extLst>
                  <a:ext uri="{0D108BD9-81ED-4DB2-BD59-A6C34878D82A}">
                    <a16:rowId xmlns:a16="http://schemas.microsoft.com/office/drawing/2014/main" val="10005"/>
                  </a:ext>
                </a:extLst>
              </a:tr>
              <a:tr h="494862">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June</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£650</a:t>
                      </a:r>
                    </a:p>
                  </a:txBody>
                  <a:tcPr/>
                </a:tc>
                <a:tc>
                  <a:txBody>
                    <a:bodyPr/>
                    <a:lstStyle/>
                    <a:p>
                      <a:pPr>
                        <a:lnSpc>
                          <a:spcPct val="150000"/>
                        </a:lnSpc>
                      </a:pPr>
                      <a:r>
                        <a:rPr sz="1800">
                          <a:solidFill>
                            <a:schemeClr val="tx1"/>
                          </a:solidFill>
                          <a:latin typeface="Arial Black" panose="020B0A04020102020204" pitchFamily="34" charset="0"/>
                          <a:cs typeface="Arial" panose="020B0604020202020204" pitchFamily="34" charset="0"/>
                        </a:rPr>
                        <a:t>£450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£1,100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£9,500</a:t>
                      </a:r>
                    </a:p>
                  </a:txBody>
                  <a:tcPr/>
                </a:tc>
                <a:tc>
                  <a:txBody>
                    <a:bodyPr/>
                    <a:lstStyle/>
                    <a:p>
                      <a:pPr>
                        <a:lnSpc>
                          <a:spcPct val="150000"/>
                        </a:lnSpc>
                      </a:pPr>
                      <a:r>
                        <a:rPr sz="1800" dirty="0">
                          <a:solidFill>
                            <a:schemeClr val="tx1"/>
                          </a:solidFill>
                          <a:latin typeface="Arial Black" panose="020B0A04020102020204" pitchFamily="34" charset="0"/>
                          <a:cs typeface="Arial" panose="020B0604020202020204" pitchFamily="34" charset="0"/>
                        </a:rPr>
                        <a:t>+ £8,400</a:t>
                      </a:r>
                    </a:p>
                  </a:txBody>
                  <a:tcPr/>
                </a:tc>
                <a:extLst>
                  <a:ext uri="{0D108BD9-81ED-4DB2-BD59-A6C34878D82A}">
                    <a16:rowId xmlns:a16="http://schemas.microsoft.com/office/drawing/2014/main" val="10006"/>
                  </a:ext>
                </a:extLst>
              </a:tr>
            </a:tbl>
          </a:graphicData>
        </a:graphic>
      </p:graphicFrame>
      <p:pic>
        <p:nvPicPr>
          <p:cNvPr id="4" name="Picture 3" descr="A cup of coffee with a heart shaped foam in it">
            <a:extLst>
              <a:ext uri="{FF2B5EF4-FFF2-40B4-BE49-F238E27FC236}">
                <a16:creationId xmlns:a16="http://schemas.microsoft.com/office/drawing/2014/main" id="{BD591A56-A6EC-0659-324E-5E5B211AC8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8" y="0"/>
            <a:ext cx="1774371" cy="1998283"/>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678F6-F05E-77C9-4267-87BC6E6FBF89}"/>
              </a:ext>
            </a:extLst>
          </p:cNvPr>
          <p:cNvSpPr>
            <a:spLocks noGrp="1"/>
          </p:cNvSpPr>
          <p:nvPr>
            <p:ph type="title"/>
          </p:nvPr>
        </p:nvSpPr>
        <p:spPr/>
        <p:txBody>
          <a:bodyPr/>
          <a:lstStyle/>
          <a:p>
            <a:r>
              <a:rPr lang="en-GB" dirty="0">
                <a:latin typeface="Algerian" panose="04020705040A02060702" pitchFamily="82" charset="0"/>
              </a:rPr>
              <a:t>CHART 6-MONTH FINANCIAL FORECAST</a:t>
            </a:r>
            <a:endParaRPr lang="en-GB" dirty="0"/>
          </a:p>
        </p:txBody>
      </p:sp>
      <p:pic>
        <p:nvPicPr>
          <p:cNvPr id="5" name="Content Placeholder 4" descr="A graph of a graph showing the growth of a company">
            <a:extLst>
              <a:ext uri="{FF2B5EF4-FFF2-40B4-BE49-F238E27FC236}">
                <a16:creationId xmlns:a16="http://schemas.microsoft.com/office/drawing/2014/main" id="{19C92D47-DA55-449B-D117-F6F5ACC575B9}"/>
              </a:ext>
            </a:extLst>
          </p:cNvPr>
          <p:cNvPicPr>
            <a:picLocks noGrp="1" noChangeAspect="1"/>
          </p:cNvPicPr>
          <p:nvPr>
            <p:ph idx="1"/>
          </p:nvPr>
        </p:nvPicPr>
        <p:blipFill>
          <a:blip r:embed="rId2"/>
          <a:stretch>
            <a:fillRect/>
          </a:stretch>
        </p:blipFill>
        <p:spPr>
          <a:xfrm>
            <a:off x="1741488" y="2160588"/>
            <a:ext cx="6469061" cy="3881437"/>
          </a:xfrm>
          <a:prstGeom prst="rect">
            <a:avLst/>
          </a:prstGeom>
        </p:spPr>
      </p:pic>
      <p:pic>
        <p:nvPicPr>
          <p:cNvPr id="3" name="Picture 2" descr="A cup of coffee with a heart shaped foam in it">
            <a:extLst>
              <a:ext uri="{FF2B5EF4-FFF2-40B4-BE49-F238E27FC236}">
                <a16:creationId xmlns:a16="http://schemas.microsoft.com/office/drawing/2014/main" id="{57F9ED15-CAC1-81CB-181C-7FC5769E6A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17628" y="0"/>
            <a:ext cx="1774371" cy="1998283"/>
          </a:xfrm>
          <a:prstGeom prst="rect">
            <a:avLst/>
          </a:prstGeom>
        </p:spPr>
      </p:pic>
    </p:spTree>
    <p:extLst>
      <p:ext uri="{BB962C8B-B14F-4D97-AF65-F5344CB8AC3E}">
        <p14:creationId xmlns:p14="http://schemas.microsoft.com/office/powerpoint/2010/main" val="1509656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A3C2B-D7F7-C048-3E45-B6D9952B0722}"/>
              </a:ext>
            </a:extLst>
          </p:cNvPr>
          <p:cNvSpPr>
            <a:spLocks noGrp="1"/>
          </p:cNvSpPr>
          <p:nvPr>
            <p:ph type="title"/>
          </p:nvPr>
        </p:nvSpPr>
        <p:spPr/>
        <p:txBody>
          <a:bodyPr/>
          <a:lstStyle/>
          <a:p>
            <a:r>
              <a:rPr lang="en-GB" b="1" dirty="0">
                <a:latin typeface="Algerian" panose="04020705040A02060702" pitchFamily="82" charset="0"/>
              </a:rPr>
              <a:t>Break-even customers per month</a:t>
            </a:r>
            <a:endParaRPr lang="en-GB" dirty="0">
              <a:latin typeface="Algerian" panose="04020705040A02060702" pitchFamily="82" charset="0"/>
            </a:endParaRPr>
          </a:p>
        </p:txBody>
      </p:sp>
      <p:sp>
        <p:nvSpPr>
          <p:cNvPr id="3" name="Content Placeholder 2">
            <a:extLst>
              <a:ext uri="{FF2B5EF4-FFF2-40B4-BE49-F238E27FC236}">
                <a16:creationId xmlns:a16="http://schemas.microsoft.com/office/drawing/2014/main" id="{D4A29627-9404-9CE4-F646-303A187AB761}"/>
              </a:ext>
            </a:extLst>
          </p:cNvPr>
          <p:cNvSpPr>
            <a:spLocks noGrp="1"/>
          </p:cNvSpPr>
          <p:nvPr>
            <p:ph idx="1"/>
          </p:nvPr>
        </p:nvSpPr>
        <p:spPr>
          <a:xfrm>
            <a:off x="1148316" y="1488613"/>
            <a:ext cx="8125686" cy="3880773"/>
          </a:xfrm>
        </p:spPr>
        <p:txBody>
          <a:bodyPr>
            <a:normAutofit/>
          </a:bodyPr>
          <a:lstStyle/>
          <a:p>
            <a:pPr marL="0" indent="0">
              <a:buNone/>
            </a:pPr>
            <a:endParaRPr lang="en-GB" dirty="0"/>
          </a:p>
          <a:p>
            <a:r>
              <a:rPr lang="en-GB" b="1" dirty="0"/>
              <a:t>Break-Even Analysis – 440 Customers Version (Final)</a:t>
            </a:r>
          </a:p>
          <a:p>
            <a:r>
              <a:rPr lang="en-GB" b="1" dirty="0"/>
              <a:t>Monthly Operating Cost</a:t>
            </a:r>
          </a:p>
          <a:p>
            <a:r>
              <a:rPr lang="en-GB" b="1" dirty="0"/>
              <a:t>Total Monthly Cost:</a:t>
            </a:r>
            <a:r>
              <a:rPr lang="en-GB" dirty="0"/>
              <a:t> £1,100</a:t>
            </a:r>
          </a:p>
          <a:p>
            <a:r>
              <a:rPr lang="en-GB" b="1" dirty="0"/>
              <a:t>Customer Contribution</a:t>
            </a:r>
          </a:p>
          <a:p>
            <a:r>
              <a:rPr lang="en-GB" b="1" dirty="0"/>
              <a:t>Average Selling Price per Customer:</a:t>
            </a:r>
            <a:r>
              <a:rPr lang="en-GB" dirty="0"/>
              <a:t> £5</a:t>
            </a:r>
          </a:p>
          <a:p>
            <a:r>
              <a:rPr lang="en-GB" b="1" dirty="0"/>
              <a:t>Average Variable Cost per Customer:</a:t>
            </a:r>
            <a:r>
              <a:rPr lang="en-GB" dirty="0"/>
              <a:t> £2.50</a:t>
            </a:r>
          </a:p>
          <a:p>
            <a:r>
              <a:rPr lang="en-GB" b="1" dirty="0"/>
              <a:t>Contribution per Customer:</a:t>
            </a:r>
            <a:r>
              <a:rPr lang="en-GB" dirty="0"/>
              <a:t> £2.50</a:t>
            </a:r>
          </a:p>
          <a:p>
            <a:pPr marL="0" indent="0">
              <a:buNone/>
            </a:pPr>
            <a:endParaRPr lang="en-GB" dirty="0"/>
          </a:p>
        </p:txBody>
      </p:sp>
      <p:pic>
        <p:nvPicPr>
          <p:cNvPr id="4" name="Picture 3" descr="A cup of coffee with a heart shaped foam in it">
            <a:extLst>
              <a:ext uri="{FF2B5EF4-FFF2-40B4-BE49-F238E27FC236}">
                <a16:creationId xmlns:a16="http://schemas.microsoft.com/office/drawing/2014/main" id="{7736FA5B-6783-2F18-B17D-9F2ED6E43B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8" y="0"/>
            <a:ext cx="1774371" cy="1998283"/>
          </a:xfrm>
          <a:prstGeom prst="rect">
            <a:avLst/>
          </a:prstGeom>
        </p:spPr>
      </p:pic>
    </p:spTree>
    <p:extLst>
      <p:ext uri="{BB962C8B-B14F-4D97-AF65-F5344CB8AC3E}">
        <p14:creationId xmlns:p14="http://schemas.microsoft.com/office/powerpoint/2010/main" val="17639299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9B0E68-8614-F425-F772-14DF0702B739}"/>
              </a:ext>
            </a:extLst>
          </p:cNvPr>
          <p:cNvSpPr>
            <a:spLocks noGrp="1"/>
          </p:cNvSpPr>
          <p:nvPr>
            <p:ph idx="1"/>
          </p:nvPr>
        </p:nvSpPr>
        <p:spPr>
          <a:xfrm>
            <a:off x="677334" y="1023257"/>
            <a:ext cx="8596668" cy="5018105"/>
          </a:xfrm>
        </p:spPr>
        <p:txBody>
          <a:bodyPr>
            <a:normAutofit/>
          </a:bodyPr>
          <a:lstStyle/>
          <a:p>
            <a:pPr marL="0" indent="0">
              <a:lnSpc>
                <a:spcPct val="150000"/>
              </a:lnSpc>
              <a:buNone/>
            </a:pPr>
            <a:r>
              <a:rPr lang="en-GB" b="1" dirty="0">
                <a:latin typeface="Arial" panose="020B0604020202020204" pitchFamily="34" charset="0"/>
                <a:cs typeface="Arial" panose="020B0604020202020204" pitchFamily="34" charset="0"/>
              </a:rPr>
              <a:t>Break-Even Formula</a:t>
            </a:r>
          </a:p>
          <a:p>
            <a:pPr>
              <a:lnSpc>
                <a:spcPct val="150000"/>
              </a:lnSpc>
            </a:pPr>
            <a:r>
              <a:rPr lang="en-GB" dirty="0">
                <a:latin typeface="Arial" panose="020B0604020202020204" pitchFamily="34" charset="0"/>
                <a:cs typeface="Arial" panose="020B0604020202020204" pitchFamily="34" charset="0"/>
              </a:rPr>
              <a:t>Break-even = Total Monthly Cost ÷ Contribution per Customer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£1,100 ÷ £2.50</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440 customers per month</a:t>
            </a:r>
            <a:endParaRPr lang="en-GB" dirty="0">
              <a:latin typeface="Arial" panose="020B0604020202020204" pitchFamily="34" charset="0"/>
              <a:cs typeface="Arial" panose="020B0604020202020204" pitchFamily="34" charset="0"/>
            </a:endParaRPr>
          </a:p>
          <a:p>
            <a:pPr marL="0" indent="0">
              <a:lnSpc>
                <a:spcPct val="150000"/>
              </a:lnSpc>
              <a:buNone/>
            </a:pPr>
            <a:r>
              <a:rPr lang="en-GB" b="1" dirty="0">
                <a:latin typeface="Arial" panose="020B0604020202020204" pitchFamily="34" charset="0"/>
                <a:cs typeface="Arial" panose="020B0604020202020204" pitchFamily="34" charset="0"/>
              </a:rPr>
              <a:t> Daily Break-Even</a:t>
            </a:r>
          </a:p>
          <a:p>
            <a:pPr>
              <a:lnSpc>
                <a:spcPct val="150000"/>
              </a:lnSpc>
            </a:pPr>
            <a:r>
              <a:rPr lang="en-GB" dirty="0">
                <a:latin typeface="Arial" panose="020B0604020202020204" pitchFamily="34" charset="0"/>
                <a:cs typeface="Arial" panose="020B0604020202020204" pitchFamily="34" charset="0"/>
              </a:rPr>
              <a:t>440 ÷ 30 ≈ </a:t>
            </a:r>
            <a:r>
              <a:rPr lang="en-GB" b="1" dirty="0">
                <a:latin typeface="Arial" panose="020B0604020202020204" pitchFamily="34" charset="0"/>
                <a:cs typeface="Arial" panose="020B0604020202020204" pitchFamily="34" charset="0"/>
              </a:rPr>
              <a:t>15 customers per day</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Interpretation</a:t>
            </a:r>
          </a:p>
          <a:p>
            <a:pPr marL="0" indent="0">
              <a:lnSpc>
                <a:spcPct val="150000"/>
              </a:lnSpc>
              <a:buNone/>
            </a:pPr>
            <a:r>
              <a:rPr lang="en-GB" dirty="0">
                <a:latin typeface="Arial" panose="020B0604020202020204" pitchFamily="34" charset="0"/>
                <a:cs typeface="Arial" panose="020B0604020202020204" pitchFamily="34" charset="0"/>
              </a:rPr>
              <a:t>Timor Taste Café must serve </a:t>
            </a:r>
            <a:r>
              <a:rPr lang="en-GB" b="1" dirty="0">
                <a:latin typeface="Arial" panose="020B0604020202020204" pitchFamily="34" charset="0"/>
                <a:cs typeface="Arial" panose="020B0604020202020204" pitchFamily="34" charset="0"/>
              </a:rPr>
              <a:t>approximately 15 customers per day</a:t>
            </a:r>
            <a:r>
              <a:rPr lang="en-GB" dirty="0">
                <a:latin typeface="Arial" panose="020B0604020202020204" pitchFamily="34" charset="0"/>
                <a:cs typeface="Arial" panose="020B0604020202020204" pitchFamily="34" charset="0"/>
              </a:rPr>
              <a:t> to cover all monthly operating costs and avoid losses IS £3100. This target is </a:t>
            </a:r>
            <a:r>
              <a:rPr lang="en-GB" b="1" dirty="0">
                <a:latin typeface="Arial" panose="020B0604020202020204" pitchFamily="34" charset="0"/>
                <a:cs typeface="Arial" panose="020B0604020202020204" pitchFamily="34" charset="0"/>
              </a:rPr>
              <a:t>realistic and achievable</a:t>
            </a:r>
            <a:r>
              <a:rPr lang="en-GB" dirty="0">
                <a:latin typeface="Arial" panose="020B0604020202020204" pitchFamily="34" charset="0"/>
                <a:cs typeface="Arial" panose="020B0604020202020204" pitchFamily="34" charset="0"/>
              </a:rPr>
              <a:t> for a café located in a busy student city such as Oxford.</a:t>
            </a:r>
          </a:p>
          <a:p>
            <a:endParaRPr lang="en-GB" dirty="0"/>
          </a:p>
        </p:txBody>
      </p:sp>
      <p:pic>
        <p:nvPicPr>
          <p:cNvPr id="296" name="Picture 295" descr="A cup of coffee with a heart shaped foam in it">
            <a:extLst>
              <a:ext uri="{FF2B5EF4-FFF2-40B4-BE49-F238E27FC236}">
                <a16:creationId xmlns:a16="http://schemas.microsoft.com/office/drawing/2014/main" id="{29861B2E-9D52-3316-84DE-77B1566183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7628" y="0"/>
            <a:ext cx="1774371" cy="1998283"/>
          </a:xfrm>
          <a:prstGeom prst="rect">
            <a:avLst/>
          </a:prstGeom>
        </p:spPr>
      </p:pic>
    </p:spTree>
    <p:extLst>
      <p:ext uri="{BB962C8B-B14F-4D97-AF65-F5344CB8AC3E}">
        <p14:creationId xmlns:p14="http://schemas.microsoft.com/office/powerpoint/2010/main" val="19409546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59CE4-0EF3-FE04-2D92-283CF6B8419A}"/>
              </a:ext>
            </a:extLst>
          </p:cNvPr>
          <p:cNvSpPr>
            <a:spLocks noGrp="1"/>
          </p:cNvSpPr>
          <p:nvPr>
            <p:ph type="title"/>
          </p:nvPr>
        </p:nvSpPr>
        <p:spPr/>
        <p:txBody>
          <a:bodyPr/>
          <a:lstStyle/>
          <a:p>
            <a:r>
              <a:rPr lang="en-GB" b="1" dirty="0">
                <a:latin typeface="Algerian" panose="04020705040A02060702" pitchFamily="82" charset="0"/>
              </a:rPr>
              <a:t>Conclusion</a:t>
            </a:r>
            <a:br>
              <a:rPr lang="en-GB" dirty="0">
                <a:highlight>
                  <a:srgbClr val="808000"/>
                </a:highlight>
              </a:rPr>
            </a:br>
            <a:endParaRPr lang="en-GB" dirty="0">
              <a:highlight>
                <a:srgbClr val="808000"/>
              </a:highlight>
            </a:endParaRPr>
          </a:p>
        </p:txBody>
      </p:sp>
      <p:sp>
        <p:nvSpPr>
          <p:cNvPr id="3" name="Content Placeholder 2">
            <a:extLst>
              <a:ext uri="{FF2B5EF4-FFF2-40B4-BE49-F238E27FC236}">
                <a16:creationId xmlns:a16="http://schemas.microsoft.com/office/drawing/2014/main" id="{E424F3E6-00F0-B02B-608F-D09EA4B23978}"/>
              </a:ext>
            </a:extLst>
          </p:cNvPr>
          <p:cNvSpPr>
            <a:spLocks noGrp="1"/>
          </p:cNvSpPr>
          <p:nvPr>
            <p:ph idx="1"/>
          </p:nvPr>
        </p:nvSpPr>
        <p:spPr>
          <a:xfrm>
            <a:off x="304800" y="1545771"/>
            <a:ext cx="11691257" cy="4974771"/>
          </a:xfrm>
        </p:spPr>
        <p:txBody>
          <a:bodyPr>
            <a:noAutofit/>
          </a:bodyPr>
          <a:lstStyle/>
          <a:p>
            <a:pPr marL="0" indent="0">
              <a:lnSpc>
                <a:spcPct val="150000"/>
              </a:lnSpc>
              <a:buNone/>
            </a:pPr>
            <a:endParaRPr lang="en-GB" dirty="0"/>
          </a:p>
          <a:p>
            <a:pPr marL="0" indent="0">
              <a:lnSpc>
                <a:spcPct val="150000"/>
              </a:lnSpc>
              <a:buNone/>
            </a:pPr>
            <a:r>
              <a:rPr lang="en-GB" dirty="0"/>
              <a:t>The six-month financial forecast shows that Timor Taste Café becomes profitable from </a:t>
            </a:r>
            <a:r>
              <a:rPr lang="en-GB" b="1" dirty="0"/>
              <a:t>Month 2 onwards</a:t>
            </a:r>
            <a:r>
              <a:rPr lang="en-GB" dirty="0"/>
              <a:t>, following the initial start-up loss in Month 1. Monthly operating costs remain stable at </a:t>
            </a:r>
            <a:r>
              <a:rPr lang="en-GB" b="1" dirty="0"/>
              <a:t>£1,100</a:t>
            </a:r>
            <a:r>
              <a:rPr lang="en-GB" dirty="0"/>
              <a:t>, while revenue increases significantly from </a:t>
            </a:r>
            <a:r>
              <a:rPr lang="en-GB" b="1" dirty="0"/>
              <a:t>£3,000 in January to £9,500 by June</a:t>
            </a:r>
            <a:r>
              <a:rPr lang="en-GB" dirty="0"/>
              <a:t>, demonstrating strong sales growth. The break-even point is </a:t>
            </a:r>
            <a:r>
              <a:rPr lang="en-GB" b="1" dirty="0"/>
              <a:t>440 customers per month</a:t>
            </a:r>
            <a:r>
              <a:rPr lang="en-GB" dirty="0"/>
              <a:t>, or approximately </a:t>
            </a:r>
            <a:r>
              <a:rPr lang="en-GB" b="1" dirty="0"/>
              <a:t>15 customers per day</a:t>
            </a:r>
            <a:r>
              <a:rPr lang="en-GB" dirty="0"/>
              <a:t>, which is realistic and achievable for a café business in Oxford. Overall, the forecast highlights </a:t>
            </a:r>
            <a:r>
              <a:rPr lang="en-GB" b="1" dirty="0"/>
              <a:t>strong financial performance, early profitability, and sustainable long-term growth potential</a:t>
            </a:r>
            <a:r>
              <a:rPr lang="en-GB" dirty="0"/>
              <a:t>.</a:t>
            </a:r>
            <a:br>
              <a:rPr lang="en-GB" b="1" dirty="0">
                <a:solidFill>
                  <a:schemeClr val="tx1"/>
                </a:solidFill>
                <a:latin typeface="Arial" panose="020B0604020202020204" pitchFamily="34" charset="0"/>
                <a:cs typeface="Arial" panose="020B0604020202020204" pitchFamily="34" charset="0"/>
              </a:rPr>
            </a:br>
            <a:endParaRPr lang="en-GB" dirty="0">
              <a:solidFill>
                <a:schemeClr val="tx1"/>
              </a:solidFill>
              <a:latin typeface="Arial" panose="020B0604020202020204" pitchFamily="34" charset="0"/>
              <a:cs typeface="Arial" panose="020B0604020202020204" pitchFamily="34" charset="0"/>
            </a:endParaRPr>
          </a:p>
          <a:p>
            <a:endParaRPr lang="en-GB" dirty="0"/>
          </a:p>
        </p:txBody>
      </p:sp>
      <p:pic>
        <p:nvPicPr>
          <p:cNvPr id="4" name="Picture 3" descr="A cup of coffee with a heart shaped foam in it">
            <a:extLst>
              <a:ext uri="{FF2B5EF4-FFF2-40B4-BE49-F238E27FC236}">
                <a16:creationId xmlns:a16="http://schemas.microsoft.com/office/drawing/2014/main" id="{6FFB2DC2-C3BB-E158-0D32-20192B31AE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67258" y="0"/>
            <a:ext cx="2024742" cy="1998283"/>
          </a:xfrm>
          <a:prstGeom prst="rect">
            <a:avLst/>
          </a:prstGeom>
        </p:spPr>
      </p:pic>
    </p:spTree>
    <p:extLst>
      <p:ext uri="{BB962C8B-B14F-4D97-AF65-F5344CB8AC3E}">
        <p14:creationId xmlns:p14="http://schemas.microsoft.com/office/powerpoint/2010/main" val="318217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746AA-3316-AB85-2914-6FBA6C0E1DFA}"/>
              </a:ext>
            </a:extLst>
          </p:cNvPr>
          <p:cNvSpPr>
            <a:spLocks noGrp="1"/>
          </p:cNvSpPr>
          <p:nvPr>
            <p:ph type="title"/>
          </p:nvPr>
        </p:nvSpPr>
        <p:spPr>
          <a:xfrm>
            <a:off x="756521" y="359230"/>
            <a:ext cx="9613861" cy="646610"/>
          </a:xfrm>
        </p:spPr>
        <p:txBody>
          <a:bodyPr>
            <a:normAutofit/>
          </a:bodyPr>
          <a:lstStyle/>
          <a:p>
            <a:pPr algn="ctr"/>
            <a:r>
              <a:rPr lang="en-GB" dirty="0">
                <a:latin typeface="Algerian" panose="04020705040A02060702" pitchFamily="82" charset="0"/>
              </a:rPr>
              <a:t>REFERENCE LIST</a:t>
            </a:r>
          </a:p>
        </p:txBody>
      </p:sp>
      <p:sp>
        <p:nvSpPr>
          <p:cNvPr id="3" name="Content Placeholder 2">
            <a:extLst>
              <a:ext uri="{FF2B5EF4-FFF2-40B4-BE49-F238E27FC236}">
                <a16:creationId xmlns:a16="http://schemas.microsoft.com/office/drawing/2014/main" id="{24F09AD0-A380-740D-DCA5-F9F4E9D784F6}"/>
              </a:ext>
            </a:extLst>
          </p:cNvPr>
          <p:cNvSpPr>
            <a:spLocks noGrp="1"/>
          </p:cNvSpPr>
          <p:nvPr>
            <p:ph idx="1"/>
          </p:nvPr>
        </p:nvSpPr>
        <p:spPr>
          <a:xfrm>
            <a:off x="206828" y="1097280"/>
            <a:ext cx="11680372" cy="5760721"/>
          </a:xfrm>
        </p:spPr>
        <p:txBody>
          <a:bodyPr>
            <a:noAutofit/>
          </a:bodyPr>
          <a:lstStyle/>
          <a:p>
            <a:pPr marL="342900" indent="-342900">
              <a:buFont typeface="+mj-lt"/>
              <a:buAutoNum type="arabicPeriod"/>
            </a:pPr>
            <a:r>
              <a:rPr lang="en-GB" dirty="0">
                <a:latin typeface="Arial" panose="020B0604020202020204" pitchFamily="34" charset="0"/>
                <a:cs typeface="Arial" panose="020B0604020202020204" pitchFamily="34" charset="0"/>
              </a:rPr>
              <a:t>British Business Bank (2022) </a:t>
            </a:r>
            <a:r>
              <a:rPr lang="en-GB" i="1" dirty="0">
                <a:latin typeface="Arial" panose="020B0604020202020204" pitchFamily="34" charset="0"/>
                <a:cs typeface="Arial" panose="020B0604020202020204" pitchFamily="34" charset="0"/>
              </a:rPr>
              <a:t>A guide to starting a small business.</a:t>
            </a:r>
            <a:r>
              <a:rPr lang="en-GB" dirty="0">
                <a:latin typeface="Arial" panose="020B0604020202020204" pitchFamily="34" charset="0"/>
                <a:cs typeface="Arial" panose="020B0604020202020204" pitchFamily="34" charset="0"/>
              </a:rPr>
              <a:t> British Business Bank.</a:t>
            </a:r>
          </a:p>
          <a:p>
            <a:pPr>
              <a:buFont typeface="+mj-lt"/>
              <a:buAutoNum type="arabicPeriod"/>
            </a:pPr>
            <a:r>
              <a:rPr lang="en-GB" dirty="0">
                <a:latin typeface="Arial" panose="020B0604020202020204" pitchFamily="34" charset="0"/>
                <a:cs typeface="Arial" panose="020B0604020202020204" pitchFamily="34" charset="0"/>
              </a:rPr>
              <a:t>British Coffee Association (2023) </a:t>
            </a:r>
            <a:r>
              <a:rPr lang="en-GB" i="1" dirty="0">
                <a:latin typeface="Arial" panose="020B0604020202020204" pitchFamily="34" charset="0"/>
                <a:cs typeface="Arial" panose="020B0604020202020204" pitchFamily="34" charset="0"/>
              </a:rPr>
              <a:t>UK Coffee Market Overview</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https://britishcoffeeassociation.org</a:t>
            </a:r>
            <a:r>
              <a:rPr lang="en-GB" dirty="0">
                <a:latin typeface="Arial" panose="020B0604020202020204" pitchFamily="34" charset="0"/>
                <a:cs typeface="Arial" panose="020B0604020202020204" pitchFamily="34" charset="0"/>
              </a:rPr>
              <a:t> (Accessed: 28 November 2025).</a:t>
            </a:r>
          </a:p>
          <a:p>
            <a:pPr>
              <a:buFont typeface="+mj-lt"/>
              <a:buAutoNum type="arabicPeriod"/>
            </a:pPr>
            <a:r>
              <a:rPr lang="en-GB" dirty="0">
                <a:latin typeface="Arial" panose="020B0604020202020204" pitchFamily="34" charset="0"/>
                <a:cs typeface="Arial" panose="020B0604020202020204" pitchFamily="34" charset="0"/>
              </a:rPr>
              <a:t>Chaffey, D. and Smith, P. R. (2022) </a:t>
            </a:r>
            <a:r>
              <a:rPr lang="en-GB" i="1" dirty="0">
                <a:latin typeface="Arial" panose="020B0604020202020204" pitchFamily="34" charset="0"/>
                <a:cs typeface="Arial" panose="020B0604020202020204" pitchFamily="34" charset="0"/>
              </a:rPr>
              <a:t>Digital Marketing Excellence: Planning, Optimising and Integrating Online Marketing.</a:t>
            </a:r>
            <a:r>
              <a:rPr lang="en-GB" dirty="0">
                <a:latin typeface="Arial" panose="020B0604020202020204" pitchFamily="34" charset="0"/>
                <a:cs typeface="Arial" panose="020B0604020202020204" pitchFamily="34" charset="0"/>
              </a:rPr>
              <a:t>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Routledge.</a:t>
            </a:r>
          </a:p>
          <a:p>
            <a:pPr marL="342900" indent="-342900">
              <a:buFont typeface="+mj-lt"/>
              <a:buAutoNum type="arabicPeriod"/>
            </a:pPr>
            <a:r>
              <a:rPr lang="en-GB" dirty="0">
                <a:latin typeface="Arial" panose="020B0604020202020204" pitchFamily="34" charset="0"/>
                <a:cs typeface="Arial" panose="020B0604020202020204" pitchFamily="34" charset="0"/>
              </a:rPr>
              <a:t>Food Standards Agency (2023). </a:t>
            </a:r>
            <a:r>
              <a:rPr lang="en-GB" i="1" dirty="0">
                <a:latin typeface="Arial" panose="020B0604020202020204" pitchFamily="34" charset="0"/>
                <a:cs typeface="Arial" panose="020B0604020202020204" pitchFamily="34" charset="0"/>
              </a:rPr>
              <a:t>Food safety and hygiene for businesses.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https://www.food.gov.uk</a:t>
            </a:r>
            <a:r>
              <a:rPr lang="en-GB" dirty="0">
                <a:latin typeface="Arial" panose="020B0604020202020204" pitchFamily="34" charset="0"/>
                <a:cs typeface="Arial" panose="020B0604020202020204" pitchFamily="34" charset="0"/>
              </a:rPr>
              <a:t> (Accessed: 1 December 2025).</a:t>
            </a:r>
          </a:p>
          <a:p>
            <a:pPr marL="342900" indent="-342900">
              <a:buFont typeface="+mj-lt"/>
              <a:buAutoNum type="arabicPeriod"/>
            </a:pPr>
            <a:r>
              <a:rPr lang="en-GB" dirty="0">
                <a:latin typeface="Arial" panose="020B0604020202020204" pitchFamily="34" charset="0"/>
                <a:cs typeface="Arial" panose="020B0604020202020204" pitchFamily="34" charset="0"/>
              </a:rPr>
              <a:t>Gov.uk (2023) </a:t>
            </a:r>
            <a:r>
              <a:rPr lang="en-GB" i="1" dirty="0">
                <a:latin typeface="Arial" panose="020B0604020202020204" pitchFamily="34" charset="0"/>
                <a:cs typeface="Arial" panose="020B0604020202020204" pitchFamily="34" charset="0"/>
              </a:rPr>
              <a:t>Set up as a sole trader: legal responsibilities.</a:t>
            </a:r>
            <a:r>
              <a:rPr lang="en-GB" dirty="0">
                <a:latin typeface="Arial" panose="020B0604020202020204" pitchFamily="34" charset="0"/>
                <a:cs typeface="Arial" panose="020B0604020202020204" pitchFamily="34" charset="0"/>
              </a:rPr>
              <a:t> Available at: https://www.gov.uk/set-up-sole-trader (Accessed: 1 December 2025).</a:t>
            </a:r>
          </a:p>
          <a:p>
            <a:pPr marL="342900" indent="-342900">
              <a:buFont typeface="+mj-lt"/>
              <a:buAutoNum type="arabicPeriod"/>
            </a:pPr>
            <a:r>
              <a:rPr lang="en-GB" dirty="0">
                <a:latin typeface="Arial" panose="020B0604020202020204" pitchFamily="34" charset="0"/>
                <a:cs typeface="Arial" panose="020B0604020202020204" pitchFamily="34" charset="0"/>
              </a:rPr>
              <a:t>International Coffee Organisation (2023) </a:t>
            </a:r>
            <a:r>
              <a:rPr lang="en-GB" i="1" dirty="0">
                <a:latin typeface="Arial" panose="020B0604020202020204" pitchFamily="34" charset="0"/>
                <a:cs typeface="Arial" panose="020B0604020202020204" pitchFamily="34" charset="0"/>
              </a:rPr>
              <a:t>Global coffee report: production, trade and consumption.</a:t>
            </a:r>
            <a:r>
              <a:rPr lang="en-GB" dirty="0">
                <a:latin typeface="Arial" panose="020B0604020202020204" pitchFamily="34" charset="0"/>
                <a:cs typeface="Arial" panose="020B0604020202020204" pitchFamily="34" charset="0"/>
              </a:rPr>
              <a:t> ICO.</a:t>
            </a:r>
          </a:p>
          <a:p>
            <a:pPr marL="342900" indent="-342900">
              <a:buFont typeface="+mj-lt"/>
              <a:buAutoNum type="arabicPeriod"/>
            </a:pPr>
            <a:r>
              <a:rPr lang="en-GB" dirty="0">
                <a:latin typeface="Arial" panose="020B0604020202020204" pitchFamily="34" charset="0"/>
                <a:cs typeface="Arial" panose="020B0604020202020204" pitchFamily="34" charset="0"/>
              </a:rPr>
              <a:t>Kotler, P. and Keller, K. L. (2021) </a:t>
            </a:r>
            <a:r>
              <a:rPr lang="en-GB" i="1" dirty="0">
                <a:latin typeface="Arial" panose="020B0604020202020204" pitchFamily="34" charset="0"/>
                <a:cs typeface="Arial" panose="020B0604020202020204" pitchFamily="34" charset="0"/>
              </a:rPr>
              <a:t>Marketing Management.</a:t>
            </a:r>
            <a:r>
              <a:rPr lang="en-GB" dirty="0">
                <a:latin typeface="Arial" panose="020B0604020202020204" pitchFamily="34" charset="0"/>
                <a:cs typeface="Arial" panose="020B0604020202020204" pitchFamily="34" charset="0"/>
              </a:rPr>
              <a:t> 16th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Pearson Education.</a:t>
            </a:r>
          </a:p>
          <a:p>
            <a:pPr>
              <a:buFont typeface="+mj-lt"/>
              <a:buAutoNum type="arabicPeriod"/>
            </a:pPr>
            <a:r>
              <a:rPr lang="en-GB" dirty="0">
                <a:latin typeface="Arial" panose="020B0604020202020204" pitchFamily="34" charset="0"/>
                <a:cs typeface="Arial" panose="020B0604020202020204" pitchFamily="34" charset="0"/>
              </a:rPr>
              <a:t>Mintel (2023) </a:t>
            </a:r>
            <a:r>
              <a:rPr lang="en-GB" i="1" dirty="0">
                <a:latin typeface="Arial" panose="020B0604020202020204" pitchFamily="34" charset="0"/>
                <a:cs typeface="Arial" panose="020B0604020202020204" pitchFamily="34" charset="0"/>
              </a:rPr>
              <a:t>UK coffee shop market report.</a:t>
            </a:r>
            <a:r>
              <a:rPr lang="en-GB" dirty="0">
                <a:latin typeface="Arial" panose="020B0604020202020204" pitchFamily="34" charset="0"/>
                <a:cs typeface="Arial" panose="020B0604020202020204" pitchFamily="34" charset="0"/>
              </a:rPr>
              <a:t> Mintel Group Ltd</a:t>
            </a:r>
          </a:p>
          <a:p>
            <a:pPr marL="342900" indent="-342900">
              <a:buFont typeface="+mj-lt"/>
              <a:buAutoNum type="arabicPeriod"/>
            </a:pPr>
            <a:r>
              <a:rPr lang="en-GB" dirty="0">
                <a:latin typeface="Arial" panose="020B0604020202020204" pitchFamily="34" charset="0"/>
                <a:cs typeface="Arial" panose="020B0604020202020204" pitchFamily="34" charset="0"/>
              </a:rPr>
              <a:t>Office for National Statistics (ONS) (2023) </a:t>
            </a:r>
            <a:r>
              <a:rPr lang="en-GB" i="1" dirty="0">
                <a:latin typeface="Arial" panose="020B0604020202020204" pitchFamily="34" charset="0"/>
                <a:cs typeface="Arial" panose="020B0604020202020204" pitchFamily="34" charset="0"/>
              </a:rPr>
              <a:t>UK inflation and cost of living trends.</a:t>
            </a:r>
            <a:r>
              <a:rPr lang="en-GB" dirty="0">
                <a:latin typeface="Arial" panose="020B0604020202020204" pitchFamily="34" charset="0"/>
                <a:cs typeface="Arial" panose="020B0604020202020204" pitchFamily="34" charset="0"/>
              </a:rPr>
              <a:t> ONS.</a:t>
            </a:r>
          </a:p>
          <a:p>
            <a:pPr marL="342900" indent="-342900">
              <a:buFont typeface="+mj-lt"/>
              <a:buAutoNum type="arabicPeriod"/>
            </a:pPr>
            <a:r>
              <a:rPr lang="en-GB" dirty="0">
                <a:latin typeface="Arial" panose="020B0604020202020204" pitchFamily="34" charset="0"/>
                <a:cs typeface="Arial" panose="020B0604020202020204" pitchFamily="34" charset="0"/>
              </a:rPr>
              <a:t>Porter, M. E. (2008) ‘The Five Competitive Forces That Shape Strategy’, </a:t>
            </a:r>
            <a:r>
              <a:rPr lang="en-GB" i="1" dirty="0">
                <a:latin typeface="Arial" panose="020B0604020202020204" pitchFamily="34" charset="0"/>
                <a:cs typeface="Arial" panose="020B0604020202020204" pitchFamily="34" charset="0"/>
              </a:rPr>
              <a:t>Harvard Business Review</a:t>
            </a:r>
            <a:r>
              <a:rPr lang="en-GB" dirty="0">
                <a:latin typeface="Arial" panose="020B0604020202020204" pitchFamily="34" charset="0"/>
                <a:cs typeface="Arial" panose="020B0604020202020204" pitchFamily="34" charset="0"/>
              </a:rPr>
              <a:t>, 86(1), pp. 78–93.</a:t>
            </a:r>
          </a:p>
          <a:p>
            <a:endParaRPr lang="en-GB" sz="1400" dirty="0">
              <a:solidFill>
                <a:schemeClr val="bg1"/>
              </a:solidFill>
              <a:latin typeface="Arial Black" panose="020B0A04020102020204" pitchFamily="34" charset="0"/>
            </a:endParaRPr>
          </a:p>
        </p:txBody>
      </p:sp>
      <p:pic>
        <p:nvPicPr>
          <p:cNvPr id="4" name="Picture 3" descr="A cup of coffee with a heart shaped foam in it">
            <a:extLst>
              <a:ext uri="{FF2B5EF4-FFF2-40B4-BE49-F238E27FC236}">
                <a16:creationId xmlns:a16="http://schemas.microsoft.com/office/drawing/2014/main" id="{0B5BE013-6D55-227C-93F7-5F4F635C2B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10801" y="-4916"/>
            <a:ext cx="1981199" cy="1409173"/>
          </a:xfrm>
          <a:prstGeom prst="rect">
            <a:avLst/>
          </a:prstGeom>
        </p:spPr>
      </p:pic>
    </p:spTree>
    <p:extLst>
      <p:ext uri="{BB962C8B-B14F-4D97-AF65-F5344CB8AC3E}">
        <p14:creationId xmlns:p14="http://schemas.microsoft.com/office/powerpoint/2010/main" val="5540577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90A61547-2555-4DE2-A37F-A53E549174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id="{5C2447E0-8F0D-479C-94E4-82BC8EB68C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1F943397-DCDD-44CB-BBA9-9510B7698D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E2630ADC-31DB-4C48-AC4A-DAAE5A7B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5">
              <a:extLst>
                <a:ext uri="{FF2B5EF4-FFF2-40B4-BE49-F238E27FC236}">
                  <a16:creationId xmlns:a16="http://schemas.microsoft.com/office/drawing/2014/main" id="{2CA5C44E-F54E-47E0-8989-4D8686B33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Isosceles Triangle 40">
              <a:extLst>
                <a:ext uri="{FF2B5EF4-FFF2-40B4-BE49-F238E27FC236}">
                  <a16:creationId xmlns:a16="http://schemas.microsoft.com/office/drawing/2014/main" id="{FF54E15E-830B-4375-A239-4C51954DE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7">
              <a:extLst>
                <a:ext uri="{FF2B5EF4-FFF2-40B4-BE49-F238E27FC236}">
                  <a16:creationId xmlns:a16="http://schemas.microsoft.com/office/drawing/2014/main" id="{CB37E322-FF7E-4872-BD6B-50A48CBEA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8">
              <a:extLst>
                <a:ext uri="{FF2B5EF4-FFF2-40B4-BE49-F238E27FC236}">
                  <a16:creationId xmlns:a16="http://schemas.microsoft.com/office/drawing/2014/main" id="{710D0C1E-D2F8-45B2-AE14-1AC8E976F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9">
              <a:extLst>
                <a:ext uri="{FF2B5EF4-FFF2-40B4-BE49-F238E27FC236}">
                  <a16:creationId xmlns:a16="http://schemas.microsoft.com/office/drawing/2014/main" id="{3216331B-17D0-4167-ABD2-B2198058C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Isosceles Triangle 44">
              <a:extLst>
                <a:ext uri="{FF2B5EF4-FFF2-40B4-BE49-F238E27FC236}">
                  <a16:creationId xmlns:a16="http://schemas.microsoft.com/office/drawing/2014/main" id="{A53A7A96-3806-4BB3-91DE-6EED48AC7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F8C2B86C-EE71-466E-8991-503F9C9C1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5AA257F-939F-E505-92A8-24E5344EB1A4}"/>
              </a:ext>
            </a:extLst>
          </p:cNvPr>
          <p:cNvSpPr>
            <a:spLocks noGrp="1"/>
          </p:cNvSpPr>
          <p:nvPr>
            <p:ph type="title"/>
          </p:nvPr>
        </p:nvSpPr>
        <p:spPr>
          <a:xfrm>
            <a:off x="985968" y="4473225"/>
            <a:ext cx="8288035" cy="1095059"/>
          </a:xfrm>
        </p:spPr>
        <p:txBody>
          <a:bodyPr vert="horz" lIns="91440" tIns="45720" rIns="91440" bIns="45720" rtlCol="0" anchor="b">
            <a:normAutofit/>
          </a:bodyPr>
          <a:lstStyle/>
          <a:p>
            <a:r>
              <a:rPr lang="en-US" sz="4800"/>
              <a:t>THANK YOU VERY MUCH</a:t>
            </a:r>
          </a:p>
        </p:txBody>
      </p:sp>
      <p:pic>
        <p:nvPicPr>
          <p:cNvPr id="6" name="Graphic 5" descr="Handshake">
            <a:extLst>
              <a:ext uri="{FF2B5EF4-FFF2-40B4-BE49-F238E27FC236}">
                <a16:creationId xmlns:a16="http://schemas.microsoft.com/office/drawing/2014/main" id="{F2FDC303-ACE0-C4F8-2E11-6A0920CA222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5966" y="842509"/>
            <a:ext cx="3176538" cy="3176538"/>
          </a:xfrm>
          <a:prstGeom prst="rect">
            <a:avLst/>
          </a:prstGeom>
        </p:spPr>
      </p:pic>
      <p:pic>
        <p:nvPicPr>
          <p:cNvPr id="3" name="Picture 2" descr="A cup of coffee with a heart shaped foam in it">
            <a:extLst>
              <a:ext uri="{FF2B5EF4-FFF2-40B4-BE49-F238E27FC236}">
                <a16:creationId xmlns:a16="http://schemas.microsoft.com/office/drawing/2014/main" id="{BBC8C813-32CF-F4DF-0FF0-F2405BA2D9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91102" y="1020841"/>
            <a:ext cx="4882899" cy="2819874"/>
          </a:xfrm>
          <a:prstGeom prst="rect">
            <a:avLst/>
          </a:prstGeom>
        </p:spPr>
      </p:pic>
    </p:spTree>
    <p:extLst>
      <p:ext uri="{BB962C8B-B14F-4D97-AF65-F5344CB8AC3E}">
        <p14:creationId xmlns:p14="http://schemas.microsoft.com/office/powerpoint/2010/main" val="2689836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F2070B-509F-C111-CA74-02C25221E094}"/>
              </a:ext>
            </a:extLst>
          </p:cNvPr>
          <p:cNvSpPr>
            <a:spLocks noGrp="1"/>
          </p:cNvSpPr>
          <p:nvPr>
            <p:ph idx="1"/>
          </p:nvPr>
        </p:nvSpPr>
        <p:spPr>
          <a:xfrm>
            <a:off x="677332" y="2160589"/>
            <a:ext cx="4410718" cy="806131"/>
          </a:xfrm>
        </p:spPr>
        <p:txBody>
          <a:bodyPr>
            <a:normAutofit/>
          </a:bodyPr>
          <a:lstStyle/>
          <a:p>
            <a:r>
              <a:rPr lang="en-GB" sz="4400" b="1" dirty="0">
                <a:latin typeface="Algerian" panose="04020705040A02060702" pitchFamily="82" charset="0"/>
                <a:cs typeface="Arial" panose="020B0604020202020204" pitchFamily="34" charset="0"/>
              </a:rPr>
              <a:t>QUESTION?</a:t>
            </a:r>
          </a:p>
        </p:txBody>
      </p:sp>
      <p:pic>
        <p:nvPicPr>
          <p:cNvPr id="4" name="Picture 3" descr="A cup of coffee with a heart shaped foam in it">
            <a:extLst>
              <a:ext uri="{FF2B5EF4-FFF2-40B4-BE49-F238E27FC236}">
                <a16:creationId xmlns:a16="http://schemas.microsoft.com/office/drawing/2014/main" id="{4EE3304C-C56E-CCB1-C1B0-2090C1A3A8FA}"/>
              </a:ext>
            </a:extLst>
          </p:cNvPr>
          <p:cNvPicPr>
            <a:picLocks noChangeAspect="1"/>
          </p:cNvPicPr>
          <p:nvPr/>
        </p:nvPicPr>
        <p:blipFill>
          <a:blip r:embed="rId2">
            <a:extLst>
              <a:ext uri="{28A0092B-C50C-407E-A947-70E740481C1C}">
                <a14:useLocalDpi xmlns:a14="http://schemas.microsoft.com/office/drawing/2010/main" val="0"/>
              </a:ext>
            </a:extLst>
          </a:blip>
          <a:srcRect l="4302" r="25899"/>
          <a:stretch>
            <a:fillRect/>
          </a:stretch>
        </p:blipFill>
        <p:spPr>
          <a:xfrm>
            <a:off x="5222240" y="1026160"/>
            <a:ext cx="6167120" cy="3982719"/>
          </a:xfrm>
          <a:prstGeom prst="rect">
            <a:avLst/>
          </a:prstGeom>
        </p:spPr>
      </p:pic>
    </p:spTree>
    <p:extLst>
      <p:ext uri="{BB962C8B-B14F-4D97-AF65-F5344CB8AC3E}">
        <p14:creationId xmlns:p14="http://schemas.microsoft.com/office/powerpoint/2010/main" val="79348439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400</TotalTime>
  <Words>2260</Words>
  <Application>Microsoft Office PowerPoint</Application>
  <PresentationFormat>Widescreen</PresentationFormat>
  <Paragraphs>306</Paragraphs>
  <Slides>32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Algerian</vt:lpstr>
      <vt:lpstr>Arial</vt:lpstr>
      <vt:lpstr>Arial Black</vt:lpstr>
      <vt:lpstr>Trebuchet MS</vt:lpstr>
      <vt:lpstr>Wingdings</vt:lpstr>
      <vt:lpstr>Wingdings 3</vt:lpstr>
      <vt:lpstr>Facet</vt:lpstr>
      <vt:lpstr>Enterprise and Entrepreneurship</vt:lpstr>
      <vt:lpstr>PowerPoint Presentation</vt:lpstr>
      <vt:lpstr>TABLE OF CONTENTS</vt:lpstr>
      <vt:lpstr>INTRODUCTION</vt:lpstr>
      <vt:lpstr>OVERVIEW BUSINESS PLAN</vt:lpstr>
      <vt:lpstr>BUSINESS IDEA DESCRIPTION</vt:lpstr>
      <vt:lpstr>PRODUCT  OFFERING </vt:lpstr>
      <vt:lpstr>HOW IT MEETS A MARKET NEED!</vt:lpstr>
      <vt:lpstr>SERVICE  MEETS MARKET NEEDS</vt:lpstr>
      <vt:lpstr>MANAGEMENT STRUCTURE</vt:lpstr>
      <vt:lpstr>ORGANISATIONAL CHART OF TIMOR TASTE CAFÉ</vt:lpstr>
      <vt:lpstr>SPECIFY THE LEGAL STRUCTURE: SOLE TRADER</vt:lpstr>
      <vt:lpstr>PESTEL Analysis for Timor Taste Café </vt:lpstr>
      <vt:lpstr>PESTEL Analysis for Timor Taste Café</vt:lpstr>
      <vt:lpstr>PESTEL Analysis for Timor Taste Café</vt:lpstr>
      <vt:lpstr>PESTEL Analysis for Timor Taste Café</vt:lpstr>
      <vt:lpstr>PESTEL Analysis for Timor Taste Café</vt:lpstr>
      <vt:lpstr>PESTEL Analysis for Timor Taste Café</vt:lpstr>
      <vt:lpstr> Strategy Alignment with PESTEL</vt:lpstr>
      <vt:lpstr>Marketing Strategy (4Ps)</vt:lpstr>
      <vt:lpstr>Funding Requirements and Allocation</vt:lpstr>
      <vt:lpstr>Start-up Cost Breakdown </vt:lpstr>
      <vt:lpstr>Fixed Costs (Monthly) – £650 </vt:lpstr>
      <vt:lpstr>Variable Costs (Monthly) – Estimated £450 Costs </vt:lpstr>
      <vt:lpstr>6-Month Financial Forecast</vt:lpstr>
      <vt:lpstr>CHART 6-MONTH FINANCIAL FORECAST</vt:lpstr>
      <vt:lpstr>Break-even customers per month</vt:lpstr>
      <vt:lpstr>PowerPoint Presentation</vt:lpstr>
      <vt:lpstr>Conclusion </vt:lpstr>
      <vt:lpstr>REFERENCE LIST</vt:lpstr>
      <vt:lpstr>THANK YOU VERY MUCH</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Yustina Da Costsa</dc:creator>
  <cp:lastModifiedBy>Yustina Da Costsa</cp:lastModifiedBy>
  <cp:revision>4</cp:revision>
  <dcterms:created xsi:type="dcterms:W3CDTF">2025-12-05T21:05:18Z</dcterms:created>
  <dcterms:modified xsi:type="dcterms:W3CDTF">2025-12-08T00:49:34Z</dcterms:modified>
</cp:coreProperties>
</file>