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2"/>
  </p:notesMasterIdLst>
  <p:handoutMasterIdLst>
    <p:handoutMasterId r:id="rId23"/>
  </p:handoutMasterIdLst>
  <p:sldIdLst>
    <p:sldId id="256" r:id="rId5"/>
    <p:sldId id="259" r:id="rId6"/>
    <p:sldId id="300" r:id="rId7"/>
    <p:sldId id="296" r:id="rId8"/>
    <p:sldId id="286" r:id="rId9"/>
    <p:sldId id="288" r:id="rId10"/>
    <p:sldId id="299" r:id="rId11"/>
    <p:sldId id="301" r:id="rId12"/>
    <p:sldId id="292" r:id="rId13"/>
    <p:sldId id="261" r:id="rId14"/>
    <p:sldId id="302" r:id="rId15"/>
    <p:sldId id="264" r:id="rId16"/>
    <p:sldId id="263" r:id="rId17"/>
    <p:sldId id="265" r:id="rId18"/>
    <p:sldId id="266" r:id="rId19"/>
    <p:sldId id="267" r:id="rId20"/>
    <p:sldId id="269"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65" autoAdjust="0"/>
  </p:normalViewPr>
  <p:slideViewPr>
    <p:cSldViewPr>
      <p:cViewPr varScale="1">
        <p:scale>
          <a:sx n="76" d="100"/>
          <a:sy n="76" d="100"/>
        </p:scale>
        <p:origin x="1568"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313955-99DF-483D-BB23-2E4819BF04C3}" type="doc">
      <dgm:prSet loTypeId="urn:microsoft.com/office/officeart/2005/8/layout/vList6" loCatId="list" qsTypeId="urn:microsoft.com/office/officeart/2005/8/quickstyle/simple3" qsCatId="simple" csTypeId="urn:microsoft.com/office/officeart/2005/8/colors/colorful2" csCatId="colorful" phldr="1"/>
      <dgm:spPr/>
      <dgm:t>
        <a:bodyPr/>
        <a:lstStyle/>
        <a:p>
          <a:endParaRPr lang="en-GB"/>
        </a:p>
      </dgm:t>
    </dgm:pt>
    <dgm:pt modelId="{4B7EB7AC-B684-43EB-9AAC-1342E0645256}">
      <dgm:prSet phldrT="[Text]"/>
      <dgm:spPr/>
      <dgm:t>
        <a:bodyPr/>
        <a:lstStyle/>
        <a:p>
          <a:r>
            <a:rPr lang="en-GB" dirty="0"/>
            <a:t>Groups</a:t>
          </a:r>
        </a:p>
      </dgm:t>
    </dgm:pt>
    <dgm:pt modelId="{2B53B124-5ED8-4EBA-A55D-44B1E28DDCEE}" type="parTrans" cxnId="{808BDCA8-5ABB-4006-94C5-B9C6B4D37BC6}">
      <dgm:prSet/>
      <dgm:spPr/>
      <dgm:t>
        <a:bodyPr/>
        <a:lstStyle/>
        <a:p>
          <a:endParaRPr lang="en-GB"/>
        </a:p>
      </dgm:t>
    </dgm:pt>
    <dgm:pt modelId="{023D7002-ADAC-4477-8D24-057FDCC5AF4F}" type="sibTrans" cxnId="{808BDCA8-5ABB-4006-94C5-B9C6B4D37BC6}">
      <dgm:prSet/>
      <dgm:spPr/>
      <dgm:t>
        <a:bodyPr/>
        <a:lstStyle/>
        <a:p>
          <a:endParaRPr lang="en-GB"/>
        </a:p>
      </dgm:t>
    </dgm:pt>
    <dgm:pt modelId="{90134501-68F9-4AC1-BEDA-0AD20AADE4E3}">
      <dgm:prSet phldrT="[Text]"/>
      <dgm:spPr/>
      <dgm:t>
        <a:bodyPr/>
        <a:lstStyle/>
        <a:p>
          <a:r>
            <a:rPr lang="en-GB" dirty="0"/>
            <a:t>Number of people connected through shared activity, interest or quality</a:t>
          </a:r>
        </a:p>
      </dgm:t>
    </dgm:pt>
    <dgm:pt modelId="{690CFCF2-CFC2-4B85-B682-766138B44957}" type="parTrans" cxnId="{126F1EEA-7559-4D9E-A766-13ADB54786DB}">
      <dgm:prSet/>
      <dgm:spPr/>
      <dgm:t>
        <a:bodyPr/>
        <a:lstStyle/>
        <a:p>
          <a:endParaRPr lang="en-GB"/>
        </a:p>
      </dgm:t>
    </dgm:pt>
    <dgm:pt modelId="{E8A7CF74-DD90-4DD9-899B-C7C1B647E57C}" type="sibTrans" cxnId="{126F1EEA-7559-4D9E-A766-13ADB54786DB}">
      <dgm:prSet/>
      <dgm:spPr/>
      <dgm:t>
        <a:bodyPr/>
        <a:lstStyle/>
        <a:p>
          <a:endParaRPr lang="en-GB"/>
        </a:p>
      </dgm:t>
    </dgm:pt>
    <dgm:pt modelId="{63192F52-9A58-471A-B1D0-67DF7BCDF386}">
      <dgm:prSet phldrT="[Text]"/>
      <dgm:spPr/>
      <dgm:t>
        <a:bodyPr/>
        <a:lstStyle/>
        <a:p>
          <a:r>
            <a:rPr lang="en-GB" dirty="0"/>
            <a:t>Individuals do not have specific duties or roles assigned</a:t>
          </a:r>
        </a:p>
      </dgm:t>
    </dgm:pt>
    <dgm:pt modelId="{67D63A00-DFAF-4552-8CDC-39FB14B91C52}" type="parTrans" cxnId="{1EF804F3-E0D1-4B77-B526-0BB0FF74642C}">
      <dgm:prSet/>
      <dgm:spPr/>
      <dgm:t>
        <a:bodyPr/>
        <a:lstStyle/>
        <a:p>
          <a:endParaRPr lang="en-GB"/>
        </a:p>
      </dgm:t>
    </dgm:pt>
    <dgm:pt modelId="{867831F4-D396-4F63-B8D2-3507468B4020}" type="sibTrans" cxnId="{1EF804F3-E0D1-4B77-B526-0BB0FF74642C}">
      <dgm:prSet/>
      <dgm:spPr/>
      <dgm:t>
        <a:bodyPr/>
        <a:lstStyle/>
        <a:p>
          <a:endParaRPr lang="en-GB"/>
        </a:p>
      </dgm:t>
    </dgm:pt>
    <dgm:pt modelId="{EF0FB263-C342-4D25-A882-41FDDDEA4AD9}">
      <dgm:prSet phldrT="[Text]"/>
      <dgm:spPr/>
      <dgm:t>
        <a:bodyPr/>
        <a:lstStyle/>
        <a:p>
          <a:r>
            <a:rPr lang="en-GB" dirty="0"/>
            <a:t>Teams</a:t>
          </a:r>
        </a:p>
      </dgm:t>
    </dgm:pt>
    <dgm:pt modelId="{7AA7A5E8-40F0-48BB-8345-2EF14CD5E431}" type="parTrans" cxnId="{13E244C4-6AC3-4B56-A917-873E6BC7F56F}">
      <dgm:prSet/>
      <dgm:spPr/>
      <dgm:t>
        <a:bodyPr/>
        <a:lstStyle/>
        <a:p>
          <a:endParaRPr lang="en-GB"/>
        </a:p>
      </dgm:t>
    </dgm:pt>
    <dgm:pt modelId="{A72C0B0F-155D-4A8E-BA6F-3D7CFD782FBA}" type="sibTrans" cxnId="{13E244C4-6AC3-4B56-A917-873E6BC7F56F}">
      <dgm:prSet/>
      <dgm:spPr/>
      <dgm:t>
        <a:bodyPr/>
        <a:lstStyle/>
        <a:p>
          <a:endParaRPr lang="en-GB"/>
        </a:p>
      </dgm:t>
    </dgm:pt>
    <dgm:pt modelId="{25ECD503-58A3-49A3-BF03-605864203D30}">
      <dgm:prSet phldrT="[Text]"/>
      <dgm:spPr/>
      <dgm:t>
        <a:bodyPr/>
        <a:lstStyle/>
        <a:p>
          <a:r>
            <a:rPr lang="en-GB" dirty="0"/>
            <a:t>Number of people associated to each other in work or activity</a:t>
          </a:r>
        </a:p>
      </dgm:t>
    </dgm:pt>
    <dgm:pt modelId="{134B4FF8-7F29-4376-B064-F87097B67C3C}" type="parTrans" cxnId="{BCE2EBCD-9E33-4556-BD91-AE704F9AF966}">
      <dgm:prSet/>
      <dgm:spPr/>
      <dgm:t>
        <a:bodyPr/>
        <a:lstStyle/>
        <a:p>
          <a:endParaRPr lang="en-GB"/>
        </a:p>
      </dgm:t>
    </dgm:pt>
    <dgm:pt modelId="{D5479C85-8091-498F-BD1E-120FD5326727}" type="sibTrans" cxnId="{BCE2EBCD-9E33-4556-BD91-AE704F9AF966}">
      <dgm:prSet/>
      <dgm:spPr/>
      <dgm:t>
        <a:bodyPr/>
        <a:lstStyle/>
        <a:p>
          <a:endParaRPr lang="en-GB"/>
        </a:p>
      </dgm:t>
    </dgm:pt>
    <dgm:pt modelId="{F4D3371F-CF34-41B6-BF5D-A3F2381EA0E6}">
      <dgm:prSet phldrT="[Text]"/>
      <dgm:spPr/>
      <dgm:t>
        <a:bodyPr/>
        <a:lstStyle/>
        <a:p>
          <a:r>
            <a:rPr lang="en-GB" dirty="0"/>
            <a:t>Specific tasks assigned to each individual</a:t>
          </a:r>
        </a:p>
      </dgm:t>
    </dgm:pt>
    <dgm:pt modelId="{C7935E90-85B0-4A68-869D-906E4925B83C}" type="parTrans" cxnId="{C15B70B7-E28F-40E0-AF85-CF00ABF8C39F}">
      <dgm:prSet/>
      <dgm:spPr/>
      <dgm:t>
        <a:bodyPr/>
        <a:lstStyle/>
        <a:p>
          <a:endParaRPr lang="en-GB"/>
        </a:p>
      </dgm:t>
    </dgm:pt>
    <dgm:pt modelId="{64104937-2F1D-473A-B3BD-0296F9DE5625}" type="sibTrans" cxnId="{C15B70B7-E28F-40E0-AF85-CF00ABF8C39F}">
      <dgm:prSet/>
      <dgm:spPr/>
      <dgm:t>
        <a:bodyPr/>
        <a:lstStyle/>
        <a:p>
          <a:endParaRPr lang="en-GB"/>
        </a:p>
      </dgm:t>
    </dgm:pt>
    <dgm:pt modelId="{046CC63D-9189-48D1-B397-B970E90BB207}">
      <dgm:prSet phldrT="[Text]"/>
      <dgm:spPr/>
      <dgm:t>
        <a:bodyPr/>
        <a:lstStyle/>
        <a:p>
          <a:r>
            <a:rPr lang="en-GB" dirty="0"/>
            <a:t>Members are independent of one another</a:t>
          </a:r>
        </a:p>
      </dgm:t>
    </dgm:pt>
    <dgm:pt modelId="{276FB763-5E95-44D7-B594-1E13996D3C8F}" type="parTrans" cxnId="{E0BC88C0-1BCA-4A2D-9A75-6D15730A630C}">
      <dgm:prSet/>
      <dgm:spPr/>
      <dgm:t>
        <a:bodyPr/>
        <a:lstStyle/>
        <a:p>
          <a:endParaRPr lang="en-GB"/>
        </a:p>
      </dgm:t>
    </dgm:pt>
    <dgm:pt modelId="{40E45190-CE4A-4BC5-AFDF-55E3155AB8DC}" type="sibTrans" cxnId="{E0BC88C0-1BCA-4A2D-9A75-6D15730A630C}">
      <dgm:prSet/>
      <dgm:spPr/>
      <dgm:t>
        <a:bodyPr/>
        <a:lstStyle/>
        <a:p>
          <a:endParaRPr lang="en-GB"/>
        </a:p>
      </dgm:t>
    </dgm:pt>
    <dgm:pt modelId="{DC2D7159-9BA7-4737-BA81-BF90BD76BE84}">
      <dgm:prSet phldrT="[Text]"/>
      <dgm:spPr/>
      <dgm:t>
        <a:bodyPr/>
        <a:lstStyle/>
        <a:p>
          <a:r>
            <a:rPr lang="en-GB" dirty="0"/>
            <a:t>Not known to each other</a:t>
          </a:r>
        </a:p>
      </dgm:t>
    </dgm:pt>
    <dgm:pt modelId="{09A469F1-B734-4517-A102-1B39C8563277}" type="parTrans" cxnId="{F632E1CA-C726-4997-926C-7E0BD473C3B6}">
      <dgm:prSet/>
      <dgm:spPr/>
      <dgm:t>
        <a:bodyPr/>
        <a:lstStyle/>
        <a:p>
          <a:endParaRPr lang="en-GB"/>
        </a:p>
      </dgm:t>
    </dgm:pt>
    <dgm:pt modelId="{1300E207-F18D-4251-BFCF-E99B7E23D219}" type="sibTrans" cxnId="{F632E1CA-C726-4997-926C-7E0BD473C3B6}">
      <dgm:prSet/>
      <dgm:spPr/>
      <dgm:t>
        <a:bodyPr/>
        <a:lstStyle/>
        <a:p>
          <a:endParaRPr lang="en-GB"/>
        </a:p>
      </dgm:t>
    </dgm:pt>
    <dgm:pt modelId="{7C11668C-00A5-406B-9629-05E5813A0323}">
      <dgm:prSet phldrT="[Text]"/>
      <dgm:spPr/>
      <dgm:t>
        <a:bodyPr/>
        <a:lstStyle/>
        <a:p>
          <a:r>
            <a:rPr lang="en-GB" dirty="0"/>
            <a:t>Members are interdependent</a:t>
          </a:r>
        </a:p>
      </dgm:t>
    </dgm:pt>
    <dgm:pt modelId="{80F1E6F3-4EB3-4614-AD7F-E00BEF008BA6}" type="parTrans" cxnId="{16ED7983-6705-453D-AA16-8A45E5A2193E}">
      <dgm:prSet/>
      <dgm:spPr/>
      <dgm:t>
        <a:bodyPr/>
        <a:lstStyle/>
        <a:p>
          <a:endParaRPr lang="en-GB"/>
        </a:p>
      </dgm:t>
    </dgm:pt>
    <dgm:pt modelId="{5F175D50-0868-494D-BA48-8ADFFE0E279A}" type="sibTrans" cxnId="{16ED7983-6705-453D-AA16-8A45E5A2193E}">
      <dgm:prSet/>
      <dgm:spPr/>
      <dgm:t>
        <a:bodyPr/>
        <a:lstStyle/>
        <a:p>
          <a:endParaRPr lang="en-GB"/>
        </a:p>
      </dgm:t>
    </dgm:pt>
    <dgm:pt modelId="{C4D7A047-BE26-4088-978E-E24C3A7AC78B}">
      <dgm:prSet phldrT="[Text]"/>
      <dgm:spPr/>
      <dgm:t>
        <a:bodyPr/>
        <a:lstStyle/>
        <a:p>
          <a:r>
            <a:rPr lang="en-GB" dirty="0"/>
            <a:t>Are aware of each others skills, strengths and weaknesses</a:t>
          </a:r>
        </a:p>
      </dgm:t>
    </dgm:pt>
    <dgm:pt modelId="{84D94E78-BA7C-488E-8A77-16FF97DEC6EA}" type="parTrans" cxnId="{9D5D1D05-1D87-4C40-B742-F1DEC77B9BC9}">
      <dgm:prSet/>
      <dgm:spPr/>
      <dgm:t>
        <a:bodyPr/>
        <a:lstStyle/>
        <a:p>
          <a:endParaRPr lang="en-GB"/>
        </a:p>
      </dgm:t>
    </dgm:pt>
    <dgm:pt modelId="{6FF0EBA3-339D-4501-8C4B-E5065D7AA2F5}" type="sibTrans" cxnId="{9D5D1D05-1D87-4C40-B742-F1DEC77B9BC9}">
      <dgm:prSet/>
      <dgm:spPr/>
      <dgm:t>
        <a:bodyPr/>
        <a:lstStyle/>
        <a:p>
          <a:endParaRPr lang="en-GB"/>
        </a:p>
      </dgm:t>
    </dgm:pt>
    <dgm:pt modelId="{1FCCF3AB-4FF9-4744-B6B3-FF9C4CC3B341}" type="pres">
      <dgm:prSet presAssocID="{58313955-99DF-483D-BB23-2E4819BF04C3}" presName="Name0" presStyleCnt="0">
        <dgm:presLayoutVars>
          <dgm:dir/>
          <dgm:animLvl val="lvl"/>
          <dgm:resizeHandles/>
        </dgm:presLayoutVars>
      </dgm:prSet>
      <dgm:spPr/>
    </dgm:pt>
    <dgm:pt modelId="{1FC179C7-2D55-400F-8171-70980EF81FD3}" type="pres">
      <dgm:prSet presAssocID="{4B7EB7AC-B684-43EB-9AAC-1342E0645256}" presName="linNode" presStyleCnt="0"/>
      <dgm:spPr/>
    </dgm:pt>
    <dgm:pt modelId="{1B567D95-318F-4AEA-9007-BDA313154968}" type="pres">
      <dgm:prSet presAssocID="{4B7EB7AC-B684-43EB-9AAC-1342E0645256}" presName="parentShp" presStyleLbl="node1" presStyleIdx="0" presStyleCnt="2" custLinFactNeighborX="-748" custLinFactNeighborY="2079">
        <dgm:presLayoutVars>
          <dgm:bulletEnabled val="1"/>
        </dgm:presLayoutVars>
      </dgm:prSet>
      <dgm:spPr/>
    </dgm:pt>
    <dgm:pt modelId="{59965D19-E495-4B19-B0E7-8E0B294594D6}" type="pres">
      <dgm:prSet presAssocID="{4B7EB7AC-B684-43EB-9AAC-1342E0645256}" presName="childShp" presStyleLbl="bgAccFollowNode1" presStyleIdx="0" presStyleCnt="2">
        <dgm:presLayoutVars>
          <dgm:bulletEnabled val="1"/>
        </dgm:presLayoutVars>
      </dgm:prSet>
      <dgm:spPr/>
    </dgm:pt>
    <dgm:pt modelId="{708AB492-6F06-4E62-991F-39BDEB3E8854}" type="pres">
      <dgm:prSet presAssocID="{023D7002-ADAC-4477-8D24-057FDCC5AF4F}" presName="spacing" presStyleCnt="0"/>
      <dgm:spPr/>
    </dgm:pt>
    <dgm:pt modelId="{97ABB669-70EC-4DCA-80F3-9E86768CF3D5}" type="pres">
      <dgm:prSet presAssocID="{EF0FB263-C342-4D25-A882-41FDDDEA4AD9}" presName="linNode" presStyleCnt="0"/>
      <dgm:spPr/>
    </dgm:pt>
    <dgm:pt modelId="{541598C0-F0CD-45F5-9CF7-DDEE5493A55B}" type="pres">
      <dgm:prSet presAssocID="{EF0FB263-C342-4D25-A882-41FDDDEA4AD9}" presName="parentShp" presStyleLbl="node1" presStyleIdx="1" presStyleCnt="2">
        <dgm:presLayoutVars>
          <dgm:bulletEnabled val="1"/>
        </dgm:presLayoutVars>
      </dgm:prSet>
      <dgm:spPr/>
    </dgm:pt>
    <dgm:pt modelId="{CA55B4DA-7430-4640-BF70-7A7959AEAD45}" type="pres">
      <dgm:prSet presAssocID="{EF0FB263-C342-4D25-A882-41FDDDEA4AD9}" presName="childShp" presStyleLbl="bgAccFollowNode1" presStyleIdx="1" presStyleCnt="2">
        <dgm:presLayoutVars>
          <dgm:bulletEnabled val="1"/>
        </dgm:presLayoutVars>
      </dgm:prSet>
      <dgm:spPr/>
    </dgm:pt>
  </dgm:ptLst>
  <dgm:cxnLst>
    <dgm:cxn modelId="{9D5D1D05-1D87-4C40-B742-F1DEC77B9BC9}" srcId="{EF0FB263-C342-4D25-A882-41FDDDEA4AD9}" destId="{C4D7A047-BE26-4088-978E-E24C3A7AC78B}" srcOrd="3" destOrd="0" parTransId="{84D94E78-BA7C-488E-8A77-16FF97DEC6EA}" sibTransId="{6FF0EBA3-339D-4501-8C4B-E5065D7AA2F5}"/>
    <dgm:cxn modelId="{04BB0008-9273-42C5-A564-665D62D12BBF}" type="presOf" srcId="{EF0FB263-C342-4D25-A882-41FDDDEA4AD9}" destId="{541598C0-F0CD-45F5-9CF7-DDEE5493A55B}" srcOrd="0" destOrd="0" presId="urn:microsoft.com/office/officeart/2005/8/layout/vList6"/>
    <dgm:cxn modelId="{F220392D-564C-48CA-9923-3198748328F8}" type="presOf" srcId="{C4D7A047-BE26-4088-978E-E24C3A7AC78B}" destId="{CA55B4DA-7430-4640-BF70-7A7959AEAD45}" srcOrd="0" destOrd="3" presId="urn:microsoft.com/office/officeart/2005/8/layout/vList6"/>
    <dgm:cxn modelId="{37AA8737-41D1-4461-9A95-2AE6D1551161}" type="presOf" srcId="{046CC63D-9189-48D1-B397-B970E90BB207}" destId="{59965D19-E495-4B19-B0E7-8E0B294594D6}" srcOrd="0" destOrd="2" presId="urn:microsoft.com/office/officeart/2005/8/layout/vList6"/>
    <dgm:cxn modelId="{CC48D042-2B7B-4435-86CD-D44175D6AAB4}" type="presOf" srcId="{25ECD503-58A3-49A3-BF03-605864203D30}" destId="{CA55B4DA-7430-4640-BF70-7A7959AEAD45}" srcOrd="0" destOrd="0" presId="urn:microsoft.com/office/officeart/2005/8/layout/vList6"/>
    <dgm:cxn modelId="{3347E454-9D79-4353-BC4C-EB09DAA3E69E}" type="presOf" srcId="{63192F52-9A58-471A-B1D0-67DF7BCDF386}" destId="{59965D19-E495-4B19-B0E7-8E0B294594D6}" srcOrd="0" destOrd="1" presId="urn:microsoft.com/office/officeart/2005/8/layout/vList6"/>
    <dgm:cxn modelId="{7A507A5A-5FEE-42FE-9BFB-32852C5ED81B}" type="presOf" srcId="{F4D3371F-CF34-41B6-BF5D-A3F2381EA0E6}" destId="{CA55B4DA-7430-4640-BF70-7A7959AEAD45}" srcOrd="0" destOrd="1" presId="urn:microsoft.com/office/officeart/2005/8/layout/vList6"/>
    <dgm:cxn modelId="{16ED7983-6705-453D-AA16-8A45E5A2193E}" srcId="{EF0FB263-C342-4D25-A882-41FDDDEA4AD9}" destId="{7C11668C-00A5-406B-9629-05E5813A0323}" srcOrd="2" destOrd="0" parTransId="{80F1E6F3-4EB3-4614-AD7F-E00BEF008BA6}" sibTransId="{5F175D50-0868-494D-BA48-8ADFFE0E279A}"/>
    <dgm:cxn modelId="{849D3FA0-9BE7-4E78-A79B-636A346580AC}" type="presOf" srcId="{4B7EB7AC-B684-43EB-9AAC-1342E0645256}" destId="{1B567D95-318F-4AEA-9007-BDA313154968}" srcOrd="0" destOrd="0" presId="urn:microsoft.com/office/officeart/2005/8/layout/vList6"/>
    <dgm:cxn modelId="{808BDCA8-5ABB-4006-94C5-B9C6B4D37BC6}" srcId="{58313955-99DF-483D-BB23-2E4819BF04C3}" destId="{4B7EB7AC-B684-43EB-9AAC-1342E0645256}" srcOrd="0" destOrd="0" parTransId="{2B53B124-5ED8-4EBA-A55D-44B1E28DDCEE}" sibTransId="{023D7002-ADAC-4477-8D24-057FDCC5AF4F}"/>
    <dgm:cxn modelId="{33F3D7B0-BAB5-4821-9124-65B2DF2F8FA4}" type="presOf" srcId="{90134501-68F9-4AC1-BEDA-0AD20AADE4E3}" destId="{59965D19-E495-4B19-B0E7-8E0B294594D6}" srcOrd="0" destOrd="0" presId="urn:microsoft.com/office/officeart/2005/8/layout/vList6"/>
    <dgm:cxn modelId="{C15B70B7-E28F-40E0-AF85-CF00ABF8C39F}" srcId="{EF0FB263-C342-4D25-A882-41FDDDEA4AD9}" destId="{F4D3371F-CF34-41B6-BF5D-A3F2381EA0E6}" srcOrd="1" destOrd="0" parTransId="{C7935E90-85B0-4A68-869D-906E4925B83C}" sibTransId="{64104937-2F1D-473A-B3BD-0296F9DE5625}"/>
    <dgm:cxn modelId="{E0BC88C0-1BCA-4A2D-9A75-6D15730A630C}" srcId="{4B7EB7AC-B684-43EB-9AAC-1342E0645256}" destId="{046CC63D-9189-48D1-B397-B970E90BB207}" srcOrd="2" destOrd="0" parTransId="{276FB763-5E95-44D7-B594-1E13996D3C8F}" sibTransId="{40E45190-CE4A-4BC5-AFDF-55E3155AB8DC}"/>
    <dgm:cxn modelId="{13E244C4-6AC3-4B56-A917-873E6BC7F56F}" srcId="{58313955-99DF-483D-BB23-2E4819BF04C3}" destId="{EF0FB263-C342-4D25-A882-41FDDDEA4AD9}" srcOrd="1" destOrd="0" parTransId="{7AA7A5E8-40F0-48BB-8345-2EF14CD5E431}" sibTransId="{A72C0B0F-155D-4A8E-BA6F-3D7CFD782FBA}"/>
    <dgm:cxn modelId="{2BFF19C8-BB1B-4EE5-B15B-8CD92758FF95}" type="presOf" srcId="{DC2D7159-9BA7-4737-BA81-BF90BD76BE84}" destId="{59965D19-E495-4B19-B0E7-8E0B294594D6}" srcOrd="0" destOrd="3" presId="urn:microsoft.com/office/officeart/2005/8/layout/vList6"/>
    <dgm:cxn modelId="{F632E1CA-C726-4997-926C-7E0BD473C3B6}" srcId="{4B7EB7AC-B684-43EB-9AAC-1342E0645256}" destId="{DC2D7159-9BA7-4737-BA81-BF90BD76BE84}" srcOrd="3" destOrd="0" parTransId="{09A469F1-B734-4517-A102-1B39C8563277}" sibTransId="{1300E207-F18D-4251-BFCF-E99B7E23D219}"/>
    <dgm:cxn modelId="{BCE2EBCD-9E33-4556-BD91-AE704F9AF966}" srcId="{EF0FB263-C342-4D25-A882-41FDDDEA4AD9}" destId="{25ECD503-58A3-49A3-BF03-605864203D30}" srcOrd="0" destOrd="0" parTransId="{134B4FF8-7F29-4376-B064-F87097B67C3C}" sibTransId="{D5479C85-8091-498F-BD1E-120FD5326727}"/>
    <dgm:cxn modelId="{126F1EEA-7559-4D9E-A766-13ADB54786DB}" srcId="{4B7EB7AC-B684-43EB-9AAC-1342E0645256}" destId="{90134501-68F9-4AC1-BEDA-0AD20AADE4E3}" srcOrd="0" destOrd="0" parTransId="{690CFCF2-CFC2-4B85-B682-766138B44957}" sibTransId="{E8A7CF74-DD90-4DD9-899B-C7C1B647E57C}"/>
    <dgm:cxn modelId="{1EF804F3-E0D1-4B77-B526-0BB0FF74642C}" srcId="{4B7EB7AC-B684-43EB-9AAC-1342E0645256}" destId="{63192F52-9A58-471A-B1D0-67DF7BCDF386}" srcOrd="1" destOrd="0" parTransId="{67D63A00-DFAF-4552-8CDC-39FB14B91C52}" sibTransId="{867831F4-D396-4F63-B8D2-3507468B4020}"/>
    <dgm:cxn modelId="{DDC364FC-F682-4962-B567-0D3729E802EC}" type="presOf" srcId="{7C11668C-00A5-406B-9629-05E5813A0323}" destId="{CA55B4DA-7430-4640-BF70-7A7959AEAD45}" srcOrd="0" destOrd="2" presId="urn:microsoft.com/office/officeart/2005/8/layout/vList6"/>
    <dgm:cxn modelId="{B8BEE1FE-1864-4487-97D8-67C54E0E3409}" type="presOf" srcId="{58313955-99DF-483D-BB23-2E4819BF04C3}" destId="{1FCCF3AB-4FF9-4744-B6B3-FF9C4CC3B341}" srcOrd="0" destOrd="0" presId="urn:microsoft.com/office/officeart/2005/8/layout/vList6"/>
    <dgm:cxn modelId="{BAF342A7-D23A-4C82-9ADA-B0DD7ABCCA75}" type="presParOf" srcId="{1FCCF3AB-4FF9-4744-B6B3-FF9C4CC3B341}" destId="{1FC179C7-2D55-400F-8171-70980EF81FD3}" srcOrd="0" destOrd="0" presId="urn:microsoft.com/office/officeart/2005/8/layout/vList6"/>
    <dgm:cxn modelId="{D0FCDB1E-DDA3-4CE6-9CD4-6CDC3DF005D0}" type="presParOf" srcId="{1FC179C7-2D55-400F-8171-70980EF81FD3}" destId="{1B567D95-318F-4AEA-9007-BDA313154968}" srcOrd="0" destOrd="0" presId="urn:microsoft.com/office/officeart/2005/8/layout/vList6"/>
    <dgm:cxn modelId="{77E8DDD5-D7FE-4826-AF93-0B9F86355490}" type="presParOf" srcId="{1FC179C7-2D55-400F-8171-70980EF81FD3}" destId="{59965D19-E495-4B19-B0E7-8E0B294594D6}" srcOrd="1" destOrd="0" presId="urn:microsoft.com/office/officeart/2005/8/layout/vList6"/>
    <dgm:cxn modelId="{67EF93EB-93A4-4D89-B476-277E1C3E7E22}" type="presParOf" srcId="{1FCCF3AB-4FF9-4744-B6B3-FF9C4CC3B341}" destId="{708AB492-6F06-4E62-991F-39BDEB3E8854}" srcOrd="1" destOrd="0" presId="urn:microsoft.com/office/officeart/2005/8/layout/vList6"/>
    <dgm:cxn modelId="{CF07CDD6-EE13-411C-B59F-166C622933BF}" type="presParOf" srcId="{1FCCF3AB-4FF9-4744-B6B3-FF9C4CC3B341}" destId="{97ABB669-70EC-4DCA-80F3-9E86768CF3D5}" srcOrd="2" destOrd="0" presId="urn:microsoft.com/office/officeart/2005/8/layout/vList6"/>
    <dgm:cxn modelId="{7E873366-563F-4CF4-A57D-1DE60B687B43}" type="presParOf" srcId="{97ABB669-70EC-4DCA-80F3-9E86768CF3D5}" destId="{541598C0-F0CD-45F5-9CF7-DDEE5493A55B}" srcOrd="0" destOrd="0" presId="urn:microsoft.com/office/officeart/2005/8/layout/vList6"/>
    <dgm:cxn modelId="{2F02A566-427B-4A91-AA70-7B449635EE71}" type="presParOf" srcId="{97ABB669-70EC-4DCA-80F3-9E86768CF3D5}" destId="{CA55B4DA-7430-4640-BF70-7A7959AEAD45}"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94DE7D-9F4D-4DB1-870F-2AA5BDFABC6D}"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GB"/>
        </a:p>
      </dgm:t>
    </dgm:pt>
    <dgm:pt modelId="{C6A2DAF5-346D-4C67-94BB-D7BBD49B4C6F}">
      <dgm:prSet phldrT="[Text]" custT="1"/>
      <dgm:spPr/>
      <dgm:t>
        <a:bodyPr/>
        <a:lstStyle/>
        <a:p>
          <a:r>
            <a:rPr lang="en-GB" sz="1200"/>
            <a:t>What makes an effective team</a:t>
          </a:r>
        </a:p>
      </dgm:t>
    </dgm:pt>
    <dgm:pt modelId="{B7651F1E-2E5B-4FCD-B8ED-7708A8C02A41}" type="parTrans" cxnId="{CF844116-D0C1-4C63-B7DE-3FEA531BB8E7}">
      <dgm:prSet/>
      <dgm:spPr/>
      <dgm:t>
        <a:bodyPr/>
        <a:lstStyle/>
        <a:p>
          <a:endParaRPr lang="en-GB" sz="1200"/>
        </a:p>
      </dgm:t>
    </dgm:pt>
    <dgm:pt modelId="{D50E7E8C-89BF-4401-B044-BD93F86F29CC}" type="sibTrans" cxnId="{CF844116-D0C1-4C63-B7DE-3FEA531BB8E7}">
      <dgm:prSet/>
      <dgm:spPr/>
      <dgm:t>
        <a:bodyPr/>
        <a:lstStyle/>
        <a:p>
          <a:endParaRPr lang="en-GB" sz="1200"/>
        </a:p>
      </dgm:t>
    </dgm:pt>
    <dgm:pt modelId="{5E836BCB-E157-46BF-9E3A-3DCFF40DF1E0}">
      <dgm:prSet phldrT="[Text]" custT="1"/>
      <dgm:spPr/>
      <dgm:t>
        <a:bodyPr/>
        <a:lstStyle/>
        <a:p>
          <a:r>
            <a:rPr lang="en-GB" sz="1200"/>
            <a:t>Common goals</a:t>
          </a:r>
        </a:p>
      </dgm:t>
    </dgm:pt>
    <dgm:pt modelId="{864DA8C2-24AD-49BB-B215-4D6947F53635}" type="parTrans" cxnId="{ED99E2C2-BFA9-4014-BE88-2E5BACCF6D60}">
      <dgm:prSet custT="1"/>
      <dgm:spPr/>
      <dgm:t>
        <a:bodyPr/>
        <a:lstStyle/>
        <a:p>
          <a:endParaRPr lang="en-GB" sz="1200"/>
        </a:p>
      </dgm:t>
    </dgm:pt>
    <dgm:pt modelId="{AAADA98F-13D7-43A2-B27F-7392883AAD65}" type="sibTrans" cxnId="{ED99E2C2-BFA9-4014-BE88-2E5BACCF6D60}">
      <dgm:prSet/>
      <dgm:spPr/>
      <dgm:t>
        <a:bodyPr/>
        <a:lstStyle/>
        <a:p>
          <a:endParaRPr lang="en-GB" sz="1200"/>
        </a:p>
      </dgm:t>
    </dgm:pt>
    <dgm:pt modelId="{DAF42C44-8D54-4884-A04B-722EE8001E4E}">
      <dgm:prSet phldrT="[Text]" custT="1"/>
      <dgm:spPr/>
      <dgm:t>
        <a:bodyPr/>
        <a:lstStyle/>
        <a:p>
          <a:r>
            <a:rPr lang="en-GB" sz="1200"/>
            <a:t>Leadership</a:t>
          </a:r>
        </a:p>
      </dgm:t>
    </dgm:pt>
    <dgm:pt modelId="{5665480F-C2CE-474F-9A0E-409AE7C70B13}" type="parTrans" cxnId="{7629199C-322E-4092-91B5-EB5AFE542714}">
      <dgm:prSet custT="1"/>
      <dgm:spPr/>
      <dgm:t>
        <a:bodyPr/>
        <a:lstStyle/>
        <a:p>
          <a:endParaRPr lang="en-GB" sz="1200"/>
        </a:p>
      </dgm:t>
    </dgm:pt>
    <dgm:pt modelId="{C9B33B59-E427-423C-AC62-3053A28BD350}" type="sibTrans" cxnId="{7629199C-322E-4092-91B5-EB5AFE542714}">
      <dgm:prSet/>
      <dgm:spPr/>
      <dgm:t>
        <a:bodyPr/>
        <a:lstStyle/>
        <a:p>
          <a:endParaRPr lang="en-GB" sz="1200"/>
        </a:p>
      </dgm:t>
    </dgm:pt>
    <dgm:pt modelId="{8736E102-50FD-4DDB-B8CD-AA6EA389E508}">
      <dgm:prSet phldrT="[Text]" custT="1"/>
      <dgm:spPr/>
      <dgm:t>
        <a:bodyPr/>
        <a:lstStyle/>
        <a:p>
          <a:r>
            <a:rPr lang="en-GB" sz="1200"/>
            <a:t>Established ground rules</a:t>
          </a:r>
        </a:p>
      </dgm:t>
    </dgm:pt>
    <dgm:pt modelId="{06F08C0D-DCEE-4F17-8BF2-ACCA46AD08E4}" type="parTrans" cxnId="{F9B670D0-4297-43DC-A676-01DFF0F3D738}">
      <dgm:prSet custT="1"/>
      <dgm:spPr/>
      <dgm:t>
        <a:bodyPr/>
        <a:lstStyle/>
        <a:p>
          <a:endParaRPr lang="en-GB" sz="1200"/>
        </a:p>
      </dgm:t>
    </dgm:pt>
    <dgm:pt modelId="{D2AF5831-A903-4852-9291-5A782AF74370}" type="sibTrans" cxnId="{F9B670D0-4297-43DC-A676-01DFF0F3D738}">
      <dgm:prSet/>
      <dgm:spPr/>
      <dgm:t>
        <a:bodyPr/>
        <a:lstStyle/>
        <a:p>
          <a:endParaRPr lang="en-GB" sz="1200"/>
        </a:p>
      </dgm:t>
    </dgm:pt>
    <dgm:pt modelId="{7B6404C4-0046-48FC-AE5B-35E351E968EA}">
      <dgm:prSet phldrT="[Text]" custT="1"/>
      <dgm:spPr/>
      <dgm:t>
        <a:bodyPr/>
        <a:lstStyle/>
        <a:p>
          <a:r>
            <a:rPr lang="en-GB" sz="1200"/>
            <a:t>Appropriate skills of individua's</a:t>
          </a:r>
        </a:p>
      </dgm:t>
    </dgm:pt>
    <dgm:pt modelId="{2C9DF7D1-EBFF-4175-9DD1-71F7625783DB}" type="parTrans" cxnId="{4C3BA93B-5462-4601-AB19-A94170663B84}">
      <dgm:prSet custT="1"/>
      <dgm:spPr/>
      <dgm:t>
        <a:bodyPr/>
        <a:lstStyle/>
        <a:p>
          <a:endParaRPr lang="en-GB" sz="1200"/>
        </a:p>
      </dgm:t>
    </dgm:pt>
    <dgm:pt modelId="{4C85311B-997D-4E95-BECD-651FE5D1FBA6}" type="sibTrans" cxnId="{4C3BA93B-5462-4601-AB19-A94170663B84}">
      <dgm:prSet/>
      <dgm:spPr/>
      <dgm:t>
        <a:bodyPr/>
        <a:lstStyle/>
        <a:p>
          <a:endParaRPr lang="en-GB" sz="1200"/>
        </a:p>
      </dgm:t>
    </dgm:pt>
    <dgm:pt modelId="{35E59008-3579-4FFF-8902-A8308A963BBF}">
      <dgm:prSet phldrT="[Text]" custT="1"/>
      <dgm:spPr/>
      <dgm:t>
        <a:bodyPr/>
        <a:lstStyle/>
        <a:p>
          <a:r>
            <a:rPr lang="en-GB" sz="1200"/>
            <a:t>Interaction and involvement of all </a:t>
          </a:r>
        </a:p>
      </dgm:t>
    </dgm:pt>
    <dgm:pt modelId="{8149333B-ABCD-451A-BA43-B858563F2DF7}" type="parTrans" cxnId="{4E718F29-4708-4CC6-95DD-51545F62258E}">
      <dgm:prSet custT="1"/>
      <dgm:spPr/>
      <dgm:t>
        <a:bodyPr/>
        <a:lstStyle/>
        <a:p>
          <a:endParaRPr lang="en-GB" sz="1200"/>
        </a:p>
      </dgm:t>
    </dgm:pt>
    <dgm:pt modelId="{E1069FA5-A710-4246-9277-D2BDA0314443}" type="sibTrans" cxnId="{4E718F29-4708-4CC6-95DD-51545F62258E}">
      <dgm:prSet/>
      <dgm:spPr/>
      <dgm:t>
        <a:bodyPr/>
        <a:lstStyle/>
        <a:p>
          <a:endParaRPr lang="en-GB" sz="1200"/>
        </a:p>
      </dgm:t>
    </dgm:pt>
    <dgm:pt modelId="{BB0CF3D4-BA64-460E-B3E7-384D89E06310}">
      <dgm:prSet phldrT="[Text]" custT="1"/>
      <dgm:spPr/>
      <dgm:t>
        <a:bodyPr/>
        <a:lstStyle/>
        <a:p>
          <a:r>
            <a:rPr lang="en-GB" sz="1200"/>
            <a:t>Open communication</a:t>
          </a:r>
        </a:p>
      </dgm:t>
    </dgm:pt>
    <dgm:pt modelId="{88051E66-C5A4-4634-B52B-8D0841F7B384}" type="parTrans" cxnId="{DDA481E6-D6A7-4D73-8B2A-03A35B90D777}">
      <dgm:prSet custT="1"/>
      <dgm:spPr/>
      <dgm:t>
        <a:bodyPr/>
        <a:lstStyle/>
        <a:p>
          <a:endParaRPr lang="en-GB" sz="1200"/>
        </a:p>
      </dgm:t>
    </dgm:pt>
    <dgm:pt modelId="{E240AD58-E121-4597-9C1C-659A80967020}" type="sibTrans" cxnId="{DDA481E6-D6A7-4D73-8B2A-03A35B90D777}">
      <dgm:prSet/>
      <dgm:spPr/>
      <dgm:t>
        <a:bodyPr/>
        <a:lstStyle/>
        <a:p>
          <a:endParaRPr lang="en-GB" sz="1200"/>
        </a:p>
      </dgm:t>
    </dgm:pt>
    <dgm:pt modelId="{B2E42600-0FAF-4424-BF7A-DC09A09A5F75}">
      <dgm:prSet phldrT="[Text]" custT="1"/>
      <dgm:spPr/>
      <dgm:t>
        <a:bodyPr/>
        <a:lstStyle/>
        <a:p>
          <a:r>
            <a:rPr lang="en-GB" sz="1200" dirty="0"/>
            <a:t>Well defined decision making process</a:t>
          </a:r>
        </a:p>
      </dgm:t>
    </dgm:pt>
    <dgm:pt modelId="{E478E30C-648F-4FD6-AD09-BC56202EAAF1}" type="parTrans" cxnId="{31EAFCE6-A93A-4704-9E84-75CC1383E37B}">
      <dgm:prSet custT="1"/>
      <dgm:spPr/>
      <dgm:t>
        <a:bodyPr/>
        <a:lstStyle/>
        <a:p>
          <a:endParaRPr lang="en-GB" sz="1200"/>
        </a:p>
      </dgm:t>
    </dgm:pt>
    <dgm:pt modelId="{E997DBC0-F093-46DC-BDCA-A50E7DA3C743}" type="sibTrans" cxnId="{31EAFCE6-A93A-4704-9E84-75CC1383E37B}">
      <dgm:prSet/>
      <dgm:spPr/>
      <dgm:t>
        <a:bodyPr/>
        <a:lstStyle/>
        <a:p>
          <a:endParaRPr lang="en-GB" sz="1200"/>
        </a:p>
      </dgm:t>
    </dgm:pt>
    <dgm:pt modelId="{6A29A709-505C-4069-B90E-6BB5EA4A77DB}">
      <dgm:prSet phldrT="[Text]" custT="1"/>
      <dgm:spPr/>
      <dgm:t>
        <a:bodyPr/>
        <a:lstStyle/>
        <a:p>
          <a:r>
            <a:rPr lang="en-GB" sz="1200"/>
            <a:t>Trust &amp; support</a:t>
          </a:r>
        </a:p>
      </dgm:t>
    </dgm:pt>
    <dgm:pt modelId="{13D30B21-13E1-4CE5-BC88-A3A116049A89}" type="parTrans" cxnId="{5D7D400F-1B7F-4385-B41F-A11901B3B2FC}">
      <dgm:prSet custT="1"/>
      <dgm:spPr/>
      <dgm:t>
        <a:bodyPr/>
        <a:lstStyle/>
        <a:p>
          <a:endParaRPr lang="en-GB" sz="1200"/>
        </a:p>
      </dgm:t>
    </dgm:pt>
    <dgm:pt modelId="{A6E74B6F-B536-4D35-9178-059AE8246945}" type="sibTrans" cxnId="{5D7D400F-1B7F-4385-B41F-A11901B3B2FC}">
      <dgm:prSet/>
      <dgm:spPr/>
      <dgm:t>
        <a:bodyPr/>
        <a:lstStyle/>
        <a:p>
          <a:endParaRPr lang="en-GB" sz="1200"/>
        </a:p>
      </dgm:t>
    </dgm:pt>
    <dgm:pt modelId="{323F8523-7CC8-4400-983B-64D85D79C5C4}">
      <dgm:prSet phldrT="[Text]" custT="1"/>
      <dgm:spPr/>
      <dgm:t>
        <a:bodyPr/>
        <a:lstStyle/>
        <a:p>
          <a:r>
            <a:rPr lang="en-GB" sz="1200"/>
            <a:t>Respect differences</a:t>
          </a:r>
        </a:p>
      </dgm:t>
    </dgm:pt>
    <dgm:pt modelId="{49BC39EE-18AB-4A60-9859-8D9ACF552971}" type="parTrans" cxnId="{47F74509-C4BC-4017-A4C9-4A3123AB863D}">
      <dgm:prSet custT="1"/>
      <dgm:spPr/>
      <dgm:t>
        <a:bodyPr/>
        <a:lstStyle/>
        <a:p>
          <a:endParaRPr lang="en-GB" sz="1200"/>
        </a:p>
      </dgm:t>
    </dgm:pt>
    <dgm:pt modelId="{21C2029B-4DE7-48D6-8093-E761214E1A3C}" type="sibTrans" cxnId="{47F74509-C4BC-4017-A4C9-4A3123AB863D}">
      <dgm:prSet/>
      <dgm:spPr/>
      <dgm:t>
        <a:bodyPr/>
        <a:lstStyle/>
        <a:p>
          <a:endParaRPr lang="en-GB" sz="1200"/>
        </a:p>
      </dgm:t>
    </dgm:pt>
    <dgm:pt modelId="{A793FFB2-B44F-4293-8959-D48CF6CDE80A}">
      <dgm:prSet phldrT="[Text]" custT="1"/>
      <dgm:spPr/>
      <dgm:t>
        <a:bodyPr/>
        <a:lstStyle/>
        <a:p>
          <a:r>
            <a:rPr lang="en-GB" sz="1200"/>
            <a:t>Conflict resolution</a:t>
          </a:r>
        </a:p>
      </dgm:t>
    </dgm:pt>
    <dgm:pt modelId="{D2974702-F421-4D0C-9DEC-EBAF655CA88A}" type="parTrans" cxnId="{82B2966E-04B2-451E-8267-498F899CD88C}">
      <dgm:prSet custT="1"/>
      <dgm:spPr/>
      <dgm:t>
        <a:bodyPr/>
        <a:lstStyle/>
        <a:p>
          <a:endParaRPr lang="en-GB" sz="1200"/>
        </a:p>
      </dgm:t>
    </dgm:pt>
    <dgm:pt modelId="{83590C47-6E4B-46A5-BD3D-52AF861FD06B}" type="sibTrans" cxnId="{82B2966E-04B2-451E-8267-498F899CD88C}">
      <dgm:prSet/>
      <dgm:spPr/>
      <dgm:t>
        <a:bodyPr/>
        <a:lstStyle/>
        <a:p>
          <a:endParaRPr lang="en-GB" sz="1200"/>
        </a:p>
      </dgm:t>
    </dgm:pt>
    <dgm:pt modelId="{31F2B7D3-B6DC-4208-B9B2-DA8DA15B3BF5}" type="pres">
      <dgm:prSet presAssocID="{C894DE7D-9F4D-4DB1-870F-2AA5BDFABC6D}" presName="cycle" presStyleCnt="0">
        <dgm:presLayoutVars>
          <dgm:chMax val="1"/>
          <dgm:dir/>
          <dgm:animLvl val="ctr"/>
          <dgm:resizeHandles val="exact"/>
        </dgm:presLayoutVars>
      </dgm:prSet>
      <dgm:spPr/>
    </dgm:pt>
    <dgm:pt modelId="{0C08E900-EBEA-4B21-B389-08BF470E34D7}" type="pres">
      <dgm:prSet presAssocID="{C6A2DAF5-346D-4C67-94BB-D7BBD49B4C6F}" presName="centerShape" presStyleLbl="node0" presStyleIdx="0" presStyleCnt="1"/>
      <dgm:spPr/>
    </dgm:pt>
    <dgm:pt modelId="{BDAD8861-D61F-4346-A63D-A09D6108C5B0}" type="pres">
      <dgm:prSet presAssocID="{864DA8C2-24AD-49BB-B215-4D6947F53635}" presName="Name9" presStyleLbl="parChTrans1D2" presStyleIdx="0" presStyleCnt="10"/>
      <dgm:spPr/>
    </dgm:pt>
    <dgm:pt modelId="{B042040E-2F20-429F-A132-5A5C8308A334}" type="pres">
      <dgm:prSet presAssocID="{864DA8C2-24AD-49BB-B215-4D6947F53635}" presName="connTx" presStyleLbl="parChTrans1D2" presStyleIdx="0" presStyleCnt="10"/>
      <dgm:spPr/>
    </dgm:pt>
    <dgm:pt modelId="{6EA4E799-83FF-44C1-B025-6DD72C607092}" type="pres">
      <dgm:prSet presAssocID="{5E836BCB-E157-46BF-9E3A-3DCFF40DF1E0}" presName="node" presStyleLbl="node1" presStyleIdx="0" presStyleCnt="10">
        <dgm:presLayoutVars>
          <dgm:bulletEnabled val="1"/>
        </dgm:presLayoutVars>
      </dgm:prSet>
      <dgm:spPr/>
    </dgm:pt>
    <dgm:pt modelId="{148BEC55-A5E7-481A-9FE5-502B77C16531}" type="pres">
      <dgm:prSet presAssocID="{5665480F-C2CE-474F-9A0E-409AE7C70B13}" presName="Name9" presStyleLbl="parChTrans1D2" presStyleIdx="1" presStyleCnt="10"/>
      <dgm:spPr/>
    </dgm:pt>
    <dgm:pt modelId="{31885F7A-7942-4390-84A2-523EEAA1CDF6}" type="pres">
      <dgm:prSet presAssocID="{5665480F-C2CE-474F-9A0E-409AE7C70B13}" presName="connTx" presStyleLbl="parChTrans1D2" presStyleIdx="1" presStyleCnt="10"/>
      <dgm:spPr/>
    </dgm:pt>
    <dgm:pt modelId="{EF73987E-32DB-49D5-AAB6-23F97C3D8821}" type="pres">
      <dgm:prSet presAssocID="{DAF42C44-8D54-4884-A04B-722EE8001E4E}" presName="node" presStyleLbl="node1" presStyleIdx="1" presStyleCnt="10">
        <dgm:presLayoutVars>
          <dgm:bulletEnabled val="1"/>
        </dgm:presLayoutVars>
      </dgm:prSet>
      <dgm:spPr/>
    </dgm:pt>
    <dgm:pt modelId="{455EB247-E4B4-46E9-810B-E3E1D302DAF1}" type="pres">
      <dgm:prSet presAssocID="{06F08C0D-DCEE-4F17-8BF2-ACCA46AD08E4}" presName="Name9" presStyleLbl="parChTrans1D2" presStyleIdx="2" presStyleCnt="10"/>
      <dgm:spPr/>
    </dgm:pt>
    <dgm:pt modelId="{AE5063EF-E47D-4CA3-8D73-4B03201F19EE}" type="pres">
      <dgm:prSet presAssocID="{06F08C0D-DCEE-4F17-8BF2-ACCA46AD08E4}" presName="connTx" presStyleLbl="parChTrans1D2" presStyleIdx="2" presStyleCnt="10"/>
      <dgm:spPr/>
    </dgm:pt>
    <dgm:pt modelId="{B3A56D97-E08C-4C5E-B911-6F34BDBA3B25}" type="pres">
      <dgm:prSet presAssocID="{8736E102-50FD-4DDB-B8CD-AA6EA389E508}" presName="node" presStyleLbl="node1" presStyleIdx="2" presStyleCnt="10">
        <dgm:presLayoutVars>
          <dgm:bulletEnabled val="1"/>
        </dgm:presLayoutVars>
      </dgm:prSet>
      <dgm:spPr/>
    </dgm:pt>
    <dgm:pt modelId="{348ABFA3-1BD2-41C6-B05A-C5F5534BDC31}" type="pres">
      <dgm:prSet presAssocID="{2C9DF7D1-EBFF-4175-9DD1-71F7625783DB}" presName="Name9" presStyleLbl="parChTrans1D2" presStyleIdx="3" presStyleCnt="10"/>
      <dgm:spPr/>
    </dgm:pt>
    <dgm:pt modelId="{C579F637-6D90-43A7-A059-A6FB58CC4E80}" type="pres">
      <dgm:prSet presAssocID="{2C9DF7D1-EBFF-4175-9DD1-71F7625783DB}" presName="connTx" presStyleLbl="parChTrans1D2" presStyleIdx="3" presStyleCnt="10"/>
      <dgm:spPr/>
    </dgm:pt>
    <dgm:pt modelId="{00BC0B14-68FC-4163-A200-558965ED6B85}" type="pres">
      <dgm:prSet presAssocID="{7B6404C4-0046-48FC-AE5B-35E351E968EA}" presName="node" presStyleLbl="node1" presStyleIdx="3" presStyleCnt="10">
        <dgm:presLayoutVars>
          <dgm:bulletEnabled val="1"/>
        </dgm:presLayoutVars>
      </dgm:prSet>
      <dgm:spPr/>
    </dgm:pt>
    <dgm:pt modelId="{2B210A3F-A8C7-4DA5-991A-591A3C788E71}" type="pres">
      <dgm:prSet presAssocID="{8149333B-ABCD-451A-BA43-B858563F2DF7}" presName="Name9" presStyleLbl="parChTrans1D2" presStyleIdx="4" presStyleCnt="10"/>
      <dgm:spPr/>
    </dgm:pt>
    <dgm:pt modelId="{01DB7CA7-7C30-461C-8DDC-9E2CA15ACF2E}" type="pres">
      <dgm:prSet presAssocID="{8149333B-ABCD-451A-BA43-B858563F2DF7}" presName="connTx" presStyleLbl="parChTrans1D2" presStyleIdx="4" presStyleCnt="10"/>
      <dgm:spPr/>
    </dgm:pt>
    <dgm:pt modelId="{16B90A39-4605-4178-86A5-359F861F4BB4}" type="pres">
      <dgm:prSet presAssocID="{35E59008-3579-4FFF-8902-A8308A963BBF}" presName="node" presStyleLbl="node1" presStyleIdx="4" presStyleCnt="10">
        <dgm:presLayoutVars>
          <dgm:bulletEnabled val="1"/>
        </dgm:presLayoutVars>
      </dgm:prSet>
      <dgm:spPr/>
    </dgm:pt>
    <dgm:pt modelId="{E74FE94A-DBF4-4CB6-AF16-F4A96307EFBE}" type="pres">
      <dgm:prSet presAssocID="{88051E66-C5A4-4634-B52B-8D0841F7B384}" presName="Name9" presStyleLbl="parChTrans1D2" presStyleIdx="5" presStyleCnt="10"/>
      <dgm:spPr/>
    </dgm:pt>
    <dgm:pt modelId="{FD21D850-7DCC-4F83-871E-BC314E56D861}" type="pres">
      <dgm:prSet presAssocID="{88051E66-C5A4-4634-B52B-8D0841F7B384}" presName="connTx" presStyleLbl="parChTrans1D2" presStyleIdx="5" presStyleCnt="10"/>
      <dgm:spPr/>
    </dgm:pt>
    <dgm:pt modelId="{4ABE8102-5B89-4DC8-AFEF-9E194FFB28C7}" type="pres">
      <dgm:prSet presAssocID="{BB0CF3D4-BA64-460E-B3E7-384D89E06310}" presName="node" presStyleLbl="node1" presStyleIdx="5" presStyleCnt="10">
        <dgm:presLayoutVars>
          <dgm:bulletEnabled val="1"/>
        </dgm:presLayoutVars>
      </dgm:prSet>
      <dgm:spPr/>
    </dgm:pt>
    <dgm:pt modelId="{057D7704-4E5F-40A3-87C6-82FCEB07C0E8}" type="pres">
      <dgm:prSet presAssocID="{E478E30C-648F-4FD6-AD09-BC56202EAAF1}" presName="Name9" presStyleLbl="parChTrans1D2" presStyleIdx="6" presStyleCnt="10"/>
      <dgm:spPr/>
    </dgm:pt>
    <dgm:pt modelId="{51D21219-7AA0-4C08-AE6B-234454684C84}" type="pres">
      <dgm:prSet presAssocID="{E478E30C-648F-4FD6-AD09-BC56202EAAF1}" presName="connTx" presStyleLbl="parChTrans1D2" presStyleIdx="6" presStyleCnt="10"/>
      <dgm:spPr/>
    </dgm:pt>
    <dgm:pt modelId="{4444D199-C13D-47DB-9762-84C7DE900A25}" type="pres">
      <dgm:prSet presAssocID="{B2E42600-0FAF-4424-BF7A-DC09A09A5F75}" presName="node" presStyleLbl="node1" presStyleIdx="6" presStyleCnt="10">
        <dgm:presLayoutVars>
          <dgm:bulletEnabled val="1"/>
        </dgm:presLayoutVars>
      </dgm:prSet>
      <dgm:spPr/>
    </dgm:pt>
    <dgm:pt modelId="{2AAEF3FC-041B-4803-B6C8-A234E4E8553F}" type="pres">
      <dgm:prSet presAssocID="{13D30B21-13E1-4CE5-BC88-A3A116049A89}" presName="Name9" presStyleLbl="parChTrans1D2" presStyleIdx="7" presStyleCnt="10"/>
      <dgm:spPr/>
    </dgm:pt>
    <dgm:pt modelId="{B5D0E93E-8725-4379-AC84-4346FA684D77}" type="pres">
      <dgm:prSet presAssocID="{13D30B21-13E1-4CE5-BC88-A3A116049A89}" presName="connTx" presStyleLbl="parChTrans1D2" presStyleIdx="7" presStyleCnt="10"/>
      <dgm:spPr/>
    </dgm:pt>
    <dgm:pt modelId="{935D6611-A732-4B88-A2AD-07E79D70B257}" type="pres">
      <dgm:prSet presAssocID="{6A29A709-505C-4069-B90E-6BB5EA4A77DB}" presName="node" presStyleLbl="node1" presStyleIdx="7" presStyleCnt="10">
        <dgm:presLayoutVars>
          <dgm:bulletEnabled val="1"/>
        </dgm:presLayoutVars>
      </dgm:prSet>
      <dgm:spPr/>
    </dgm:pt>
    <dgm:pt modelId="{04ABC35B-F545-4ED4-86DF-7E33AC6E0919}" type="pres">
      <dgm:prSet presAssocID="{49BC39EE-18AB-4A60-9859-8D9ACF552971}" presName="Name9" presStyleLbl="parChTrans1D2" presStyleIdx="8" presStyleCnt="10"/>
      <dgm:spPr/>
    </dgm:pt>
    <dgm:pt modelId="{D55BC882-005B-460D-A63E-F55118EE8A38}" type="pres">
      <dgm:prSet presAssocID="{49BC39EE-18AB-4A60-9859-8D9ACF552971}" presName="connTx" presStyleLbl="parChTrans1D2" presStyleIdx="8" presStyleCnt="10"/>
      <dgm:spPr/>
    </dgm:pt>
    <dgm:pt modelId="{9EA8A400-B7D1-4977-ABF5-4E369072B5D7}" type="pres">
      <dgm:prSet presAssocID="{323F8523-7CC8-4400-983B-64D85D79C5C4}" presName="node" presStyleLbl="node1" presStyleIdx="8" presStyleCnt="10">
        <dgm:presLayoutVars>
          <dgm:bulletEnabled val="1"/>
        </dgm:presLayoutVars>
      </dgm:prSet>
      <dgm:spPr/>
    </dgm:pt>
    <dgm:pt modelId="{0CDD44A9-71CF-46F4-9EF1-D086462D583B}" type="pres">
      <dgm:prSet presAssocID="{D2974702-F421-4D0C-9DEC-EBAF655CA88A}" presName="Name9" presStyleLbl="parChTrans1D2" presStyleIdx="9" presStyleCnt="10"/>
      <dgm:spPr/>
    </dgm:pt>
    <dgm:pt modelId="{DBDFE633-03A9-4DFD-B3D4-54674EA12F56}" type="pres">
      <dgm:prSet presAssocID="{D2974702-F421-4D0C-9DEC-EBAF655CA88A}" presName="connTx" presStyleLbl="parChTrans1D2" presStyleIdx="9" presStyleCnt="10"/>
      <dgm:spPr/>
    </dgm:pt>
    <dgm:pt modelId="{5FFDA6E9-8C3B-48A1-B478-CF8594758BDD}" type="pres">
      <dgm:prSet presAssocID="{A793FFB2-B44F-4293-8959-D48CF6CDE80A}" presName="node" presStyleLbl="node1" presStyleIdx="9" presStyleCnt="10">
        <dgm:presLayoutVars>
          <dgm:bulletEnabled val="1"/>
        </dgm:presLayoutVars>
      </dgm:prSet>
      <dgm:spPr/>
    </dgm:pt>
  </dgm:ptLst>
  <dgm:cxnLst>
    <dgm:cxn modelId="{47F74509-C4BC-4017-A4C9-4A3123AB863D}" srcId="{C6A2DAF5-346D-4C67-94BB-D7BBD49B4C6F}" destId="{323F8523-7CC8-4400-983B-64D85D79C5C4}" srcOrd="8" destOrd="0" parTransId="{49BC39EE-18AB-4A60-9859-8D9ACF552971}" sibTransId="{21C2029B-4DE7-48D6-8093-E761214E1A3C}"/>
    <dgm:cxn modelId="{5D7D400F-1B7F-4385-B41F-A11901B3B2FC}" srcId="{C6A2DAF5-346D-4C67-94BB-D7BBD49B4C6F}" destId="{6A29A709-505C-4069-B90E-6BB5EA4A77DB}" srcOrd="7" destOrd="0" parTransId="{13D30B21-13E1-4CE5-BC88-A3A116049A89}" sibTransId="{A6E74B6F-B536-4D35-9178-059AE8246945}"/>
    <dgm:cxn modelId="{2ECD4813-4BC8-4894-A5DA-56C3452FB5C3}" type="presOf" srcId="{49BC39EE-18AB-4A60-9859-8D9ACF552971}" destId="{D55BC882-005B-460D-A63E-F55118EE8A38}" srcOrd="1" destOrd="0" presId="urn:microsoft.com/office/officeart/2005/8/layout/radial1"/>
    <dgm:cxn modelId="{CF844116-D0C1-4C63-B7DE-3FEA531BB8E7}" srcId="{C894DE7D-9F4D-4DB1-870F-2AA5BDFABC6D}" destId="{C6A2DAF5-346D-4C67-94BB-D7BBD49B4C6F}" srcOrd="0" destOrd="0" parTransId="{B7651F1E-2E5B-4FCD-B8ED-7708A8C02A41}" sibTransId="{D50E7E8C-89BF-4401-B044-BD93F86F29CC}"/>
    <dgm:cxn modelId="{3189CF17-D46E-48C8-969F-409A24B9E524}" type="presOf" srcId="{E478E30C-648F-4FD6-AD09-BC56202EAAF1}" destId="{51D21219-7AA0-4C08-AE6B-234454684C84}" srcOrd="1" destOrd="0" presId="urn:microsoft.com/office/officeart/2005/8/layout/radial1"/>
    <dgm:cxn modelId="{F01C4725-C878-4B45-95AC-91B70F0BCFE2}" type="presOf" srcId="{2C9DF7D1-EBFF-4175-9DD1-71F7625783DB}" destId="{348ABFA3-1BD2-41C6-B05A-C5F5534BDC31}" srcOrd="0" destOrd="0" presId="urn:microsoft.com/office/officeart/2005/8/layout/radial1"/>
    <dgm:cxn modelId="{2D419A25-3CB3-4BCA-81E4-EDE1A296CB85}" type="presOf" srcId="{D2974702-F421-4D0C-9DEC-EBAF655CA88A}" destId="{DBDFE633-03A9-4DFD-B3D4-54674EA12F56}" srcOrd="1" destOrd="0" presId="urn:microsoft.com/office/officeart/2005/8/layout/radial1"/>
    <dgm:cxn modelId="{4E718F29-4708-4CC6-95DD-51545F62258E}" srcId="{C6A2DAF5-346D-4C67-94BB-D7BBD49B4C6F}" destId="{35E59008-3579-4FFF-8902-A8308A963BBF}" srcOrd="4" destOrd="0" parTransId="{8149333B-ABCD-451A-BA43-B858563F2DF7}" sibTransId="{E1069FA5-A710-4246-9277-D2BDA0314443}"/>
    <dgm:cxn modelId="{3455012F-0694-4D73-A0D1-EA0DC7BA39B6}" type="presOf" srcId="{D2974702-F421-4D0C-9DEC-EBAF655CA88A}" destId="{0CDD44A9-71CF-46F4-9EF1-D086462D583B}" srcOrd="0" destOrd="0" presId="urn:microsoft.com/office/officeart/2005/8/layout/radial1"/>
    <dgm:cxn modelId="{8050D332-5932-4930-AC51-60337D6E987C}" type="presOf" srcId="{A793FFB2-B44F-4293-8959-D48CF6CDE80A}" destId="{5FFDA6E9-8C3B-48A1-B478-CF8594758BDD}" srcOrd="0" destOrd="0" presId="urn:microsoft.com/office/officeart/2005/8/layout/radial1"/>
    <dgm:cxn modelId="{8F79E335-BBA3-45FC-873D-725F02AA7270}" type="presOf" srcId="{BB0CF3D4-BA64-460E-B3E7-384D89E06310}" destId="{4ABE8102-5B89-4DC8-AFEF-9E194FFB28C7}" srcOrd="0" destOrd="0" presId="urn:microsoft.com/office/officeart/2005/8/layout/radial1"/>
    <dgm:cxn modelId="{4C3BA93B-5462-4601-AB19-A94170663B84}" srcId="{C6A2DAF5-346D-4C67-94BB-D7BBD49B4C6F}" destId="{7B6404C4-0046-48FC-AE5B-35E351E968EA}" srcOrd="3" destOrd="0" parTransId="{2C9DF7D1-EBFF-4175-9DD1-71F7625783DB}" sibTransId="{4C85311B-997D-4E95-BECD-651FE5D1FBA6}"/>
    <dgm:cxn modelId="{8322943F-01F1-4FA0-A0C5-8A11E794179B}" type="presOf" srcId="{88051E66-C5A4-4634-B52B-8D0841F7B384}" destId="{E74FE94A-DBF4-4CB6-AF16-F4A96307EFBE}" srcOrd="0" destOrd="0" presId="urn:microsoft.com/office/officeart/2005/8/layout/radial1"/>
    <dgm:cxn modelId="{F54EEB5D-9A47-4904-9FC5-2C621207574C}" type="presOf" srcId="{323F8523-7CC8-4400-983B-64D85D79C5C4}" destId="{9EA8A400-B7D1-4977-ABF5-4E369072B5D7}" srcOrd="0" destOrd="0" presId="urn:microsoft.com/office/officeart/2005/8/layout/radial1"/>
    <dgm:cxn modelId="{7982A860-D51E-4BA2-A184-8819C7BCBC02}" type="presOf" srcId="{5665480F-C2CE-474F-9A0E-409AE7C70B13}" destId="{148BEC55-A5E7-481A-9FE5-502B77C16531}" srcOrd="0" destOrd="0" presId="urn:microsoft.com/office/officeart/2005/8/layout/radial1"/>
    <dgm:cxn modelId="{CC3BE349-44E5-47CE-A510-81033866373C}" type="presOf" srcId="{06F08C0D-DCEE-4F17-8BF2-ACCA46AD08E4}" destId="{455EB247-E4B4-46E9-810B-E3E1D302DAF1}" srcOrd="0" destOrd="0" presId="urn:microsoft.com/office/officeart/2005/8/layout/radial1"/>
    <dgm:cxn modelId="{0161ED6A-DE98-40BD-B922-1DC46DAC8EB2}" type="presOf" srcId="{8149333B-ABCD-451A-BA43-B858563F2DF7}" destId="{2B210A3F-A8C7-4DA5-991A-591A3C788E71}" srcOrd="0" destOrd="0" presId="urn:microsoft.com/office/officeart/2005/8/layout/radial1"/>
    <dgm:cxn modelId="{8D56044C-4F3E-4DDE-A9BA-B4A2B073281B}" type="presOf" srcId="{49BC39EE-18AB-4A60-9859-8D9ACF552971}" destId="{04ABC35B-F545-4ED4-86DF-7E33AC6E0919}" srcOrd="0" destOrd="0" presId="urn:microsoft.com/office/officeart/2005/8/layout/radial1"/>
    <dgm:cxn modelId="{82B2966E-04B2-451E-8267-498F899CD88C}" srcId="{C6A2DAF5-346D-4C67-94BB-D7BBD49B4C6F}" destId="{A793FFB2-B44F-4293-8959-D48CF6CDE80A}" srcOrd="9" destOrd="0" parTransId="{D2974702-F421-4D0C-9DEC-EBAF655CA88A}" sibTransId="{83590C47-6E4B-46A5-BD3D-52AF861FD06B}"/>
    <dgm:cxn modelId="{069E9770-64E1-4EA3-9C1B-DFBF001C60B0}" type="presOf" srcId="{864DA8C2-24AD-49BB-B215-4D6947F53635}" destId="{BDAD8861-D61F-4346-A63D-A09D6108C5B0}" srcOrd="0" destOrd="0" presId="urn:microsoft.com/office/officeart/2005/8/layout/radial1"/>
    <dgm:cxn modelId="{A9EEEF78-2EAC-43B7-BB04-B775B48D650F}" type="presOf" srcId="{8149333B-ABCD-451A-BA43-B858563F2DF7}" destId="{01DB7CA7-7C30-461C-8DDC-9E2CA15ACF2E}" srcOrd="1" destOrd="0" presId="urn:microsoft.com/office/officeart/2005/8/layout/radial1"/>
    <dgm:cxn modelId="{6B6D757A-80A8-4936-B1C4-33BFF4A99F14}" type="presOf" srcId="{C6A2DAF5-346D-4C67-94BB-D7BBD49B4C6F}" destId="{0C08E900-EBEA-4B21-B389-08BF470E34D7}" srcOrd="0" destOrd="0" presId="urn:microsoft.com/office/officeart/2005/8/layout/radial1"/>
    <dgm:cxn modelId="{CB45257E-F8CF-4D91-B436-4223EF72671C}" type="presOf" srcId="{E478E30C-648F-4FD6-AD09-BC56202EAAF1}" destId="{057D7704-4E5F-40A3-87C6-82FCEB07C0E8}" srcOrd="0" destOrd="0" presId="urn:microsoft.com/office/officeart/2005/8/layout/radial1"/>
    <dgm:cxn modelId="{E291F089-C727-4CF1-8194-CECDEB6C6652}" type="presOf" srcId="{13D30B21-13E1-4CE5-BC88-A3A116049A89}" destId="{2AAEF3FC-041B-4803-B6C8-A234E4E8553F}" srcOrd="0" destOrd="0" presId="urn:microsoft.com/office/officeart/2005/8/layout/radial1"/>
    <dgm:cxn modelId="{EE8F368A-3226-4167-A312-02529DCE341E}" type="presOf" srcId="{6A29A709-505C-4069-B90E-6BB5EA4A77DB}" destId="{935D6611-A732-4B88-A2AD-07E79D70B257}" srcOrd="0" destOrd="0" presId="urn:microsoft.com/office/officeart/2005/8/layout/radial1"/>
    <dgm:cxn modelId="{3DEE6F95-3229-4048-A5B3-D96DADC5126D}" type="presOf" srcId="{DAF42C44-8D54-4884-A04B-722EE8001E4E}" destId="{EF73987E-32DB-49D5-AAB6-23F97C3D8821}" srcOrd="0" destOrd="0" presId="urn:microsoft.com/office/officeart/2005/8/layout/radial1"/>
    <dgm:cxn modelId="{2E7DB99B-4FDF-4681-9785-A5582EA47E18}" type="presOf" srcId="{5E836BCB-E157-46BF-9E3A-3DCFF40DF1E0}" destId="{6EA4E799-83FF-44C1-B025-6DD72C607092}" srcOrd="0" destOrd="0" presId="urn:microsoft.com/office/officeart/2005/8/layout/radial1"/>
    <dgm:cxn modelId="{7629199C-322E-4092-91B5-EB5AFE542714}" srcId="{C6A2DAF5-346D-4C67-94BB-D7BBD49B4C6F}" destId="{DAF42C44-8D54-4884-A04B-722EE8001E4E}" srcOrd="1" destOrd="0" parTransId="{5665480F-C2CE-474F-9A0E-409AE7C70B13}" sibTransId="{C9B33B59-E427-423C-AC62-3053A28BD350}"/>
    <dgm:cxn modelId="{FF02499E-D7FA-4C86-8284-879781FE7D75}" type="presOf" srcId="{864DA8C2-24AD-49BB-B215-4D6947F53635}" destId="{B042040E-2F20-429F-A132-5A5C8308A334}" srcOrd="1" destOrd="0" presId="urn:microsoft.com/office/officeart/2005/8/layout/radial1"/>
    <dgm:cxn modelId="{32D106A7-1FA7-47A6-BC7B-B5F2FF24F5F8}" type="presOf" srcId="{88051E66-C5A4-4634-B52B-8D0841F7B384}" destId="{FD21D850-7DCC-4F83-871E-BC314E56D861}" srcOrd="1" destOrd="0" presId="urn:microsoft.com/office/officeart/2005/8/layout/radial1"/>
    <dgm:cxn modelId="{ED99E2C2-BFA9-4014-BE88-2E5BACCF6D60}" srcId="{C6A2DAF5-346D-4C67-94BB-D7BBD49B4C6F}" destId="{5E836BCB-E157-46BF-9E3A-3DCFF40DF1E0}" srcOrd="0" destOrd="0" parTransId="{864DA8C2-24AD-49BB-B215-4D6947F53635}" sibTransId="{AAADA98F-13D7-43A2-B27F-7392883AAD65}"/>
    <dgm:cxn modelId="{2716FEC6-F3CA-49C4-BD9C-B0C5E4FD364F}" type="presOf" srcId="{B2E42600-0FAF-4424-BF7A-DC09A09A5F75}" destId="{4444D199-C13D-47DB-9762-84C7DE900A25}" srcOrd="0" destOrd="0" presId="urn:microsoft.com/office/officeart/2005/8/layout/radial1"/>
    <dgm:cxn modelId="{03FB65CA-6E68-49F7-A5EC-AAA203DF04DA}" type="presOf" srcId="{C894DE7D-9F4D-4DB1-870F-2AA5BDFABC6D}" destId="{31F2B7D3-B6DC-4208-B9B2-DA8DA15B3BF5}" srcOrd="0" destOrd="0" presId="urn:microsoft.com/office/officeart/2005/8/layout/radial1"/>
    <dgm:cxn modelId="{F9B670D0-4297-43DC-A676-01DFF0F3D738}" srcId="{C6A2DAF5-346D-4C67-94BB-D7BBD49B4C6F}" destId="{8736E102-50FD-4DDB-B8CD-AA6EA389E508}" srcOrd="2" destOrd="0" parTransId="{06F08C0D-DCEE-4F17-8BF2-ACCA46AD08E4}" sibTransId="{D2AF5831-A903-4852-9291-5A782AF74370}"/>
    <dgm:cxn modelId="{ECAC6DDA-1A5D-4EBD-917D-C16C63BBD168}" type="presOf" srcId="{35E59008-3579-4FFF-8902-A8308A963BBF}" destId="{16B90A39-4605-4178-86A5-359F861F4BB4}" srcOrd="0" destOrd="0" presId="urn:microsoft.com/office/officeart/2005/8/layout/radial1"/>
    <dgm:cxn modelId="{2266F8E3-012A-4F5D-99D4-1F0722AA7D14}" type="presOf" srcId="{8736E102-50FD-4DDB-B8CD-AA6EA389E508}" destId="{B3A56D97-E08C-4C5E-B911-6F34BDBA3B25}" srcOrd="0" destOrd="0" presId="urn:microsoft.com/office/officeart/2005/8/layout/radial1"/>
    <dgm:cxn modelId="{DDA481E6-D6A7-4D73-8B2A-03A35B90D777}" srcId="{C6A2DAF5-346D-4C67-94BB-D7BBD49B4C6F}" destId="{BB0CF3D4-BA64-460E-B3E7-384D89E06310}" srcOrd="5" destOrd="0" parTransId="{88051E66-C5A4-4634-B52B-8D0841F7B384}" sibTransId="{E240AD58-E121-4597-9C1C-659A80967020}"/>
    <dgm:cxn modelId="{31EAFCE6-A93A-4704-9E84-75CC1383E37B}" srcId="{C6A2DAF5-346D-4C67-94BB-D7BBD49B4C6F}" destId="{B2E42600-0FAF-4424-BF7A-DC09A09A5F75}" srcOrd="6" destOrd="0" parTransId="{E478E30C-648F-4FD6-AD09-BC56202EAAF1}" sibTransId="{E997DBC0-F093-46DC-BDCA-A50E7DA3C743}"/>
    <dgm:cxn modelId="{D4BD12E9-A1F2-4BB0-A270-1F5AF0FC6A93}" type="presOf" srcId="{5665480F-C2CE-474F-9A0E-409AE7C70B13}" destId="{31885F7A-7942-4390-84A2-523EEAA1CDF6}" srcOrd="1" destOrd="0" presId="urn:microsoft.com/office/officeart/2005/8/layout/radial1"/>
    <dgm:cxn modelId="{A637EEF1-779C-4A05-BF8D-C479EADCC7A7}" type="presOf" srcId="{13D30B21-13E1-4CE5-BC88-A3A116049A89}" destId="{B5D0E93E-8725-4379-AC84-4346FA684D77}" srcOrd="1" destOrd="0" presId="urn:microsoft.com/office/officeart/2005/8/layout/radial1"/>
    <dgm:cxn modelId="{94BEECF6-722F-454A-80AC-95ED2C093A5A}" type="presOf" srcId="{2C9DF7D1-EBFF-4175-9DD1-71F7625783DB}" destId="{C579F637-6D90-43A7-A059-A6FB58CC4E80}" srcOrd="1" destOrd="0" presId="urn:microsoft.com/office/officeart/2005/8/layout/radial1"/>
    <dgm:cxn modelId="{70C0ADF8-263A-4844-A486-CF3CE12B3969}" type="presOf" srcId="{06F08C0D-DCEE-4F17-8BF2-ACCA46AD08E4}" destId="{AE5063EF-E47D-4CA3-8D73-4B03201F19EE}" srcOrd="1" destOrd="0" presId="urn:microsoft.com/office/officeart/2005/8/layout/radial1"/>
    <dgm:cxn modelId="{6F7217FD-52E2-46E9-BFBE-D22F553F398E}" type="presOf" srcId="{7B6404C4-0046-48FC-AE5B-35E351E968EA}" destId="{00BC0B14-68FC-4163-A200-558965ED6B85}" srcOrd="0" destOrd="0" presId="urn:microsoft.com/office/officeart/2005/8/layout/radial1"/>
    <dgm:cxn modelId="{A9E58190-6B27-401E-B281-A59DF64438EC}" type="presParOf" srcId="{31F2B7D3-B6DC-4208-B9B2-DA8DA15B3BF5}" destId="{0C08E900-EBEA-4B21-B389-08BF470E34D7}" srcOrd="0" destOrd="0" presId="urn:microsoft.com/office/officeart/2005/8/layout/radial1"/>
    <dgm:cxn modelId="{0BB7A6CA-8727-4761-BA42-059985B65E03}" type="presParOf" srcId="{31F2B7D3-B6DC-4208-B9B2-DA8DA15B3BF5}" destId="{BDAD8861-D61F-4346-A63D-A09D6108C5B0}" srcOrd="1" destOrd="0" presId="urn:microsoft.com/office/officeart/2005/8/layout/radial1"/>
    <dgm:cxn modelId="{7DDF1E56-7B30-4A0E-97A6-302C6E88D572}" type="presParOf" srcId="{BDAD8861-D61F-4346-A63D-A09D6108C5B0}" destId="{B042040E-2F20-429F-A132-5A5C8308A334}" srcOrd="0" destOrd="0" presId="urn:microsoft.com/office/officeart/2005/8/layout/radial1"/>
    <dgm:cxn modelId="{6C5C111B-C5E3-485A-8703-22916947BA5A}" type="presParOf" srcId="{31F2B7D3-B6DC-4208-B9B2-DA8DA15B3BF5}" destId="{6EA4E799-83FF-44C1-B025-6DD72C607092}" srcOrd="2" destOrd="0" presId="urn:microsoft.com/office/officeart/2005/8/layout/radial1"/>
    <dgm:cxn modelId="{E6B24991-943B-457A-8C86-0042ED79844F}" type="presParOf" srcId="{31F2B7D3-B6DC-4208-B9B2-DA8DA15B3BF5}" destId="{148BEC55-A5E7-481A-9FE5-502B77C16531}" srcOrd="3" destOrd="0" presId="urn:microsoft.com/office/officeart/2005/8/layout/radial1"/>
    <dgm:cxn modelId="{1796BBE1-96F4-40B1-A088-03858B7E3467}" type="presParOf" srcId="{148BEC55-A5E7-481A-9FE5-502B77C16531}" destId="{31885F7A-7942-4390-84A2-523EEAA1CDF6}" srcOrd="0" destOrd="0" presId="urn:microsoft.com/office/officeart/2005/8/layout/radial1"/>
    <dgm:cxn modelId="{9B5B3516-39D2-419F-9D9A-CBF05FA25E66}" type="presParOf" srcId="{31F2B7D3-B6DC-4208-B9B2-DA8DA15B3BF5}" destId="{EF73987E-32DB-49D5-AAB6-23F97C3D8821}" srcOrd="4" destOrd="0" presId="urn:microsoft.com/office/officeart/2005/8/layout/radial1"/>
    <dgm:cxn modelId="{FD61440F-0CDF-42C7-B5DD-AEA427FB5A03}" type="presParOf" srcId="{31F2B7D3-B6DC-4208-B9B2-DA8DA15B3BF5}" destId="{455EB247-E4B4-46E9-810B-E3E1D302DAF1}" srcOrd="5" destOrd="0" presId="urn:microsoft.com/office/officeart/2005/8/layout/radial1"/>
    <dgm:cxn modelId="{379B2F03-B610-4FC5-A293-538DB15B6D0B}" type="presParOf" srcId="{455EB247-E4B4-46E9-810B-E3E1D302DAF1}" destId="{AE5063EF-E47D-4CA3-8D73-4B03201F19EE}" srcOrd="0" destOrd="0" presId="urn:microsoft.com/office/officeart/2005/8/layout/radial1"/>
    <dgm:cxn modelId="{8B52EB2C-8AB2-4870-B95B-641E02D286EF}" type="presParOf" srcId="{31F2B7D3-B6DC-4208-B9B2-DA8DA15B3BF5}" destId="{B3A56D97-E08C-4C5E-B911-6F34BDBA3B25}" srcOrd="6" destOrd="0" presId="urn:microsoft.com/office/officeart/2005/8/layout/radial1"/>
    <dgm:cxn modelId="{5095A19A-D941-4433-A055-AAD401BD46A7}" type="presParOf" srcId="{31F2B7D3-B6DC-4208-B9B2-DA8DA15B3BF5}" destId="{348ABFA3-1BD2-41C6-B05A-C5F5534BDC31}" srcOrd="7" destOrd="0" presId="urn:microsoft.com/office/officeart/2005/8/layout/radial1"/>
    <dgm:cxn modelId="{27D67ED7-DC40-4292-B4E5-646877CFA942}" type="presParOf" srcId="{348ABFA3-1BD2-41C6-B05A-C5F5534BDC31}" destId="{C579F637-6D90-43A7-A059-A6FB58CC4E80}" srcOrd="0" destOrd="0" presId="urn:microsoft.com/office/officeart/2005/8/layout/radial1"/>
    <dgm:cxn modelId="{CE897477-AEAB-4D77-8E2B-F42804C16191}" type="presParOf" srcId="{31F2B7D3-B6DC-4208-B9B2-DA8DA15B3BF5}" destId="{00BC0B14-68FC-4163-A200-558965ED6B85}" srcOrd="8" destOrd="0" presId="urn:microsoft.com/office/officeart/2005/8/layout/radial1"/>
    <dgm:cxn modelId="{9EEE6759-F9F8-4143-BA38-6F764528B7D0}" type="presParOf" srcId="{31F2B7D3-B6DC-4208-B9B2-DA8DA15B3BF5}" destId="{2B210A3F-A8C7-4DA5-991A-591A3C788E71}" srcOrd="9" destOrd="0" presId="urn:microsoft.com/office/officeart/2005/8/layout/radial1"/>
    <dgm:cxn modelId="{97285E24-5CBB-40AA-A5CD-42356A3E1B74}" type="presParOf" srcId="{2B210A3F-A8C7-4DA5-991A-591A3C788E71}" destId="{01DB7CA7-7C30-461C-8DDC-9E2CA15ACF2E}" srcOrd="0" destOrd="0" presId="urn:microsoft.com/office/officeart/2005/8/layout/radial1"/>
    <dgm:cxn modelId="{B809F54A-C957-4A38-956B-625C3D55E7B3}" type="presParOf" srcId="{31F2B7D3-B6DC-4208-B9B2-DA8DA15B3BF5}" destId="{16B90A39-4605-4178-86A5-359F861F4BB4}" srcOrd="10" destOrd="0" presId="urn:microsoft.com/office/officeart/2005/8/layout/radial1"/>
    <dgm:cxn modelId="{C0BCCD0F-55F7-4129-A08A-86CF3D1FF483}" type="presParOf" srcId="{31F2B7D3-B6DC-4208-B9B2-DA8DA15B3BF5}" destId="{E74FE94A-DBF4-4CB6-AF16-F4A96307EFBE}" srcOrd="11" destOrd="0" presId="urn:microsoft.com/office/officeart/2005/8/layout/radial1"/>
    <dgm:cxn modelId="{FF303138-A1BB-4619-BAE0-60AB7086F967}" type="presParOf" srcId="{E74FE94A-DBF4-4CB6-AF16-F4A96307EFBE}" destId="{FD21D850-7DCC-4F83-871E-BC314E56D861}" srcOrd="0" destOrd="0" presId="urn:microsoft.com/office/officeart/2005/8/layout/radial1"/>
    <dgm:cxn modelId="{05E944C8-C4C1-49F8-8805-D9C45E144813}" type="presParOf" srcId="{31F2B7D3-B6DC-4208-B9B2-DA8DA15B3BF5}" destId="{4ABE8102-5B89-4DC8-AFEF-9E194FFB28C7}" srcOrd="12" destOrd="0" presId="urn:microsoft.com/office/officeart/2005/8/layout/radial1"/>
    <dgm:cxn modelId="{3B322A01-480E-4CB2-87BB-5EF2CB63F46F}" type="presParOf" srcId="{31F2B7D3-B6DC-4208-B9B2-DA8DA15B3BF5}" destId="{057D7704-4E5F-40A3-87C6-82FCEB07C0E8}" srcOrd="13" destOrd="0" presId="urn:microsoft.com/office/officeart/2005/8/layout/radial1"/>
    <dgm:cxn modelId="{8771EE75-6B9A-494F-A67B-741A394663B0}" type="presParOf" srcId="{057D7704-4E5F-40A3-87C6-82FCEB07C0E8}" destId="{51D21219-7AA0-4C08-AE6B-234454684C84}" srcOrd="0" destOrd="0" presId="urn:microsoft.com/office/officeart/2005/8/layout/radial1"/>
    <dgm:cxn modelId="{178B4F00-5706-4B58-AD98-E83E7E585E6D}" type="presParOf" srcId="{31F2B7D3-B6DC-4208-B9B2-DA8DA15B3BF5}" destId="{4444D199-C13D-47DB-9762-84C7DE900A25}" srcOrd="14" destOrd="0" presId="urn:microsoft.com/office/officeart/2005/8/layout/radial1"/>
    <dgm:cxn modelId="{28BDFB21-50D3-4212-A2E0-C709281BA33E}" type="presParOf" srcId="{31F2B7D3-B6DC-4208-B9B2-DA8DA15B3BF5}" destId="{2AAEF3FC-041B-4803-B6C8-A234E4E8553F}" srcOrd="15" destOrd="0" presId="urn:microsoft.com/office/officeart/2005/8/layout/radial1"/>
    <dgm:cxn modelId="{0D5B6F9F-43D1-480E-934A-870DBDDDF019}" type="presParOf" srcId="{2AAEF3FC-041B-4803-B6C8-A234E4E8553F}" destId="{B5D0E93E-8725-4379-AC84-4346FA684D77}" srcOrd="0" destOrd="0" presId="urn:microsoft.com/office/officeart/2005/8/layout/radial1"/>
    <dgm:cxn modelId="{B6E39495-1AA6-409F-970D-2937E07DA9C5}" type="presParOf" srcId="{31F2B7D3-B6DC-4208-B9B2-DA8DA15B3BF5}" destId="{935D6611-A732-4B88-A2AD-07E79D70B257}" srcOrd="16" destOrd="0" presId="urn:microsoft.com/office/officeart/2005/8/layout/radial1"/>
    <dgm:cxn modelId="{4FAE9D6F-7F60-41C0-805F-E362A902BFAB}" type="presParOf" srcId="{31F2B7D3-B6DC-4208-B9B2-DA8DA15B3BF5}" destId="{04ABC35B-F545-4ED4-86DF-7E33AC6E0919}" srcOrd="17" destOrd="0" presId="urn:microsoft.com/office/officeart/2005/8/layout/radial1"/>
    <dgm:cxn modelId="{8B126753-EFF4-45BC-9E85-7042CEB4EA71}" type="presParOf" srcId="{04ABC35B-F545-4ED4-86DF-7E33AC6E0919}" destId="{D55BC882-005B-460D-A63E-F55118EE8A38}" srcOrd="0" destOrd="0" presId="urn:microsoft.com/office/officeart/2005/8/layout/radial1"/>
    <dgm:cxn modelId="{4BB81442-3F8A-4D73-9803-E79932DC8246}" type="presParOf" srcId="{31F2B7D3-B6DC-4208-B9B2-DA8DA15B3BF5}" destId="{9EA8A400-B7D1-4977-ABF5-4E369072B5D7}" srcOrd="18" destOrd="0" presId="urn:microsoft.com/office/officeart/2005/8/layout/radial1"/>
    <dgm:cxn modelId="{BE121E0A-F7BD-416A-9AA1-3F0D0680CC3E}" type="presParOf" srcId="{31F2B7D3-B6DC-4208-B9B2-DA8DA15B3BF5}" destId="{0CDD44A9-71CF-46F4-9EF1-D086462D583B}" srcOrd="19" destOrd="0" presId="urn:microsoft.com/office/officeart/2005/8/layout/radial1"/>
    <dgm:cxn modelId="{2AF5894C-8BDA-4ECE-BD70-70557419C81A}" type="presParOf" srcId="{0CDD44A9-71CF-46F4-9EF1-D086462D583B}" destId="{DBDFE633-03A9-4DFD-B3D4-54674EA12F56}" srcOrd="0" destOrd="0" presId="urn:microsoft.com/office/officeart/2005/8/layout/radial1"/>
    <dgm:cxn modelId="{73FE5BDC-9D4B-4F78-AF46-6D934FF793CA}" type="presParOf" srcId="{31F2B7D3-B6DC-4208-B9B2-DA8DA15B3BF5}" destId="{5FFDA6E9-8C3B-48A1-B478-CF8594758BDD}" srcOrd="2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65D19-E495-4B19-B0E7-8E0B294594D6}">
      <dsp:nvSpPr>
        <dsp:cNvPr id="0" name=""/>
        <dsp:cNvSpPr/>
      </dsp:nvSpPr>
      <dsp:spPr>
        <a:xfrm>
          <a:off x="3427580" y="490"/>
          <a:ext cx="5141371" cy="1914699"/>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Number of people connected through shared activity, interest or quality</a:t>
          </a:r>
        </a:p>
        <a:p>
          <a:pPr marL="114300" lvl="1" indent="-114300" algn="l" defTabSz="666750">
            <a:lnSpc>
              <a:spcPct val="90000"/>
            </a:lnSpc>
            <a:spcBef>
              <a:spcPct val="0"/>
            </a:spcBef>
            <a:spcAft>
              <a:spcPct val="15000"/>
            </a:spcAft>
            <a:buChar char="•"/>
          </a:pPr>
          <a:r>
            <a:rPr lang="en-GB" sz="1500" kern="1200" dirty="0"/>
            <a:t>Individuals do not have specific duties or roles assigned</a:t>
          </a:r>
        </a:p>
        <a:p>
          <a:pPr marL="114300" lvl="1" indent="-114300" algn="l" defTabSz="666750">
            <a:lnSpc>
              <a:spcPct val="90000"/>
            </a:lnSpc>
            <a:spcBef>
              <a:spcPct val="0"/>
            </a:spcBef>
            <a:spcAft>
              <a:spcPct val="15000"/>
            </a:spcAft>
            <a:buChar char="•"/>
          </a:pPr>
          <a:r>
            <a:rPr lang="en-GB" sz="1500" kern="1200" dirty="0"/>
            <a:t>Members are independent of one another</a:t>
          </a:r>
        </a:p>
        <a:p>
          <a:pPr marL="114300" lvl="1" indent="-114300" algn="l" defTabSz="666750">
            <a:lnSpc>
              <a:spcPct val="90000"/>
            </a:lnSpc>
            <a:spcBef>
              <a:spcPct val="0"/>
            </a:spcBef>
            <a:spcAft>
              <a:spcPct val="15000"/>
            </a:spcAft>
            <a:buChar char="•"/>
          </a:pPr>
          <a:r>
            <a:rPr lang="en-GB" sz="1500" kern="1200" dirty="0"/>
            <a:t>Not known to each other</a:t>
          </a:r>
        </a:p>
      </dsp:txBody>
      <dsp:txXfrm>
        <a:off x="3427580" y="239827"/>
        <a:ext cx="4423359" cy="1436025"/>
      </dsp:txXfrm>
    </dsp:sp>
    <dsp:sp modelId="{1B567D95-318F-4AEA-9007-BDA313154968}">
      <dsp:nvSpPr>
        <dsp:cNvPr id="0" name=""/>
        <dsp:cNvSpPr/>
      </dsp:nvSpPr>
      <dsp:spPr>
        <a:xfrm>
          <a:off x="0" y="40297"/>
          <a:ext cx="3427580" cy="1914699"/>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Groups</a:t>
          </a:r>
        </a:p>
      </dsp:txBody>
      <dsp:txXfrm>
        <a:off x="93468" y="133765"/>
        <a:ext cx="3240644" cy="1727763"/>
      </dsp:txXfrm>
    </dsp:sp>
    <dsp:sp modelId="{CA55B4DA-7430-4640-BF70-7A7959AEAD45}">
      <dsp:nvSpPr>
        <dsp:cNvPr id="0" name=""/>
        <dsp:cNvSpPr/>
      </dsp:nvSpPr>
      <dsp:spPr>
        <a:xfrm>
          <a:off x="3427580" y="2106660"/>
          <a:ext cx="5141371" cy="1914699"/>
        </a:xfrm>
        <a:prstGeom prst="rightArrow">
          <a:avLst>
            <a:gd name="adj1" fmla="val 75000"/>
            <a:gd name="adj2" fmla="val 50000"/>
          </a:avLst>
        </a:prstGeom>
        <a:solidFill>
          <a:schemeClr val="accent2">
            <a:tint val="40000"/>
            <a:alpha val="90000"/>
            <a:hueOff val="-1757410"/>
            <a:satOff val="-6624"/>
            <a:lumOff val="722"/>
            <a:alphaOff val="0"/>
          </a:schemeClr>
        </a:solidFill>
        <a:ln w="12700" cap="flat" cmpd="sng" algn="ctr">
          <a:solidFill>
            <a:schemeClr val="accent2">
              <a:tint val="40000"/>
              <a:alpha val="90000"/>
              <a:hueOff val="-1757410"/>
              <a:satOff val="-6624"/>
              <a:lumOff val="72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Number of people associated to each other in work or activity</a:t>
          </a:r>
        </a:p>
        <a:p>
          <a:pPr marL="114300" lvl="1" indent="-114300" algn="l" defTabSz="666750">
            <a:lnSpc>
              <a:spcPct val="90000"/>
            </a:lnSpc>
            <a:spcBef>
              <a:spcPct val="0"/>
            </a:spcBef>
            <a:spcAft>
              <a:spcPct val="15000"/>
            </a:spcAft>
            <a:buChar char="•"/>
          </a:pPr>
          <a:r>
            <a:rPr lang="en-GB" sz="1500" kern="1200" dirty="0"/>
            <a:t>Specific tasks assigned to each individual</a:t>
          </a:r>
        </a:p>
        <a:p>
          <a:pPr marL="114300" lvl="1" indent="-114300" algn="l" defTabSz="666750">
            <a:lnSpc>
              <a:spcPct val="90000"/>
            </a:lnSpc>
            <a:spcBef>
              <a:spcPct val="0"/>
            </a:spcBef>
            <a:spcAft>
              <a:spcPct val="15000"/>
            </a:spcAft>
            <a:buChar char="•"/>
          </a:pPr>
          <a:r>
            <a:rPr lang="en-GB" sz="1500" kern="1200" dirty="0"/>
            <a:t>Members are interdependent</a:t>
          </a:r>
        </a:p>
        <a:p>
          <a:pPr marL="114300" lvl="1" indent="-114300" algn="l" defTabSz="666750">
            <a:lnSpc>
              <a:spcPct val="90000"/>
            </a:lnSpc>
            <a:spcBef>
              <a:spcPct val="0"/>
            </a:spcBef>
            <a:spcAft>
              <a:spcPct val="15000"/>
            </a:spcAft>
            <a:buChar char="•"/>
          </a:pPr>
          <a:r>
            <a:rPr lang="en-GB" sz="1500" kern="1200" dirty="0"/>
            <a:t>Are aware of each others skills, strengths and weaknesses</a:t>
          </a:r>
        </a:p>
      </dsp:txBody>
      <dsp:txXfrm>
        <a:off x="3427580" y="2345997"/>
        <a:ext cx="4423359" cy="1436025"/>
      </dsp:txXfrm>
    </dsp:sp>
    <dsp:sp modelId="{541598C0-F0CD-45F5-9CF7-DDEE5493A55B}">
      <dsp:nvSpPr>
        <dsp:cNvPr id="0" name=""/>
        <dsp:cNvSpPr/>
      </dsp:nvSpPr>
      <dsp:spPr>
        <a:xfrm>
          <a:off x="0" y="2106660"/>
          <a:ext cx="3427580" cy="1914699"/>
        </a:xfrm>
        <a:prstGeom prst="roundRect">
          <a:avLst/>
        </a:prstGeom>
        <a:gradFill rotWithShape="0">
          <a:gsLst>
            <a:gs pos="0">
              <a:schemeClr val="accent2">
                <a:hueOff val="-1446200"/>
                <a:satOff val="-9924"/>
                <a:lumOff val="5098"/>
                <a:alphaOff val="0"/>
                <a:tint val="65000"/>
                <a:shade val="92000"/>
                <a:satMod val="130000"/>
              </a:schemeClr>
            </a:gs>
            <a:gs pos="45000">
              <a:schemeClr val="accent2">
                <a:hueOff val="-1446200"/>
                <a:satOff val="-9924"/>
                <a:lumOff val="5098"/>
                <a:alphaOff val="0"/>
                <a:tint val="60000"/>
                <a:shade val="99000"/>
                <a:satMod val="120000"/>
              </a:schemeClr>
            </a:gs>
            <a:gs pos="100000">
              <a:schemeClr val="accent2">
                <a:hueOff val="-1446200"/>
                <a:satOff val="-9924"/>
                <a:lumOff val="5098"/>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Teams</a:t>
          </a:r>
        </a:p>
      </dsp:txBody>
      <dsp:txXfrm>
        <a:off x="93468" y="2200128"/>
        <a:ext cx="3240644" cy="17277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8E900-EBEA-4B21-B389-08BF470E34D7}">
      <dsp:nvSpPr>
        <dsp:cNvPr id="0" name=""/>
        <dsp:cNvSpPr/>
      </dsp:nvSpPr>
      <dsp:spPr>
        <a:xfrm>
          <a:off x="3892404" y="2128208"/>
          <a:ext cx="1000166" cy="1000166"/>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What makes an effective team</a:t>
          </a:r>
        </a:p>
      </dsp:txBody>
      <dsp:txXfrm>
        <a:off x="4038875" y="2274679"/>
        <a:ext cx="707224" cy="707224"/>
      </dsp:txXfrm>
    </dsp:sp>
    <dsp:sp modelId="{BDAD8861-D61F-4346-A63D-A09D6108C5B0}">
      <dsp:nvSpPr>
        <dsp:cNvPr id="0" name=""/>
        <dsp:cNvSpPr/>
      </dsp:nvSpPr>
      <dsp:spPr>
        <a:xfrm rot="16200000">
          <a:off x="3839088" y="1564562"/>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364818" y="1547138"/>
        <a:ext cx="55339" cy="55339"/>
      </dsp:txXfrm>
    </dsp:sp>
    <dsp:sp modelId="{6EA4E799-83FF-44C1-B025-6DD72C607092}">
      <dsp:nvSpPr>
        <dsp:cNvPr id="0" name=""/>
        <dsp:cNvSpPr/>
      </dsp:nvSpPr>
      <dsp:spPr>
        <a:xfrm>
          <a:off x="3892404" y="21242"/>
          <a:ext cx="1000166" cy="100016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Common goals</a:t>
          </a:r>
        </a:p>
      </dsp:txBody>
      <dsp:txXfrm>
        <a:off x="4038875" y="167713"/>
        <a:ext cx="707224" cy="707224"/>
      </dsp:txXfrm>
    </dsp:sp>
    <dsp:sp modelId="{148BEC55-A5E7-481A-9FE5-502B77C16531}">
      <dsp:nvSpPr>
        <dsp:cNvPr id="0" name=""/>
        <dsp:cNvSpPr/>
      </dsp:nvSpPr>
      <dsp:spPr>
        <a:xfrm rot="18360000">
          <a:off x="4458309" y="1765759"/>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984039" y="1748336"/>
        <a:ext cx="55339" cy="55339"/>
      </dsp:txXfrm>
    </dsp:sp>
    <dsp:sp modelId="{EF73987E-32DB-49D5-AAB6-23F97C3D8821}">
      <dsp:nvSpPr>
        <dsp:cNvPr id="0" name=""/>
        <dsp:cNvSpPr/>
      </dsp:nvSpPr>
      <dsp:spPr>
        <a:xfrm>
          <a:off x="5130848" y="423637"/>
          <a:ext cx="1000166" cy="1000166"/>
        </a:xfrm>
        <a:prstGeom prst="ellipse">
          <a:avLst/>
        </a:prstGeom>
        <a:solidFill>
          <a:schemeClr val="accent2">
            <a:hueOff val="-160689"/>
            <a:satOff val="-1103"/>
            <a:lumOff val="5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Leadership</a:t>
          </a:r>
        </a:p>
      </dsp:txBody>
      <dsp:txXfrm>
        <a:off x="5277319" y="570108"/>
        <a:ext cx="707224" cy="707224"/>
      </dsp:txXfrm>
    </dsp:sp>
    <dsp:sp modelId="{455EB247-E4B4-46E9-810B-E3E1D302DAF1}">
      <dsp:nvSpPr>
        <dsp:cNvPr id="0" name=""/>
        <dsp:cNvSpPr/>
      </dsp:nvSpPr>
      <dsp:spPr>
        <a:xfrm rot="20520000">
          <a:off x="4841010" y="2292501"/>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366739" y="2275077"/>
        <a:ext cx="55339" cy="55339"/>
      </dsp:txXfrm>
    </dsp:sp>
    <dsp:sp modelId="{B3A56D97-E08C-4C5E-B911-6F34BDBA3B25}">
      <dsp:nvSpPr>
        <dsp:cNvPr id="0" name=""/>
        <dsp:cNvSpPr/>
      </dsp:nvSpPr>
      <dsp:spPr>
        <a:xfrm>
          <a:off x="5896248" y="1477120"/>
          <a:ext cx="1000166" cy="1000166"/>
        </a:xfrm>
        <a:prstGeom prst="ellipse">
          <a:avLst/>
        </a:prstGeom>
        <a:solidFill>
          <a:schemeClr val="accent2">
            <a:hueOff val="-321378"/>
            <a:satOff val="-2205"/>
            <a:lumOff val="11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Established ground rules</a:t>
          </a:r>
        </a:p>
      </dsp:txBody>
      <dsp:txXfrm>
        <a:off x="6042719" y="1623591"/>
        <a:ext cx="707224" cy="707224"/>
      </dsp:txXfrm>
    </dsp:sp>
    <dsp:sp modelId="{348ABFA3-1BD2-41C6-B05A-C5F5534BDC31}">
      <dsp:nvSpPr>
        <dsp:cNvPr id="0" name=""/>
        <dsp:cNvSpPr/>
      </dsp:nvSpPr>
      <dsp:spPr>
        <a:xfrm rot="1080000">
          <a:off x="4841010" y="2943589"/>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366739" y="2926166"/>
        <a:ext cx="55339" cy="55339"/>
      </dsp:txXfrm>
    </dsp:sp>
    <dsp:sp modelId="{00BC0B14-68FC-4163-A200-558965ED6B85}">
      <dsp:nvSpPr>
        <dsp:cNvPr id="0" name=""/>
        <dsp:cNvSpPr/>
      </dsp:nvSpPr>
      <dsp:spPr>
        <a:xfrm>
          <a:off x="5896248" y="2779297"/>
          <a:ext cx="1000166" cy="1000166"/>
        </a:xfrm>
        <a:prstGeom prst="ellipse">
          <a:avLst/>
        </a:prstGeom>
        <a:solidFill>
          <a:schemeClr val="accent2">
            <a:hueOff val="-482067"/>
            <a:satOff val="-3308"/>
            <a:lumOff val="169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Appropriate skills of individua's</a:t>
          </a:r>
        </a:p>
      </dsp:txBody>
      <dsp:txXfrm>
        <a:off x="6042719" y="2925768"/>
        <a:ext cx="707224" cy="707224"/>
      </dsp:txXfrm>
    </dsp:sp>
    <dsp:sp modelId="{2B210A3F-A8C7-4DA5-991A-591A3C788E71}">
      <dsp:nvSpPr>
        <dsp:cNvPr id="0" name=""/>
        <dsp:cNvSpPr/>
      </dsp:nvSpPr>
      <dsp:spPr>
        <a:xfrm rot="3240000">
          <a:off x="4458309" y="3470331"/>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984039" y="3452907"/>
        <a:ext cx="55339" cy="55339"/>
      </dsp:txXfrm>
    </dsp:sp>
    <dsp:sp modelId="{16B90A39-4605-4178-86A5-359F861F4BB4}">
      <dsp:nvSpPr>
        <dsp:cNvPr id="0" name=""/>
        <dsp:cNvSpPr/>
      </dsp:nvSpPr>
      <dsp:spPr>
        <a:xfrm>
          <a:off x="5130848" y="3832780"/>
          <a:ext cx="1000166" cy="1000166"/>
        </a:xfrm>
        <a:prstGeom prst="ellipse">
          <a:avLst/>
        </a:prstGeom>
        <a:solidFill>
          <a:schemeClr val="accent2">
            <a:hueOff val="-642756"/>
            <a:satOff val="-4411"/>
            <a:lumOff val="22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Interaction and involvement of all </a:t>
          </a:r>
        </a:p>
      </dsp:txBody>
      <dsp:txXfrm>
        <a:off x="5277319" y="3979251"/>
        <a:ext cx="707224" cy="707224"/>
      </dsp:txXfrm>
    </dsp:sp>
    <dsp:sp modelId="{E74FE94A-DBF4-4CB6-AF16-F4A96307EFBE}">
      <dsp:nvSpPr>
        <dsp:cNvPr id="0" name=""/>
        <dsp:cNvSpPr/>
      </dsp:nvSpPr>
      <dsp:spPr>
        <a:xfrm rot="5400000">
          <a:off x="3839088" y="3671528"/>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364818" y="3654105"/>
        <a:ext cx="55339" cy="55339"/>
      </dsp:txXfrm>
    </dsp:sp>
    <dsp:sp modelId="{4ABE8102-5B89-4DC8-AFEF-9E194FFB28C7}">
      <dsp:nvSpPr>
        <dsp:cNvPr id="0" name=""/>
        <dsp:cNvSpPr/>
      </dsp:nvSpPr>
      <dsp:spPr>
        <a:xfrm>
          <a:off x="3892404" y="4235175"/>
          <a:ext cx="1000166" cy="1000166"/>
        </a:xfrm>
        <a:prstGeom prst="ellipse">
          <a:avLst/>
        </a:prstGeom>
        <a:solidFill>
          <a:schemeClr val="accent2">
            <a:hueOff val="-803444"/>
            <a:satOff val="-5513"/>
            <a:lumOff val="28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Open communication</a:t>
          </a:r>
        </a:p>
      </dsp:txBody>
      <dsp:txXfrm>
        <a:off x="4038875" y="4381646"/>
        <a:ext cx="707224" cy="707224"/>
      </dsp:txXfrm>
    </dsp:sp>
    <dsp:sp modelId="{057D7704-4E5F-40A3-87C6-82FCEB07C0E8}">
      <dsp:nvSpPr>
        <dsp:cNvPr id="0" name=""/>
        <dsp:cNvSpPr/>
      </dsp:nvSpPr>
      <dsp:spPr>
        <a:xfrm rot="7560000">
          <a:off x="3219866" y="3470331"/>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745596" y="3452907"/>
        <a:ext cx="55339" cy="55339"/>
      </dsp:txXfrm>
    </dsp:sp>
    <dsp:sp modelId="{4444D199-C13D-47DB-9762-84C7DE900A25}">
      <dsp:nvSpPr>
        <dsp:cNvPr id="0" name=""/>
        <dsp:cNvSpPr/>
      </dsp:nvSpPr>
      <dsp:spPr>
        <a:xfrm>
          <a:off x="2653961" y="3832780"/>
          <a:ext cx="1000166" cy="1000166"/>
        </a:xfrm>
        <a:prstGeom prst="ellipse">
          <a:avLst/>
        </a:prstGeom>
        <a:solidFill>
          <a:schemeClr val="accent2">
            <a:hueOff val="-964133"/>
            <a:satOff val="-6616"/>
            <a:lumOff val="339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Well defined decision making process</a:t>
          </a:r>
        </a:p>
      </dsp:txBody>
      <dsp:txXfrm>
        <a:off x="2800432" y="3979251"/>
        <a:ext cx="707224" cy="707224"/>
      </dsp:txXfrm>
    </dsp:sp>
    <dsp:sp modelId="{2AAEF3FC-041B-4803-B6C8-A234E4E8553F}">
      <dsp:nvSpPr>
        <dsp:cNvPr id="0" name=""/>
        <dsp:cNvSpPr/>
      </dsp:nvSpPr>
      <dsp:spPr>
        <a:xfrm rot="9720000">
          <a:off x="2837166" y="2943589"/>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362896" y="2926166"/>
        <a:ext cx="55339" cy="55339"/>
      </dsp:txXfrm>
    </dsp:sp>
    <dsp:sp modelId="{935D6611-A732-4B88-A2AD-07E79D70B257}">
      <dsp:nvSpPr>
        <dsp:cNvPr id="0" name=""/>
        <dsp:cNvSpPr/>
      </dsp:nvSpPr>
      <dsp:spPr>
        <a:xfrm>
          <a:off x="1888560" y="2779297"/>
          <a:ext cx="1000166" cy="1000166"/>
        </a:xfrm>
        <a:prstGeom prst="ellipse">
          <a:avLst/>
        </a:prstGeom>
        <a:solidFill>
          <a:schemeClr val="accent2">
            <a:hueOff val="-1124822"/>
            <a:satOff val="-7719"/>
            <a:lumOff val="39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Trust &amp; support</a:t>
          </a:r>
        </a:p>
      </dsp:txBody>
      <dsp:txXfrm>
        <a:off x="2035031" y="2925768"/>
        <a:ext cx="707224" cy="707224"/>
      </dsp:txXfrm>
    </dsp:sp>
    <dsp:sp modelId="{04ABC35B-F545-4ED4-86DF-7E33AC6E0919}">
      <dsp:nvSpPr>
        <dsp:cNvPr id="0" name=""/>
        <dsp:cNvSpPr/>
      </dsp:nvSpPr>
      <dsp:spPr>
        <a:xfrm rot="11880000">
          <a:off x="2837166" y="2292501"/>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362896" y="2275077"/>
        <a:ext cx="55339" cy="55339"/>
      </dsp:txXfrm>
    </dsp:sp>
    <dsp:sp modelId="{9EA8A400-B7D1-4977-ABF5-4E369072B5D7}">
      <dsp:nvSpPr>
        <dsp:cNvPr id="0" name=""/>
        <dsp:cNvSpPr/>
      </dsp:nvSpPr>
      <dsp:spPr>
        <a:xfrm>
          <a:off x="1888560" y="1477120"/>
          <a:ext cx="1000166" cy="1000166"/>
        </a:xfrm>
        <a:prstGeom prst="ellipse">
          <a:avLst/>
        </a:prstGeom>
        <a:solidFill>
          <a:schemeClr val="accent2">
            <a:hueOff val="-1285511"/>
            <a:satOff val="-8821"/>
            <a:lumOff val="45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Respect differences</a:t>
          </a:r>
        </a:p>
      </dsp:txBody>
      <dsp:txXfrm>
        <a:off x="2035031" y="1623591"/>
        <a:ext cx="707224" cy="707224"/>
      </dsp:txXfrm>
    </dsp:sp>
    <dsp:sp modelId="{0CDD44A9-71CF-46F4-9EF1-D086462D583B}">
      <dsp:nvSpPr>
        <dsp:cNvPr id="0" name=""/>
        <dsp:cNvSpPr/>
      </dsp:nvSpPr>
      <dsp:spPr>
        <a:xfrm rot="14040000">
          <a:off x="3219866" y="1765759"/>
          <a:ext cx="1106799" cy="20492"/>
        </a:xfrm>
        <a:custGeom>
          <a:avLst/>
          <a:gdLst/>
          <a:ahLst/>
          <a:cxnLst/>
          <a:rect l="0" t="0" r="0" b="0"/>
          <a:pathLst>
            <a:path>
              <a:moveTo>
                <a:pt x="0" y="10246"/>
              </a:moveTo>
              <a:lnTo>
                <a:pt x="1106799" y="10246"/>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745596" y="1748336"/>
        <a:ext cx="55339" cy="55339"/>
      </dsp:txXfrm>
    </dsp:sp>
    <dsp:sp modelId="{5FFDA6E9-8C3B-48A1-B478-CF8594758BDD}">
      <dsp:nvSpPr>
        <dsp:cNvPr id="0" name=""/>
        <dsp:cNvSpPr/>
      </dsp:nvSpPr>
      <dsp:spPr>
        <a:xfrm>
          <a:off x="2653961" y="423637"/>
          <a:ext cx="1000166" cy="1000166"/>
        </a:xfrm>
        <a:prstGeom prst="ellipse">
          <a:avLst/>
        </a:prstGeom>
        <a:solidFill>
          <a:schemeClr val="accent2">
            <a:hueOff val="-1446200"/>
            <a:satOff val="-9924"/>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Conflict resolution</a:t>
          </a:r>
        </a:p>
      </dsp:txBody>
      <dsp:txXfrm>
        <a:off x="2800432" y="570108"/>
        <a:ext cx="707224" cy="707224"/>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25/05/2022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pPr/>
              <a:t>25/05/2022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pPr/>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Meredith Belbin founder of the Belbin’s team roles and team working theory in 1980s a psychologist graduated from Cambridge and spent his research looking at older workforce patterns went on to inventing team working theories via set of games observing how teams are formed and how certain roles are more suited o some …</a:t>
            </a:r>
          </a:p>
          <a:p>
            <a:r>
              <a:rPr lang="en-GB" dirty="0"/>
              <a:t>The statemen means - building an effective and efficient team is not a simplistic exercise and it takes a lot of effort to create and maintain a team with individuals ‘that balance well together’. What does it mean to balance together?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2</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4</a:t>
            </a:fld>
            <a:endParaRPr lang="en-GB"/>
          </a:p>
        </p:txBody>
      </p:sp>
    </p:spTree>
    <p:extLst>
      <p:ext uri="{BB962C8B-B14F-4D97-AF65-F5344CB8AC3E}">
        <p14:creationId xmlns:p14="http://schemas.microsoft.com/office/powerpoint/2010/main" val="2251295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5</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t>
            </a:r>
          </a:p>
        </p:txBody>
      </p:sp>
      <p:sp>
        <p:nvSpPr>
          <p:cNvPr id="4" name="Slide Number Placeholder 3"/>
          <p:cNvSpPr>
            <a:spLocks noGrp="1"/>
          </p:cNvSpPr>
          <p:nvPr>
            <p:ph type="sldNum" sz="quarter" idx="5"/>
          </p:nvPr>
        </p:nvSpPr>
        <p:spPr/>
        <p:txBody>
          <a:bodyPr/>
          <a:lstStyle/>
          <a:p>
            <a:fld id="{17D73F5B-D7D0-411C-8830-CE2AB86724EF}" type="slidenum">
              <a:rPr lang="en-GB" smtClean="0"/>
              <a:pPr/>
              <a:t>6</a:t>
            </a:fld>
            <a:endParaRPr lang="en-GB"/>
          </a:p>
        </p:txBody>
      </p:sp>
    </p:spTree>
    <p:extLst>
      <p:ext uri="{BB962C8B-B14F-4D97-AF65-F5344CB8AC3E}">
        <p14:creationId xmlns:p14="http://schemas.microsoft.com/office/powerpoint/2010/main" val="1863817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Group</a:t>
            </a:r>
          </a:p>
          <a:p>
            <a:r>
              <a:rPr lang="en-GB" dirty="0"/>
              <a:t>The term group has a broad meaning. It refers to a number of people who are connected by some shared activity, interest, or quality. Group can also refer to a number of people or things that are together or in the same place.  Groups may be brought together for a particular purpose, or they may be informal such as a group of friends, </a:t>
            </a:r>
            <a:r>
              <a:rPr lang="en-GB" dirty="0" err="1"/>
              <a:t>neighbors</a:t>
            </a:r>
            <a:r>
              <a:rPr lang="en-GB" dirty="0"/>
              <a:t>, colleagues, etc. individuals in a group have common characteristics, they may not have a common </a:t>
            </a:r>
            <a:r>
              <a:rPr lang="en-GB" dirty="0" err="1"/>
              <a:t>goalFor</a:t>
            </a:r>
            <a:r>
              <a:rPr lang="en-GB" dirty="0"/>
              <a:t> example, a group of students in a class has a common feature – they all have come to learn, but these students are not necessarily working towards a common </a:t>
            </a:r>
            <a:r>
              <a:rPr lang="en-GB" dirty="0" err="1"/>
              <a:t>goalThe</a:t>
            </a:r>
            <a:r>
              <a:rPr lang="en-GB" dirty="0"/>
              <a:t> absence of a specific, shared goal or purpose is a main factor that differentiates a group.</a:t>
            </a:r>
          </a:p>
          <a:p>
            <a:r>
              <a:rPr lang="en-GB" dirty="0"/>
              <a:t>Members of a team work together towards a common goal. They have to coordinate the tasks and activities to achieve this shared goal. The roles and duties are defined and specified in a team, i.e., each member is assigned a specific task. If one task or duty is not done properly, it may affect the whole activity or task. members of the team usually have a good awareness of each other’s characteristics. In other words, there is mutual understanding between team members. This attribute helps to maximize the strengths and minimize weaknesses in the team. Some examples of teams include research and development teams, fast food restaurant crew, product development team, soccer team, etc.</a:t>
            </a:r>
          </a:p>
          <a:p>
            <a:endParaRPr lang="en-GB" dirty="0"/>
          </a:p>
          <a:p>
            <a:r>
              <a:rPr lang="en-GB" dirty="0"/>
              <a:t>A team can be categorized as a group, but not every group is a team.</a:t>
            </a:r>
          </a:p>
        </p:txBody>
      </p:sp>
      <p:sp>
        <p:nvSpPr>
          <p:cNvPr id="4" name="Slide Number Placeholder 3"/>
          <p:cNvSpPr>
            <a:spLocks noGrp="1"/>
          </p:cNvSpPr>
          <p:nvPr>
            <p:ph type="sldNum" sz="quarter" idx="5"/>
          </p:nvPr>
        </p:nvSpPr>
        <p:spPr/>
        <p:txBody>
          <a:bodyPr/>
          <a:lstStyle/>
          <a:p>
            <a:fld id="{17D73F5B-D7D0-411C-8830-CE2AB86724EF}" type="slidenum">
              <a:rPr lang="en-GB" smtClean="0"/>
              <a:pPr/>
              <a:t>7</a:t>
            </a:fld>
            <a:endParaRPr lang="en-GB"/>
          </a:p>
        </p:txBody>
      </p:sp>
    </p:spTree>
    <p:extLst>
      <p:ext uri="{BB962C8B-B14F-4D97-AF65-F5344CB8AC3E}">
        <p14:creationId xmlns:p14="http://schemas.microsoft.com/office/powerpoint/2010/main" val="2017083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the whole is greater than the sum of its individual parts.  Something ‘magical’ happens and we find that as a team we produce results way beyond our individual capabilities…..even if we were to add them up!  BUT, only if we run our teams effectively and efficiently! </a:t>
            </a:r>
          </a:p>
          <a:p>
            <a:r>
              <a:rPr lang="en-GB" dirty="0"/>
              <a:t>Sometimes Teams do not produce the required results due to members failing to work together due to clashing goals – </a:t>
            </a:r>
          </a:p>
          <a:p>
            <a:r>
              <a:rPr lang="en-GB" dirty="0"/>
              <a:t>Too much emphasis on harmony and no room for disagreement or debate</a:t>
            </a:r>
          </a:p>
          <a:p>
            <a:r>
              <a:rPr lang="en-GB" dirty="0"/>
              <a:t>Too much discord – tensions in teams can destroy effectiveness and not resolving or addressing it can cause further problems for management</a:t>
            </a:r>
          </a:p>
          <a:p>
            <a:r>
              <a:rPr lang="en-GB" dirty="0"/>
              <a:t>Too much emphasis on individualism and individual achievement</a:t>
            </a:r>
          </a:p>
          <a:p>
            <a:r>
              <a:rPr lang="en-GB" dirty="0"/>
              <a:t>Feeling powerless – not having any part in decision making</a:t>
            </a:r>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9</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10</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 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In particular, bring out the issue of ‘trust’ ready for the next activity. </a:t>
            </a:r>
          </a:p>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pPr/>
              <a:t>11</a:t>
            </a:fld>
            <a:endParaRPr lang="en-GB"/>
          </a:p>
        </p:txBody>
      </p:sp>
    </p:spTree>
    <p:extLst>
      <p:ext uri="{BB962C8B-B14F-4D97-AF65-F5344CB8AC3E}">
        <p14:creationId xmlns:p14="http://schemas.microsoft.com/office/powerpoint/2010/main" val="147608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13</a:t>
            </a:fld>
            <a:endParaRPr lang="en-GB"/>
          </a:p>
        </p:txBody>
      </p:sp>
    </p:spTree>
    <p:extLst>
      <p:ext uri="{BB962C8B-B14F-4D97-AF65-F5344CB8AC3E}">
        <p14:creationId xmlns:p14="http://schemas.microsoft.com/office/powerpoint/2010/main" val="4202141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14</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15</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pPr/>
              <a:t>16</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pPr/>
              <a:t>17</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8685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52376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158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25/05/2022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183858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65508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8534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001543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pPr/>
              <a:t>25/05/2022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54142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25/05/2022</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10156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73013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25/05/2022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089367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25/05/2022</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611090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People Management</a:t>
            </a:r>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br>
              <a:rPr lang="en-GB" altLang="en-US" sz="1600" dirty="0"/>
            </a:br>
            <a:br>
              <a:rPr lang="en-GB" altLang="en-US" dirty="0"/>
            </a:br>
            <a:endParaRPr lang="en-GB" dirty="0"/>
          </a:p>
        </p:txBody>
      </p:sp>
      <p:pic>
        <p:nvPicPr>
          <p:cNvPr id="4" name="Picture 3"/>
          <p:cNvPicPr>
            <a:picLocks noChangeAspect="1"/>
          </p:cNvPicPr>
          <p:nvPr/>
        </p:nvPicPr>
        <p:blipFill>
          <a:blip r:embed="rId2">
            <a:alphaModFix amt="50000"/>
            <a:extLst>
              <a:ext uri="{BEBA8EAE-BF5A-486C-A8C5-ECC9F3942E4B}">
                <a14:imgProps xmlns:a14="http://schemas.microsoft.com/office/drawing/2010/main">
                  <a14:imgLayer r:embed="rId3">
                    <a14:imgEffect>
                      <a14:artisticCement/>
                    </a14:imgEffect>
                    <a14:imgEffect>
                      <a14:sharpenSoften amount="-25000"/>
                    </a14:imgEffect>
                    <a14:imgEffect>
                      <a14:colorTemperature colorTemp="4700"/>
                    </a14:imgEffect>
                  </a14:imgLayer>
                </a14:imgProps>
              </a:ext>
            </a:extLst>
          </a:blip>
          <a:stretch>
            <a:fillRect/>
          </a:stretch>
        </p:blipFill>
        <p:spPr>
          <a:xfrm>
            <a:off x="5652120" y="1556792"/>
            <a:ext cx="3024336" cy="2671897"/>
          </a:xfrm>
          <a:prstGeom prst="ellipse">
            <a:avLst/>
          </a:prstGeom>
          <a:ln>
            <a:noFill/>
          </a:ln>
          <a:effectLst>
            <a:softEdge rad="112500"/>
          </a:effec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a:xfrm>
            <a:off x="899592" y="260648"/>
            <a:ext cx="6554867" cy="1080120"/>
          </a:xfrm>
        </p:spPr>
        <p:txBody>
          <a:bodyPr/>
          <a:lstStyle/>
          <a:p>
            <a:r>
              <a:rPr lang="en-GB"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251520" y="1772816"/>
            <a:ext cx="8352928" cy="4392488"/>
          </a:xfrm>
        </p:spPr>
        <p:txBody>
          <a:bodyPr>
            <a:normAutofit fontScale="92500" lnSpcReduction="10000"/>
          </a:bodyPr>
          <a:lstStyle/>
          <a:p>
            <a:pPr algn="ctr">
              <a:spcBef>
                <a:spcPct val="0"/>
              </a:spcBef>
              <a:buClr>
                <a:schemeClr val="tx1"/>
              </a:buClr>
              <a:buNone/>
            </a:pPr>
            <a:r>
              <a:rPr lang="en-US" altLang="en-US" sz="4000" dirty="0">
                <a:latin typeface="Arial" pitchFamily="34" charset="0"/>
              </a:rPr>
              <a:t>“Teams are a question of balance.</a:t>
            </a:r>
          </a:p>
          <a:p>
            <a:pPr algn="ctr">
              <a:spcBef>
                <a:spcPct val="0"/>
              </a:spcBef>
              <a:buClr>
                <a:schemeClr val="tx1"/>
              </a:buClr>
              <a:buNone/>
            </a:pPr>
            <a:r>
              <a:rPr lang="en-US" altLang="en-US" sz="4000" dirty="0">
                <a:latin typeface="Arial" pitchFamily="34" charset="0"/>
              </a:rPr>
              <a:t>	What is needed is not well balanced    </a:t>
            </a:r>
          </a:p>
          <a:p>
            <a:pPr algn="ctr">
              <a:spcBef>
                <a:spcPct val="0"/>
              </a:spcBef>
              <a:buClr>
                <a:schemeClr val="tx1"/>
              </a:buClr>
              <a:buNone/>
            </a:pPr>
            <a:r>
              <a:rPr lang="en-US" altLang="en-US" sz="4000" dirty="0">
                <a:latin typeface="Arial" pitchFamily="34" charset="0"/>
              </a:rPr>
              <a:t>    individuals but individuals that balance well </a:t>
            </a:r>
          </a:p>
          <a:p>
            <a:pPr algn="ctr">
              <a:spcBef>
                <a:spcPct val="0"/>
              </a:spcBef>
              <a:buClr>
                <a:schemeClr val="tx1"/>
              </a:buClr>
              <a:buNone/>
            </a:pPr>
            <a:r>
              <a:rPr lang="en-US" altLang="en-US" sz="4000" dirty="0">
                <a:latin typeface="Arial" pitchFamily="34" charset="0"/>
              </a:rPr>
              <a:t>    together”</a:t>
            </a:r>
            <a:r>
              <a:rPr lang="en-GB" altLang="en-US" sz="4000" dirty="0">
                <a:latin typeface="Arial" pitchFamily="34" charset="0"/>
              </a:rPr>
              <a:t> </a:t>
            </a:r>
          </a:p>
          <a:p>
            <a:pPr>
              <a:spcBef>
                <a:spcPct val="0"/>
              </a:spcBef>
              <a:buClr>
                <a:schemeClr val="tx1"/>
              </a:buClr>
              <a:buNone/>
            </a:pPr>
            <a:r>
              <a:rPr lang="en-GB" altLang="en-US" sz="4000" i="1" dirty="0">
                <a:latin typeface="Arial" pitchFamily="34" charset="0"/>
              </a:rPr>
              <a:t>    	</a:t>
            </a:r>
          </a:p>
          <a:p>
            <a:pPr algn="ctr">
              <a:spcBef>
                <a:spcPct val="0"/>
              </a:spcBef>
              <a:buClr>
                <a:schemeClr val="tx1"/>
              </a:buClr>
              <a:buNone/>
            </a:pPr>
            <a:r>
              <a:rPr lang="en-GB" altLang="en-US" sz="4000" i="1" dirty="0">
                <a:latin typeface="Arial" pitchFamily="34" charset="0"/>
              </a:rPr>
              <a:t>Dr Meredith Belbin </a:t>
            </a:r>
          </a:p>
          <a:p>
            <a:pPr>
              <a:spcBef>
                <a:spcPct val="0"/>
              </a:spcBef>
              <a:buClr>
                <a:schemeClr val="tx1"/>
              </a:buClr>
              <a:buNone/>
            </a:pPr>
            <a:endParaRPr lang="en-GB" sz="4000" b="1" i="1" dirty="0">
              <a:solidFill>
                <a:schemeClr val="tx1">
                  <a:lumMod val="95000"/>
                </a:schemeClr>
              </a:solidFill>
              <a:latin typeface="Arial" pitchFamily="34" charset="0"/>
              <a:cs typeface="Arial" panose="020B0604020202020204" pitchFamily="34" charset="0"/>
            </a:endParaRPr>
          </a:p>
          <a:p>
            <a:pPr>
              <a:spcBef>
                <a:spcPct val="0"/>
              </a:spcBef>
              <a:buClr>
                <a:schemeClr val="tx1"/>
              </a:buClr>
              <a:buNone/>
            </a:pPr>
            <a:r>
              <a:rPr lang="en-GB" sz="2000" b="1" dirty="0">
                <a:solidFill>
                  <a:schemeClr val="tx1">
                    <a:lumMod val="95000"/>
                  </a:schemeClr>
                </a:solidFill>
                <a:latin typeface="Arial" panose="020B0604020202020204" pitchFamily="34" charset="0"/>
                <a:cs typeface="Arial" panose="020B0604020202020204" pitchFamily="34" charset="0"/>
              </a:rPr>
              <a:t>(Belbin, R. Meredith, </a:t>
            </a:r>
            <a:r>
              <a:rPr lang="en-GB" sz="2000" b="1" i="1" dirty="0">
                <a:solidFill>
                  <a:schemeClr val="tx1">
                    <a:lumMod val="95000"/>
                  </a:schemeClr>
                </a:solidFill>
                <a:latin typeface="Arial" panose="020B0604020202020204" pitchFamily="34" charset="0"/>
                <a:cs typeface="Arial" panose="020B0604020202020204" pitchFamily="34" charset="0"/>
              </a:rPr>
              <a:t>Management Teams: Why They Succeed or Fail. </a:t>
            </a:r>
            <a:r>
              <a:rPr lang="en-GB" sz="2000" b="1" dirty="0">
                <a:solidFill>
                  <a:schemeClr val="tx1">
                    <a:lumMod val="95000"/>
                  </a:schemeClr>
                </a:solidFill>
                <a:latin typeface="Arial" panose="020B0604020202020204" pitchFamily="34" charset="0"/>
                <a:cs typeface="Arial" panose="020B0604020202020204" pitchFamily="34" charset="0"/>
              </a:rPr>
              <a:t>Butterworth Heinemann, 3rd ed., 2010)</a:t>
            </a:r>
          </a:p>
          <a:p>
            <a:pPr>
              <a:spcBef>
                <a:spcPct val="0"/>
              </a:spcBef>
              <a:buClr>
                <a:schemeClr val="tx1"/>
              </a:buClr>
              <a:buNone/>
            </a:pPr>
            <a:endParaRPr lang="en-GB" sz="2000" b="1" dirty="0">
              <a:solidFill>
                <a:schemeClr val="tx1">
                  <a:lumMod val="9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5924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A68EC-AED4-4FDF-8715-785554C07892}"/>
              </a:ext>
            </a:extLst>
          </p:cNvPr>
          <p:cNvSpPr>
            <a:spLocks noGrp="1"/>
          </p:cNvSpPr>
          <p:nvPr>
            <p:ph type="title"/>
          </p:nvPr>
        </p:nvSpPr>
        <p:spPr/>
        <p:txBody>
          <a:bodyPr/>
          <a:lstStyle/>
          <a:p>
            <a:pPr algn="ctr"/>
            <a:r>
              <a:rPr lang="en-GB" dirty="0"/>
              <a:t>Definition of a team</a:t>
            </a:r>
          </a:p>
        </p:txBody>
      </p:sp>
      <p:sp>
        <p:nvSpPr>
          <p:cNvPr id="3" name="Content Placeholder 2">
            <a:extLst>
              <a:ext uri="{FF2B5EF4-FFF2-40B4-BE49-F238E27FC236}">
                <a16:creationId xmlns:a16="http://schemas.microsoft.com/office/drawing/2014/main" id="{95DFB326-BD42-44BD-BAFA-5FCDEE3746C8}"/>
              </a:ext>
            </a:extLst>
          </p:cNvPr>
          <p:cNvSpPr>
            <a:spLocks noGrp="1"/>
          </p:cNvSpPr>
          <p:nvPr>
            <p:ph idx="1"/>
          </p:nvPr>
        </p:nvSpPr>
        <p:spPr>
          <a:xfrm>
            <a:off x="683568" y="1844824"/>
            <a:ext cx="7543801" cy="3024336"/>
          </a:xfrm>
        </p:spPr>
        <p:style>
          <a:lnRef idx="1">
            <a:schemeClr val="accent5"/>
          </a:lnRef>
          <a:fillRef idx="2">
            <a:schemeClr val="accent5"/>
          </a:fillRef>
          <a:effectRef idx="1">
            <a:schemeClr val="accent5"/>
          </a:effectRef>
          <a:fontRef idx="minor">
            <a:schemeClr val="dk1"/>
          </a:fontRef>
        </p:style>
        <p:txBody>
          <a:bodyPr>
            <a:noAutofit/>
          </a:bodyPr>
          <a:lstStyle/>
          <a:p>
            <a:pPr algn="ctr"/>
            <a:r>
              <a:rPr lang="en-GB" sz="3200" dirty="0"/>
              <a:t>A small number of people with complementary skills who are committed to a common purpose, a set of performance goals and an approach for which they hold themselves mutually accountable </a:t>
            </a:r>
          </a:p>
          <a:p>
            <a:pPr algn="ctr"/>
            <a:r>
              <a:rPr lang="en-GB" dirty="0"/>
              <a:t>(Katzenbach &amp; Smith, 1994)</a:t>
            </a:r>
          </a:p>
        </p:txBody>
      </p:sp>
    </p:spTree>
    <p:extLst>
      <p:ext uri="{BB962C8B-B14F-4D97-AF65-F5344CB8AC3E}">
        <p14:creationId xmlns:p14="http://schemas.microsoft.com/office/powerpoint/2010/main" val="1727174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Teams</a:t>
            </a:r>
          </a:p>
        </p:txBody>
      </p:sp>
      <p:sp>
        <p:nvSpPr>
          <p:cNvPr id="3" name="Content Placeholder 2"/>
          <p:cNvSpPr>
            <a:spLocks noGrp="1"/>
          </p:cNvSpPr>
          <p:nvPr>
            <p:ph idx="1"/>
          </p:nvPr>
        </p:nvSpPr>
        <p:spPr>
          <a:xfrm>
            <a:off x="822960" y="1737361"/>
            <a:ext cx="7543801" cy="4023360"/>
          </a:xfrm>
        </p:spPr>
        <p:txBody>
          <a:bodyPr>
            <a:normAutofit/>
          </a:bodyPr>
          <a:lstStyle/>
          <a:p>
            <a:r>
              <a:rPr lang="en-GB" b="1" dirty="0"/>
              <a:t>Individual</a:t>
            </a:r>
            <a:r>
              <a:rPr lang="en-GB" dirty="0"/>
              <a:t> and </a:t>
            </a:r>
            <a:r>
              <a:rPr lang="en-GB" b="1" dirty="0"/>
              <a:t>mutual</a:t>
            </a:r>
            <a:r>
              <a:rPr lang="en-GB" dirty="0"/>
              <a:t> accountability</a:t>
            </a:r>
          </a:p>
          <a:p>
            <a:r>
              <a:rPr lang="en-GB" b="1" dirty="0"/>
              <a:t>Frequently come together </a:t>
            </a:r>
            <a:r>
              <a:rPr lang="en-GB" dirty="0"/>
              <a:t>for discussion, decision making, problem solving, and planning.</a:t>
            </a:r>
          </a:p>
          <a:p>
            <a:r>
              <a:rPr lang="en-GB" dirty="0"/>
              <a:t>Focus on </a:t>
            </a:r>
            <a:r>
              <a:rPr lang="en-GB" b="1" dirty="0"/>
              <a:t>team</a:t>
            </a:r>
            <a:r>
              <a:rPr lang="en-GB" dirty="0"/>
              <a:t> </a:t>
            </a:r>
            <a:r>
              <a:rPr lang="en-GB" b="1" dirty="0"/>
              <a:t>goals</a:t>
            </a:r>
          </a:p>
          <a:p>
            <a:r>
              <a:rPr lang="en-GB" dirty="0"/>
              <a:t>Produce </a:t>
            </a:r>
            <a:r>
              <a:rPr lang="en-GB" b="1" dirty="0"/>
              <a:t>collective</a:t>
            </a:r>
            <a:r>
              <a:rPr lang="en-GB" dirty="0"/>
              <a:t> work products</a:t>
            </a:r>
          </a:p>
          <a:p>
            <a:r>
              <a:rPr lang="en-GB" dirty="0"/>
              <a:t>Define individual roles, responsibilities, and tasks to help team do its work; often </a:t>
            </a:r>
            <a:r>
              <a:rPr lang="en-GB" b="1" dirty="0"/>
              <a:t>share</a:t>
            </a:r>
            <a:r>
              <a:rPr lang="en-GB" dirty="0"/>
              <a:t> and </a:t>
            </a:r>
            <a:r>
              <a:rPr lang="en-GB" b="1" dirty="0"/>
              <a:t>rotate</a:t>
            </a:r>
            <a:r>
              <a:rPr lang="en-GB" dirty="0"/>
              <a:t> them</a:t>
            </a:r>
          </a:p>
          <a:p>
            <a:r>
              <a:rPr lang="en-GB" dirty="0"/>
              <a:t>Concern with outcomes of everyone and challenges the team faces</a:t>
            </a:r>
          </a:p>
          <a:p>
            <a:r>
              <a:rPr lang="en-GB" dirty="0"/>
              <a:t>Shared purpose, goals, approach to work </a:t>
            </a:r>
            <a:r>
              <a:rPr lang="en-GB" b="1" dirty="0"/>
              <a:t>shaped</a:t>
            </a:r>
            <a:r>
              <a:rPr lang="en-GB" dirty="0"/>
              <a:t> by team leader with team members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a:xfrm>
            <a:off x="-71663" y="332656"/>
            <a:ext cx="8712968" cy="1524000"/>
          </a:xfrm>
        </p:spPr>
        <p:txBody>
          <a:bodyPr>
            <a:normAutofit/>
          </a:bodyPr>
          <a:lstStyle/>
          <a:p>
            <a:pPr algn="ctr"/>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1403648" y="2132856"/>
            <a:ext cx="6554867" cy="3767670"/>
          </a:xfrm>
        </p:spPr>
        <p:txBody>
          <a:bodyPr/>
          <a:lstStyle/>
          <a:p>
            <a:pPr marL="119062" indent="0">
              <a:buNone/>
              <a:defRPr/>
            </a:pPr>
            <a:endParaRPr lang="en-GB" dirty="0">
              <a:latin typeface="Arial" panose="020B0604020202020204" pitchFamily="34" charset="0"/>
              <a:cs typeface="Arial" panose="020B0604020202020204" pitchFamily="34" charset="0"/>
            </a:endParaRPr>
          </a:p>
          <a:p>
            <a:pPr marL="0" indent="0" algn="ctr">
              <a:buNone/>
              <a:defRPr/>
            </a:pPr>
            <a:r>
              <a:rPr lang="en-GB" dirty="0">
                <a:latin typeface="Arial" panose="020B0604020202020204" pitchFamily="34" charset="0"/>
                <a:cs typeface="Arial" panose="020B0604020202020204" pitchFamily="34" charset="0"/>
              </a:rPr>
              <a:t>Explain the difference between teams and groups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pPr>
            <a:endParaRPr lang="en-GB" dirty="0"/>
          </a:p>
        </p:txBody>
      </p:sp>
      <p:pic>
        <p:nvPicPr>
          <p:cNvPr id="5" name="Picture 4">
            <a:extLst>
              <a:ext uri="{FF2B5EF4-FFF2-40B4-BE49-F238E27FC236}">
                <a16:creationId xmlns:a16="http://schemas.microsoft.com/office/drawing/2014/main" id="{B5DE7C81-E1D8-4D15-8A1F-16534643C42D}"/>
              </a:ext>
            </a:extLst>
          </p:cNvPr>
          <p:cNvPicPr>
            <a:picLocks noChangeAspect="1"/>
          </p:cNvPicPr>
          <p:nvPr/>
        </p:nvPicPr>
        <p:blipFill rotWithShape="1">
          <a:blip r:embed="rId3"/>
          <a:srcRect l="18009" r="16522"/>
          <a:stretch/>
        </p:blipFill>
        <p:spPr>
          <a:xfrm>
            <a:off x="2843808" y="3284984"/>
            <a:ext cx="3096344" cy="2162065"/>
          </a:xfrm>
          <a:prstGeom prst="rect">
            <a:avLst/>
          </a:prstGeom>
        </p:spPr>
      </p:pic>
    </p:spTree>
    <p:extLst>
      <p:ext uri="{BB962C8B-B14F-4D97-AF65-F5344CB8AC3E}">
        <p14:creationId xmlns:p14="http://schemas.microsoft.com/office/powerpoint/2010/main" val="2665193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816A-162D-4A0A-9519-9EAD1432773D}"/>
              </a:ext>
            </a:extLst>
          </p:cNvPr>
          <p:cNvSpPr>
            <a:spLocks noGrp="1"/>
          </p:cNvSpPr>
          <p:nvPr>
            <p:ph type="title"/>
          </p:nvPr>
        </p:nvSpPr>
        <p:spPr>
          <a:xfrm>
            <a:off x="1218843" y="4869160"/>
            <a:ext cx="6554867" cy="1524000"/>
          </a:xfrm>
        </p:spPr>
        <p:txBody>
          <a:bodyPr>
            <a:normAutofit/>
          </a:bodyPr>
          <a:lstStyle/>
          <a:p>
            <a:pPr algn="ctr"/>
            <a:r>
              <a:rPr lang="en-GB" dirty="0"/>
              <a:t>Rick DuFour on Groups v. Teams</a:t>
            </a:r>
          </a:p>
        </p:txBody>
      </p:sp>
      <p:pic>
        <p:nvPicPr>
          <p:cNvPr id="4" name="0hV65KIItlE">
            <a:extLst>
              <a:ext uri="{FF2B5EF4-FFF2-40B4-BE49-F238E27FC236}">
                <a16:creationId xmlns:a16="http://schemas.microsoft.com/office/drawing/2014/main" id="{F77E865A-A0E3-4ECC-8AED-74BF2B07D2C0}"/>
              </a:ext>
            </a:extLst>
          </p:cNvPr>
          <p:cNvPicPr>
            <a:picLocks noGrp="1" noRot="1" noChangeAspect="1"/>
          </p:cNvPicPr>
          <p:nvPr>
            <p:ph idx="1"/>
            <a:videoFile r:link="rId1"/>
          </p:nvPr>
        </p:nvPicPr>
        <p:blipFill>
          <a:blip r:embed="rId4" cstate="print"/>
          <a:stretch>
            <a:fillRect/>
          </a:stretch>
        </p:blipFill>
        <p:spPr>
          <a:xfrm>
            <a:off x="755576" y="214451"/>
            <a:ext cx="7481402" cy="4510693"/>
          </a:xfrm>
          <a:prstGeom prst="rect">
            <a:avLst/>
          </a:prstGeom>
        </p:spPr>
      </p:pic>
    </p:spTree>
    <p:extLst>
      <p:ext uri="{BB962C8B-B14F-4D97-AF65-F5344CB8AC3E}">
        <p14:creationId xmlns:p14="http://schemas.microsoft.com/office/powerpoint/2010/main" val="3236559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BDF85-CA2C-4990-B98A-C7774FAA7F15}"/>
              </a:ext>
            </a:extLst>
          </p:cNvPr>
          <p:cNvSpPr>
            <a:spLocks noGrp="1"/>
          </p:cNvSpPr>
          <p:nvPr>
            <p:ph type="title"/>
          </p:nvPr>
        </p:nvSpPr>
        <p:spPr>
          <a:xfrm>
            <a:off x="539552" y="404664"/>
            <a:ext cx="7560840" cy="1450757"/>
          </a:xfrm>
        </p:spPr>
        <p:txBody>
          <a:bodyPr/>
          <a:lstStyle/>
          <a:p>
            <a:pPr algn="ctr"/>
            <a:r>
              <a:rPr lang="en-GB" dirty="0"/>
              <a:t>Groups &amp; Teams</a:t>
            </a:r>
          </a:p>
        </p:txBody>
      </p:sp>
      <p:graphicFrame>
        <p:nvGraphicFramePr>
          <p:cNvPr id="9" name="Diagram 8">
            <a:extLst>
              <a:ext uri="{FF2B5EF4-FFF2-40B4-BE49-F238E27FC236}">
                <a16:creationId xmlns:a16="http://schemas.microsoft.com/office/drawing/2014/main" id="{6E1EF315-6E4A-4B5F-9684-0F0F70E927FD}"/>
              </a:ext>
            </a:extLst>
          </p:cNvPr>
          <p:cNvGraphicFramePr/>
          <p:nvPr>
            <p:extLst>
              <p:ext uri="{D42A27DB-BD31-4B8C-83A1-F6EECF244321}">
                <p14:modId xmlns:p14="http://schemas.microsoft.com/office/powerpoint/2010/main" val="2848385699"/>
              </p:ext>
            </p:extLst>
          </p:nvPr>
        </p:nvGraphicFramePr>
        <p:xfrm>
          <a:off x="323528" y="1855421"/>
          <a:ext cx="8568952" cy="40218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844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2E23-2DBE-4746-AAAE-EA1C2748C5F7}"/>
              </a:ext>
            </a:extLst>
          </p:cNvPr>
          <p:cNvSpPr>
            <a:spLocks noGrp="1"/>
          </p:cNvSpPr>
          <p:nvPr>
            <p:ph type="title"/>
          </p:nvPr>
        </p:nvSpPr>
        <p:spPr/>
        <p:txBody>
          <a:bodyPr/>
          <a:lstStyle/>
          <a:p>
            <a:r>
              <a:rPr lang="en-GB" dirty="0"/>
              <a:t>Importance of teamwork</a:t>
            </a:r>
          </a:p>
        </p:txBody>
      </p:sp>
      <p:sp>
        <p:nvSpPr>
          <p:cNvPr id="3" name="Content Placeholder 2">
            <a:extLst>
              <a:ext uri="{FF2B5EF4-FFF2-40B4-BE49-F238E27FC236}">
                <a16:creationId xmlns:a16="http://schemas.microsoft.com/office/drawing/2014/main" id="{E05CA36F-B007-40FA-97CC-695A434AD75F}"/>
              </a:ext>
            </a:extLst>
          </p:cNvPr>
          <p:cNvSpPr>
            <a:spLocks noGrp="1"/>
          </p:cNvSpPr>
          <p:nvPr>
            <p:ph idx="1"/>
          </p:nvPr>
        </p:nvSpPr>
        <p:spPr>
          <a:xfrm>
            <a:off x="611560" y="1844824"/>
            <a:ext cx="7827208" cy="3015248"/>
          </a:xfrm>
        </p:spPr>
        <p:txBody>
          <a:bodyPr/>
          <a:lstStyle/>
          <a:p>
            <a:r>
              <a:rPr lang="en-GB" dirty="0"/>
              <a:t>Using teamworking involves organisation of the way work is carried out; teamworking can increase competitiveness and efficiency by:</a:t>
            </a:r>
          </a:p>
          <a:p>
            <a:r>
              <a:rPr lang="en-GB" dirty="0"/>
              <a:t>Improving productivity</a:t>
            </a:r>
          </a:p>
          <a:p>
            <a:r>
              <a:rPr lang="en-GB" dirty="0"/>
              <a:t>Improving quality and encourage innovation</a:t>
            </a:r>
          </a:p>
          <a:p>
            <a:r>
              <a:rPr lang="en-GB" dirty="0"/>
              <a:t>Improving employee motivation and commitment</a:t>
            </a:r>
          </a:p>
        </p:txBody>
      </p:sp>
    </p:spTree>
    <p:extLst>
      <p:ext uri="{BB962C8B-B14F-4D97-AF65-F5344CB8AC3E}">
        <p14:creationId xmlns:p14="http://schemas.microsoft.com/office/powerpoint/2010/main" val="1733707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BBA3A8-649B-46E3-BD66-B9096B976A35}"/>
              </a:ext>
            </a:extLst>
          </p:cNvPr>
          <p:cNvSpPr>
            <a:spLocks noGrp="1"/>
          </p:cNvSpPr>
          <p:nvPr>
            <p:ph idx="1"/>
          </p:nvPr>
        </p:nvSpPr>
        <p:spPr>
          <a:xfrm>
            <a:off x="492442" y="1196752"/>
            <a:ext cx="8229600" cy="3917032"/>
          </a:xfrm>
        </p:spPr>
        <p:txBody>
          <a:bodyPr>
            <a:normAutofit/>
          </a:bodyPr>
          <a:lstStyle/>
          <a:p>
            <a:pPr marL="0" indent="0" algn="ctr">
              <a:buNone/>
            </a:pPr>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pic>
        <p:nvPicPr>
          <p:cNvPr id="5" name="Picture 4"/>
          <p:cNvPicPr>
            <a:picLocks noChangeAspect="1"/>
          </p:cNvPicPr>
          <p:nvPr/>
        </p:nvPicPr>
        <p:blipFill>
          <a:blip r:embed="rId3">
            <a:duotone>
              <a:schemeClr val="accent3">
                <a:shade val="45000"/>
                <a:satMod val="135000"/>
              </a:schemeClr>
              <a:prstClr val="white"/>
            </a:duotone>
          </a:blip>
          <a:stretch>
            <a:fillRect/>
          </a:stretch>
        </p:blipFill>
        <p:spPr>
          <a:xfrm>
            <a:off x="3491880" y="3861048"/>
            <a:ext cx="1634537" cy="1449617"/>
          </a:xfrm>
          <a:prstGeom prst="rect">
            <a:avLst/>
          </a:prstGeom>
        </p:spPr>
      </p:pic>
    </p:spTree>
    <p:extLst>
      <p:ext uri="{BB962C8B-B14F-4D97-AF65-F5344CB8AC3E}">
        <p14:creationId xmlns:p14="http://schemas.microsoft.com/office/powerpoint/2010/main" val="2803797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a:xfrm>
            <a:off x="1115616" y="2132856"/>
            <a:ext cx="6554867" cy="1524000"/>
          </a:xfrm>
        </p:spPr>
        <p:txBody>
          <a:bodyPr>
            <a:normAutofit/>
          </a:bodyPr>
          <a:lstStyle/>
          <a:p>
            <a:pPr algn="ctr"/>
            <a:r>
              <a:rPr lang="en-GB"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a:xfrm>
            <a:off x="533400" y="533400"/>
            <a:ext cx="8071047" cy="3767670"/>
          </a:xfrm>
        </p:spPr>
        <p:txBody>
          <a:bodyPr/>
          <a:lstStyle/>
          <a:p>
            <a:r>
              <a:rPr lang="en-GB" dirty="0"/>
              <a:t>Reflect upon the videos you have watched so far, plus your own experiences of team working, and identify all the elements that make an effective team</a:t>
            </a:r>
          </a:p>
          <a:p>
            <a:pPr marL="0" indent="0">
              <a:buNone/>
            </a:pPr>
            <a:endParaRPr lang="en-GB" dirty="0"/>
          </a:p>
        </p:txBody>
      </p:sp>
    </p:spTree>
    <p:extLst>
      <p:ext uri="{BB962C8B-B14F-4D97-AF65-F5344CB8AC3E}">
        <p14:creationId xmlns:p14="http://schemas.microsoft.com/office/powerpoint/2010/main" val="1925018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1EAFEE55-78B2-43E2-BAA5-0A2F9D791A0E}"/>
              </a:ext>
            </a:extLst>
          </p:cNvPr>
          <p:cNvGraphicFramePr/>
          <p:nvPr>
            <p:extLst>
              <p:ext uri="{D42A27DB-BD31-4B8C-83A1-F6EECF244321}">
                <p14:modId xmlns:p14="http://schemas.microsoft.com/office/powerpoint/2010/main" val="3485283003"/>
              </p:ext>
            </p:extLst>
          </p:nvPr>
        </p:nvGraphicFramePr>
        <p:xfrm>
          <a:off x="179512" y="116632"/>
          <a:ext cx="8784976" cy="525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3047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822959" y="1845734"/>
            <a:ext cx="7543801" cy="3527482"/>
          </a:xfrm>
        </p:spPr>
        <p:txBody>
          <a:bodyPr>
            <a:normAutofit fontScale="85000" lnSpcReduction="10000"/>
          </a:bodyPr>
          <a:lstStyle/>
          <a:p>
            <a:pPr marL="0" indent="0">
              <a:buNone/>
            </a:pPr>
            <a:r>
              <a:rPr lang="en-GB" dirty="0"/>
              <a:t>Exercise – </a:t>
            </a:r>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a:xfrm>
            <a:off x="974449" y="260648"/>
            <a:ext cx="6554867" cy="1524000"/>
          </a:xfrm>
        </p:spPr>
        <p:txBody>
          <a:bodyPr/>
          <a:lstStyle/>
          <a:p>
            <a:pPr algn="ctr"/>
            <a:r>
              <a:rPr lang="en-GB" dirty="0"/>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3" cstate="print">
            <a:alphaModFix amt="35000"/>
            <a:extLst>
              <a:ext uri="{BEBA8EAE-BF5A-486C-A8C5-ECC9F3942E4B}">
                <a14:imgProps xmlns:a14="http://schemas.microsoft.com/office/drawing/2010/main">
                  <a14:imgLayer r:embed="rId4">
                    <a14:imgEffect>
                      <a14:brightnessContrast bright="-40000" contrast="-20000"/>
                    </a14:imgEffect>
                  </a14:imgLayer>
                </a14:imgProps>
              </a:ext>
              <a:ext uri="{28A0092B-C50C-407E-A947-70E740481C1C}">
                <a14:useLocalDpi xmlns:a14="http://schemas.microsoft.com/office/drawing/2010/main"/>
              </a:ext>
            </a:extLst>
          </a:blip>
          <a:stretch>
            <a:fillRect/>
          </a:stretch>
        </p:blipFill>
        <p:spPr bwMode="auto">
          <a:xfrm>
            <a:off x="3491881" y="2132856"/>
            <a:ext cx="1872208"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07504" y="1916832"/>
            <a:ext cx="3240360" cy="212365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a:t>Without trust</a:t>
            </a:r>
          </a:p>
          <a:p>
            <a:r>
              <a:rPr lang="en-GB" dirty="0"/>
              <a:t>Battles over rights and responsibilities</a:t>
            </a:r>
          </a:p>
          <a:p>
            <a:endParaRPr lang="en-GB" sz="800" dirty="0"/>
          </a:p>
          <a:p>
            <a:r>
              <a:rPr lang="en-GB" dirty="0"/>
              <a:t>Not cooperating with each other</a:t>
            </a:r>
          </a:p>
          <a:p>
            <a:endParaRPr lang="en-GB" sz="800" dirty="0"/>
          </a:p>
          <a:p>
            <a:endParaRPr lang="en-GB" sz="800" dirty="0"/>
          </a:p>
          <a:p>
            <a:r>
              <a:rPr lang="en-GB" dirty="0"/>
              <a:t>No trust makes meeting goals harder</a:t>
            </a:r>
          </a:p>
        </p:txBody>
      </p:sp>
      <p:sp>
        <p:nvSpPr>
          <p:cNvPr id="5" name="TextBox 4"/>
          <p:cNvSpPr txBox="1"/>
          <p:nvPr/>
        </p:nvSpPr>
        <p:spPr>
          <a:xfrm>
            <a:off x="5508106" y="1916832"/>
            <a:ext cx="3528390" cy="215443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b="1" dirty="0"/>
              <a:t>With trust</a:t>
            </a:r>
          </a:p>
          <a:p>
            <a:r>
              <a:rPr lang="en-GB" dirty="0"/>
              <a:t>Individuals become stronger as the group </a:t>
            </a:r>
          </a:p>
          <a:p>
            <a:r>
              <a:rPr lang="en-GB" dirty="0"/>
              <a:t>becomes cohesive and interdependent and </a:t>
            </a:r>
          </a:p>
          <a:p>
            <a:r>
              <a:rPr lang="en-GB" dirty="0"/>
              <a:t>Supportive</a:t>
            </a:r>
          </a:p>
          <a:p>
            <a:endParaRPr lang="en-GB" sz="800" dirty="0"/>
          </a:p>
          <a:p>
            <a:r>
              <a:rPr lang="en-GB" dirty="0"/>
              <a:t>Makes meeting goals easier</a:t>
            </a:r>
          </a:p>
        </p:txBody>
      </p:sp>
    </p:spTree>
    <p:extLst>
      <p:ext uri="{BB962C8B-B14F-4D97-AF65-F5344CB8AC3E}">
        <p14:creationId xmlns:p14="http://schemas.microsoft.com/office/powerpoint/2010/main" val="2382048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a:xfrm>
            <a:off x="299552" y="2492896"/>
            <a:ext cx="5832647" cy="3767670"/>
          </a:xfrm>
        </p:spPr>
        <p:txBody>
          <a:bodyPr/>
          <a:lstStyle/>
          <a:p>
            <a:pPr marL="0" indent="0">
              <a:buNone/>
            </a:pPr>
            <a:r>
              <a:rPr lang="en-GB" dirty="0"/>
              <a:t>“Good teams become great ones when the members trust each other enough to surrender the ‘me’ for the ‘we’.”</a:t>
            </a:r>
            <a:endParaRPr lang="en-GB" i="1" dirty="0"/>
          </a:p>
          <a:p>
            <a:pPr marL="0" indent="0">
              <a:buNone/>
            </a:pPr>
            <a:r>
              <a:rPr lang="en-GB" i="1" dirty="0"/>
              <a:t>Take a few minutes to think about the implications of this, and then we’ll discuss.</a:t>
            </a:r>
          </a:p>
        </p:txBody>
      </p:sp>
      <p:pic>
        <p:nvPicPr>
          <p:cNvPr id="4" name="Picture 3"/>
          <p:cNvPicPr>
            <a:picLocks noChangeAspect="1"/>
          </p:cNvPicPr>
          <p:nvPr/>
        </p:nvPicPr>
        <p:blipFill rotWithShape="1">
          <a:blip r:embed="rId3">
            <a:duotone>
              <a:schemeClr val="accent2">
                <a:shade val="45000"/>
                <a:satMod val="135000"/>
              </a:schemeClr>
              <a:prstClr val="white"/>
            </a:duotone>
          </a:blip>
          <a:srcRect t="12854" b="18593"/>
          <a:stretch/>
        </p:blipFill>
        <p:spPr>
          <a:xfrm>
            <a:off x="6228184" y="2492896"/>
            <a:ext cx="2520280" cy="2304256"/>
          </a:xfrm>
          <a:prstGeom prst="rect">
            <a:avLst/>
          </a:prstGeom>
        </p:spPr>
      </p:pic>
    </p:spTree>
    <p:extLst>
      <p:ext uri="{BB962C8B-B14F-4D97-AF65-F5344CB8AC3E}">
        <p14:creationId xmlns:p14="http://schemas.microsoft.com/office/powerpoint/2010/main" val="2296686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a:xfrm>
            <a:off x="1979712" y="266511"/>
            <a:ext cx="6554867" cy="1524000"/>
          </a:xfrm>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575556" y="1790510"/>
            <a:ext cx="3564396" cy="3438690"/>
          </a:xfrm>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pPr marL="514350" indent="-514350">
              <a:buFont typeface="Corbel" pitchFamily="34" charset="0"/>
              <a:buAutoNum type="arabicPeriod"/>
            </a:pPr>
            <a:endParaRPr lang="en-GB" altLang="en-US" sz="1400" dirty="0">
              <a:cs typeface="Arial" pitchFamily="34" charset="0"/>
            </a:endParaRPr>
          </a:p>
          <a:p>
            <a:pPr marL="514350" indent="-514350">
              <a:buFont typeface="Corbel" pitchFamily="34" charset="0"/>
              <a:buAutoNum type="arabicPeriod"/>
            </a:pPr>
            <a:r>
              <a:rPr lang="en-GB" altLang="en-US" sz="4300" dirty="0">
                <a:solidFill>
                  <a:schemeClr val="tx1"/>
                </a:solidFill>
                <a:cs typeface="Arial" pitchFamily="34" charset="0"/>
              </a:rPr>
              <a:t>Talk straight</a:t>
            </a:r>
          </a:p>
          <a:p>
            <a:pPr marL="514350" indent="-514350">
              <a:buFont typeface="Corbel" pitchFamily="34" charset="0"/>
              <a:buAutoNum type="arabicPeriod"/>
            </a:pPr>
            <a:r>
              <a:rPr lang="en-GB" altLang="en-US" sz="4300" dirty="0">
                <a:cs typeface="Arial" pitchFamily="34" charset="0"/>
              </a:rPr>
              <a:t>Demonstrate respect</a:t>
            </a:r>
          </a:p>
          <a:p>
            <a:pPr marL="514350" indent="-514350">
              <a:buFont typeface="Corbel" pitchFamily="34" charset="0"/>
              <a:buAutoNum type="arabicPeriod"/>
            </a:pPr>
            <a:r>
              <a:rPr lang="en-GB" altLang="en-US" sz="4300" dirty="0">
                <a:cs typeface="Arial" pitchFamily="34" charset="0"/>
              </a:rPr>
              <a:t>Create transparency</a:t>
            </a:r>
          </a:p>
          <a:p>
            <a:pPr marL="514350" indent="-514350">
              <a:buFont typeface="Corbel" pitchFamily="34" charset="0"/>
              <a:buAutoNum type="arabicPeriod"/>
            </a:pPr>
            <a:r>
              <a:rPr lang="en-GB" altLang="en-US" sz="4300" dirty="0">
                <a:cs typeface="Arial" pitchFamily="34" charset="0"/>
              </a:rPr>
              <a:t>Right Wrongs</a:t>
            </a:r>
          </a:p>
          <a:p>
            <a:pPr marL="514350" indent="-514350">
              <a:buFont typeface="Corbel" pitchFamily="34" charset="0"/>
              <a:buAutoNum type="arabicPeriod"/>
            </a:pPr>
            <a:r>
              <a:rPr lang="en-GB" altLang="en-US" sz="4300" dirty="0">
                <a:cs typeface="Arial" pitchFamily="34" charset="0"/>
              </a:rPr>
              <a:t>Show loyalty</a:t>
            </a:r>
          </a:p>
          <a:p>
            <a:pPr marL="514350" indent="-514350">
              <a:buFont typeface="Corbel" pitchFamily="34" charset="0"/>
              <a:buAutoNum type="arabicPeriod"/>
            </a:pPr>
            <a:r>
              <a:rPr lang="en-GB" altLang="en-US" sz="4300" dirty="0">
                <a:cs typeface="Arial" pitchFamily="34" charset="0"/>
              </a:rPr>
              <a:t>Deliver results</a:t>
            </a:r>
          </a:p>
          <a:p>
            <a:pPr marL="514350" indent="-514350">
              <a:buFont typeface="Corbel" pitchFamily="34" charset="0"/>
              <a:buAutoNum type="arabicPeriod"/>
            </a:pPr>
            <a:r>
              <a:rPr lang="en-GB" altLang="en-US" sz="4300" dirty="0">
                <a:cs typeface="Arial" pitchFamily="34" charset="0"/>
              </a:rPr>
              <a:t>Get better</a:t>
            </a:r>
          </a:p>
          <a:p>
            <a:pPr marL="514350" indent="-514350" eaLnBrk="1" hangingPunct="1">
              <a:buFont typeface="Corbel" pitchFamily="34" charset="0"/>
              <a:buAutoNum type="arabicPeriod"/>
            </a:pPr>
            <a:endParaRPr lang="en-GB" altLang="en-US" sz="1400" dirty="0">
              <a:cs typeface="Arial" pitchFamily="34" charset="0"/>
            </a:endParaRPr>
          </a:p>
          <a:p>
            <a:pPr marL="0" indent="0" eaLnBrk="1" hangingPunct="1">
              <a:buNone/>
            </a:pPr>
            <a:endParaRPr lang="en-GB" altLang="en-US" sz="1400" dirty="0">
              <a:cs typeface="Arial" pitchFamily="34" charset="0"/>
            </a:endParaRPr>
          </a:p>
          <a:p>
            <a:pPr marL="2743200" lvl="5" indent="-514350">
              <a:buFont typeface="Corbel" pitchFamily="34" charset="0"/>
              <a:buAutoNum type="arabicPeriod"/>
            </a:pPr>
            <a:endParaRPr lang="en-GB" altLang="en-US" dirty="0">
              <a:cs typeface="Arial" pitchFamily="34" charset="0"/>
            </a:endParaRPr>
          </a:p>
          <a:p>
            <a:pPr marL="514350" indent="-514350" eaLnBrk="1" hangingPunct="1">
              <a:buFont typeface="Corbel" pitchFamily="34" charset="0"/>
              <a:buAutoNum type="arabicPeriod"/>
            </a:pPr>
            <a:endParaRPr lang="en-GB" altLang="en-US" sz="14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932040" y="1790511"/>
            <a:ext cx="3384376" cy="343869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400" dirty="0">
                <a:cs typeface="Arial" pitchFamily="34" charset="0"/>
              </a:rPr>
              <a:t>Confront reality</a:t>
            </a:r>
          </a:p>
          <a:p>
            <a:pPr marL="514350" indent="-514350">
              <a:buFont typeface="Corbel" pitchFamily="34" charset="0"/>
              <a:buAutoNum type="arabicPeriod" startAt="8"/>
            </a:pPr>
            <a:r>
              <a:rPr lang="en-GB" altLang="en-US" sz="2400" dirty="0">
                <a:cs typeface="Arial" pitchFamily="34" charset="0"/>
              </a:rPr>
              <a:t>Clarify expectations</a:t>
            </a:r>
          </a:p>
          <a:p>
            <a:pPr marL="514350" indent="-514350">
              <a:buFont typeface="Corbel" pitchFamily="34" charset="0"/>
              <a:buAutoNum type="arabicPeriod" startAt="8"/>
            </a:pPr>
            <a:r>
              <a:rPr lang="en-GB" altLang="en-US" sz="2400" dirty="0">
                <a:cs typeface="Arial" pitchFamily="34" charset="0"/>
              </a:rPr>
              <a:t>Practice Accountability</a:t>
            </a:r>
          </a:p>
          <a:p>
            <a:pPr marL="514350" indent="-514350">
              <a:buFont typeface="Corbel" pitchFamily="34" charset="0"/>
              <a:buAutoNum type="arabicPeriod" startAt="8"/>
            </a:pPr>
            <a:r>
              <a:rPr lang="en-GB" altLang="en-US" sz="2400" dirty="0">
                <a:cs typeface="Arial" pitchFamily="34" charset="0"/>
              </a:rPr>
              <a:t>Listen First</a:t>
            </a:r>
          </a:p>
          <a:p>
            <a:pPr marL="514350" indent="-514350">
              <a:buFont typeface="Corbel" pitchFamily="34" charset="0"/>
              <a:buAutoNum type="arabicPeriod" startAt="8"/>
            </a:pPr>
            <a:r>
              <a:rPr lang="en-GB" altLang="en-US" sz="2400" dirty="0">
                <a:cs typeface="Arial" pitchFamily="34" charset="0"/>
              </a:rPr>
              <a:t>Keep Commitments</a:t>
            </a:r>
          </a:p>
          <a:p>
            <a:pPr marL="514350" indent="-514350">
              <a:buFont typeface="Corbel" pitchFamily="34" charset="0"/>
              <a:buAutoNum type="arabicPeriod" startAt="8"/>
            </a:pPr>
            <a:r>
              <a:rPr lang="en-GB" altLang="en-US" sz="24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179512" y="5517232"/>
            <a:ext cx="8642484" cy="276999"/>
          </a:xfrm>
          <a:prstGeom prst="rect">
            <a:avLst/>
          </a:prstGeom>
        </p:spPr>
        <p:txBody>
          <a:bodyPr wrap="square">
            <a:spAutoFit/>
          </a:bodyPr>
          <a:lstStyle/>
          <a:p>
            <a:pPr algn="ctr"/>
            <a:r>
              <a:rPr lang="en-US" sz="1200" dirty="0"/>
              <a:t>Covey, S.M.R. 2006, </a:t>
            </a:r>
            <a:r>
              <a:rPr lang="en-US" sz="1200" dirty="0">
                <a:latin typeface="Times New Roman" panose="02020603050405020304" pitchFamily="18" charset="0"/>
                <a:cs typeface="Times New Roman" panose="02020603050405020304" pitchFamily="18" charset="0"/>
              </a:rPr>
              <a:t>“</a:t>
            </a:r>
            <a:r>
              <a:rPr lang="en-US" sz="1200" i="1" dirty="0">
                <a:latin typeface="Times New Roman" panose="02020603050405020304" pitchFamily="18" charset="0"/>
                <a:cs typeface="Times New Roman" panose="02020603050405020304" pitchFamily="18" charset="0"/>
              </a:rPr>
              <a:t>The speed of trust: the one thing that changes everything” </a:t>
            </a:r>
            <a:r>
              <a:rPr lang="en-US" sz="1200" dirty="0"/>
              <a:t>Simon &amp; Schuster, New York; London. </a:t>
            </a:r>
            <a:endParaRPr lang="en-GB" sz="1200"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a:xfrm>
            <a:off x="539552" y="260648"/>
            <a:ext cx="7848872" cy="1119659"/>
          </a:xfrm>
        </p:spPr>
        <p:txBody>
          <a:bodyPr/>
          <a:lstStyle/>
          <a:p>
            <a:pPr algn="ctr"/>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362779" y="1484785"/>
            <a:ext cx="4248150" cy="4752528"/>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everyone</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622522" y="1484784"/>
            <a:ext cx="4249737" cy="4752528"/>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accent5">
                <a:lumMod val="40000"/>
                <a:lumOff val="60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a:xfrm>
            <a:off x="394605" y="1738159"/>
            <a:ext cx="8281851" cy="4023360"/>
          </a:xfrm>
        </p:spPr>
        <p:txBody>
          <a:bodyPr>
            <a:normAutofit/>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pic>
        <p:nvPicPr>
          <p:cNvPr id="4" name="Picture 3"/>
          <p:cNvPicPr>
            <a:picLocks noChangeAspect="1"/>
          </p:cNvPicPr>
          <p:nvPr/>
        </p:nvPicPr>
        <p:blipFill>
          <a:blip r:embed="rId3"/>
          <a:stretch>
            <a:fillRect/>
          </a:stretch>
        </p:blipFill>
        <p:spPr>
          <a:xfrm>
            <a:off x="7939466" y="1845734"/>
            <a:ext cx="854587" cy="1315092"/>
          </a:xfrm>
          <a:prstGeom prst="rect">
            <a:avLst/>
          </a:prstGeom>
        </p:spPr>
      </p:pic>
    </p:spTree>
    <p:extLst>
      <p:ext uri="{BB962C8B-B14F-4D97-AF65-F5344CB8AC3E}">
        <p14:creationId xmlns:p14="http://schemas.microsoft.com/office/powerpoint/2010/main" val="334658710"/>
      </p:ext>
    </p:extLst>
  </p:cSld>
  <p:clrMapOvr>
    <a:masterClrMapping/>
  </p:clrMapOvr>
</p:sld>
</file>

<file path=ppt/theme/theme1.xml><?xml version="1.0" encoding="utf-8"?>
<a:theme xmlns:a="http://schemas.openxmlformats.org/drawingml/2006/main" name="Retrospec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f66716c4-314f-46c1-b01e-5a44c61897d8"/>
    <ds:schemaRef ds:uri="http://www.w3.org/XML/1998/namespace"/>
    <ds:schemaRef ds:uri="http://schemas.microsoft.com/office/infopath/2007/PartnerControls"/>
    <ds:schemaRef ds:uri="http://purl.org/dc/terms/"/>
    <ds:schemaRef ds:uri="http://schemas.microsoft.com/office/2006/metadata/properties"/>
    <ds:schemaRef ds:uri="http://schemas.microsoft.com/office/2006/documentManagement/types"/>
    <ds:schemaRef ds:uri="a908d394-d138-480e-87a3-ff44c37f991a"/>
    <ds:schemaRef ds:uri="http://purl.org/dc/dcmitype/"/>
  </ds:schemaRefs>
</ds:datastoreItem>
</file>

<file path=customXml/itemProps2.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2355</Words>
  <Application>Microsoft Office PowerPoint</Application>
  <PresentationFormat>On-screen Show (4:3)</PresentationFormat>
  <Paragraphs>202</Paragraphs>
  <Slides>17</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Corbel</vt:lpstr>
      <vt:lpstr>Times New Roman</vt:lpstr>
      <vt:lpstr>Retrospect</vt:lpstr>
      <vt:lpstr>People Management</vt:lpstr>
      <vt:lpstr>Effective Team Working</vt:lpstr>
      <vt:lpstr>Definition of a team</vt:lpstr>
      <vt:lpstr>Teams</vt:lpstr>
      <vt:lpstr>What is the difference between          a team and a group?</vt:lpstr>
      <vt:lpstr>Rick DuFour on Groups v. Teams</vt:lpstr>
      <vt:lpstr>Groups &amp; Teams</vt:lpstr>
      <vt:lpstr>Importance of teamwork</vt:lpstr>
      <vt:lpstr>PowerPoint Presentation</vt:lpstr>
      <vt:lpstr>So, what makes an effective team?</vt:lpstr>
      <vt:lpstr>PowerPoint Presentation</vt:lpstr>
      <vt:lpstr>What is trust?</vt:lpstr>
      <vt:lpstr>Trust</vt:lpstr>
      <vt:lpstr>Teams &amp; Trust</vt:lpstr>
      <vt:lpstr>Relationship Trust</vt:lpstr>
      <vt:lpstr>Developing Good Relationships</vt:lpstr>
      <vt:lpstr>Benefits of an effective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61</cp:revision>
  <dcterms:created xsi:type="dcterms:W3CDTF">2015-04-14T15:21:28Z</dcterms:created>
  <dcterms:modified xsi:type="dcterms:W3CDTF">2022-05-25T10:00:36Z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