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256" r:id="rId5"/>
    <p:sldId id="2540" r:id="rId6"/>
    <p:sldId id="2565" r:id="rId7"/>
    <p:sldId id="2560" r:id="rId8"/>
    <p:sldId id="2571" r:id="rId9"/>
    <p:sldId id="289" r:id="rId10"/>
    <p:sldId id="2572" r:id="rId11"/>
    <p:sldId id="295" r:id="rId12"/>
    <p:sldId id="294" r:id="rId13"/>
    <p:sldId id="290" r:id="rId14"/>
    <p:sldId id="2600" r:id="rId15"/>
    <p:sldId id="2601" r:id="rId16"/>
    <p:sldId id="303" r:id="rId17"/>
    <p:sldId id="2602" r:id="rId18"/>
    <p:sldId id="2603" r:id="rId19"/>
    <p:sldId id="2604" r:id="rId20"/>
    <p:sldId id="2605" r:id="rId21"/>
    <p:sldId id="2606" r:id="rId22"/>
    <p:sldId id="260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328" userDrawn="1">
          <p15:clr>
            <a:srgbClr val="A4A3A4"/>
          </p15:clr>
        </p15:guide>
        <p15:guide id="2" pos="3864" userDrawn="1">
          <p15:clr>
            <a:srgbClr val="A4A3A4"/>
          </p15:clr>
        </p15:guide>
        <p15:guide id="3" pos="7512" userDrawn="1">
          <p15:clr>
            <a:srgbClr val="A4A3A4"/>
          </p15:clr>
        </p15:guide>
        <p15:guide id="4" pos="144" userDrawn="1">
          <p15:clr>
            <a:srgbClr val="A4A3A4"/>
          </p15:clr>
        </p15:guide>
        <p15:guide id="5" orient="horz" pos="624" userDrawn="1">
          <p15:clr>
            <a:srgbClr val="A4A3A4"/>
          </p15:clr>
        </p15:guide>
        <p15:guide id="6" orient="horz" pos="405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247" autoAdjust="0"/>
  </p:normalViewPr>
  <p:slideViewPr>
    <p:cSldViewPr snapToGrid="0" showGuides="1">
      <p:cViewPr varScale="1">
        <p:scale>
          <a:sx n="70" d="100"/>
          <a:sy n="70" d="100"/>
        </p:scale>
        <p:origin x="1166" y="48"/>
      </p:cViewPr>
      <p:guideLst>
        <p:guide orient="horz" pos="2328"/>
        <p:guide pos="3864"/>
        <p:guide pos="7512"/>
        <p:guide pos="144"/>
        <p:guide orient="horz" pos="624"/>
        <p:guide orient="horz" pos="4056"/>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509FA7-3F79-4A29-AAC8-6E27DDA04FD1}" type="doc">
      <dgm:prSet loTypeId="urn:microsoft.com/office/officeart/2005/8/layout/default" loCatId="list" qsTypeId="urn:microsoft.com/office/officeart/2005/8/quickstyle/simple2" qsCatId="simple" csTypeId="urn:microsoft.com/office/officeart/2005/8/colors/colorful1" csCatId="colorful" phldr="1"/>
      <dgm:spPr/>
      <dgm:t>
        <a:bodyPr/>
        <a:lstStyle/>
        <a:p>
          <a:endParaRPr lang="en-US"/>
        </a:p>
      </dgm:t>
    </dgm:pt>
    <dgm:pt modelId="{C67B13F3-104E-44A2-8881-DB7621CA3049}">
      <dgm:prSet/>
      <dgm:spPr/>
      <dgm:t>
        <a:bodyPr/>
        <a:lstStyle/>
        <a:p>
          <a:r>
            <a:rPr lang="en-US"/>
            <a:t>Economic sustainability in the hotel industry requires balancing profitability with eco-responsible practices.</a:t>
          </a:r>
        </a:p>
      </dgm:t>
    </dgm:pt>
    <dgm:pt modelId="{8BF97BC1-BC1B-4424-8725-82D596C226C0}" type="parTrans" cxnId="{03A29A6E-B255-486E-8341-1321E67235CA}">
      <dgm:prSet/>
      <dgm:spPr/>
      <dgm:t>
        <a:bodyPr/>
        <a:lstStyle/>
        <a:p>
          <a:endParaRPr lang="en-US"/>
        </a:p>
      </dgm:t>
    </dgm:pt>
    <dgm:pt modelId="{F14D82D5-4199-4A2F-AAB3-43EB7A40DA5F}" type="sibTrans" cxnId="{03A29A6E-B255-486E-8341-1321E67235CA}">
      <dgm:prSet/>
      <dgm:spPr/>
      <dgm:t>
        <a:bodyPr/>
        <a:lstStyle/>
        <a:p>
          <a:endParaRPr lang="en-US"/>
        </a:p>
      </dgm:t>
    </dgm:pt>
    <dgm:pt modelId="{0FD3B949-1581-4B91-9614-A5EDBB6FB4D5}">
      <dgm:prSet/>
      <dgm:spPr/>
      <dgm:t>
        <a:bodyPr/>
        <a:lstStyle/>
        <a:p>
          <a:r>
            <a:rPr lang="en-US" dirty="0"/>
            <a:t>Evaluating the cost-effectiveness of sustainable technologies is critical, considering both initial costs and long-term savings (Mandarin Oriental, 2022).</a:t>
          </a:r>
        </a:p>
      </dgm:t>
    </dgm:pt>
    <dgm:pt modelId="{7922A4E9-6F24-42F3-BB57-76061AFCD177}" type="parTrans" cxnId="{1C21B77F-7AC6-4532-B0EB-56BD3D141D87}">
      <dgm:prSet/>
      <dgm:spPr/>
      <dgm:t>
        <a:bodyPr/>
        <a:lstStyle/>
        <a:p>
          <a:endParaRPr lang="en-US"/>
        </a:p>
      </dgm:t>
    </dgm:pt>
    <dgm:pt modelId="{43C33E92-E1AB-491B-8AF7-3334967D7A18}" type="sibTrans" cxnId="{1C21B77F-7AC6-4532-B0EB-56BD3D141D87}">
      <dgm:prSet/>
      <dgm:spPr/>
      <dgm:t>
        <a:bodyPr/>
        <a:lstStyle/>
        <a:p>
          <a:endParaRPr lang="en-US"/>
        </a:p>
      </dgm:t>
    </dgm:pt>
    <dgm:pt modelId="{791261FB-EE25-44B6-9B69-A8E3F36AD47D}">
      <dgm:prSet/>
      <dgm:spPr/>
      <dgm:t>
        <a:bodyPr/>
        <a:lstStyle/>
        <a:p>
          <a:r>
            <a:rPr lang="en-US"/>
            <a:t>Investments in sustainable technology, despite higher initial costs, often lead to significant long-term savings due to reduced energy and resource consumption.</a:t>
          </a:r>
        </a:p>
      </dgm:t>
    </dgm:pt>
    <dgm:pt modelId="{E434E8CF-4179-447F-9ADA-C0F89D288BF2}" type="parTrans" cxnId="{3A720D98-1E4B-4BC0-A200-590FDA838F03}">
      <dgm:prSet/>
      <dgm:spPr/>
      <dgm:t>
        <a:bodyPr/>
        <a:lstStyle/>
        <a:p>
          <a:endParaRPr lang="en-US"/>
        </a:p>
      </dgm:t>
    </dgm:pt>
    <dgm:pt modelId="{B4B8EA9B-132A-4998-9759-371B0F51FF4F}" type="sibTrans" cxnId="{3A720D98-1E4B-4BC0-A200-590FDA838F03}">
      <dgm:prSet/>
      <dgm:spPr/>
      <dgm:t>
        <a:bodyPr/>
        <a:lstStyle/>
        <a:p>
          <a:endParaRPr lang="en-US"/>
        </a:p>
      </dgm:t>
    </dgm:pt>
    <dgm:pt modelId="{60DB0572-E25A-4CCE-AE60-71A5534DDAE7}">
      <dgm:prSet/>
      <dgm:spPr/>
      <dgm:t>
        <a:bodyPr/>
        <a:lstStyle/>
        <a:p>
          <a:r>
            <a:rPr lang="en-US"/>
            <a:t>Mandarin Oriental's sustainability efforts contribute to cost-efficiency, aligning with the economic component of the PESTEL framework.</a:t>
          </a:r>
        </a:p>
      </dgm:t>
    </dgm:pt>
    <dgm:pt modelId="{8D22535E-B4D7-4103-A497-1090FB4FBD6B}" type="parTrans" cxnId="{4ED594D1-D480-4DDF-B578-DEDA9EE14889}">
      <dgm:prSet/>
      <dgm:spPr/>
      <dgm:t>
        <a:bodyPr/>
        <a:lstStyle/>
        <a:p>
          <a:endParaRPr lang="en-US"/>
        </a:p>
      </dgm:t>
    </dgm:pt>
    <dgm:pt modelId="{890682F2-AAF2-4C75-A7A7-08C088517170}" type="sibTrans" cxnId="{4ED594D1-D480-4DDF-B578-DEDA9EE14889}">
      <dgm:prSet/>
      <dgm:spPr/>
      <dgm:t>
        <a:bodyPr/>
        <a:lstStyle/>
        <a:p>
          <a:endParaRPr lang="en-US"/>
        </a:p>
      </dgm:t>
    </dgm:pt>
    <dgm:pt modelId="{A798862D-16B2-496F-9F26-B6DB6E2F3DBB}">
      <dgm:prSet/>
      <dgm:spPr/>
      <dgm:t>
        <a:bodyPr/>
        <a:lstStyle/>
        <a:p>
          <a:r>
            <a:rPr lang="en-US"/>
            <a:t>Energy-efficient technologies, like LED lighting and energy-efficient appliances, not only reduce energy usage but also enhance operational cost-efficiency.</a:t>
          </a:r>
        </a:p>
      </dgm:t>
    </dgm:pt>
    <dgm:pt modelId="{DD543CEA-C963-42B7-9EBA-F1C739DE82B2}" type="parTrans" cxnId="{7DA3023E-0471-41D4-B8F1-7B51BF30878A}">
      <dgm:prSet/>
      <dgm:spPr/>
      <dgm:t>
        <a:bodyPr/>
        <a:lstStyle/>
        <a:p>
          <a:endParaRPr lang="en-US"/>
        </a:p>
      </dgm:t>
    </dgm:pt>
    <dgm:pt modelId="{3BCFBAC3-39BB-4A77-AA55-12B366ADC73D}" type="sibTrans" cxnId="{7DA3023E-0471-41D4-B8F1-7B51BF30878A}">
      <dgm:prSet/>
      <dgm:spPr/>
      <dgm:t>
        <a:bodyPr/>
        <a:lstStyle/>
        <a:p>
          <a:endParaRPr lang="en-US"/>
        </a:p>
      </dgm:t>
    </dgm:pt>
    <dgm:pt modelId="{561CC77C-5CC6-48C8-BA12-C464B29E051E}">
      <dgm:prSet/>
      <dgm:spPr/>
      <dgm:t>
        <a:bodyPr/>
        <a:lstStyle/>
        <a:p>
          <a:r>
            <a:rPr lang="en-US"/>
            <a:t>Sustainable practices in the hotel industry help minimize resource consumption, leading to significant savings over time.</a:t>
          </a:r>
        </a:p>
      </dgm:t>
    </dgm:pt>
    <dgm:pt modelId="{9C5D7756-D536-4763-B895-1906EAD203D7}" type="parTrans" cxnId="{F4977F55-0115-41CF-9D20-7667917406A2}">
      <dgm:prSet/>
      <dgm:spPr/>
      <dgm:t>
        <a:bodyPr/>
        <a:lstStyle/>
        <a:p>
          <a:endParaRPr lang="en-US"/>
        </a:p>
      </dgm:t>
    </dgm:pt>
    <dgm:pt modelId="{E5823570-1A26-4E99-A6D5-5E604D250FC9}" type="sibTrans" cxnId="{F4977F55-0115-41CF-9D20-7667917406A2}">
      <dgm:prSet/>
      <dgm:spPr/>
      <dgm:t>
        <a:bodyPr/>
        <a:lstStyle/>
        <a:p>
          <a:endParaRPr lang="en-US"/>
        </a:p>
      </dgm:t>
    </dgm:pt>
    <dgm:pt modelId="{54202D56-A488-419D-AB56-796FF4464498}">
      <dgm:prSet/>
      <dgm:spPr/>
      <dgm:t>
        <a:bodyPr/>
        <a:lstStyle/>
        <a:p>
          <a:r>
            <a:rPr lang="en-US"/>
            <a:t>Evaluating the cost-effectiveness of sustainable technologies is a crucial aspect of the economic considerations in Mandarin Oriental's sustainability approach.</a:t>
          </a:r>
        </a:p>
      </dgm:t>
    </dgm:pt>
    <dgm:pt modelId="{90EE45B5-70CA-43AD-991C-EC022CFA728E}" type="parTrans" cxnId="{AC084798-CCC9-413F-A3C5-473F05C449E7}">
      <dgm:prSet/>
      <dgm:spPr/>
      <dgm:t>
        <a:bodyPr/>
        <a:lstStyle/>
        <a:p>
          <a:endParaRPr lang="en-US"/>
        </a:p>
      </dgm:t>
    </dgm:pt>
    <dgm:pt modelId="{1370BBB8-7F2F-404C-8445-3D302D4F2CFB}" type="sibTrans" cxnId="{AC084798-CCC9-413F-A3C5-473F05C449E7}">
      <dgm:prSet/>
      <dgm:spPr/>
      <dgm:t>
        <a:bodyPr/>
        <a:lstStyle/>
        <a:p>
          <a:endParaRPr lang="en-US"/>
        </a:p>
      </dgm:t>
    </dgm:pt>
    <dgm:pt modelId="{2C9D030C-CEFD-468D-A729-9A9B8536C2F7}" type="pres">
      <dgm:prSet presAssocID="{83509FA7-3F79-4A29-AAC8-6E27DDA04FD1}" presName="diagram" presStyleCnt="0">
        <dgm:presLayoutVars>
          <dgm:dir/>
          <dgm:resizeHandles val="exact"/>
        </dgm:presLayoutVars>
      </dgm:prSet>
      <dgm:spPr/>
    </dgm:pt>
    <dgm:pt modelId="{7AF13FDF-9D3C-4BC8-80BF-5F3C8E64F1D4}" type="pres">
      <dgm:prSet presAssocID="{C67B13F3-104E-44A2-8881-DB7621CA3049}" presName="node" presStyleLbl="node1" presStyleIdx="0" presStyleCnt="7">
        <dgm:presLayoutVars>
          <dgm:bulletEnabled val="1"/>
        </dgm:presLayoutVars>
      </dgm:prSet>
      <dgm:spPr/>
    </dgm:pt>
    <dgm:pt modelId="{A6245CFD-0A7F-4DC0-96D0-FD35A4952F24}" type="pres">
      <dgm:prSet presAssocID="{F14D82D5-4199-4A2F-AAB3-43EB7A40DA5F}" presName="sibTrans" presStyleCnt="0"/>
      <dgm:spPr/>
    </dgm:pt>
    <dgm:pt modelId="{87A149C4-9C99-45FF-856A-CB1A3CDEA9CB}" type="pres">
      <dgm:prSet presAssocID="{0FD3B949-1581-4B91-9614-A5EDBB6FB4D5}" presName="node" presStyleLbl="node1" presStyleIdx="1" presStyleCnt="7">
        <dgm:presLayoutVars>
          <dgm:bulletEnabled val="1"/>
        </dgm:presLayoutVars>
      </dgm:prSet>
      <dgm:spPr/>
    </dgm:pt>
    <dgm:pt modelId="{B7E9A154-D6ED-4A6E-8A6B-9ED4214BFF5C}" type="pres">
      <dgm:prSet presAssocID="{43C33E92-E1AB-491B-8AF7-3334967D7A18}" presName="sibTrans" presStyleCnt="0"/>
      <dgm:spPr/>
    </dgm:pt>
    <dgm:pt modelId="{F5293480-93A7-410D-9AA1-93F543BC5BAD}" type="pres">
      <dgm:prSet presAssocID="{791261FB-EE25-44B6-9B69-A8E3F36AD47D}" presName="node" presStyleLbl="node1" presStyleIdx="2" presStyleCnt="7">
        <dgm:presLayoutVars>
          <dgm:bulletEnabled val="1"/>
        </dgm:presLayoutVars>
      </dgm:prSet>
      <dgm:spPr/>
    </dgm:pt>
    <dgm:pt modelId="{74BEB0FB-F5A1-48F2-A99C-01F8BBDCCC80}" type="pres">
      <dgm:prSet presAssocID="{B4B8EA9B-132A-4998-9759-371B0F51FF4F}" presName="sibTrans" presStyleCnt="0"/>
      <dgm:spPr/>
    </dgm:pt>
    <dgm:pt modelId="{AD365E65-F971-4A41-B622-9BC7A24C4397}" type="pres">
      <dgm:prSet presAssocID="{60DB0572-E25A-4CCE-AE60-71A5534DDAE7}" presName="node" presStyleLbl="node1" presStyleIdx="3" presStyleCnt="7">
        <dgm:presLayoutVars>
          <dgm:bulletEnabled val="1"/>
        </dgm:presLayoutVars>
      </dgm:prSet>
      <dgm:spPr/>
    </dgm:pt>
    <dgm:pt modelId="{25DAD2C5-7653-4395-8054-5D7FB8EA215A}" type="pres">
      <dgm:prSet presAssocID="{890682F2-AAF2-4C75-A7A7-08C088517170}" presName="sibTrans" presStyleCnt="0"/>
      <dgm:spPr/>
    </dgm:pt>
    <dgm:pt modelId="{6D80F3BF-BDE7-4C09-8034-0CCEFBA2675C}" type="pres">
      <dgm:prSet presAssocID="{A798862D-16B2-496F-9F26-B6DB6E2F3DBB}" presName="node" presStyleLbl="node1" presStyleIdx="4" presStyleCnt="7">
        <dgm:presLayoutVars>
          <dgm:bulletEnabled val="1"/>
        </dgm:presLayoutVars>
      </dgm:prSet>
      <dgm:spPr/>
    </dgm:pt>
    <dgm:pt modelId="{57481BA6-49B7-4D45-83E6-0DE91896B3C5}" type="pres">
      <dgm:prSet presAssocID="{3BCFBAC3-39BB-4A77-AA55-12B366ADC73D}" presName="sibTrans" presStyleCnt="0"/>
      <dgm:spPr/>
    </dgm:pt>
    <dgm:pt modelId="{682D69A3-C71E-46C7-B89F-B614F3C35F29}" type="pres">
      <dgm:prSet presAssocID="{561CC77C-5CC6-48C8-BA12-C464B29E051E}" presName="node" presStyleLbl="node1" presStyleIdx="5" presStyleCnt="7">
        <dgm:presLayoutVars>
          <dgm:bulletEnabled val="1"/>
        </dgm:presLayoutVars>
      </dgm:prSet>
      <dgm:spPr/>
    </dgm:pt>
    <dgm:pt modelId="{8BAFFBBE-E47D-4D56-9C34-58E04E66BF68}" type="pres">
      <dgm:prSet presAssocID="{E5823570-1A26-4E99-A6D5-5E604D250FC9}" presName="sibTrans" presStyleCnt="0"/>
      <dgm:spPr/>
    </dgm:pt>
    <dgm:pt modelId="{37A8868F-5446-4B72-B57D-526496E17A58}" type="pres">
      <dgm:prSet presAssocID="{54202D56-A488-419D-AB56-796FF4464498}" presName="node" presStyleLbl="node1" presStyleIdx="6" presStyleCnt="7">
        <dgm:presLayoutVars>
          <dgm:bulletEnabled val="1"/>
        </dgm:presLayoutVars>
      </dgm:prSet>
      <dgm:spPr/>
    </dgm:pt>
  </dgm:ptLst>
  <dgm:cxnLst>
    <dgm:cxn modelId="{F2D0AC01-18BE-408D-9504-F82A242B47D9}" type="presOf" srcId="{54202D56-A488-419D-AB56-796FF4464498}" destId="{37A8868F-5446-4B72-B57D-526496E17A58}" srcOrd="0" destOrd="0" presId="urn:microsoft.com/office/officeart/2005/8/layout/default"/>
    <dgm:cxn modelId="{344BD01E-81D8-42B3-BF99-9567411EBFB7}" type="presOf" srcId="{C67B13F3-104E-44A2-8881-DB7621CA3049}" destId="{7AF13FDF-9D3C-4BC8-80BF-5F3C8E64F1D4}" srcOrd="0" destOrd="0" presId="urn:microsoft.com/office/officeart/2005/8/layout/default"/>
    <dgm:cxn modelId="{7B05D91E-1C44-4E72-95D0-AF5E16BDB241}" type="presOf" srcId="{0FD3B949-1581-4B91-9614-A5EDBB6FB4D5}" destId="{87A149C4-9C99-45FF-856A-CB1A3CDEA9CB}" srcOrd="0" destOrd="0" presId="urn:microsoft.com/office/officeart/2005/8/layout/default"/>
    <dgm:cxn modelId="{7DA3023E-0471-41D4-B8F1-7B51BF30878A}" srcId="{83509FA7-3F79-4A29-AAC8-6E27DDA04FD1}" destId="{A798862D-16B2-496F-9F26-B6DB6E2F3DBB}" srcOrd="4" destOrd="0" parTransId="{DD543CEA-C963-42B7-9EBA-F1C739DE82B2}" sibTransId="{3BCFBAC3-39BB-4A77-AA55-12B366ADC73D}"/>
    <dgm:cxn modelId="{F4977F55-0115-41CF-9D20-7667917406A2}" srcId="{83509FA7-3F79-4A29-AAC8-6E27DDA04FD1}" destId="{561CC77C-5CC6-48C8-BA12-C464B29E051E}" srcOrd="5" destOrd="0" parTransId="{9C5D7756-D536-4763-B895-1906EAD203D7}" sibTransId="{E5823570-1A26-4E99-A6D5-5E604D250FC9}"/>
    <dgm:cxn modelId="{03A29A6E-B255-486E-8341-1321E67235CA}" srcId="{83509FA7-3F79-4A29-AAC8-6E27DDA04FD1}" destId="{C67B13F3-104E-44A2-8881-DB7621CA3049}" srcOrd="0" destOrd="0" parTransId="{8BF97BC1-BC1B-4424-8725-82D596C226C0}" sibTransId="{F14D82D5-4199-4A2F-AAB3-43EB7A40DA5F}"/>
    <dgm:cxn modelId="{C599BE77-11BB-417D-8F04-FDE63145AA9A}" type="presOf" srcId="{83509FA7-3F79-4A29-AAC8-6E27DDA04FD1}" destId="{2C9D030C-CEFD-468D-A729-9A9B8536C2F7}" srcOrd="0" destOrd="0" presId="urn:microsoft.com/office/officeart/2005/8/layout/default"/>
    <dgm:cxn modelId="{1C21B77F-7AC6-4532-B0EB-56BD3D141D87}" srcId="{83509FA7-3F79-4A29-AAC8-6E27DDA04FD1}" destId="{0FD3B949-1581-4B91-9614-A5EDBB6FB4D5}" srcOrd="1" destOrd="0" parTransId="{7922A4E9-6F24-42F3-BB57-76061AFCD177}" sibTransId="{43C33E92-E1AB-491B-8AF7-3334967D7A18}"/>
    <dgm:cxn modelId="{3A720D98-1E4B-4BC0-A200-590FDA838F03}" srcId="{83509FA7-3F79-4A29-AAC8-6E27DDA04FD1}" destId="{791261FB-EE25-44B6-9B69-A8E3F36AD47D}" srcOrd="2" destOrd="0" parTransId="{E434E8CF-4179-447F-9ADA-C0F89D288BF2}" sibTransId="{B4B8EA9B-132A-4998-9759-371B0F51FF4F}"/>
    <dgm:cxn modelId="{AC084798-CCC9-413F-A3C5-473F05C449E7}" srcId="{83509FA7-3F79-4A29-AAC8-6E27DDA04FD1}" destId="{54202D56-A488-419D-AB56-796FF4464498}" srcOrd="6" destOrd="0" parTransId="{90EE45B5-70CA-43AD-991C-EC022CFA728E}" sibTransId="{1370BBB8-7F2F-404C-8445-3D302D4F2CFB}"/>
    <dgm:cxn modelId="{4B5F5DB0-3315-4B6D-BDD9-9661FEFC7D89}" type="presOf" srcId="{561CC77C-5CC6-48C8-BA12-C464B29E051E}" destId="{682D69A3-C71E-46C7-B89F-B614F3C35F29}" srcOrd="0" destOrd="0" presId="urn:microsoft.com/office/officeart/2005/8/layout/default"/>
    <dgm:cxn modelId="{4BA78DBD-71EC-4B14-A66F-13018AE81C99}" type="presOf" srcId="{60DB0572-E25A-4CCE-AE60-71A5534DDAE7}" destId="{AD365E65-F971-4A41-B622-9BC7A24C4397}" srcOrd="0" destOrd="0" presId="urn:microsoft.com/office/officeart/2005/8/layout/default"/>
    <dgm:cxn modelId="{6603EFCE-0A4B-405D-8A86-4C16E08BFF57}" type="presOf" srcId="{791261FB-EE25-44B6-9B69-A8E3F36AD47D}" destId="{F5293480-93A7-410D-9AA1-93F543BC5BAD}" srcOrd="0" destOrd="0" presId="urn:microsoft.com/office/officeart/2005/8/layout/default"/>
    <dgm:cxn modelId="{4ED594D1-D480-4DDF-B578-DEDA9EE14889}" srcId="{83509FA7-3F79-4A29-AAC8-6E27DDA04FD1}" destId="{60DB0572-E25A-4CCE-AE60-71A5534DDAE7}" srcOrd="3" destOrd="0" parTransId="{8D22535E-B4D7-4103-A497-1090FB4FBD6B}" sibTransId="{890682F2-AAF2-4C75-A7A7-08C088517170}"/>
    <dgm:cxn modelId="{2A7AD8F0-2997-4E50-B3E6-4EE018A34C82}" type="presOf" srcId="{A798862D-16B2-496F-9F26-B6DB6E2F3DBB}" destId="{6D80F3BF-BDE7-4C09-8034-0CCEFBA2675C}" srcOrd="0" destOrd="0" presId="urn:microsoft.com/office/officeart/2005/8/layout/default"/>
    <dgm:cxn modelId="{849FDC01-704B-4E13-AAC3-9DBA8D2C6F8F}" type="presParOf" srcId="{2C9D030C-CEFD-468D-A729-9A9B8536C2F7}" destId="{7AF13FDF-9D3C-4BC8-80BF-5F3C8E64F1D4}" srcOrd="0" destOrd="0" presId="urn:microsoft.com/office/officeart/2005/8/layout/default"/>
    <dgm:cxn modelId="{16F316E3-953E-4FEF-AD31-49DE931EF941}" type="presParOf" srcId="{2C9D030C-CEFD-468D-A729-9A9B8536C2F7}" destId="{A6245CFD-0A7F-4DC0-96D0-FD35A4952F24}" srcOrd="1" destOrd="0" presId="urn:microsoft.com/office/officeart/2005/8/layout/default"/>
    <dgm:cxn modelId="{0F970BB7-7F86-40A6-9D36-9D6B08F2E510}" type="presParOf" srcId="{2C9D030C-CEFD-468D-A729-9A9B8536C2F7}" destId="{87A149C4-9C99-45FF-856A-CB1A3CDEA9CB}" srcOrd="2" destOrd="0" presId="urn:microsoft.com/office/officeart/2005/8/layout/default"/>
    <dgm:cxn modelId="{2457DD11-1B2D-45B6-9183-C1701C08BABF}" type="presParOf" srcId="{2C9D030C-CEFD-468D-A729-9A9B8536C2F7}" destId="{B7E9A154-D6ED-4A6E-8A6B-9ED4214BFF5C}" srcOrd="3" destOrd="0" presId="urn:microsoft.com/office/officeart/2005/8/layout/default"/>
    <dgm:cxn modelId="{B22C1C0A-C952-4F42-A4A1-DF0D3C8AFAE9}" type="presParOf" srcId="{2C9D030C-CEFD-468D-A729-9A9B8536C2F7}" destId="{F5293480-93A7-410D-9AA1-93F543BC5BAD}" srcOrd="4" destOrd="0" presId="urn:microsoft.com/office/officeart/2005/8/layout/default"/>
    <dgm:cxn modelId="{27A52E4E-6CE8-4147-95AD-75E06A22F136}" type="presParOf" srcId="{2C9D030C-CEFD-468D-A729-9A9B8536C2F7}" destId="{74BEB0FB-F5A1-48F2-A99C-01F8BBDCCC80}" srcOrd="5" destOrd="0" presId="urn:microsoft.com/office/officeart/2005/8/layout/default"/>
    <dgm:cxn modelId="{B70F1E7B-AD88-423C-A32B-0CC85DE6B79D}" type="presParOf" srcId="{2C9D030C-CEFD-468D-A729-9A9B8536C2F7}" destId="{AD365E65-F971-4A41-B622-9BC7A24C4397}" srcOrd="6" destOrd="0" presId="urn:microsoft.com/office/officeart/2005/8/layout/default"/>
    <dgm:cxn modelId="{5F180860-07BE-4031-8FBB-4B35D6E824A6}" type="presParOf" srcId="{2C9D030C-CEFD-468D-A729-9A9B8536C2F7}" destId="{25DAD2C5-7653-4395-8054-5D7FB8EA215A}" srcOrd="7" destOrd="0" presId="urn:microsoft.com/office/officeart/2005/8/layout/default"/>
    <dgm:cxn modelId="{585B3D17-ADDB-4ECC-8B24-6531AB1FF515}" type="presParOf" srcId="{2C9D030C-CEFD-468D-A729-9A9B8536C2F7}" destId="{6D80F3BF-BDE7-4C09-8034-0CCEFBA2675C}" srcOrd="8" destOrd="0" presId="urn:microsoft.com/office/officeart/2005/8/layout/default"/>
    <dgm:cxn modelId="{8281DA84-ADC2-416C-B4B2-7A96DED132EB}" type="presParOf" srcId="{2C9D030C-CEFD-468D-A729-9A9B8536C2F7}" destId="{57481BA6-49B7-4D45-83E6-0DE91896B3C5}" srcOrd="9" destOrd="0" presId="urn:microsoft.com/office/officeart/2005/8/layout/default"/>
    <dgm:cxn modelId="{092A468D-1C3D-4EB8-B7B1-FF673660E5A5}" type="presParOf" srcId="{2C9D030C-CEFD-468D-A729-9A9B8536C2F7}" destId="{682D69A3-C71E-46C7-B89F-B614F3C35F29}" srcOrd="10" destOrd="0" presId="urn:microsoft.com/office/officeart/2005/8/layout/default"/>
    <dgm:cxn modelId="{6665F222-3D10-488E-B246-CCFC83348519}" type="presParOf" srcId="{2C9D030C-CEFD-468D-A729-9A9B8536C2F7}" destId="{8BAFFBBE-E47D-4D56-9C34-58E04E66BF68}" srcOrd="11" destOrd="0" presId="urn:microsoft.com/office/officeart/2005/8/layout/default"/>
    <dgm:cxn modelId="{EAF116DD-A835-4310-937A-7F6EEC72397C}" type="presParOf" srcId="{2C9D030C-CEFD-468D-A729-9A9B8536C2F7}" destId="{37A8868F-5446-4B72-B57D-526496E17A58}"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F13FDF-9D3C-4BC8-80BF-5F3C8E64F1D4}">
      <dsp:nvSpPr>
        <dsp:cNvPr id="0" name=""/>
        <dsp:cNvSpPr/>
      </dsp:nvSpPr>
      <dsp:spPr>
        <a:xfrm>
          <a:off x="3080" y="587032"/>
          <a:ext cx="2444055" cy="146643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Economic sustainability in the hotel industry requires balancing profitability with eco-responsible practices.</a:t>
          </a:r>
        </a:p>
      </dsp:txBody>
      <dsp:txXfrm>
        <a:off x="3080" y="587032"/>
        <a:ext cx="2444055" cy="1466433"/>
      </dsp:txXfrm>
    </dsp:sp>
    <dsp:sp modelId="{87A149C4-9C99-45FF-856A-CB1A3CDEA9CB}">
      <dsp:nvSpPr>
        <dsp:cNvPr id="0" name=""/>
        <dsp:cNvSpPr/>
      </dsp:nvSpPr>
      <dsp:spPr>
        <a:xfrm>
          <a:off x="2691541" y="587032"/>
          <a:ext cx="2444055" cy="146643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Evaluating the cost-effectiveness of sustainable technologies is critical, considering both initial costs and long-term savings (Mandarin Oriental, 2022).</a:t>
          </a:r>
        </a:p>
      </dsp:txBody>
      <dsp:txXfrm>
        <a:off x="2691541" y="587032"/>
        <a:ext cx="2444055" cy="1466433"/>
      </dsp:txXfrm>
    </dsp:sp>
    <dsp:sp modelId="{F5293480-93A7-410D-9AA1-93F543BC5BAD}">
      <dsp:nvSpPr>
        <dsp:cNvPr id="0" name=""/>
        <dsp:cNvSpPr/>
      </dsp:nvSpPr>
      <dsp:spPr>
        <a:xfrm>
          <a:off x="5380002" y="587032"/>
          <a:ext cx="2444055" cy="146643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Investments in sustainable technology, despite higher initial costs, often lead to significant long-term savings due to reduced energy and resource consumption.</a:t>
          </a:r>
        </a:p>
      </dsp:txBody>
      <dsp:txXfrm>
        <a:off x="5380002" y="587032"/>
        <a:ext cx="2444055" cy="1466433"/>
      </dsp:txXfrm>
    </dsp:sp>
    <dsp:sp modelId="{AD365E65-F971-4A41-B622-9BC7A24C4397}">
      <dsp:nvSpPr>
        <dsp:cNvPr id="0" name=""/>
        <dsp:cNvSpPr/>
      </dsp:nvSpPr>
      <dsp:spPr>
        <a:xfrm>
          <a:off x="8068463" y="587032"/>
          <a:ext cx="2444055" cy="146643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Mandarin Oriental's sustainability efforts contribute to cost-efficiency, aligning with the economic component of the PESTEL framework.</a:t>
          </a:r>
        </a:p>
      </dsp:txBody>
      <dsp:txXfrm>
        <a:off x="8068463" y="587032"/>
        <a:ext cx="2444055" cy="1466433"/>
      </dsp:txXfrm>
    </dsp:sp>
    <dsp:sp modelId="{6D80F3BF-BDE7-4C09-8034-0CCEFBA2675C}">
      <dsp:nvSpPr>
        <dsp:cNvPr id="0" name=""/>
        <dsp:cNvSpPr/>
      </dsp:nvSpPr>
      <dsp:spPr>
        <a:xfrm>
          <a:off x="1347311" y="2297871"/>
          <a:ext cx="2444055" cy="146643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Energy-efficient technologies, like LED lighting and energy-efficient appliances, not only reduce energy usage but also enhance operational cost-efficiency.</a:t>
          </a:r>
        </a:p>
      </dsp:txBody>
      <dsp:txXfrm>
        <a:off x="1347311" y="2297871"/>
        <a:ext cx="2444055" cy="1466433"/>
      </dsp:txXfrm>
    </dsp:sp>
    <dsp:sp modelId="{682D69A3-C71E-46C7-B89F-B614F3C35F29}">
      <dsp:nvSpPr>
        <dsp:cNvPr id="0" name=""/>
        <dsp:cNvSpPr/>
      </dsp:nvSpPr>
      <dsp:spPr>
        <a:xfrm>
          <a:off x="4035772" y="2297871"/>
          <a:ext cx="2444055" cy="146643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Sustainable practices in the hotel industry help minimize resource consumption, leading to significant savings over time.</a:t>
          </a:r>
        </a:p>
      </dsp:txBody>
      <dsp:txXfrm>
        <a:off x="4035772" y="2297871"/>
        <a:ext cx="2444055" cy="1466433"/>
      </dsp:txXfrm>
    </dsp:sp>
    <dsp:sp modelId="{37A8868F-5446-4B72-B57D-526496E17A58}">
      <dsp:nvSpPr>
        <dsp:cNvPr id="0" name=""/>
        <dsp:cNvSpPr/>
      </dsp:nvSpPr>
      <dsp:spPr>
        <a:xfrm>
          <a:off x="6724233" y="2297871"/>
          <a:ext cx="2444055" cy="146643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Evaluating the cost-effectiveness of sustainable technologies is a crucial aspect of the economic considerations in Mandarin Oriental's sustainability approach.</a:t>
          </a:r>
        </a:p>
      </dsp:txBody>
      <dsp:txXfrm>
        <a:off x="6724233" y="2297871"/>
        <a:ext cx="2444055" cy="146643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65D3EB-CBDD-4100-83B7-3BFE0A8F411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72B4595-A79D-4567-9FE1-DCF31A42B3D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E5C0719-993D-42E1-80ED-8F01056F36C2}" type="datetimeFigureOut">
              <a:rPr lang="en-US" smtClean="0"/>
              <a:t>11/29/23</a:t>
            </a:fld>
            <a:endParaRPr lang="en-US" dirty="0"/>
          </a:p>
        </p:txBody>
      </p:sp>
      <p:sp>
        <p:nvSpPr>
          <p:cNvPr id="4" name="Footer Placeholder 3">
            <a:extLst>
              <a:ext uri="{FF2B5EF4-FFF2-40B4-BE49-F238E27FC236}">
                <a16:creationId xmlns:a16="http://schemas.microsoft.com/office/drawing/2014/main" id="{850E452F-E862-4273-987C-980229E5320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3EE394C-9AD7-48EA-AB0F-18032A3E097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00421AD-3AC0-48CB-8727-BB447FD2264E}" type="slidenum">
              <a:rPr lang="en-US" smtClean="0"/>
              <a:t>‹#›</a:t>
            </a:fld>
            <a:endParaRPr lang="en-US" dirty="0"/>
          </a:p>
        </p:txBody>
      </p:sp>
    </p:spTree>
    <p:extLst>
      <p:ext uri="{BB962C8B-B14F-4D97-AF65-F5344CB8AC3E}">
        <p14:creationId xmlns:p14="http://schemas.microsoft.com/office/powerpoint/2010/main" val="326815982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D3BC9C-6C58-464F-B94E-FD73C5FB016E}" type="datetimeFigureOut">
              <a:rPr lang="en-US" smtClean="0"/>
              <a:t>11/29/23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60DC36-8EFA-4378-9855-E019C55AC472}" type="slidenum">
              <a:rPr lang="en-US" smtClean="0"/>
              <a:t>‹#›</a:t>
            </a:fld>
            <a:endParaRPr lang="en-US" dirty="0"/>
          </a:p>
        </p:txBody>
      </p:sp>
    </p:spTree>
    <p:extLst>
      <p:ext uri="{BB962C8B-B14F-4D97-AF65-F5344CB8AC3E}">
        <p14:creationId xmlns:p14="http://schemas.microsoft.com/office/powerpoint/2010/main" val="1877053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a:t>
            </a:fld>
            <a:endParaRPr lang="en-US" dirty="0"/>
          </a:p>
        </p:txBody>
      </p:sp>
    </p:spTree>
    <p:extLst>
      <p:ext uri="{BB962C8B-B14F-4D97-AF65-F5344CB8AC3E}">
        <p14:creationId xmlns:p14="http://schemas.microsoft.com/office/powerpoint/2010/main" val="1773527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nSpc>
                <a:spcPct val="20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Mandarin, a towering marvel which rapidly established a reputation for superb service in the heart of Hong Kong, began the brand's journey in 1963 with the opening of The Mandarin. Mandarin Oriental is currently known around the world for providing the ultimate in luxury experiences (Mandarin Oriental Hotel, 2021).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nSpc>
                <a:spcPct val="200000"/>
              </a:lnSpc>
              <a:spcBef>
                <a:spcPts val="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The importance of sustainability ought to be emphasised, especially for a brand like Mandarin Oriental. First and foremost, it is a moral obligation. Mandarin Oriental, as a global brand, operates in some of the world's most beautiful and culturally diverse locations. Sustainability is a strategic requirement in addition to a moral obligation. It is a deliberate decision to safeguard and preserve the world's natural and cultural legacy, in keeping with the brand's dedication to service excellence. Sustainability is also a long-term investment. </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2</a:t>
            </a:fld>
            <a:endParaRPr lang="en-US" dirty="0"/>
          </a:p>
        </p:txBody>
      </p:sp>
    </p:spTree>
    <p:extLst>
      <p:ext uri="{BB962C8B-B14F-4D97-AF65-F5344CB8AC3E}">
        <p14:creationId xmlns:p14="http://schemas.microsoft.com/office/powerpoint/2010/main" val="3566166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Sustainable dining has been a hallmark of the hotel industry's contemporary sustainability concept, and the Mandarin Oriental Hotel is no exception (Mandarin Oriental Hotel, 2021). The hotel's philosophy is strongly engrained with a commitment to sustainable dining, resulting in a culinary experience that not only excitement the taste but also aligns with broader environmental values. This presentation’s focus is on Mandarin Oriental's approach to sustainable dining, highlighting energy conservation, garbage disposal, and sourcing procedures, as well as how these programs correlate with theoretical notions such as the PESTEL framework.</a:t>
            </a:r>
          </a:p>
        </p:txBody>
      </p:sp>
      <p:sp>
        <p:nvSpPr>
          <p:cNvPr id="4" name="Slide Number Placeholder 3"/>
          <p:cNvSpPr>
            <a:spLocks noGrp="1"/>
          </p:cNvSpPr>
          <p:nvPr>
            <p:ph type="sldNum" sz="quarter" idx="5"/>
          </p:nvPr>
        </p:nvSpPr>
        <p:spPr/>
        <p:txBody>
          <a:bodyPr/>
          <a:lstStyle/>
          <a:p>
            <a:fld id="{BE60DC36-8EFA-4378-9855-E019C55AC472}" type="slidenum">
              <a:rPr lang="en-US" smtClean="0"/>
              <a:t>3</a:t>
            </a:fld>
            <a:endParaRPr lang="en-US" dirty="0"/>
          </a:p>
        </p:txBody>
      </p:sp>
    </p:spTree>
    <p:extLst>
      <p:ext uri="{BB962C8B-B14F-4D97-AF65-F5344CB8AC3E}">
        <p14:creationId xmlns:p14="http://schemas.microsoft.com/office/powerpoint/2010/main" val="42617483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(United Nations, 2023), sustainability has emerged as a critical term in today's business setting, incorporating environmental, social, and economic factors in corporate plans. Because of its considerable environmental and social implications, sustainability is of special relevance in the hotel sector. The PESTEL framework can be used to </a:t>
            </a:r>
            <a:r>
              <a:rPr lang="en-US" dirty="0" err="1"/>
              <a:t>analyse</a:t>
            </a:r>
            <a:r>
              <a:rPr lang="en-US" dirty="0"/>
              <a:t> how sustainability principles relate to the hotel business, specifically the Mandarin Oriental Hotel. PESTEL analysis, which stands for Political, Economic, Social, Technological, Environmental, and Legal elements, is a useful method for evaluating the external macroenvironmental variables that influence an </a:t>
            </a:r>
            <a:r>
              <a:rPr lang="en-US" dirty="0" err="1"/>
              <a:t>organisation</a:t>
            </a:r>
            <a:r>
              <a:rPr lang="en-US" dirty="0"/>
              <a:t>. The PESTEL framework, when applied to the hotel business, provides a holistic view of sustainability (Ford and Sturman, 2020).</a:t>
            </a:r>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4</a:t>
            </a:fld>
            <a:endParaRPr lang="en-US" dirty="0"/>
          </a:p>
        </p:txBody>
      </p:sp>
    </p:spTree>
    <p:extLst>
      <p:ext uri="{BB962C8B-B14F-4D97-AF65-F5344CB8AC3E}">
        <p14:creationId xmlns:p14="http://schemas.microsoft.com/office/powerpoint/2010/main" val="42931288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nSpc>
                <a:spcPct val="200000"/>
              </a:lnSpc>
              <a:spcBef>
                <a:spcPts val="0"/>
              </a:spcBef>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The term political factors refer to government regulations, policies, and political stability. Understanding the political context is critical for Mandarin Oriental Hotel, particularly in terms of sustainability. This includes following to local and international environmental policies, emission reduction targets, waste management, and safety standards. Compliance with these aspects is not only a legal necessity, but it is also necessary for long-term operations and success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(Ford and Sturman, 2020).</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E60DC36-8EFA-4378-9855-E019C55AC472}" type="slidenum">
              <a:rPr lang="en-US" smtClean="0"/>
              <a:t>5</a:t>
            </a:fld>
            <a:endParaRPr lang="en-US" dirty="0"/>
          </a:p>
        </p:txBody>
      </p:sp>
    </p:spTree>
    <p:extLst>
      <p:ext uri="{BB962C8B-B14F-4D97-AF65-F5344CB8AC3E}">
        <p14:creationId xmlns:p14="http://schemas.microsoft.com/office/powerpoint/2010/main" val="22074866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nSpc>
                <a:spcPct val="200000"/>
              </a:lnSpc>
              <a:spcBef>
                <a:spcPts val="0"/>
              </a:spcBef>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The second element of PESTEL is economic considerations, which include things like economic stability, currency exchange rates, and economic growth. In the hotel industry, economic sustainability entails balancing profitability with ecologically responsible practises. When investing in sustainable technologies and practises, the Mandarin Oriental Hotel must consider economic factors. This includes assessing the initial costs and long-term cost-effectiveness of sustainable technology. While these investments may have higher initial costs, they frequently result in significant long-term savings due to lower energy and resource consumption</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(Ford and Sturman, 2020).</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E60DC36-8EFA-4378-9855-E019C55AC472}" type="slidenum">
              <a:rPr lang="en-US" smtClean="0"/>
              <a:t>6</a:t>
            </a:fld>
            <a:endParaRPr lang="en-US" dirty="0"/>
          </a:p>
        </p:txBody>
      </p:sp>
    </p:spTree>
    <p:extLst>
      <p:ext uri="{BB962C8B-B14F-4D97-AF65-F5344CB8AC3E}">
        <p14:creationId xmlns:p14="http://schemas.microsoft.com/office/powerpoint/2010/main" val="4287011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nSpc>
                <a:spcPct val="200000"/>
              </a:lnSpc>
              <a:spcBef>
                <a:spcPts val="0"/>
              </a:spcBef>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The third component, social elements, includes demographic, cultural, and sociological aspects. This entails responding to changing customer tastes and society values, many of which are oriented towards sustainability. Offering eco-friendly amenities, purchasing local organic foods, and encouraging cultural sustainability through community collaborations can all be examples of this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(Ford and Sturman, 2020). Consumer choices are heavily influenced by a company's image and brand reputation in terms of social responsibility and sustainability.</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E60DC36-8EFA-4378-9855-E019C55AC472}" type="slidenum">
              <a:rPr lang="en-US" smtClean="0"/>
              <a:t>7</a:t>
            </a:fld>
            <a:endParaRPr lang="en-US" dirty="0"/>
          </a:p>
        </p:txBody>
      </p:sp>
    </p:spTree>
    <p:extLst>
      <p:ext uri="{BB962C8B-B14F-4D97-AF65-F5344CB8AC3E}">
        <p14:creationId xmlns:p14="http://schemas.microsoft.com/office/powerpoint/2010/main" val="41114625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nSpc>
                <a:spcPct val="200000"/>
              </a:lnSpc>
              <a:spcBef>
                <a:spcPts val="0"/>
              </a:spcBef>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The fourth element, technological factors, emphasises innovation and technological breakthroughs. This refers to sustainability for the Mandarin Oriental Hotel through energy-efficient technologies, smart room controls, and sustainable building materials. The hotel chain must maintain technological proficiency in order to embrace sustainable technology and practises that can minimise its environmental footprint and improve operational efficiency</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(Ford and Sturman, 2020).</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E60DC36-8EFA-4378-9855-E019C55AC472}" type="slidenum">
              <a:rPr lang="en-US" smtClean="0"/>
              <a:t>8</a:t>
            </a:fld>
            <a:endParaRPr lang="en-US" dirty="0"/>
          </a:p>
        </p:txBody>
      </p:sp>
    </p:spTree>
    <p:extLst>
      <p:ext uri="{BB962C8B-B14F-4D97-AF65-F5344CB8AC3E}">
        <p14:creationId xmlns:p14="http://schemas.microsoft.com/office/powerpoint/2010/main" val="26904282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nSpc>
                <a:spcPct val="200000"/>
              </a:lnSpc>
              <a:spcBef>
                <a:spcPts val="0"/>
              </a:spcBef>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The fifth component, environmental factors, is at the heart of sustainability, involving issues such as climate change, resource depletion, and biodiversity. Addressing environmental issues for the Mandarin Oriental Hotel entails taking actual steps to reduce energy use, water usage, and trash generation. This element is supported by initiatives such as the use of renewable energy sources, the installation of energy-efficient technologies, and waste reduction programmes. These efforts not only promote sustainability, but also cater to an ecologically conscious customer looking for environmentally friendly accommodations</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(Ford and Sturman, 2020).</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E60DC36-8EFA-4378-9855-E019C55AC472}" type="slidenum">
              <a:rPr lang="en-US" smtClean="0"/>
              <a:t>9</a:t>
            </a:fld>
            <a:endParaRPr lang="en-US" dirty="0"/>
          </a:p>
        </p:txBody>
      </p:sp>
    </p:spTree>
    <p:extLst>
      <p:ext uri="{BB962C8B-B14F-4D97-AF65-F5344CB8AC3E}">
        <p14:creationId xmlns:p14="http://schemas.microsoft.com/office/powerpoint/2010/main" val="36537305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nSpc>
                <a:spcPct val="200000"/>
              </a:lnSpc>
              <a:spcBef>
                <a:spcPts val="0"/>
              </a:spcBef>
              <a:spcAft>
                <a:spcPts val="800"/>
              </a:spcAft>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The sixth issue is legal factors, which concern compliance with rules and regulations such as environmental protection legislation, labour regulations, and health and safety requirements. Mandarin Oriental Hotel must carefully negotiate these legal concerns to guarantee that their sustainable practises are legal. Legal compliance is essential for protecting the company's brand and financial health</a:t>
            </a:r>
            <a:r>
              <a:rPr lang="en-GB" sz="11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(Ford and Sturman, 2020).</a:t>
            </a:r>
            <a:endParaRPr lang="en-US"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E60DC36-8EFA-4378-9855-E019C55AC472}" type="slidenum">
              <a:rPr lang="en-US" smtClean="0"/>
              <a:t>10</a:t>
            </a:fld>
            <a:endParaRPr lang="en-US" dirty="0"/>
          </a:p>
        </p:txBody>
      </p:sp>
    </p:spTree>
    <p:extLst>
      <p:ext uri="{BB962C8B-B14F-4D97-AF65-F5344CB8AC3E}">
        <p14:creationId xmlns:p14="http://schemas.microsoft.com/office/powerpoint/2010/main" val="34881228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Recent literature such as the (</a:t>
            </a:r>
            <a:r>
              <a:rPr lang="en-US" dirty="0" err="1"/>
              <a:t>Oriade</a:t>
            </a:r>
            <a:r>
              <a:rPr lang="en-US" dirty="0"/>
              <a:t> et al., 2021) shows the hotel sector's broad reach. This study sheds light on the application of sustainable </a:t>
            </a:r>
            <a:r>
              <a:rPr lang="en-US" dirty="0" err="1"/>
              <a:t>practises</a:t>
            </a:r>
            <a:r>
              <a:rPr lang="en-US" dirty="0"/>
              <a:t> as well as the cultivation of sustainability consciousness, particularly in developing nations. According to the findings, sustainability is not limited to Western, affluent nations; rather, it is a global movement that has grown vital to hotel operations globally. Hotels, especially prestigious institutions such as the Mandarin Oriental, are progressively implementing sustainable </a:t>
            </a:r>
            <a:r>
              <a:rPr lang="en-US" dirty="0" err="1"/>
              <a:t>practises</a:t>
            </a:r>
            <a:r>
              <a:rPr lang="en-US" dirty="0"/>
              <a:t> into their everyday operations in order to fit with global environmental goals and meet the expectations of socially conscious visitors.</a:t>
            </a:r>
          </a:p>
          <a:p>
            <a:r>
              <a:rPr lang="en-US" dirty="0"/>
              <a:t>The COVID-19 epidemic caused a paradigm change in the hospitality business, demanding a thorough re-evaluation of sustainability topics. The research, (Islam Salem et al., 2023) examines sustainability themes in the context of the pandemic. This pandemic-specific analysis </a:t>
            </a:r>
            <a:r>
              <a:rPr lang="en-US" dirty="0" err="1"/>
              <a:t>emphasises</a:t>
            </a:r>
            <a:r>
              <a:rPr lang="en-US" dirty="0"/>
              <a:t> the importance of adaptability and resilience in the sustainability </a:t>
            </a:r>
            <a:r>
              <a:rPr lang="en-US" dirty="0" err="1"/>
              <a:t>practises</a:t>
            </a:r>
            <a:r>
              <a:rPr lang="en-US" dirty="0"/>
              <a:t> of the hospitality business. It has </a:t>
            </a:r>
            <a:r>
              <a:rPr lang="en-US" dirty="0" err="1"/>
              <a:t>emphasised</a:t>
            </a:r>
            <a:r>
              <a:rPr lang="en-US" dirty="0"/>
              <a:t> the vital significance of taking a flexible strategy to sustainability that can survive unanticipated shocks like global health emergencies. According to these findings, the hospitality industry, particularly luxury hotel brands such as Mandarin Oriental, must prepare for a post-pandemic period in which sustainability </a:t>
            </a:r>
            <a:r>
              <a:rPr lang="en-US" dirty="0" err="1"/>
              <a:t>practises</a:t>
            </a:r>
            <a:r>
              <a:rPr lang="en-US" dirty="0"/>
              <a:t> must be nimbler and more sensitive to unanticipated problems.</a:t>
            </a:r>
          </a:p>
          <a:p>
            <a:endParaRPr lang="en-US" dirty="0"/>
          </a:p>
        </p:txBody>
      </p:sp>
      <p:sp>
        <p:nvSpPr>
          <p:cNvPr id="4" name="Slide Number Placeholder 3"/>
          <p:cNvSpPr>
            <a:spLocks noGrp="1"/>
          </p:cNvSpPr>
          <p:nvPr>
            <p:ph type="sldNum" sz="quarter" idx="5"/>
          </p:nvPr>
        </p:nvSpPr>
        <p:spPr/>
        <p:txBody>
          <a:bodyPr/>
          <a:lstStyle/>
          <a:p>
            <a:fld id="{BE60DC36-8EFA-4378-9855-E019C55AC472}" type="slidenum">
              <a:rPr lang="en-US" smtClean="0"/>
              <a:t>11</a:t>
            </a:fld>
            <a:endParaRPr lang="en-US" dirty="0"/>
          </a:p>
        </p:txBody>
      </p:sp>
    </p:spTree>
    <p:extLst>
      <p:ext uri="{BB962C8B-B14F-4D97-AF65-F5344CB8AC3E}">
        <p14:creationId xmlns:p14="http://schemas.microsoft.com/office/powerpoint/2010/main" val="36637313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F864C-44C4-4000-952D-01F31BFB3F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1392E06-C914-467E-9D4F-BD763EDA2DD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FBEFBAF-82E9-49AD-B2CF-7D154E024431}"/>
              </a:ext>
            </a:extLst>
          </p:cNvPr>
          <p:cNvSpPr>
            <a:spLocks noGrp="1"/>
          </p:cNvSpPr>
          <p:nvPr>
            <p:ph type="dt" sz="half" idx="10"/>
          </p:nvPr>
        </p:nvSpPr>
        <p:spPr/>
        <p:txBody>
          <a:bodyPr/>
          <a:lstStyle/>
          <a:p>
            <a:fld id="{40DA1498-92C7-4E4B-8045-C9195F453964}" type="datetimeFigureOut">
              <a:rPr lang="en-US" smtClean="0"/>
              <a:t>11/29/23</a:t>
            </a:fld>
            <a:endParaRPr lang="en-US" dirty="0"/>
          </a:p>
        </p:txBody>
      </p:sp>
      <p:sp>
        <p:nvSpPr>
          <p:cNvPr id="5" name="Footer Placeholder 4">
            <a:extLst>
              <a:ext uri="{FF2B5EF4-FFF2-40B4-BE49-F238E27FC236}">
                <a16:creationId xmlns:a16="http://schemas.microsoft.com/office/drawing/2014/main" id="{5AD8006A-94B1-44F7-972D-56767EDE3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5E7BFAB-D84B-45E1-A0BD-2516AC14F8AC}"/>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485646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07FBE-061D-452C-A8A6-213063CFD67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33A3535-1708-499D-B5D2-7D8F9FD182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B06063-A112-49AB-80C8-504D99ECD771}"/>
              </a:ext>
            </a:extLst>
          </p:cNvPr>
          <p:cNvSpPr>
            <a:spLocks noGrp="1"/>
          </p:cNvSpPr>
          <p:nvPr>
            <p:ph type="dt" sz="half" idx="10"/>
          </p:nvPr>
        </p:nvSpPr>
        <p:spPr/>
        <p:txBody>
          <a:bodyPr/>
          <a:lstStyle/>
          <a:p>
            <a:fld id="{40DA1498-92C7-4E4B-8045-C9195F453964}" type="datetimeFigureOut">
              <a:rPr lang="en-US" smtClean="0"/>
              <a:t>11/29/23</a:t>
            </a:fld>
            <a:endParaRPr lang="en-US" dirty="0"/>
          </a:p>
        </p:txBody>
      </p:sp>
      <p:sp>
        <p:nvSpPr>
          <p:cNvPr id="5" name="Footer Placeholder 4">
            <a:extLst>
              <a:ext uri="{FF2B5EF4-FFF2-40B4-BE49-F238E27FC236}">
                <a16:creationId xmlns:a16="http://schemas.microsoft.com/office/drawing/2014/main" id="{6344C8D5-F898-4318-A76D-1FBD8732919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976EC76-E8E8-4FFA-B671-7FA2F3EF5DE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2789287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2CABF-E3C1-431A-A69C-D4881CC43F0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5584226-69DA-4211-B2C8-C29FD05A4A6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FF82DB-B518-40FD-8A66-44B874C055FB}"/>
              </a:ext>
            </a:extLst>
          </p:cNvPr>
          <p:cNvSpPr>
            <a:spLocks noGrp="1"/>
          </p:cNvSpPr>
          <p:nvPr>
            <p:ph type="dt" sz="half" idx="10"/>
          </p:nvPr>
        </p:nvSpPr>
        <p:spPr/>
        <p:txBody>
          <a:bodyPr/>
          <a:lstStyle/>
          <a:p>
            <a:fld id="{40DA1498-92C7-4E4B-8045-C9195F453964}" type="datetimeFigureOut">
              <a:rPr lang="en-US" smtClean="0"/>
              <a:t>11/29/23</a:t>
            </a:fld>
            <a:endParaRPr lang="en-US" dirty="0"/>
          </a:p>
        </p:txBody>
      </p:sp>
      <p:sp>
        <p:nvSpPr>
          <p:cNvPr id="5" name="Footer Placeholder 4">
            <a:extLst>
              <a:ext uri="{FF2B5EF4-FFF2-40B4-BE49-F238E27FC236}">
                <a16:creationId xmlns:a16="http://schemas.microsoft.com/office/drawing/2014/main" id="{FCC1CCEE-725F-4745-837B-87EFB70E71D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561522A-E0E6-406B-BF30-A7C7A57294B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230041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C9BDC-6F21-4EF5-A8DD-E35E27EACA5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B968D5F-2AB6-42D3-A54E-AB3E6032517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65AB07F-D5F7-402A-AE4E-027BF1CA912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108EDC-3863-43B9-93C7-37465DC73B28}"/>
              </a:ext>
            </a:extLst>
          </p:cNvPr>
          <p:cNvSpPr>
            <a:spLocks noGrp="1"/>
          </p:cNvSpPr>
          <p:nvPr>
            <p:ph type="dt" sz="half" idx="10"/>
          </p:nvPr>
        </p:nvSpPr>
        <p:spPr/>
        <p:txBody>
          <a:bodyPr/>
          <a:lstStyle/>
          <a:p>
            <a:fld id="{40DA1498-92C7-4E4B-8045-C9195F453964}" type="datetimeFigureOut">
              <a:rPr lang="en-US" smtClean="0"/>
              <a:t>11/29/23</a:t>
            </a:fld>
            <a:endParaRPr lang="en-US" dirty="0"/>
          </a:p>
        </p:txBody>
      </p:sp>
      <p:sp>
        <p:nvSpPr>
          <p:cNvPr id="6" name="Footer Placeholder 5">
            <a:extLst>
              <a:ext uri="{FF2B5EF4-FFF2-40B4-BE49-F238E27FC236}">
                <a16:creationId xmlns:a16="http://schemas.microsoft.com/office/drawing/2014/main" id="{A777D452-958D-4159-A9A4-16DD29680A0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89654B6-1460-48B9-AC7E-592F68BAB276}"/>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97404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8C848-926A-4FD3-A311-A100A2662B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C8ECD90-B4F0-4DFB-BB3D-F231020789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35A6C3A-033E-474B-AB97-D8291A04E7D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532B928-3A23-4FCA-AD1F-E45A467B54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DC8376-6FC6-4A11-B0DB-9A148E9C00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E80206F-8846-425C-A56E-16FFBA442014}"/>
              </a:ext>
            </a:extLst>
          </p:cNvPr>
          <p:cNvSpPr>
            <a:spLocks noGrp="1"/>
          </p:cNvSpPr>
          <p:nvPr>
            <p:ph type="dt" sz="half" idx="10"/>
          </p:nvPr>
        </p:nvSpPr>
        <p:spPr/>
        <p:txBody>
          <a:bodyPr/>
          <a:lstStyle/>
          <a:p>
            <a:fld id="{40DA1498-92C7-4E4B-8045-C9195F453964}" type="datetimeFigureOut">
              <a:rPr lang="en-US" smtClean="0"/>
              <a:t>11/29/23</a:t>
            </a:fld>
            <a:endParaRPr lang="en-US" dirty="0"/>
          </a:p>
        </p:txBody>
      </p:sp>
      <p:sp>
        <p:nvSpPr>
          <p:cNvPr id="8" name="Footer Placeholder 7">
            <a:extLst>
              <a:ext uri="{FF2B5EF4-FFF2-40B4-BE49-F238E27FC236}">
                <a16:creationId xmlns:a16="http://schemas.microsoft.com/office/drawing/2014/main" id="{6A45E89F-12CF-4561-A5F2-1E05783A306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EB4DFE4-927C-43B1-A061-5CB97FFB33B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469058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0E367-8DA0-4655-BCBC-F4280D8642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FEF9592-AA3C-4CF8-A5DB-4D010195A438}"/>
              </a:ext>
            </a:extLst>
          </p:cNvPr>
          <p:cNvSpPr>
            <a:spLocks noGrp="1"/>
          </p:cNvSpPr>
          <p:nvPr>
            <p:ph type="dt" sz="half" idx="10"/>
          </p:nvPr>
        </p:nvSpPr>
        <p:spPr/>
        <p:txBody>
          <a:bodyPr/>
          <a:lstStyle/>
          <a:p>
            <a:fld id="{40DA1498-92C7-4E4B-8045-C9195F453964}" type="datetimeFigureOut">
              <a:rPr lang="en-US" smtClean="0"/>
              <a:t>11/29/23</a:t>
            </a:fld>
            <a:endParaRPr lang="en-US" dirty="0"/>
          </a:p>
        </p:txBody>
      </p:sp>
      <p:sp>
        <p:nvSpPr>
          <p:cNvPr id="4" name="Footer Placeholder 3">
            <a:extLst>
              <a:ext uri="{FF2B5EF4-FFF2-40B4-BE49-F238E27FC236}">
                <a16:creationId xmlns:a16="http://schemas.microsoft.com/office/drawing/2014/main" id="{3C2C9377-F93E-4515-852A-26470775515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AED076D-476B-42BA-8795-14FE6C1E6974}"/>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625551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A599B4-6AB2-4190-82B5-7667EE1E922A}"/>
              </a:ext>
            </a:extLst>
          </p:cNvPr>
          <p:cNvSpPr>
            <a:spLocks noGrp="1"/>
          </p:cNvSpPr>
          <p:nvPr>
            <p:ph type="dt" sz="half" idx="10"/>
          </p:nvPr>
        </p:nvSpPr>
        <p:spPr/>
        <p:txBody>
          <a:bodyPr/>
          <a:lstStyle/>
          <a:p>
            <a:fld id="{40DA1498-92C7-4E4B-8045-C9195F453964}" type="datetimeFigureOut">
              <a:rPr lang="en-US" smtClean="0"/>
              <a:t>11/29/23</a:t>
            </a:fld>
            <a:endParaRPr lang="en-US" dirty="0"/>
          </a:p>
        </p:txBody>
      </p:sp>
      <p:sp>
        <p:nvSpPr>
          <p:cNvPr id="3" name="Footer Placeholder 2">
            <a:extLst>
              <a:ext uri="{FF2B5EF4-FFF2-40B4-BE49-F238E27FC236}">
                <a16:creationId xmlns:a16="http://schemas.microsoft.com/office/drawing/2014/main" id="{1B8FBFB3-AD86-4E39-B8AE-B4EC14528156}"/>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9A4AF55-C114-4B60-9A20-56B00A11B3BF}"/>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058200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83DA1-5CB8-405D-9613-8A9B7BC566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42BB15-A24D-42E9-9CAE-BB82722630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8F0849D-D3C3-462A-9751-4EAB0B9145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80DD20-7A20-4574-98A4-427795876739}"/>
              </a:ext>
            </a:extLst>
          </p:cNvPr>
          <p:cNvSpPr>
            <a:spLocks noGrp="1"/>
          </p:cNvSpPr>
          <p:nvPr>
            <p:ph type="dt" sz="half" idx="10"/>
          </p:nvPr>
        </p:nvSpPr>
        <p:spPr/>
        <p:txBody>
          <a:bodyPr/>
          <a:lstStyle/>
          <a:p>
            <a:fld id="{40DA1498-92C7-4E4B-8045-C9195F453964}" type="datetimeFigureOut">
              <a:rPr lang="en-US" smtClean="0"/>
              <a:t>11/29/23</a:t>
            </a:fld>
            <a:endParaRPr lang="en-US" dirty="0"/>
          </a:p>
        </p:txBody>
      </p:sp>
      <p:sp>
        <p:nvSpPr>
          <p:cNvPr id="6" name="Footer Placeholder 5">
            <a:extLst>
              <a:ext uri="{FF2B5EF4-FFF2-40B4-BE49-F238E27FC236}">
                <a16:creationId xmlns:a16="http://schemas.microsoft.com/office/drawing/2014/main" id="{54D0ED2B-71C4-421A-9DB0-676E00C10BD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8C4572A-ADFC-4C53-BCA2-42BDF693BC4D}"/>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230950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F5C67-EEEC-4AB0-9653-0F80D6B10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DD50D6D-5277-4324-AF23-5FAF007834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5275657-2BF9-4761-96B6-50EE3CFCFA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3C3F7B-A4C8-4F9D-8165-BC5186EA0929}"/>
              </a:ext>
            </a:extLst>
          </p:cNvPr>
          <p:cNvSpPr>
            <a:spLocks noGrp="1"/>
          </p:cNvSpPr>
          <p:nvPr>
            <p:ph type="dt" sz="half" idx="10"/>
          </p:nvPr>
        </p:nvSpPr>
        <p:spPr/>
        <p:txBody>
          <a:bodyPr/>
          <a:lstStyle/>
          <a:p>
            <a:fld id="{40DA1498-92C7-4E4B-8045-C9195F453964}" type="datetimeFigureOut">
              <a:rPr lang="en-US" smtClean="0"/>
              <a:t>11/29/23</a:t>
            </a:fld>
            <a:endParaRPr lang="en-US" dirty="0"/>
          </a:p>
        </p:txBody>
      </p:sp>
      <p:sp>
        <p:nvSpPr>
          <p:cNvPr id="6" name="Footer Placeholder 5">
            <a:extLst>
              <a:ext uri="{FF2B5EF4-FFF2-40B4-BE49-F238E27FC236}">
                <a16:creationId xmlns:a16="http://schemas.microsoft.com/office/drawing/2014/main" id="{DE696EA5-2FA2-464D-982F-C53E6426A84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911B398-191B-4AB1-86ED-00D0046EACF5}"/>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586601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7B869-BFB2-4C20-8AB1-46704BB3D17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F007DB-4F12-4428-9C48-5120DF0704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6FFA8DA-0E31-4CA6-BBFC-2467AAD1D30B}"/>
              </a:ext>
            </a:extLst>
          </p:cNvPr>
          <p:cNvSpPr>
            <a:spLocks noGrp="1"/>
          </p:cNvSpPr>
          <p:nvPr>
            <p:ph type="dt" sz="half" idx="10"/>
          </p:nvPr>
        </p:nvSpPr>
        <p:spPr/>
        <p:txBody>
          <a:bodyPr/>
          <a:lstStyle/>
          <a:p>
            <a:fld id="{40DA1498-92C7-4E4B-8045-C9195F453964}" type="datetimeFigureOut">
              <a:rPr lang="en-US" smtClean="0"/>
              <a:t>11/29/23</a:t>
            </a:fld>
            <a:endParaRPr lang="en-US" dirty="0"/>
          </a:p>
        </p:txBody>
      </p:sp>
      <p:sp>
        <p:nvSpPr>
          <p:cNvPr id="5" name="Footer Placeholder 4">
            <a:extLst>
              <a:ext uri="{FF2B5EF4-FFF2-40B4-BE49-F238E27FC236}">
                <a16:creationId xmlns:a16="http://schemas.microsoft.com/office/drawing/2014/main" id="{064974BD-9845-459A-9AAA-12731E2507C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2A71B0A-FDFB-4B2C-A9EC-2334C590013E}"/>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3931409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0B5D73-1652-4A8E-B5A3-101523D729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9B7FB99-7425-444D-B602-01B672BCE8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EEA9C5-552A-48A1-AB54-ED54209B3B48}"/>
              </a:ext>
            </a:extLst>
          </p:cNvPr>
          <p:cNvSpPr>
            <a:spLocks noGrp="1"/>
          </p:cNvSpPr>
          <p:nvPr>
            <p:ph type="dt" sz="half" idx="10"/>
          </p:nvPr>
        </p:nvSpPr>
        <p:spPr/>
        <p:txBody>
          <a:bodyPr/>
          <a:lstStyle/>
          <a:p>
            <a:fld id="{40DA1498-92C7-4E4B-8045-C9195F453964}" type="datetimeFigureOut">
              <a:rPr lang="en-US" smtClean="0"/>
              <a:t>11/29/23</a:t>
            </a:fld>
            <a:endParaRPr lang="en-US" dirty="0"/>
          </a:p>
        </p:txBody>
      </p:sp>
      <p:sp>
        <p:nvSpPr>
          <p:cNvPr id="5" name="Footer Placeholder 4">
            <a:extLst>
              <a:ext uri="{FF2B5EF4-FFF2-40B4-BE49-F238E27FC236}">
                <a16:creationId xmlns:a16="http://schemas.microsoft.com/office/drawing/2014/main" id="{1A83AAA3-4155-48FB-8F00-16DBE0C9C25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694EAE-CB3C-4DEF-A66D-583C7AAC92D8}"/>
              </a:ext>
            </a:extLst>
          </p:cNvPr>
          <p:cNvSpPr>
            <a:spLocks noGrp="1"/>
          </p:cNvSpPr>
          <p:nvPr>
            <p:ph type="sldNum" sz="quarter" idx="12"/>
          </p:nvPr>
        </p:nvSpPr>
        <p:spPr/>
        <p:txBody>
          <a:bodyPr/>
          <a:lstStyle/>
          <a:p>
            <a:fld id="{06FEDF93-2BFD-41CA-ABC7-B039102F3792}" type="slidenum">
              <a:rPr lang="en-US" smtClean="0"/>
              <a:t>‹#›</a:t>
            </a:fld>
            <a:endParaRPr lang="en-US" dirty="0"/>
          </a:p>
        </p:txBody>
      </p:sp>
    </p:spTree>
    <p:extLst>
      <p:ext uri="{BB962C8B-B14F-4D97-AF65-F5344CB8AC3E}">
        <p14:creationId xmlns:p14="http://schemas.microsoft.com/office/powerpoint/2010/main" val="1746804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3445CA-54C1-4DDE-A216-DD2414E3F5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306395A-6879-4E93-B24E-067F88AC1D6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0FF5B-A6A6-4F0F-AA5D-3F0F69A43A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DA1498-92C7-4E4B-8045-C9195F453964}" type="datetimeFigureOut">
              <a:rPr lang="en-US" smtClean="0"/>
              <a:t>11/29/23</a:t>
            </a:fld>
            <a:endParaRPr lang="en-US" dirty="0"/>
          </a:p>
        </p:txBody>
      </p:sp>
      <p:sp>
        <p:nvSpPr>
          <p:cNvPr id="5" name="Footer Placeholder 4">
            <a:extLst>
              <a:ext uri="{FF2B5EF4-FFF2-40B4-BE49-F238E27FC236}">
                <a16:creationId xmlns:a16="http://schemas.microsoft.com/office/drawing/2014/main" id="{FA798FAA-76CC-42EF-8BE0-466A41BBAB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149FF02-6890-4E10-B958-1097AD32C6F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FEDF93-2BFD-41CA-ABC7-B039102F3792}" type="slidenum">
              <a:rPr lang="en-US" smtClean="0"/>
              <a:t>‹#›</a:t>
            </a:fld>
            <a:endParaRPr lang="en-US" dirty="0"/>
          </a:p>
        </p:txBody>
      </p:sp>
    </p:spTree>
    <p:extLst>
      <p:ext uri="{BB962C8B-B14F-4D97-AF65-F5344CB8AC3E}">
        <p14:creationId xmlns:p14="http://schemas.microsoft.com/office/powerpoint/2010/main" val="26037897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zigZag">
          <a:fgClr>
            <a:schemeClr val="accent3">
              <a:lumMod val="75000"/>
            </a:schemeClr>
          </a:fgClr>
          <a:bgClr>
            <a:schemeClr val="accent3">
              <a:lumMod val="50000"/>
            </a:schemeClr>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00AEF-1595-4419-801B-6E36A33BB8CF}"/>
              </a:ext>
            </a:extLst>
          </p:cNvPr>
          <p:cNvSpPr>
            <a:spLocks noGrp="1"/>
          </p:cNvSpPr>
          <p:nvPr>
            <p:ph type="ctrTitle"/>
          </p:nvPr>
        </p:nvSpPr>
        <p:spPr>
          <a:xfrm>
            <a:off x="1524000" y="3702263"/>
            <a:ext cx="9144000" cy="2492990"/>
          </a:xfrm>
        </p:spPr>
        <p:txBody>
          <a:bodyPr lIns="0" tIns="0" rIns="0" bIns="0" anchor="t">
            <a:spAutoFit/>
          </a:bodyPr>
          <a:lstStyle/>
          <a:p>
            <a:r>
              <a:rPr lang="en-US" b="1" dirty="0">
                <a:solidFill>
                  <a:schemeClr val="bg1"/>
                </a:solidFill>
              </a:rPr>
              <a:t>Contemporary Themes</a:t>
            </a:r>
            <a:br>
              <a:rPr lang="en-US" b="1" dirty="0">
                <a:solidFill>
                  <a:schemeClr val="bg1"/>
                </a:solidFill>
              </a:rPr>
            </a:br>
            <a:r>
              <a:rPr lang="en-US" sz="4000" dirty="0">
                <a:solidFill>
                  <a:schemeClr val="accent4"/>
                </a:solidFill>
              </a:rPr>
              <a:t>Name</a:t>
            </a:r>
            <a:r>
              <a:rPr lang="en-GB" sz="4000" dirty="0">
                <a:solidFill>
                  <a:schemeClr val="accent4"/>
                </a:solidFill>
              </a:rPr>
              <a:t>: Marian Ovidiu Burlacu (2014303) </a:t>
            </a:r>
            <a:br>
              <a:rPr lang="en-US" sz="4000" dirty="0">
                <a:solidFill>
                  <a:schemeClr val="accent4"/>
                </a:solidFill>
              </a:rPr>
            </a:br>
            <a:r>
              <a:rPr lang="en-GB" sz="4000" dirty="0">
                <a:solidFill>
                  <a:schemeClr val="accent4"/>
                </a:solidFill>
              </a:rPr>
              <a:t>Lecturer : Giulia </a:t>
            </a:r>
            <a:r>
              <a:rPr lang="en-GB" sz="4000">
                <a:solidFill>
                  <a:schemeClr val="accent4"/>
                </a:solidFill>
              </a:rPr>
              <a:t>Chifari</a:t>
            </a:r>
            <a:endParaRPr lang="en-US" dirty="0">
              <a:solidFill>
                <a:schemeClr val="accent4"/>
              </a:solidFill>
            </a:endParaRPr>
          </a:p>
        </p:txBody>
      </p:sp>
      <p:sp>
        <p:nvSpPr>
          <p:cNvPr id="4" name="Diamond 3">
            <a:extLst>
              <a:ext uri="{FF2B5EF4-FFF2-40B4-BE49-F238E27FC236}">
                <a16:creationId xmlns:a16="http://schemas.microsoft.com/office/drawing/2014/main" id="{1C59176D-59A8-4C02-B448-EE01232FB3E7}"/>
              </a:ext>
              <a:ext uri="{C183D7F6-B498-43B3-948B-1728B52AA6E4}">
                <adec:decorative xmlns:adec="http://schemas.microsoft.com/office/drawing/2017/decorative" val="1"/>
              </a:ext>
            </a:extLst>
          </p:cNvPr>
          <p:cNvSpPr/>
          <p:nvPr/>
        </p:nvSpPr>
        <p:spPr>
          <a:xfrm>
            <a:off x="4792319" y="-608242"/>
            <a:ext cx="2607364" cy="2607364"/>
          </a:xfrm>
          <a:prstGeom prst="diamond">
            <a:avLst/>
          </a:prstGeom>
          <a:no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Diamond 4">
            <a:extLst>
              <a:ext uri="{FF2B5EF4-FFF2-40B4-BE49-F238E27FC236}">
                <a16:creationId xmlns:a16="http://schemas.microsoft.com/office/drawing/2014/main" id="{A50B1817-3C7F-41BC-8557-7A00C928EE16}"/>
              </a:ext>
              <a:ext uri="{C183D7F6-B498-43B3-948B-1728B52AA6E4}">
                <adec:decorative xmlns:adec="http://schemas.microsoft.com/office/drawing/2017/decorative" val="1"/>
              </a:ext>
            </a:extLst>
          </p:cNvPr>
          <p:cNvSpPr/>
          <p:nvPr/>
        </p:nvSpPr>
        <p:spPr>
          <a:xfrm>
            <a:off x="4325258" y="-1770743"/>
            <a:ext cx="3541486" cy="3541486"/>
          </a:xfrm>
          <a:prstGeom prst="diamond">
            <a:avLst/>
          </a:pr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descr="Icon of chart. ">
            <a:extLst>
              <a:ext uri="{FF2B5EF4-FFF2-40B4-BE49-F238E27FC236}">
                <a16:creationId xmlns:a16="http://schemas.microsoft.com/office/drawing/2014/main" id="{B95DF07A-CE7E-4D89-9AA0-25F4FFF3B9C7}"/>
              </a:ext>
            </a:extLst>
          </p:cNvPr>
          <p:cNvGrpSpPr/>
          <p:nvPr/>
        </p:nvGrpSpPr>
        <p:grpSpPr>
          <a:xfrm>
            <a:off x="5851021" y="2712860"/>
            <a:ext cx="489958" cy="492680"/>
            <a:chOff x="2025650" y="4786313"/>
            <a:chExt cx="285750" cy="287338"/>
          </a:xfrm>
          <a:solidFill>
            <a:schemeClr val="bg1"/>
          </a:solidFill>
        </p:grpSpPr>
        <p:sp>
          <p:nvSpPr>
            <p:cNvPr id="8" name="Freeform 565">
              <a:extLst>
                <a:ext uri="{FF2B5EF4-FFF2-40B4-BE49-F238E27FC236}">
                  <a16:creationId xmlns:a16="http://schemas.microsoft.com/office/drawing/2014/main" id="{548FC78B-EF83-4185-A63D-1A5A85640B62}"/>
                </a:ext>
              </a:extLst>
            </p:cNvPr>
            <p:cNvSpPr>
              <a:spLocks noEditPoints="1"/>
            </p:cNvSpPr>
            <p:nvPr/>
          </p:nvSpPr>
          <p:spPr bwMode="auto">
            <a:xfrm>
              <a:off x="2025650" y="4786313"/>
              <a:ext cx="285750" cy="287338"/>
            </a:xfrm>
            <a:custGeom>
              <a:avLst/>
              <a:gdLst>
                <a:gd name="T0" fmla="*/ 812 w 903"/>
                <a:gd name="T1" fmla="*/ 500 h 903"/>
                <a:gd name="T2" fmla="*/ 810 w 903"/>
                <a:gd name="T3" fmla="*/ 505 h 903"/>
                <a:gd name="T4" fmla="*/ 806 w 903"/>
                <a:gd name="T5" fmla="*/ 509 h 903"/>
                <a:gd name="T6" fmla="*/ 800 w 903"/>
                <a:gd name="T7" fmla="*/ 511 h 903"/>
                <a:gd name="T8" fmla="*/ 105 w 903"/>
                <a:gd name="T9" fmla="*/ 511 h 903"/>
                <a:gd name="T10" fmla="*/ 99 w 903"/>
                <a:gd name="T11" fmla="*/ 510 h 903"/>
                <a:gd name="T12" fmla="*/ 95 w 903"/>
                <a:gd name="T13" fmla="*/ 507 h 903"/>
                <a:gd name="T14" fmla="*/ 92 w 903"/>
                <a:gd name="T15" fmla="*/ 502 h 903"/>
                <a:gd name="T16" fmla="*/ 90 w 903"/>
                <a:gd name="T17" fmla="*/ 496 h 903"/>
                <a:gd name="T18" fmla="*/ 90 w 903"/>
                <a:gd name="T19" fmla="*/ 105 h 903"/>
                <a:gd name="T20" fmla="*/ 92 w 903"/>
                <a:gd name="T21" fmla="*/ 100 h 903"/>
                <a:gd name="T22" fmla="*/ 95 w 903"/>
                <a:gd name="T23" fmla="*/ 94 h 903"/>
                <a:gd name="T24" fmla="*/ 99 w 903"/>
                <a:gd name="T25" fmla="*/ 91 h 903"/>
                <a:gd name="T26" fmla="*/ 105 w 903"/>
                <a:gd name="T27" fmla="*/ 90 h 903"/>
                <a:gd name="T28" fmla="*/ 800 w 903"/>
                <a:gd name="T29" fmla="*/ 90 h 903"/>
                <a:gd name="T30" fmla="*/ 806 w 903"/>
                <a:gd name="T31" fmla="*/ 92 h 903"/>
                <a:gd name="T32" fmla="*/ 810 w 903"/>
                <a:gd name="T33" fmla="*/ 96 h 903"/>
                <a:gd name="T34" fmla="*/ 812 w 903"/>
                <a:gd name="T35" fmla="*/ 102 h 903"/>
                <a:gd name="T36" fmla="*/ 813 w 903"/>
                <a:gd name="T37" fmla="*/ 496 h 903"/>
                <a:gd name="T38" fmla="*/ 15 w 903"/>
                <a:gd name="T39" fmla="*/ 0 h 903"/>
                <a:gd name="T40" fmla="*/ 9 w 903"/>
                <a:gd name="T41" fmla="*/ 1 h 903"/>
                <a:gd name="T42" fmla="*/ 5 w 903"/>
                <a:gd name="T43" fmla="*/ 4 h 903"/>
                <a:gd name="T44" fmla="*/ 1 w 903"/>
                <a:gd name="T45" fmla="*/ 8 h 903"/>
                <a:gd name="T46" fmla="*/ 0 w 903"/>
                <a:gd name="T47" fmla="*/ 15 h 903"/>
                <a:gd name="T48" fmla="*/ 0 w 903"/>
                <a:gd name="T49" fmla="*/ 590 h 903"/>
                <a:gd name="T50" fmla="*/ 2 w 903"/>
                <a:gd name="T51" fmla="*/ 595 h 903"/>
                <a:gd name="T52" fmla="*/ 7 w 903"/>
                <a:gd name="T53" fmla="*/ 599 h 903"/>
                <a:gd name="T54" fmla="*/ 12 w 903"/>
                <a:gd name="T55" fmla="*/ 602 h 903"/>
                <a:gd name="T56" fmla="*/ 437 w 903"/>
                <a:gd name="T57" fmla="*/ 602 h 903"/>
                <a:gd name="T58" fmla="*/ 260 w 903"/>
                <a:gd name="T59" fmla="*/ 877 h 903"/>
                <a:gd name="T60" fmla="*/ 257 w 903"/>
                <a:gd name="T61" fmla="*/ 883 h 903"/>
                <a:gd name="T62" fmla="*/ 256 w 903"/>
                <a:gd name="T63" fmla="*/ 888 h 903"/>
                <a:gd name="T64" fmla="*/ 257 w 903"/>
                <a:gd name="T65" fmla="*/ 893 h 903"/>
                <a:gd name="T66" fmla="*/ 260 w 903"/>
                <a:gd name="T67" fmla="*/ 899 h 903"/>
                <a:gd name="T68" fmla="*/ 265 w 903"/>
                <a:gd name="T69" fmla="*/ 902 h 903"/>
                <a:gd name="T70" fmla="*/ 271 w 903"/>
                <a:gd name="T71" fmla="*/ 903 h 903"/>
                <a:gd name="T72" fmla="*/ 277 w 903"/>
                <a:gd name="T73" fmla="*/ 902 h 903"/>
                <a:gd name="T74" fmla="*/ 281 w 903"/>
                <a:gd name="T75" fmla="*/ 899 h 903"/>
                <a:gd name="T76" fmla="*/ 621 w 903"/>
                <a:gd name="T77" fmla="*/ 899 h 903"/>
                <a:gd name="T78" fmla="*/ 627 w 903"/>
                <a:gd name="T79" fmla="*/ 902 h 903"/>
                <a:gd name="T80" fmla="*/ 632 w 903"/>
                <a:gd name="T81" fmla="*/ 903 h 903"/>
                <a:gd name="T82" fmla="*/ 637 w 903"/>
                <a:gd name="T83" fmla="*/ 902 h 903"/>
                <a:gd name="T84" fmla="*/ 643 w 903"/>
                <a:gd name="T85" fmla="*/ 899 h 903"/>
                <a:gd name="T86" fmla="*/ 646 w 903"/>
                <a:gd name="T87" fmla="*/ 893 h 903"/>
                <a:gd name="T88" fmla="*/ 647 w 903"/>
                <a:gd name="T89" fmla="*/ 888 h 903"/>
                <a:gd name="T90" fmla="*/ 646 w 903"/>
                <a:gd name="T91" fmla="*/ 883 h 903"/>
                <a:gd name="T92" fmla="*/ 643 w 903"/>
                <a:gd name="T93" fmla="*/ 877 h 903"/>
                <a:gd name="T94" fmla="*/ 467 w 903"/>
                <a:gd name="T95" fmla="*/ 602 h 903"/>
                <a:gd name="T96" fmla="*/ 892 w 903"/>
                <a:gd name="T97" fmla="*/ 602 h 903"/>
                <a:gd name="T98" fmla="*/ 897 w 903"/>
                <a:gd name="T99" fmla="*/ 599 h 903"/>
                <a:gd name="T100" fmla="*/ 900 w 903"/>
                <a:gd name="T101" fmla="*/ 595 h 903"/>
                <a:gd name="T102" fmla="*/ 902 w 903"/>
                <a:gd name="T103" fmla="*/ 590 h 903"/>
                <a:gd name="T104" fmla="*/ 903 w 903"/>
                <a:gd name="T105" fmla="*/ 15 h 903"/>
                <a:gd name="T106" fmla="*/ 902 w 903"/>
                <a:gd name="T107" fmla="*/ 8 h 903"/>
                <a:gd name="T108" fmla="*/ 899 w 903"/>
                <a:gd name="T109" fmla="*/ 4 h 903"/>
                <a:gd name="T110" fmla="*/ 894 w 903"/>
                <a:gd name="T111" fmla="*/ 1 h 903"/>
                <a:gd name="T112" fmla="*/ 888 w 903"/>
                <a:gd name="T113" fmla="*/ 0 h 9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903" h="903">
                  <a:moveTo>
                    <a:pt x="813" y="496"/>
                  </a:moveTo>
                  <a:lnTo>
                    <a:pt x="812" y="500"/>
                  </a:lnTo>
                  <a:lnTo>
                    <a:pt x="811" y="502"/>
                  </a:lnTo>
                  <a:lnTo>
                    <a:pt x="810" y="505"/>
                  </a:lnTo>
                  <a:lnTo>
                    <a:pt x="808" y="507"/>
                  </a:lnTo>
                  <a:lnTo>
                    <a:pt x="806" y="509"/>
                  </a:lnTo>
                  <a:lnTo>
                    <a:pt x="804" y="510"/>
                  </a:lnTo>
                  <a:lnTo>
                    <a:pt x="800" y="511"/>
                  </a:lnTo>
                  <a:lnTo>
                    <a:pt x="797" y="511"/>
                  </a:lnTo>
                  <a:lnTo>
                    <a:pt x="105" y="511"/>
                  </a:lnTo>
                  <a:lnTo>
                    <a:pt x="102" y="511"/>
                  </a:lnTo>
                  <a:lnTo>
                    <a:pt x="99" y="510"/>
                  </a:lnTo>
                  <a:lnTo>
                    <a:pt x="97" y="509"/>
                  </a:lnTo>
                  <a:lnTo>
                    <a:pt x="95" y="507"/>
                  </a:lnTo>
                  <a:lnTo>
                    <a:pt x="93" y="505"/>
                  </a:lnTo>
                  <a:lnTo>
                    <a:pt x="92" y="502"/>
                  </a:lnTo>
                  <a:lnTo>
                    <a:pt x="90" y="500"/>
                  </a:lnTo>
                  <a:lnTo>
                    <a:pt x="90" y="496"/>
                  </a:lnTo>
                  <a:lnTo>
                    <a:pt x="90" y="316"/>
                  </a:lnTo>
                  <a:lnTo>
                    <a:pt x="90" y="105"/>
                  </a:lnTo>
                  <a:lnTo>
                    <a:pt x="90" y="102"/>
                  </a:lnTo>
                  <a:lnTo>
                    <a:pt x="92" y="100"/>
                  </a:lnTo>
                  <a:lnTo>
                    <a:pt x="93" y="96"/>
                  </a:lnTo>
                  <a:lnTo>
                    <a:pt x="95" y="94"/>
                  </a:lnTo>
                  <a:lnTo>
                    <a:pt x="97" y="92"/>
                  </a:lnTo>
                  <a:lnTo>
                    <a:pt x="99" y="91"/>
                  </a:lnTo>
                  <a:lnTo>
                    <a:pt x="102" y="90"/>
                  </a:lnTo>
                  <a:lnTo>
                    <a:pt x="105" y="90"/>
                  </a:lnTo>
                  <a:lnTo>
                    <a:pt x="798" y="90"/>
                  </a:lnTo>
                  <a:lnTo>
                    <a:pt x="800" y="90"/>
                  </a:lnTo>
                  <a:lnTo>
                    <a:pt x="804" y="91"/>
                  </a:lnTo>
                  <a:lnTo>
                    <a:pt x="806" y="92"/>
                  </a:lnTo>
                  <a:lnTo>
                    <a:pt x="808" y="94"/>
                  </a:lnTo>
                  <a:lnTo>
                    <a:pt x="810" y="96"/>
                  </a:lnTo>
                  <a:lnTo>
                    <a:pt x="811" y="100"/>
                  </a:lnTo>
                  <a:lnTo>
                    <a:pt x="812" y="102"/>
                  </a:lnTo>
                  <a:lnTo>
                    <a:pt x="813" y="105"/>
                  </a:lnTo>
                  <a:lnTo>
                    <a:pt x="813" y="496"/>
                  </a:lnTo>
                  <a:close/>
                  <a:moveTo>
                    <a:pt x="888" y="0"/>
                  </a:moveTo>
                  <a:lnTo>
                    <a:pt x="15" y="0"/>
                  </a:lnTo>
                  <a:lnTo>
                    <a:pt x="12" y="0"/>
                  </a:lnTo>
                  <a:lnTo>
                    <a:pt x="9" y="1"/>
                  </a:lnTo>
                  <a:lnTo>
                    <a:pt x="7" y="2"/>
                  </a:lnTo>
                  <a:lnTo>
                    <a:pt x="5" y="4"/>
                  </a:lnTo>
                  <a:lnTo>
                    <a:pt x="2" y="6"/>
                  </a:lnTo>
                  <a:lnTo>
                    <a:pt x="1" y="8"/>
                  </a:lnTo>
                  <a:lnTo>
                    <a:pt x="0" y="12"/>
                  </a:lnTo>
                  <a:lnTo>
                    <a:pt x="0" y="15"/>
                  </a:lnTo>
                  <a:lnTo>
                    <a:pt x="0" y="587"/>
                  </a:lnTo>
                  <a:lnTo>
                    <a:pt x="0" y="590"/>
                  </a:lnTo>
                  <a:lnTo>
                    <a:pt x="1" y="593"/>
                  </a:lnTo>
                  <a:lnTo>
                    <a:pt x="2" y="595"/>
                  </a:lnTo>
                  <a:lnTo>
                    <a:pt x="5" y="597"/>
                  </a:lnTo>
                  <a:lnTo>
                    <a:pt x="7" y="599"/>
                  </a:lnTo>
                  <a:lnTo>
                    <a:pt x="9" y="601"/>
                  </a:lnTo>
                  <a:lnTo>
                    <a:pt x="12" y="602"/>
                  </a:lnTo>
                  <a:lnTo>
                    <a:pt x="15" y="602"/>
                  </a:lnTo>
                  <a:lnTo>
                    <a:pt x="437" y="602"/>
                  </a:lnTo>
                  <a:lnTo>
                    <a:pt x="437" y="701"/>
                  </a:lnTo>
                  <a:lnTo>
                    <a:pt x="260" y="877"/>
                  </a:lnTo>
                  <a:lnTo>
                    <a:pt x="259" y="879"/>
                  </a:lnTo>
                  <a:lnTo>
                    <a:pt x="257" y="883"/>
                  </a:lnTo>
                  <a:lnTo>
                    <a:pt x="256" y="885"/>
                  </a:lnTo>
                  <a:lnTo>
                    <a:pt x="256" y="888"/>
                  </a:lnTo>
                  <a:lnTo>
                    <a:pt x="256" y="891"/>
                  </a:lnTo>
                  <a:lnTo>
                    <a:pt x="257" y="893"/>
                  </a:lnTo>
                  <a:lnTo>
                    <a:pt x="259" y="897"/>
                  </a:lnTo>
                  <a:lnTo>
                    <a:pt x="260" y="899"/>
                  </a:lnTo>
                  <a:lnTo>
                    <a:pt x="263" y="901"/>
                  </a:lnTo>
                  <a:lnTo>
                    <a:pt x="265" y="902"/>
                  </a:lnTo>
                  <a:lnTo>
                    <a:pt x="268" y="903"/>
                  </a:lnTo>
                  <a:lnTo>
                    <a:pt x="271" y="903"/>
                  </a:lnTo>
                  <a:lnTo>
                    <a:pt x="274" y="903"/>
                  </a:lnTo>
                  <a:lnTo>
                    <a:pt x="277" y="902"/>
                  </a:lnTo>
                  <a:lnTo>
                    <a:pt x="279" y="901"/>
                  </a:lnTo>
                  <a:lnTo>
                    <a:pt x="281" y="899"/>
                  </a:lnTo>
                  <a:lnTo>
                    <a:pt x="452" y="728"/>
                  </a:lnTo>
                  <a:lnTo>
                    <a:pt x="621" y="899"/>
                  </a:lnTo>
                  <a:lnTo>
                    <a:pt x="623" y="901"/>
                  </a:lnTo>
                  <a:lnTo>
                    <a:pt x="627" y="902"/>
                  </a:lnTo>
                  <a:lnTo>
                    <a:pt x="629" y="903"/>
                  </a:lnTo>
                  <a:lnTo>
                    <a:pt x="632" y="903"/>
                  </a:lnTo>
                  <a:lnTo>
                    <a:pt x="635" y="903"/>
                  </a:lnTo>
                  <a:lnTo>
                    <a:pt x="637" y="902"/>
                  </a:lnTo>
                  <a:lnTo>
                    <a:pt x="641" y="901"/>
                  </a:lnTo>
                  <a:lnTo>
                    <a:pt x="643" y="899"/>
                  </a:lnTo>
                  <a:lnTo>
                    <a:pt x="645" y="897"/>
                  </a:lnTo>
                  <a:lnTo>
                    <a:pt x="646" y="893"/>
                  </a:lnTo>
                  <a:lnTo>
                    <a:pt x="647" y="891"/>
                  </a:lnTo>
                  <a:lnTo>
                    <a:pt x="647" y="888"/>
                  </a:lnTo>
                  <a:lnTo>
                    <a:pt x="647" y="885"/>
                  </a:lnTo>
                  <a:lnTo>
                    <a:pt x="646" y="883"/>
                  </a:lnTo>
                  <a:lnTo>
                    <a:pt x="645" y="879"/>
                  </a:lnTo>
                  <a:lnTo>
                    <a:pt x="643" y="877"/>
                  </a:lnTo>
                  <a:lnTo>
                    <a:pt x="467" y="701"/>
                  </a:lnTo>
                  <a:lnTo>
                    <a:pt x="467" y="602"/>
                  </a:lnTo>
                  <a:lnTo>
                    <a:pt x="888" y="602"/>
                  </a:lnTo>
                  <a:lnTo>
                    <a:pt x="892" y="602"/>
                  </a:lnTo>
                  <a:lnTo>
                    <a:pt x="894" y="601"/>
                  </a:lnTo>
                  <a:lnTo>
                    <a:pt x="897" y="599"/>
                  </a:lnTo>
                  <a:lnTo>
                    <a:pt x="899" y="597"/>
                  </a:lnTo>
                  <a:lnTo>
                    <a:pt x="900" y="595"/>
                  </a:lnTo>
                  <a:lnTo>
                    <a:pt x="902" y="593"/>
                  </a:lnTo>
                  <a:lnTo>
                    <a:pt x="902" y="590"/>
                  </a:lnTo>
                  <a:lnTo>
                    <a:pt x="903" y="587"/>
                  </a:lnTo>
                  <a:lnTo>
                    <a:pt x="903" y="15"/>
                  </a:lnTo>
                  <a:lnTo>
                    <a:pt x="902" y="12"/>
                  </a:lnTo>
                  <a:lnTo>
                    <a:pt x="902" y="8"/>
                  </a:lnTo>
                  <a:lnTo>
                    <a:pt x="900" y="6"/>
                  </a:lnTo>
                  <a:lnTo>
                    <a:pt x="899" y="4"/>
                  </a:lnTo>
                  <a:lnTo>
                    <a:pt x="897" y="2"/>
                  </a:lnTo>
                  <a:lnTo>
                    <a:pt x="894" y="1"/>
                  </a:lnTo>
                  <a:lnTo>
                    <a:pt x="892" y="0"/>
                  </a:lnTo>
                  <a:lnTo>
                    <a:pt x="88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566">
              <a:extLst>
                <a:ext uri="{FF2B5EF4-FFF2-40B4-BE49-F238E27FC236}">
                  <a16:creationId xmlns:a16="http://schemas.microsoft.com/office/drawing/2014/main" id="{B7B50F87-A3AA-4FB6-9692-24BF5512FC5B}"/>
                </a:ext>
              </a:extLst>
            </p:cNvPr>
            <p:cNvSpPr>
              <a:spLocks/>
            </p:cNvSpPr>
            <p:nvPr/>
          </p:nvSpPr>
          <p:spPr bwMode="auto">
            <a:xfrm>
              <a:off x="2054225" y="4843463"/>
              <a:ext cx="200025" cy="73025"/>
            </a:xfrm>
            <a:custGeom>
              <a:avLst/>
              <a:gdLst>
                <a:gd name="T0" fmla="*/ 151 w 632"/>
                <a:gd name="T1" fmla="*/ 151 h 226"/>
                <a:gd name="T2" fmla="*/ 157 w 632"/>
                <a:gd name="T3" fmla="*/ 149 h 226"/>
                <a:gd name="T4" fmla="*/ 161 w 632"/>
                <a:gd name="T5" fmla="*/ 146 h 226"/>
                <a:gd name="T6" fmla="*/ 288 w 632"/>
                <a:gd name="T7" fmla="*/ 217 h 226"/>
                <a:gd name="T8" fmla="*/ 292 w 632"/>
                <a:gd name="T9" fmla="*/ 223 h 226"/>
                <a:gd name="T10" fmla="*/ 299 w 632"/>
                <a:gd name="T11" fmla="*/ 226 h 226"/>
                <a:gd name="T12" fmla="*/ 302 w 632"/>
                <a:gd name="T13" fmla="*/ 226 h 226"/>
                <a:gd name="T14" fmla="*/ 307 w 632"/>
                <a:gd name="T15" fmla="*/ 225 h 226"/>
                <a:gd name="T16" fmla="*/ 313 w 632"/>
                <a:gd name="T17" fmla="*/ 222 h 226"/>
                <a:gd name="T18" fmla="*/ 471 w 632"/>
                <a:gd name="T19" fmla="*/ 191 h 226"/>
                <a:gd name="T20" fmla="*/ 477 w 632"/>
                <a:gd name="T21" fmla="*/ 195 h 226"/>
                <a:gd name="T22" fmla="*/ 483 w 632"/>
                <a:gd name="T23" fmla="*/ 196 h 226"/>
                <a:gd name="T24" fmla="*/ 488 w 632"/>
                <a:gd name="T25" fmla="*/ 194 h 226"/>
                <a:gd name="T26" fmla="*/ 494 w 632"/>
                <a:gd name="T27" fmla="*/ 191 h 226"/>
                <a:gd name="T28" fmla="*/ 631 w 632"/>
                <a:gd name="T29" fmla="*/ 23 h 226"/>
                <a:gd name="T30" fmla="*/ 632 w 632"/>
                <a:gd name="T31" fmla="*/ 16 h 226"/>
                <a:gd name="T32" fmla="*/ 632 w 632"/>
                <a:gd name="T33" fmla="*/ 11 h 226"/>
                <a:gd name="T34" fmla="*/ 629 w 632"/>
                <a:gd name="T35" fmla="*/ 5 h 226"/>
                <a:gd name="T36" fmla="*/ 625 w 632"/>
                <a:gd name="T37" fmla="*/ 2 h 226"/>
                <a:gd name="T38" fmla="*/ 619 w 632"/>
                <a:gd name="T39" fmla="*/ 0 h 226"/>
                <a:gd name="T40" fmla="*/ 613 w 632"/>
                <a:gd name="T41" fmla="*/ 1 h 226"/>
                <a:gd name="T42" fmla="*/ 607 w 632"/>
                <a:gd name="T43" fmla="*/ 3 h 226"/>
                <a:gd name="T44" fmla="*/ 481 w 632"/>
                <a:gd name="T45" fmla="*/ 159 h 226"/>
                <a:gd name="T46" fmla="*/ 415 w 632"/>
                <a:gd name="T47" fmla="*/ 93 h 226"/>
                <a:gd name="T48" fmla="*/ 409 w 632"/>
                <a:gd name="T49" fmla="*/ 91 h 226"/>
                <a:gd name="T50" fmla="*/ 404 w 632"/>
                <a:gd name="T51" fmla="*/ 91 h 226"/>
                <a:gd name="T52" fmla="*/ 398 w 632"/>
                <a:gd name="T53" fmla="*/ 93 h 226"/>
                <a:gd name="T54" fmla="*/ 307 w 632"/>
                <a:gd name="T55" fmla="*/ 185 h 226"/>
                <a:gd name="T56" fmla="*/ 247 w 632"/>
                <a:gd name="T57" fmla="*/ 39 h 226"/>
                <a:gd name="T58" fmla="*/ 242 w 632"/>
                <a:gd name="T59" fmla="*/ 34 h 226"/>
                <a:gd name="T60" fmla="*/ 234 w 632"/>
                <a:gd name="T61" fmla="*/ 33 h 226"/>
                <a:gd name="T62" fmla="*/ 227 w 632"/>
                <a:gd name="T63" fmla="*/ 35 h 226"/>
                <a:gd name="T64" fmla="*/ 144 w 632"/>
                <a:gd name="T65" fmla="*/ 121 h 226"/>
                <a:gd name="T66" fmla="*/ 12 w 632"/>
                <a:gd name="T67" fmla="*/ 121 h 226"/>
                <a:gd name="T68" fmla="*/ 7 w 632"/>
                <a:gd name="T69" fmla="*/ 123 h 226"/>
                <a:gd name="T70" fmla="*/ 3 w 632"/>
                <a:gd name="T71" fmla="*/ 128 h 226"/>
                <a:gd name="T72" fmla="*/ 0 w 632"/>
                <a:gd name="T73" fmla="*/ 133 h 226"/>
                <a:gd name="T74" fmla="*/ 0 w 632"/>
                <a:gd name="T75" fmla="*/ 138 h 226"/>
                <a:gd name="T76" fmla="*/ 3 w 632"/>
                <a:gd name="T77" fmla="*/ 144 h 226"/>
                <a:gd name="T78" fmla="*/ 7 w 632"/>
                <a:gd name="T79" fmla="*/ 148 h 226"/>
                <a:gd name="T80" fmla="*/ 12 w 632"/>
                <a:gd name="T81" fmla="*/ 150 h 226"/>
                <a:gd name="T82" fmla="*/ 15 w 632"/>
                <a:gd name="T83" fmla="*/ 151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632" h="226">
                  <a:moveTo>
                    <a:pt x="15" y="151"/>
                  </a:moveTo>
                  <a:lnTo>
                    <a:pt x="151" y="151"/>
                  </a:lnTo>
                  <a:lnTo>
                    <a:pt x="154" y="150"/>
                  </a:lnTo>
                  <a:lnTo>
                    <a:pt x="157" y="149"/>
                  </a:lnTo>
                  <a:lnTo>
                    <a:pt x="159" y="148"/>
                  </a:lnTo>
                  <a:lnTo>
                    <a:pt x="161" y="146"/>
                  </a:lnTo>
                  <a:lnTo>
                    <a:pt x="230" y="75"/>
                  </a:lnTo>
                  <a:lnTo>
                    <a:pt x="288" y="217"/>
                  </a:lnTo>
                  <a:lnTo>
                    <a:pt x="289" y="220"/>
                  </a:lnTo>
                  <a:lnTo>
                    <a:pt x="292" y="223"/>
                  </a:lnTo>
                  <a:lnTo>
                    <a:pt x="294" y="224"/>
                  </a:lnTo>
                  <a:lnTo>
                    <a:pt x="299" y="226"/>
                  </a:lnTo>
                  <a:lnTo>
                    <a:pt x="300" y="226"/>
                  </a:lnTo>
                  <a:lnTo>
                    <a:pt x="302" y="226"/>
                  </a:lnTo>
                  <a:lnTo>
                    <a:pt x="304" y="226"/>
                  </a:lnTo>
                  <a:lnTo>
                    <a:pt x="307" y="225"/>
                  </a:lnTo>
                  <a:lnTo>
                    <a:pt x="309" y="223"/>
                  </a:lnTo>
                  <a:lnTo>
                    <a:pt x="313" y="222"/>
                  </a:lnTo>
                  <a:lnTo>
                    <a:pt x="407" y="127"/>
                  </a:lnTo>
                  <a:lnTo>
                    <a:pt x="471" y="191"/>
                  </a:lnTo>
                  <a:lnTo>
                    <a:pt x="473" y="193"/>
                  </a:lnTo>
                  <a:lnTo>
                    <a:pt x="477" y="195"/>
                  </a:lnTo>
                  <a:lnTo>
                    <a:pt x="480" y="196"/>
                  </a:lnTo>
                  <a:lnTo>
                    <a:pt x="483" y="196"/>
                  </a:lnTo>
                  <a:lnTo>
                    <a:pt x="486" y="195"/>
                  </a:lnTo>
                  <a:lnTo>
                    <a:pt x="488" y="194"/>
                  </a:lnTo>
                  <a:lnTo>
                    <a:pt x="492" y="193"/>
                  </a:lnTo>
                  <a:lnTo>
                    <a:pt x="494" y="191"/>
                  </a:lnTo>
                  <a:lnTo>
                    <a:pt x="629" y="25"/>
                  </a:lnTo>
                  <a:lnTo>
                    <a:pt x="631" y="23"/>
                  </a:lnTo>
                  <a:lnTo>
                    <a:pt x="632" y="19"/>
                  </a:lnTo>
                  <a:lnTo>
                    <a:pt x="632" y="16"/>
                  </a:lnTo>
                  <a:lnTo>
                    <a:pt x="632" y="14"/>
                  </a:lnTo>
                  <a:lnTo>
                    <a:pt x="632" y="11"/>
                  </a:lnTo>
                  <a:lnTo>
                    <a:pt x="631" y="9"/>
                  </a:lnTo>
                  <a:lnTo>
                    <a:pt x="629" y="5"/>
                  </a:lnTo>
                  <a:lnTo>
                    <a:pt x="627" y="3"/>
                  </a:lnTo>
                  <a:lnTo>
                    <a:pt x="625" y="2"/>
                  </a:lnTo>
                  <a:lnTo>
                    <a:pt x="621" y="1"/>
                  </a:lnTo>
                  <a:lnTo>
                    <a:pt x="619" y="0"/>
                  </a:lnTo>
                  <a:lnTo>
                    <a:pt x="616" y="0"/>
                  </a:lnTo>
                  <a:lnTo>
                    <a:pt x="613" y="1"/>
                  </a:lnTo>
                  <a:lnTo>
                    <a:pt x="611" y="2"/>
                  </a:lnTo>
                  <a:lnTo>
                    <a:pt x="607" y="3"/>
                  </a:lnTo>
                  <a:lnTo>
                    <a:pt x="605" y="5"/>
                  </a:lnTo>
                  <a:lnTo>
                    <a:pt x="481" y="159"/>
                  </a:lnTo>
                  <a:lnTo>
                    <a:pt x="418" y="95"/>
                  </a:lnTo>
                  <a:lnTo>
                    <a:pt x="415" y="93"/>
                  </a:lnTo>
                  <a:lnTo>
                    <a:pt x="412" y="91"/>
                  </a:lnTo>
                  <a:lnTo>
                    <a:pt x="409" y="91"/>
                  </a:lnTo>
                  <a:lnTo>
                    <a:pt x="407" y="90"/>
                  </a:lnTo>
                  <a:lnTo>
                    <a:pt x="404" y="91"/>
                  </a:lnTo>
                  <a:lnTo>
                    <a:pt x="400" y="91"/>
                  </a:lnTo>
                  <a:lnTo>
                    <a:pt x="398" y="93"/>
                  </a:lnTo>
                  <a:lnTo>
                    <a:pt x="396" y="95"/>
                  </a:lnTo>
                  <a:lnTo>
                    <a:pt x="307" y="185"/>
                  </a:lnTo>
                  <a:lnTo>
                    <a:pt x="249" y="42"/>
                  </a:lnTo>
                  <a:lnTo>
                    <a:pt x="247" y="39"/>
                  </a:lnTo>
                  <a:lnTo>
                    <a:pt x="244" y="36"/>
                  </a:lnTo>
                  <a:lnTo>
                    <a:pt x="242" y="34"/>
                  </a:lnTo>
                  <a:lnTo>
                    <a:pt x="237" y="33"/>
                  </a:lnTo>
                  <a:lnTo>
                    <a:pt x="234" y="33"/>
                  </a:lnTo>
                  <a:lnTo>
                    <a:pt x="230" y="33"/>
                  </a:lnTo>
                  <a:lnTo>
                    <a:pt x="227" y="35"/>
                  </a:lnTo>
                  <a:lnTo>
                    <a:pt x="224" y="38"/>
                  </a:lnTo>
                  <a:lnTo>
                    <a:pt x="144" y="121"/>
                  </a:lnTo>
                  <a:lnTo>
                    <a:pt x="15" y="121"/>
                  </a:lnTo>
                  <a:lnTo>
                    <a:pt x="12" y="121"/>
                  </a:lnTo>
                  <a:lnTo>
                    <a:pt x="9" y="122"/>
                  </a:lnTo>
                  <a:lnTo>
                    <a:pt x="7" y="123"/>
                  </a:lnTo>
                  <a:lnTo>
                    <a:pt x="5" y="126"/>
                  </a:lnTo>
                  <a:lnTo>
                    <a:pt x="3" y="128"/>
                  </a:lnTo>
                  <a:lnTo>
                    <a:pt x="2" y="130"/>
                  </a:lnTo>
                  <a:lnTo>
                    <a:pt x="0" y="133"/>
                  </a:lnTo>
                  <a:lnTo>
                    <a:pt x="0" y="136"/>
                  </a:lnTo>
                  <a:lnTo>
                    <a:pt x="0" y="138"/>
                  </a:lnTo>
                  <a:lnTo>
                    <a:pt x="2" y="142"/>
                  </a:lnTo>
                  <a:lnTo>
                    <a:pt x="3" y="144"/>
                  </a:lnTo>
                  <a:lnTo>
                    <a:pt x="5" y="146"/>
                  </a:lnTo>
                  <a:lnTo>
                    <a:pt x="7" y="148"/>
                  </a:lnTo>
                  <a:lnTo>
                    <a:pt x="9" y="150"/>
                  </a:lnTo>
                  <a:lnTo>
                    <a:pt x="12" y="150"/>
                  </a:lnTo>
                  <a:lnTo>
                    <a:pt x="15" y="151"/>
                  </a:lnTo>
                  <a:lnTo>
                    <a:pt x="15" y="15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23878490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8" name="Rectangle 47">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F030027-374A-A86A-3E3F-AD20D1C540CE}"/>
              </a:ext>
            </a:extLst>
          </p:cNvPr>
          <p:cNvPicPr>
            <a:picLocks noChangeAspect="1"/>
          </p:cNvPicPr>
          <p:nvPr/>
        </p:nvPicPr>
        <p:blipFill rotWithShape="1">
          <a:blip r:embed="rId3">
            <a:alphaModFix amt="60000"/>
          </a:blip>
          <a:srcRect t="7865" b="7865"/>
          <a:stretch/>
        </p:blipFill>
        <p:spPr>
          <a:xfrm>
            <a:off x="-1" y="10"/>
            <a:ext cx="12192001" cy="6857990"/>
          </a:xfrm>
          <a:prstGeom prst="rect">
            <a:avLst/>
          </a:prstGeom>
          <a:noFill/>
        </p:spPr>
      </p:pic>
      <p:sp>
        <p:nvSpPr>
          <p:cNvPr id="10" name="Title 9">
            <a:extLst>
              <a:ext uri="{FF2B5EF4-FFF2-40B4-BE49-F238E27FC236}">
                <a16:creationId xmlns:a16="http://schemas.microsoft.com/office/drawing/2014/main" id="{B11BAC48-F4C4-46FB-96DC-423C381AC284}"/>
              </a:ext>
            </a:extLst>
          </p:cNvPr>
          <p:cNvSpPr>
            <a:spLocks noGrp="1"/>
          </p:cNvSpPr>
          <p:nvPr>
            <p:ph type="title"/>
          </p:nvPr>
        </p:nvSpPr>
        <p:spPr>
          <a:xfrm>
            <a:off x="838199" y="1671570"/>
            <a:ext cx="5155261" cy="4072044"/>
          </a:xfrm>
        </p:spPr>
        <p:txBody>
          <a:bodyPr vert="horz" lIns="91440" tIns="45720" rIns="91440" bIns="45720" rtlCol="0" anchor="t">
            <a:normAutofit/>
          </a:bodyPr>
          <a:lstStyle/>
          <a:p>
            <a:r>
              <a:rPr lang="en-US" sz="4400">
                <a:solidFill>
                  <a:srgbClr val="FFFFFF"/>
                </a:solidFill>
              </a:rPr>
              <a:t>Introduction</a:t>
            </a:r>
          </a:p>
        </p:txBody>
      </p:sp>
      <p:sp>
        <p:nvSpPr>
          <p:cNvPr id="36" name="Text Placeholder 35">
            <a:extLst>
              <a:ext uri="{FF2B5EF4-FFF2-40B4-BE49-F238E27FC236}">
                <a16:creationId xmlns:a16="http://schemas.microsoft.com/office/drawing/2014/main" id="{0391FA66-BCDC-4C12-B812-A0DEE14539EE}"/>
              </a:ext>
            </a:extLst>
          </p:cNvPr>
          <p:cNvSpPr>
            <a:spLocks noGrp="1"/>
          </p:cNvSpPr>
          <p:nvPr>
            <p:ph type="body" sz="half" idx="2"/>
          </p:nvPr>
        </p:nvSpPr>
        <p:spPr>
          <a:xfrm>
            <a:off x="6185986" y="1671566"/>
            <a:ext cx="5170861" cy="4072043"/>
          </a:xfrm>
        </p:spPr>
        <p:txBody>
          <a:bodyPr vert="horz" lIns="91440" tIns="45720" rIns="91440" bIns="45720" rtlCol="0">
            <a:normAutofit/>
          </a:bodyPr>
          <a:lstStyle/>
          <a:p>
            <a:pPr indent="-228600">
              <a:buFont typeface="Arial" panose="020B0604020202020204" pitchFamily="34" charset="0"/>
              <a:buChar char="•"/>
            </a:pPr>
            <a:r>
              <a:rPr lang="en-US" sz="1700" dirty="0">
                <a:solidFill>
                  <a:srgbClr val="FFFFFF"/>
                </a:solidFill>
              </a:rPr>
              <a:t>Mandarin Oriental Hotel is globally recognized as a luxury hospitality brand.</a:t>
            </a:r>
          </a:p>
          <a:p>
            <a:pPr indent="-228600">
              <a:buFont typeface="Arial" panose="020B0604020202020204" pitchFamily="34" charset="0"/>
              <a:buChar char="•"/>
            </a:pPr>
            <a:r>
              <a:rPr lang="en-US" sz="1700" dirty="0">
                <a:solidFill>
                  <a:srgbClr val="FFFFFF"/>
                </a:solidFill>
              </a:rPr>
              <a:t>The brand was founded in 1963 (Mandarin Oriental Hotel, 2021).</a:t>
            </a:r>
          </a:p>
          <a:p>
            <a:pPr indent="-228600">
              <a:buFont typeface="Arial" panose="020B0604020202020204" pitchFamily="34" charset="0"/>
              <a:buChar char="•"/>
            </a:pPr>
            <a:r>
              <a:rPr lang="en-US" sz="1700" dirty="0">
                <a:solidFill>
                  <a:srgbClr val="FFFFFF"/>
                </a:solidFill>
              </a:rPr>
              <a:t>The area of interest is in the integration of sustainability into the operations of Mandarin Oriental.</a:t>
            </a:r>
          </a:p>
          <a:p>
            <a:pPr indent="-228600">
              <a:buFont typeface="Arial" panose="020B0604020202020204" pitchFamily="34" charset="0"/>
              <a:buChar char="•"/>
            </a:pPr>
            <a:r>
              <a:rPr lang="en-US" sz="1700" dirty="0">
                <a:solidFill>
                  <a:srgbClr val="FFFFFF"/>
                </a:solidFill>
              </a:rPr>
              <a:t>There are issues of moral obligation and strategic necessity regarding sustainability for Mandarin Oriental.</a:t>
            </a:r>
          </a:p>
          <a:p>
            <a:pPr indent="-228600">
              <a:buFont typeface="Arial" panose="020B0604020202020204" pitchFamily="34" charset="0"/>
              <a:buChar char="•"/>
            </a:pPr>
            <a:r>
              <a:rPr lang="en-US" sz="1700" dirty="0">
                <a:solidFill>
                  <a:srgbClr val="FFFFFF"/>
                </a:solidFill>
              </a:rPr>
              <a:t>Sustainability preserves beautiful locations in line with the brand's dedication to service excellence and longevity.</a:t>
            </a:r>
          </a:p>
          <a:p>
            <a:pPr indent="-228600">
              <a:buFont typeface="Arial" panose="020B0604020202020204" pitchFamily="34" charset="0"/>
              <a:buChar char="•"/>
            </a:pPr>
            <a:r>
              <a:rPr lang="en-US" sz="1700" dirty="0">
                <a:solidFill>
                  <a:srgbClr val="FFFFFF"/>
                </a:solidFill>
              </a:rPr>
              <a:t>Long-term investment that draws eco-conscious travelers.</a:t>
            </a:r>
          </a:p>
        </p:txBody>
      </p:sp>
    </p:spTree>
    <p:extLst>
      <p:ext uri="{BB962C8B-B14F-4D97-AF65-F5344CB8AC3E}">
        <p14:creationId xmlns:p14="http://schemas.microsoft.com/office/powerpoint/2010/main" val="21301155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30D6772-5550-42D5-B8BC-CDE283656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97DB0DD1-0F30-4B7E-A6DC-3DDA7D5B3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12" name="Picture 11" descr="One in a crowd">
            <a:extLst>
              <a:ext uri="{FF2B5EF4-FFF2-40B4-BE49-F238E27FC236}">
                <a16:creationId xmlns:a16="http://schemas.microsoft.com/office/drawing/2014/main" id="{EDC9D199-55D5-C7AC-023C-91B26DB9368E}"/>
              </a:ext>
            </a:extLst>
          </p:cNvPr>
          <p:cNvPicPr>
            <a:picLocks noChangeAspect="1"/>
          </p:cNvPicPr>
          <p:nvPr/>
        </p:nvPicPr>
        <p:blipFill rotWithShape="1">
          <a:blip r:embed="rId3">
            <a:alphaModFix amt="60000"/>
          </a:blip>
          <a:srcRect t="7734" b="17266"/>
          <a:stretch/>
        </p:blipFill>
        <p:spPr>
          <a:xfrm>
            <a:off x="-1" y="10"/>
            <a:ext cx="12192001" cy="6857990"/>
          </a:xfrm>
          <a:prstGeom prst="rect">
            <a:avLst/>
          </a:prstGeom>
        </p:spPr>
      </p:pic>
      <p:sp>
        <p:nvSpPr>
          <p:cNvPr id="8" name="Title 7">
            <a:extLst>
              <a:ext uri="{FF2B5EF4-FFF2-40B4-BE49-F238E27FC236}">
                <a16:creationId xmlns:a16="http://schemas.microsoft.com/office/drawing/2014/main" id="{3BE52921-898C-4569-9D8A-F1C5E0ABE804}"/>
              </a:ext>
            </a:extLst>
          </p:cNvPr>
          <p:cNvSpPr>
            <a:spLocks noGrp="1"/>
          </p:cNvSpPr>
          <p:nvPr>
            <p:ph type="title"/>
          </p:nvPr>
        </p:nvSpPr>
        <p:spPr>
          <a:xfrm>
            <a:off x="838199" y="1671569"/>
            <a:ext cx="4155825" cy="4072044"/>
          </a:xfrm>
        </p:spPr>
        <p:txBody>
          <a:bodyPr anchor="t">
            <a:normAutofit/>
          </a:bodyPr>
          <a:lstStyle/>
          <a:p>
            <a:r>
              <a:rPr lang="en-US">
                <a:solidFill>
                  <a:srgbClr val="FFFFFF"/>
                </a:solidFill>
              </a:rPr>
              <a:t>The Importance of Sustainability</a:t>
            </a:r>
          </a:p>
        </p:txBody>
      </p:sp>
      <p:sp>
        <p:nvSpPr>
          <p:cNvPr id="10" name="Text Placeholder 9">
            <a:extLst>
              <a:ext uri="{FF2B5EF4-FFF2-40B4-BE49-F238E27FC236}">
                <a16:creationId xmlns:a16="http://schemas.microsoft.com/office/drawing/2014/main" id="{577946A2-8DCE-4047-9CAE-38128B4BAF3B}"/>
              </a:ext>
            </a:extLst>
          </p:cNvPr>
          <p:cNvSpPr>
            <a:spLocks noGrp="1"/>
          </p:cNvSpPr>
          <p:nvPr>
            <p:ph idx="1"/>
          </p:nvPr>
        </p:nvSpPr>
        <p:spPr>
          <a:xfrm>
            <a:off x="5186551" y="1671569"/>
            <a:ext cx="6167248" cy="4072044"/>
          </a:xfrm>
        </p:spPr>
        <p:txBody>
          <a:bodyPr>
            <a:normAutofit/>
          </a:bodyPr>
          <a:lstStyle/>
          <a:p>
            <a:r>
              <a:rPr lang="en-US" sz="1400" dirty="0">
                <a:solidFill>
                  <a:srgbClr val="FFFFFF"/>
                </a:solidFill>
              </a:rPr>
              <a:t>Sustainability is more than a compliance requirement(United Nations, 2023).</a:t>
            </a:r>
          </a:p>
          <a:p>
            <a:r>
              <a:rPr lang="en-US" sz="1400" dirty="0">
                <a:solidFill>
                  <a:srgbClr val="FFFFFF"/>
                </a:solidFill>
              </a:rPr>
              <a:t>t's a strategic advantage for a brand like Mandarin Oriental.</a:t>
            </a:r>
          </a:p>
          <a:p>
            <a:r>
              <a:rPr lang="en-US" sz="1400" dirty="0">
                <a:solidFill>
                  <a:srgbClr val="FFFFFF"/>
                </a:solidFill>
              </a:rPr>
              <a:t>It upholds the brand's commitment to preserving beautiful locations in some of the world's most culturally diverse areas.</a:t>
            </a:r>
          </a:p>
          <a:p>
            <a:r>
              <a:rPr lang="en-US" sz="1400" dirty="0">
                <a:solidFill>
                  <a:srgbClr val="FFFFFF"/>
                </a:solidFill>
              </a:rPr>
              <a:t>Sustainability attracts eco-conscious travelers who appreciate ethical luxury ensuring the brand's long-term success.</a:t>
            </a:r>
          </a:p>
          <a:p>
            <a:r>
              <a:rPr lang="en-US" sz="1400" dirty="0">
                <a:solidFill>
                  <a:srgbClr val="FFFFFF"/>
                </a:solidFill>
              </a:rPr>
              <a:t>The paper highlights the moral and strategic obligation of sustainability in the luxury hospitality industry.</a:t>
            </a:r>
          </a:p>
          <a:p>
            <a:r>
              <a:rPr lang="en-US" sz="1400" dirty="0">
                <a:solidFill>
                  <a:srgbClr val="FFFFFF"/>
                </a:solidFill>
              </a:rPr>
              <a:t>Sustainability is not only about protecting the environment but also about making a positive social impact and meeting the expectations of socially conscious guests.</a:t>
            </a:r>
          </a:p>
          <a:p>
            <a:r>
              <a:rPr lang="en-US" sz="1400" dirty="0">
                <a:solidFill>
                  <a:srgbClr val="FFFFFF"/>
                </a:solidFill>
              </a:rPr>
              <a:t>Mandarin Oriental's commitment to sustainability sets it apart from competitors and strengthens its brand.</a:t>
            </a:r>
          </a:p>
          <a:p>
            <a:endParaRPr lang="en-US" sz="1400" dirty="0">
              <a:solidFill>
                <a:srgbClr val="FFFFFF"/>
              </a:solidFill>
            </a:endParaRPr>
          </a:p>
        </p:txBody>
      </p:sp>
    </p:spTree>
    <p:extLst>
      <p:ext uri="{BB962C8B-B14F-4D97-AF65-F5344CB8AC3E}">
        <p14:creationId xmlns:p14="http://schemas.microsoft.com/office/powerpoint/2010/main" val="429917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2" name="Picture 21" descr="White bulbs with a yellow one standing out">
            <a:extLst>
              <a:ext uri="{FF2B5EF4-FFF2-40B4-BE49-F238E27FC236}">
                <a16:creationId xmlns:a16="http://schemas.microsoft.com/office/drawing/2014/main" id="{7DDB3341-69A7-4AAF-B4D9-DF64AC9FF6D3}"/>
              </a:ext>
            </a:extLst>
          </p:cNvPr>
          <p:cNvPicPr>
            <a:picLocks noChangeAspect="1"/>
          </p:cNvPicPr>
          <p:nvPr/>
        </p:nvPicPr>
        <p:blipFill rotWithShape="1">
          <a:blip r:embed="rId3">
            <a:alphaModFix amt="55000"/>
          </a:blip>
          <a:srcRect b="15730"/>
          <a:stretch/>
        </p:blipFill>
        <p:spPr>
          <a:xfrm>
            <a:off x="20" y="-9107"/>
            <a:ext cx="12191980" cy="6858000"/>
          </a:xfrm>
          <a:prstGeom prst="rect">
            <a:avLst/>
          </a:prstGeom>
        </p:spPr>
      </p:pic>
      <p:sp>
        <p:nvSpPr>
          <p:cNvPr id="8" name="Title 7">
            <a:extLst>
              <a:ext uri="{FF2B5EF4-FFF2-40B4-BE49-F238E27FC236}">
                <a16:creationId xmlns:a16="http://schemas.microsoft.com/office/drawing/2014/main" id="{EF0240E2-270B-47F4-97C1-065A42CC2737}"/>
              </a:ext>
            </a:extLst>
          </p:cNvPr>
          <p:cNvSpPr>
            <a:spLocks noGrp="1"/>
          </p:cNvSpPr>
          <p:nvPr>
            <p:ph type="title"/>
          </p:nvPr>
        </p:nvSpPr>
        <p:spPr>
          <a:xfrm>
            <a:off x="686834" y="591344"/>
            <a:ext cx="3200400" cy="5585619"/>
          </a:xfrm>
        </p:spPr>
        <p:txBody>
          <a:bodyPr>
            <a:normAutofit/>
          </a:bodyPr>
          <a:lstStyle/>
          <a:p>
            <a:r>
              <a:rPr lang="en-US" dirty="0">
                <a:solidFill>
                  <a:srgbClr val="FFFFFF"/>
                </a:solidFill>
              </a:rPr>
              <a:t>Overview of Literature</a:t>
            </a:r>
          </a:p>
        </p:txBody>
      </p:sp>
      <p:sp>
        <p:nvSpPr>
          <p:cNvPr id="23" name="Arc 2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 Placeholder 10">
            <a:extLst>
              <a:ext uri="{FF2B5EF4-FFF2-40B4-BE49-F238E27FC236}">
                <a16:creationId xmlns:a16="http://schemas.microsoft.com/office/drawing/2014/main" id="{C752924E-B022-4FF4-B161-31F5531EC8DA}"/>
              </a:ext>
            </a:extLst>
          </p:cNvPr>
          <p:cNvSpPr>
            <a:spLocks noGrp="1"/>
          </p:cNvSpPr>
          <p:nvPr>
            <p:ph idx="1"/>
          </p:nvPr>
        </p:nvSpPr>
        <p:spPr>
          <a:xfrm>
            <a:off x="4447308" y="591344"/>
            <a:ext cx="6906491" cy="5585619"/>
          </a:xfrm>
        </p:spPr>
        <p:txBody>
          <a:bodyPr anchor="ctr">
            <a:normAutofit/>
          </a:bodyPr>
          <a:lstStyle/>
          <a:p>
            <a:r>
              <a:rPr lang="en-US" sz="1800" dirty="0">
                <a:solidFill>
                  <a:srgbClr val="FFFFFF"/>
                </a:solidFill>
              </a:rPr>
              <a:t>Sustainability, as defined by the United Nations, encompasses environmental, social, and economic factors in corporate plans.</a:t>
            </a:r>
          </a:p>
          <a:p>
            <a:r>
              <a:rPr lang="en-US" sz="1800" dirty="0">
                <a:solidFill>
                  <a:srgbClr val="FFFFFF"/>
                </a:solidFill>
              </a:rPr>
              <a:t>The PESTEL framework is a valuable tool for evaluating the relationship between sustainability principles and the hotel business.</a:t>
            </a:r>
          </a:p>
          <a:p>
            <a:r>
              <a:rPr lang="en-US" sz="1800" dirty="0">
                <a:solidFill>
                  <a:srgbClr val="FFFFFF"/>
                </a:solidFill>
              </a:rPr>
              <a:t>PESTEL analyzes political, economic, social, technological, environmental, and legal elements in the hotel industry (Ford and Sturman, 2020).</a:t>
            </a:r>
          </a:p>
          <a:p>
            <a:r>
              <a:rPr lang="en-US" sz="1800" dirty="0">
                <a:solidFill>
                  <a:srgbClr val="FFFFFF"/>
                </a:solidFill>
              </a:rPr>
              <a:t>Political factors encompass government regulations, policies, and safety standards critical for compliance.</a:t>
            </a:r>
          </a:p>
          <a:p>
            <a:r>
              <a:rPr lang="en-US" sz="1800" dirty="0">
                <a:solidFill>
                  <a:srgbClr val="FFFFFF"/>
                </a:solidFill>
              </a:rPr>
              <a:t>Economic considerations involve balancing profitability with eco-responsible practices and evaluating the cost-effectiveness of sustainable technologies.</a:t>
            </a:r>
          </a:p>
          <a:p>
            <a:r>
              <a:rPr lang="en-US" sz="1800" dirty="0">
                <a:solidFill>
                  <a:srgbClr val="FFFFFF"/>
                </a:solidFill>
              </a:rPr>
              <a:t>Social elements include demographic, cultural, and societal aspects influencing consumer preferences and values, which hotels need to cater to.</a:t>
            </a:r>
          </a:p>
          <a:p>
            <a:r>
              <a:rPr lang="en-US" sz="1800" dirty="0">
                <a:solidFill>
                  <a:srgbClr val="FFFFFF"/>
                </a:solidFill>
              </a:rPr>
              <a:t>Technological factors focus on innovation and technological breakthroughs, driving sustainability through energy-efficient technologies and sustainable materials.</a:t>
            </a:r>
          </a:p>
        </p:txBody>
      </p:sp>
    </p:spTree>
    <p:extLst>
      <p:ext uri="{BB962C8B-B14F-4D97-AF65-F5344CB8AC3E}">
        <p14:creationId xmlns:p14="http://schemas.microsoft.com/office/powerpoint/2010/main" val="2885941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4" name="Picture 33" descr="Front steps and columns of a majestic city building">
            <a:extLst>
              <a:ext uri="{FF2B5EF4-FFF2-40B4-BE49-F238E27FC236}">
                <a16:creationId xmlns:a16="http://schemas.microsoft.com/office/drawing/2014/main" id="{1CF5439B-CA82-E4D2-3885-C66AE3D25EB2}"/>
              </a:ext>
            </a:extLst>
          </p:cNvPr>
          <p:cNvPicPr>
            <a:picLocks noChangeAspect="1"/>
          </p:cNvPicPr>
          <p:nvPr/>
        </p:nvPicPr>
        <p:blipFill rotWithShape="1">
          <a:blip r:embed="rId3">
            <a:duotone>
              <a:prstClr val="black"/>
              <a:schemeClr val="tx2">
                <a:tint val="45000"/>
                <a:satMod val="400000"/>
              </a:schemeClr>
            </a:duotone>
            <a:alphaModFix amt="25000"/>
          </a:blip>
          <a:srcRect t="3566" b="12164"/>
          <a:stretch/>
        </p:blipFill>
        <p:spPr>
          <a:xfrm>
            <a:off x="20" y="10"/>
            <a:ext cx="12191980" cy="6857990"/>
          </a:xfrm>
          <a:prstGeom prst="rect">
            <a:avLst/>
          </a:prstGeom>
        </p:spPr>
      </p:pic>
      <p:sp>
        <p:nvSpPr>
          <p:cNvPr id="5" name="Title 4">
            <a:extLst>
              <a:ext uri="{FF2B5EF4-FFF2-40B4-BE49-F238E27FC236}">
                <a16:creationId xmlns:a16="http://schemas.microsoft.com/office/drawing/2014/main" id="{96DBE169-BA91-4B17-9AF2-4BAD528BEE06}"/>
              </a:ext>
            </a:extLst>
          </p:cNvPr>
          <p:cNvSpPr>
            <a:spLocks noGrp="1"/>
          </p:cNvSpPr>
          <p:nvPr>
            <p:ph type="title"/>
          </p:nvPr>
        </p:nvSpPr>
        <p:spPr>
          <a:xfrm>
            <a:off x="838200" y="365125"/>
            <a:ext cx="10515600" cy="1325563"/>
          </a:xfrm>
        </p:spPr>
        <p:txBody>
          <a:bodyPr>
            <a:normAutofit/>
          </a:bodyPr>
          <a:lstStyle/>
          <a:p>
            <a:r>
              <a:rPr lang="en-US"/>
              <a:t>Political Factors</a:t>
            </a:r>
          </a:p>
        </p:txBody>
      </p:sp>
      <p:sp>
        <p:nvSpPr>
          <p:cNvPr id="22" name="Text Placeholder 21">
            <a:extLst>
              <a:ext uri="{FF2B5EF4-FFF2-40B4-BE49-F238E27FC236}">
                <a16:creationId xmlns:a16="http://schemas.microsoft.com/office/drawing/2014/main" id="{ABF89FBA-20AC-4FD7-833B-ADA0EEFFCADC}"/>
              </a:ext>
            </a:extLst>
          </p:cNvPr>
          <p:cNvSpPr>
            <a:spLocks noGrp="1"/>
          </p:cNvSpPr>
          <p:nvPr>
            <p:ph idx="1"/>
          </p:nvPr>
        </p:nvSpPr>
        <p:spPr>
          <a:xfrm>
            <a:off x="838200" y="1825625"/>
            <a:ext cx="10515600" cy="4351338"/>
          </a:xfrm>
        </p:spPr>
        <p:txBody>
          <a:bodyPr>
            <a:normAutofit/>
          </a:bodyPr>
          <a:lstStyle/>
          <a:p>
            <a:r>
              <a:rPr lang="en-US" sz="1800" dirty="0"/>
              <a:t>Political factors include adhering to government regulations, policies, and maintaining political stability (Ford and Sturman, 2020).</a:t>
            </a:r>
          </a:p>
          <a:p>
            <a:r>
              <a:rPr lang="en-US" sz="1800" dirty="0"/>
              <a:t>Compliance with local and international environmental policies, emission reduction targets, and safety standards is critical for long-term operations and success.</a:t>
            </a:r>
          </a:p>
          <a:p>
            <a:r>
              <a:rPr lang="en-US" sz="1800" dirty="0"/>
              <a:t>Mandarin Oriental's commitment to sustainability requires following specific political aspects, ensuring legal and ethical compliance.</a:t>
            </a:r>
          </a:p>
          <a:p>
            <a:r>
              <a:rPr lang="en-US" sz="1800" dirty="0"/>
              <a:t>Adhering to environmental regulations and emission targets contributes to the brand's image as an eco-conscious luxury provider.</a:t>
            </a:r>
          </a:p>
          <a:p>
            <a:r>
              <a:rPr lang="en-US" sz="1800" dirty="0"/>
              <a:t>Political factors underscore the importance of sustainability in maintaining licenses and permits, which are crucial for the hotel's operation.</a:t>
            </a:r>
          </a:p>
          <a:p>
            <a:r>
              <a:rPr lang="en-US" sz="1800" dirty="0"/>
              <a:t>Government regulations set the foundation for sustainable practices in the hospitality industry and shape the brand's commitment.</a:t>
            </a:r>
          </a:p>
          <a:p>
            <a:r>
              <a:rPr lang="en-US" sz="1800" dirty="0"/>
              <a:t>Maintaining political stability in the regions where Mandarin Oriental operates is essential for consistent sustainability efforts and long-term success.</a:t>
            </a:r>
          </a:p>
        </p:txBody>
      </p:sp>
    </p:spTree>
    <p:extLst>
      <p:ext uri="{BB962C8B-B14F-4D97-AF65-F5344CB8AC3E}">
        <p14:creationId xmlns:p14="http://schemas.microsoft.com/office/powerpoint/2010/main" val="203260742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a:extLst>
              <a:ext uri="{FF2B5EF4-FFF2-40B4-BE49-F238E27FC236}">
                <a16:creationId xmlns:a16="http://schemas.microsoft.com/office/drawing/2014/main" id="{21ED5FCA-9564-42B4-9F52-2CCED8ED6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26B71C3-B883-63A7-12BA-4C97F2335686}"/>
              </a:ext>
            </a:extLst>
          </p:cNvPr>
          <p:cNvSpPr>
            <a:spLocks noGrp="1"/>
          </p:cNvSpPr>
          <p:nvPr>
            <p:ph type="title"/>
          </p:nvPr>
        </p:nvSpPr>
        <p:spPr>
          <a:xfrm>
            <a:off x="838200" y="365125"/>
            <a:ext cx="10515600" cy="1325563"/>
          </a:xfrm>
        </p:spPr>
        <p:txBody>
          <a:bodyPr>
            <a:normAutofit/>
          </a:bodyPr>
          <a:lstStyle/>
          <a:p>
            <a:r>
              <a:rPr lang="en-US">
                <a:solidFill>
                  <a:srgbClr val="FFFFFF"/>
                </a:solidFill>
              </a:rPr>
              <a:t>Economic Considerations</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CDAAB9D2-A167-5E6E-C93D-E9F9B6CED1A3}"/>
              </a:ext>
            </a:extLst>
          </p:cNvPr>
          <p:cNvGraphicFramePr>
            <a:graphicFrameLocks noGrp="1"/>
          </p:cNvGraphicFramePr>
          <p:nvPr>
            <p:ph idx="1"/>
            <p:extLst>
              <p:ext uri="{D42A27DB-BD31-4B8C-83A1-F6EECF244321}">
                <p14:modId xmlns:p14="http://schemas.microsoft.com/office/powerpoint/2010/main" val="31620994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4685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6DB84-86D2-CC99-0E63-D77A1FC9C141}"/>
              </a:ext>
            </a:extLst>
          </p:cNvPr>
          <p:cNvSpPr>
            <a:spLocks noGrp="1"/>
          </p:cNvSpPr>
          <p:nvPr>
            <p:ph type="title"/>
          </p:nvPr>
        </p:nvSpPr>
        <p:spPr>
          <a:xfrm>
            <a:off x="838200" y="365125"/>
            <a:ext cx="10515600" cy="1325563"/>
          </a:xfrm>
        </p:spPr>
        <p:txBody>
          <a:bodyPr anchor="ctr">
            <a:normAutofit/>
          </a:bodyPr>
          <a:lstStyle/>
          <a:p>
            <a:r>
              <a:rPr lang="en-US"/>
              <a:t>Social Elements</a:t>
            </a:r>
          </a:p>
        </p:txBody>
      </p:sp>
      <p:sp>
        <p:nvSpPr>
          <p:cNvPr id="3" name="Content Placeholder 2">
            <a:extLst>
              <a:ext uri="{FF2B5EF4-FFF2-40B4-BE49-F238E27FC236}">
                <a16:creationId xmlns:a16="http://schemas.microsoft.com/office/drawing/2014/main" id="{0DA005B2-7D6A-920D-1712-EC762AEBDFFB}"/>
              </a:ext>
            </a:extLst>
          </p:cNvPr>
          <p:cNvSpPr>
            <a:spLocks noGrp="1"/>
          </p:cNvSpPr>
          <p:nvPr>
            <p:ph sz="half" idx="1"/>
          </p:nvPr>
        </p:nvSpPr>
        <p:spPr>
          <a:xfrm>
            <a:off x="838200" y="1825625"/>
            <a:ext cx="5181600" cy="4351338"/>
          </a:xfrm>
        </p:spPr>
        <p:txBody>
          <a:bodyPr>
            <a:normAutofit/>
          </a:bodyPr>
          <a:lstStyle/>
          <a:p>
            <a:r>
              <a:rPr lang="en-US" sz="1300" dirty="0"/>
              <a:t>Social elements in the hotel industry encompass demographic, cultural, and societal aspects that influence customer preferences.</a:t>
            </a:r>
          </a:p>
          <a:p>
            <a:r>
              <a:rPr lang="en-US" sz="1300" dirty="0"/>
              <a:t>Social sustainability includes offering eco-friendly amenities, sourcing local organic foods, and fostering cultural sustainability through community collaborations.</a:t>
            </a:r>
          </a:p>
          <a:p>
            <a:r>
              <a:rPr lang="en-US" sz="1300" dirty="0"/>
              <a:t>Changing customer tastes and values are often oriented towards sustainability, influencing the hotel's approach.</a:t>
            </a:r>
          </a:p>
          <a:p>
            <a:r>
              <a:rPr lang="en-US" sz="1300" dirty="0"/>
              <a:t>The hotel's image and brand reputation play a vital role in consumer choices regarding social responsibility and sustainability (Ford and Sturman, 2020).</a:t>
            </a:r>
          </a:p>
          <a:p>
            <a:r>
              <a:rPr lang="en-US" sz="1300" dirty="0"/>
              <a:t>Mandarin Oriental aligns with changing social expectations, appealing to guests seeking eco-friendly and socially responsible experiences.</a:t>
            </a:r>
          </a:p>
          <a:p>
            <a:r>
              <a:rPr lang="en-US" sz="1300" dirty="0"/>
              <a:t>Social elements are integral to Mandarin Oriental's approach to sustainability, enhancing the brand's image.</a:t>
            </a:r>
          </a:p>
          <a:p>
            <a:r>
              <a:rPr lang="en-US" sz="1300" dirty="0"/>
              <a:t>The commitment to cultural and societal aspects reflects the hotel's dedication to making a positive social impact.</a:t>
            </a:r>
          </a:p>
        </p:txBody>
      </p:sp>
      <p:pic>
        <p:nvPicPr>
          <p:cNvPr id="5" name="Content Placeholder 4">
            <a:extLst>
              <a:ext uri="{FF2B5EF4-FFF2-40B4-BE49-F238E27FC236}">
                <a16:creationId xmlns:a16="http://schemas.microsoft.com/office/drawing/2014/main" id="{56BE452D-5592-897D-D9A6-A3C44B39E916}"/>
              </a:ext>
            </a:extLst>
          </p:cNvPr>
          <p:cNvPicPr>
            <a:picLocks noGrp="1" noChangeAspect="1"/>
          </p:cNvPicPr>
          <p:nvPr>
            <p:ph sz="half" idx="2"/>
          </p:nvPr>
        </p:nvPicPr>
        <p:blipFill>
          <a:blip r:embed="rId3"/>
          <a:stretch>
            <a:fillRect/>
          </a:stretch>
        </p:blipFill>
        <p:spPr>
          <a:xfrm>
            <a:off x="6572376" y="1596453"/>
            <a:ext cx="4866599" cy="3646108"/>
          </a:xfrm>
          <a:prstGeom prst="rect">
            <a:avLst/>
          </a:prstGeom>
        </p:spPr>
      </p:pic>
    </p:spTree>
    <p:extLst>
      <p:ext uri="{BB962C8B-B14F-4D97-AF65-F5344CB8AC3E}">
        <p14:creationId xmlns:p14="http://schemas.microsoft.com/office/powerpoint/2010/main" val="17452932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17">
            <a:extLst>
              <a:ext uri="{FF2B5EF4-FFF2-40B4-BE49-F238E27FC236}">
                <a16:creationId xmlns:a16="http://schemas.microsoft.com/office/drawing/2014/main" id="{FCCDD320-F060-4CF7-AE20-8592F7C957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9">
            <a:extLst>
              <a:ext uri="{FF2B5EF4-FFF2-40B4-BE49-F238E27FC236}">
                <a16:creationId xmlns:a16="http://schemas.microsoft.com/office/drawing/2014/main" id="{4B49AD00-D954-4DA1-88A1-FFCD8F596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5544" y="685798"/>
            <a:ext cx="4613397" cy="5486399"/>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3A027BF-22C1-8222-D87C-08573C03E312}"/>
              </a:ext>
            </a:extLst>
          </p:cNvPr>
          <p:cNvSpPr>
            <a:spLocks noGrp="1"/>
          </p:cNvSpPr>
          <p:nvPr>
            <p:ph type="title"/>
          </p:nvPr>
        </p:nvSpPr>
        <p:spPr>
          <a:xfrm>
            <a:off x="1117605" y="979715"/>
            <a:ext cx="3849274" cy="881448"/>
          </a:xfrm>
        </p:spPr>
        <p:txBody>
          <a:bodyPr anchor="b">
            <a:normAutofit/>
          </a:bodyPr>
          <a:lstStyle/>
          <a:p>
            <a:pPr algn="ctr"/>
            <a:r>
              <a:rPr lang="en-US" sz="2800" dirty="0">
                <a:solidFill>
                  <a:schemeClr val="bg1">
                    <a:alpha val="50000"/>
                  </a:schemeClr>
                </a:solidFill>
              </a:rPr>
              <a:t>Technological Factors</a:t>
            </a:r>
          </a:p>
        </p:txBody>
      </p:sp>
      <p:sp>
        <p:nvSpPr>
          <p:cNvPr id="3" name="Content Placeholder 2">
            <a:extLst>
              <a:ext uri="{FF2B5EF4-FFF2-40B4-BE49-F238E27FC236}">
                <a16:creationId xmlns:a16="http://schemas.microsoft.com/office/drawing/2014/main" id="{CD1083E0-A60F-0811-7C3F-F241BFD949EC}"/>
              </a:ext>
            </a:extLst>
          </p:cNvPr>
          <p:cNvSpPr>
            <a:spLocks noGrp="1"/>
          </p:cNvSpPr>
          <p:nvPr>
            <p:ph idx="1"/>
          </p:nvPr>
        </p:nvSpPr>
        <p:spPr>
          <a:xfrm>
            <a:off x="1217925" y="2132122"/>
            <a:ext cx="3648635" cy="3564735"/>
          </a:xfrm>
        </p:spPr>
        <p:txBody>
          <a:bodyPr anchor="t">
            <a:normAutofit/>
          </a:bodyPr>
          <a:lstStyle/>
          <a:p>
            <a:pPr algn="ctr"/>
            <a:r>
              <a:rPr lang="en-US" sz="1100" dirty="0">
                <a:solidFill>
                  <a:schemeClr val="bg1"/>
                </a:solidFill>
              </a:rPr>
              <a:t>Technological factors emphasize innovation in sustainability (Salazar, 2018).</a:t>
            </a:r>
          </a:p>
          <a:p>
            <a:pPr algn="ctr"/>
            <a:r>
              <a:rPr lang="en-US" sz="1100" dirty="0">
                <a:solidFill>
                  <a:schemeClr val="bg1"/>
                </a:solidFill>
              </a:rPr>
              <a:t>Sustainable technology includes energy-efficient systems, smart room controls and sustainable building materials (Mandarin Oriental, 2022).</a:t>
            </a:r>
          </a:p>
          <a:p>
            <a:pPr algn="ctr"/>
            <a:r>
              <a:rPr lang="en-US" sz="1100" dirty="0">
                <a:solidFill>
                  <a:schemeClr val="bg1"/>
                </a:solidFill>
              </a:rPr>
              <a:t>Mandarin Oriental must maintain technological proficiency to embrace sustainable technology and minimize its environmental footprint.</a:t>
            </a:r>
          </a:p>
          <a:p>
            <a:pPr algn="ctr"/>
            <a:r>
              <a:rPr lang="en-US" sz="1100" dirty="0">
                <a:solidFill>
                  <a:schemeClr val="bg1"/>
                </a:solidFill>
              </a:rPr>
              <a:t>Innovative technology enhances sustainability by reducing energy usage and waste generation.</a:t>
            </a:r>
          </a:p>
          <a:p>
            <a:pPr algn="ctr"/>
            <a:r>
              <a:rPr lang="en-US" sz="1100" dirty="0">
                <a:solidFill>
                  <a:schemeClr val="bg1"/>
                </a:solidFill>
              </a:rPr>
              <a:t>Examples of technological advances include:</a:t>
            </a:r>
          </a:p>
          <a:p>
            <a:pPr algn="ctr"/>
            <a:r>
              <a:rPr lang="en-US" sz="1100" dirty="0">
                <a:solidFill>
                  <a:schemeClr val="bg1"/>
                </a:solidFill>
              </a:rPr>
              <a:t>automated energy management systems, and</a:t>
            </a:r>
          </a:p>
          <a:p>
            <a:pPr algn="ctr"/>
            <a:r>
              <a:rPr lang="en-US" sz="1100" dirty="0">
                <a:solidFill>
                  <a:schemeClr val="bg1"/>
                </a:solidFill>
              </a:rPr>
              <a:t>energy-efficient appliances.</a:t>
            </a:r>
          </a:p>
        </p:txBody>
      </p:sp>
      <p:pic>
        <p:nvPicPr>
          <p:cNvPr id="5" name="Picture 4">
            <a:extLst>
              <a:ext uri="{FF2B5EF4-FFF2-40B4-BE49-F238E27FC236}">
                <a16:creationId xmlns:a16="http://schemas.microsoft.com/office/drawing/2014/main" id="{6567668F-E5DB-1341-DE0C-3891E5789842}"/>
              </a:ext>
            </a:extLst>
          </p:cNvPr>
          <p:cNvPicPr>
            <a:picLocks noChangeAspect="1"/>
          </p:cNvPicPr>
          <p:nvPr/>
        </p:nvPicPr>
        <p:blipFill>
          <a:blip r:embed="rId3"/>
          <a:stretch>
            <a:fillRect/>
          </a:stretch>
        </p:blipFill>
        <p:spPr>
          <a:xfrm>
            <a:off x="5831322" y="1133472"/>
            <a:ext cx="5372100" cy="4591050"/>
          </a:xfrm>
          <a:prstGeom prst="rect">
            <a:avLst/>
          </a:prstGeom>
        </p:spPr>
      </p:pic>
      <p:sp>
        <p:nvSpPr>
          <p:cNvPr id="8" name="TextBox 7">
            <a:extLst>
              <a:ext uri="{FF2B5EF4-FFF2-40B4-BE49-F238E27FC236}">
                <a16:creationId xmlns:a16="http://schemas.microsoft.com/office/drawing/2014/main" id="{FB18BAD2-9438-5192-AA2C-2395C27EA1F3}"/>
              </a:ext>
            </a:extLst>
          </p:cNvPr>
          <p:cNvSpPr txBox="1"/>
          <p:nvPr/>
        </p:nvSpPr>
        <p:spPr>
          <a:xfrm>
            <a:off x="7026093" y="5987531"/>
            <a:ext cx="3246594" cy="369332"/>
          </a:xfrm>
          <a:prstGeom prst="rect">
            <a:avLst/>
          </a:prstGeom>
          <a:noFill/>
        </p:spPr>
        <p:txBody>
          <a:bodyPr wrap="none" rtlCol="0">
            <a:spAutoFit/>
          </a:bodyPr>
          <a:lstStyle/>
          <a:p>
            <a:r>
              <a:rPr lang="en-US" dirty="0">
                <a:solidFill>
                  <a:schemeClr val="bg1"/>
                </a:solidFill>
              </a:rPr>
              <a:t>Optimizing energy use in hotels</a:t>
            </a:r>
          </a:p>
        </p:txBody>
      </p:sp>
    </p:spTree>
    <p:extLst>
      <p:ext uri="{BB962C8B-B14F-4D97-AF65-F5344CB8AC3E}">
        <p14:creationId xmlns:p14="http://schemas.microsoft.com/office/powerpoint/2010/main" val="23792823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3EB48-2130-CDFA-2A1A-1315B1E1564E}"/>
              </a:ext>
            </a:extLst>
          </p:cNvPr>
          <p:cNvSpPr>
            <a:spLocks noGrp="1"/>
          </p:cNvSpPr>
          <p:nvPr>
            <p:ph type="title"/>
          </p:nvPr>
        </p:nvSpPr>
        <p:spPr>
          <a:xfrm>
            <a:off x="871442" y="320115"/>
            <a:ext cx="4353116" cy="1050247"/>
          </a:xfrm>
        </p:spPr>
        <p:txBody>
          <a:bodyPr anchor="b">
            <a:normAutofit/>
          </a:bodyPr>
          <a:lstStyle/>
          <a:p>
            <a:pPr algn="ctr"/>
            <a:r>
              <a:rPr lang="en-US" sz="3200" dirty="0">
                <a:solidFill>
                  <a:schemeClr val="bg1">
                    <a:alpha val="60000"/>
                  </a:schemeClr>
                </a:solidFill>
              </a:rPr>
              <a:t>Environmental Factors</a:t>
            </a:r>
          </a:p>
        </p:txBody>
      </p:sp>
      <p:sp>
        <p:nvSpPr>
          <p:cNvPr id="3" name="Content Placeholder 2">
            <a:extLst>
              <a:ext uri="{FF2B5EF4-FFF2-40B4-BE49-F238E27FC236}">
                <a16:creationId xmlns:a16="http://schemas.microsoft.com/office/drawing/2014/main" id="{3008A25A-EC22-4D21-9051-CC1001080C4E}"/>
              </a:ext>
            </a:extLst>
          </p:cNvPr>
          <p:cNvSpPr>
            <a:spLocks noGrp="1"/>
          </p:cNvSpPr>
          <p:nvPr>
            <p:ph idx="1"/>
          </p:nvPr>
        </p:nvSpPr>
        <p:spPr>
          <a:xfrm>
            <a:off x="871442" y="1690476"/>
            <a:ext cx="4353116" cy="5167524"/>
          </a:xfrm>
        </p:spPr>
        <p:txBody>
          <a:bodyPr anchor="t">
            <a:normAutofit/>
          </a:bodyPr>
          <a:lstStyle/>
          <a:p>
            <a:r>
              <a:rPr lang="en-US" sz="1400" dirty="0">
                <a:solidFill>
                  <a:srgbClr val="FFFFFF"/>
                </a:solidFill>
              </a:rPr>
              <a:t>Environmental factors guide sustainability, addressing climate change, resource depletion and biodiversity.</a:t>
            </a:r>
          </a:p>
          <a:p>
            <a:r>
              <a:rPr lang="en-US" sz="1400" dirty="0">
                <a:solidFill>
                  <a:srgbClr val="FFFFFF"/>
                </a:solidFill>
              </a:rPr>
              <a:t>Sustainability efforts at Mandarin Oriental involve reducing energy consumption, water usage and waste generation (Mandarin Oriental, 2022).</a:t>
            </a:r>
          </a:p>
          <a:p>
            <a:r>
              <a:rPr lang="en-US" sz="1400" dirty="0">
                <a:solidFill>
                  <a:srgbClr val="FFFFFF"/>
                </a:solidFill>
              </a:rPr>
              <a:t>Initiatives include:</a:t>
            </a:r>
          </a:p>
          <a:p>
            <a:pPr lvl="1"/>
            <a:r>
              <a:rPr lang="en-US" sz="1400" dirty="0">
                <a:solidFill>
                  <a:srgbClr val="FFFFFF"/>
                </a:solidFill>
              </a:rPr>
              <a:t>using renewable energy sources,</a:t>
            </a:r>
          </a:p>
          <a:p>
            <a:pPr lvl="1"/>
            <a:r>
              <a:rPr lang="en-US" sz="1400" dirty="0">
                <a:solidFill>
                  <a:srgbClr val="FFFFFF"/>
                </a:solidFill>
              </a:rPr>
              <a:t>energy-efficient technologies</a:t>
            </a:r>
          </a:p>
          <a:p>
            <a:pPr lvl="1"/>
            <a:r>
              <a:rPr lang="en-US" sz="1400" dirty="0">
                <a:solidFill>
                  <a:srgbClr val="FFFFFF"/>
                </a:solidFill>
              </a:rPr>
              <a:t>waste reduction programs.</a:t>
            </a:r>
          </a:p>
          <a:p>
            <a:r>
              <a:rPr lang="en-US" sz="1400" dirty="0">
                <a:solidFill>
                  <a:srgbClr val="FFFFFF"/>
                </a:solidFill>
              </a:rPr>
              <a:t>The hotel's approach to sustainability is aligned with global environmental goals; benefits both the environment and guests.</a:t>
            </a:r>
          </a:p>
          <a:p>
            <a:r>
              <a:rPr lang="en-US" sz="1400" dirty="0">
                <a:solidFill>
                  <a:srgbClr val="FFFFFF"/>
                </a:solidFill>
              </a:rPr>
              <a:t>Environmental sustainability is a central component of the hotel's philosophy guided by ensuring a lower carbon impact and environmental responsibility.</a:t>
            </a:r>
          </a:p>
          <a:p>
            <a:endParaRPr lang="en-US" sz="1400" dirty="0">
              <a:solidFill>
                <a:srgbClr val="FFFFFF"/>
              </a:solidFill>
            </a:endParaRPr>
          </a:p>
        </p:txBody>
      </p:sp>
      <p:pic>
        <p:nvPicPr>
          <p:cNvPr id="4" name="Picture 3">
            <a:extLst>
              <a:ext uri="{FF2B5EF4-FFF2-40B4-BE49-F238E27FC236}">
                <a16:creationId xmlns:a16="http://schemas.microsoft.com/office/drawing/2014/main" id="{1AAFFA8C-6EF5-18F6-4410-3FD56D8B7329}"/>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6781801" y="2274192"/>
            <a:ext cx="4797056" cy="2355185"/>
          </a:xfrm>
          <a:prstGeom prst="rect">
            <a:avLst/>
          </a:prstGeom>
        </p:spPr>
      </p:pic>
    </p:spTree>
    <p:extLst>
      <p:ext uri="{BB962C8B-B14F-4D97-AF65-F5344CB8AC3E}">
        <p14:creationId xmlns:p14="http://schemas.microsoft.com/office/powerpoint/2010/main" val="1451080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 name="Rectangle 3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3B4F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165DE86-A35C-62ED-730B-51DC6C0C42A6}"/>
              </a:ext>
            </a:extLst>
          </p:cNvPr>
          <p:cNvSpPr>
            <a:spLocks noGrp="1"/>
          </p:cNvSpPr>
          <p:nvPr>
            <p:ph type="title"/>
          </p:nvPr>
        </p:nvSpPr>
        <p:spPr>
          <a:xfrm>
            <a:off x="524256" y="516804"/>
            <a:ext cx="6594189" cy="1625210"/>
          </a:xfrm>
        </p:spPr>
        <p:txBody>
          <a:bodyPr>
            <a:normAutofit/>
          </a:bodyPr>
          <a:lstStyle/>
          <a:p>
            <a:r>
              <a:rPr lang="en-US" dirty="0">
                <a:solidFill>
                  <a:srgbClr val="FFFFFF"/>
                </a:solidFill>
              </a:rPr>
              <a:t>Legal Factors</a:t>
            </a:r>
          </a:p>
        </p:txBody>
      </p:sp>
      <p:sp>
        <p:nvSpPr>
          <p:cNvPr id="63" name="Rectangle 33">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4432FBDA-7316-9567-3A4A-A53AD00B248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561364" y="3022167"/>
            <a:ext cx="4534636" cy="3016061"/>
          </a:xfrm>
          <a:prstGeom prst="rect">
            <a:avLst/>
          </a:prstGeom>
        </p:spPr>
      </p:pic>
      <p:sp>
        <p:nvSpPr>
          <p:cNvPr id="64" name="Rectangle 3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F9B410B5-DCF8-CCAE-0DA9-D9D7293E5B77}"/>
              </a:ext>
            </a:extLst>
          </p:cNvPr>
          <p:cNvSpPr>
            <a:spLocks noGrp="1"/>
          </p:cNvSpPr>
          <p:nvPr>
            <p:ph idx="1"/>
          </p:nvPr>
        </p:nvSpPr>
        <p:spPr>
          <a:xfrm>
            <a:off x="8029319" y="917725"/>
            <a:ext cx="3424739" cy="4852362"/>
          </a:xfrm>
        </p:spPr>
        <p:txBody>
          <a:bodyPr anchor="ctr">
            <a:noAutofit/>
          </a:bodyPr>
          <a:lstStyle/>
          <a:p>
            <a:r>
              <a:rPr lang="en-US" sz="1400" dirty="0">
                <a:solidFill>
                  <a:schemeClr val="bg1"/>
                </a:solidFill>
              </a:rPr>
              <a:t>Legal factors involve compliance with rules and regulations including:</a:t>
            </a:r>
          </a:p>
          <a:p>
            <a:pPr lvl="1"/>
            <a:r>
              <a:rPr lang="en-US" sz="1000" dirty="0">
                <a:solidFill>
                  <a:schemeClr val="bg1"/>
                </a:solidFill>
              </a:rPr>
              <a:t>environmental protection laws,</a:t>
            </a:r>
          </a:p>
          <a:p>
            <a:pPr lvl="1"/>
            <a:r>
              <a:rPr lang="en-US" sz="1000" dirty="0">
                <a:solidFill>
                  <a:schemeClr val="bg1"/>
                </a:solidFill>
              </a:rPr>
              <a:t>labor regulations,</a:t>
            </a:r>
          </a:p>
          <a:p>
            <a:pPr lvl="1"/>
            <a:r>
              <a:rPr lang="en-US" sz="1000" dirty="0">
                <a:solidFill>
                  <a:schemeClr val="bg1"/>
                </a:solidFill>
              </a:rPr>
              <a:t>health and safety requirements.</a:t>
            </a:r>
          </a:p>
          <a:p>
            <a:r>
              <a:rPr lang="en-US" sz="1400" dirty="0">
                <a:solidFill>
                  <a:schemeClr val="bg1"/>
                </a:solidFill>
              </a:rPr>
              <a:t>Complying with these legal concerns is essential to ensure that Mandarin Oriental's sustainable practices are lawful (Ford and Sturman, 2020).</a:t>
            </a:r>
          </a:p>
          <a:p>
            <a:r>
              <a:rPr lang="en-US" sz="1400" dirty="0">
                <a:solidFill>
                  <a:schemeClr val="bg1"/>
                </a:solidFill>
              </a:rPr>
              <a:t>Legal compliance is critical for protecting the brand's reputation and financial health.</a:t>
            </a:r>
          </a:p>
          <a:p>
            <a:r>
              <a:rPr lang="en-US" sz="1400" dirty="0">
                <a:solidFill>
                  <a:schemeClr val="bg1"/>
                </a:solidFill>
              </a:rPr>
              <a:t>Mandarin Oriental must consider legal factors to guarantee that its sustainability initiatives adhere to local and international regulations.</a:t>
            </a:r>
          </a:p>
        </p:txBody>
      </p:sp>
    </p:spTree>
    <p:extLst>
      <p:ext uri="{BB962C8B-B14F-4D97-AF65-F5344CB8AC3E}">
        <p14:creationId xmlns:p14="http://schemas.microsoft.com/office/powerpoint/2010/main" val="33899659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21ED5FCA-9564-42B4-9F52-2CCED8ED6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Low angle view of modern skyscrapers rising straight up against a dramatic sky">
            <a:extLst>
              <a:ext uri="{FF2B5EF4-FFF2-40B4-BE49-F238E27FC236}">
                <a16:creationId xmlns:a16="http://schemas.microsoft.com/office/drawing/2014/main" id="{5237095F-B3BD-C3BB-EBB4-3989939171BA}"/>
              </a:ext>
            </a:extLst>
          </p:cNvPr>
          <p:cNvPicPr>
            <a:picLocks noChangeAspect="1"/>
          </p:cNvPicPr>
          <p:nvPr/>
        </p:nvPicPr>
        <p:blipFill rotWithShape="1">
          <a:blip r:embed="rId3">
            <a:alphaModFix amt="55000"/>
          </a:blip>
          <a:srcRect t="15730"/>
          <a:stretch/>
        </p:blipFill>
        <p:spPr>
          <a:xfrm>
            <a:off x="20" y="-9107"/>
            <a:ext cx="12191980" cy="6858000"/>
          </a:xfrm>
          <a:prstGeom prst="rect">
            <a:avLst/>
          </a:prstGeom>
        </p:spPr>
      </p:pic>
      <p:sp>
        <p:nvSpPr>
          <p:cNvPr id="2" name="Title 1">
            <a:extLst>
              <a:ext uri="{FF2B5EF4-FFF2-40B4-BE49-F238E27FC236}">
                <a16:creationId xmlns:a16="http://schemas.microsoft.com/office/drawing/2014/main" id="{A96D62EE-8791-C9C8-CD3A-AC0D05846441}"/>
              </a:ext>
            </a:extLst>
          </p:cNvPr>
          <p:cNvSpPr>
            <a:spLocks noGrp="1"/>
          </p:cNvSpPr>
          <p:nvPr>
            <p:ph type="title"/>
          </p:nvPr>
        </p:nvSpPr>
        <p:spPr>
          <a:xfrm>
            <a:off x="838200" y="365125"/>
            <a:ext cx="10515600" cy="1325563"/>
          </a:xfrm>
        </p:spPr>
        <p:txBody>
          <a:bodyPr>
            <a:normAutofit/>
          </a:bodyPr>
          <a:lstStyle/>
          <a:p>
            <a:r>
              <a:rPr lang="en-US">
                <a:solidFill>
                  <a:srgbClr val="FFFFFF"/>
                </a:solidFill>
              </a:rPr>
              <a:t>Recent Literature</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FB0A58C-771C-F995-5F1A-558C28E22582}"/>
              </a:ext>
            </a:extLst>
          </p:cNvPr>
          <p:cNvSpPr>
            <a:spLocks noGrp="1"/>
          </p:cNvSpPr>
          <p:nvPr>
            <p:ph idx="1"/>
          </p:nvPr>
        </p:nvSpPr>
        <p:spPr>
          <a:xfrm>
            <a:off x="838200" y="1825625"/>
            <a:ext cx="10515600" cy="4351338"/>
          </a:xfrm>
        </p:spPr>
        <p:txBody>
          <a:bodyPr>
            <a:normAutofit/>
          </a:bodyPr>
          <a:lstStyle/>
          <a:p>
            <a:r>
              <a:rPr lang="en-US" sz="1800">
                <a:solidFill>
                  <a:srgbClr val="FFFFFF"/>
                </a:solidFill>
              </a:rPr>
              <a:t>Sustainability is not limited to specific regions but has become vital to hotel operations worldwide.</a:t>
            </a:r>
          </a:p>
          <a:p>
            <a:r>
              <a:rPr lang="en-US" sz="1800">
                <a:solidFill>
                  <a:srgbClr val="FFFFFF"/>
                </a:solidFill>
              </a:rPr>
              <a:t>The global reach of sustainability in the hotel sector transcends affluent Western  nations.</a:t>
            </a:r>
          </a:p>
          <a:p>
            <a:r>
              <a:rPr lang="en-US" sz="1800">
                <a:solidFill>
                  <a:srgbClr val="FFFFFF"/>
                </a:solidFill>
              </a:rPr>
              <a:t>Institutions are progressively incorporating sustainable practices into their everyday operations.</a:t>
            </a:r>
          </a:p>
          <a:p>
            <a:r>
              <a:rPr lang="en-US" sz="1800">
                <a:solidFill>
                  <a:srgbClr val="FFFFFF"/>
                </a:solidFill>
              </a:rPr>
              <a:t>Hotels, especially renowned brands like Mandarin Oriental, are adapting to meet global environmental goals and the expectations of socially conscious travelers.</a:t>
            </a:r>
          </a:p>
          <a:p>
            <a:r>
              <a:rPr lang="en-US" sz="1800">
                <a:solidFill>
                  <a:srgbClr val="FFFFFF"/>
                </a:solidFill>
              </a:rPr>
              <a:t>Sustainability promotes responsible business practices.</a:t>
            </a:r>
          </a:p>
          <a:p>
            <a:r>
              <a:rPr kumimoji="0" lang="en-US" sz="1800" b="1" i="0" u="none" strike="noStrike" kern="1200" cap="none" spc="-150" normalizeH="0" baseline="0" noProof="0">
                <a:ln>
                  <a:noFill/>
                </a:ln>
                <a:solidFill>
                  <a:srgbClr val="FFFFFF"/>
                </a:solidFill>
                <a:effectLst/>
                <a:uLnTx/>
                <a:uFillTx/>
                <a:latin typeface="Corbel"/>
                <a:ea typeface="+mj-ea"/>
                <a:cs typeface="Gill Sans" panose="020B0502020104020203" pitchFamily="34" charset="-79"/>
              </a:rPr>
              <a:t>Impact of COVID-19 (Elkhwesky et al., 2022)</a:t>
            </a:r>
            <a:endParaRPr lang="en-US" sz="1800">
              <a:solidFill>
                <a:srgbClr val="FFFFFF"/>
              </a:solidFill>
            </a:endParaRPr>
          </a:p>
          <a:p>
            <a:r>
              <a:rPr lang="en-US" sz="1800">
                <a:solidFill>
                  <a:srgbClr val="FFFFFF"/>
                </a:solidFill>
              </a:rPr>
              <a:t>The COVID-19 pandemic triggered a significant paradigm shift in the hospitality industry.</a:t>
            </a:r>
          </a:p>
          <a:p>
            <a:r>
              <a:rPr lang="en-US" sz="1800">
                <a:solidFill>
                  <a:srgbClr val="FFFFFF"/>
                </a:solidFill>
              </a:rPr>
              <a:t>Sustainability practices demanded a re-evaluation in the context of the pandemic.</a:t>
            </a:r>
          </a:p>
          <a:p>
            <a:r>
              <a:rPr lang="en-US" sz="1800">
                <a:solidFill>
                  <a:srgbClr val="FFFFFF"/>
                </a:solidFill>
              </a:rPr>
              <a:t>The pandemic promoted adaptability and resilience in the hospitality industry.</a:t>
            </a:r>
          </a:p>
          <a:p>
            <a:r>
              <a:rPr lang="en-US" sz="1800">
                <a:solidFill>
                  <a:srgbClr val="FFFFFF"/>
                </a:solidFill>
              </a:rPr>
              <a:t>Sustainable practices must be responsive to unforeseen challenges such as global health emergencies.</a:t>
            </a:r>
          </a:p>
          <a:p>
            <a:endParaRPr lang="en-US" sz="1800">
              <a:solidFill>
                <a:srgbClr val="FFFFFF"/>
              </a:solidFill>
            </a:endParaRPr>
          </a:p>
        </p:txBody>
      </p:sp>
    </p:spTree>
    <p:extLst>
      <p:ext uri="{BB962C8B-B14F-4D97-AF65-F5344CB8AC3E}">
        <p14:creationId xmlns:p14="http://schemas.microsoft.com/office/powerpoint/2010/main" val="26646911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21ED5FCA-9564-42B4-9F52-2CCED8ED6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Tray of takeaway coffees">
            <a:extLst>
              <a:ext uri="{FF2B5EF4-FFF2-40B4-BE49-F238E27FC236}">
                <a16:creationId xmlns:a16="http://schemas.microsoft.com/office/drawing/2014/main" id="{2185CFD4-9331-1D33-1D3D-EAAF50D11B32}"/>
              </a:ext>
            </a:extLst>
          </p:cNvPr>
          <p:cNvPicPr>
            <a:picLocks noChangeAspect="1"/>
          </p:cNvPicPr>
          <p:nvPr/>
        </p:nvPicPr>
        <p:blipFill rotWithShape="1">
          <a:blip r:embed="rId2">
            <a:alphaModFix amt="55000"/>
          </a:blip>
          <a:srcRect t="7945" b="7785"/>
          <a:stretch/>
        </p:blipFill>
        <p:spPr>
          <a:xfrm>
            <a:off x="20" y="-9107"/>
            <a:ext cx="12191980" cy="6858000"/>
          </a:xfrm>
          <a:prstGeom prst="rect">
            <a:avLst/>
          </a:prstGeom>
        </p:spPr>
      </p:pic>
      <p:sp>
        <p:nvSpPr>
          <p:cNvPr id="2" name="Title 1">
            <a:extLst>
              <a:ext uri="{FF2B5EF4-FFF2-40B4-BE49-F238E27FC236}">
                <a16:creationId xmlns:a16="http://schemas.microsoft.com/office/drawing/2014/main" id="{90E5DF6D-7A8C-B771-EB10-B9E32E32277E}"/>
              </a:ext>
            </a:extLst>
          </p:cNvPr>
          <p:cNvSpPr>
            <a:spLocks noGrp="1"/>
          </p:cNvSpPr>
          <p:nvPr>
            <p:ph type="title"/>
          </p:nvPr>
        </p:nvSpPr>
        <p:spPr>
          <a:xfrm>
            <a:off x="838200" y="365125"/>
            <a:ext cx="10515600" cy="1325563"/>
          </a:xfrm>
        </p:spPr>
        <p:txBody>
          <a:bodyPr>
            <a:normAutofit/>
          </a:bodyPr>
          <a:lstStyle/>
          <a:p>
            <a:r>
              <a:rPr lang="en-US">
                <a:solidFill>
                  <a:srgbClr val="FFFFFF"/>
                </a:solidFill>
              </a:rPr>
              <a:t>Sustainable Dining</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97F16CF-0E16-97A9-54EE-AFD884FB9252}"/>
              </a:ext>
            </a:extLst>
          </p:cNvPr>
          <p:cNvSpPr>
            <a:spLocks noGrp="1"/>
          </p:cNvSpPr>
          <p:nvPr>
            <p:ph idx="1"/>
          </p:nvPr>
        </p:nvSpPr>
        <p:spPr>
          <a:xfrm>
            <a:off x="838200" y="1825625"/>
            <a:ext cx="10515600" cy="4351338"/>
          </a:xfrm>
        </p:spPr>
        <p:txBody>
          <a:bodyPr>
            <a:normAutofit/>
          </a:bodyPr>
          <a:lstStyle/>
          <a:p>
            <a:r>
              <a:rPr lang="en-US" sz="1300" dirty="0">
                <a:solidFill>
                  <a:srgbClr val="FFFFFF"/>
                </a:solidFill>
              </a:rPr>
              <a:t>Sustainable dining is a key feature of contemporary sustainability in the hotel industry (</a:t>
            </a:r>
            <a:r>
              <a:rPr lang="en-US" sz="1300" dirty="0" err="1">
                <a:solidFill>
                  <a:srgbClr val="FFFFFF"/>
                </a:solidFill>
              </a:rPr>
              <a:t>Oriade</a:t>
            </a:r>
            <a:r>
              <a:rPr lang="en-US" sz="1300" dirty="0">
                <a:solidFill>
                  <a:srgbClr val="FFFFFF"/>
                </a:solidFill>
              </a:rPr>
              <a:t> et al., 2021).</a:t>
            </a:r>
          </a:p>
          <a:p>
            <a:r>
              <a:rPr lang="en-US" sz="1300" dirty="0">
                <a:solidFill>
                  <a:srgbClr val="FFFFFF"/>
                </a:solidFill>
              </a:rPr>
              <a:t>Mandarin Oriental is strongly committed to sustainable dining that goes beyond taste and aesthetics; it aligns with responsible environmental practices.</a:t>
            </a:r>
          </a:p>
          <a:p>
            <a:r>
              <a:rPr lang="en-US" sz="1300" dirty="0">
                <a:solidFill>
                  <a:srgbClr val="FFFFFF"/>
                </a:solidFill>
              </a:rPr>
              <a:t>The hotel integrates sustainability into its dining experience for both guest satisfaction and ecological responsibility.</a:t>
            </a:r>
          </a:p>
          <a:p>
            <a:r>
              <a:rPr lang="en-US" sz="1300" dirty="0">
                <a:solidFill>
                  <a:srgbClr val="FFFFFF"/>
                </a:solidFill>
              </a:rPr>
              <a:t>The hotel invests in energy-efficient cooking equipment and lighting to reduce energy usage and operational costs e.g., energy-efficient appliances such as ENERGY STAR-rated appliances and LED lighting.</a:t>
            </a:r>
          </a:p>
          <a:p>
            <a:r>
              <a:rPr lang="en-US" sz="1300" dirty="0">
                <a:solidFill>
                  <a:srgbClr val="FFFFFF"/>
                </a:solidFill>
              </a:rPr>
              <a:t>LED lighting fixtures create an appealing dining atmosphere whilst significantly reducing electricity consumption compared to traditional lighting.</a:t>
            </a:r>
          </a:p>
          <a:p>
            <a:r>
              <a:rPr lang="en-US" sz="1300" dirty="0">
                <a:solidFill>
                  <a:srgbClr val="FFFFFF"/>
                </a:solidFill>
              </a:rPr>
              <a:t>These initiatives have reduced the hotel's carbon footprint and operational costs.</a:t>
            </a:r>
          </a:p>
          <a:p>
            <a:r>
              <a:rPr lang="en-US" sz="1300" dirty="0">
                <a:solidFill>
                  <a:srgbClr val="FFFFFF"/>
                </a:solidFill>
              </a:rPr>
              <a:t>The hotel also employs a comprehensive waste reduction program including menu planning, portion management and food donations to local organizations.</a:t>
            </a:r>
          </a:p>
          <a:p>
            <a:r>
              <a:rPr lang="en-US" sz="1300" dirty="0">
                <a:solidFill>
                  <a:srgbClr val="FFFFFF"/>
                </a:solidFill>
              </a:rPr>
              <a:t>The program emphasizes rigorous planning to minimize food waste.</a:t>
            </a:r>
          </a:p>
          <a:p>
            <a:r>
              <a:rPr lang="en-US" sz="1300" dirty="0">
                <a:solidFill>
                  <a:srgbClr val="FFFFFF"/>
                </a:solidFill>
              </a:rPr>
              <a:t>Excess food is regularly collected and donated to local groups.</a:t>
            </a:r>
          </a:p>
          <a:p>
            <a:r>
              <a:rPr lang="en-US" sz="1300" dirty="0">
                <a:solidFill>
                  <a:srgbClr val="FFFFFF"/>
                </a:solidFill>
              </a:rPr>
              <a:t>This approach to waste management aligns with the social and environmental components of sustainability.</a:t>
            </a:r>
          </a:p>
          <a:p>
            <a:r>
              <a:rPr lang="en-US" sz="1300" dirty="0">
                <a:solidFill>
                  <a:srgbClr val="FFFFFF"/>
                </a:solidFill>
              </a:rPr>
              <a:t>Sourcing local and seasonal ingredients is another key aspect of sustainable dining, reducing the carbon footprint and providing fresher, more flavorful dishes.</a:t>
            </a:r>
          </a:p>
          <a:p>
            <a:endParaRPr lang="en-US" sz="1300" dirty="0">
              <a:solidFill>
                <a:srgbClr val="FFFFFF"/>
              </a:solidFill>
            </a:endParaRPr>
          </a:p>
          <a:p>
            <a:endParaRPr lang="en-US" sz="1300" dirty="0">
              <a:solidFill>
                <a:srgbClr val="FFFFFF"/>
              </a:solidFill>
            </a:endParaRPr>
          </a:p>
        </p:txBody>
      </p:sp>
    </p:spTree>
    <p:extLst>
      <p:ext uri="{BB962C8B-B14F-4D97-AF65-F5344CB8AC3E}">
        <p14:creationId xmlns:p14="http://schemas.microsoft.com/office/powerpoint/2010/main" val="1782858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White bulbs with a yellow one standing out">
            <a:extLst>
              <a:ext uri="{FF2B5EF4-FFF2-40B4-BE49-F238E27FC236}">
                <a16:creationId xmlns:a16="http://schemas.microsoft.com/office/drawing/2014/main" id="{6D0A0BAD-1114-F5BD-4529-7A1F9904B737}"/>
              </a:ext>
            </a:extLst>
          </p:cNvPr>
          <p:cNvPicPr>
            <a:picLocks noChangeAspect="1"/>
          </p:cNvPicPr>
          <p:nvPr/>
        </p:nvPicPr>
        <p:blipFill rotWithShape="1">
          <a:blip r:embed="rId2">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FB406744-92CF-29EE-B3DE-CA144246CAB3}"/>
              </a:ext>
            </a:extLst>
          </p:cNvPr>
          <p:cNvSpPr>
            <a:spLocks noGrp="1"/>
          </p:cNvSpPr>
          <p:nvPr>
            <p:ph type="title"/>
          </p:nvPr>
        </p:nvSpPr>
        <p:spPr>
          <a:xfrm>
            <a:off x="838200" y="365125"/>
            <a:ext cx="10515600" cy="1325563"/>
          </a:xfrm>
        </p:spPr>
        <p:txBody>
          <a:bodyPr>
            <a:normAutofit/>
          </a:bodyPr>
          <a:lstStyle/>
          <a:p>
            <a:r>
              <a:rPr lang="en-US">
                <a:solidFill>
                  <a:srgbClr val="FFFFFF"/>
                </a:solidFill>
              </a:rPr>
              <a:t>Conclusion</a:t>
            </a:r>
          </a:p>
        </p:txBody>
      </p:sp>
      <p:sp>
        <p:nvSpPr>
          <p:cNvPr id="3" name="Content Placeholder 2">
            <a:extLst>
              <a:ext uri="{FF2B5EF4-FFF2-40B4-BE49-F238E27FC236}">
                <a16:creationId xmlns:a16="http://schemas.microsoft.com/office/drawing/2014/main" id="{09AD3F59-3EAA-B83B-6F30-E1B9868E3415}"/>
              </a:ext>
            </a:extLst>
          </p:cNvPr>
          <p:cNvSpPr>
            <a:spLocks noGrp="1"/>
          </p:cNvSpPr>
          <p:nvPr>
            <p:ph idx="1"/>
          </p:nvPr>
        </p:nvSpPr>
        <p:spPr>
          <a:xfrm>
            <a:off x="838200" y="1825625"/>
            <a:ext cx="10515600" cy="4351338"/>
          </a:xfrm>
        </p:spPr>
        <p:txBody>
          <a:bodyPr>
            <a:normAutofit/>
          </a:bodyPr>
          <a:lstStyle/>
          <a:p>
            <a:r>
              <a:rPr lang="en-US" sz="1800">
                <a:solidFill>
                  <a:srgbClr val="FFFFFF"/>
                </a:solidFill>
              </a:rPr>
              <a:t> Mandarin Oriental Hotel's dedication to sustainability is evident through its commitment to ethical luxury and service excellence.</a:t>
            </a:r>
          </a:p>
          <a:p>
            <a:r>
              <a:rPr lang="en-US" sz="1800">
                <a:solidFill>
                  <a:srgbClr val="FFFFFF"/>
                </a:solidFill>
              </a:rPr>
              <a:t>    Sustainability is a strategic advantage that enhances the brand's image and attracts eco-conscious travelers.</a:t>
            </a:r>
          </a:p>
          <a:p>
            <a:r>
              <a:rPr lang="en-US" sz="1800">
                <a:solidFill>
                  <a:srgbClr val="FFFFFF"/>
                </a:solidFill>
              </a:rPr>
              <a:t>    The hotel has successfully integrated sustainability into its operations. This is from sustainable dining to energy conservation and waste management.</a:t>
            </a:r>
          </a:p>
          <a:p>
            <a:r>
              <a:rPr lang="en-US" sz="1800">
                <a:solidFill>
                  <a:srgbClr val="FFFFFF"/>
                </a:solidFill>
              </a:rPr>
              <a:t>    As the hospitality industry evolves, Mandarin Oriental can continue to improve its sustainability efforts.</a:t>
            </a:r>
          </a:p>
          <a:p>
            <a:r>
              <a:rPr lang="en-US" sz="1800">
                <a:solidFill>
                  <a:srgbClr val="FFFFFF"/>
                </a:solidFill>
              </a:rPr>
              <a:t>    Future policy and management options may include expanding sustainable sourcing, increasing guest engagement, addressing location-specific challenges, emphasizing technological progress and maintaining progress monitoring and reporting.</a:t>
            </a:r>
          </a:p>
          <a:p>
            <a:r>
              <a:rPr lang="en-US" sz="1800">
                <a:solidFill>
                  <a:srgbClr val="FFFFFF"/>
                </a:solidFill>
              </a:rPr>
              <a:t>    Ongoing employee training and community involvement can further strengthen the brand's sustainability culture.</a:t>
            </a:r>
          </a:p>
          <a:p>
            <a:r>
              <a:rPr lang="en-US" sz="1800">
                <a:solidFill>
                  <a:srgbClr val="FFFFFF"/>
                </a:solidFill>
              </a:rPr>
              <a:t>    Mandarin Oriental's holistic approach to sustainability serves as a model for the wider hospitality industry. It promotes a future focused on sustainability and responsibility.</a:t>
            </a:r>
          </a:p>
        </p:txBody>
      </p:sp>
    </p:spTree>
    <p:extLst>
      <p:ext uri="{BB962C8B-B14F-4D97-AF65-F5344CB8AC3E}">
        <p14:creationId xmlns:p14="http://schemas.microsoft.com/office/powerpoint/2010/main" val="388613958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7D118-A708-4536-990A-7817293CA78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020A1843-C44C-B827-D5BB-18FD598F496B}"/>
              </a:ext>
            </a:extLst>
          </p:cNvPr>
          <p:cNvSpPr>
            <a:spLocks noGrp="1"/>
          </p:cNvSpPr>
          <p:nvPr>
            <p:ph idx="1"/>
          </p:nvPr>
        </p:nvSpPr>
        <p:spPr/>
        <p:txBody>
          <a:bodyPr>
            <a:noAutofit/>
          </a:bodyPr>
          <a:lstStyle/>
          <a:p>
            <a:pPr marL="0" marR="0">
              <a:lnSpc>
                <a:spcPct val="150000"/>
              </a:lnSpc>
              <a:spcBef>
                <a:spcPts val="0"/>
              </a:spcBef>
              <a:spcAft>
                <a:spcPts val="1200"/>
              </a:spcAft>
            </a:pPr>
            <a:r>
              <a:rPr lang="en-US" sz="1600" dirty="0">
                <a:effectLst/>
                <a:latin typeface="Times New Roman" panose="02020603050405020304" pitchFamily="18" charset="0"/>
                <a:ea typeface="Times New Roman" panose="02020603050405020304" pitchFamily="18" charset="0"/>
              </a:rPr>
              <a:t>Aboul-Dahab, S.A. and Saied, B. (2021). The Influence of Green Human Resources Practices on Sustainable Performance in the Egyptian Hotels. </a:t>
            </a:r>
            <a:r>
              <a:rPr lang="en-US" sz="1600" i="1" dirty="0">
                <a:effectLst/>
                <a:latin typeface="Times New Roman" panose="02020603050405020304" pitchFamily="18" charset="0"/>
                <a:ea typeface="Times New Roman" panose="02020603050405020304" pitchFamily="18" charset="0"/>
              </a:rPr>
              <a:t>International Journal of Customer Relationship Marketing and Management</a:t>
            </a:r>
            <a:r>
              <a:rPr lang="en-US" sz="1600" dirty="0">
                <a:effectLst/>
                <a:latin typeface="Times New Roman" panose="02020603050405020304" pitchFamily="18" charset="0"/>
                <a:ea typeface="Times New Roman" panose="02020603050405020304" pitchFamily="18" charset="0"/>
              </a:rPr>
              <a:t>, 12(4), pp.1–16. </a:t>
            </a:r>
            <a:r>
              <a:rPr lang="en-US" sz="1600" dirty="0" err="1">
                <a:effectLst/>
                <a:latin typeface="Times New Roman" panose="02020603050405020304" pitchFamily="18" charset="0"/>
                <a:ea typeface="Times New Roman" panose="02020603050405020304" pitchFamily="18" charset="0"/>
              </a:rPr>
              <a:t>doi:https</a:t>
            </a:r>
            <a:r>
              <a:rPr lang="en-US" sz="1600" dirty="0">
                <a:effectLst/>
                <a:latin typeface="Times New Roman" panose="02020603050405020304" pitchFamily="18" charset="0"/>
                <a:ea typeface="Times New Roman" panose="02020603050405020304" pitchFamily="18" charset="0"/>
              </a:rPr>
              <a:t>://doi.org/10.4018/ijcrmm.2021100101.</a:t>
            </a:r>
          </a:p>
          <a:p>
            <a:pPr marL="0" marR="0">
              <a:lnSpc>
                <a:spcPct val="150000"/>
              </a:lnSpc>
              <a:spcBef>
                <a:spcPts val="0"/>
              </a:spcBef>
              <a:spcAft>
                <a:spcPts val="1200"/>
              </a:spcAft>
            </a:pPr>
            <a:r>
              <a:rPr lang="en-US" sz="1600" dirty="0">
                <a:effectLst/>
                <a:latin typeface="Times New Roman" panose="02020603050405020304" pitchFamily="18" charset="0"/>
                <a:ea typeface="Times New Roman" panose="02020603050405020304" pitchFamily="18" charset="0"/>
              </a:rPr>
              <a:t>Alberton, A., </a:t>
            </a:r>
            <a:r>
              <a:rPr lang="en-US" sz="1600" dirty="0" err="1">
                <a:effectLst/>
                <a:latin typeface="Times New Roman" panose="02020603050405020304" pitchFamily="18" charset="0"/>
                <a:ea typeface="Times New Roman" panose="02020603050405020304" pitchFamily="18" charset="0"/>
              </a:rPr>
              <a:t>Kieling</a:t>
            </a:r>
            <a:r>
              <a:rPr lang="en-US" sz="1600" dirty="0">
                <a:effectLst/>
                <a:latin typeface="Times New Roman" panose="02020603050405020304" pitchFamily="18" charset="0"/>
                <a:ea typeface="Times New Roman" panose="02020603050405020304" pitchFamily="18" charset="0"/>
              </a:rPr>
              <a:t>, A.P., Lyra, F.R., Hoffmann, E.M., Lopez, M.P.V. and Stefano, S.R. (2020). Competencies for sustainability in hotels: insights from Brazil. </a:t>
            </a:r>
            <a:r>
              <a:rPr lang="en-US" sz="1600" i="1" dirty="0">
                <a:effectLst/>
                <a:latin typeface="Times New Roman" panose="02020603050405020304" pitchFamily="18" charset="0"/>
                <a:ea typeface="Times New Roman" panose="02020603050405020304" pitchFamily="18" charset="0"/>
              </a:rPr>
              <a:t>Employee Relations: The International Journal</a:t>
            </a:r>
            <a:r>
              <a:rPr lang="en-US" sz="1600" dirty="0">
                <a:effectLst/>
                <a:latin typeface="Times New Roman" panose="02020603050405020304" pitchFamily="18" charset="0"/>
                <a:ea typeface="Times New Roman" panose="02020603050405020304" pitchFamily="18" charset="0"/>
              </a:rPr>
              <a:t>, ahead-of-print(ahead-of-print). </a:t>
            </a:r>
            <a:r>
              <a:rPr lang="en-US" sz="1600" dirty="0" err="1">
                <a:effectLst/>
                <a:latin typeface="Times New Roman" panose="02020603050405020304" pitchFamily="18" charset="0"/>
                <a:ea typeface="Times New Roman" panose="02020603050405020304" pitchFamily="18" charset="0"/>
              </a:rPr>
              <a:t>doi:https</a:t>
            </a:r>
            <a:r>
              <a:rPr lang="en-US" sz="1600" dirty="0">
                <a:effectLst/>
                <a:latin typeface="Times New Roman" panose="02020603050405020304" pitchFamily="18" charset="0"/>
                <a:ea typeface="Times New Roman" panose="02020603050405020304" pitchFamily="18" charset="0"/>
              </a:rPr>
              <a:t>://doi.org/10.1108/er-01-2019-0093.</a:t>
            </a:r>
          </a:p>
          <a:p>
            <a:pPr marL="0" marR="0">
              <a:lnSpc>
                <a:spcPct val="150000"/>
              </a:lnSpc>
              <a:spcBef>
                <a:spcPts val="0"/>
              </a:spcBef>
              <a:spcAft>
                <a:spcPts val="1200"/>
              </a:spcAft>
            </a:pPr>
            <a:r>
              <a:rPr lang="en-US" sz="1600" dirty="0">
                <a:effectLst/>
                <a:latin typeface="Times New Roman" panose="02020603050405020304" pitchFamily="18" charset="0"/>
                <a:ea typeface="Times New Roman" panose="02020603050405020304" pitchFamily="18" charset="0"/>
              </a:rPr>
              <a:t>Albrecht, J.N., </a:t>
            </a:r>
            <a:r>
              <a:rPr lang="en-US" sz="1600" dirty="0" err="1">
                <a:effectLst/>
                <a:latin typeface="Times New Roman" panose="02020603050405020304" pitchFamily="18" charset="0"/>
                <a:ea typeface="Times New Roman" panose="02020603050405020304" pitchFamily="18" charset="0"/>
              </a:rPr>
              <a:t>Haid</a:t>
            </a:r>
            <a:r>
              <a:rPr lang="en-US" sz="1600" dirty="0">
                <a:effectLst/>
                <a:latin typeface="Times New Roman" panose="02020603050405020304" pitchFamily="18" charset="0"/>
                <a:ea typeface="Times New Roman" panose="02020603050405020304" pitchFamily="18" charset="0"/>
              </a:rPr>
              <a:t>, M., </a:t>
            </a:r>
            <a:r>
              <a:rPr lang="en-US" sz="1600" dirty="0" err="1">
                <a:effectLst/>
                <a:latin typeface="Times New Roman" panose="02020603050405020304" pitchFamily="18" charset="0"/>
                <a:ea typeface="Times New Roman" panose="02020603050405020304" pitchFamily="18" charset="0"/>
              </a:rPr>
              <a:t>Finkler</a:t>
            </a:r>
            <a:r>
              <a:rPr lang="en-US" sz="1600" dirty="0">
                <a:effectLst/>
                <a:latin typeface="Times New Roman" panose="02020603050405020304" pitchFamily="18" charset="0"/>
                <a:ea typeface="Times New Roman" panose="02020603050405020304" pitchFamily="18" charset="0"/>
              </a:rPr>
              <a:t>, W. and </a:t>
            </a:r>
            <a:r>
              <a:rPr lang="en-US" sz="1600" dirty="0" err="1">
                <a:effectLst/>
                <a:latin typeface="Times New Roman" panose="02020603050405020304" pitchFamily="18" charset="0"/>
                <a:ea typeface="Times New Roman" panose="02020603050405020304" pitchFamily="18" charset="0"/>
              </a:rPr>
              <a:t>Heimerl</a:t>
            </a:r>
            <a:r>
              <a:rPr lang="en-US" sz="1600" dirty="0">
                <a:effectLst/>
                <a:latin typeface="Times New Roman" panose="02020603050405020304" pitchFamily="18" charset="0"/>
                <a:ea typeface="Times New Roman" panose="02020603050405020304" pitchFamily="18" charset="0"/>
              </a:rPr>
              <a:t>, P. (2021). What’s in a name? The meaning of sustainability to destination managers. </a:t>
            </a:r>
            <a:r>
              <a:rPr lang="en-US" sz="1600" i="1" dirty="0">
                <a:effectLst/>
                <a:latin typeface="Times New Roman" panose="02020603050405020304" pitchFamily="18" charset="0"/>
                <a:ea typeface="Times New Roman" panose="02020603050405020304" pitchFamily="18" charset="0"/>
              </a:rPr>
              <a:t>Journal of Sustainable Tourism</a:t>
            </a:r>
            <a:r>
              <a:rPr lang="en-US" sz="1600" dirty="0">
                <a:effectLst/>
                <a:latin typeface="Times New Roman" panose="02020603050405020304" pitchFamily="18" charset="0"/>
                <a:ea typeface="Times New Roman" panose="02020603050405020304" pitchFamily="18" charset="0"/>
              </a:rPr>
              <a:t>, pp.1–20. </a:t>
            </a:r>
            <a:r>
              <a:rPr lang="en-US" sz="1600" dirty="0" err="1">
                <a:effectLst/>
                <a:latin typeface="Times New Roman" panose="02020603050405020304" pitchFamily="18" charset="0"/>
                <a:ea typeface="Times New Roman" panose="02020603050405020304" pitchFamily="18" charset="0"/>
              </a:rPr>
              <a:t>doi:https</a:t>
            </a:r>
            <a:r>
              <a:rPr lang="en-US" sz="1600" dirty="0">
                <a:effectLst/>
                <a:latin typeface="Times New Roman" panose="02020603050405020304" pitchFamily="18" charset="0"/>
                <a:ea typeface="Times New Roman" panose="02020603050405020304" pitchFamily="18" charset="0"/>
              </a:rPr>
              <a:t>://doi.org/10.1080/09669582.2020.1868483.</a:t>
            </a:r>
          </a:p>
          <a:p>
            <a:pPr marL="0" marR="0">
              <a:lnSpc>
                <a:spcPct val="150000"/>
              </a:lnSpc>
              <a:spcBef>
                <a:spcPts val="0"/>
              </a:spcBef>
              <a:spcAft>
                <a:spcPts val="1200"/>
              </a:spcAft>
            </a:pPr>
            <a:r>
              <a:rPr lang="en-US" sz="1600" dirty="0">
                <a:effectLst/>
                <a:latin typeface="Times New Roman" panose="02020603050405020304" pitchFamily="18" charset="0"/>
                <a:ea typeface="Times New Roman" panose="02020603050405020304" pitchFamily="18" charset="0"/>
              </a:rPr>
              <a:t>Ali, F., Park, E. (Olivia), Kwon, J. and Chae, B. (Kevin) (2019). 30 years of contemporary hospitality management. </a:t>
            </a:r>
            <a:r>
              <a:rPr lang="en-US" sz="1600" i="1" dirty="0">
                <a:effectLst/>
                <a:latin typeface="Times New Roman" panose="02020603050405020304" pitchFamily="18" charset="0"/>
                <a:ea typeface="Times New Roman" panose="02020603050405020304" pitchFamily="18" charset="0"/>
              </a:rPr>
              <a:t>International Journal of Contemporary Hospitality Management</a:t>
            </a:r>
            <a:r>
              <a:rPr lang="en-US" sz="1600" dirty="0">
                <a:effectLst/>
                <a:latin typeface="Times New Roman" panose="02020603050405020304" pitchFamily="18" charset="0"/>
                <a:ea typeface="Times New Roman" panose="02020603050405020304" pitchFamily="18" charset="0"/>
              </a:rPr>
              <a:t>, 31(7), pp.2641–2665. </a:t>
            </a:r>
            <a:r>
              <a:rPr lang="en-US" sz="1600" dirty="0" err="1">
                <a:effectLst/>
                <a:latin typeface="Times New Roman" panose="02020603050405020304" pitchFamily="18" charset="0"/>
                <a:ea typeface="Times New Roman" panose="02020603050405020304" pitchFamily="18" charset="0"/>
              </a:rPr>
              <a:t>doi:https</a:t>
            </a:r>
            <a:r>
              <a:rPr lang="en-US" sz="1600" dirty="0">
                <a:effectLst/>
                <a:latin typeface="Times New Roman" panose="02020603050405020304" pitchFamily="18" charset="0"/>
                <a:ea typeface="Times New Roman" panose="02020603050405020304" pitchFamily="18" charset="0"/>
              </a:rPr>
              <a:t>://doi.org/10.1108/ijchm-10-2018-0832.</a:t>
            </a:r>
          </a:p>
        </p:txBody>
      </p:sp>
    </p:spTree>
    <p:extLst>
      <p:ext uri="{BB962C8B-B14F-4D97-AF65-F5344CB8AC3E}">
        <p14:creationId xmlns:p14="http://schemas.microsoft.com/office/powerpoint/2010/main" val="16428403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5AE40-487A-B0E0-891E-22EE0ABEEE4E}"/>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625E2EB-702F-F82C-6DC4-BB076D41849D}"/>
              </a:ext>
            </a:extLst>
          </p:cNvPr>
          <p:cNvSpPr>
            <a:spLocks noGrp="1"/>
          </p:cNvSpPr>
          <p:nvPr>
            <p:ph idx="1"/>
          </p:nvPr>
        </p:nvSpPr>
        <p:spPr/>
        <p:txBody>
          <a:bodyPr>
            <a:noAutofit/>
          </a:bodyPr>
          <a:lstStyle/>
          <a:p>
            <a:pPr marL="0" marR="0">
              <a:lnSpc>
                <a:spcPct val="150000"/>
              </a:lnSpc>
              <a:spcBef>
                <a:spcPts val="0"/>
              </a:spcBef>
              <a:spcAft>
                <a:spcPts val="1200"/>
              </a:spcAft>
            </a:pPr>
            <a:r>
              <a:rPr lang="en-US" sz="1600" dirty="0" err="1">
                <a:effectLst/>
                <a:latin typeface="Times New Roman" panose="02020603050405020304" pitchFamily="18" charset="0"/>
                <a:ea typeface="Times New Roman" panose="02020603050405020304" pitchFamily="18" charset="0"/>
              </a:rPr>
              <a:t>Amatulli</a:t>
            </a:r>
            <a:r>
              <a:rPr lang="en-US" sz="1600" dirty="0">
                <a:effectLst/>
                <a:latin typeface="Times New Roman" panose="02020603050405020304" pitchFamily="18" charset="0"/>
                <a:ea typeface="Times New Roman" panose="02020603050405020304" pitchFamily="18" charset="0"/>
              </a:rPr>
              <a:t>, C., De Angelis, M. and </a:t>
            </a:r>
            <a:r>
              <a:rPr lang="en-US" sz="1600" dirty="0" err="1">
                <a:effectLst/>
                <a:latin typeface="Times New Roman" panose="02020603050405020304" pitchFamily="18" charset="0"/>
                <a:ea typeface="Times New Roman" panose="02020603050405020304" pitchFamily="18" charset="0"/>
              </a:rPr>
              <a:t>Stoppani</a:t>
            </a:r>
            <a:r>
              <a:rPr lang="en-US" sz="1600" dirty="0">
                <a:effectLst/>
                <a:latin typeface="Times New Roman" panose="02020603050405020304" pitchFamily="18" charset="0"/>
                <a:ea typeface="Times New Roman" panose="02020603050405020304" pitchFamily="18" charset="0"/>
              </a:rPr>
              <a:t>, A. (2021). The appeal of sustainability in luxury hospitality: An investigation on the role of perceived integrity. </a:t>
            </a:r>
            <a:r>
              <a:rPr lang="en-US" sz="1600" i="1" dirty="0">
                <a:effectLst/>
                <a:latin typeface="Times New Roman" panose="02020603050405020304" pitchFamily="18" charset="0"/>
                <a:ea typeface="Times New Roman" panose="02020603050405020304" pitchFamily="18" charset="0"/>
              </a:rPr>
              <a:t>Tourism Management</a:t>
            </a:r>
            <a:r>
              <a:rPr lang="en-US" sz="1600" dirty="0">
                <a:effectLst/>
                <a:latin typeface="Times New Roman" panose="02020603050405020304" pitchFamily="18" charset="0"/>
                <a:ea typeface="Times New Roman" panose="02020603050405020304" pitchFamily="18" charset="0"/>
              </a:rPr>
              <a:t>, 83, p.104228. </a:t>
            </a:r>
            <a:r>
              <a:rPr lang="en-US" sz="1600" dirty="0" err="1">
                <a:effectLst/>
                <a:latin typeface="Times New Roman" panose="02020603050405020304" pitchFamily="18" charset="0"/>
                <a:ea typeface="Times New Roman" panose="02020603050405020304" pitchFamily="18" charset="0"/>
              </a:rPr>
              <a:t>doi:https</a:t>
            </a:r>
            <a:r>
              <a:rPr lang="en-US" sz="1600" dirty="0">
                <a:effectLst/>
                <a:latin typeface="Times New Roman" panose="02020603050405020304" pitchFamily="18" charset="0"/>
                <a:ea typeface="Times New Roman" panose="02020603050405020304" pitchFamily="18" charset="0"/>
              </a:rPr>
              <a:t>://doi.org/10.1016/j.tourman.2020.104228.</a:t>
            </a:r>
          </a:p>
          <a:p>
            <a:pPr marL="0" marR="0">
              <a:lnSpc>
                <a:spcPct val="150000"/>
              </a:lnSpc>
              <a:spcBef>
                <a:spcPts val="0"/>
              </a:spcBef>
              <a:spcAft>
                <a:spcPts val="1200"/>
              </a:spcAft>
            </a:pPr>
            <a:r>
              <a:rPr lang="en-US" sz="1600" dirty="0" err="1">
                <a:effectLst/>
                <a:latin typeface="Times New Roman" panose="02020603050405020304" pitchFamily="18" charset="0"/>
                <a:ea typeface="Times New Roman" panose="02020603050405020304" pitchFamily="18" charset="0"/>
              </a:rPr>
              <a:t>Batat</a:t>
            </a:r>
            <a:r>
              <a:rPr lang="en-US" sz="1600" dirty="0">
                <a:effectLst/>
                <a:latin typeface="Times New Roman" panose="02020603050405020304" pitchFamily="18" charset="0"/>
                <a:ea typeface="Times New Roman" panose="02020603050405020304" pitchFamily="18" charset="0"/>
              </a:rPr>
              <a:t>, W. (2021). A phenomenological exploration into sustainability in the foodservice industry in the MEA region. </a:t>
            </a:r>
            <a:r>
              <a:rPr lang="en-US" sz="1600" i="1" dirty="0">
                <a:effectLst/>
                <a:latin typeface="Times New Roman" panose="02020603050405020304" pitchFamily="18" charset="0"/>
                <a:ea typeface="Times New Roman" panose="02020603050405020304" pitchFamily="18" charset="0"/>
              </a:rPr>
              <a:t>Journal of Services Marketing</a:t>
            </a:r>
            <a:r>
              <a:rPr lang="en-US" sz="1600" dirty="0">
                <a:effectLst/>
                <a:latin typeface="Times New Roman" panose="02020603050405020304" pitchFamily="18" charset="0"/>
                <a:ea typeface="Times New Roman" panose="02020603050405020304" pitchFamily="18" charset="0"/>
              </a:rPr>
              <a:t>, 35(7), pp.918–932. </a:t>
            </a:r>
            <a:r>
              <a:rPr lang="en-US" sz="1600" dirty="0" err="1">
                <a:effectLst/>
                <a:latin typeface="Times New Roman" panose="02020603050405020304" pitchFamily="18" charset="0"/>
                <a:ea typeface="Times New Roman" panose="02020603050405020304" pitchFamily="18" charset="0"/>
              </a:rPr>
              <a:t>doi:https</a:t>
            </a:r>
            <a:r>
              <a:rPr lang="en-US" sz="1600" dirty="0">
                <a:effectLst/>
                <a:latin typeface="Times New Roman" panose="02020603050405020304" pitchFamily="18" charset="0"/>
                <a:ea typeface="Times New Roman" panose="02020603050405020304" pitchFamily="18" charset="0"/>
              </a:rPr>
              <a:t>://doi.org/10.1108/jsm-06-2020-0243.</a:t>
            </a:r>
          </a:p>
          <a:p>
            <a:pPr marL="0" marR="0">
              <a:lnSpc>
                <a:spcPct val="150000"/>
              </a:lnSpc>
              <a:spcBef>
                <a:spcPts val="0"/>
              </a:spcBef>
              <a:spcAft>
                <a:spcPts val="1200"/>
              </a:spcAft>
            </a:pPr>
            <a:r>
              <a:rPr lang="en-US" sz="1600" dirty="0" err="1">
                <a:effectLst/>
                <a:latin typeface="Times New Roman" panose="02020603050405020304" pitchFamily="18" charset="0"/>
                <a:ea typeface="Times New Roman" panose="02020603050405020304" pitchFamily="18" charset="0"/>
              </a:rPr>
              <a:t>Berezan</a:t>
            </a:r>
            <a:r>
              <a:rPr lang="en-US" sz="1600" dirty="0">
                <a:effectLst/>
                <a:latin typeface="Times New Roman" panose="02020603050405020304" pitchFamily="18" charset="0"/>
                <a:ea typeface="Times New Roman" panose="02020603050405020304" pitchFamily="18" charset="0"/>
              </a:rPr>
              <a:t>, O., Raab, C., Yoo, M. and Love, C. (2013). Sustainable hotel practices and nationality: The impact on guest satisfaction and guest intention to return. </a:t>
            </a:r>
            <a:r>
              <a:rPr lang="en-US" sz="1600" i="1" dirty="0">
                <a:effectLst/>
                <a:latin typeface="Times New Roman" panose="02020603050405020304" pitchFamily="18" charset="0"/>
                <a:ea typeface="Times New Roman" panose="02020603050405020304" pitchFamily="18" charset="0"/>
              </a:rPr>
              <a:t>International Journal of Hospitality Management</a:t>
            </a:r>
            <a:r>
              <a:rPr lang="en-US" sz="1600" dirty="0">
                <a:effectLst/>
                <a:latin typeface="Times New Roman" panose="02020603050405020304" pitchFamily="18" charset="0"/>
                <a:ea typeface="Times New Roman" panose="02020603050405020304" pitchFamily="18" charset="0"/>
              </a:rPr>
              <a:t>, 34(1), pp.227–233. </a:t>
            </a:r>
            <a:r>
              <a:rPr lang="en-US" sz="1600" dirty="0" err="1">
                <a:effectLst/>
                <a:latin typeface="Times New Roman" panose="02020603050405020304" pitchFamily="18" charset="0"/>
                <a:ea typeface="Times New Roman" panose="02020603050405020304" pitchFamily="18" charset="0"/>
              </a:rPr>
              <a:t>doi:https</a:t>
            </a:r>
            <a:r>
              <a:rPr lang="en-US" sz="1600" dirty="0">
                <a:effectLst/>
                <a:latin typeface="Times New Roman" panose="02020603050405020304" pitchFamily="18" charset="0"/>
                <a:ea typeface="Times New Roman" panose="02020603050405020304" pitchFamily="18" charset="0"/>
              </a:rPr>
              <a:t>://doi.org/10.1016/j.ijhm.2013.03.010.</a:t>
            </a:r>
          </a:p>
          <a:p>
            <a:pPr marL="0" marR="0">
              <a:lnSpc>
                <a:spcPct val="150000"/>
              </a:lnSpc>
              <a:spcBef>
                <a:spcPts val="0"/>
              </a:spcBef>
              <a:spcAft>
                <a:spcPts val="1200"/>
              </a:spcAft>
            </a:pPr>
            <a:r>
              <a:rPr lang="en-US" sz="1600" dirty="0">
                <a:effectLst/>
                <a:latin typeface="Times New Roman" panose="02020603050405020304" pitchFamily="18" charset="0"/>
                <a:ea typeface="Times New Roman" panose="02020603050405020304" pitchFamily="18" charset="0"/>
              </a:rPr>
              <a:t>Calisto, M. de L., </a:t>
            </a:r>
            <a:r>
              <a:rPr lang="en-US" sz="1600" dirty="0" err="1">
                <a:effectLst/>
                <a:latin typeface="Times New Roman" panose="02020603050405020304" pitchFamily="18" charset="0"/>
                <a:ea typeface="Times New Roman" panose="02020603050405020304" pitchFamily="18" charset="0"/>
              </a:rPr>
              <a:t>Umbelino</a:t>
            </a:r>
            <a:r>
              <a:rPr lang="en-US" sz="1600" dirty="0">
                <a:effectLst/>
                <a:latin typeface="Times New Roman" panose="02020603050405020304" pitchFamily="18" charset="0"/>
                <a:ea typeface="Times New Roman" panose="02020603050405020304" pitchFamily="18" charset="0"/>
              </a:rPr>
              <a:t>, J., Gonçalves, A. and </a:t>
            </a:r>
            <a:r>
              <a:rPr lang="en-US" sz="1600" dirty="0" err="1">
                <a:effectLst/>
                <a:latin typeface="Times New Roman" panose="02020603050405020304" pitchFamily="18" charset="0"/>
                <a:ea typeface="Times New Roman" panose="02020603050405020304" pitchFamily="18" charset="0"/>
              </a:rPr>
              <a:t>Viegas</a:t>
            </a:r>
            <a:r>
              <a:rPr lang="en-US" sz="1600" dirty="0">
                <a:effectLst/>
                <a:latin typeface="Times New Roman" panose="02020603050405020304" pitchFamily="18" charset="0"/>
                <a:ea typeface="Times New Roman" panose="02020603050405020304" pitchFamily="18" charset="0"/>
              </a:rPr>
              <a:t>, C. (2021). Environmental Sustainability Strategies for Smaller Companies in the Hotel Industry: Doing the Right Thing or Doing Things Right? </a:t>
            </a:r>
            <a:r>
              <a:rPr lang="en-US" sz="1600" i="1" dirty="0">
                <a:effectLst/>
                <a:latin typeface="Times New Roman" panose="02020603050405020304" pitchFamily="18" charset="0"/>
                <a:ea typeface="Times New Roman" panose="02020603050405020304" pitchFamily="18" charset="0"/>
              </a:rPr>
              <a:t>Sustainability</a:t>
            </a:r>
            <a:r>
              <a:rPr lang="en-US" sz="1600" dirty="0">
                <a:effectLst/>
                <a:latin typeface="Times New Roman" panose="02020603050405020304" pitchFamily="18" charset="0"/>
                <a:ea typeface="Times New Roman" panose="02020603050405020304" pitchFamily="18" charset="0"/>
              </a:rPr>
              <a:t>, 13(18), p.10380. </a:t>
            </a:r>
            <a:r>
              <a:rPr lang="en-US" sz="1600" dirty="0" err="1">
                <a:effectLst/>
                <a:latin typeface="Times New Roman" panose="02020603050405020304" pitchFamily="18" charset="0"/>
                <a:ea typeface="Times New Roman" panose="02020603050405020304" pitchFamily="18" charset="0"/>
              </a:rPr>
              <a:t>doi:https</a:t>
            </a:r>
            <a:r>
              <a:rPr lang="en-US" sz="1600" dirty="0">
                <a:effectLst/>
                <a:latin typeface="Times New Roman" panose="02020603050405020304" pitchFamily="18" charset="0"/>
                <a:ea typeface="Times New Roman" panose="02020603050405020304" pitchFamily="18" charset="0"/>
              </a:rPr>
              <a:t>://doi.org/10.3390/su131810380.</a:t>
            </a:r>
          </a:p>
          <a:p>
            <a:pPr marL="0" marR="0">
              <a:lnSpc>
                <a:spcPct val="150000"/>
              </a:lnSpc>
              <a:spcBef>
                <a:spcPts val="0"/>
              </a:spcBef>
              <a:spcAft>
                <a:spcPts val="1200"/>
              </a:spcAft>
            </a:pPr>
            <a:r>
              <a:rPr lang="en-US" sz="1600" dirty="0">
                <a:effectLst/>
                <a:latin typeface="Times New Roman" panose="02020603050405020304" pitchFamily="18" charset="0"/>
                <a:ea typeface="Times New Roman" panose="02020603050405020304" pitchFamily="18" charset="0"/>
              </a:rPr>
              <a:t>Clegg, S.R., Torgeir </a:t>
            </a:r>
            <a:r>
              <a:rPr lang="en-US" sz="1600" dirty="0" err="1">
                <a:effectLst/>
                <a:latin typeface="Times New Roman" panose="02020603050405020304" pitchFamily="18" charset="0"/>
                <a:ea typeface="Times New Roman" panose="02020603050405020304" pitchFamily="18" charset="0"/>
              </a:rPr>
              <a:t>Skyttermoen</a:t>
            </a:r>
            <a:r>
              <a:rPr lang="en-US" sz="1600" dirty="0">
                <a:effectLst/>
                <a:latin typeface="Times New Roman" panose="02020603050405020304" pitchFamily="18" charset="0"/>
                <a:ea typeface="Times New Roman" panose="02020603050405020304" pitchFamily="18" charset="0"/>
              </a:rPr>
              <a:t> and Anne Live </a:t>
            </a:r>
            <a:r>
              <a:rPr lang="en-US" sz="1600" dirty="0" err="1">
                <a:effectLst/>
                <a:latin typeface="Times New Roman" panose="02020603050405020304" pitchFamily="18" charset="0"/>
                <a:ea typeface="Times New Roman" panose="02020603050405020304" pitchFamily="18" charset="0"/>
              </a:rPr>
              <a:t>Vaagaasar</a:t>
            </a:r>
            <a:r>
              <a:rPr lang="en-US" sz="1600" dirty="0">
                <a:effectLst/>
                <a:latin typeface="Times New Roman" panose="02020603050405020304" pitchFamily="18" charset="0"/>
                <a:ea typeface="Times New Roman" panose="02020603050405020304" pitchFamily="18" charset="0"/>
              </a:rPr>
              <a:t> (2020). </a:t>
            </a:r>
            <a:r>
              <a:rPr lang="en-US" sz="1600" i="1" dirty="0">
                <a:effectLst/>
                <a:latin typeface="Times New Roman" panose="02020603050405020304" pitchFamily="18" charset="0"/>
                <a:ea typeface="Times New Roman" panose="02020603050405020304" pitchFamily="18" charset="0"/>
              </a:rPr>
              <a:t>Project Management</a:t>
            </a:r>
            <a:r>
              <a:rPr lang="en-US" sz="1600" dirty="0">
                <a:effectLst/>
                <a:latin typeface="Times New Roman" panose="02020603050405020304" pitchFamily="18" charset="0"/>
                <a:ea typeface="Times New Roman" panose="02020603050405020304" pitchFamily="18" charset="0"/>
              </a:rPr>
              <a:t>. SAGE.</a:t>
            </a:r>
          </a:p>
          <a:p>
            <a:endParaRPr lang="en-US" sz="1600" dirty="0"/>
          </a:p>
        </p:txBody>
      </p:sp>
    </p:spTree>
    <p:extLst>
      <p:ext uri="{BB962C8B-B14F-4D97-AF65-F5344CB8AC3E}">
        <p14:creationId xmlns:p14="http://schemas.microsoft.com/office/powerpoint/2010/main" val="2003605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207B6-1D5D-857F-A95D-FD27CAC055C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984A60A2-A729-24AC-E548-B3533DD8C77E}"/>
              </a:ext>
            </a:extLst>
          </p:cNvPr>
          <p:cNvSpPr>
            <a:spLocks noGrp="1"/>
          </p:cNvSpPr>
          <p:nvPr>
            <p:ph idx="1"/>
          </p:nvPr>
        </p:nvSpPr>
        <p:spPr/>
        <p:txBody>
          <a:bodyPr>
            <a:noAutofit/>
          </a:bodyPr>
          <a:lstStyle/>
          <a:p>
            <a:pPr marL="0" marR="0">
              <a:lnSpc>
                <a:spcPct val="150000"/>
              </a:lnSpc>
              <a:spcBef>
                <a:spcPts val="0"/>
              </a:spcBef>
              <a:spcAft>
                <a:spcPts val="1200"/>
              </a:spcAft>
            </a:pPr>
            <a:r>
              <a:rPr lang="en-US" sz="1600" dirty="0">
                <a:effectLst/>
                <a:latin typeface="Times New Roman" panose="02020603050405020304" pitchFamily="18" charset="0"/>
                <a:ea typeface="Times New Roman" panose="02020603050405020304" pitchFamily="18" charset="0"/>
              </a:rPr>
              <a:t>Cooper (2006). </a:t>
            </a:r>
            <a:r>
              <a:rPr lang="en-US" sz="1600" i="1" dirty="0">
                <a:effectLst/>
                <a:latin typeface="Times New Roman" panose="02020603050405020304" pitchFamily="18" charset="0"/>
                <a:ea typeface="Times New Roman" panose="02020603050405020304" pitchFamily="18" charset="0"/>
              </a:rPr>
              <a:t>Contemporary tourism</a:t>
            </a:r>
            <a:r>
              <a:rPr lang="en-US" sz="1600" dirty="0">
                <a:effectLst/>
                <a:latin typeface="Times New Roman" panose="02020603050405020304" pitchFamily="18" charset="0"/>
                <a:ea typeface="Times New Roman" panose="02020603050405020304" pitchFamily="18" charset="0"/>
              </a:rPr>
              <a:t>. Butterworth-Hein.</a:t>
            </a:r>
          </a:p>
          <a:p>
            <a:pPr marL="0" marR="0">
              <a:lnSpc>
                <a:spcPct val="150000"/>
              </a:lnSpc>
              <a:spcBef>
                <a:spcPts val="0"/>
              </a:spcBef>
              <a:spcAft>
                <a:spcPts val="1200"/>
              </a:spcAft>
            </a:pPr>
            <a:r>
              <a:rPr lang="en-US" sz="1600" dirty="0" err="1">
                <a:effectLst/>
                <a:latin typeface="Times New Roman" panose="02020603050405020304" pitchFamily="18" charset="0"/>
                <a:ea typeface="Times New Roman" panose="02020603050405020304" pitchFamily="18" charset="0"/>
              </a:rPr>
              <a:t>Elkhwesky</a:t>
            </a:r>
            <a:r>
              <a:rPr lang="en-US" sz="1600" dirty="0">
                <a:effectLst/>
                <a:latin typeface="Times New Roman" panose="02020603050405020304" pitchFamily="18" charset="0"/>
                <a:ea typeface="Times New Roman" panose="02020603050405020304" pitchFamily="18" charset="0"/>
              </a:rPr>
              <a:t>, Z., Salem, I.E., Varmus, M. and </a:t>
            </a:r>
            <a:r>
              <a:rPr lang="en-US" sz="1600" dirty="0" err="1">
                <a:effectLst/>
                <a:latin typeface="Times New Roman" panose="02020603050405020304" pitchFamily="18" charset="0"/>
                <a:ea typeface="Times New Roman" panose="02020603050405020304" pitchFamily="18" charset="0"/>
              </a:rPr>
              <a:t>Ramkissoon</a:t>
            </a:r>
            <a:r>
              <a:rPr lang="en-US" sz="1600" dirty="0">
                <a:effectLst/>
                <a:latin typeface="Times New Roman" panose="02020603050405020304" pitchFamily="18" charset="0"/>
                <a:ea typeface="Times New Roman" panose="02020603050405020304" pitchFamily="18" charset="0"/>
              </a:rPr>
              <a:t>, H. (2022). Sustainable practices in hospitality pre and amid COVID ‐19 pandemic: Looking back for moving forward post‐COVID ‐19. </a:t>
            </a:r>
            <a:r>
              <a:rPr lang="en-US" sz="1600" i="1" dirty="0">
                <a:effectLst/>
                <a:latin typeface="Times New Roman" panose="02020603050405020304" pitchFamily="18" charset="0"/>
                <a:ea typeface="Times New Roman" panose="02020603050405020304" pitchFamily="18" charset="0"/>
              </a:rPr>
              <a:t>Sustainable Development</a:t>
            </a:r>
            <a:r>
              <a:rPr lang="en-US" sz="1600" dirty="0">
                <a:effectLst/>
                <a:latin typeface="Times New Roman" panose="02020603050405020304" pitchFamily="18" charset="0"/>
                <a:ea typeface="Times New Roman" panose="02020603050405020304" pitchFamily="18" charset="0"/>
              </a:rPr>
              <a:t>, 30(5). </a:t>
            </a:r>
            <a:r>
              <a:rPr lang="en-US" sz="1600" dirty="0" err="1">
                <a:effectLst/>
                <a:latin typeface="Times New Roman" panose="02020603050405020304" pitchFamily="18" charset="0"/>
                <a:ea typeface="Times New Roman" panose="02020603050405020304" pitchFamily="18" charset="0"/>
              </a:rPr>
              <a:t>doi:https</a:t>
            </a:r>
            <a:r>
              <a:rPr lang="en-US" sz="1600" dirty="0">
                <a:effectLst/>
                <a:latin typeface="Times New Roman" panose="02020603050405020304" pitchFamily="18" charset="0"/>
                <a:ea typeface="Times New Roman" panose="02020603050405020304" pitchFamily="18" charset="0"/>
              </a:rPr>
              <a:t>://doi.org/10.1002/sd.2304.</a:t>
            </a:r>
          </a:p>
          <a:p>
            <a:pPr marL="0" marR="0">
              <a:lnSpc>
                <a:spcPct val="150000"/>
              </a:lnSpc>
              <a:spcBef>
                <a:spcPts val="0"/>
              </a:spcBef>
              <a:spcAft>
                <a:spcPts val="1200"/>
              </a:spcAft>
            </a:pPr>
            <a:r>
              <a:rPr lang="en-US" sz="1600" dirty="0">
                <a:effectLst/>
                <a:latin typeface="Times New Roman" panose="02020603050405020304" pitchFamily="18" charset="0"/>
                <a:ea typeface="Times New Roman" panose="02020603050405020304" pitchFamily="18" charset="0"/>
              </a:rPr>
              <a:t>Erdogan, N. and Baris, E. (2007). Environmental protection programs and conservation practices of hotels in Ankara, Turkey. </a:t>
            </a:r>
            <a:r>
              <a:rPr lang="en-US" sz="1600" i="1" dirty="0">
                <a:effectLst/>
                <a:latin typeface="Times New Roman" panose="02020603050405020304" pitchFamily="18" charset="0"/>
                <a:ea typeface="Times New Roman" panose="02020603050405020304" pitchFamily="18" charset="0"/>
              </a:rPr>
              <a:t>Tourism Management</a:t>
            </a:r>
            <a:r>
              <a:rPr lang="en-US" sz="1600" dirty="0">
                <a:effectLst/>
                <a:latin typeface="Times New Roman" panose="02020603050405020304" pitchFamily="18" charset="0"/>
                <a:ea typeface="Times New Roman" panose="02020603050405020304" pitchFamily="18" charset="0"/>
              </a:rPr>
              <a:t>, 28(2), pp.604–614. </a:t>
            </a:r>
            <a:r>
              <a:rPr lang="en-US" sz="1600" dirty="0" err="1">
                <a:effectLst/>
                <a:latin typeface="Times New Roman" panose="02020603050405020304" pitchFamily="18" charset="0"/>
                <a:ea typeface="Times New Roman" panose="02020603050405020304" pitchFamily="18" charset="0"/>
              </a:rPr>
              <a:t>doi:https</a:t>
            </a:r>
            <a:r>
              <a:rPr lang="en-US" sz="1600" dirty="0">
                <a:effectLst/>
                <a:latin typeface="Times New Roman" panose="02020603050405020304" pitchFamily="18" charset="0"/>
                <a:ea typeface="Times New Roman" panose="02020603050405020304" pitchFamily="18" charset="0"/>
              </a:rPr>
              <a:t>://doi.org/10.1016/j.tourman.2006.07.003.</a:t>
            </a:r>
          </a:p>
          <a:p>
            <a:pPr marL="0" marR="0">
              <a:lnSpc>
                <a:spcPct val="150000"/>
              </a:lnSpc>
              <a:spcBef>
                <a:spcPts val="0"/>
              </a:spcBef>
              <a:spcAft>
                <a:spcPts val="1200"/>
              </a:spcAft>
            </a:pPr>
            <a:r>
              <a:rPr lang="en-US" sz="1600" dirty="0">
                <a:effectLst/>
                <a:latin typeface="Times New Roman" panose="02020603050405020304" pitchFamily="18" charset="0"/>
                <a:ea typeface="Times New Roman" panose="02020603050405020304" pitchFamily="18" charset="0"/>
              </a:rPr>
              <a:t>Ford, R.C. and Sturman, M.C. (2020). </a:t>
            </a:r>
            <a:r>
              <a:rPr lang="en-US" sz="1600" i="1" dirty="0">
                <a:effectLst/>
                <a:latin typeface="Times New Roman" panose="02020603050405020304" pitchFamily="18" charset="0"/>
                <a:ea typeface="Times New Roman" panose="02020603050405020304" pitchFamily="18" charset="0"/>
              </a:rPr>
              <a:t>Managing hospitality organizations : achieving excellence in the guest experience</a:t>
            </a:r>
            <a:r>
              <a:rPr lang="en-US" sz="1600" dirty="0">
                <a:effectLst/>
                <a:latin typeface="Times New Roman" panose="02020603050405020304" pitchFamily="18" charset="0"/>
                <a:ea typeface="Times New Roman" panose="02020603050405020304" pitchFamily="18" charset="0"/>
              </a:rPr>
              <a:t>. Thousand Oaks, California: Sage Publications, Inc.</a:t>
            </a:r>
          </a:p>
          <a:p>
            <a:pPr marL="0" marR="0">
              <a:lnSpc>
                <a:spcPct val="150000"/>
              </a:lnSpc>
              <a:spcBef>
                <a:spcPts val="0"/>
              </a:spcBef>
              <a:spcAft>
                <a:spcPts val="1200"/>
              </a:spcAft>
            </a:pPr>
            <a:r>
              <a:rPr lang="en-US" sz="1600" dirty="0" err="1">
                <a:effectLst/>
                <a:latin typeface="Times New Roman" panose="02020603050405020304" pitchFamily="18" charset="0"/>
                <a:ea typeface="Times New Roman" panose="02020603050405020304" pitchFamily="18" charset="0"/>
              </a:rPr>
              <a:t>Horng</a:t>
            </a:r>
            <a:r>
              <a:rPr lang="en-US" sz="1600" dirty="0">
                <a:effectLst/>
                <a:latin typeface="Times New Roman" panose="02020603050405020304" pitchFamily="18" charset="0"/>
                <a:ea typeface="Times New Roman" panose="02020603050405020304" pitchFamily="18" charset="0"/>
              </a:rPr>
              <a:t>, J.-S., Hu, M.-L. (Monica), Teng, C.-C. (Chris), Hsiao, H.-L. and Liu, C.-H. (Sam) (2013). Development and validation of the low-carbon literacy scale among practitioners in the Taiwanese tourism industry. </a:t>
            </a:r>
            <a:r>
              <a:rPr lang="en-US" sz="1600" i="1" dirty="0">
                <a:effectLst/>
                <a:latin typeface="Times New Roman" panose="02020603050405020304" pitchFamily="18" charset="0"/>
                <a:ea typeface="Times New Roman" panose="02020603050405020304" pitchFamily="18" charset="0"/>
              </a:rPr>
              <a:t>Tourism Management</a:t>
            </a:r>
            <a:r>
              <a:rPr lang="en-US" sz="1600" dirty="0">
                <a:effectLst/>
                <a:latin typeface="Times New Roman" panose="02020603050405020304" pitchFamily="18" charset="0"/>
                <a:ea typeface="Times New Roman" panose="02020603050405020304" pitchFamily="18" charset="0"/>
              </a:rPr>
              <a:t>, 35, pp.255–262. </a:t>
            </a:r>
            <a:r>
              <a:rPr lang="en-US" sz="1600" dirty="0" err="1">
                <a:effectLst/>
                <a:latin typeface="Times New Roman" panose="02020603050405020304" pitchFamily="18" charset="0"/>
                <a:ea typeface="Times New Roman" panose="02020603050405020304" pitchFamily="18" charset="0"/>
              </a:rPr>
              <a:t>doi:https</a:t>
            </a:r>
            <a:r>
              <a:rPr lang="en-US" sz="1600" dirty="0">
                <a:effectLst/>
                <a:latin typeface="Times New Roman" panose="02020603050405020304" pitchFamily="18" charset="0"/>
                <a:ea typeface="Times New Roman" panose="02020603050405020304" pitchFamily="18" charset="0"/>
              </a:rPr>
              <a:t>://doi.org/10.1016/j.tourman.2012.08.001.</a:t>
            </a:r>
          </a:p>
          <a:p>
            <a:endParaRPr lang="en-US" sz="1600" dirty="0"/>
          </a:p>
        </p:txBody>
      </p:sp>
    </p:spTree>
    <p:extLst>
      <p:ext uri="{BB962C8B-B14F-4D97-AF65-F5344CB8AC3E}">
        <p14:creationId xmlns:p14="http://schemas.microsoft.com/office/powerpoint/2010/main" val="14663842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00177-3EDF-FA2C-D067-3D147A19E2E8}"/>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E0C02BD3-70E9-F0E8-8D43-60BCAA7B3097}"/>
              </a:ext>
            </a:extLst>
          </p:cNvPr>
          <p:cNvSpPr>
            <a:spLocks noGrp="1"/>
          </p:cNvSpPr>
          <p:nvPr>
            <p:ph idx="1"/>
          </p:nvPr>
        </p:nvSpPr>
        <p:spPr/>
        <p:txBody>
          <a:bodyPr>
            <a:noAutofit/>
          </a:bodyPr>
          <a:lstStyle/>
          <a:p>
            <a:pPr marL="0" marR="0">
              <a:lnSpc>
                <a:spcPct val="150000"/>
              </a:lnSpc>
              <a:spcBef>
                <a:spcPts val="0"/>
              </a:spcBef>
              <a:spcAft>
                <a:spcPts val="1200"/>
              </a:spcAft>
            </a:pPr>
            <a:r>
              <a:rPr lang="en-US" sz="1600" dirty="0">
                <a:effectLst/>
                <a:latin typeface="Times New Roman" panose="02020603050405020304" pitchFamily="18" charset="0"/>
                <a:ea typeface="Times New Roman" panose="02020603050405020304" pitchFamily="18" charset="0"/>
              </a:rPr>
              <a:t>Inoue, Y. and Lee, S. (2011). Effects of different dimensions of corporate social responsibility on corporate financial performance in tourism-related industries. </a:t>
            </a:r>
            <a:r>
              <a:rPr lang="en-US" sz="1600" i="1" dirty="0">
                <a:effectLst/>
                <a:latin typeface="Times New Roman" panose="02020603050405020304" pitchFamily="18" charset="0"/>
                <a:ea typeface="Times New Roman" panose="02020603050405020304" pitchFamily="18" charset="0"/>
              </a:rPr>
              <a:t>Tourism Management</a:t>
            </a:r>
            <a:r>
              <a:rPr lang="en-US" sz="1600" dirty="0">
                <a:effectLst/>
                <a:latin typeface="Times New Roman" panose="02020603050405020304" pitchFamily="18" charset="0"/>
                <a:ea typeface="Times New Roman" panose="02020603050405020304" pitchFamily="18" charset="0"/>
              </a:rPr>
              <a:t>, 32(4), pp.790–804. </a:t>
            </a:r>
            <a:r>
              <a:rPr lang="en-US" sz="1600" dirty="0" err="1">
                <a:effectLst/>
                <a:latin typeface="Times New Roman" panose="02020603050405020304" pitchFamily="18" charset="0"/>
                <a:ea typeface="Times New Roman" panose="02020603050405020304" pitchFamily="18" charset="0"/>
              </a:rPr>
              <a:t>doi:https</a:t>
            </a:r>
            <a:r>
              <a:rPr lang="en-US" sz="1600" dirty="0">
                <a:effectLst/>
                <a:latin typeface="Times New Roman" panose="02020603050405020304" pitchFamily="18" charset="0"/>
                <a:ea typeface="Times New Roman" panose="02020603050405020304" pitchFamily="18" charset="0"/>
              </a:rPr>
              <a:t>://doi.org/10.1016/j.tourman.2010.06.019.</a:t>
            </a:r>
          </a:p>
          <a:p>
            <a:pPr marL="0" marR="0">
              <a:lnSpc>
                <a:spcPct val="150000"/>
              </a:lnSpc>
              <a:spcBef>
                <a:spcPts val="0"/>
              </a:spcBef>
              <a:spcAft>
                <a:spcPts val="1200"/>
              </a:spcAft>
            </a:pPr>
            <a:r>
              <a:rPr lang="en-US" sz="1600" dirty="0">
                <a:effectLst/>
                <a:latin typeface="Times New Roman" panose="02020603050405020304" pitchFamily="18" charset="0"/>
                <a:ea typeface="Times New Roman" panose="02020603050405020304" pitchFamily="18" charset="0"/>
              </a:rPr>
              <a:t>Islam Salem, I., Abbas, H., Hafiz Akram, H. and Ahmed Elbaz, A. (2023). Contemporary sustainability themes in tourism and hospitality during and post COVID‐19: Critical review and a step strategies forward for post the pandemic. </a:t>
            </a:r>
            <a:r>
              <a:rPr lang="en-US" sz="1600" dirty="0" err="1">
                <a:effectLst/>
                <a:latin typeface="Times New Roman" panose="02020603050405020304" pitchFamily="18" charset="0"/>
                <a:ea typeface="Times New Roman" panose="02020603050405020304" pitchFamily="18" charset="0"/>
              </a:rPr>
              <a:t>doi:https</a:t>
            </a:r>
            <a:r>
              <a:rPr lang="en-US" sz="1600" dirty="0">
                <a:effectLst/>
                <a:latin typeface="Times New Roman" panose="02020603050405020304" pitchFamily="18" charset="0"/>
                <a:ea typeface="Times New Roman" panose="02020603050405020304" pitchFamily="18" charset="0"/>
              </a:rPr>
              <a:t>://doi.org/10.1002/sd.2636.</a:t>
            </a:r>
          </a:p>
          <a:p>
            <a:pPr marL="0" marR="0">
              <a:lnSpc>
                <a:spcPct val="150000"/>
              </a:lnSpc>
              <a:spcBef>
                <a:spcPts val="0"/>
              </a:spcBef>
              <a:spcAft>
                <a:spcPts val="1200"/>
              </a:spcAft>
            </a:pPr>
            <a:r>
              <a:rPr lang="en-US" sz="1600" dirty="0">
                <a:effectLst/>
                <a:latin typeface="Times New Roman" panose="02020603050405020304" pitchFamily="18" charset="0"/>
                <a:ea typeface="Times New Roman" panose="02020603050405020304" pitchFamily="18" charset="0"/>
              </a:rPr>
              <a:t>Mandarin Oriental (2022). </a:t>
            </a:r>
            <a:r>
              <a:rPr lang="en-US" sz="1600" i="1" dirty="0">
                <a:effectLst/>
                <a:latin typeface="Times New Roman" panose="02020603050405020304" pitchFamily="18" charset="0"/>
                <a:ea typeface="Times New Roman" panose="02020603050405020304" pitchFamily="18" charset="0"/>
              </a:rPr>
              <a:t>Mandarin Oriental, Lake Como -Herb and Vegetable Garden</a:t>
            </a:r>
            <a:r>
              <a:rPr lang="en-US" sz="1600" dirty="0">
                <a:effectLst/>
                <a:latin typeface="Times New Roman" panose="02020603050405020304" pitchFamily="18" charset="0"/>
                <a:ea typeface="Times New Roman" panose="02020603050405020304" pitchFamily="18" charset="0"/>
              </a:rPr>
              <a:t>. [online] Available at: https://photos.mandarinoriental.com/is/content/MandarinOriental/_Corporate/PDFs/mandarin-oriental-sustainability-report-2022.pdf.</a:t>
            </a:r>
          </a:p>
          <a:p>
            <a:pPr marL="0" marR="0">
              <a:lnSpc>
                <a:spcPct val="150000"/>
              </a:lnSpc>
              <a:spcBef>
                <a:spcPts val="0"/>
              </a:spcBef>
              <a:spcAft>
                <a:spcPts val="1200"/>
              </a:spcAft>
            </a:pPr>
            <a:r>
              <a:rPr lang="en-US" sz="1600" dirty="0">
                <a:effectLst/>
                <a:latin typeface="Times New Roman" panose="02020603050405020304" pitchFamily="18" charset="0"/>
                <a:ea typeface="Times New Roman" panose="02020603050405020304" pitchFamily="18" charset="0"/>
              </a:rPr>
              <a:t>Mandarin Oriental Hotel (2021). </a:t>
            </a:r>
            <a:r>
              <a:rPr lang="en-US" sz="1600" i="1" dirty="0">
                <a:effectLst/>
                <a:latin typeface="Times New Roman" panose="02020603050405020304" pitchFamily="18" charset="0"/>
                <a:ea typeface="Times New Roman" panose="02020603050405020304" pitchFamily="18" charset="0"/>
              </a:rPr>
              <a:t>Our-History</a:t>
            </a:r>
            <a:r>
              <a:rPr lang="en-US" sz="1600" dirty="0">
                <a:effectLst/>
                <a:latin typeface="Times New Roman" panose="02020603050405020304" pitchFamily="18" charset="0"/>
                <a:ea typeface="Times New Roman" panose="02020603050405020304" pitchFamily="18" charset="0"/>
              </a:rPr>
              <a:t>. [online] Corporate Site. Available at: https://www.mandarinoriental.com/en/our-company/our-history.</a:t>
            </a:r>
          </a:p>
          <a:p>
            <a:endParaRPr lang="en-US" sz="1600" dirty="0"/>
          </a:p>
        </p:txBody>
      </p:sp>
    </p:spTree>
    <p:extLst>
      <p:ext uri="{BB962C8B-B14F-4D97-AF65-F5344CB8AC3E}">
        <p14:creationId xmlns:p14="http://schemas.microsoft.com/office/powerpoint/2010/main" val="41905721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D8AC4-DDA1-10AD-F61A-364020BBA6FA}"/>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F47F786F-E4BB-89FB-134A-F818ED9E485E}"/>
              </a:ext>
            </a:extLst>
          </p:cNvPr>
          <p:cNvSpPr>
            <a:spLocks noGrp="1"/>
          </p:cNvSpPr>
          <p:nvPr>
            <p:ph idx="1"/>
          </p:nvPr>
        </p:nvSpPr>
        <p:spPr/>
        <p:txBody>
          <a:bodyPr>
            <a:noAutofit/>
          </a:bodyPr>
          <a:lstStyle/>
          <a:p>
            <a:pPr marL="0" marR="0">
              <a:lnSpc>
                <a:spcPct val="150000"/>
              </a:lnSpc>
              <a:spcBef>
                <a:spcPts val="0"/>
              </a:spcBef>
              <a:spcAft>
                <a:spcPts val="1200"/>
              </a:spcAft>
            </a:pPr>
            <a:r>
              <a:rPr lang="en-US" sz="1600" dirty="0" err="1">
                <a:effectLst/>
                <a:latin typeface="Times New Roman" panose="02020603050405020304" pitchFamily="18" charset="0"/>
                <a:ea typeface="Times New Roman" panose="02020603050405020304" pitchFamily="18" charset="0"/>
              </a:rPr>
              <a:t>Oriade</a:t>
            </a:r>
            <a:r>
              <a:rPr lang="en-US" sz="1600" dirty="0">
                <a:effectLst/>
                <a:latin typeface="Times New Roman" panose="02020603050405020304" pitchFamily="18" charset="0"/>
                <a:ea typeface="Times New Roman" panose="02020603050405020304" pitchFamily="18" charset="0"/>
              </a:rPr>
              <a:t>, A., </a:t>
            </a:r>
            <a:r>
              <a:rPr lang="en-US" sz="1600" dirty="0" err="1">
                <a:effectLst/>
                <a:latin typeface="Times New Roman" panose="02020603050405020304" pitchFamily="18" charset="0"/>
                <a:ea typeface="Times New Roman" panose="02020603050405020304" pitchFamily="18" charset="0"/>
              </a:rPr>
              <a:t>Osinaike</a:t>
            </a:r>
            <a:r>
              <a:rPr lang="en-US" sz="1600" dirty="0">
                <a:effectLst/>
                <a:latin typeface="Times New Roman" panose="02020603050405020304" pitchFamily="18" charset="0"/>
                <a:ea typeface="Times New Roman" panose="02020603050405020304" pitchFamily="18" charset="0"/>
              </a:rPr>
              <a:t>, A., </a:t>
            </a:r>
            <a:r>
              <a:rPr lang="en-US" sz="1600" dirty="0" err="1">
                <a:effectLst/>
                <a:latin typeface="Times New Roman" panose="02020603050405020304" pitchFamily="18" charset="0"/>
                <a:ea typeface="Times New Roman" panose="02020603050405020304" pitchFamily="18" charset="0"/>
              </a:rPr>
              <a:t>Aduhene</a:t>
            </a:r>
            <a:r>
              <a:rPr lang="en-US" sz="1600" dirty="0">
                <a:effectLst/>
                <a:latin typeface="Times New Roman" panose="02020603050405020304" pitchFamily="18" charset="0"/>
                <a:ea typeface="Times New Roman" panose="02020603050405020304" pitchFamily="18" charset="0"/>
              </a:rPr>
              <a:t>, K. and Wang, Y. (2021). Sustainability awareness, management practices and </a:t>
            </a:r>
            <a:r>
              <a:rPr lang="en-US" sz="1600" dirty="0" err="1">
                <a:effectLst/>
                <a:latin typeface="Times New Roman" panose="02020603050405020304" pitchFamily="18" charset="0"/>
                <a:ea typeface="Times New Roman" panose="02020603050405020304" pitchFamily="18" charset="0"/>
              </a:rPr>
              <a:t>organisational</a:t>
            </a:r>
            <a:r>
              <a:rPr lang="en-US" sz="1600" dirty="0">
                <a:effectLst/>
                <a:latin typeface="Times New Roman" panose="02020603050405020304" pitchFamily="18" charset="0"/>
                <a:ea typeface="Times New Roman" panose="02020603050405020304" pitchFamily="18" charset="0"/>
              </a:rPr>
              <a:t> culture in hotels: Evidence from developing countries. </a:t>
            </a:r>
            <a:r>
              <a:rPr lang="en-US" sz="1600" i="1" dirty="0">
                <a:effectLst/>
                <a:latin typeface="Times New Roman" panose="02020603050405020304" pitchFamily="18" charset="0"/>
                <a:ea typeface="Times New Roman" panose="02020603050405020304" pitchFamily="18" charset="0"/>
              </a:rPr>
              <a:t>International Journal of Hospitality Management</a:t>
            </a:r>
            <a:r>
              <a:rPr lang="en-US" sz="1600" dirty="0">
                <a:effectLst/>
                <a:latin typeface="Times New Roman" panose="02020603050405020304" pitchFamily="18" charset="0"/>
                <a:ea typeface="Times New Roman" panose="02020603050405020304" pitchFamily="18" charset="0"/>
              </a:rPr>
              <a:t>, 92(00), p.102699. </a:t>
            </a:r>
            <a:r>
              <a:rPr lang="en-US" sz="1600" dirty="0" err="1">
                <a:effectLst/>
                <a:latin typeface="Times New Roman" panose="02020603050405020304" pitchFamily="18" charset="0"/>
                <a:ea typeface="Times New Roman" panose="02020603050405020304" pitchFamily="18" charset="0"/>
              </a:rPr>
              <a:t>doi:https</a:t>
            </a:r>
            <a:r>
              <a:rPr lang="en-US" sz="1600" dirty="0">
                <a:effectLst/>
                <a:latin typeface="Times New Roman" panose="02020603050405020304" pitchFamily="18" charset="0"/>
                <a:ea typeface="Times New Roman" panose="02020603050405020304" pitchFamily="18" charset="0"/>
              </a:rPr>
              <a:t>://doi.org/10.1016/j.ijhm.2020.102699.</a:t>
            </a:r>
          </a:p>
          <a:p>
            <a:pPr marL="0" marR="0">
              <a:lnSpc>
                <a:spcPct val="150000"/>
              </a:lnSpc>
              <a:spcBef>
                <a:spcPts val="0"/>
              </a:spcBef>
              <a:spcAft>
                <a:spcPts val="1200"/>
              </a:spcAft>
            </a:pPr>
            <a:r>
              <a:rPr lang="en-US" sz="1600" dirty="0">
                <a:effectLst/>
                <a:latin typeface="Times New Roman" panose="02020603050405020304" pitchFamily="18" charset="0"/>
                <a:ea typeface="Times New Roman" panose="02020603050405020304" pitchFamily="18" charset="0"/>
              </a:rPr>
              <a:t>Postma, A. and </a:t>
            </a:r>
            <a:r>
              <a:rPr lang="en-US" sz="1600" dirty="0" err="1">
                <a:effectLst/>
                <a:latin typeface="Times New Roman" panose="02020603050405020304" pitchFamily="18" charset="0"/>
                <a:ea typeface="Times New Roman" panose="02020603050405020304" pitchFamily="18" charset="0"/>
              </a:rPr>
              <a:t>Schmuecker</a:t>
            </a:r>
            <a:r>
              <a:rPr lang="en-US" sz="1600" dirty="0">
                <a:effectLst/>
                <a:latin typeface="Times New Roman" panose="02020603050405020304" pitchFamily="18" charset="0"/>
                <a:ea typeface="Times New Roman" panose="02020603050405020304" pitchFamily="18" charset="0"/>
              </a:rPr>
              <a:t>, D. (2017). Understanding and overcoming negative impacts of tourism in city destinations: conceptual model and strategic framework. </a:t>
            </a:r>
            <a:r>
              <a:rPr lang="en-US" sz="1600" i="1" dirty="0">
                <a:effectLst/>
                <a:latin typeface="Times New Roman" panose="02020603050405020304" pitchFamily="18" charset="0"/>
                <a:ea typeface="Times New Roman" panose="02020603050405020304" pitchFamily="18" charset="0"/>
              </a:rPr>
              <a:t>Journal of Tourism Futures</a:t>
            </a:r>
            <a:r>
              <a:rPr lang="en-US" sz="1600" dirty="0">
                <a:effectLst/>
                <a:latin typeface="Times New Roman" panose="02020603050405020304" pitchFamily="18" charset="0"/>
                <a:ea typeface="Times New Roman" panose="02020603050405020304" pitchFamily="18" charset="0"/>
              </a:rPr>
              <a:t>, [online] 3(2), pp.144–156. </a:t>
            </a:r>
            <a:r>
              <a:rPr lang="en-US" sz="1600" dirty="0" err="1">
                <a:effectLst/>
                <a:latin typeface="Times New Roman" panose="02020603050405020304" pitchFamily="18" charset="0"/>
                <a:ea typeface="Times New Roman" panose="02020603050405020304" pitchFamily="18" charset="0"/>
              </a:rPr>
              <a:t>doi:https</a:t>
            </a:r>
            <a:r>
              <a:rPr lang="en-US" sz="1600" dirty="0">
                <a:effectLst/>
                <a:latin typeface="Times New Roman" panose="02020603050405020304" pitchFamily="18" charset="0"/>
                <a:ea typeface="Times New Roman" panose="02020603050405020304" pitchFamily="18" charset="0"/>
              </a:rPr>
              <a:t>://doi.org/10.1108/jtf-04-2017-0022.</a:t>
            </a:r>
          </a:p>
          <a:p>
            <a:pPr marL="0" marR="0">
              <a:lnSpc>
                <a:spcPct val="150000"/>
              </a:lnSpc>
              <a:spcBef>
                <a:spcPts val="0"/>
              </a:spcBef>
              <a:spcAft>
                <a:spcPts val="1200"/>
              </a:spcAft>
            </a:pPr>
            <a:r>
              <a:rPr lang="en-US" sz="1600" dirty="0">
                <a:effectLst/>
                <a:latin typeface="Times New Roman" panose="02020603050405020304" pitchFamily="18" charset="0"/>
                <a:ea typeface="Times New Roman" panose="02020603050405020304" pitchFamily="18" charset="0"/>
              </a:rPr>
              <a:t>Prof. John Tribe (2009). </a:t>
            </a:r>
            <a:r>
              <a:rPr lang="en-US" sz="1600" i="1" dirty="0">
                <a:effectLst/>
                <a:latin typeface="Times New Roman" panose="02020603050405020304" pitchFamily="18" charset="0"/>
                <a:ea typeface="Times New Roman" panose="02020603050405020304" pitchFamily="18" charset="0"/>
              </a:rPr>
              <a:t>Philosophical Issues in Tourism</a:t>
            </a:r>
            <a:r>
              <a:rPr lang="en-US" sz="1600" dirty="0">
                <a:effectLst/>
                <a:latin typeface="Times New Roman" panose="02020603050405020304" pitchFamily="18" charset="0"/>
                <a:ea typeface="Times New Roman" panose="02020603050405020304" pitchFamily="18" charset="0"/>
              </a:rPr>
              <a:t>. Channel View Publications.</a:t>
            </a:r>
          </a:p>
          <a:p>
            <a:pPr marL="0" marR="0">
              <a:lnSpc>
                <a:spcPct val="150000"/>
              </a:lnSpc>
              <a:spcBef>
                <a:spcPts val="0"/>
              </a:spcBef>
              <a:spcAft>
                <a:spcPts val="1200"/>
              </a:spcAft>
            </a:pPr>
            <a:r>
              <a:rPr lang="en-US" sz="1600" dirty="0">
                <a:effectLst/>
                <a:latin typeface="Times New Roman" panose="02020603050405020304" pitchFamily="18" charset="0"/>
                <a:ea typeface="Times New Roman" panose="02020603050405020304" pitchFamily="18" charset="0"/>
              </a:rPr>
              <a:t>Salazar, A. (2018). Hospitality trends: opportunities and challenges. </a:t>
            </a:r>
            <a:r>
              <a:rPr lang="en-US" sz="1600" i="1" dirty="0">
                <a:effectLst/>
                <a:latin typeface="Times New Roman" panose="02020603050405020304" pitchFamily="18" charset="0"/>
                <a:ea typeface="Times New Roman" panose="02020603050405020304" pitchFamily="18" charset="0"/>
              </a:rPr>
              <a:t>Worldwide Hospitality and Tourism Themes</a:t>
            </a:r>
            <a:r>
              <a:rPr lang="en-US" sz="1600" dirty="0">
                <a:effectLst/>
                <a:latin typeface="Times New Roman" panose="02020603050405020304" pitchFamily="18" charset="0"/>
                <a:ea typeface="Times New Roman" panose="02020603050405020304" pitchFamily="18" charset="0"/>
              </a:rPr>
              <a:t>, 10(6), pp.674–679. </a:t>
            </a:r>
            <a:r>
              <a:rPr lang="en-US" sz="1600" dirty="0" err="1">
                <a:effectLst/>
                <a:latin typeface="Times New Roman" panose="02020603050405020304" pitchFamily="18" charset="0"/>
                <a:ea typeface="Times New Roman" panose="02020603050405020304" pitchFamily="18" charset="0"/>
              </a:rPr>
              <a:t>doi:https</a:t>
            </a:r>
            <a:r>
              <a:rPr lang="en-US" sz="1600" dirty="0">
                <a:effectLst/>
                <a:latin typeface="Times New Roman" panose="02020603050405020304" pitchFamily="18" charset="0"/>
                <a:ea typeface="Times New Roman" panose="02020603050405020304" pitchFamily="18" charset="0"/>
              </a:rPr>
              <a:t>://doi.org/10.1108/whatt-07-2018-0047.</a:t>
            </a:r>
          </a:p>
          <a:p>
            <a:pPr marL="0" marR="0">
              <a:lnSpc>
                <a:spcPct val="150000"/>
              </a:lnSpc>
              <a:spcBef>
                <a:spcPts val="0"/>
              </a:spcBef>
              <a:spcAft>
                <a:spcPts val="1200"/>
              </a:spcAft>
            </a:pPr>
            <a:r>
              <a:rPr lang="en-US" sz="1600" dirty="0" err="1">
                <a:effectLst/>
                <a:latin typeface="Times New Roman" panose="02020603050405020304" pitchFamily="18" charset="0"/>
                <a:ea typeface="Times New Roman" panose="02020603050405020304" pitchFamily="18" charset="0"/>
              </a:rPr>
              <a:t>Sundbo</a:t>
            </a:r>
            <a:r>
              <a:rPr lang="en-US" sz="1600" dirty="0">
                <a:effectLst/>
                <a:latin typeface="Times New Roman" panose="02020603050405020304" pitchFamily="18" charset="0"/>
                <a:ea typeface="Times New Roman" panose="02020603050405020304" pitchFamily="18" charset="0"/>
              </a:rPr>
              <a:t>, J., </a:t>
            </a:r>
            <a:r>
              <a:rPr lang="en-US" sz="1600" dirty="0" err="1">
                <a:effectLst/>
                <a:latin typeface="Times New Roman" panose="02020603050405020304" pitchFamily="18" charset="0"/>
                <a:ea typeface="Times New Roman" panose="02020603050405020304" pitchFamily="18" charset="0"/>
              </a:rPr>
              <a:t>Orfila-Sintes</a:t>
            </a:r>
            <a:r>
              <a:rPr lang="en-US" sz="1600" dirty="0">
                <a:effectLst/>
                <a:latin typeface="Times New Roman" panose="02020603050405020304" pitchFamily="18" charset="0"/>
                <a:ea typeface="Times New Roman" panose="02020603050405020304" pitchFamily="18" charset="0"/>
              </a:rPr>
              <a:t>, F. and </a:t>
            </a:r>
            <a:r>
              <a:rPr lang="en-US" sz="1600" dirty="0" err="1">
                <a:effectLst/>
                <a:latin typeface="Times New Roman" panose="02020603050405020304" pitchFamily="18" charset="0"/>
                <a:ea typeface="Times New Roman" panose="02020603050405020304" pitchFamily="18" charset="0"/>
              </a:rPr>
              <a:t>Sørensen</a:t>
            </a:r>
            <a:r>
              <a:rPr lang="en-US" sz="1600" dirty="0">
                <a:effectLst/>
                <a:latin typeface="Times New Roman" panose="02020603050405020304" pitchFamily="18" charset="0"/>
                <a:ea typeface="Times New Roman" panose="02020603050405020304" pitchFamily="18" charset="0"/>
              </a:rPr>
              <a:t>, F. (2007). The innovative </a:t>
            </a:r>
            <a:r>
              <a:rPr lang="en-US" sz="1600" dirty="0" err="1">
                <a:effectLst/>
                <a:latin typeface="Times New Roman" panose="02020603050405020304" pitchFamily="18" charset="0"/>
                <a:ea typeface="Times New Roman" panose="02020603050405020304" pitchFamily="18" charset="0"/>
              </a:rPr>
              <a:t>behaviour</a:t>
            </a:r>
            <a:r>
              <a:rPr lang="en-US" sz="1600" dirty="0">
                <a:effectLst/>
                <a:latin typeface="Times New Roman" panose="02020603050405020304" pitchFamily="18" charset="0"/>
                <a:ea typeface="Times New Roman" panose="02020603050405020304" pitchFamily="18" charset="0"/>
              </a:rPr>
              <a:t> of tourism firms—Comparative studies of Denmark and Spain. </a:t>
            </a:r>
            <a:r>
              <a:rPr lang="en-US" sz="1600" i="1" dirty="0">
                <a:effectLst/>
                <a:latin typeface="Times New Roman" panose="02020603050405020304" pitchFamily="18" charset="0"/>
                <a:ea typeface="Times New Roman" panose="02020603050405020304" pitchFamily="18" charset="0"/>
              </a:rPr>
              <a:t>Research Policy</a:t>
            </a:r>
            <a:r>
              <a:rPr lang="en-US" sz="1600" dirty="0">
                <a:effectLst/>
                <a:latin typeface="Times New Roman" panose="02020603050405020304" pitchFamily="18" charset="0"/>
                <a:ea typeface="Times New Roman" panose="02020603050405020304" pitchFamily="18" charset="0"/>
              </a:rPr>
              <a:t>, 36(1), pp.88–106. </a:t>
            </a:r>
            <a:r>
              <a:rPr lang="en-US" sz="1600" dirty="0" err="1">
                <a:effectLst/>
                <a:latin typeface="Times New Roman" panose="02020603050405020304" pitchFamily="18" charset="0"/>
                <a:ea typeface="Times New Roman" panose="02020603050405020304" pitchFamily="18" charset="0"/>
              </a:rPr>
              <a:t>doi:https</a:t>
            </a:r>
            <a:r>
              <a:rPr lang="en-US" sz="1600" dirty="0">
                <a:effectLst/>
                <a:latin typeface="Times New Roman" panose="02020603050405020304" pitchFamily="18" charset="0"/>
                <a:ea typeface="Times New Roman" panose="02020603050405020304" pitchFamily="18" charset="0"/>
              </a:rPr>
              <a:t>://doi.org/10.1016/j.respol.2006.08.004.</a:t>
            </a:r>
          </a:p>
          <a:p>
            <a:endParaRPr lang="en-US" sz="1600" dirty="0"/>
          </a:p>
        </p:txBody>
      </p:sp>
    </p:spTree>
    <p:extLst>
      <p:ext uri="{BB962C8B-B14F-4D97-AF65-F5344CB8AC3E}">
        <p14:creationId xmlns:p14="http://schemas.microsoft.com/office/powerpoint/2010/main" val="5860647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1A376-6545-D046-AC1A-97706AB53D90}"/>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29E8561-4E49-3CC7-049F-B56AFB0C50DC}"/>
              </a:ext>
            </a:extLst>
          </p:cNvPr>
          <p:cNvSpPr>
            <a:spLocks noGrp="1"/>
          </p:cNvSpPr>
          <p:nvPr>
            <p:ph idx="1"/>
          </p:nvPr>
        </p:nvSpPr>
        <p:spPr/>
        <p:txBody>
          <a:bodyPr>
            <a:normAutofit fontScale="77500" lnSpcReduction="20000"/>
          </a:bodyPr>
          <a:lstStyle/>
          <a:p>
            <a:pPr marL="0" marR="0">
              <a:lnSpc>
                <a:spcPct val="150000"/>
              </a:lnSpc>
              <a:spcBef>
                <a:spcPts val="0"/>
              </a:spcBef>
              <a:spcAft>
                <a:spcPts val="1200"/>
              </a:spcAft>
            </a:pPr>
            <a:r>
              <a:rPr lang="en-US" sz="2800" dirty="0">
                <a:effectLst/>
                <a:latin typeface="Times New Roman" panose="02020603050405020304" pitchFamily="18" charset="0"/>
                <a:ea typeface="Times New Roman" panose="02020603050405020304" pitchFamily="18" charset="0"/>
              </a:rPr>
              <a:t>United Nations (2023). Sustainability. </a:t>
            </a:r>
            <a:r>
              <a:rPr lang="en-US" sz="2800" i="1" dirty="0">
                <a:effectLst/>
                <a:latin typeface="Times New Roman" panose="02020603050405020304" pitchFamily="18" charset="0"/>
                <a:ea typeface="Times New Roman" panose="02020603050405020304" pitchFamily="18" charset="0"/>
              </a:rPr>
              <a:t>United Nations</a:t>
            </a:r>
            <a:r>
              <a:rPr lang="en-US" sz="2800" dirty="0">
                <a:effectLst/>
                <a:latin typeface="Times New Roman" panose="02020603050405020304" pitchFamily="18" charset="0"/>
                <a:ea typeface="Times New Roman" panose="02020603050405020304" pitchFamily="18" charset="0"/>
              </a:rPr>
              <a:t>. [online] Available at: https://www.un.org/en/academic-impact/sustainability.</a:t>
            </a:r>
          </a:p>
          <a:p>
            <a:pPr marL="0" marR="0">
              <a:lnSpc>
                <a:spcPct val="150000"/>
              </a:lnSpc>
              <a:spcBef>
                <a:spcPts val="0"/>
              </a:spcBef>
              <a:spcAft>
                <a:spcPts val="1200"/>
              </a:spcAft>
            </a:pPr>
            <a:r>
              <a:rPr lang="en-US" sz="2800" dirty="0" err="1">
                <a:effectLst/>
                <a:latin typeface="Times New Roman" panose="02020603050405020304" pitchFamily="18" charset="0"/>
                <a:ea typeface="Times New Roman" panose="02020603050405020304" pitchFamily="18" charset="0"/>
              </a:rPr>
              <a:t>Youn</a:t>
            </a:r>
            <a:r>
              <a:rPr lang="en-US" sz="2800" dirty="0">
                <a:effectLst/>
                <a:latin typeface="Times New Roman" panose="02020603050405020304" pitchFamily="18" charset="0"/>
                <a:ea typeface="Times New Roman" panose="02020603050405020304" pitchFamily="18" charset="0"/>
              </a:rPr>
              <a:t>, H., Song, S., Lee, S. and Kim, J.-H. (2016). Does the restaurant type matter for investment in corporate social responsibility? </a:t>
            </a:r>
            <a:r>
              <a:rPr lang="en-US" sz="2800" i="1" dirty="0">
                <a:effectLst/>
                <a:latin typeface="Times New Roman" panose="02020603050405020304" pitchFamily="18" charset="0"/>
                <a:ea typeface="Times New Roman" panose="02020603050405020304" pitchFamily="18" charset="0"/>
              </a:rPr>
              <a:t>International Journal of Hospitality Management</a:t>
            </a:r>
            <a:r>
              <a:rPr lang="en-US" sz="2800" dirty="0">
                <a:effectLst/>
                <a:latin typeface="Times New Roman" panose="02020603050405020304" pitchFamily="18" charset="0"/>
                <a:ea typeface="Times New Roman" panose="02020603050405020304" pitchFamily="18" charset="0"/>
              </a:rPr>
              <a:t>, 58, pp.24–33. </a:t>
            </a:r>
            <a:r>
              <a:rPr lang="en-US" sz="2800" dirty="0" err="1">
                <a:effectLst/>
                <a:latin typeface="Times New Roman" panose="02020603050405020304" pitchFamily="18" charset="0"/>
                <a:ea typeface="Times New Roman" panose="02020603050405020304" pitchFamily="18" charset="0"/>
              </a:rPr>
              <a:t>doi:https</a:t>
            </a:r>
            <a:r>
              <a:rPr lang="en-US" sz="2800" dirty="0">
                <a:effectLst/>
                <a:latin typeface="Times New Roman" panose="02020603050405020304" pitchFamily="18" charset="0"/>
                <a:ea typeface="Times New Roman" panose="02020603050405020304" pitchFamily="18" charset="0"/>
              </a:rPr>
              <a:t>://doi.org/10.1016/j.ijhm.2016.07.004.</a:t>
            </a:r>
          </a:p>
          <a:p>
            <a:pPr marL="0" marR="0">
              <a:lnSpc>
                <a:spcPct val="150000"/>
              </a:lnSpc>
              <a:spcBef>
                <a:spcPts val="0"/>
              </a:spcBef>
              <a:spcAft>
                <a:spcPts val="1200"/>
              </a:spcAft>
            </a:pPr>
            <a:r>
              <a:rPr lang="en-US" sz="2800" dirty="0">
                <a:effectLst/>
                <a:latin typeface="Times New Roman" panose="02020603050405020304" pitchFamily="18" charset="0"/>
                <a:ea typeface="Times New Roman" panose="02020603050405020304" pitchFamily="18" charset="0"/>
              </a:rPr>
              <a:t>Zhang, J. (2017). Evaluating regional low-carbon tourism strategies using the fuzzy Delphi- analytic network process approach. </a:t>
            </a:r>
            <a:r>
              <a:rPr lang="en-US" sz="2800" i="1" dirty="0">
                <a:effectLst/>
                <a:latin typeface="Times New Roman" panose="02020603050405020304" pitchFamily="18" charset="0"/>
                <a:ea typeface="Times New Roman" panose="02020603050405020304" pitchFamily="18" charset="0"/>
              </a:rPr>
              <a:t>Journal of Cleaner Production</a:t>
            </a:r>
            <a:r>
              <a:rPr lang="en-US" sz="2800" dirty="0">
                <a:effectLst/>
                <a:latin typeface="Times New Roman" panose="02020603050405020304" pitchFamily="18" charset="0"/>
                <a:ea typeface="Times New Roman" panose="02020603050405020304" pitchFamily="18" charset="0"/>
              </a:rPr>
              <a:t>, 141, pp.409–419. </a:t>
            </a:r>
            <a:r>
              <a:rPr lang="en-US" sz="2800" dirty="0" err="1">
                <a:effectLst/>
                <a:latin typeface="Times New Roman" panose="02020603050405020304" pitchFamily="18" charset="0"/>
                <a:ea typeface="Times New Roman" panose="02020603050405020304" pitchFamily="18" charset="0"/>
              </a:rPr>
              <a:t>doi:https</a:t>
            </a:r>
            <a:r>
              <a:rPr lang="en-US" sz="2800" dirty="0">
                <a:effectLst/>
                <a:latin typeface="Times New Roman" panose="02020603050405020304" pitchFamily="18" charset="0"/>
                <a:ea typeface="Times New Roman" panose="02020603050405020304" pitchFamily="18" charset="0"/>
              </a:rPr>
              <a:t>://doi.org/10.1016/j.jclepro.2016.09.122.</a:t>
            </a:r>
          </a:p>
          <a:p>
            <a:endParaRPr lang="en-US" dirty="0"/>
          </a:p>
        </p:txBody>
      </p:sp>
    </p:spTree>
    <p:extLst>
      <p:ext uri="{BB962C8B-B14F-4D97-AF65-F5344CB8AC3E}">
        <p14:creationId xmlns:p14="http://schemas.microsoft.com/office/powerpoint/2010/main" val="1008237583"/>
      </p:ext>
    </p:extLst>
  </p:cSld>
  <p:clrMapOvr>
    <a:masterClrMapping/>
  </p:clrMapOvr>
</p:sld>
</file>

<file path=ppt/theme/theme1.xml><?xml version="1.0" encoding="utf-8"?>
<a:theme xmlns:a="http://schemas.openxmlformats.org/drawingml/2006/main" name="Office Theme">
  <a:themeElements>
    <a:clrScheme name="Custom 73">
      <a:dk1>
        <a:srgbClr val="000000"/>
      </a:dk1>
      <a:lt1>
        <a:sysClr val="window" lastClr="FFFFFF"/>
      </a:lt1>
      <a:dk2>
        <a:srgbClr val="585858"/>
      </a:dk2>
      <a:lt2>
        <a:srgbClr val="E3E3E3"/>
      </a:lt2>
      <a:accent1>
        <a:srgbClr val="E20613"/>
      </a:accent1>
      <a:accent2>
        <a:srgbClr val="A9C038"/>
      </a:accent2>
      <a:accent3>
        <a:srgbClr val="11AEC7"/>
      </a:accent3>
      <a:accent4>
        <a:srgbClr val="F59F26"/>
      </a:accent4>
      <a:accent5>
        <a:srgbClr val="0062A9"/>
      </a:accent5>
      <a:accent6>
        <a:srgbClr val="EB6047"/>
      </a:accent6>
      <a:hlink>
        <a:srgbClr val="8ED9F6"/>
      </a:hlink>
      <a:folHlink>
        <a:srgbClr val="C00000"/>
      </a:folHlink>
    </a:clrScheme>
    <a:fontScheme name="Modern 01">
      <a:majorFont>
        <a:latin typeface="Century Gothic"/>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78455520_Project analysis, from 24Slides_SL_V1.potx" id="{55E7247F-78B2-40DB-9AFE-D4DD42FA8F09}" vid="{22E2FD65-A32D-4798-AF43-CE42F250BDD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F609EDA-869E-4BE5-AE5D-B898C584B6FF}">
  <ds:schemaRefs>
    <ds:schemaRef ds:uri="http://schemas.microsoft.com/office/2006/metadata/properties"/>
    <ds:schemaRef ds:uri="http://www.w3.org/2000/xmlns/"/>
    <ds:schemaRef ds:uri="71af3243-3dd4-4a8d-8c0d-dd76da1f02a5"/>
    <ds:schemaRef ds:uri="http://www.w3.org/2001/XMLSchema-instance"/>
  </ds:schemaRefs>
</ds:datastoreItem>
</file>

<file path=customXml/itemProps2.xml><?xml version="1.0" encoding="utf-8"?>
<ds:datastoreItem xmlns:ds="http://schemas.openxmlformats.org/officeDocument/2006/customXml" ds:itemID="{61A00BBF-EEBB-4E18-B8CB-F926EAAC48F7}">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3.xml><?xml version="1.0" encoding="utf-8"?>
<ds:datastoreItem xmlns:ds="http://schemas.openxmlformats.org/officeDocument/2006/customXml" ds:itemID="{2FD05317-60D6-4B3A-8545-888496D1A8E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Project analysis, from 24Slides</Template>
  <TotalTime>450</TotalTime>
  <Words>3921</Words>
  <Application>Microsoft Office PowerPoint</Application>
  <PresentationFormat>Widescreen</PresentationFormat>
  <Paragraphs>160</Paragraphs>
  <Slides>19</Slides>
  <Notes>11</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Contemporary Themes Name: Marian Ovidiu Burlacu (2014303)  Lecturer : Giulia Chifari</vt:lpstr>
      <vt:lpstr>Introduction</vt:lpstr>
      <vt:lpstr>The Importance of Sustainability</vt:lpstr>
      <vt:lpstr>Overview of Literature</vt:lpstr>
      <vt:lpstr>Political Factors</vt:lpstr>
      <vt:lpstr>Economic Considerations</vt:lpstr>
      <vt:lpstr>Social Elements</vt:lpstr>
      <vt:lpstr>Technological Factors</vt:lpstr>
      <vt:lpstr>Environmental Factors</vt:lpstr>
      <vt:lpstr>Legal Factors</vt:lpstr>
      <vt:lpstr>Recent Literature</vt:lpstr>
      <vt:lpstr>Sustainable Dining</vt:lpstr>
      <vt:lpstr>Conclusion</vt:lpstr>
      <vt:lpstr>References</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Stakeholder Analysis Presentation</dc:title>
  <dc:creator>Denzel Tatuli</dc:creator>
  <cp:lastModifiedBy>Ovidiu Burlacu (2014303)</cp:lastModifiedBy>
  <cp:revision>11</cp:revision>
  <dcterms:created xsi:type="dcterms:W3CDTF">2022-05-14T15:10:33Z</dcterms:created>
  <dcterms:modified xsi:type="dcterms:W3CDTF">2023-11-29T13:04:26Z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