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webextensions/webextension1.xml" ContentType="application/vnd.ms-office.webextension+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47"/>
  </p:notesMasterIdLst>
  <p:sldIdLst>
    <p:sldId id="256" r:id="rId5"/>
    <p:sldId id="257" r:id="rId6"/>
    <p:sldId id="258" r:id="rId7"/>
    <p:sldId id="261" r:id="rId8"/>
    <p:sldId id="262" r:id="rId9"/>
    <p:sldId id="263" r:id="rId10"/>
    <p:sldId id="265" r:id="rId11"/>
    <p:sldId id="362" r:id="rId12"/>
    <p:sldId id="364" r:id="rId13"/>
    <p:sldId id="365" r:id="rId14"/>
    <p:sldId id="259" r:id="rId15"/>
    <p:sldId id="361" r:id="rId16"/>
    <p:sldId id="363" r:id="rId17"/>
    <p:sldId id="367" r:id="rId18"/>
    <p:sldId id="371" r:id="rId19"/>
    <p:sldId id="373" r:id="rId20"/>
    <p:sldId id="372" r:id="rId21"/>
    <p:sldId id="260" r:id="rId22"/>
    <p:sldId id="366" r:id="rId23"/>
    <p:sldId id="387" r:id="rId24"/>
    <p:sldId id="374" r:id="rId25"/>
    <p:sldId id="376" r:id="rId26"/>
    <p:sldId id="389" r:id="rId27"/>
    <p:sldId id="388" r:id="rId28"/>
    <p:sldId id="390" r:id="rId29"/>
    <p:sldId id="391" r:id="rId30"/>
    <p:sldId id="381" r:id="rId31"/>
    <p:sldId id="393" r:id="rId32"/>
    <p:sldId id="392" r:id="rId33"/>
    <p:sldId id="394" r:id="rId34"/>
    <p:sldId id="395" r:id="rId35"/>
    <p:sldId id="396" r:id="rId36"/>
    <p:sldId id="403" r:id="rId37"/>
    <p:sldId id="400" r:id="rId38"/>
    <p:sldId id="398" r:id="rId39"/>
    <p:sldId id="399" r:id="rId40"/>
    <p:sldId id="401" r:id="rId41"/>
    <p:sldId id="402" r:id="rId42"/>
    <p:sldId id="410" r:id="rId43"/>
    <p:sldId id="406" r:id="rId44"/>
    <p:sldId id="404" r:id="rId45"/>
    <p:sldId id="40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19DAF1-D7DC-10B5-1D81-CA09F776BA29}" v="1" dt="2021-04-14T11:21:57.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1269" autoAdjust="0"/>
  </p:normalViewPr>
  <p:slideViewPr>
    <p:cSldViewPr snapToGrid="0">
      <p:cViewPr varScale="1">
        <p:scale>
          <a:sx n="65" d="100"/>
          <a:sy n="65" d="100"/>
        </p:scale>
        <p:origin x="870" y="39"/>
      </p:cViewPr>
      <p:guideLst/>
    </p:cSldViewPr>
  </p:slideViewPr>
  <p:notesTextViewPr>
    <p:cViewPr>
      <p:scale>
        <a:sx n="1" d="1"/>
        <a:sy n="1" d="1"/>
      </p:scale>
      <p:origin x="0" y="0"/>
    </p:cViewPr>
  </p:notesTextViewPr>
  <p:sorterViewPr>
    <p:cViewPr>
      <p:scale>
        <a:sx n="50" d="100"/>
        <a:sy n="5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ED19DAF1-D7DC-10B5-1D81-CA09F776BA29}"/>
    <pc:docChg chg="delSld modSld">
      <pc:chgData name="Ross Phillips" userId="S::r.phillips@uwtsd.ac.uk::c604230b-847d-4cb1-9e23-f810d4c0fde1" providerId="AD" clId="Web-{ED19DAF1-D7DC-10B5-1D81-CA09F776BA29}" dt="2021-04-14T11:21:57.103" v="7"/>
      <pc:docMkLst>
        <pc:docMk/>
      </pc:docMkLst>
      <pc:sldChg chg="del modNotes">
        <pc:chgData name="Ross Phillips" userId="S::r.phillips@uwtsd.ac.uk::c604230b-847d-4cb1-9e23-f810d4c0fde1" providerId="AD" clId="Web-{ED19DAF1-D7DC-10B5-1D81-CA09F776BA29}" dt="2021-04-14T11:21:57.103" v="7"/>
        <pc:sldMkLst>
          <pc:docMk/>
          <pc:sldMk cId="2055895479"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16592B-C873-4883-8DC7-62F7FF07514D}" type="datetimeFigureOut">
              <a:rPr lang="en-GB" smtClean="0"/>
              <a:t>19/04/2021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FD0ADE-C298-437E-A8E5-950E9442FE26}" type="slidenum">
              <a:rPr lang="en-GB" smtClean="0"/>
              <a:t>‹#›</a:t>
            </a:fld>
            <a:endParaRPr lang="en-GB"/>
          </a:p>
        </p:txBody>
      </p:sp>
    </p:spTree>
    <p:extLst>
      <p:ext uri="{BB962C8B-B14F-4D97-AF65-F5344CB8AC3E}">
        <p14:creationId xmlns:p14="http://schemas.microsoft.com/office/powerpoint/2010/main" val="1866671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 Definition</a:t>
            </a:r>
          </a:p>
        </p:txBody>
      </p:sp>
      <p:sp>
        <p:nvSpPr>
          <p:cNvPr id="4" name="Slide Number Placeholder 3"/>
          <p:cNvSpPr>
            <a:spLocks noGrp="1"/>
          </p:cNvSpPr>
          <p:nvPr>
            <p:ph type="sldNum" sz="quarter" idx="10"/>
          </p:nvPr>
        </p:nvSpPr>
        <p:spPr/>
        <p:txBody>
          <a:bodyPr/>
          <a:lstStyle/>
          <a:p>
            <a:fld id="{B2C4C38A-603A-4DD3-8B05-7ED27BA17277}" type="slidenum">
              <a:rPr lang="en-GB" smtClean="0"/>
              <a:t>6</a:t>
            </a:fld>
            <a:endParaRPr lang="en-GB"/>
          </a:p>
        </p:txBody>
      </p:sp>
    </p:spTree>
    <p:extLst>
      <p:ext uri="{BB962C8B-B14F-4D97-AF65-F5344CB8AC3E}">
        <p14:creationId xmlns:p14="http://schemas.microsoft.com/office/powerpoint/2010/main" val="18619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financial year ending (FYE) 2020 (April 2019 to March 2020), the period leading up to the coronavirus (COVID-19) pandemic, median household income in the UK was £29,900, based on estimates from the Office for National Statistics (ONS) Household Finances Survey.</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7</a:t>
            </a:fld>
            <a:endParaRPr lang="en-GB"/>
          </a:p>
        </p:txBody>
      </p:sp>
    </p:spTree>
    <p:extLst>
      <p:ext uri="{BB962C8B-B14F-4D97-AF65-F5344CB8AC3E}">
        <p14:creationId xmlns:p14="http://schemas.microsoft.com/office/powerpoint/2010/main" val="3257285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https://journals.sagepub.com/doi/pdf/10.1177/0038038513481128 </a:t>
            </a:r>
          </a:p>
        </p:txBody>
      </p:sp>
      <p:sp>
        <p:nvSpPr>
          <p:cNvPr id="4" name="Slide Number Placeholder 3"/>
          <p:cNvSpPr>
            <a:spLocks noGrp="1"/>
          </p:cNvSpPr>
          <p:nvPr>
            <p:ph type="sldNum" sz="quarter" idx="10"/>
          </p:nvPr>
        </p:nvSpPr>
        <p:spPr/>
        <p:txBody>
          <a:bodyPr/>
          <a:lstStyle/>
          <a:p>
            <a:fld id="{8BFD0ADE-C298-437E-A8E5-950E9442FE26}" type="slidenum">
              <a:rPr lang="en-GB" smtClean="0"/>
              <a:t>11</a:t>
            </a:fld>
            <a:endParaRPr lang="en-GB"/>
          </a:p>
        </p:txBody>
      </p:sp>
    </p:spTree>
    <p:extLst>
      <p:ext uri="{BB962C8B-B14F-4D97-AF65-F5344CB8AC3E}">
        <p14:creationId xmlns:p14="http://schemas.microsoft.com/office/powerpoint/2010/main" val="3588968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16</a:t>
            </a:fld>
            <a:endParaRPr lang="en-GB"/>
          </a:p>
        </p:txBody>
      </p:sp>
    </p:spTree>
    <p:extLst>
      <p:ext uri="{BB962C8B-B14F-4D97-AF65-F5344CB8AC3E}">
        <p14:creationId xmlns:p14="http://schemas.microsoft.com/office/powerpoint/2010/main" val="836288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to</a:t>
            </a:r>
            <a:r>
              <a:rPr lang="en-GB" baseline="0" dirty="0"/>
              <a:t> join the club they have to bring an item. </a:t>
            </a:r>
          </a:p>
          <a:p>
            <a:r>
              <a:rPr lang="en-GB" baseline="0" dirty="0"/>
              <a:t>Start the game by saying I have a club and I’m bringing … as tribute</a:t>
            </a:r>
          </a:p>
          <a:p>
            <a:r>
              <a:rPr lang="en-GB" baseline="0" dirty="0"/>
              <a:t>Continue for three rounds Ideally some will crack the code.</a:t>
            </a:r>
          </a:p>
          <a:p>
            <a:endParaRPr lang="en-GB" baseline="0" dirty="0"/>
          </a:p>
          <a:p>
            <a:r>
              <a:rPr lang="en-GB" baseline="0" dirty="0"/>
              <a:t>No other explanation should be given, any questions about the rules should be ignored. This demonstrates how unwritten and unspoken rules in society exclude people not in the know</a:t>
            </a:r>
          </a:p>
          <a:p>
            <a:endParaRPr lang="en-GB" baseline="0" dirty="0"/>
          </a:p>
          <a:p>
            <a:r>
              <a:rPr lang="en-GB" baseline="0" dirty="0"/>
              <a:t>Once three rounds completed ask those who have not cracked the code how they feel then relate to wider society.</a:t>
            </a:r>
          </a:p>
          <a:p>
            <a:endParaRPr lang="en-GB" baseline="0" dirty="0"/>
          </a:p>
          <a:p>
            <a:r>
              <a:rPr lang="en-GB" baseline="0" dirty="0"/>
              <a:t>The object has to have the same first letter as their name to be allowed to join the club. EG if the student is called John they could bring a Jug and be allowed to join</a:t>
            </a:r>
          </a:p>
          <a:p>
            <a:endParaRPr lang="en-GB" baseline="0" dirty="0"/>
          </a:p>
          <a:p>
            <a:r>
              <a:rPr lang="en-GB" baseline="0" dirty="0"/>
              <a:t>If you wish choose 2 students to bring in on the rules but explain that they must not disclose them to anyone else.</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18</a:t>
            </a:fld>
            <a:endParaRPr lang="en-GB"/>
          </a:p>
        </p:txBody>
      </p:sp>
    </p:spTree>
    <p:extLst>
      <p:ext uri="{BB962C8B-B14F-4D97-AF65-F5344CB8AC3E}">
        <p14:creationId xmlns:p14="http://schemas.microsoft.com/office/powerpoint/2010/main" val="3602284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 poverty impact on a child’s education? </a:t>
            </a:r>
          </a:p>
          <a:p>
            <a:endParaRPr lang="en-GB" dirty="0"/>
          </a:p>
          <a:p>
            <a:r>
              <a:rPr lang="en-GB" dirty="0" err="1"/>
              <a:t>Menti</a:t>
            </a:r>
            <a:r>
              <a:rPr lang="en-GB" baseline="0" dirty="0"/>
              <a:t> l</a:t>
            </a:r>
            <a:r>
              <a:rPr lang="en-GB" dirty="0"/>
              <a:t>ink lasts</a:t>
            </a:r>
            <a:r>
              <a:rPr lang="en-GB" baseline="0" dirty="0"/>
              <a:t> 1 week on free version need to add link at the start of the week and refresh after the session.</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21</a:t>
            </a:fld>
            <a:endParaRPr lang="en-GB"/>
          </a:p>
        </p:txBody>
      </p:sp>
    </p:spTree>
    <p:extLst>
      <p:ext uri="{BB962C8B-B14F-4D97-AF65-F5344CB8AC3E}">
        <p14:creationId xmlns:p14="http://schemas.microsoft.com/office/powerpoint/2010/main" val="328402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22</a:t>
            </a:fld>
            <a:endParaRPr lang="en-GB"/>
          </a:p>
        </p:txBody>
      </p:sp>
    </p:spTree>
    <p:extLst>
      <p:ext uri="{BB962C8B-B14F-4D97-AF65-F5344CB8AC3E}">
        <p14:creationId xmlns:p14="http://schemas.microsoft.com/office/powerpoint/2010/main" val="2391877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Comment on age of piece</a:t>
            </a:r>
            <a:r>
              <a:rPr lang="en-GB" baseline="0" dirty="0"/>
              <a:t> and ask if the students think anything has changed in the last 13 years</a:t>
            </a:r>
            <a:endParaRPr lang="en-GB" dirty="0"/>
          </a:p>
        </p:txBody>
      </p:sp>
      <p:sp>
        <p:nvSpPr>
          <p:cNvPr id="4" name="Slide Number Placeholder 3"/>
          <p:cNvSpPr>
            <a:spLocks noGrp="1"/>
          </p:cNvSpPr>
          <p:nvPr>
            <p:ph type="sldNum" sz="quarter" idx="10"/>
          </p:nvPr>
        </p:nvSpPr>
        <p:spPr/>
        <p:txBody>
          <a:bodyPr/>
          <a:lstStyle/>
          <a:p>
            <a:fld id="{EC4FCB4B-9D0A-475D-836E-80EFF28B948D}" type="slidenum">
              <a:rPr lang="en-GB" smtClean="0"/>
              <a:pPr/>
              <a:t>27</a:t>
            </a:fld>
            <a:endParaRPr lang="en-GB"/>
          </a:p>
        </p:txBody>
      </p:sp>
    </p:spTree>
    <p:extLst>
      <p:ext uri="{BB962C8B-B14F-4D97-AF65-F5344CB8AC3E}">
        <p14:creationId xmlns:p14="http://schemas.microsoft.com/office/powerpoint/2010/main" val="1689280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https://www.jrf.org.uk/report/poverty-wales-2020</a:t>
            </a:r>
          </a:p>
          <a:p>
            <a:endParaRPr lang="en-GB" dirty="0"/>
          </a:p>
          <a:p>
            <a:r>
              <a:rPr lang="en-GB" sz="1200" b="0" i="0" kern="1200" dirty="0">
                <a:solidFill>
                  <a:schemeClr val="tx1"/>
                </a:solidFill>
                <a:effectLst/>
                <a:latin typeface="+mn-lt"/>
                <a:ea typeface="+mn-ea"/>
                <a:cs typeface="+mn-cs"/>
              </a:rPr>
              <a:t>Even before coronavirus, almost a quarter of people in Wales were in poverty (700,000) living precarious and insecure lives. The risk for children alone was higher with 3 in 10 children living in poverty.</a:t>
            </a:r>
          </a:p>
          <a:p>
            <a:r>
              <a:rPr lang="en-GB" sz="1200" b="0" i="0" kern="1200" dirty="0">
                <a:solidFill>
                  <a:schemeClr val="tx1"/>
                </a:solidFill>
                <a:effectLst/>
                <a:latin typeface="+mn-lt"/>
                <a:ea typeface="+mn-ea"/>
                <a:cs typeface="+mn-cs"/>
              </a:rPr>
              <a:t>Wales has lower pay for people in every sector than in the rest of the UK. At the start of the coronavirus outbreak, more than a third of jobs were furloughed and some local areas face a much higher risk of losing their furloughed jobs altogether, due to the types of work in the area. There is a need for a targeted job stimulus in local authority areas which are at highest risk of seeing high job losses, which are often areas that are already struggling economically.</a:t>
            </a:r>
          </a:p>
          <a:p>
            <a:r>
              <a:rPr lang="en-GB" sz="1200" b="0" i="0" kern="1200" dirty="0">
                <a:solidFill>
                  <a:schemeClr val="tx1"/>
                </a:solidFill>
                <a:effectLst/>
                <a:latin typeface="+mn-lt"/>
                <a:ea typeface="+mn-ea"/>
                <a:cs typeface="+mn-cs"/>
              </a:rPr>
              <a:t>For low-income families, one factor in being unable to escape in-work poverty is the need to balance paid work with caring for children. Two in five local authorities in Wales report that there is not enough childcare for those working atypical hours. The supply and affordability of childcare, for children of all ages (not just nursery) is important if women are to be able to fully enter the labour force and move out of poverty.</a:t>
            </a:r>
          </a:p>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34</a:t>
            </a:fld>
            <a:endParaRPr lang="en-GB"/>
          </a:p>
        </p:txBody>
      </p:sp>
    </p:spTree>
    <p:extLst>
      <p:ext uri="{BB962C8B-B14F-4D97-AF65-F5344CB8AC3E}">
        <p14:creationId xmlns:p14="http://schemas.microsoft.com/office/powerpoint/2010/main" val="350442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attainment of disadvantaged pupils at Key Stage 2 (age 11) is around 16 percentage points lower than those who are less disadvantaged. However, this is a much smaller gap than was observed in 2004/05, when disadvantaged students were 26 points behind.</a:t>
            </a:r>
          </a:p>
          <a:p>
            <a:r>
              <a:rPr lang="en-GB" sz="1200" b="0" i="0" kern="1200" dirty="0">
                <a:solidFill>
                  <a:schemeClr val="tx1"/>
                </a:solidFill>
                <a:effectLst/>
                <a:latin typeface="+mn-lt"/>
                <a:ea typeface="+mn-ea"/>
                <a:cs typeface="+mn-cs"/>
              </a:rPr>
              <a:t>Although attainment has improved across Wales, the reduction in the attainment gap has been due to a greater improvement for those who are eligible for free school meals than in the rest of the population. However, 2018/19 was the first year since 2004/05 where this gap has widened by more than a percentage point as attainment for those eligible for free school meals decreased by 3% while attainment for those not eligible decreased by 1%</a:t>
            </a:r>
          </a:p>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35</a:t>
            </a:fld>
            <a:endParaRPr lang="en-GB"/>
          </a:p>
        </p:txBody>
      </p:sp>
    </p:spTree>
    <p:extLst>
      <p:ext uri="{BB962C8B-B14F-4D97-AF65-F5344CB8AC3E}">
        <p14:creationId xmlns:p14="http://schemas.microsoft.com/office/powerpoint/2010/main" val="3030321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GCSE level in Wales in 2016 (Key Stage 4) the attainment gap is wider than at Key Stage 2, and has remained broadly the same since 2007. The gap was greatest at around 34 percentage points in 2010 but has narrowed slightly to 32 percentage points in 2018. This reduction in the gap was driven by greater improvement among pupils who receive free school meals.</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36</a:t>
            </a:fld>
            <a:endParaRPr lang="en-GB"/>
          </a:p>
        </p:txBody>
      </p:sp>
    </p:spTree>
    <p:extLst>
      <p:ext uri="{BB962C8B-B14F-4D97-AF65-F5344CB8AC3E}">
        <p14:creationId xmlns:p14="http://schemas.microsoft.com/office/powerpoint/2010/main" val="4180419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38</a:t>
            </a:fld>
            <a:endParaRPr lang="en-GB"/>
          </a:p>
        </p:txBody>
      </p:sp>
    </p:spTree>
    <p:extLst>
      <p:ext uri="{BB962C8B-B14F-4D97-AF65-F5344CB8AC3E}">
        <p14:creationId xmlns:p14="http://schemas.microsoft.com/office/powerpoint/2010/main" val="32909391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4/19/2021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5QWmi3WRT6o"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special/2013/newsspec_5093/index.stm" TargetMode="External"/><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WMfVvC32Kb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TbUjZbMu7DI"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gov.wales/child-poverty-income-maximisation-action-plan-2020-2021-html"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eur01.safelinks.protection.outlook.com/?url=https%3A%2F%2Fwww.ucas.com%2Fcorporate%2Fnews-and-key-documents%2Fnews%2Fone-five-students-unintentionally-block-themselves-degree-choices&amp;data=04%7C01%7C%7Cc66e2424e63a4a751f3d08d8fe587489%7C4e0f11f9046e45059cb8db2152311e21%7C0%7C0%7C637539003146354258%7CUnknown%7CTWFpbGZsb3d8eyJWIjoiMC4wLjAwMDAiLCJQIjoiV2luMzIiLCJBTiI6Ik1haWwiLCJXVCI6Mn0%3D%7C1000&amp;sdata=MfiKxT9iAnNI%2BrRsTepWyvw7I8guvf%2BI77W7Wy1k%2Fuo%3D&amp;reserved=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poverty.ac.uk/definitions-poverty/absolute-and-overall-poverty#:~:text=As%20such%2C%20in%201995%20the,%2C%20shelter%2C%20education%20and%20inform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Equality and Equity</a:t>
            </a:r>
          </a:p>
        </p:txBody>
      </p:sp>
      <p:sp>
        <p:nvSpPr>
          <p:cNvPr id="3" name="Subtitle 2"/>
          <p:cNvSpPr>
            <a:spLocks noGrp="1"/>
          </p:cNvSpPr>
          <p:nvPr>
            <p:ph type="subTitle" idx="1"/>
          </p:nvPr>
        </p:nvSpPr>
        <p:spPr/>
        <p:txBody>
          <a:bodyPr/>
          <a:lstStyle/>
          <a:p>
            <a:r>
              <a:rPr lang="en-GB" dirty="0"/>
              <a:t>Poverty and Social Exclusion</a:t>
            </a:r>
          </a:p>
        </p:txBody>
      </p:sp>
    </p:spTree>
    <p:extLst>
      <p:ext uri="{BB962C8B-B14F-4D97-AF65-F5344CB8AC3E}">
        <p14:creationId xmlns:p14="http://schemas.microsoft.com/office/powerpoint/2010/main" val="1429958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Asynchronous Recap</a:t>
            </a:r>
          </a:p>
        </p:txBody>
      </p:sp>
      <p:sp>
        <p:nvSpPr>
          <p:cNvPr id="3" name="Content Placeholder 2"/>
          <p:cNvSpPr>
            <a:spLocks noGrp="1"/>
          </p:cNvSpPr>
          <p:nvPr>
            <p:ph idx="1"/>
          </p:nvPr>
        </p:nvSpPr>
        <p:spPr/>
        <p:txBody>
          <a:bodyPr/>
          <a:lstStyle/>
          <a:p>
            <a:r>
              <a:rPr lang="en-GB" dirty="0"/>
              <a:t>What did you find interesting, surprising, shocking from the asynchronous learning on Equality and Equity</a:t>
            </a:r>
          </a:p>
        </p:txBody>
      </p:sp>
    </p:spTree>
    <p:extLst>
      <p:ext uri="{BB962C8B-B14F-4D97-AF65-F5344CB8AC3E}">
        <p14:creationId xmlns:p14="http://schemas.microsoft.com/office/powerpoint/2010/main" val="2996760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By the end of this session you will be able to:</a:t>
            </a:r>
          </a:p>
          <a:p>
            <a:pPr lvl="1"/>
            <a:r>
              <a:rPr lang="en-GB" dirty="0"/>
              <a:t>Recall the primary definitions of poverty</a:t>
            </a:r>
          </a:p>
          <a:p>
            <a:pPr lvl="1"/>
            <a:r>
              <a:rPr lang="en-GB" dirty="0"/>
              <a:t>Discuss the some of key issues surrounding poverty and social exclusion</a:t>
            </a:r>
          </a:p>
          <a:p>
            <a:pPr lvl="1"/>
            <a:endParaRPr lang="en-GB" dirty="0"/>
          </a:p>
        </p:txBody>
      </p:sp>
    </p:spTree>
    <p:extLst>
      <p:ext uri="{BB962C8B-B14F-4D97-AF65-F5344CB8AC3E}">
        <p14:creationId xmlns:p14="http://schemas.microsoft.com/office/powerpoint/2010/main" val="119497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Definitions</a:t>
            </a:r>
          </a:p>
        </p:txBody>
      </p:sp>
      <p:sp>
        <p:nvSpPr>
          <p:cNvPr id="3" name="Text Placeholder 2"/>
          <p:cNvSpPr>
            <a:spLocks noGrp="1"/>
          </p:cNvSpPr>
          <p:nvPr>
            <p:ph type="body" idx="1"/>
          </p:nvPr>
        </p:nvSpPr>
        <p:spPr>
          <a:xfrm>
            <a:off x="2015067" y="3846051"/>
            <a:ext cx="8158690" cy="1551859"/>
          </a:xfrm>
        </p:spPr>
        <p:txBody>
          <a:bodyPr>
            <a:normAutofit/>
          </a:bodyPr>
          <a:lstStyle/>
          <a:p>
            <a:r>
              <a:rPr lang="en-GB" dirty="0"/>
              <a:t>What is Poverty?</a:t>
            </a:r>
          </a:p>
          <a:p>
            <a:r>
              <a:rPr lang="en-GB" dirty="0"/>
              <a:t>What is Social Exclusion?</a:t>
            </a:r>
          </a:p>
          <a:p>
            <a:r>
              <a:rPr lang="en-GB" dirty="0"/>
              <a:t>What is Social Class?</a:t>
            </a:r>
          </a:p>
        </p:txBody>
      </p:sp>
      <p:sp>
        <p:nvSpPr>
          <p:cNvPr id="4" name="AutoShape 2" descr="https://ukc-powerpoint.officeapps.live.com/pods/GetClipboardImage.ashx?Id=40119be1-ed4e-4274-b801-5139d9534685&amp;DC=GUK2&amp;pkey=9ecce1b3-593d-4a55-8e1c-53408078343f&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69693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Poverty</a:t>
            </a:r>
          </a:p>
        </p:txBody>
      </p:sp>
      <p:sp>
        <p:nvSpPr>
          <p:cNvPr id="3" name="Content Placeholder 2"/>
          <p:cNvSpPr>
            <a:spLocks noGrp="1"/>
          </p:cNvSpPr>
          <p:nvPr>
            <p:ph idx="1"/>
          </p:nvPr>
        </p:nvSpPr>
        <p:spPr/>
        <p:txBody>
          <a:bodyPr/>
          <a:lstStyle/>
          <a:p>
            <a:r>
              <a:rPr lang="en-GB" dirty="0"/>
              <a:t>In groups define these terms:</a:t>
            </a:r>
          </a:p>
          <a:p>
            <a:endParaRPr lang="en-GB" dirty="0"/>
          </a:p>
          <a:p>
            <a:pPr lvl="1"/>
            <a:r>
              <a:rPr lang="en-GB" dirty="0"/>
              <a:t>Absolute Poverty</a:t>
            </a:r>
          </a:p>
          <a:p>
            <a:pPr lvl="1"/>
            <a:r>
              <a:rPr lang="en-GB" dirty="0"/>
              <a:t>Relative Poverty</a:t>
            </a:r>
          </a:p>
        </p:txBody>
      </p:sp>
      <p:pic>
        <p:nvPicPr>
          <p:cNvPr id="7" name="Picture 6"/>
          <p:cNvPicPr>
            <a:picLocks noChangeAspect="1"/>
          </p:cNvPicPr>
          <p:nvPr/>
        </p:nvPicPr>
        <p:blipFill>
          <a:blip r:embed="rId2"/>
          <a:stretch>
            <a:fillRect/>
          </a:stretch>
        </p:blipFill>
        <p:spPr>
          <a:xfrm>
            <a:off x="6052052" y="2608970"/>
            <a:ext cx="4909278" cy="3266898"/>
          </a:xfrm>
          <a:prstGeom prst="rect">
            <a:avLst/>
          </a:prstGeom>
        </p:spPr>
      </p:pic>
    </p:spTree>
    <p:extLst>
      <p:ext uri="{BB962C8B-B14F-4D97-AF65-F5344CB8AC3E}">
        <p14:creationId xmlns:p14="http://schemas.microsoft.com/office/powerpoint/2010/main" val="962849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Absolute Poverty</a:t>
            </a:r>
          </a:p>
        </p:txBody>
      </p:sp>
      <p:sp>
        <p:nvSpPr>
          <p:cNvPr id="3" name="Content Placeholder 2"/>
          <p:cNvSpPr>
            <a:spLocks noGrp="1"/>
          </p:cNvSpPr>
          <p:nvPr>
            <p:ph idx="1"/>
          </p:nvPr>
        </p:nvSpPr>
        <p:spPr/>
        <p:txBody>
          <a:bodyPr/>
          <a:lstStyle/>
          <a:p>
            <a:r>
              <a:rPr lang="en-GB" dirty="0"/>
              <a:t>A condition characterised by severe deprivation of basic human needs, including food, safe drinking water, sanitation facilities, health, shelter, education and information. It depends not only on income but also on access to services.</a:t>
            </a:r>
          </a:p>
          <a:p>
            <a:pPr algn="r"/>
            <a:endParaRPr lang="en-GB" dirty="0"/>
          </a:p>
          <a:p>
            <a:pPr algn="r"/>
            <a:endParaRPr lang="en-GB" dirty="0"/>
          </a:p>
          <a:p>
            <a:pPr algn="r"/>
            <a:r>
              <a:rPr lang="en-GB" dirty="0"/>
              <a:t>(Mack, 2016)</a:t>
            </a:r>
          </a:p>
          <a:p>
            <a:pPr algn="r"/>
            <a:endParaRPr lang="en-GB" dirty="0"/>
          </a:p>
          <a:p>
            <a:pPr algn="r"/>
            <a:endParaRPr lang="en-GB" dirty="0"/>
          </a:p>
        </p:txBody>
      </p:sp>
    </p:spTree>
    <p:extLst>
      <p:ext uri="{BB962C8B-B14F-4D97-AF65-F5344CB8AC3E}">
        <p14:creationId xmlns:p14="http://schemas.microsoft.com/office/powerpoint/2010/main" val="1379100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Relative Poverty</a:t>
            </a:r>
          </a:p>
        </p:txBody>
      </p:sp>
      <p:sp>
        <p:nvSpPr>
          <p:cNvPr id="3" name="Content Placeholder 2"/>
          <p:cNvSpPr>
            <a:spLocks noGrp="1"/>
          </p:cNvSpPr>
          <p:nvPr>
            <p:ph idx="1"/>
          </p:nvPr>
        </p:nvSpPr>
        <p:spPr/>
        <p:txBody>
          <a:bodyPr/>
          <a:lstStyle/>
          <a:p>
            <a:r>
              <a:rPr lang="en-GB" dirty="0"/>
              <a:t>Is when households receive 50% less than average household incomes, so they do have some money but still not enough money to afford anything above the basics. </a:t>
            </a:r>
          </a:p>
          <a:p>
            <a:endParaRPr lang="en-GB" dirty="0"/>
          </a:p>
          <a:p>
            <a:r>
              <a:rPr lang="en-GB" dirty="0"/>
              <a:t>This type of poverty is, on the other hand, changeable depending on the economic growth of the country.</a:t>
            </a:r>
          </a:p>
          <a:p>
            <a:pPr algn="r"/>
            <a:r>
              <a:rPr lang="en-GB" dirty="0"/>
              <a:t>(Habitat for humanity, </a:t>
            </a:r>
            <a:r>
              <a:rPr lang="en-GB" dirty="0" err="1"/>
              <a:t>N.d.</a:t>
            </a:r>
            <a:r>
              <a:rPr lang="en-GB" dirty="0"/>
              <a:t>)</a:t>
            </a:r>
          </a:p>
          <a:p>
            <a:pPr algn="r"/>
            <a:endParaRPr lang="en-GB" dirty="0"/>
          </a:p>
        </p:txBody>
      </p:sp>
    </p:spTree>
    <p:extLst>
      <p:ext uri="{BB962C8B-B14F-4D97-AF65-F5344CB8AC3E}">
        <p14:creationId xmlns:p14="http://schemas.microsoft.com/office/powerpoint/2010/main" val="2655351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Class</a:t>
            </a:r>
          </a:p>
        </p:txBody>
      </p:sp>
      <p:sp>
        <p:nvSpPr>
          <p:cNvPr id="3" name="Content Placeholder 2"/>
          <p:cNvSpPr>
            <a:spLocks noGrp="1"/>
          </p:cNvSpPr>
          <p:nvPr>
            <p:ph idx="1"/>
          </p:nvPr>
        </p:nvSpPr>
        <p:spPr/>
        <p:txBody>
          <a:bodyPr/>
          <a:lstStyle/>
          <a:p>
            <a:r>
              <a:rPr lang="en-GB" dirty="0"/>
              <a:t>a group of people within a society who possess the same socioeconomic status</a:t>
            </a:r>
          </a:p>
          <a:p>
            <a:endParaRPr lang="en-GB" dirty="0"/>
          </a:p>
          <a:p>
            <a:r>
              <a:rPr lang="en-GB" dirty="0"/>
              <a:t>Is this enough?</a:t>
            </a:r>
          </a:p>
        </p:txBody>
      </p:sp>
      <p:pic>
        <p:nvPicPr>
          <p:cNvPr id="5122" name="Picture 2" descr="One does not simply Change social class - One Does Not Simply | Meme  Genera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4226" y="801158"/>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843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Class</a:t>
            </a:r>
          </a:p>
        </p:txBody>
      </p:sp>
      <p:sp>
        <p:nvSpPr>
          <p:cNvPr id="6" name="Content Placeholder 5"/>
          <p:cNvSpPr>
            <a:spLocks noGrp="1"/>
          </p:cNvSpPr>
          <p:nvPr>
            <p:ph idx="1"/>
          </p:nvPr>
        </p:nvSpPr>
        <p:spPr/>
        <p:txBody>
          <a:bodyPr/>
          <a:lstStyle/>
          <a:p>
            <a:r>
              <a:rPr lang="en-GB" dirty="0"/>
              <a:t>Historically, Britain has had a strong sense of ‘class’ with the lowest payed workers often making up the ‘low’ or ‘working’ classes.</a:t>
            </a:r>
          </a:p>
          <a:p>
            <a:endParaRPr lang="en-GB" dirty="0"/>
          </a:p>
          <a:p>
            <a:r>
              <a:rPr lang="en-GB" dirty="0"/>
              <a:t>However, this is now believed to be changing. </a:t>
            </a:r>
          </a:p>
          <a:p>
            <a:r>
              <a:rPr lang="en-GB" dirty="0"/>
              <a:t>Watch the video. What impact might this have on the way we view the link between class and poverty? </a:t>
            </a:r>
          </a:p>
          <a:p>
            <a:endParaRPr lang="en-GB" dirty="0"/>
          </a:p>
        </p:txBody>
      </p:sp>
      <p:pic>
        <p:nvPicPr>
          <p:cNvPr id="5" name="Picture 2" descr="One does not simply Change social class - One Does Not Simply | Meme  Genera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4226" y="801158"/>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7553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5QWmi3WRT6o"/>
          <p:cNvPicPr>
            <a:picLocks noRot="1" noChangeAspect="1"/>
          </p:cNvPicPr>
          <p:nvPr>
            <a:videoFile r:link="rId1"/>
          </p:nvPr>
        </p:nvPicPr>
        <p:blipFill>
          <a:blip r:embed="rId3"/>
          <a:stretch>
            <a:fillRect/>
          </a:stretch>
        </p:blipFill>
        <p:spPr>
          <a:xfrm>
            <a:off x="1114318" y="626806"/>
            <a:ext cx="9963364" cy="5604388"/>
          </a:xfrm>
          <a:prstGeom prst="rect">
            <a:avLst/>
          </a:prstGeom>
        </p:spPr>
      </p:pic>
    </p:spTree>
    <p:extLst>
      <p:ext uri="{BB962C8B-B14F-4D97-AF65-F5344CB8AC3E}">
        <p14:creationId xmlns:p14="http://schemas.microsoft.com/office/powerpoint/2010/main" val="1333527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Social Class</a:t>
            </a:r>
          </a:p>
        </p:txBody>
      </p:sp>
      <p:sp>
        <p:nvSpPr>
          <p:cNvPr id="5" name="Content Placeholder 4"/>
          <p:cNvSpPr>
            <a:spLocks noGrp="1"/>
          </p:cNvSpPr>
          <p:nvPr>
            <p:ph idx="1"/>
          </p:nvPr>
        </p:nvSpPr>
        <p:spPr/>
        <p:txBody>
          <a:bodyPr/>
          <a:lstStyle/>
          <a:p>
            <a:r>
              <a:rPr lang="en-GB" dirty="0"/>
              <a:t>Traditionally defined people based on:</a:t>
            </a:r>
          </a:p>
          <a:p>
            <a:pPr lvl="1"/>
            <a:r>
              <a:rPr lang="en-GB" dirty="0"/>
              <a:t>Profession</a:t>
            </a:r>
          </a:p>
          <a:p>
            <a:pPr lvl="1"/>
            <a:r>
              <a:rPr lang="en-GB" dirty="0"/>
              <a:t>Income</a:t>
            </a:r>
          </a:p>
          <a:p>
            <a:r>
              <a:rPr lang="en-GB" dirty="0"/>
              <a:t>Lately defines people based on Cultural capital</a:t>
            </a:r>
          </a:p>
          <a:p>
            <a:pPr algn="r"/>
            <a:r>
              <a:rPr lang="en-GB" dirty="0"/>
              <a:t>(Savage, et al., 2013)</a:t>
            </a:r>
          </a:p>
          <a:p>
            <a:endParaRPr lang="en-GB" dirty="0"/>
          </a:p>
        </p:txBody>
      </p:sp>
      <p:pic>
        <p:nvPicPr>
          <p:cNvPr id="7" name="Picture 2" descr="One does not simply Change social class - One Does Not Simply | Meme  Gener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4226" y="801158"/>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679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Your Class?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470204" y="2646625"/>
            <a:ext cx="2905286" cy="2905286"/>
          </a:xfrm>
        </p:spPr>
      </p:pic>
      <p:sp>
        <p:nvSpPr>
          <p:cNvPr id="4" name="Content Placeholder 3"/>
          <p:cNvSpPr>
            <a:spLocks noGrp="1"/>
          </p:cNvSpPr>
          <p:nvPr>
            <p:ph sz="half" idx="2"/>
          </p:nvPr>
        </p:nvSpPr>
        <p:spPr>
          <a:xfrm>
            <a:off x="1377696" y="2646625"/>
            <a:ext cx="4718304" cy="3310128"/>
          </a:xfrm>
        </p:spPr>
        <p:txBody>
          <a:bodyPr/>
          <a:lstStyle/>
          <a:p>
            <a:r>
              <a:rPr lang="en-GB" dirty="0" smtClean="0"/>
              <a:t>Use the QR code or this link - </a:t>
            </a:r>
            <a:r>
              <a:rPr lang="en-GB" dirty="0" smtClean="0">
                <a:hlinkClick r:id="rId3"/>
              </a:rPr>
              <a:t>http://www.bbc.co.uk/news/special/2013/newsspec_5093/index.stm</a:t>
            </a:r>
            <a:r>
              <a:rPr lang="en-GB" dirty="0" smtClean="0"/>
              <a:t> to identify your class</a:t>
            </a:r>
          </a:p>
          <a:p>
            <a:r>
              <a:rPr lang="en-GB" dirty="0" smtClean="0"/>
              <a:t>Do you agree or disagree with its findings?</a:t>
            </a:r>
            <a:endParaRPr lang="en-GB" dirty="0"/>
          </a:p>
        </p:txBody>
      </p:sp>
      <p:sp>
        <p:nvSpPr>
          <p:cNvPr id="6" name="Content Placeholder 3"/>
          <p:cNvSpPr txBox="1">
            <a:spLocks/>
          </p:cNvSpPr>
          <p:nvPr/>
        </p:nvSpPr>
        <p:spPr>
          <a:xfrm>
            <a:off x="1295402"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pic>
        <p:nvPicPr>
          <p:cNvPr id="7" name="Picture 2" descr="One does not simply Change social class - One Does Not Simply | Meme  Genera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5976" y="756178"/>
            <a:ext cx="1755774" cy="175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172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Exclusion and Inclusion</a:t>
            </a:r>
          </a:p>
        </p:txBody>
      </p:sp>
      <p:sp>
        <p:nvSpPr>
          <p:cNvPr id="5" name="Content Placeholder 4"/>
          <p:cNvSpPr>
            <a:spLocks noGrp="1"/>
          </p:cNvSpPr>
          <p:nvPr>
            <p:ph idx="1"/>
          </p:nvPr>
        </p:nvSpPr>
        <p:spPr/>
        <p:txBody>
          <a:bodyPr/>
          <a:lstStyle/>
          <a:p>
            <a:r>
              <a:rPr lang="en-GB" dirty="0"/>
              <a:t>Exclusion from the prevailing social system and its rights and privileges, typically as a result of poverty or the fact of belonging to a minority social group.</a:t>
            </a:r>
          </a:p>
          <a:p>
            <a:endParaRPr lang="en-GB" dirty="0"/>
          </a:p>
          <a:p>
            <a:r>
              <a:rPr lang="en-GB" dirty="0"/>
              <a:t>The process of improving the terms on which individuals and groups take part in society</a:t>
            </a:r>
          </a:p>
        </p:txBody>
      </p:sp>
      <p:pic>
        <p:nvPicPr>
          <p:cNvPr id="3" name="Picture 2"/>
          <p:cNvPicPr>
            <a:picLocks noChangeAspect="1"/>
          </p:cNvPicPr>
          <p:nvPr/>
        </p:nvPicPr>
        <p:blipFill>
          <a:blip r:embed="rId2"/>
          <a:stretch>
            <a:fillRect/>
          </a:stretch>
        </p:blipFill>
        <p:spPr>
          <a:xfrm>
            <a:off x="9658350" y="671748"/>
            <a:ext cx="1752600" cy="1924634"/>
          </a:xfrm>
          <a:prstGeom prst="rect">
            <a:avLst/>
          </a:prstGeom>
        </p:spPr>
      </p:pic>
    </p:spTree>
    <p:extLst>
      <p:ext uri="{BB962C8B-B14F-4D97-AF65-F5344CB8AC3E}">
        <p14:creationId xmlns:p14="http://schemas.microsoft.com/office/powerpoint/2010/main" val="2945332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society unequal? </a:t>
            </a:r>
          </a:p>
        </p:txBody>
      </p:sp>
      <p:sp>
        <p:nvSpPr>
          <p:cNvPr id="3" name="Text Placeholder 2"/>
          <p:cNvSpPr>
            <a:spLocks noGrp="1"/>
          </p:cNvSpPr>
          <p:nvPr>
            <p:ph type="body" idx="1"/>
          </p:nvPr>
        </p:nvSpPr>
        <p:spPr/>
        <p:txBody>
          <a:bodyPr/>
          <a:lstStyle/>
          <a:p>
            <a:endParaRPr lang="en-GB"/>
          </a:p>
        </p:txBody>
      </p:sp>
      <p:sp>
        <p:nvSpPr>
          <p:cNvPr id="4" name="AutoShape 2" descr="IT'S SO UNFAIR - kevin &amp; perry | Meme Generat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7594977" y="3846052"/>
            <a:ext cx="3727312" cy="2277800"/>
          </a:xfrm>
          <a:prstGeom prst="rect">
            <a:avLst/>
          </a:prstGeom>
        </p:spPr>
      </p:pic>
    </p:spTree>
    <p:extLst>
      <p:ext uri="{BB962C8B-B14F-4D97-AF65-F5344CB8AC3E}">
        <p14:creationId xmlns:p14="http://schemas.microsoft.com/office/powerpoint/2010/main" val="3940129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Why is society unequal?</a:t>
            </a:r>
          </a:p>
        </p:txBody>
      </p:sp>
      <p:sp>
        <p:nvSpPr>
          <p:cNvPr id="7" name="Content Placeholder 6"/>
          <p:cNvSpPr>
            <a:spLocks noGrp="1"/>
          </p:cNvSpPr>
          <p:nvPr>
            <p:ph idx="1"/>
          </p:nvPr>
        </p:nvSpPr>
        <p:spPr>
          <a:xfrm>
            <a:off x="1295401" y="2556932"/>
            <a:ext cx="7353913" cy="3318936"/>
          </a:xfrm>
        </p:spPr>
        <p:txBody>
          <a:bodyPr>
            <a:normAutofit fontScale="92500" lnSpcReduction="20000"/>
          </a:bodyPr>
          <a:lstStyle/>
          <a:p>
            <a:r>
              <a:rPr lang="en-GB" dirty="0"/>
              <a:t>Two reasons social scientists sometimes use are:</a:t>
            </a:r>
          </a:p>
          <a:p>
            <a:r>
              <a:rPr lang="en-GB" dirty="0"/>
              <a:t>“</a:t>
            </a:r>
            <a:r>
              <a:rPr lang="en-GB" u="sng" dirty="0"/>
              <a:t>Functionalism</a:t>
            </a:r>
            <a:r>
              <a:rPr lang="en-GB" dirty="0"/>
              <a:t>: Theorists on the right of politics (functionalists) may explain inequality as part of the ‘natural order’ as society is hierarchical. People with skills, talents and abilities are better rewarded than those without.</a:t>
            </a:r>
          </a:p>
          <a:p>
            <a:r>
              <a:rPr lang="en-GB" u="sng" dirty="0"/>
              <a:t>Conflict Theory</a:t>
            </a:r>
            <a:r>
              <a:rPr lang="en-GB" dirty="0"/>
              <a:t>: People on the left of politics (conflict theorists) may argue that inequality is a consequence of those at the top of society dictating the economic and social system to maintain their privileged position.” </a:t>
            </a:r>
          </a:p>
          <a:p>
            <a:pPr algn="r"/>
            <a:r>
              <a:rPr lang="en-GB" dirty="0"/>
              <a:t>(BBC </a:t>
            </a:r>
            <a:r>
              <a:rPr lang="en-GB" dirty="0" err="1"/>
              <a:t>Bitesize</a:t>
            </a:r>
            <a:r>
              <a:rPr lang="en-GB" dirty="0"/>
              <a:t>, 2017) </a:t>
            </a:r>
          </a:p>
          <a:p>
            <a:endParaRPr lang="en-GB" dirty="0"/>
          </a:p>
          <a:p>
            <a:endParaRPr lang="en-GB" dirty="0"/>
          </a:p>
        </p:txBody>
      </p:sp>
      <p:pic>
        <p:nvPicPr>
          <p:cNvPr id="9" name="Picture 8"/>
          <p:cNvPicPr>
            <a:picLocks noChangeAspect="1"/>
          </p:cNvPicPr>
          <p:nvPr/>
        </p:nvPicPr>
        <p:blipFill>
          <a:blip r:embed="rId2"/>
          <a:stretch>
            <a:fillRect/>
          </a:stretch>
        </p:blipFill>
        <p:spPr>
          <a:xfrm>
            <a:off x="8649314" y="4546601"/>
            <a:ext cx="2857500" cy="1600200"/>
          </a:xfrm>
          <a:prstGeom prst="rect">
            <a:avLst/>
          </a:prstGeom>
        </p:spPr>
      </p:pic>
    </p:spTree>
    <p:extLst>
      <p:ext uri="{BB962C8B-B14F-4D97-AF65-F5344CB8AC3E}">
        <p14:creationId xmlns:p14="http://schemas.microsoft.com/office/powerpoint/2010/main" val="343936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453" y="974757"/>
            <a:ext cx="9601196" cy="1303867"/>
          </a:xfrm>
        </p:spPr>
        <p:txBody>
          <a:bodyPr/>
          <a:lstStyle/>
          <a:p>
            <a:r>
              <a:rPr lang="en-GB" dirty="0"/>
              <a:t>Cultural, Economic and Social Capital</a:t>
            </a:r>
          </a:p>
        </p:txBody>
      </p:sp>
      <p:sp>
        <p:nvSpPr>
          <p:cNvPr id="3" name="Content Placeholder 2"/>
          <p:cNvSpPr>
            <a:spLocks noGrp="1"/>
          </p:cNvSpPr>
          <p:nvPr>
            <p:ph idx="1"/>
          </p:nvPr>
        </p:nvSpPr>
        <p:spPr/>
        <p:txBody>
          <a:bodyPr>
            <a:normAutofit/>
          </a:bodyPr>
          <a:lstStyle/>
          <a:p>
            <a:r>
              <a:rPr lang="en-GB" dirty="0"/>
              <a:t>French sociologist Pierre Bourdieu (1930–2002) was interested in the ways in which society is reproduced, and how the dominant classes retain their position. </a:t>
            </a:r>
          </a:p>
          <a:p>
            <a:r>
              <a:rPr lang="en-GB" dirty="0"/>
              <a:t>Bourdieu argued that it wasn’t simply about economics.</a:t>
            </a:r>
          </a:p>
          <a:p>
            <a:r>
              <a:rPr lang="en-GB" dirty="0"/>
              <a:t>He is known for his discussion of cultural capital – the ways in which people would use cultural knowledge to reinforce their place in the hierarchy of society. </a:t>
            </a:r>
          </a:p>
          <a:p>
            <a:endParaRPr lang="en-GB" dirty="0"/>
          </a:p>
        </p:txBody>
      </p:sp>
      <p:pic>
        <p:nvPicPr>
          <p:cNvPr id="6" name="Picture 5"/>
          <p:cNvPicPr>
            <a:picLocks noChangeAspect="1"/>
          </p:cNvPicPr>
          <p:nvPr/>
        </p:nvPicPr>
        <p:blipFill>
          <a:blip r:embed="rId3"/>
          <a:stretch>
            <a:fillRect/>
          </a:stretch>
        </p:blipFill>
        <p:spPr>
          <a:xfrm>
            <a:off x="9886488" y="622934"/>
            <a:ext cx="1533525" cy="1800225"/>
          </a:xfrm>
          <a:prstGeom prst="rect">
            <a:avLst/>
          </a:prstGeom>
        </p:spPr>
      </p:pic>
    </p:spTree>
    <p:extLst>
      <p:ext uri="{BB962C8B-B14F-4D97-AF65-F5344CB8AC3E}">
        <p14:creationId xmlns:p14="http://schemas.microsoft.com/office/powerpoint/2010/main" val="4179443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WMfVvC32Kbk"/>
          <p:cNvPicPr>
            <a:picLocks noRot="1" noChangeAspect="1"/>
          </p:cNvPicPr>
          <p:nvPr>
            <a:videoFile r:link="rId1"/>
          </p:nvPr>
        </p:nvPicPr>
        <p:blipFill>
          <a:blip r:embed="rId3"/>
          <a:stretch>
            <a:fillRect/>
          </a:stretch>
        </p:blipFill>
        <p:spPr>
          <a:xfrm>
            <a:off x="1115961" y="627730"/>
            <a:ext cx="9960078" cy="5602540"/>
          </a:xfrm>
          <a:prstGeom prst="rect">
            <a:avLst/>
          </a:prstGeom>
        </p:spPr>
      </p:pic>
    </p:spTree>
    <p:extLst>
      <p:ext uri="{BB962C8B-B14F-4D97-AF65-F5344CB8AC3E}">
        <p14:creationId xmlns:p14="http://schemas.microsoft.com/office/powerpoint/2010/main" val="3362533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Cultural, Economic and Social Capital</a:t>
            </a:r>
          </a:p>
        </p:txBody>
      </p:sp>
      <p:sp>
        <p:nvSpPr>
          <p:cNvPr id="3" name="Content Placeholder 2"/>
          <p:cNvSpPr>
            <a:spLocks noGrp="1"/>
          </p:cNvSpPr>
          <p:nvPr>
            <p:ph idx="1"/>
          </p:nvPr>
        </p:nvSpPr>
        <p:spPr>
          <a:xfrm>
            <a:off x="1295401" y="2556932"/>
            <a:ext cx="4980038" cy="3318936"/>
          </a:xfrm>
        </p:spPr>
        <p:txBody>
          <a:bodyPr/>
          <a:lstStyle/>
          <a:p>
            <a:r>
              <a:rPr lang="en-GB" dirty="0"/>
              <a:t>I have a club, would you like to join?</a:t>
            </a:r>
          </a:p>
          <a:p>
            <a:endParaRPr lang="en-GB" dirty="0"/>
          </a:p>
          <a:p>
            <a:r>
              <a:rPr lang="en-GB" dirty="0"/>
              <a:t>To join you have to crack the code.</a:t>
            </a:r>
          </a:p>
        </p:txBody>
      </p:sp>
      <p:pic>
        <p:nvPicPr>
          <p:cNvPr id="4098" name="Picture 2" descr="The Doc Speaks: Let's Play the Let's Play Game | An Irradiated Archive of  the Cosmic and Wei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1538" y="2824316"/>
            <a:ext cx="4689908" cy="2650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926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does this matter?</a:t>
            </a:r>
          </a:p>
        </p:txBody>
      </p:sp>
      <p:sp>
        <p:nvSpPr>
          <p:cNvPr id="3" name="Text Placeholder 2"/>
          <p:cNvSpPr>
            <a:spLocks noGrp="1"/>
          </p:cNvSpPr>
          <p:nvPr>
            <p:ph type="body" idx="1"/>
          </p:nvPr>
        </p:nvSpPr>
        <p:spPr/>
        <p:txBody>
          <a:bodyPr/>
          <a:lstStyle/>
          <a:p>
            <a:r>
              <a:rPr lang="en-GB" dirty="0"/>
              <a:t>How does poverty, social class and social exclusion affect education?</a:t>
            </a:r>
          </a:p>
        </p:txBody>
      </p:sp>
    </p:spTree>
    <p:extLst>
      <p:ext uri="{BB962C8B-B14F-4D97-AF65-F5344CB8AC3E}">
        <p14:creationId xmlns:p14="http://schemas.microsoft.com/office/powerpoint/2010/main" val="1063272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Exclusion and Poverty </a:t>
            </a:r>
          </a:p>
        </p:txBody>
      </p:sp>
      <p:sp>
        <p:nvSpPr>
          <p:cNvPr id="5" name="Content Placeholder 4"/>
          <p:cNvSpPr>
            <a:spLocks noGrp="1"/>
          </p:cNvSpPr>
          <p:nvPr>
            <p:ph idx="1"/>
          </p:nvPr>
        </p:nvSpPr>
        <p:spPr/>
        <p:txBody>
          <a:bodyPr/>
          <a:lstStyle/>
          <a:p>
            <a:r>
              <a:rPr lang="en-GB" dirty="0"/>
              <a:t>Early researchers identified a clear link between poverty and exclusion: </a:t>
            </a:r>
          </a:p>
          <a:p>
            <a:r>
              <a:rPr lang="en-GB" dirty="0"/>
              <a:t>“Individuals, families and groups can be said to be in poverty when … their resources are so seriously below those commanded by the average individual or family that they are, in effect, excluded from ordinary living patterns, customs and activities” (Townsend, 1979)</a:t>
            </a:r>
          </a:p>
          <a:p>
            <a:r>
              <a:rPr lang="en-GB" dirty="0"/>
              <a:t>Generally, it is now considered to be a wider term – though it is difficult to separate the two terms. (</a:t>
            </a:r>
            <a:r>
              <a:rPr lang="en-GB" dirty="0" err="1"/>
              <a:t>Levitas</a:t>
            </a:r>
            <a:r>
              <a:rPr lang="en-GB" dirty="0"/>
              <a:t> et al, 2006). </a:t>
            </a:r>
          </a:p>
          <a:p>
            <a:endParaRPr lang="en-GB" dirty="0"/>
          </a:p>
        </p:txBody>
      </p:sp>
    </p:spTree>
    <p:extLst>
      <p:ext uri="{BB962C8B-B14F-4D97-AF65-F5344CB8AC3E}">
        <p14:creationId xmlns:p14="http://schemas.microsoft.com/office/powerpoint/2010/main" val="3176804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0199" y="297170"/>
            <a:ext cx="11816854" cy="1523418"/>
          </a:xfrm>
        </p:spPr>
        <p:txBody>
          <a:bodyPr/>
          <a:lstStyle/>
          <a:p>
            <a:r>
              <a:rPr lang="en-GB" dirty="0"/>
              <a:t>Word Cloud</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12" name="Add-in 11" title="Mentimeter - Interactive Presentations"/>
              <p:cNvGraphicFramePr>
                <a:graphicFrameLocks noGrp="1"/>
              </p:cNvGraphicFramePr>
              <p:nvPr>
                <p:extLst>
                  <p:ext uri="{D42A27DB-BD31-4B8C-83A1-F6EECF244321}">
                    <p14:modId xmlns:p14="http://schemas.microsoft.com/office/powerpoint/2010/main" val="722133253"/>
                  </p:ext>
                </p:extLst>
              </p:nvPr>
            </p:nvGraphicFramePr>
            <p:xfrm>
              <a:off x="1423219" y="1541206"/>
              <a:ext cx="9770807" cy="448351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12" name="Add-in 11" title="Mentimeter - Interactive Presentations"/>
              <p:cNvPicPr>
                <a:picLocks noGrp="1" noRot="1" noChangeAspect="1" noMove="1" noResize="1" noEditPoints="1" noAdjustHandles="1" noChangeArrowheads="1" noChangeShapeType="1"/>
              </p:cNvPicPr>
              <p:nvPr/>
            </p:nvPicPr>
            <p:blipFill>
              <a:blip r:embed="rId4"/>
              <a:stretch>
                <a:fillRect/>
              </a:stretch>
            </p:blipFill>
            <p:spPr>
              <a:xfrm>
                <a:off x="1423219" y="1541206"/>
                <a:ext cx="9770807" cy="4483510"/>
              </a:xfrm>
              <a:prstGeom prst="rect">
                <a:avLst/>
              </a:prstGeom>
            </p:spPr>
          </p:pic>
        </mc:Fallback>
      </mc:AlternateContent>
    </p:spTree>
    <p:extLst>
      <p:ext uri="{BB962C8B-B14F-4D97-AF65-F5344CB8AC3E}">
        <p14:creationId xmlns:p14="http://schemas.microsoft.com/office/powerpoint/2010/main" val="2834183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92500" lnSpcReduction="20000"/>
          </a:bodyPr>
          <a:lstStyle/>
          <a:p>
            <a:r>
              <a:rPr lang="en-GB" dirty="0"/>
              <a:t>“The ‘hidden’ additional cost of education and schooling affects poor children and families by using a proportionately higher percentage of their incomes to supplement their attendance at school. Examples of these costs which disproportionately affect low income families are:</a:t>
            </a:r>
          </a:p>
          <a:p>
            <a:pPr lvl="1"/>
            <a:r>
              <a:rPr lang="en-GB" dirty="0"/>
              <a:t>purchase of school uniforms and sports kits </a:t>
            </a:r>
          </a:p>
          <a:p>
            <a:pPr lvl="1"/>
            <a:r>
              <a:rPr lang="en-GB" dirty="0"/>
              <a:t>costs of classroom materials for activities such as cookery, IT and music lessons</a:t>
            </a:r>
          </a:p>
          <a:p>
            <a:pPr lvl="1"/>
            <a:r>
              <a:rPr lang="en-GB" dirty="0"/>
              <a:t>costs of curriculum related activities and school trips </a:t>
            </a:r>
          </a:p>
          <a:p>
            <a:pPr lvl="1"/>
            <a:r>
              <a:rPr lang="en-GB" dirty="0"/>
              <a:t>costs of activities such as charity events and school photos.” </a:t>
            </a:r>
          </a:p>
          <a:p>
            <a:pPr marL="392113" lvl="1" indent="0" algn="r">
              <a:buNone/>
            </a:pPr>
            <a:r>
              <a:rPr lang="en-GB" dirty="0"/>
              <a:t>Bevan Foundation, 2011 </a:t>
            </a:r>
          </a:p>
          <a:p>
            <a:endParaRPr lang="en-GB" dirty="0"/>
          </a:p>
        </p:txBody>
      </p:sp>
      <p:sp>
        <p:nvSpPr>
          <p:cNvPr id="7" name="Title 6"/>
          <p:cNvSpPr>
            <a:spLocks noGrp="1"/>
          </p:cNvSpPr>
          <p:nvPr>
            <p:ph type="title"/>
          </p:nvPr>
        </p:nvSpPr>
        <p:spPr/>
        <p:txBody>
          <a:bodyPr>
            <a:normAutofit/>
          </a:bodyPr>
          <a:lstStyle/>
          <a:p>
            <a:r>
              <a:rPr lang="en-GB" dirty="0" smtClean="0"/>
              <a:t>The </a:t>
            </a:r>
            <a:r>
              <a:rPr lang="en-GB" dirty="0"/>
              <a:t>Practicalities</a:t>
            </a:r>
          </a:p>
        </p:txBody>
      </p:sp>
    </p:spTree>
    <p:extLst>
      <p:ext uri="{BB962C8B-B14F-4D97-AF65-F5344CB8AC3E}">
        <p14:creationId xmlns:p14="http://schemas.microsoft.com/office/powerpoint/2010/main" val="2644936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Poverty and Educational Disadvantage </a:t>
            </a:r>
            <a:br>
              <a:rPr lang="en-GB" dirty="0"/>
            </a:br>
            <a:r>
              <a:rPr lang="en-GB" dirty="0"/>
              <a:t>What do we know?</a:t>
            </a:r>
          </a:p>
        </p:txBody>
      </p:sp>
      <p:sp>
        <p:nvSpPr>
          <p:cNvPr id="5" name="Content Placeholder 4"/>
          <p:cNvSpPr>
            <a:spLocks noGrp="1"/>
          </p:cNvSpPr>
          <p:nvPr>
            <p:ph idx="1"/>
          </p:nvPr>
        </p:nvSpPr>
        <p:spPr/>
        <p:txBody>
          <a:bodyPr>
            <a:normAutofit lnSpcReduction="10000"/>
          </a:bodyPr>
          <a:lstStyle/>
          <a:p>
            <a:r>
              <a:rPr lang="en-GB" dirty="0"/>
              <a:t>Your background matters in more ways than one – disadvantage/deprivation is wider than lack of money; </a:t>
            </a:r>
          </a:p>
          <a:p>
            <a:r>
              <a:rPr lang="en-GB" dirty="0"/>
              <a:t>Gender and ethnicity can also play a role in underachievement, especially for those pupils who are also in receipt of FSM. </a:t>
            </a:r>
          </a:p>
          <a:p>
            <a:r>
              <a:rPr lang="en-GB" dirty="0"/>
              <a:t>Amongst low achievers, boys tend to outnumber girls, with boys from Afro-Caribbean backgrounds most affected.</a:t>
            </a:r>
          </a:p>
          <a:p>
            <a:r>
              <a:rPr lang="en-GB" dirty="0"/>
              <a:t>Numerically the greatest majority of underachievers are white boys (often described as from working class backgrounds). </a:t>
            </a:r>
          </a:p>
          <a:p>
            <a:endParaRPr lang="en-GB" dirty="0"/>
          </a:p>
        </p:txBody>
      </p:sp>
    </p:spTree>
    <p:extLst>
      <p:ext uri="{BB962C8B-B14F-4D97-AF65-F5344CB8AC3E}">
        <p14:creationId xmlns:p14="http://schemas.microsoft.com/office/powerpoint/2010/main" val="1473406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Poverty and Educational Disadvantage </a:t>
            </a:r>
            <a:br>
              <a:rPr lang="en-GB" dirty="0"/>
            </a:br>
            <a:r>
              <a:rPr lang="en-GB" dirty="0"/>
              <a:t>What do we know?</a:t>
            </a:r>
          </a:p>
        </p:txBody>
      </p:sp>
      <p:sp>
        <p:nvSpPr>
          <p:cNvPr id="5" name="Content Placeholder 4"/>
          <p:cNvSpPr>
            <a:spLocks noGrp="1"/>
          </p:cNvSpPr>
          <p:nvPr>
            <p:ph idx="1"/>
          </p:nvPr>
        </p:nvSpPr>
        <p:spPr/>
        <p:txBody>
          <a:bodyPr/>
          <a:lstStyle/>
          <a:p>
            <a:r>
              <a:rPr lang="en-GB" dirty="0"/>
              <a:t>Low income is a strong predictor of low educational performance;</a:t>
            </a:r>
          </a:p>
          <a:p>
            <a:r>
              <a:rPr lang="en-GB" dirty="0"/>
              <a:t>Poverty can affect parents’ attitudes about and behaviour towards school and education – this has an intergenerational effect; </a:t>
            </a:r>
          </a:p>
          <a:p>
            <a:r>
              <a:rPr lang="en-GB" dirty="0"/>
              <a:t>Children from disadvantaged backgrounds are more likely to feel a lack of control over their learning and to feel anxious and unconfident about school; </a:t>
            </a:r>
          </a:p>
          <a:p>
            <a:r>
              <a:rPr lang="en-GB" dirty="0"/>
              <a:t>Equality of educational opportunity must address multiple aspects of disadvantage in children’s lives. </a:t>
            </a:r>
            <a:endParaRPr lang="en-GB" dirty="0"/>
          </a:p>
        </p:txBody>
      </p:sp>
    </p:spTree>
    <p:extLst>
      <p:ext uri="{BB962C8B-B14F-4D97-AF65-F5344CB8AC3E}">
        <p14:creationId xmlns:p14="http://schemas.microsoft.com/office/powerpoint/2010/main" val="1552944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Poverty and Educational Disadvantage </a:t>
            </a:r>
            <a:br>
              <a:rPr lang="en-GB" dirty="0"/>
            </a:br>
            <a:r>
              <a:rPr lang="en-GB" dirty="0"/>
              <a:t>What do we know?</a:t>
            </a:r>
          </a:p>
        </p:txBody>
      </p:sp>
      <p:sp>
        <p:nvSpPr>
          <p:cNvPr id="5" name="Content Placeholder 4"/>
          <p:cNvSpPr>
            <a:spLocks noGrp="1"/>
          </p:cNvSpPr>
          <p:nvPr>
            <p:ph idx="1"/>
          </p:nvPr>
        </p:nvSpPr>
        <p:spPr/>
        <p:txBody>
          <a:bodyPr/>
          <a:lstStyle/>
          <a:p>
            <a:r>
              <a:rPr lang="en-GB" dirty="0"/>
              <a:t>Being in receipt of FSM is a stronger predictor of persistent low achievement for white boys than other ethnic groups. </a:t>
            </a:r>
          </a:p>
          <a:p>
            <a:r>
              <a:rPr lang="en-GB" dirty="0"/>
              <a:t>Gender differences are also particularly marked among other ethnic groups – Bangladeshi, Pakistani and black African children.  </a:t>
            </a:r>
          </a:p>
          <a:p>
            <a:pPr algn="r"/>
            <a:r>
              <a:rPr lang="en-GB" dirty="0"/>
              <a:t>(Hirsh, 2007)</a:t>
            </a:r>
          </a:p>
          <a:p>
            <a:endParaRPr lang="en-GB" dirty="0"/>
          </a:p>
        </p:txBody>
      </p:sp>
    </p:spTree>
    <p:extLst>
      <p:ext uri="{BB962C8B-B14F-4D97-AF65-F5344CB8AC3E}">
        <p14:creationId xmlns:p14="http://schemas.microsoft.com/office/powerpoint/2010/main" val="2123651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Children’s Experiences</a:t>
            </a:r>
          </a:p>
        </p:txBody>
      </p:sp>
      <p:sp>
        <p:nvSpPr>
          <p:cNvPr id="5" name="Content Placeholder 4"/>
          <p:cNvSpPr>
            <a:spLocks noGrp="1"/>
          </p:cNvSpPr>
          <p:nvPr>
            <p:ph idx="1"/>
          </p:nvPr>
        </p:nvSpPr>
        <p:spPr/>
        <p:txBody>
          <a:bodyPr>
            <a:normAutofit lnSpcReduction="10000"/>
          </a:bodyPr>
          <a:lstStyle/>
          <a:p>
            <a:r>
              <a:rPr lang="en-GB" dirty="0"/>
              <a:t>Boys as young as nine or ten become disenchanted with school and begin to disengage.</a:t>
            </a:r>
          </a:p>
          <a:p>
            <a:r>
              <a:rPr lang="en-GB" dirty="0"/>
              <a:t>Difficulties faced by teachers in disadvantaged schools can impact on the way teachers treat the children – perceptions of teacher behaviour varied by student background. </a:t>
            </a:r>
          </a:p>
          <a:p>
            <a:r>
              <a:rPr lang="en-GB" dirty="0"/>
              <a:t>“Children in disadvantaged schools complained they were shouted at by their teachers, whereas in more advantaged schools they did not mention this.” (</a:t>
            </a:r>
            <a:r>
              <a:rPr lang="en-GB" dirty="0" err="1"/>
              <a:t>Horgan</a:t>
            </a:r>
            <a:r>
              <a:rPr lang="en-GB" dirty="0"/>
              <a:t>, 2007 in Hirsh, 2007) </a:t>
            </a:r>
          </a:p>
          <a:p>
            <a:endParaRPr lang="en-GB" dirty="0"/>
          </a:p>
        </p:txBody>
      </p:sp>
    </p:spTree>
    <p:extLst>
      <p:ext uri="{BB962C8B-B14F-4D97-AF65-F5344CB8AC3E}">
        <p14:creationId xmlns:p14="http://schemas.microsoft.com/office/powerpoint/2010/main" val="2378433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srcRect l="19098" t="27432" r="14583" b="26504"/>
          <a:stretch/>
        </p:blipFill>
        <p:spPr>
          <a:xfrm>
            <a:off x="1540933" y="778933"/>
            <a:ext cx="9296486" cy="4842933"/>
          </a:xfrm>
          <a:prstGeom prst="rect">
            <a:avLst/>
          </a:prstGeom>
        </p:spPr>
      </p:pic>
      <p:sp>
        <p:nvSpPr>
          <p:cNvPr id="2" name="TextBox 1"/>
          <p:cNvSpPr txBox="1"/>
          <p:nvPr/>
        </p:nvSpPr>
        <p:spPr>
          <a:xfrm>
            <a:off x="8144932" y="5774267"/>
            <a:ext cx="3826933" cy="369332"/>
          </a:xfrm>
          <a:prstGeom prst="rect">
            <a:avLst/>
          </a:prstGeom>
          <a:noFill/>
        </p:spPr>
        <p:txBody>
          <a:bodyPr wrap="square" rtlCol="0">
            <a:spAutoFit/>
          </a:bodyPr>
          <a:lstStyle/>
          <a:p>
            <a:r>
              <a:rPr lang="en-GB" dirty="0" err="1"/>
              <a:t>Horgan</a:t>
            </a:r>
            <a:r>
              <a:rPr lang="en-GB" dirty="0"/>
              <a:t>, 2007 in Hirsch, 2007</a:t>
            </a:r>
          </a:p>
        </p:txBody>
      </p:sp>
    </p:spTree>
    <p:extLst>
      <p:ext uri="{BB962C8B-B14F-4D97-AF65-F5344CB8AC3E}">
        <p14:creationId xmlns:p14="http://schemas.microsoft.com/office/powerpoint/2010/main" val="1421354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48785" t="35301" r="13715" b="35739"/>
          <a:stretch/>
        </p:blipFill>
        <p:spPr>
          <a:xfrm>
            <a:off x="6269584" y="1722424"/>
            <a:ext cx="5472814" cy="3169816"/>
          </a:xfrm>
          <a:prstGeom prst="rect">
            <a:avLst/>
          </a:prstGeom>
        </p:spPr>
      </p:pic>
      <p:pic>
        <p:nvPicPr>
          <p:cNvPr id="3" name="Picture 2"/>
          <p:cNvPicPr>
            <a:picLocks noChangeAspect="1"/>
          </p:cNvPicPr>
          <p:nvPr/>
        </p:nvPicPr>
        <p:blipFill rotWithShape="1">
          <a:blip r:embed="rId2"/>
          <a:srcRect l="48785" t="35301" r="13715" b="35739"/>
          <a:stretch/>
        </p:blipFill>
        <p:spPr>
          <a:xfrm>
            <a:off x="500283" y="1722425"/>
            <a:ext cx="5472814" cy="3169816"/>
          </a:xfrm>
          <a:prstGeom prst="rect">
            <a:avLst/>
          </a:prstGeom>
        </p:spPr>
      </p:pic>
    </p:spTree>
    <p:extLst>
      <p:ext uri="{BB962C8B-B14F-4D97-AF65-F5344CB8AC3E}">
        <p14:creationId xmlns:p14="http://schemas.microsoft.com/office/powerpoint/2010/main" val="3926792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Place</a:t>
            </a:r>
          </a:p>
        </p:txBody>
      </p:sp>
      <p:sp>
        <p:nvSpPr>
          <p:cNvPr id="5" name="Content Placeholder 4"/>
          <p:cNvSpPr>
            <a:spLocks noGrp="1"/>
          </p:cNvSpPr>
          <p:nvPr>
            <p:ph idx="1"/>
          </p:nvPr>
        </p:nvSpPr>
        <p:spPr/>
        <p:txBody>
          <a:bodyPr/>
          <a:lstStyle/>
          <a:p>
            <a:r>
              <a:rPr lang="en-GB" dirty="0"/>
              <a:t>Children were highly aware of social status and had clear ideas about their own social position and what this means for them. </a:t>
            </a:r>
          </a:p>
          <a:p>
            <a:r>
              <a:rPr lang="en-GB" dirty="0"/>
              <a:t>Stereotypes – ‘chav’, ‘posh’ (demonstrates early awareness of social difference). </a:t>
            </a:r>
          </a:p>
          <a:p>
            <a:r>
              <a:rPr lang="en-GB" dirty="0"/>
              <a:t>What other stereotypes can you think of?</a:t>
            </a:r>
          </a:p>
          <a:p>
            <a:endParaRPr lang="en-GB" dirty="0"/>
          </a:p>
        </p:txBody>
      </p:sp>
    </p:spTree>
    <p:extLst>
      <p:ext uri="{BB962C8B-B14F-4D97-AF65-F5344CB8AC3E}">
        <p14:creationId xmlns:p14="http://schemas.microsoft.com/office/powerpoint/2010/main" val="13977560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5" name="Content Placeholder 4"/>
          <p:cNvSpPr>
            <a:spLocks noGrp="1"/>
          </p:cNvSpPr>
          <p:nvPr>
            <p:ph idx="1"/>
          </p:nvPr>
        </p:nvSpPr>
        <p:spPr/>
        <p:txBody>
          <a:bodyPr/>
          <a:lstStyle/>
          <a:p>
            <a:r>
              <a:rPr lang="en-GB" dirty="0"/>
              <a:t>Look at the research reports on Moodle. Research:</a:t>
            </a:r>
          </a:p>
          <a:p>
            <a:r>
              <a:rPr lang="en-GB" dirty="0"/>
              <a:t>What children’s attitudes are to their schooling when living in poverty; </a:t>
            </a:r>
          </a:p>
          <a:p>
            <a:r>
              <a:rPr lang="en-GB" dirty="0"/>
              <a:t>How they may spend their time in/outside of school; </a:t>
            </a:r>
          </a:p>
          <a:p>
            <a:r>
              <a:rPr lang="en-GB" dirty="0"/>
              <a:t>How children feel about themselves and their lives;</a:t>
            </a:r>
          </a:p>
          <a:p>
            <a:r>
              <a:rPr lang="en-GB" dirty="0"/>
              <a:t>How children feel they are treated by others because they live in poverty; </a:t>
            </a:r>
          </a:p>
          <a:p>
            <a:r>
              <a:rPr lang="en-GB" dirty="0"/>
              <a:t>Any other important aspect of children’s experiences. </a:t>
            </a:r>
          </a:p>
          <a:p>
            <a:endParaRPr lang="en-GB" dirty="0"/>
          </a:p>
        </p:txBody>
      </p:sp>
    </p:spTree>
    <p:extLst>
      <p:ext uri="{BB962C8B-B14F-4D97-AF65-F5344CB8AC3E}">
        <p14:creationId xmlns:p14="http://schemas.microsoft.com/office/powerpoint/2010/main" val="2639816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Lacking Aspirations? Myth?</a:t>
            </a:r>
          </a:p>
        </p:txBody>
      </p:sp>
      <p:sp>
        <p:nvSpPr>
          <p:cNvPr id="5" name="Content Placeholder 4"/>
          <p:cNvSpPr>
            <a:spLocks noGrp="1"/>
          </p:cNvSpPr>
          <p:nvPr>
            <p:ph idx="1"/>
          </p:nvPr>
        </p:nvSpPr>
        <p:spPr/>
        <p:txBody>
          <a:bodyPr>
            <a:normAutofit fontScale="85000" lnSpcReduction="10000"/>
          </a:bodyPr>
          <a:lstStyle/>
          <a:p>
            <a:r>
              <a:rPr lang="en-GB" dirty="0"/>
              <a:t>“Both studies asking children directly about their attitudes to school (Sutton et al and </a:t>
            </a:r>
            <a:r>
              <a:rPr lang="en-GB" dirty="0" err="1"/>
              <a:t>Horgan</a:t>
            </a:r>
            <a:r>
              <a:rPr lang="en-GB" dirty="0"/>
              <a:t>) found that belief in the importance of education was strong among students from advantaged and from disadvantaged backgrounds. Thus, negative attitudes were not based on children feeling that education does not matter, but rather lack of confidence in their own ability to thrive within the system.” (Hirsch, 2007).</a:t>
            </a:r>
          </a:p>
          <a:p>
            <a:r>
              <a:rPr lang="en-GB" dirty="0"/>
              <a:t> </a:t>
            </a:r>
          </a:p>
          <a:p>
            <a:r>
              <a:rPr lang="en-GB" dirty="0"/>
              <a:t>“This study and other research for the JRF23 challenged the assumption that poorer children and their parents/carers have low aspirations. A study found that most of the millennium cohort children, who were all born in 2000 or 2001, were very ambitious at age seven.” WAG, 2015</a:t>
            </a:r>
          </a:p>
          <a:p>
            <a:endParaRPr lang="en-GB" dirty="0"/>
          </a:p>
        </p:txBody>
      </p:sp>
    </p:spTree>
    <p:extLst>
      <p:ext uri="{BB962C8B-B14F-4D97-AF65-F5344CB8AC3E}">
        <p14:creationId xmlns:p14="http://schemas.microsoft.com/office/powerpoint/2010/main" val="12992690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What Do the Numbers Say? </a:t>
            </a:r>
          </a:p>
        </p:txBody>
      </p:sp>
      <p:sp>
        <p:nvSpPr>
          <p:cNvPr id="5" name="Text Placeholder 4"/>
          <p:cNvSpPr>
            <a:spLocks noGrp="1"/>
          </p:cNvSpPr>
          <p:nvPr>
            <p:ph type="body" idx="1"/>
          </p:nvPr>
        </p:nvSpPr>
        <p:spPr/>
        <p:txBody>
          <a:bodyPr/>
          <a:lstStyle/>
          <a:p>
            <a:r>
              <a:rPr lang="en-GB" dirty="0"/>
              <a:t>How does poverty and social exclusion affect you?</a:t>
            </a:r>
          </a:p>
        </p:txBody>
      </p:sp>
    </p:spTree>
    <p:extLst>
      <p:ext uri="{BB962C8B-B14F-4D97-AF65-F5344CB8AC3E}">
        <p14:creationId xmlns:p14="http://schemas.microsoft.com/office/powerpoint/2010/main" val="29653072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bUjZbMu7DI"/>
          <p:cNvPicPr>
            <a:picLocks noRot="1" noChangeAspect="1"/>
          </p:cNvPicPr>
          <p:nvPr>
            <a:videoFile r:link="rId1"/>
          </p:nvPr>
        </p:nvPicPr>
        <p:blipFill>
          <a:blip r:embed="rId3"/>
          <a:stretch>
            <a:fillRect/>
          </a:stretch>
        </p:blipFill>
        <p:spPr>
          <a:xfrm>
            <a:off x="1209675" y="680444"/>
            <a:ext cx="9772650" cy="5497112"/>
          </a:xfrm>
          <a:prstGeom prst="rect">
            <a:avLst/>
          </a:prstGeom>
        </p:spPr>
      </p:pic>
    </p:spTree>
    <p:extLst>
      <p:ext uri="{BB962C8B-B14F-4D97-AF65-F5344CB8AC3E}">
        <p14:creationId xmlns:p14="http://schemas.microsoft.com/office/powerpoint/2010/main" val="1221320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Some Stats</a:t>
            </a:r>
          </a:p>
        </p:txBody>
      </p:sp>
      <p:sp>
        <p:nvSpPr>
          <p:cNvPr id="2" name="Content Placeholder 1"/>
          <p:cNvSpPr>
            <a:spLocks noGrp="1"/>
          </p:cNvSpPr>
          <p:nvPr>
            <p:ph idx="1"/>
          </p:nvPr>
        </p:nvSpPr>
        <p:spPr/>
        <p:txBody>
          <a:bodyPr/>
          <a:lstStyle/>
          <a:p>
            <a:r>
              <a:rPr lang="en-GB" dirty="0"/>
              <a:t>25% of people in Wales in poverty</a:t>
            </a:r>
          </a:p>
          <a:p>
            <a:r>
              <a:rPr lang="en-GB" dirty="0"/>
              <a:t>3 in 10 children living  in poverty</a:t>
            </a:r>
          </a:p>
          <a:p>
            <a:r>
              <a:rPr lang="en-GB" dirty="0"/>
              <a:t>Lower pay in all sectors than the rest of the UK</a:t>
            </a:r>
          </a:p>
          <a:p>
            <a:r>
              <a:rPr lang="en-GB" dirty="0"/>
              <a:t>2 in 5 LA say they don’t have enough child care</a:t>
            </a:r>
          </a:p>
          <a:p>
            <a:pPr algn="r"/>
            <a:r>
              <a:rPr lang="en-GB" dirty="0"/>
              <a:t>(</a:t>
            </a:r>
            <a:r>
              <a:rPr lang="en-GB" dirty="0" err="1"/>
              <a:t>Matejic</a:t>
            </a:r>
            <a:r>
              <a:rPr lang="en-GB" dirty="0"/>
              <a:t> 2020)</a:t>
            </a:r>
          </a:p>
          <a:p>
            <a:endParaRPr lang="en-GB" dirty="0"/>
          </a:p>
        </p:txBody>
      </p:sp>
    </p:spTree>
    <p:extLst>
      <p:ext uri="{BB962C8B-B14F-4D97-AF65-F5344CB8AC3E}">
        <p14:creationId xmlns:p14="http://schemas.microsoft.com/office/powerpoint/2010/main" val="31704955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Poverty and Attainment</a:t>
            </a:r>
          </a:p>
        </p:txBody>
      </p:sp>
      <p:pic>
        <p:nvPicPr>
          <p:cNvPr id="5" name="Picture 4"/>
          <p:cNvPicPr>
            <a:picLocks noChangeAspect="1"/>
          </p:cNvPicPr>
          <p:nvPr/>
        </p:nvPicPr>
        <p:blipFill>
          <a:blip r:embed="rId3"/>
          <a:stretch>
            <a:fillRect/>
          </a:stretch>
        </p:blipFill>
        <p:spPr>
          <a:xfrm>
            <a:off x="3057525" y="2494372"/>
            <a:ext cx="6076950" cy="3602806"/>
          </a:xfrm>
          <a:prstGeom prst="rect">
            <a:avLst/>
          </a:prstGeom>
        </p:spPr>
      </p:pic>
      <p:sp>
        <p:nvSpPr>
          <p:cNvPr id="6" name="TextBox 5"/>
          <p:cNvSpPr txBox="1"/>
          <p:nvPr/>
        </p:nvSpPr>
        <p:spPr>
          <a:xfrm>
            <a:off x="9410700" y="5200650"/>
            <a:ext cx="1990725" cy="369332"/>
          </a:xfrm>
          <a:prstGeom prst="rect">
            <a:avLst/>
          </a:prstGeom>
          <a:noFill/>
        </p:spPr>
        <p:txBody>
          <a:bodyPr wrap="square" rtlCol="0">
            <a:spAutoFit/>
          </a:bodyPr>
          <a:lstStyle/>
          <a:p>
            <a:r>
              <a:rPr lang="en-GB" dirty="0"/>
              <a:t>(JRF.org 2020)</a:t>
            </a:r>
          </a:p>
        </p:txBody>
      </p:sp>
    </p:spTree>
    <p:extLst>
      <p:ext uri="{BB962C8B-B14F-4D97-AF65-F5344CB8AC3E}">
        <p14:creationId xmlns:p14="http://schemas.microsoft.com/office/powerpoint/2010/main" val="3111893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Poverty and Attainment</a:t>
            </a:r>
          </a:p>
        </p:txBody>
      </p:sp>
      <p:pic>
        <p:nvPicPr>
          <p:cNvPr id="3" name="Picture 2"/>
          <p:cNvPicPr>
            <a:picLocks noChangeAspect="1"/>
          </p:cNvPicPr>
          <p:nvPr/>
        </p:nvPicPr>
        <p:blipFill>
          <a:blip r:embed="rId3"/>
          <a:stretch>
            <a:fillRect/>
          </a:stretch>
        </p:blipFill>
        <p:spPr>
          <a:xfrm>
            <a:off x="1838325" y="2464368"/>
            <a:ext cx="8286750" cy="3719964"/>
          </a:xfrm>
          <a:prstGeom prst="rect">
            <a:avLst/>
          </a:prstGeom>
        </p:spPr>
      </p:pic>
      <p:sp>
        <p:nvSpPr>
          <p:cNvPr id="4" name="TextBox 3"/>
          <p:cNvSpPr txBox="1"/>
          <p:nvPr/>
        </p:nvSpPr>
        <p:spPr>
          <a:xfrm>
            <a:off x="9582150" y="5815000"/>
            <a:ext cx="1990725" cy="369332"/>
          </a:xfrm>
          <a:prstGeom prst="rect">
            <a:avLst/>
          </a:prstGeom>
          <a:noFill/>
        </p:spPr>
        <p:txBody>
          <a:bodyPr wrap="square" rtlCol="0">
            <a:spAutoFit/>
          </a:bodyPr>
          <a:lstStyle/>
          <a:p>
            <a:r>
              <a:rPr lang="en-GB" dirty="0"/>
              <a:t>(JRF.org 2020)</a:t>
            </a:r>
          </a:p>
        </p:txBody>
      </p:sp>
    </p:spTree>
    <p:extLst>
      <p:ext uri="{BB962C8B-B14F-4D97-AF65-F5344CB8AC3E}">
        <p14:creationId xmlns:p14="http://schemas.microsoft.com/office/powerpoint/2010/main" val="20257141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What can be done?</a:t>
            </a:r>
          </a:p>
        </p:txBody>
      </p:sp>
      <p:sp>
        <p:nvSpPr>
          <p:cNvPr id="4" name="Text Placeholder 3"/>
          <p:cNvSpPr>
            <a:spLocks noGrp="1"/>
          </p:cNvSpPr>
          <p:nvPr>
            <p:ph type="body" idx="1"/>
          </p:nvPr>
        </p:nvSpPr>
        <p:spPr/>
        <p:txBody>
          <a:bodyPr/>
          <a:lstStyle/>
          <a:p>
            <a:r>
              <a:rPr lang="en-GB" dirty="0"/>
              <a:t>Some Welsh poverty reduction initiatives</a:t>
            </a:r>
          </a:p>
        </p:txBody>
      </p:sp>
    </p:spTree>
    <p:extLst>
      <p:ext uri="{BB962C8B-B14F-4D97-AF65-F5344CB8AC3E}">
        <p14:creationId xmlns:p14="http://schemas.microsoft.com/office/powerpoint/2010/main" val="830634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402" y="982132"/>
            <a:ext cx="9493043" cy="1303867"/>
          </a:xfrm>
        </p:spPr>
        <p:txBody>
          <a:bodyPr>
            <a:normAutofit fontScale="90000"/>
          </a:bodyPr>
          <a:lstStyle/>
          <a:p>
            <a:r>
              <a:rPr lang="en-GB" dirty="0"/>
              <a:t>Child poverty: income maximisation action plan 2020 to 2021</a:t>
            </a: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490852" y="2621389"/>
            <a:ext cx="3039496" cy="3039496"/>
          </a:xfrm>
        </p:spPr>
      </p:pic>
      <p:sp>
        <p:nvSpPr>
          <p:cNvPr id="6" name="Content Placeholder 5"/>
          <p:cNvSpPr>
            <a:spLocks noGrp="1"/>
          </p:cNvSpPr>
          <p:nvPr>
            <p:ph sz="half" idx="2"/>
          </p:nvPr>
        </p:nvSpPr>
        <p:spPr>
          <a:xfrm>
            <a:off x="1483983" y="2648810"/>
            <a:ext cx="4718304" cy="3310128"/>
          </a:xfrm>
        </p:spPr>
        <p:txBody>
          <a:bodyPr>
            <a:normAutofit fontScale="92500" lnSpcReduction="10000"/>
          </a:bodyPr>
          <a:lstStyle/>
          <a:p>
            <a:r>
              <a:rPr lang="en-GB" dirty="0" smtClean="0"/>
              <a:t>Use this link - </a:t>
            </a:r>
            <a:r>
              <a:rPr lang="en-GB" dirty="0" smtClean="0">
                <a:hlinkClick r:id="rId4"/>
              </a:rPr>
              <a:t>https://gov.wales/child-poverty-income-maximisation-action-plan-2020-2021-html</a:t>
            </a:r>
            <a:r>
              <a:rPr lang="en-GB" dirty="0" smtClean="0"/>
              <a:t> or the QR Code</a:t>
            </a:r>
          </a:p>
          <a:p>
            <a:endParaRPr lang="en-GB" dirty="0" smtClean="0"/>
          </a:p>
          <a:p>
            <a:r>
              <a:rPr lang="en-GB" dirty="0" smtClean="0"/>
              <a:t>Scan the targets laid out in the plan Is there anything you think is particularly interesting, achievable or unachievable? </a:t>
            </a:r>
          </a:p>
          <a:p>
            <a:r>
              <a:rPr lang="en-GB" dirty="0" smtClean="0"/>
              <a:t>Which of these will have the most impact on educational attainment?</a:t>
            </a:r>
            <a:endParaRPr lang="en-GB" dirty="0"/>
          </a:p>
        </p:txBody>
      </p:sp>
      <p:sp>
        <p:nvSpPr>
          <p:cNvPr id="8" name="Content Placeholder 5"/>
          <p:cNvSpPr txBox="1">
            <a:spLocks/>
          </p:cNvSpPr>
          <p:nvPr/>
        </p:nvSpPr>
        <p:spPr>
          <a:xfrm>
            <a:off x="1342914"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spTree>
    <p:extLst>
      <p:ext uri="{BB962C8B-B14F-4D97-AF65-F5344CB8AC3E}">
        <p14:creationId xmlns:p14="http://schemas.microsoft.com/office/powerpoint/2010/main" val="20067094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Further reading</a:t>
            </a:r>
            <a:endParaRPr lang="en-GB" dirty="0"/>
          </a:p>
        </p:txBody>
      </p:sp>
      <p:sp>
        <p:nvSpPr>
          <p:cNvPr id="6" name="Content Placeholder 5"/>
          <p:cNvSpPr>
            <a:spLocks noGrp="1"/>
          </p:cNvSpPr>
          <p:nvPr>
            <p:ph idx="1"/>
          </p:nvPr>
        </p:nvSpPr>
        <p:spPr/>
        <p:txBody>
          <a:bodyPr/>
          <a:lstStyle/>
          <a:p>
            <a:r>
              <a:rPr lang="en-GB" dirty="0" smtClean="0"/>
              <a:t>What are your thoughts on this report: </a:t>
            </a:r>
          </a:p>
          <a:p>
            <a:endParaRPr lang="en-GB" dirty="0"/>
          </a:p>
          <a:p>
            <a:r>
              <a:rPr lang="en-GB"/>
              <a:t>- </a:t>
            </a:r>
            <a:r>
              <a:rPr lang="en-GB" u="sng">
                <a:hlinkClick r:id="rId2"/>
              </a:rPr>
              <a:t>https://www.ucas.com/corporate/news-and-key-documents/news/one-five-students-unintentionally-block-themselves-degree-choices</a:t>
            </a:r>
            <a:endParaRPr lang="en-GB"/>
          </a:p>
        </p:txBody>
      </p:sp>
    </p:spTree>
    <p:extLst>
      <p:ext uri="{BB962C8B-B14F-4D97-AF65-F5344CB8AC3E}">
        <p14:creationId xmlns:p14="http://schemas.microsoft.com/office/powerpoint/2010/main" val="26423219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lstStyle/>
          <a:p>
            <a:r>
              <a:rPr lang="en-GB" dirty="0"/>
              <a:t>Putting Poverty at the centre of the Welsh Government’s 2020/21 budget</a:t>
            </a:r>
          </a:p>
          <a:p>
            <a:endParaRPr lang="en-GB" dirty="0"/>
          </a:p>
          <a:p>
            <a:r>
              <a:rPr lang="en-GB" dirty="0"/>
              <a:t>Briefing: Poverty in Wales 2020</a:t>
            </a:r>
          </a:p>
          <a:p>
            <a:endParaRPr lang="en-GB" dirty="0"/>
          </a:p>
          <a:p>
            <a:r>
              <a:rPr lang="en-GB" dirty="0"/>
              <a:t>National Survey for </a:t>
            </a:r>
            <a:r>
              <a:rPr lang="en-GB"/>
              <a:t>Wales 2017-18 Poverty </a:t>
            </a:r>
            <a:r>
              <a:rPr lang="en-GB" dirty="0"/>
              <a:t>and deprivation</a:t>
            </a:r>
          </a:p>
        </p:txBody>
      </p:sp>
    </p:spTree>
    <p:extLst>
      <p:ext uri="{BB962C8B-B14F-4D97-AF65-F5344CB8AC3E}">
        <p14:creationId xmlns:p14="http://schemas.microsoft.com/office/powerpoint/2010/main" val="34740281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References</a:t>
            </a:r>
          </a:p>
        </p:txBody>
      </p:sp>
      <p:sp>
        <p:nvSpPr>
          <p:cNvPr id="6" name="Content Placeholder 5"/>
          <p:cNvSpPr>
            <a:spLocks noGrp="1"/>
          </p:cNvSpPr>
          <p:nvPr>
            <p:ph idx="1"/>
          </p:nvPr>
        </p:nvSpPr>
        <p:spPr/>
        <p:txBody>
          <a:bodyPr>
            <a:normAutofit fontScale="62500" lnSpcReduction="20000"/>
          </a:bodyPr>
          <a:lstStyle/>
          <a:p>
            <a:r>
              <a:rPr lang="en-GB" dirty="0"/>
              <a:t>Bevan Foundation (2011) Paying the Price of Being Poor. Ebbw Vale: The Bevan Foundation. Last Accessed at 18.2.16 at http://www.bevanfoundation.org/wp-content/uploads/2011/10/Paying-the-Orice-of-Being-Poor.pdf </a:t>
            </a:r>
          </a:p>
          <a:p>
            <a:r>
              <a:rPr lang="en-US" dirty="0"/>
              <a:t>Habitat for humanity, No Date. </a:t>
            </a:r>
            <a:r>
              <a:rPr lang="en-US" i="1" dirty="0"/>
              <a:t>Relative vs Absolute Poverty. </a:t>
            </a:r>
            <a:r>
              <a:rPr lang="en-US" dirty="0"/>
              <a:t>[Online] </a:t>
            </a:r>
            <a:br>
              <a:rPr lang="en-US" dirty="0"/>
            </a:br>
            <a:r>
              <a:rPr lang="en-US" dirty="0"/>
              <a:t>Available at: </a:t>
            </a:r>
            <a:r>
              <a:rPr lang="en-US" u="sng" dirty="0"/>
              <a:t>https://www.habitatforhumanity.org.uk/blog/2018/09/relative-absolute-poverty/</a:t>
            </a:r>
            <a:r>
              <a:rPr lang="en-US" dirty="0"/>
              <a:t/>
            </a:r>
            <a:br>
              <a:rPr lang="en-US" dirty="0"/>
            </a:br>
            <a:r>
              <a:rPr lang="en-US" dirty="0"/>
              <a:t>[Accessed 19 February 2021].</a:t>
            </a:r>
            <a:endParaRPr lang="en-GB" dirty="0"/>
          </a:p>
          <a:p>
            <a:r>
              <a:rPr lang="en-GB" dirty="0"/>
              <a:t>Hirsch, D. (2007) Experiences of Poverty and Educational Disadvantage. York: Joseph Rowntree Foundation. Last Accessed 18.2.16 at https://www.jrf.org.uk/report/experiences-poverty-and-educational-disadvantage </a:t>
            </a:r>
          </a:p>
          <a:p>
            <a:r>
              <a:rPr lang="en-GB" dirty="0" err="1"/>
              <a:t>Horgan</a:t>
            </a:r>
            <a:r>
              <a:rPr lang="en-GB" dirty="0"/>
              <a:t>, G. (2009) ‘That child is smart because he’s rich: the impact of poverty on young children’s experiences of school’ International Journal of Inclusive Education, vol. 13, no. 4, pp. 359-376.</a:t>
            </a:r>
          </a:p>
          <a:p>
            <a:r>
              <a:rPr lang="en-GB" dirty="0"/>
              <a:t>Joseph Rowntree Foundation, 2020. Education in Wales. [Online] Available at: https://www.jrf.org.uk/data/education-wales [Accessed 26 March 2021].</a:t>
            </a:r>
          </a:p>
          <a:p>
            <a:r>
              <a:rPr lang="en-GB" dirty="0" err="1"/>
              <a:t>Levitas</a:t>
            </a:r>
            <a:r>
              <a:rPr lang="en-GB" dirty="0"/>
              <a:t>, R (1998) The Inclusive Society? Social Exclusion and New Labour, Basingstoke: Palgrave Macmillan</a:t>
            </a:r>
          </a:p>
        </p:txBody>
      </p:sp>
    </p:spTree>
    <p:extLst>
      <p:ext uri="{BB962C8B-B14F-4D97-AF65-F5344CB8AC3E}">
        <p14:creationId xmlns:p14="http://schemas.microsoft.com/office/powerpoint/2010/main" val="30290818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References</a:t>
            </a:r>
          </a:p>
        </p:txBody>
      </p:sp>
      <p:sp>
        <p:nvSpPr>
          <p:cNvPr id="6" name="Content Placeholder 5"/>
          <p:cNvSpPr>
            <a:spLocks noGrp="1"/>
          </p:cNvSpPr>
          <p:nvPr>
            <p:ph idx="1"/>
          </p:nvPr>
        </p:nvSpPr>
        <p:spPr/>
        <p:txBody>
          <a:bodyPr>
            <a:normAutofit/>
          </a:bodyPr>
          <a:lstStyle/>
          <a:p>
            <a:endParaRPr lang="en-GB" dirty="0"/>
          </a:p>
          <a:p>
            <a:endParaRPr lang="en-GB" dirty="0"/>
          </a:p>
        </p:txBody>
      </p:sp>
      <p:sp>
        <p:nvSpPr>
          <p:cNvPr id="2" name="Rectangle 1"/>
          <p:cNvSpPr/>
          <p:nvPr/>
        </p:nvSpPr>
        <p:spPr>
          <a:xfrm>
            <a:off x="1371599" y="2400300"/>
            <a:ext cx="9667876" cy="3693319"/>
          </a:xfrm>
          <a:prstGeom prst="rect">
            <a:avLst/>
          </a:prstGeom>
        </p:spPr>
        <p:txBody>
          <a:bodyPr wrap="square">
            <a:spAutoFit/>
          </a:bodyPr>
          <a:lstStyle/>
          <a:p>
            <a:r>
              <a:rPr lang="en-US" dirty="0"/>
              <a:t>Mack, J., 2016. </a:t>
            </a:r>
            <a:r>
              <a:rPr lang="en-US" i="1" dirty="0"/>
              <a:t>Absolute and overall poverty. </a:t>
            </a:r>
            <a:r>
              <a:rPr lang="en-US" dirty="0"/>
              <a:t>[Online] </a:t>
            </a:r>
            <a:br>
              <a:rPr lang="en-US" dirty="0"/>
            </a:br>
            <a:r>
              <a:rPr lang="en-US" dirty="0"/>
              <a:t>Available at: </a:t>
            </a:r>
            <a:r>
              <a:rPr lang="en-US" u="sng" dirty="0">
                <a:hlinkClick r:id="rId2"/>
              </a:rPr>
              <a:t>https://www.poverty.ac.uk/definitions-poverty/absolute-and-overall-poverty#:~:text=As%20such%2C%20in%201995%20the,%2C%20shelter%2C%20education%20and%20information</a:t>
            </a:r>
            <a:r>
              <a:rPr lang="en-US" u="sng" dirty="0"/>
              <a:t>. </a:t>
            </a:r>
            <a:r>
              <a:rPr lang="en-US" dirty="0"/>
              <a:t>[Accessed 19 February 2021].</a:t>
            </a:r>
            <a:endParaRPr lang="en-GB" dirty="0"/>
          </a:p>
          <a:p>
            <a:r>
              <a:rPr lang="en-GB" dirty="0" err="1"/>
              <a:t>Matejic</a:t>
            </a:r>
            <a:r>
              <a:rPr lang="en-GB" dirty="0"/>
              <a:t>, P., 2020. Poverty in Wales 2020. [Online] Available at: https://www.jrf.org.uk/report/poverty-wales-2020 [Accessed 26 March 2021].</a:t>
            </a:r>
          </a:p>
          <a:p>
            <a:r>
              <a:rPr lang="en-GB" dirty="0"/>
              <a:t>Pierson, J. (2010) </a:t>
            </a:r>
            <a:r>
              <a:rPr lang="en-GB" i="1" dirty="0"/>
              <a:t>Tackling Social Exclusion. 2</a:t>
            </a:r>
            <a:r>
              <a:rPr lang="en-GB" i="1" baseline="30000" dirty="0"/>
              <a:t>nd</a:t>
            </a:r>
            <a:r>
              <a:rPr lang="en-GB" i="1" dirty="0"/>
              <a:t> Edition, </a:t>
            </a:r>
            <a:r>
              <a:rPr lang="en-GB" dirty="0"/>
              <a:t>London: Routledge </a:t>
            </a:r>
          </a:p>
          <a:p>
            <a:r>
              <a:rPr lang="en-GB" dirty="0"/>
              <a:t>Savage, M. et al., 2013. A New Model of Social Class? Findings from the BBC's Great British Class Survey Experiment. Sociology, 47(2), pp. 219-250.</a:t>
            </a:r>
          </a:p>
          <a:p>
            <a:r>
              <a:rPr lang="en-GB" dirty="0"/>
              <a:t>Wales: Welsh Assembly Government (2015) Rewriting the Future: Raising Ambition and Attainment in Welsh Schools. Cardiff: Welsh Assembly Government. Last Accessed at 18.2.16 at http://gov.wales/docs/dcells/publications/140616-rewriting-the-future-raising-ambition-and-attainment-in-welsh-schools-en.pdf</a:t>
            </a:r>
          </a:p>
        </p:txBody>
      </p:sp>
    </p:spTree>
    <p:extLst>
      <p:ext uri="{BB962C8B-B14F-4D97-AF65-F5344CB8AC3E}">
        <p14:creationId xmlns:p14="http://schemas.microsoft.com/office/powerpoint/2010/main" val="22556374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16.png"/></Relationships>
</file>

<file path=ppt/webextensions/webextension1.xml><?xml version="1.0" encoding="utf-8"?>
<we:webextension xmlns:we="http://schemas.microsoft.com/office/webextensions/webextension/2010/11" id="{8E391B8C-E52A-48B2-A535-6CB7D7400DD2}">
  <we:reference id="wa104379261" version="3.0.2.2" store="en-US" storeType="OMEX"/>
  <we:alternateReferences>
    <we:reference id="wa104379261" version="3.0.2.2" store="wa104379261" storeType="OMEX"/>
  </we:alternateReferences>
  <we:properties>
    <we:property name="mentimeter-slide" value="{&quot;seriesId&quot;:&quot;446e40beb7153198dc8edd456d0eb45d&quot;,&quot;questionId&quot;:&quot;64a39eaf2cf9&quot;,&quot;link&quot;:&quot;https://www.mentimeter.com/s/446e40beb7153198dc8edd456d0eb45d/64a39eaf2cf9&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BCB53E5-9C54-49C0-A664-B73EFE58429B}">
  <ds:schemaRefs>
    <ds:schemaRef ds:uri="http://schemas.microsoft.com/sharepoint/v3/contenttype/forms"/>
  </ds:schemaRefs>
</ds:datastoreItem>
</file>

<file path=customXml/itemProps2.xml><?xml version="1.0" encoding="utf-8"?>
<ds:datastoreItem xmlns:ds="http://schemas.openxmlformats.org/officeDocument/2006/customXml" ds:itemID="{5696C8EF-5CFA-4446-B2D9-1B4DA61CE5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136BC1-E1B2-46E9-BC41-4CA39C3000F8}">
  <ds:schemaRefs>
    <ds:schemaRef ds:uri="86807d6d-212c-47c2-9ccb-06e47adbafa4"/>
    <ds:schemaRef ds:uri="http://purl.org/dc/terms/"/>
    <ds:schemaRef ds:uri="http://purl.org/dc/dcmitype/"/>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b0eec7eb-90c5-4dfa-b4c7-29fb51310a2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Organic</Template>
  <TotalTime>4336</TotalTime>
  <Words>2522</Words>
  <Application>Microsoft Office PowerPoint</Application>
  <PresentationFormat>Widescreen</PresentationFormat>
  <Paragraphs>191</Paragraphs>
  <Slides>42</Slides>
  <Notes>12</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Garamond</vt:lpstr>
      <vt:lpstr>Organic</vt:lpstr>
      <vt:lpstr>Equality and Equity</vt:lpstr>
      <vt:lpstr>Asynchronous Recap</vt:lpstr>
      <vt:lpstr>Objectives</vt:lpstr>
      <vt:lpstr>Some Definitions</vt:lpstr>
      <vt:lpstr>Poverty</vt:lpstr>
      <vt:lpstr>Absolute Poverty</vt:lpstr>
      <vt:lpstr>Relative Poverty</vt:lpstr>
      <vt:lpstr>Social Class</vt:lpstr>
      <vt:lpstr>Social Class</vt:lpstr>
      <vt:lpstr>PowerPoint Presentation</vt:lpstr>
      <vt:lpstr>Social Class</vt:lpstr>
      <vt:lpstr>What is Your Class?</vt:lpstr>
      <vt:lpstr>Social Exclusion and Inclusion</vt:lpstr>
      <vt:lpstr>Why is society unequal? </vt:lpstr>
      <vt:lpstr>Why is society unequal?</vt:lpstr>
      <vt:lpstr>Cultural, Economic and Social Capital</vt:lpstr>
      <vt:lpstr>PowerPoint Presentation</vt:lpstr>
      <vt:lpstr>Cultural, Economic and Social Capital</vt:lpstr>
      <vt:lpstr>Why does this matter?</vt:lpstr>
      <vt:lpstr>Exclusion and Poverty </vt:lpstr>
      <vt:lpstr>Word Cloud</vt:lpstr>
      <vt:lpstr>The Practicalities</vt:lpstr>
      <vt:lpstr>Poverty and Educational Disadvantage  What do we know?</vt:lpstr>
      <vt:lpstr>Poverty and Educational Disadvantage  What do we know?</vt:lpstr>
      <vt:lpstr>Poverty and Educational Disadvantage  What do we know?</vt:lpstr>
      <vt:lpstr>Children’s Experiences</vt:lpstr>
      <vt:lpstr>PowerPoint Presentation</vt:lpstr>
      <vt:lpstr>PowerPoint Presentation</vt:lpstr>
      <vt:lpstr>Your Place</vt:lpstr>
      <vt:lpstr>Task</vt:lpstr>
      <vt:lpstr>Lacking Aspirations? Myth?</vt:lpstr>
      <vt:lpstr>What Do the Numbers Say? </vt:lpstr>
      <vt:lpstr>PowerPoint Presentation</vt:lpstr>
      <vt:lpstr>Some Stats</vt:lpstr>
      <vt:lpstr>Poverty and Attainment</vt:lpstr>
      <vt:lpstr>Poverty and Attainment</vt:lpstr>
      <vt:lpstr>What can be done?</vt:lpstr>
      <vt:lpstr>Child poverty: income maximisation action plan 2020 to 2021</vt:lpstr>
      <vt:lpstr>Further reading</vt:lpstr>
      <vt:lpstr>Further Reading</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Equity</dc:title>
  <dc:creator>Ross Phillips</dc:creator>
  <cp:lastModifiedBy>Ross Phillips</cp:lastModifiedBy>
  <cp:revision>39</cp:revision>
  <dcterms:created xsi:type="dcterms:W3CDTF">2021-03-23T11:04:46Z</dcterms:created>
  <dcterms:modified xsi:type="dcterms:W3CDTF">2021-04-19T08:13:51Z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