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349" r:id="rId2"/>
    <p:sldId id="350" r:id="rId3"/>
    <p:sldId id="351" r:id="rId4"/>
    <p:sldId id="261" r:id="rId5"/>
    <p:sldId id="337" r:id="rId6"/>
    <p:sldId id="267" r:id="rId7"/>
    <p:sldId id="264" r:id="rId8"/>
    <p:sldId id="384" r:id="rId9"/>
    <p:sldId id="375" r:id="rId10"/>
    <p:sldId id="268" r:id="rId11"/>
    <p:sldId id="270" r:id="rId12"/>
    <p:sldId id="376" r:id="rId13"/>
    <p:sldId id="379" r:id="rId14"/>
    <p:sldId id="385" r:id="rId15"/>
    <p:sldId id="388" r:id="rId16"/>
    <p:sldId id="362" r:id="rId17"/>
    <p:sldId id="389" r:id="rId18"/>
    <p:sldId id="353" r:id="rId19"/>
    <p:sldId id="390" r:id="rId20"/>
    <p:sldId id="387" r:id="rId21"/>
    <p:sldId id="352" r:id="rId22"/>
    <p:sldId id="278" r:id="rId23"/>
    <p:sldId id="364" r:id="rId24"/>
    <p:sldId id="391" r:id="rId25"/>
    <p:sldId id="392" r:id="rId26"/>
    <p:sldId id="380" r:id="rId27"/>
    <p:sldId id="361" r:id="rId28"/>
    <p:sldId id="382" r:id="rId29"/>
    <p:sldId id="354" r:id="rId30"/>
    <p:sldId id="359" r:id="rId31"/>
    <p:sldId id="360" r:id="rId32"/>
    <p:sldId id="341" r:id="rId33"/>
    <p:sldId id="338" r:id="rId34"/>
    <p:sldId id="355" r:id="rId35"/>
    <p:sldId id="358" r:id="rId36"/>
    <p:sldId id="356" r:id="rId37"/>
    <p:sldId id="287" r:id="rId38"/>
    <p:sldId id="289" r:id="rId39"/>
    <p:sldId id="381" r:id="rId40"/>
    <p:sldId id="383" r:id="rId41"/>
    <p:sldId id="357" r:id="rId42"/>
    <p:sldId id="344" r:id="rId4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332" autoAdjust="0"/>
    <p:restoredTop sz="95890" autoAdjust="0"/>
  </p:normalViewPr>
  <p:slideViewPr>
    <p:cSldViewPr>
      <p:cViewPr varScale="1">
        <p:scale>
          <a:sx n="122" d="100"/>
          <a:sy n="122" d="100"/>
        </p:scale>
        <p:origin x="1216" y="192"/>
      </p:cViewPr>
      <p:guideLst>
        <p:guide orient="horz" pos="2160"/>
        <p:guide pos="2880"/>
      </p:guideLst>
    </p:cSldViewPr>
  </p:slideViewPr>
  <p:notesTextViewPr>
    <p:cViewPr>
      <p:scale>
        <a:sx n="1" d="1"/>
        <a:sy n="1" d="1"/>
      </p:scale>
      <p:origin x="0" y="0"/>
    </p:cViewPr>
  </p:notesTextViewPr>
  <p:sorterViewPr>
    <p:cViewPr>
      <p:scale>
        <a:sx n="1" d="1"/>
        <a:sy n="1" d="1"/>
      </p:scale>
      <p:origin x="0" y="-5112"/>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09/10/2025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10/9/25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a:p>
            <a:pPr>
              <a:spcBef>
                <a:spcPct val="0"/>
              </a:spcBef>
            </a:pPr>
            <a:endParaRPr lang="en-GB"/>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8E9391-B80D-4E55-A384-AE1BECC871A1}"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763118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01FF9A-C4C4-4673-975F-CD09CA9E334B}" type="slidenum">
              <a:rPr lang="cy-GB">
                <a:cs typeface="Arial" charset="0"/>
              </a:rPr>
              <a:pPr fontAlgn="base">
                <a:spcBef>
                  <a:spcPct val="0"/>
                </a:spcBef>
                <a:spcAft>
                  <a:spcPct val="0"/>
                </a:spcAft>
              </a:pPr>
              <a:t>4</a:t>
            </a:fld>
            <a:endParaRPr lang="cy-GB">
              <a:cs typeface="Arial" charset="0"/>
            </a:endParaRPr>
          </a:p>
        </p:txBody>
      </p:sp>
    </p:spTree>
    <p:extLst>
      <p:ext uri="{BB962C8B-B14F-4D97-AF65-F5344CB8AC3E}">
        <p14:creationId xmlns:p14="http://schemas.microsoft.com/office/powerpoint/2010/main" val="290036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5</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a:t>
            </a:r>
            <a:r>
              <a:rPr lang="en-GB" baseline="0" dirty="0"/>
              <a:t> importance of mentoring in this process and its</a:t>
            </a:r>
            <a:r>
              <a:rPr lang="en-GB" dirty="0"/>
              <a:t> relevance in terms of ensuring all learner are given the support and guidance required.</a:t>
            </a:r>
            <a:r>
              <a:rPr lang="en-GB" baseline="0" dirty="0"/>
              <a:t> See First three years in practice SCW guidelines for more info. </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1248391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to the group this is the learner's responsibility and that a penalty will be applied of a loss of 5 marks for minor breaches and in major breaches for instance an individual's names being used we cannot mark the portfolio and it will be returned to them for correction and the mark capped 40%.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3 learning outcomes are a theme which runs through the portfolio.</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12</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Any qualified social work who is 3 years post qualified can undertake the observation it does not need to be the mentor. </a:t>
            </a:r>
          </a:p>
          <a:p>
            <a:r>
              <a:rPr lang="en-US" dirty="0"/>
              <a:t>Welsh version next slide.</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16</a:t>
            </a:fld>
            <a:endParaRPr lang="en-US"/>
          </a:p>
        </p:txBody>
      </p:sp>
    </p:spTree>
    <p:extLst>
      <p:ext uri="{BB962C8B-B14F-4D97-AF65-F5344CB8AC3E}">
        <p14:creationId xmlns:p14="http://schemas.microsoft.com/office/powerpoint/2010/main" val="2927608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US" dirty="0"/>
              <a:t>Any qualified social work who is 3 years post qualified can undertake the observation it does not need to be the mentor. </a:t>
            </a:r>
          </a:p>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17</a:t>
            </a:fld>
            <a:endParaRPr lang="en-US"/>
          </a:p>
        </p:txBody>
      </p:sp>
    </p:spTree>
    <p:extLst>
      <p:ext uri="{BB962C8B-B14F-4D97-AF65-F5344CB8AC3E}">
        <p14:creationId xmlns:p14="http://schemas.microsoft.com/office/powerpoint/2010/main" val="34379270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importance of the learner starting this early. Mentoring session should include discussion and reflection</a:t>
            </a:r>
            <a:r>
              <a:rPr lang="en-GB" baseline="0" dirty="0"/>
              <a:t> on this section.  Safeguarding must be central. </a:t>
            </a:r>
          </a:p>
          <a:p>
            <a:r>
              <a:rPr lang="en-GB" baseline="0" dirty="0"/>
              <a:t>Reminder that this needs to focus on safeguarding and be linked to the appropriate legislation. It should explore dilemmas, ethics, values and collaborative work considering Human rights and the Welsh context. There should be reflection on theories used and refence made to safeguarding boards.</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18</a:t>
            </a:fld>
            <a:endParaRPr lang="en-US"/>
          </a:p>
        </p:txBody>
      </p:sp>
    </p:spTree>
    <p:extLst>
      <p:ext uri="{BB962C8B-B14F-4D97-AF65-F5344CB8AC3E}">
        <p14:creationId xmlns:p14="http://schemas.microsoft.com/office/powerpoint/2010/main" val="12958412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Welsh version next slide</a:t>
            </a:r>
          </a:p>
          <a:p>
            <a:r>
              <a:rPr lang="en-US" dirty="0"/>
              <a:t>The mentor should help the Learner come up with a case study they are thinking of using before workshop 3 if possible so they are prepared.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19</a:t>
            </a:fld>
            <a:endParaRPr lang="en-US"/>
          </a:p>
        </p:txBody>
      </p:sp>
    </p:spTree>
    <p:extLst>
      <p:ext uri="{BB962C8B-B14F-4D97-AF65-F5344CB8AC3E}">
        <p14:creationId xmlns:p14="http://schemas.microsoft.com/office/powerpoint/2010/main" val="2254697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US" dirty="0"/>
              <a:t>The mentor should help the Learner come up with a case study they are thinking of using before workshop 3 if possible so they are prepared. </a:t>
            </a:r>
          </a:p>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20</a:t>
            </a:fld>
            <a:endParaRPr lang="en-US"/>
          </a:p>
        </p:txBody>
      </p:sp>
    </p:spTree>
    <p:extLst>
      <p:ext uri="{BB962C8B-B14F-4D97-AF65-F5344CB8AC3E}">
        <p14:creationId xmlns:p14="http://schemas.microsoft.com/office/powerpoint/2010/main" val="6850965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a:t>
            </a:r>
            <a:r>
              <a:rPr lang="en-GB" baseline="0" dirty="0"/>
              <a:t> time allows provide time in small or large groups for mentors to explore some of the key aspect of this section. Highlight importance of learner being able to evidence a role in safeguarding or a potential safeguarding case. </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5636093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Learner must demonstrate an understanding of either adult and children's safeguarding in an area that is not their main area of work e.g. not the service area they wrote section 4 on. </a:t>
            </a:r>
          </a:p>
          <a:p>
            <a:pPr>
              <a:spcBef>
                <a:spcPct val="0"/>
              </a:spcBef>
            </a:pPr>
            <a:r>
              <a:rPr lang="en-GB" dirty="0"/>
              <a:t>They must also identify differences in Adult and children safeguarding (e.g</a:t>
            </a:r>
            <a:r>
              <a:rPr lang="en-GB" baseline="0" dirty="0"/>
              <a:t>. capacity and consent).</a:t>
            </a: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22</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difference we are looking for is capacity and consent.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23</a:t>
            </a:fld>
            <a:endParaRPr lang="en-US"/>
          </a:p>
        </p:txBody>
      </p:sp>
    </p:spTree>
    <p:extLst>
      <p:ext uri="{BB962C8B-B14F-4D97-AF65-F5344CB8AC3E}">
        <p14:creationId xmlns:p14="http://schemas.microsoft.com/office/powerpoint/2010/main" val="20029210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Welsh version next slide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24</a:t>
            </a:fld>
            <a:endParaRPr lang="en-US"/>
          </a:p>
        </p:txBody>
      </p:sp>
    </p:spTree>
    <p:extLst>
      <p:ext uri="{BB962C8B-B14F-4D97-AF65-F5344CB8AC3E}">
        <p14:creationId xmlns:p14="http://schemas.microsoft.com/office/powerpoint/2010/main" val="31991125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They must have attended all the workshops. If they miss any then it is their responsibility to contact the training manager/coordinator and make and alternative arrangement which must be evidenced.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27</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emphasise the importance of this being returned to you asap. It allows the university, and partners to share information and support Learners.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30</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32</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33</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It is good practice to do mentoring at a different time to supervision is the mentor and manager are one in the same person. It could be done at the end of the work supervision session but please ensure either a break between supervision and mentoring</a:t>
            </a:r>
            <a:r>
              <a:rPr lang="en-GB" baseline="0" dirty="0"/>
              <a:t> to ensure there is a clear distinction.</a:t>
            </a: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1162819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Mentoring is not a replacement for supervision, rather it should compliment it. If the mentor has concerns that supervision is not taking place in line with organisation requirements, they should discuss the process the learner should follow to address this. If concerns remain this should be taken forward to the training manager/coordinator.</a:t>
            </a:r>
          </a:p>
          <a:p>
            <a:r>
              <a:rPr lang="en-GB" b="1" baseline="0" dirty="0"/>
              <a:t>Discussion: </a:t>
            </a:r>
            <a:r>
              <a:rPr lang="en-GB" baseline="0" dirty="0"/>
              <a:t>evidencing support. Mentoring is not recorded (there is an initial contract which should be completed at the first session), mentors should keep a note of the dates mentoring sessions were undertake and a paper trail of emails etc. if it is cancelled. </a:t>
            </a:r>
          </a:p>
          <a:p>
            <a:pPr marL="0" marR="0" lvl="0" indent="0" algn="l" defTabSz="457200" rtl="0" eaLnBrk="1" fontAlgn="base" latinLnBrk="0" hangingPunct="1">
              <a:lnSpc>
                <a:spcPct val="100000"/>
              </a:lnSpc>
              <a:spcBef>
                <a:spcPct val="30000"/>
              </a:spcBef>
              <a:spcAft>
                <a:spcPct val="0"/>
              </a:spcAft>
              <a:buClrTx/>
              <a:buSzTx/>
              <a:buFontTx/>
              <a:buNone/>
              <a:tabLst/>
              <a:defRPr/>
            </a:pPr>
            <a:r>
              <a:rPr lang="en-GB" dirty="0"/>
              <a:t>Clarify: there are serious consequences if learners do not completing the programme e.g.</a:t>
            </a:r>
            <a:r>
              <a:rPr lang="en-GB" baseline="0" dirty="0"/>
              <a:t> de-registration/loss of job etc.</a:t>
            </a:r>
          </a:p>
          <a:p>
            <a:endParaRPr lang="en-GB" baseline="0" dirty="0"/>
          </a:p>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35</a:t>
            </a:fld>
            <a:endParaRPr lang="en-US"/>
          </a:p>
        </p:txBody>
      </p:sp>
    </p:spTree>
    <p:extLst>
      <p:ext uri="{BB962C8B-B14F-4D97-AF65-F5344CB8AC3E}">
        <p14:creationId xmlns:p14="http://schemas.microsoft.com/office/powerpoint/2010/main" val="7592063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spcAft>
                <a:spcPts val="0"/>
              </a:spcAft>
              <a:defRPr/>
            </a:pPr>
            <a:r>
              <a:rPr lang="en-GB" sz="1200" dirty="0">
                <a:solidFill>
                  <a:srgbClr val="FF0000"/>
                </a:solidFill>
              </a:rPr>
              <a:t>It is useful for the mentor to set deadlines to see work/drafts of work this can be linked to the 4 workshops and follow the</a:t>
            </a:r>
            <a:r>
              <a:rPr lang="en-GB" sz="1200" baseline="0" dirty="0">
                <a:solidFill>
                  <a:srgbClr val="FF0000"/>
                </a:solidFill>
              </a:rPr>
              <a:t> portfolio structure (reminder section 4 (safeguarding) is undertaken in workshop 2 as it is the largest piece of work, section 3 follows in workshop 3).</a:t>
            </a:r>
            <a:endParaRPr lang="en-GB" sz="1200" dirty="0">
              <a:solidFill>
                <a:srgbClr val="FF0000"/>
              </a:solidFill>
            </a:endParaRP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36</a:t>
            </a:fld>
            <a:endParaRPr lang="en-US"/>
          </a:p>
        </p:txBody>
      </p:sp>
    </p:spTree>
    <p:extLst>
      <p:ext uri="{BB962C8B-B14F-4D97-AF65-F5344CB8AC3E}">
        <p14:creationId xmlns:p14="http://schemas.microsoft.com/office/powerpoint/2010/main" val="22460385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39</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Session will include things like referencing etc. They are really helpful if learners are struggling to get back into study/academic work or just have questions. </a:t>
            </a:r>
          </a:p>
          <a:p>
            <a:r>
              <a:rPr lang="en-US" dirty="0"/>
              <a:t>Learners are given a link at induction they can use to access student support and register to use this.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40</a:t>
            </a:fld>
            <a:endParaRPr lang="en-US"/>
          </a:p>
        </p:txBody>
      </p:sp>
    </p:spTree>
    <p:extLst>
      <p:ext uri="{BB962C8B-B14F-4D97-AF65-F5344CB8AC3E}">
        <p14:creationId xmlns:p14="http://schemas.microsoft.com/office/powerpoint/2010/main" val="28366107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 </a:t>
            </a:r>
          </a:p>
          <a:p>
            <a:r>
              <a:rPr lang="en-GB" dirty="0"/>
              <a:t>Remind them importance of keeping records of when mentoring takes place. </a:t>
            </a:r>
          </a:p>
          <a:p>
            <a:r>
              <a:rPr lang="en-GB" b="1" dirty="0"/>
              <a:t>Note: </a:t>
            </a:r>
            <a:r>
              <a:rPr lang="en-GB" dirty="0"/>
              <a:t>It is important they do not tell the learner work will pass or fail or what mark they think it would get, the mentor's role is to provide</a:t>
            </a:r>
            <a:r>
              <a:rPr lang="en-GB" baseline="0" dirty="0"/>
              <a:t> guidance and support the learner to reflect.</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338820011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42</a:t>
            </a:fld>
            <a:endParaRPr lang="en-US"/>
          </a:p>
        </p:txBody>
      </p:sp>
    </p:spTree>
    <p:extLst>
      <p:ext uri="{BB962C8B-B14F-4D97-AF65-F5344CB8AC3E}">
        <p14:creationId xmlns:p14="http://schemas.microsoft.com/office/powerpoint/2010/main" val="295058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09/10/2025</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09/10/2025</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09/10/2025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09/10/2025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09/10/2025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09/10/2025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09/10/2025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09/10/2025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09/10/2025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09/10/2025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09/10/2025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6.jpeg"/><Relationship Id="rId5" Type="http://schemas.openxmlformats.org/officeDocument/2006/relationships/image" Target="../media/image5.wmf"/><Relationship Id="rId4" Type="http://schemas.openxmlformats.org/officeDocument/2006/relationships/image" Target="../media/image4.wmf"/></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412875"/>
            <a:ext cx="8642350" cy="4308475"/>
          </a:xfrm>
          <a:prstGeom prst="rect">
            <a:avLst/>
          </a:prstGeom>
          <a:noFill/>
        </p:spPr>
        <p:txBody>
          <a:bodyPr>
            <a:spAutoFit/>
          </a:bodyPr>
          <a:lstStyle/>
          <a:p>
            <a:pPr algn="ctr" fontAlgn="auto">
              <a:spcBef>
                <a:spcPts val="0"/>
              </a:spcBef>
              <a:spcAft>
                <a:spcPts val="0"/>
              </a:spcAft>
              <a:defRPr/>
            </a:pPr>
            <a:r>
              <a:rPr lang="en-GB" sz="2800" b="1" kern="0" dirty="0" err="1">
                <a:solidFill>
                  <a:schemeClr val="bg1"/>
                </a:solidFill>
                <a:latin typeface="Arial"/>
                <a:cs typeface="+mj-cs"/>
              </a:rPr>
              <a:t>Croeso</a:t>
            </a:r>
            <a:r>
              <a:rPr lang="en-GB" sz="2800" b="1" kern="0" dirty="0">
                <a:solidFill>
                  <a:schemeClr val="bg1"/>
                </a:solidFill>
                <a:latin typeface="Arial"/>
                <a:cs typeface="+mj-cs"/>
              </a:rPr>
              <a:t> </a:t>
            </a:r>
            <a:r>
              <a:rPr lang="en-GB" sz="2800" b="1" kern="0" dirty="0" err="1">
                <a:solidFill>
                  <a:schemeClr val="bg1"/>
                </a:solidFill>
                <a:latin typeface="Arial"/>
                <a:cs typeface="+mj-cs"/>
              </a:rPr>
              <a:t>i</a:t>
            </a:r>
            <a:r>
              <a:rPr lang="en-GB" sz="2800" b="1" kern="0" dirty="0">
                <a:solidFill>
                  <a:schemeClr val="bg1"/>
                </a:solidFill>
                <a:latin typeface="Arial"/>
                <a:cs typeface="+mj-cs"/>
              </a:rPr>
              <a:t> </a:t>
            </a:r>
            <a:r>
              <a:rPr lang="en-GB" sz="2800" b="1" kern="0" dirty="0" err="1">
                <a:solidFill>
                  <a:schemeClr val="bg1"/>
                </a:solidFill>
                <a:latin typeface="Arial"/>
                <a:cs typeface="+mj-cs"/>
              </a:rPr>
              <a:t>Brifysgol</a:t>
            </a:r>
            <a:r>
              <a:rPr lang="en-GB" sz="2800" b="1" kern="0" dirty="0">
                <a:solidFill>
                  <a:schemeClr val="bg1"/>
                </a:solidFill>
                <a:latin typeface="Arial"/>
                <a:cs typeface="+mj-cs"/>
              </a:rPr>
              <a:t> </a:t>
            </a:r>
            <a:r>
              <a:rPr lang="en-GB" sz="2800" b="1" kern="0" dirty="0" err="1">
                <a:solidFill>
                  <a:schemeClr val="bg1"/>
                </a:solidFill>
                <a:latin typeface="Arial"/>
                <a:cs typeface="+mj-cs"/>
              </a:rPr>
              <a:t>Cymru</a:t>
            </a:r>
            <a:r>
              <a:rPr lang="en-GB" sz="2800" b="1" kern="0" dirty="0">
                <a:solidFill>
                  <a:schemeClr val="bg1"/>
                </a:solidFill>
                <a:latin typeface="Arial"/>
                <a:cs typeface="+mj-cs"/>
              </a:rPr>
              <a:t> 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br>
              <a:rPr lang="en-GB" sz="2800" b="1" kern="0" dirty="0">
                <a:solidFill>
                  <a:schemeClr val="bg1"/>
                </a:solidFill>
                <a:latin typeface="Arial"/>
                <a:cs typeface="+mj-cs"/>
              </a:rPr>
            </a:br>
            <a:r>
              <a:rPr lang="en-GB" sz="2800" b="1" i="1" kern="0" dirty="0">
                <a:solidFill>
                  <a:schemeClr val="bg1"/>
                </a:solidFill>
                <a:latin typeface="Arial"/>
                <a:cs typeface="+mj-cs"/>
              </a:rPr>
              <a:t>Welcome to the University of Wales</a:t>
            </a:r>
            <a:br>
              <a:rPr lang="en-GB" sz="2800" b="1" i="1" kern="0" dirty="0">
                <a:solidFill>
                  <a:schemeClr val="bg1"/>
                </a:solidFill>
                <a:latin typeface="Arial"/>
                <a:cs typeface="+mj-cs"/>
              </a:rPr>
            </a:br>
            <a:r>
              <a:rPr lang="en-GB" sz="2800" b="1" i="1" kern="0" dirty="0">
                <a:solidFill>
                  <a:schemeClr val="bg1"/>
                </a:solidFill>
                <a:latin typeface="Arial"/>
                <a:cs typeface="+mj-cs"/>
              </a:rPr>
              <a:t>Trinity Saint David</a:t>
            </a:r>
          </a:p>
          <a:p>
            <a:pPr algn="ctr" fontAlgn="auto">
              <a:spcBef>
                <a:spcPts val="0"/>
              </a:spcBef>
              <a:spcAft>
                <a:spcPts val="0"/>
              </a:spcAft>
              <a:defRPr/>
            </a:pPr>
            <a:endParaRPr lang="en-GB" sz="3000" i="1"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a:p>
            <a:pPr algn="ctr" fontAlgn="auto">
              <a:spcBef>
                <a:spcPts val="0"/>
              </a:spcBef>
              <a:spcAft>
                <a:spcPts val="0"/>
              </a:spcAft>
              <a:defRPr/>
            </a:pPr>
            <a:r>
              <a:rPr lang="en-GB" sz="2000" kern="0" dirty="0">
                <a:solidFill>
                  <a:schemeClr val="bg1"/>
                </a:solidFill>
                <a:latin typeface="Arial"/>
                <a:cs typeface="+mn-cs"/>
              </a:rPr>
              <a:t>Sarah Loxdale</a:t>
            </a:r>
          </a:p>
          <a:p>
            <a:pPr algn="ctr" fontAlgn="auto">
              <a:spcBef>
                <a:spcPts val="0"/>
              </a:spcBef>
              <a:spcAft>
                <a:spcPts val="0"/>
              </a:spcAft>
              <a:defRPr/>
            </a:pPr>
            <a:r>
              <a:rPr lang="en-GB" sz="2000" kern="0" dirty="0" err="1">
                <a:solidFill>
                  <a:schemeClr val="bg1"/>
                </a:solidFill>
                <a:latin typeface="Arial"/>
                <a:cs typeface="+mn-cs"/>
              </a:rPr>
              <a:t>Darlithydd</a:t>
            </a:r>
            <a:r>
              <a:rPr lang="en-GB" sz="2000" kern="0" dirty="0">
                <a:solidFill>
                  <a:schemeClr val="bg1"/>
                </a:solidFill>
                <a:latin typeface="Arial"/>
                <a:cs typeface="+mn-cs"/>
              </a:rPr>
              <a:t> / </a:t>
            </a:r>
            <a:r>
              <a:rPr lang="en-GB" sz="2000" kern="0" dirty="0" err="1">
                <a:solidFill>
                  <a:schemeClr val="bg1"/>
                </a:solidFill>
                <a:latin typeface="Arial"/>
                <a:cs typeface="+mn-cs"/>
              </a:rPr>
              <a:t>Cyfarwyddwr</a:t>
            </a:r>
            <a:r>
              <a:rPr lang="en-GB" sz="2000" kern="0" dirty="0">
                <a:solidFill>
                  <a:schemeClr val="bg1"/>
                </a:solidFill>
                <a:latin typeface="Arial"/>
                <a:cs typeface="+mn-cs"/>
              </a:rPr>
              <a:t> </a:t>
            </a:r>
            <a:r>
              <a:rPr lang="en-GB" sz="2000" kern="0" dirty="0" err="1">
                <a:solidFill>
                  <a:schemeClr val="bg1"/>
                </a:solidFill>
                <a:latin typeface="Arial"/>
                <a:cs typeface="+mn-cs"/>
              </a:rPr>
              <a:t>Rhaglen</a:t>
            </a:r>
            <a:endParaRPr lang="en-GB" sz="2000"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Lecturer / Programme Director</a:t>
            </a:r>
          </a:p>
          <a:p>
            <a:pPr algn="ctr" fontAlgn="auto">
              <a:spcBef>
                <a:spcPts val="0"/>
              </a:spcBef>
              <a:spcAft>
                <a:spcPts val="0"/>
              </a:spcAft>
              <a:defRPr/>
            </a:pP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Dr Annette </a:t>
            </a:r>
            <a:r>
              <a:rPr lang="en-GB" sz="2000" i="1" kern="0" dirty="0" err="1">
                <a:solidFill>
                  <a:schemeClr val="bg1"/>
                </a:solidFill>
                <a:latin typeface="Arial"/>
                <a:cs typeface="+mn-cs"/>
              </a:rPr>
              <a:t>Fillery</a:t>
            </a:r>
            <a:r>
              <a:rPr lang="en-GB" sz="2000" i="1" kern="0" dirty="0">
                <a:solidFill>
                  <a:schemeClr val="bg1"/>
                </a:solidFill>
                <a:latin typeface="Arial"/>
                <a:cs typeface="+mn-cs"/>
              </a:rPr>
              <a:t>-Travis</a:t>
            </a:r>
          </a:p>
          <a:p>
            <a:pPr algn="ctr" fontAlgn="auto">
              <a:spcBef>
                <a:spcPts val="0"/>
              </a:spcBef>
              <a:spcAft>
                <a:spcPts val="0"/>
              </a:spcAft>
              <a:defRPr/>
            </a:pPr>
            <a:r>
              <a:rPr lang="en-GB" sz="2000" i="1" kern="0" dirty="0" err="1">
                <a:solidFill>
                  <a:schemeClr val="bg1"/>
                </a:solidFill>
                <a:latin typeface="Arial"/>
                <a:cs typeface="+mn-cs"/>
              </a:rPr>
              <a:t>Pennaeth</a:t>
            </a:r>
            <a:r>
              <a:rPr lang="en-GB" sz="2000" i="1" kern="0" dirty="0">
                <a:solidFill>
                  <a:schemeClr val="bg1"/>
                </a:solidFill>
                <a:latin typeface="Arial"/>
                <a:cs typeface="+mn-cs"/>
              </a:rPr>
              <a:t> – </a:t>
            </a:r>
            <a:r>
              <a:rPr lang="en-GB" sz="2000" i="1" kern="0" dirty="0" err="1">
                <a:solidFill>
                  <a:schemeClr val="bg1"/>
                </a:solidFill>
                <a:latin typeface="Arial"/>
                <a:cs typeface="+mn-cs"/>
              </a:rPr>
              <a:t>Athrofa</a:t>
            </a:r>
            <a:r>
              <a:rPr lang="en-GB" sz="2000" i="1" kern="0" dirty="0">
                <a:solidFill>
                  <a:schemeClr val="bg1"/>
                </a:solidFill>
                <a:latin typeface="Arial"/>
                <a:cs typeface="+mn-cs"/>
              </a:rPr>
              <a:t> </a:t>
            </a:r>
            <a:r>
              <a:rPr lang="en-GB" sz="2000" i="1" kern="0" dirty="0" err="1">
                <a:solidFill>
                  <a:schemeClr val="bg1"/>
                </a:solidFill>
                <a:latin typeface="Arial"/>
                <a:cs typeface="+mn-cs"/>
              </a:rPr>
              <a:t>Cymru</a:t>
            </a:r>
            <a:r>
              <a:rPr lang="en-GB" sz="2000" i="1" kern="0" dirty="0">
                <a:solidFill>
                  <a:schemeClr val="bg1"/>
                </a:solidFill>
                <a:latin typeface="Arial"/>
                <a:cs typeface="+mn-cs"/>
              </a:rPr>
              <a:t> </a:t>
            </a:r>
            <a:r>
              <a:rPr lang="en-GB" sz="2000" i="1" kern="0" dirty="0" err="1">
                <a:solidFill>
                  <a:schemeClr val="bg1"/>
                </a:solidFill>
                <a:latin typeface="Arial"/>
                <a:cs typeface="+mn-cs"/>
              </a:rPr>
              <a:t>Dysgu</a:t>
            </a:r>
            <a:r>
              <a:rPr lang="en-GB" sz="2000" i="1" kern="0" dirty="0">
                <a:solidFill>
                  <a:schemeClr val="bg1"/>
                </a:solidFill>
                <a:latin typeface="Arial"/>
                <a:cs typeface="+mn-cs"/>
              </a:rPr>
              <a:t> </a:t>
            </a:r>
            <a:r>
              <a:rPr lang="en-GB" sz="2000" i="1" kern="0" dirty="0" err="1">
                <a:solidFill>
                  <a:schemeClr val="bg1"/>
                </a:solidFill>
                <a:latin typeface="Arial"/>
                <a:cs typeface="+mn-cs"/>
              </a:rPr>
              <a:t>Seiliedig</a:t>
            </a:r>
            <a:r>
              <a:rPr lang="en-GB" sz="2000" i="1" kern="0" dirty="0">
                <a:solidFill>
                  <a:schemeClr val="bg1"/>
                </a:solidFill>
                <a:latin typeface="Arial"/>
                <a:cs typeface="+mn-cs"/>
              </a:rPr>
              <a:t> </a:t>
            </a:r>
            <a:r>
              <a:rPr lang="en-GB" sz="2000" i="1" kern="0" dirty="0" err="1">
                <a:solidFill>
                  <a:schemeClr val="bg1"/>
                </a:solidFill>
                <a:latin typeface="Arial"/>
                <a:cs typeface="+mn-cs"/>
              </a:rPr>
              <a:t>ar</a:t>
            </a:r>
            <a:r>
              <a:rPr lang="en-GB" sz="2000" i="1" kern="0" dirty="0">
                <a:solidFill>
                  <a:schemeClr val="bg1"/>
                </a:solidFill>
                <a:latin typeface="Arial"/>
                <a:cs typeface="+mn-cs"/>
              </a:rPr>
              <a:t> </a:t>
            </a:r>
            <a:r>
              <a:rPr lang="en-GB" sz="2000" i="1" kern="0" dirty="0" err="1">
                <a:solidFill>
                  <a:schemeClr val="bg1"/>
                </a:solidFill>
                <a:latin typeface="Arial"/>
                <a:cs typeface="+mn-cs"/>
              </a:rPr>
              <a:t>Waith</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Head – Wales Institute for Work-based Learning</a:t>
            </a: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fontAlgn="auto">
              <a:spcAft>
                <a:spcPts val="0"/>
              </a:spcAft>
              <a:defRPr/>
            </a:pPr>
            <a:r>
              <a:rPr lang="en-GB" sz="3600" dirty="0" err="1"/>
              <a:t>Gwybodaeth</a:t>
            </a:r>
            <a:r>
              <a:rPr lang="en-GB" sz="3600" dirty="0"/>
              <a:t> am y </a:t>
            </a:r>
            <a:r>
              <a:rPr lang="en-GB" sz="3600" dirty="0" err="1"/>
              <a:t>Brifysgol</a:t>
            </a:r>
            <a:r>
              <a:rPr lang="en-GB" sz="3600" dirty="0"/>
              <a:t> -</a:t>
            </a:r>
            <a:r>
              <a:rPr lang="en-GB" sz="3600" i="1" dirty="0"/>
              <a:t>Information about the University</a:t>
            </a:r>
          </a:p>
        </p:txBody>
      </p:sp>
      <p:sp>
        <p:nvSpPr>
          <p:cNvPr id="17410" name="Content Placeholder 2"/>
          <p:cNvSpPr>
            <a:spLocks noGrp="1"/>
          </p:cNvSpPr>
          <p:nvPr>
            <p:ph sz="half" idx="2"/>
          </p:nvPr>
        </p:nvSpPr>
        <p:spPr>
          <a:xfrm>
            <a:off x="539750" y="1557338"/>
            <a:ext cx="4679950" cy="4022725"/>
          </a:xfrm>
        </p:spPr>
        <p:txBody>
          <a:bodyPr/>
          <a:lstStyle/>
          <a:p>
            <a:pPr>
              <a:spcBef>
                <a:spcPct val="0"/>
              </a:spcBef>
            </a:pPr>
            <a:r>
              <a:rPr lang="en-GB" sz="2000" dirty="0" err="1"/>
              <a:t>Campysau</a:t>
            </a:r>
            <a:r>
              <a:rPr lang="en-GB" sz="2000" dirty="0"/>
              <a:t>:/</a:t>
            </a:r>
            <a:r>
              <a:rPr lang="en-GB" sz="2000" i="1" dirty="0"/>
              <a:t>Campuses</a:t>
            </a:r>
            <a:r>
              <a:rPr lang="en-GB" sz="2000" dirty="0"/>
              <a:t>: </a:t>
            </a:r>
          </a:p>
          <a:p>
            <a:pPr>
              <a:spcBef>
                <a:spcPct val="0"/>
              </a:spcBef>
            </a:pPr>
            <a:r>
              <a:rPr lang="en-GB" sz="2000" dirty="0" err="1"/>
              <a:t>Caerfyrddin</a:t>
            </a:r>
            <a:r>
              <a:rPr lang="en-GB" sz="2000" dirty="0"/>
              <a:t>/Carmarthen; </a:t>
            </a:r>
            <a:r>
              <a:rPr lang="en-GB" sz="2000" dirty="0" err="1"/>
              <a:t>Llambed</a:t>
            </a:r>
            <a:r>
              <a:rPr lang="en-GB" sz="2000" dirty="0"/>
              <a:t>/  </a:t>
            </a:r>
            <a:r>
              <a:rPr lang="en-GB" sz="2000" i="1" dirty="0" err="1"/>
              <a:t>Lampeter</a:t>
            </a:r>
            <a:r>
              <a:rPr lang="en-GB" sz="2000" i="1" dirty="0"/>
              <a:t>;</a:t>
            </a:r>
            <a:r>
              <a:rPr lang="en-GB" sz="2000" dirty="0"/>
              <a:t>  </a:t>
            </a:r>
            <a:r>
              <a:rPr lang="en-GB" sz="2000" dirty="0" err="1"/>
              <a:t>Abertawe</a:t>
            </a:r>
            <a:r>
              <a:rPr lang="en-GB" sz="2000" dirty="0"/>
              <a:t>/</a:t>
            </a:r>
            <a:r>
              <a:rPr lang="en-GB" sz="2000" i="1" dirty="0"/>
              <a:t>Swansea</a:t>
            </a:r>
            <a:r>
              <a:rPr lang="en-GB" sz="2000" dirty="0"/>
              <a:t>; </a:t>
            </a:r>
            <a:r>
              <a:rPr lang="en-GB" sz="2000" dirty="0" err="1"/>
              <a:t>Caerdydd</a:t>
            </a:r>
            <a:r>
              <a:rPr lang="en-GB" sz="2000" dirty="0"/>
              <a:t>/</a:t>
            </a:r>
            <a:r>
              <a:rPr lang="en-GB" sz="2000" i="1" dirty="0"/>
              <a:t>Cardiff</a:t>
            </a:r>
            <a:r>
              <a:rPr lang="en-GB" sz="2000" dirty="0"/>
              <a:t> (WIAV); </a:t>
            </a:r>
            <a:r>
              <a:rPr lang="en-GB" sz="2000" dirty="0" err="1"/>
              <a:t>Llundain</a:t>
            </a:r>
            <a:r>
              <a:rPr lang="en-GB" sz="2000" dirty="0"/>
              <a:t>/ </a:t>
            </a:r>
            <a:r>
              <a:rPr lang="en-GB" sz="2000" i="1" dirty="0"/>
              <a:t>London</a:t>
            </a:r>
          </a:p>
          <a:p>
            <a:pPr>
              <a:spcBef>
                <a:spcPct val="0"/>
              </a:spcBef>
            </a:pPr>
            <a:r>
              <a:rPr lang="en-GB" sz="2000" dirty="0"/>
              <a:t>Sector </a:t>
            </a:r>
            <a:r>
              <a:rPr lang="en-GB" sz="2000" dirty="0" err="1"/>
              <a:t>Ddeuol</a:t>
            </a:r>
            <a:r>
              <a:rPr lang="en-GB" sz="2000" dirty="0"/>
              <a:t>/</a:t>
            </a:r>
            <a:r>
              <a:rPr lang="en-GB" sz="2000" i="1" dirty="0"/>
              <a:t>Dual sector</a:t>
            </a:r>
          </a:p>
          <a:p>
            <a:pPr>
              <a:spcBef>
                <a:spcPct val="0"/>
              </a:spcBef>
            </a:pPr>
            <a:r>
              <a:rPr lang="en-GB" sz="2000" dirty="0" err="1"/>
              <a:t>Pwysigrwydd</a:t>
            </a:r>
            <a:r>
              <a:rPr lang="en-GB" sz="2000" dirty="0"/>
              <a:t> </a:t>
            </a:r>
            <a:r>
              <a:rPr lang="en-GB" sz="2000" dirty="0" err="1"/>
              <a:t>darpariaeth</a:t>
            </a:r>
            <a:r>
              <a:rPr lang="en-GB" sz="2000" dirty="0"/>
              <a:t> </a:t>
            </a:r>
            <a:r>
              <a:rPr lang="en-GB" sz="2000" dirty="0" err="1"/>
              <a:t>dysgu</a:t>
            </a:r>
            <a:r>
              <a:rPr lang="en-GB" sz="2000" dirty="0"/>
              <a:t> </a:t>
            </a:r>
            <a:r>
              <a:rPr lang="en-GB" sz="2000" dirty="0" err="1"/>
              <a:t>seiliedig</a:t>
            </a:r>
            <a:r>
              <a:rPr lang="en-GB" sz="2000" dirty="0"/>
              <a:t> </a:t>
            </a:r>
            <a:r>
              <a:rPr lang="en-GB" sz="2000" dirty="0" err="1"/>
              <a:t>ar</a:t>
            </a:r>
            <a:r>
              <a:rPr lang="en-GB" sz="2000" dirty="0"/>
              <a:t> </a:t>
            </a:r>
            <a:r>
              <a:rPr lang="en-GB" sz="2000" dirty="0" err="1"/>
              <a:t>waith</a:t>
            </a:r>
            <a:r>
              <a:rPr lang="en-GB" sz="2000" dirty="0"/>
              <a:t> a </a:t>
            </a:r>
            <a:r>
              <a:rPr lang="en-GB" sz="2000" dirty="0" err="1"/>
              <a:t>hawliau</a:t>
            </a:r>
            <a:r>
              <a:rPr lang="en-GB" sz="2000" dirty="0"/>
              <a:t> </a:t>
            </a:r>
            <a:r>
              <a:rPr lang="en-GB" sz="2000" dirty="0" err="1"/>
              <a:t>dysgwyr</a:t>
            </a:r>
            <a:r>
              <a:rPr lang="en-GB" sz="2000" dirty="0"/>
              <a:t> /</a:t>
            </a:r>
            <a:r>
              <a:rPr lang="en-GB" sz="2000" i="1" dirty="0"/>
              <a:t>Importance of work-based learning provision and your entitlements as a student</a:t>
            </a:r>
          </a:p>
          <a:p>
            <a:r>
              <a:rPr lang="en-GB" sz="2000" dirty="0"/>
              <a:t>www.pcydds.ac.uk/www.uwtsd.ac.uk</a:t>
            </a:r>
          </a:p>
          <a:p>
            <a:endParaRPr lang="en-GB" dirty="0"/>
          </a:p>
          <a:p>
            <a:endParaRPr lang="en-GB" dirty="0"/>
          </a:p>
        </p:txBody>
      </p:sp>
      <p:sp>
        <p:nvSpPr>
          <p:cNvPr id="17411" name="Picture 4"/>
          <p:cNvSpPr>
            <a:spLocks noChangeAspect="1" noChangeArrowheads="1"/>
          </p:cNvSpPr>
          <p:nvPr/>
        </p:nvSpPr>
        <p:spPr bwMode="auto">
          <a:xfrm>
            <a:off x="7092950" y="4672013"/>
            <a:ext cx="1655763" cy="742950"/>
          </a:xfrm>
          <a:prstGeom prst="rect">
            <a:avLst/>
          </a:prstGeom>
          <a:noFill/>
          <a:ln w="9525">
            <a:noFill/>
            <a:miter lim="800000"/>
            <a:headEnd/>
            <a:tailEnd/>
          </a:ln>
        </p:spPr>
        <p:txBody>
          <a:bodyPr/>
          <a:lstStyle/>
          <a:p>
            <a:endParaRPr lang="en-US"/>
          </a:p>
        </p:txBody>
      </p:sp>
      <p:pic>
        <p:nvPicPr>
          <p:cNvPr id="17412" name="Picture 2" descr="C:\Users\e.wilson\AppData\Local\Microsoft\Windows\Temporary Internet Files\Content.Outlook\NR8DDGLP\Coleg ceredigion logo.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52120" y="4005064"/>
            <a:ext cx="1441450" cy="762000"/>
          </a:xfrm>
          <a:prstGeom prst="rect">
            <a:avLst/>
          </a:prstGeom>
          <a:noFill/>
          <a:ln w="9525">
            <a:noFill/>
            <a:miter lim="800000"/>
            <a:headEnd/>
            <a:tailEnd/>
          </a:ln>
        </p:spPr>
      </p:pic>
      <p:pic>
        <p:nvPicPr>
          <p:cNvPr id="17413"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651500" y="2930525"/>
            <a:ext cx="1441450" cy="885825"/>
          </a:xfrm>
          <a:prstGeom prst="rect">
            <a:avLst/>
          </a:prstGeom>
          <a:noFill/>
          <a:ln w="9525">
            <a:noFill/>
            <a:miter lim="800000"/>
            <a:headEnd/>
            <a:tailEnd/>
          </a:ln>
        </p:spPr>
      </p:pic>
      <p:pic>
        <p:nvPicPr>
          <p:cNvPr id="17414" name="Picture 5"/>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452320" y="3501008"/>
            <a:ext cx="1341438" cy="1136650"/>
          </a:xfrm>
          <a:prstGeom prst="rect">
            <a:avLst/>
          </a:prstGeom>
          <a:noFill/>
          <a:ln w="9525">
            <a:noFill/>
            <a:miter lim="800000"/>
            <a:headEnd/>
            <a:tailEnd/>
          </a:ln>
        </p:spPr>
      </p:pic>
      <p:pic>
        <p:nvPicPr>
          <p:cNvPr id="17415" name="Picture 3" descr="UWTSD Logo.jpg"/>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5652120" y="1700808"/>
            <a:ext cx="3187700" cy="1114425"/>
          </a:xfrm>
          <a:prstGeom prst="rect">
            <a:avLst/>
          </a:prstGeom>
          <a:noFill/>
          <a:ln w="9525">
            <a:noFill/>
            <a:miter lim="800000"/>
            <a:headEnd/>
            <a:tailEnd/>
          </a:ln>
        </p:spPr>
      </p:pic>
      <p:pic>
        <p:nvPicPr>
          <p:cNvPr id="8" name="Picture 7" descr="CSG_logo.jpg"/>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5652120" y="4941168"/>
            <a:ext cx="3151033" cy="648330"/>
          </a:xfrm>
          <a:prstGeom prst="rect">
            <a:avLst/>
          </a:prstGeom>
        </p:spPr>
      </p:pic>
    </p:spTree>
    <p:extLst>
      <p:ext uri="{BB962C8B-B14F-4D97-AF65-F5344CB8AC3E}">
        <p14:creationId xmlns:p14="http://schemas.microsoft.com/office/powerpoint/2010/main" val="3765230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a:t>Cysylltiadau allweddol ar gyfer eich rhaglen </a:t>
            </a:r>
            <a:br>
              <a:rPr lang="en-GB" sz="2800"/>
            </a:br>
            <a:r>
              <a:rPr lang="en-GB" sz="2800" i="1"/>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en-GB" sz="2300" dirty="0" err="1"/>
              <a:t>Darlithydd</a:t>
            </a:r>
            <a:r>
              <a:rPr lang="en-GB" sz="2300" dirty="0"/>
              <a:t> a </a:t>
            </a:r>
            <a:r>
              <a:rPr lang="en-GB" sz="2300" dirty="0" err="1"/>
              <a:t>Chyfarwyddwr</a:t>
            </a:r>
            <a:r>
              <a:rPr lang="en-GB" sz="2300" dirty="0"/>
              <a:t> </a:t>
            </a:r>
            <a:r>
              <a:rPr lang="en-GB" sz="2300" dirty="0" err="1"/>
              <a:t>Rhaglen</a:t>
            </a:r>
            <a:r>
              <a:rPr lang="en-GB" sz="2300" dirty="0"/>
              <a:t> y </a:t>
            </a:r>
            <a:r>
              <a:rPr lang="en-GB" sz="2300" dirty="0" err="1"/>
              <a:t>Dystysgrif</a:t>
            </a:r>
            <a:r>
              <a:rPr lang="en-GB" sz="2300" dirty="0"/>
              <a:t> </a:t>
            </a:r>
            <a:r>
              <a:rPr lang="en-GB" sz="2300" dirty="0" err="1"/>
              <a:t>Raddedig</a:t>
            </a:r>
            <a:r>
              <a:rPr lang="en-GB" sz="2300" dirty="0"/>
              <a:t>/</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en-GB" sz="2300" dirty="0" err="1"/>
              <a:t>Swyddog</a:t>
            </a:r>
            <a:r>
              <a:rPr lang="en-GB" sz="2300" dirty="0"/>
              <a:t> </a:t>
            </a:r>
            <a:r>
              <a:rPr lang="en-GB" sz="2300" dirty="0" err="1"/>
              <a:t>Gweinyddol</a:t>
            </a:r>
            <a:r>
              <a:rPr lang="en-GB" sz="2300" dirty="0"/>
              <a:t> – </a:t>
            </a:r>
            <a:r>
              <a:rPr lang="en-GB" sz="2300" dirty="0" err="1"/>
              <a:t>Fframwaith</a:t>
            </a:r>
            <a:r>
              <a:rPr lang="en-GB" sz="2300" dirty="0"/>
              <a:t> </a:t>
            </a:r>
            <a:r>
              <a:rPr lang="en-GB" sz="2300" dirty="0" err="1"/>
              <a:t>Arfer</a:t>
            </a:r>
            <a:r>
              <a:rPr lang="en-GB" sz="2300" dirty="0"/>
              <a:t> </a:t>
            </a:r>
            <a:r>
              <a:rPr lang="en-GB" sz="2300" dirty="0" err="1"/>
              <a:t>Proffesiynol</a:t>
            </a:r>
            <a:r>
              <a:rPr lang="en-GB" sz="2300" dirty="0"/>
              <a:t>/</a:t>
            </a:r>
            <a:r>
              <a:rPr lang="en-GB" sz="2300" i="1" dirty="0"/>
              <a:t>Administrative Officer – Professional Practice </a:t>
            </a:r>
            <a:r>
              <a:rPr lang="en-GB" sz="2300" i="1" dirty="0" err="1"/>
              <a:t>Framewok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500063" y="609600"/>
            <a:ext cx="8243887" cy="1143000"/>
          </a:xfrm>
        </p:spPr>
        <p:txBody>
          <a:bodyPr/>
          <a:lstStyle/>
          <a:p>
            <a:pPr algn="l"/>
            <a:r>
              <a:rPr lang="en-GB" sz="2800" dirty="0" err="1"/>
              <a:t>Mae’r</a:t>
            </a:r>
            <a:r>
              <a:rPr lang="en-GB" sz="2800" dirty="0"/>
              <a:t> </a:t>
            </a:r>
            <a:r>
              <a:rPr lang="en-GB" sz="2800" dirty="0" err="1"/>
              <a:t>Dystysgrif</a:t>
            </a:r>
            <a:r>
              <a:rPr lang="en-GB" sz="2800" dirty="0"/>
              <a:t> </a:t>
            </a:r>
            <a:r>
              <a:rPr lang="en-GB" sz="2800" dirty="0" err="1"/>
              <a:t>Addysg</a:t>
            </a:r>
            <a:r>
              <a:rPr lang="en-GB" sz="2800" dirty="0"/>
              <a:t> </a:t>
            </a:r>
            <a:r>
              <a:rPr lang="en-GB" sz="2800" dirty="0" err="1"/>
              <a:t>yn</a:t>
            </a:r>
            <a:r>
              <a:rPr lang="en-GB" sz="2800" dirty="0"/>
              <a:t>: </a:t>
            </a:r>
            <a:br>
              <a:rPr lang="en-GB" sz="2800" dirty="0"/>
            </a:br>
            <a:r>
              <a:rPr lang="en-GB" sz="2800" i="1" dirty="0"/>
              <a:t>This Graduate Certificate is:</a:t>
            </a:r>
          </a:p>
        </p:txBody>
      </p:sp>
      <p:sp>
        <p:nvSpPr>
          <p:cNvPr id="3" name="Content Placeholder 2"/>
          <p:cNvSpPr>
            <a:spLocks noGrp="1"/>
          </p:cNvSpPr>
          <p:nvPr>
            <p:ph idx="1"/>
          </p:nvPr>
        </p:nvSpPr>
        <p:spPr>
          <a:xfrm>
            <a:off x="4716463" y="1981200"/>
            <a:ext cx="3741737" cy="4114800"/>
          </a:xfrm>
        </p:spPr>
        <p:txBody>
          <a:bodyPr rtlCol="0">
            <a:normAutofit/>
          </a:bodyPr>
          <a:lstStyle/>
          <a:p>
            <a:pPr fontAlgn="auto">
              <a:spcBef>
                <a:spcPts val="0"/>
              </a:spcBef>
              <a:spcAft>
                <a:spcPts val="0"/>
              </a:spcAft>
              <a:buFont typeface="Arial" pitchFamily="34" charset="0"/>
              <a:buChar char="•"/>
              <a:defRPr/>
            </a:pPr>
            <a:r>
              <a:rPr lang="en-GB" sz="2800" dirty="0"/>
              <a:t>Level 6 qualification in the CQFW</a:t>
            </a:r>
          </a:p>
          <a:p>
            <a:pPr fontAlgn="auto">
              <a:spcBef>
                <a:spcPts val="0"/>
              </a:spcBef>
              <a:spcAft>
                <a:spcPts val="0"/>
              </a:spcAft>
              <a:buFont typeface="Arial" pitchFamily="34" charset="0"/>
              <a:buChar char="•"/>
              <a:defRPr/>
            </a:pPr>
            <a:r>
              <a:rPr lang="en-GB" sz="2800" dirty="0"/>
              <a:t>60 credits, the equivalent of around 600 hours of learning.</a:t>
            </a:r>
          </a:p>
          <a:p>
            <a:pPr marL="0" indent="0" fontAlgn="auto">
              <a:spcAft>
                <a:spcPts val="0"/>
              </a:spcAft>
              <a:buFont typeface="Arial" pitchFamily="34" charset="0"/>
              <a:buNone/>
              <a:defRPr/>
            </a:pPr>
            <a:endParaRPr lang="en-GB" dirty="0"/>
          </a:p>
        </p:txBody>
      </p:sp>
      <p:sp>
        <p:nvSpPr>
          <p:cNvPr id="4" name="TextBox 3"/>
          <p:cNvSpPr txBox="1"/>
          <p:nvPr/>
        </p:nvSpPr>
        <p:spPr>
          <a:xfrm>
            <a:off x="611188" y="2060575"/>
            <a:ext cx="3889375" cy="3108325"/>
          </a:xfrm>
          <a:prstGeom prst="rect">
            <a:avLst/>
          </a:prstGeom>
          <a:noFill/>
        </p:spPr>
        <p:txBody>
          <a:bodyPr>
            <a:spAutoFit/>
          </a:bodyPr>
          <a:lstStyle/>
          <a:p>
            <a:pPr marL="342900" indent="-342900" fontAlgn="auto">
              <a:spcBef>
                <a:spcPts val="0"/>
              </a:spcBef>
              <a:spcAft>
                <a:spcPts val="0"/>
              </a:spcAft>
              <a:buFont typeface="Arial" pitchFamily="34" charset="0"/>
              <a:buChar char="•"/>
              <a:defRPr/>
            </a:pPr>
            <a:r>
              <a:rPr lang="en-GB" sz="2800" dirty="0" err="1">
                <a:latin typeface="+mj-lt"/>
                <a:cs typeface="+mn-cs"/>
              </a:rPr>
              <a:t>Cymhwyster</a:t>
            </a:r>
            <a:r>
              <a:rPr lang="en-GB" sz="2800" dirty="0">
                <a:latin typeface="+mj-lt"/>
                <a:cs typeface="+mn-cs"/>
              </a:rPr>
              <a:t> </a:t>
            </a:r>
            <a:r>
              <a:rPr lang="en-GB" sz="2800" dirty="0" err="1">
                <a:latin typeface="+mj-lt"/>
                <a:cs typeface="+mn-cs"/>
              </a:rPr>
              <a:t>Lefel</a:t>
            </a:r>
            <a:r>
              <a:rPr lang="en-GB" sz="2800" dirty="0">
                <a:latin typeface="+mj-lt"/>
                <a:cs typeface="+mn-cs"/>
              </a:rPr>
              <a:t> 6 </a:t>
            </a:r>
            <a:r>
              <a:rPr lang="en-GB" sz="2800" dirty="0" err="1">
                <a:latin typeface="+mj-lt"/>
                <a:cs typeface="+mn-cs"/>
              </a:rPr>
              <a:t>yn</a:t>
            </a:r>
            <a:r>
              <a:rPr lang="en-GB" sz="2800" dirty="0">
                <a:latin typeface="+mj-lt"/>
                <a:cs typeface="+mn-cs"/>
              </a:rPr>
              <a:t> </a:t>
            </a:r>
            <a:r>
              <a:rPr lang="en-GB" sz="2800" dirty="0" err="1">
                <a:latin typeface="+mj-lt"/>
                <a:cs typeface="+mn-cs"/>
              </a:rPr>
              <a:t>Fframwaith</a:t>
            </a:r>
            <a:r>
              <a:rPr lang="en-GB" sz="2800" dirty="0">
                <a:latin typeface="+mj-lt"/>
                <a:cs typeface="+mn-cs"/>
              </a:rPr>
              <a:t> </a:t>
            </a:r>
            <a:r>
              <a:rPr lang="en-GB" sz="2800" dirty="0" err="1">
                <a:latin typeface="+mj-lt"/>
                <a:cs typeface="+mn-cs"/>
              </a:rPr>
              <a:t>Cymwysterau</a:t>
            </a:r>
            <a:r>
              <a:rPr lang="en-GB" sz="2800" dirty="0">
                <a:latin typeface="+mj-lt"/>
                <a:cs typeface="+mn-cs"/>
              </a:rPr>
              <a:t> a </a:t>
            </a:r>
            <a:r>
              <a:rPr lang="en-GB" sz="2800" dirty="0" err="1">
                <a:latin typeface="+mj-lt"/>
                <a:cs typeface="+mn-cs"/>
              </a:rPr>
              <a:t>Cwricwlwm</a:t>
            </a:r>
            <a:r>
              <a:rPr lang="en-GB" sz="2800" dirty="0">
                <a:latin typeface="+mj-lt"/>
                <a:cs typeface="+mn-cs"/>
              </a:rPr>
              <a:t> </a:t>
            </a:r>
            <a:r>
              <a:rPr lang="en-GB" sz="2800" dirty="0" err="1">
                <a:latin typeface="+mj-lt"/>
                <a:cs typeface="+mn-cs"/>
              </a:rPr>
              <a:t>Cymru</a:t>
            </a:r>
            <a:endParaRPr lang="en-GB" sz="2800" dirty="0">
              <a:latin typeface="+mj-lt"/>
              <a:cs typeface="+mn-cs"/>
            </a:endParaRPr>
          </a:p>
          <a:p>
            <a:pPr marL="342900" indent="-342900" fontAlgn="auto">
              <a:spcBef>
                <a:spcPts val="0"/>
              </a:spcBef>
              <a:spcAft>
                <a:spcPts val="0"/>
              </a:spcAft>
              <a:buFont typeface="Arial" pitchFamily="34" charset="0"/>
              <a:buChar char="•"/>
              <a:defRPr/>
            </a:pPr>
            <a:r>
              <a:rPr lang="en-GB" sz="2800" dirty="0">
                <a:latin typeface="+mj-lt"/>
                <a:cs typeface="+mn-cs"/>
              </a:rPr>
              <a:t>60 </a:t>
            </a:r>
            <a:r>
              <a:rPr lang="en-GB" sz="2800" dirty="0" err="1">
                <a:latin typeface="+mj-lt"/>
                <a:cs typeface="+mn-cs"/>
              </a:rPr>
              <a:t>credyd</a:t>
            </a:r>
            <a:r>
              <a:rPr lang="en-GB" sz="2800" dirty="0">
                <a:latin typeface="+mj-lt"/>
                <a:cs typeface="+mn-cs"/>
              </a:rPr>
              <a:t>, </a:t>
            </a:r>
            <a:r>
              <a:rPr lang="en-GB" sz="2800" dirty="0" err="1">
                <a:latin typeface="+mj-lt"/>
                <a:cs typeface="+mn-cs"/>
              </a:rPr>
              <a:t>yn</a:t>
            </a:r>
            <a:r>
              <a:rPr lang="en-GB" sz="2800" dirty="0">
                <a:latin typeface="+mj-lt"/>
                <a:cs typeface="+mn-cs"/>
              </a:rPr>
              <a:t> </a:t>
            </a:r>
            <a:r>
              <a:rPr lang="en-GB" sz="2800" dirty="0" err="1">
                <a:latin typeface="+mj-lt"/>
                <a:cs typeface="+mn-cs"/>
              </a:rPr>
              <a:t>gyfwerth</a:t>
            </a:r>
            <a:r>
              <a:rPr lang="en-GB" sz="2800" dirty="0">
                <a:latin typeface="+mj-lt"/>
                <a:cs typeface="+mn-cs"/>
              </a:rPr>
              <a:t> a </a:t>
            </a:r>
            <a:r>
              <a:rPr lang="en-GB" sz="2800" dirty="0" err="1">
                <a:latin typeface="+mj-lt"/>
                <a:cs typeface="+mn-cs"/>
              </a:rPr>
              <a:t>thua</a:t>
            </a:r>
            <a:r>
              <a:rPr lang="en-GB" sz="2800" dirty="0">
                <a:latin typeface="+mj-lt"/>
                <a:cs typeface="+mn-cs"/>
              </a:rPr>
              <a:t> 600 </a:t>
            </a:r>
            <a:r>
              <a:rPr lang="en-GB" sz="2800" dirty="0" err="1">
                <a:latin typeface="+mj-lt"/>
                <a:cs typeface="+mn-cs"/>
              </a:rPr>
              <a:t>awr</a:t>
            </a:r>
            <a:r>
              <a:rPr lang="en-GB" sz="2800" dirty="0">
                <a:latin typeface="+mj-lt"/>
                <a:cs typeface="+mn-cs"/>
              </a:rPr>
              <a:t> o </a:t>
            </a:r>
            <a:r>
              <a:rPr lang="en-GB" sz="2800" dirty="0" err="1">
                <a:latin typeface="+mj-lt"/>
                <a:cs typeface="+mn-cs"/>
              </a:rPr>
              <a:t>ddysgu</a:t>
            </a:r>
            <a:r>
              <a:rPr lang="en-GB" sz="2800" dirty="0">
                <a:latin typeface="+mj-lt"/>
                <a:cs typeface="+mn-cs"/>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Porth</a:t>
            </a:r>
            <a:r>
              <a:rPr lang="en-GB" sz="4400" b="1" kern="0" dirty="0">
                <a:solidFill>
                  <a:schemeClr val="bg1"/>
                </a:solidFill>
                <a:latin typeface="Arial"/>
                <a:cs typeface="+mj-cs"/>
              </a:rPr>
              <a:t> </a:t>
            </a:r>
            <a:r>
              <a:rPr lang="en-GB" sz="4400" b="1" kern="0" dirty="0" err="1">
                <a:solidFill>
                  <a:schemeClr val="bg1"/>
                </a:solidFill>
                <a:latin typeface="Arial"/>
                <a:cs typeface="+mj-cs"/>
              </a:rPr>
              <a:t>Agored</a:t>
            </a:r>
            <a:endParaRPr lang="en-GB" sz="4400" i="1" kern="0" dirty="0">
              <a:solidFill>
                <a:schemeClr val="bg1"/>
              </a:solidFill>
              <a:latin typeface="Arial"/>
              <a:cs typeface="+mj-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err="1">
                <a:latin typeface="Arial" charset="0"/>
              </a:rPr>
              <a:t>Partneriaeth</a:t>
            </a:r>
            <a:r>
              <a:rPr lang="en-GB" sz="3200" b="1" dirty="0">
                <a:latin typeface="Arial" charset="0"/>
              </a:rPr>
              <a:t> </a:t>
            </a:r>
            <a:r>
              <a:rPr lang="en-GB" sz="3200" b="1" i="1" dirty="0">
                <a:latin typeface="Arial" charset="0"/>
              </a:rPr>
              <a:t>Porth </a:t>
            </a:r>
            <a:r>
              <a:rPr lang="en-GB" sz="3200" b="1" i="1" dirty="0" err="1">
                <a:latin typeface="Arial" charset="0"/>
              </a:rPr>
              <a:t>Agored</a:t>
            </a:r>
            <a:r>
              <a:rPr lang="en-GB" sz="3200" b="1" i="1" dirty="0">
                <a:latin typeface="Arial" charset="0"/>
              </a:rPr>
              <a:t>  </a:t>
            </a:r>
            <a:r>
              <a:rPr lang="en-GB" sz="3200" b="1" dirty="0">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a:latin typeface="Arial" charset="0"/>
              </a:rPr>
              <a:t>Wrexham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268760"/>
            <a:ext cx="4316412" cy="4968528"/>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a:p>
            <a:pPr marL="0" indent="0">
              <a:buNone/>
            </a:pPr>
            <a:endParaRPr lang="en-GB" sz="2000" dirty="0">
              <a:solidFill>
                <a:srgbClr val="FF0000"/>
              </a:solidFill>
              <a:latin typeface="Arial"/>
              <a:cs typeface="Arial"/>
            </a:endParaRPr>
          </a:p>
        </p:txBody>
      </p:sp>
      <p:sp>
        <p:nvSpPr>
          <p:cNvPr id="25603" name="Rectangle 6"/>
          <p:cNvSpPr>
            <a:spLocks noGrp="1" noChangeArrowheads="1"/>
          </p:cNvSpPr>
          <p:nvPr>
            <p:ph type="body" sz="half" idx="2"/>
          </p:nvPr>
        </p:nvSpPr>
        <p:spPr>
          <a:xfrm>
            <a:off x="4648200" y="1268760"/>
            <a:ext cx="4316413" cy="4857403"/>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a:t>
            </a:r>
            <a:r>
              <a:rPr lang="en-US" sz="2000" dirty="0" err="1">
                <a:latin typeface="Arial" charset="0"/>
              </a:rPr>
              <a:t>Programme</a:t>
            </a:r>
            <a:r>
              <a:rPr lang="en-US" sz="2000" dirty="0">
                <a:latin typeface="Arial" charset="0"/>
              </a:rPr>
              <a:t> has been linked to the first 3 years in practice and is a requirement for the first period of re-registration as a social worker. </a:t>
            </a:r>
            <a:endParaRPr lang="en-GB" sz="2000" dirty="0">
              <a:latin typeface="Arial" charset="0"/>
            </a:endParaRPr>
          </a:p>
          <a:p>
            <a:pPr marL="0" indent="0">
              <a:lnSpc>
                <a:spcPct val="90000"/>
              </a:lnSpc>
              <a:buNone/>
            </a:pPr>
            <a:endParaRPr lang="en-US" sz="2000" dirty="0">
              <a:latin typeface="Arial"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a:xfrm>
            <a:off x="351274" y="-1496"/>
            <a:ext cx="8229600" cy="1143000"/>
          </a:xfrm>
        </p:spPr>
        <p:txBody>
          <a:bodyPr/>
          <a:lstStyle/>
          <a:p>
            <a:r>
              <a:rPr lang="cy-GB" sz="4000" dirty="0">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218456"/>
            <a:ext cx="4230631" cy="4421088"/>
          </a:xfrm>
        </p:spPr>
        <p:txBody>
          <a:bodyPr/>
          <a:lstStyle/>
          <a:p>
            <a:pPr>
              <a:buFontTx/>
              <a:buNone/>
            </a:pPr>
            <a:r>
              <a:rPr lang="cy-GB" sz="2000" b="1" dirty="0">
                <a:latin typeface="Arial" charset="0"/>
              </a:rPr>
              <a:t>Canllawiau</a:t>
            </a:r>
          </a:p>
          <a:p>
            <a:r>
              <a:rPr lang="cy-GB" sz="2000" dirty="0">
                <a:latin typeface="Arial" charset="0"/>
              </a:rPr>
              <a:t>Cyflwyno’r portffolio </a:t>
            </a:r>
          </a:p>
          <a:p>
            <a:r>
              <a:rPr lang="cy-GB" sz="2000" dirty="0">
                <a:latin typeface="Arial" charset="0"/>
              </a:rPr>
              <a:t>Asesiad </a:t>
            </a:r>
          </a:p>
          <a:p>
            <a:r>
              <a:rPr lang="cy-GB" sz="2000" dirty="0">
                <a:latin typeface="Arial" charset="0"/>
              </a:rPr>
              <a:t>Datganiad cyfrinachedd </a:t>
            </a:r>
          </a:p>
          <a:p>
            <a:r>
              <a:rPr lang="cy-GB" sz="2000" dirty="0">
                <a:latin typeface="Arial" charset="0"/>
              </a:rPr>
              <a:t>Dyslecsia ac amgylchiadau arbennig eraill.</a:t>
            </a:r>
          </a:p>
          <a:p>
            <a:r>
              <a:rPr lang="cy-GB" sz="2000" dirty="0"/>
              <a:t>Dewch o hyd i’r portffolio ar Moodle fel 5 tasg ar ffurf </a:t>
            </a:r>
            <a:r>
              <a:rPr lang="cy-GB" sz="2000" dirty="0" err="1"/>
              <a:t>profforma</a:t>
            </a:r>
            <a:r>
              <a:rPr lang="cy-GB" sz="2000" dirty="0"/>
              <a:t> ar wahân i’w gilydd. Mae 4 yn dasgau, a’r 5ed ar gyfer y rhestr gyfeirio a'r cytundeb dysgu.</a:t>
            </a:r>
            <a:endParaRPr lang="cy-GB" sz="2000" dirty="0">
              <a:latin typeface="Arial" charset="0"/>
            </a:endParaRPr>
          </a:p>
        </p:txBody>
      </p:sp>
      <p:sp>
        <p:nvSpPr>
          <p:cNvPr id="28675" name="Rectangle 6"/>
          <p:cNvSpPr>
            <a:spLocks noGrp="1" noChangeArrowheads="1"/>
          </p:cNvSpPr>
          <p:nvPr>
            <p:ph type="body" sz="half" idx="2"/>
          </p:nvPr>
        </p:nvSpPr>
        <p:spPr>
          <a:xfrm>
            <a:off x="4589520" y="1052736"/>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Neurodiversity and other special circumstances. </a:t>
            </a:r>
          </a:p>
          <a:p>
            <a:pPr>
              <a:lnSpc>
                <a:spcPct val="110000"/>
              </a:lnSpc>
            </a:pPr>
            <a:r>
              <a:rPr lang="en-GB" sz="2200" dirty="0">
                <a:latin typeface="Arial" charset="0"/>
              </a:rPr>
              <a:t>You access the portfolio via Moodle as 5 separate task proformas. 4 are tasks, the 5 is for the reference list and learning agreement.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lstStyle/>
          <a:p>
            <a:r>
              <a:rPr lang="cy-GB" sz="3600" dirty="0"/>
              <a:t>Cyfrinachedd </a:t>
            </a:r>
            <a:r>
              <a:rPr lang="en-US" sz="3600" dirty="0"/>
              <a:t>/ Confidentiality</a:t>
            </a:r>
            <a:r>
              <a:rPr lang="en-US"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dirty="0">
                <a:latin typeface="ArialMT"/>
              </a:rPr>
              <a:t>Y</a:t>
            </a:r>
            <a:r>
              <a:rPr lang="en-GB" sz="1600" dirty="0">
                <a:effectLst/>
                <a:latin typeface="ArialMT"/>
              </a:rPr>
              <a:t>ou must: </a:t>
            </a:r>
            <a:endParaRPr lang="en-GB" sz="1600"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effectLst/>
                <a:latin typeface="ArialMT"/>
              </a:rPr>
              <a:t>not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288627"/>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lnSpcReduction="10000"/>
          </a:bodyPr>
          <a:lstStyle/>
          <a:p>
            <a:pPr marL="0" indent="0" fontAlgn="auto">
              <a:spcBef>
                <a:spcPct val="100000"/>
              </a:spcBef>
              <a:spcAft>
                <a:spcPts val="0"/>
              </a:spcAft>
              <a:buFontTx/>
              <a:buNone/>
              <a:defRPr/>
            </a:pPr>
            <a:r>
              <a:rPr lang="en-GB" sz="2000" b="1" dirty="0" err="1">
                <a:latin typeface="Arial" charset="0"/>
              </a:rPr>
              <a:t>Portffolio</a:t>
            </a:r>
            <a:r>
              <a:rPr lang="en-GB" sz="2000" b="1" dirty="0">
                <a:latin typeface="Arial" charset="0"/>
              </a:rPr>
              <a:t> </a:t>
            </a:r>
            <a:r>
              <a:rPr lang="en-GB" sz="2000" b="1" dirty="0" err="1">
                <a:latin typeface="Arial" charset="0"/>
              </a:rPr>
              <a:t>yn</a:t>
            </a:r>
            <a:r>
              <a:rPr lang="en-GB" sz="2000" b="1" dirty="0">
                <a:latin typeface="Arial" charset="0"/>
              </a:rPr>
              <a:t> </a:t>
            </a:r>
            <a:r>
              <a:rPr lang="en-GB" sz="2000" b="1" dirty="0" err="1">
                <a:latin typeface="Arial" charset="0"/>
              </a:rPr>
              <a:t>seiliedig</a:t>
            </a:r>
            <a:r>
              <a:rPr lang="en-GB" sz="2000" b="1" dirty="0">
                <a:latin typeface="Arial" charset="0"/>
              </a:rPr>
              <a:t> </a:t>
            </a:r>
            <a:r>
              <a:rPr lang="en-GB" sz="2000" b="1" dirty="0" err="1">
                <a:latin typeface="Arial" charset="0"/>
              </a:rPr>
              <a:t>ar</a:t>
            </a:r>
            <a:r>
              <a:rPr lang="en-GB" sz="2000" b="1" dirty="0">
                <a:latin typeface="Arial" charset="0"/>
              </a:rPr>
              <a:t> </a:t>
            </a:r>
            <a:r>
              <a:rPr lang="en-GB" sz="2000" b="1" dirty="0" err="1">
                <a:latin typeface="Arial" charset="0"/>
              </a:rPr>
              <a:t>ofynion</a:t>
            </a:r>
            <a:r>
              <a:rPr lang="en-GB" sz="2000" b="1" dirty="0">
                <a:latin typeface="Arial" charset="0"/>
              </a:rPr>
              <a:t> 3 </a:t>
            </a:r>
            <a:r>
              <a:rPr lang="en-GB" sz="2000" b="1" dirty="0" err="1">
                <a:latin typeface="Arial" charset="0"/>
              </a:rPr>
              <a:t>Gofal</a:t>
            </a:r>
            <a:r>
              <a:rPr lang="en-GB" sz="2000" b="1" dirty="0">
                <a:latin typeface="Arial" charset="0"/>
              </a:rPr>
              <a:t> </a:t>
            </a:r>
            <a:r>
              <a:rPr lang="en-GB" sz="2000" b="1" dirty="0" err="1">
                <a:latin typeface="Arial" charset="0"/>
              </a:rPr>
              <a:t>Cymdeithasol</a:t>
            </a:r>
            <a:r>
              <a:rPr lang="en-GB" sz="2000" b="1" dirty="0">
                <a:latin typeface="Arial" charset="0"/>
              </a:rPr>
              <a:t> Cymru </a:t>
            </a:r>
            <a:r>
              <a:rPr lang="en-GB" sz="2000" b="1" dirty="0" err="1">
                <a:latin typeface="Arial" charset="0"/>
              </a:rPr>
              <a:t>a’r</a:t>
            </a:r>
            <a:r>
              <a:rPr lang="en-GB" sz="2000" b="1" dirty="0">
                <a:latin typeface="Arial" charset="0"/>
              </a:rPr>
              <a:t> </a:t>
            </a:r>
            <a:r>
              <a:rPr lang="en-GB" sz="2000" b="1" dirty="0" err="1">
                <a:latin typeface="Arial" charset="0"/>
              </a:rPr>
              <a:t>Safonau</a:t>
            </a:r>
            <a:r>
              <a:rPr lang="en-GB" sz="2000" b="1" dirty="0">
                <a:latin typeface="Arial" charset="0"/>
              </a:rPr>
              <a:t> </a:t>
            </a:r>
            <a:r>
              <a:rPr lang="en-GB" sz="2000" b="1" dirty="0" err="1">
                <a:latin typeface="Arial" charset="0"/>
              </a:rPr>
              <a:t>Galwedigaethol</a:t>
            </a:r>
            <a:r>
              <a:rPr lang="en-GB" sz="2000" b="1" dirty="0">
                <a:latin typeface="Arial" charset="0"/>
              </a:rPr>
              <a:t> </a:t>
            </a:r>
            <a:r>
              <a:rPr lang="en-GB" sz="2000" b="1" dirty="0" err="1">
                <a:latin typeface="Arial" charset="0"/>
              </a:rPr>
              <a:t>Cenedlaethol</a:t>
            </a:r>
            <a:endParaRPr lang="en-GB" sz="2000" b="1" dirty="0">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Dadansoddi</a:t>
            </a:r>
            <a:r>
              <a:rPr lang="en-GB" sz="2000" dirty="0">
                <a:latin typeface="Arial" charset="0"/>
              </a:rPr>
              <a:t> </a:t>
            </a:r>
            <a:r>
              <a:rPr lang="en-GB" sz="2000" dirty="0" err="1">
                <a:latin typeface="Arial" charset="0"/>
              </a:rPr>
              <a:t>wrth</a:t>
            </a:r>
            <a:r>
              <a:rPr lang="en-GB" sz="2000" dirty="0">
                <a:latin typeface="Arial" charset="0"/>
              </a:rPr>
              <a:t> </a:t>
            </a:r>
            <a:r>
              <a:rPr lang="en-GB" sz="2000" dirty="0" err="1">
                <a:latin typeface="Arial" charset="0"/>
              </a:rPr>
              <a:t>asesu</a:t>
            </a:r>
            <a:r>
              <a:rPr lang="en-GB" sz="2000" dirty="0">
                <a:latin typeface="Arial" charset="0"/>
              </a:rPr>
              <a:t> </a:t>
            </a:r>
            <a:r>
              <a:rPr lang="en-GB" sz="2000" dirty="0" err="1">
                <a:latin typeface="Arial" charset="0"/>
              </a:rPr>
              <a:t>er</a:t>
            </a:r>
            <a:r>
              <a:rPr lang="en-GB" sz="2000" dirty="0">
                <a:latin typeface="Arial" charset="0"/>
              </a:rPr>
              <a:t> </a:t>
            </a:r>
            <a:r>
              <a:rPr lang="en-GB" sz="2000" dirty="0" err="1">
                <a:latin typeface="Arial" charset="0"/>
              </a:rPr>
              <a:t>mwyn</a:t>
            </a:r>
            <a:r>
              <a:rPr lang="en-GB" sz="2000" dirty="0">
                <a:latin typeface="Arial" charset="0"/>
              </a:rPr>
              <a:t> </a:t>
            </a:r>
            <a:r>
              <a:rPr lang="en-GB" sz="2000" dirty="0" err="1">
                <a:latin typeface="Arial" charset="0"/>
              </a:rPr>
              <a:t>llywio</a:t>
            </a:r>
            <a:r>
              <a:rPr lang="en-GB" sz="2000" dirty="0">
                <a:latin typeface="Arial" charset="0"/>
              </a:rPr>
              <a:t> </a:t>
            </a:r>
            <a:r>
              <a:rPr lang="en-GB" sz="2000" dirty="0" err="1">
                <a:latin typeface="Arial" charset="0"/>
              </a:rPr>
              <a:t>ymyriadau</a:t>
            </a:r>
            <a:r>
              <a:rPr lang="en-GB" sz="2000" dirty="0">
                <a:latin typeface="Arial" charset="0"/>
              </a:rPr>
              <a:t> </a:t>
            </a:r>
          </a:p>
          <a:p>
            <a:pPr fontAlgn="auto">
              <a:lnSpc>
                <a:spcPct val="110000"/>
              </a:lnSpc>
              <a:spcBef>
                <a:spcPts val="0"/>
              </a:spcBef>
              <a:spcAft>
                <a:spcPts val="0"/>
              </a:spcAft>
              <a:buFont typeface="Arial" pitchFamily="34" charset="0"/>
              <a:buChar char="•"/>
              <a:defRPr/>
            </a:pPr>
            <a:r>
              <a:rPr lang="en-GB" sz="2000" dirty="0" err="1">
                <a:latin typeface="Arial" charset="0"/>
              </a:rPr>
              <a:t>Cydweithio</a:t>
            </a:r>
            <a:r>
              <a:rPr lang="en-GB" sz="2000" dirty="0">
                <a:latin typeface="Arial" charset="0"/>
              </a:rPr>
              <a:t> a </a:t>
            </a:r>
            <a:r>
              <a:rPr lang="en-GB" sz="2000" dirty="0" err="1">
                <a:latin typeface="Arial" charset="0"/>
              </a:rPr>
              <a:t>defnyddwyr</a:t>
            </a:r>
            <a:r>
              <a:rPr lang="en-GB" sz="2000" dirty="0">
                <a:latin typeface="Arial" charset="0"/>
              </a:rPr>
              <a:t> </a:t>
            </a:r>
            <a:r>
              <a:rPr lang="en-GB" sz="2000" dirty="0" err="1">
                <a:latin typeface="Arial" charset="0"/>
              </a:rPr>
              <a:t>gwasanethau</a:t>
            </a:r>
            <a:r>
              <a:rPr lang="en-GB" sz="2000" dirty="0">
                <a:latin typeface="Arial" charset="0"/>
              </a:rPr>
              <a:t> a </a:t>
            </a:r>
            <a:r>
              <a:rPr lang="en-GB" sz="2000" dirty="0" err="1">
                <a:latin typeface="Arial" charset="0"/>
              </a:rPr>
              <a:t>gofalwyr</a:t>
            </a:r>
            <a:r>
              <a:rPr lang="en-GB" sz="2000" dirty="0">
                <a:latin typeface="Arial" charset="0"/>
              </a:rPr>
              <a:t> a </a:t>
            </a:r>
            <a:r>
              <a:rPr lang="en-GB" sz="2000" dirty="0" err="1">
                <a:latin typeface="Arial" charset="0"/>
              </a:rPr>
              <a:t>gweithwyr</a:t>
            </a:r>
            <a:r>
              <a:rPr lang="en-GB" sz="2000" dirty="0">
                <a:latin typeface="Arial" charset="0"/>
              </a:rPr>
              <a:t> </a:t>
            </a:r>
            <a:r>
              <a:rPr lang="en-GB" sz="2000" dirty="0" err="1">
                <a:latin typeface="Arial" charset="0"/>
              </a:rPr>
              <a:t>professiynol</a:t>
            </a:r>
            <a:r>
              <a:rPr lang="en-GB" sz="2000" dirty="0">
                <a:latin typeface="Arial" charset="0"/>
              </a:rPr>
              <a:t> </a:t>
            </a:r>
            <a:r>
              <a:rPr lang="en-GB" sz="2000" dirty="0" err="1">
                <a:latin typeface="Arial" charset="0"/>
              </a:rPr>
              <a:t>eraill</a:t>
            </a: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Ymyriad</a:t>
            </a:r>
            <a:r>
              <a:rPr lang="en-GB" sz="2000" dirty="0">
                <a:latin typeface="Arial" charset="0"/>
              </a:rPr>
              <a:t> a </a:t>
            </a:r>
            <a:r>
              <a:rPr lang="en-GB" sz="2000" dirty="0" err="1">
                <a:latin typeface="Arial" charset="0"/>
              </a:rPr>
              <a:t>chymhwyso</a:t>
            </a:r>
            <a:r>
              <a:rPr lang="en-GB" sz="2000" dirty="0">
                <a:latin typeface="Arial" charset="0"/>
              </a:rPr>
              <a:t> barn </a:t>
            </a:r>
            <a:r>
              <a:rPr lang="en-GB" sz="2000" dirty="0" err="1">
                <a:latin typeface="Arial" charset="0"/>
              </a:rPr>
              <a:t>broffesiynol</a:t>
            </a:r>
            <a:r>
              <a:rPr lang="en-GB" sz="2000" dirty="0">
                <a:latin typeface="Arial" charset="0"/>
              </a:rPr>
              <a:t> </a:t>
            </a:r>
            <a:r>
              <a:rPr lang="en-GB" sz="2000" dirty="0" err="1">
                <a:latin typeface="Arial" charset="0"/>
              </a:rPr>
              <a:t>mewn</a:t>
            </a:r>
            <a:r>
              <a:rPr lang="en-GB" sz="2000" dirty="0">
                <a:latin typeface="Arial" charset="0"/>
              </a:rPr>
              <a:t> </a:t>
            </a:r>
            <a:r>
              <a:rPr lang="en-GB" sz="2000" dirty="0" err="1">
                <a:latin typeface="Arial" charset="0"/>
              </a:rPr>
              <a:t>sefyllfaoedd</a:t>
            </a:r>
            <a:r>
              <a:rPr lang="en-GB" sz="2000" dirty="0">
                <a:latin typeface="Arial" charset="0"/>
              </a:rPr>
              <a:t> </a:t>
            </a:r>
            <a:r>
              <a:rPr lang="en-GB" sz="2000" dirty="0" err="1">
                <a:latin typeface="Arial" charset="0"/>
              </a:rPr>
              <a:t>cynyddol</a:t>
            </a:r>
            <a:r>
              <a:rPr lang="en-GB" sz="2000" dirty="0">
                <a:latin typeface="Arial" charset="0"/>
              </a:rPr>
              <a:t> </a:t>
            </a:r>
            <a:r>
              <a:rPr lang="en-GB" sz="2000" dirty="0" err="1">
                <a:latin typeface="Arial" charset="0"/>
              </a:rPr>
              <a:t>gymhleth</a:t>
            </a:r>
            <a:r>
              <a:rPr lang="en-GB" sz="2000" dirty="0">
                <a:latin typeface="Arial"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a:bodyPr>
          <a:lstStyle/>
          <a:p>
            <a:pPr marL="0" indent="0" fontAlgn="auto">
              <a:spcBef>
                <a:spcPts val="0"/>
              </a:spcBef>
              <a:spcAft>
                <a:spcPts val="0"/>
              </a:spcAft>
              <a:buFontTx/>
              <a:buNone/>
              <a:defRPr/>
            </a:pPr>
            <a:r>
              <a:rPr lang="en-GB" sz="2000" b="1" dirty="0">
                <a:latin typeface="Arial" charset="0"/>
              </a:rPr>
              <a:t>Portfolio is based on the 3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individuals, their families and carers and other professionals </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sz="3600" dirty="0">
                <a:latin typeface="Arial" charset="0"/>
              </a:rPr>
              <a:t>Tudalen </a:t>
            </a:r>
            <a:r>
              <a:rPr lang="en-GB" sz="3600" dirty="0" err="1">
                <a:latin typeface="Arial" charset="0"/>
              </a:rPr>
              <a:t>Cynnwys</a:t>
            </a:r>
            <a:r>
              <a:rPr lang="en-GB" sz="3600" dirty="0">
                <a:latin typeface="Arial" charset="0"/>
              </a:rPr>
              <a:t> / Contents Page</a:t>
            </a:r>
          </a:p>
        </p:txBody>
      </p:sp>
      <p:sp>
        <p:nvSpPr>
          <p:cNvPr id="30722" name="Content Placeholder 2"/>
          <p:cNvSpPr>
            <a:spLocks noGrp="1"/>
          </p:cNvSpPr>
          <p:nvPr>
            <p:ph sz="half" idx="1"/>
          </p:nvPr>
        </p:nvSpPr>
        <p:spPr>
          <a:xfrm>
            <a:off x="323850" y="1600200"/>
            <a:ext cx="4171950" cy="3989388"/>
          </a:xfrm>
        </p:spPr>
        <p:txBody>
          <a:bodyPr/>
          <a:lstStyle/>
          <a:p>
            <a:r>
              <a:rPr lang="en-GB" dirty="0" err="1">
                <a:latin typeface="Arial" charset="0"/>
              </a:rPr>
              <a:t>Rhestr</a:t>
            </a:r>
            <a:r>
              <a:rPr lang="en-GB" dirty="0">
                <a:latin typeface="Arial" charset="0"/>
              </a:rPr>
              <a:t> </a:t>
            </a:r>
            <a:r>
              <a:rPr lang="en-GB" dirty="0" err="1">
                <a:latin typeface="Arial" charset="0"/>
              </a:rPr>
              <a:t>cynnwys</a:t>
            </a:r>
            <a:r>
              <a:rPr lang="en-GB" dirty="0">
                <a:latin typeface="Arial" charset="0"/>
              </a:rPr>
              <a:t> </a:t>
            </a:r>
            <a:r>
              <a:rPr lang="en-GB" dirty="0" err="1">
                <a:latin typeface="Arial" charset="0"/>
              </a:rPr>
              <a:t>portffolio</a:t>
            </a:r>
            <a:r>
              <a:rPr lang="en-GB" dirty="0">
                <a:latin typeface="Arial" charset="0"/>
              </a:rPr>
              <a:t> </a:t>
            </a:r>
            <a:r>
              <a:rPr lang="en-GB" dirty="0" err="1">
                <a:latin typeface="Arial" charset="0"/>
              </a:rPr>
              <a:t>Offeryn</a:t>
            </a:r>
            <a:r>
              <a:rPr lang="en-GB" dirty="0">
                <a:latin typeface="Arial" charset="0"/>
              </a:rPr>
              <a:t> </a:t>
            </a:r>
            <a:r>
              <a:rPr lang="en-GB" dirty="0" err="1">
                <a:latin typeface="Arial" charset="0"/>
              </a:rPr>
              <a:t>defnyddiol</a:t>
            </a:r>
            <a:r>
              <a:rPr lang="en-GB" dirty="0">
                <a:latin typeface="Arial" charset="0"/>
              </a:rPr>
              <a:t> </a:t>
            </a:r>
            <a:r>
              <a:rPr lang="en-GB" dirty="0" err="1">
                <a:latin typeface="Arial" charset="0"/>
              </a:rPr>
              <a:t>ar</a:t>
            </a:r>
            <a:r>
              <a:rPr lang="en-GB" dirty="0">
                <a:latin typeface="Arial" charset="0"/>
              </a:rPr>
              <a:t> y </a:t>
            </a:r>
            <a:r>
              <a:rPr lang="en-GB" dirty="0" err="1">
                <a:latin typeface="Arial" charset="0"/>
              </a:rPr>
              <a:t>diwedd</a:t>
            </a:r>
            <a:r>
              <a:rPr lang="en-GB" dirty="0">
                <a:latin typeface="Arial" charset="0"/>
              </a:rPr>
              <a:t> </a:t>
            </a:r>
            <a:r>
              <a:rPr lang="en-GB" dirty="0" err="1">
                <a:latin typeface="Arial" charset="0"/>
              </a:rPr>
              <a:t>i</a:t>
            </a:r>
            <a:r>
              <a:rPr lang="en-GB" dirty="0">
                <a:latin typeface="Arial" charset="0"/>
              </a:rPr>
              <a:t> </a:t>
            </a:r>
            <a:r>
              <a:rPr lang="en-GB" dirty="0" err="1">
                <a:latin typeface="Arial" charset="0"/>
              </a:rPr>
              <a:t>sicrhau</a:t>
            </a:r>
            <a:r>
              <a:rPr lang="en-GB" dirty="0">
                <a:latin typeface="Arial" charset="0"/>
              </a:rPr>
              <a:t> </a:t>
            </a:r>
            <a:r>
              <a:rPr lang="en-GB" dirty="0" err="1">
                <a:latin typeface="Arial" charset="0"/>
              </a:rPr>
              <a:t>fod</a:t>
            </a:r>
            <a:r>
              <a:rPr lang="en-GB" dirty="0">
                <a:latin typeface="Arial" charset="0"/>
              </a:rPr>
              <a:t> </a:t>
            </a:r>
            <a:r>
              <a:rPr lang="en-GB" dirty="0" err="1">
                <a:latin typeface="Arial" charset="0"/>
              </a:rPr>
              <a:t>popeth</a:t>
            </a:r>
            <a:r>
              <a:rPr lang="en-GB" dirty="0">
                <a:latin typeface="Arial" charset="0"/>
              </a:rPr>
              <a:t> </a:t>
            </a:r>
            <a:r>
              <a:rPr lang="en-GB" dirty="0" err="1">
                <a:latin typeface="Arial" charset="0"/>
              </a:rPr>
              <a:t>yn</a:t>
            </a:r>
            <a:r>
              <a:rPr lang="en-GB" dirty="0">
                <a:latin typeface="Arial" charset="0"/>
              </a:rPr>
              <a:t> </a:t>
            </a:r>
            <a:r>
              <a:rPr lang="en-GB" dirty="0" err="1">
                <a:latin typeface="Arial" charset="0"/>
              </a:rPr>
              <a:t>eich</a:t>
            </a:r>
            <a:r>
              <a:rPr lang="en-GB" dirty="0">
                <a:latin typeface="Arial" charset="0"/>
              </a:rPr>
              <a:t> portfolio.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a:t>
            </a:r>
          </a:p>
          <a:p>
            <a:r>
              <a:rPr lang="en-GB" dirty="0">
                <a:latin typeface="Arial" charset="0"/>
              </a:rPr>
              <a:t>Useful as a tool at the end to ensure your portfolio is complete.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2"/>
            <a:ext cx="8229600" cy="936102"/>
          </a:xfrm>
        </p:spPr>
        <p:txBody>
          <a:bodyPr/>
          <a:lstStyle/>
          <a:p>
            <a:r>
              <a:rPr lang="cy-GB" sz="2800" dirty="0">
                <a:latin typeface="Arial" charset="0"/>
              </a:rPr>
              <a:t>Adolygiad Datblygiadol Tasg</a:t>
            </a:r>
            <a:r>
              <a:rPr lang="en-GB" sz="2800" dirty="0">
                <a:latin typeface="Arial" charset="0"/>
              </a:rPr>
              <a:t> 1</a:t>
            </a:r>
            <a:br>
              <a:rPr lang="en-GB" sz="2800" dirty="0">
                <a:latin typeface="Arial" charset="0"/>
              </a:rPr>
            </a:br>
            <a:r>
              <a:rPr lang="en-GB" sz="2800" dirty="0">
                <a:latin typeface="Arial" charset="0"/>
              </a:rPr>
              <a:t>Developmental Review Task 1 </a:t>
            </a:r>
          </a:p>
        </p:txBody>
      </p:sp>
      <p:sp>
        <p:nvSpPr>
          <p:cNvPr id="31746" name="Rectangle 5"/>
          <p:cNvSpPr>
            <a:spLocks noGrp="1" noChangeArrowheads="1"/>
          </p:cNvSpPr>
          <p:nvPr>
            <p:ph type="body" sz="half" idx="1"/>
          </p:nvPr>
        </p:nvSpPr>
        <p:spPr>
          <a:xfrm>
            <a:off x="338721" y="1124744"/>
            <a:ext cx="4172272" cy="4358749"/>
          </a:xfrm>
        </p:spPr>
        <p:txBody>
          <a:bodyPr/>
          <a:lstStyle/>
          <a:p>
            <a:pPr marL="347345" indent="-347345" fontAlgn="base">
              <a:spcBef>
                <a:spcPts val="430"/>
              </a:spcBef>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endParaRPr lang="cy-GB" sz="1750" dirty="0">
              <a:effectLst/>
              <a:latin typeface="Times New Roman" panose="02020603050405020304" pitchFamily="18" charset="0"/>
              <a:ea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635718" y="1032076"/>
            <a:ext cx="4172272" cy="4608513"/>
          </a:xfrm>
          <a:noFill/>
        </p:spPr>
        <p:txBody>
          <a:bodyPr/>
          <a:lstStyle/>
          <a:p>
            <a:pPr>
              <a:buFont typeface="Arial" charset="0"/>
              <a:buNone/>
            </a:pPr>
            <a:r>
              <a:rPr lang="en-GB" sz="1800" dirty="0">
                <a:latin typeface="Arial" panose="020B0604020202020204" pitchFamily="34" charset="0"/>
                <a:cs typeface="Arial" panose="020B0604020202020204" pitchFamily="34" charset="0"/>
              </a:rPr>
              <a:t>Task 1 part a  (Page 6)</a:t>
            </a:r>
          </a:p>
          <a:p>
            <a:r>
              <a:rPr lang="en-GB" sz="1800" dirty="0">
                <a:latin typeface="Arial" panose="020B0604020202020204" pitchFamily="34" charset="0"/>
                <a:cs typeface="Arial" panose="020B0604020202020204" pitchFamily="34" charset="0"/>
              </a:rPr>
              <a:t>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p:txBody>
          <a:bodyPr/>
          <a:lstStyle/>
          <a:p>
            <a:r>
              <a:rPr lang="en-GB" sz="3200" dirty="0"/>
              <a:t>Question Task 1 a</a:t>
            </a:r>
            <a:endParaRPr lang="en-US" sz="3200"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Using a reflective model critically reflect on your professional development since qualifying as a social worker. Based on this and in discussion with your mentor/supervisor/line manager go on to identify and justify your future developmental needs over the coming 12 months under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each </a:t>
            </a:r>
            <a:r>
              <a:rPr lang="en-GB" sz="1800" dirty="0">
                <a:effectLst/>
                <a:latin typeface="Calibri" panose="020F0502020204030204" pitchFamily="34" charset="0"/>
                <a:ea typeface="Calibri" panose="020F0502020204030204" pitchFamily="34" charset="0"/>
                <a:cs typeface="Times New Roman" panose="02020603050405020304" pitchFamily="18" charset="0"/>
              </a:rPr>
              <a:t>of the 3 Social Care Wales (SCW) learning outcomes listed below providing at least one developmental need for each of the learning outcome below: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Applying analysis in assessment to inform interventions.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collaboratively with people in need of care and support, their carers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other professionals.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Intervention and application of professional judgement in increasingly complex situations.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task must make reference to how the supervision, training, learning and research has and will inform your practice. </a:t>
            </a:r>
          </a:p>
          <a:p>
            <a:endParaRPr lang="en-US" dirty="0"/>
          </a:p>
        </p:txBody>
      </p:sp>
    </p:spTree>
    <p:extLst>
      <p:ext uri="{BB962C8B-B14F-4D97-AF65-F5344CB8AC3E}">
        <p14:creationId xmlns:p14="http://schemas.microsoft.com/office/powerpoint/2010/main" val="1943252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E147-0336-8AB3-173C-E9570EE740F9}"/>
              </a:ext>
            </a:extLst>
          </p:cNvPr>
          <p:cNvSpPr>
            <a:spLocks noGrp="1"/>
          </p:cNvSpPr>
          <p:nvPr>
            <p:ph type="title"/>
          </p:nvPr>
        </p:nvSpPr>
        <p:spPr>
          <a:xfrm>
            <a:off x="457200" y="125760"/>
            <a:ext cx="8229600" cy="1143000"/>
          </a:xfrm>
        </p:spPr>
        <p:txBody>
          <a:bodyPr/>
          <a:lstStyle/>
          <a:p>
            <a:r>
              <a:rPr lang="cy-GB" sz="3200" dirty="0"/>
              <a:t>Cwestiwn Tasg 1 a</a:t>
            </a:r>
            <a:endParaRPr lang="en-US" sz="3200" dirty="0"/>
          </a:p>
        </p:txBody>
      </p:sp>
      <p:sp>
        <p:nvSpPr>
          <p:cNvPr id="3" name="Content Placeholder 2">
            <a:extLst>
              <a:ext uri="{FF2B5EF4-FFF2-40B4-BE49-F238E27FC236}">
                <a16:creationId xmlns:a16="http://schemas.microsoft.com/office/drawing/2014/main" id="{7F915A2A-52ED-35F0-74A8-C72B786F35B8}"/>
              </a:ext>
            </a:extLst>
          </p:cNvPr>
          <p:cNvSpPr>
            <a:spLocks noGrp="1"/>
          </p:cNvSpPr>
          <p:nvPr>
            <p:ph idx="1"/>
          </p:nvPr>
        </p:nvSpPr>
        <p:spPr>
          <a:xfrm>
            <a:off x="457200" y="1052736"/>
            <a:ext cx="8229600" cy="3917032"/>
          </a:xfrm>
        </p:spPr>
        <p:txBody>
          <a:bodyPr/>
          <a:lstStyle/>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Cwestiwn: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cy-GB" sz="1800" dirty="0">
                <a:effectLst/>
                <a:latin typeface="Calibri" panose="020F0502020204030204" pitchFamily="34" charset="0"/>
                <a:ea typeface="Calibri" panose="020F0502020204030204" pitchFamily="34" charset="0"/>
                <a:cs typeface="Times New Roman" panose="02020603050405020304" pitchFamily="18" charset="0"/>
              </a:rPr>
              <a:t>Gan ddefnyddio model adfyfyriol, myfyriwch yn feirniadol ar eich datblygiad proffesiynol ers cymhwyso’n weithiwr cymdeithasol. Ar sail hyn ac wrth drafod â’ch mentor/goruchwyliwr/rheolwr llinell, ewch ymlaen i nodi a chyfiawnhau eich anghenion datblygiadol i’r dyfodol dros y 12 mis sydd i ddod o dan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bob un</a:t>
            </a:r>
            <a:r>
              <a:rPr lang="cy-GB" sz="1800" dirty="0">
                <a:effectLst/>
                <a:latin typeface="Calibri" panose="020F0502020204030204" pitchFamily="34" charset="0"/>
                <a:ea typeface="Calibri" panose="020F0502020204030204" pitchFamily="34" charset="0"/>
                <a:cs typeface="Times New Roman" panose="02020603050405020304" pitchFamily="18" charset="0"/>
              </a:rPr>
              <a:t> o 3 deilliant dysgu Gofal Cymdeithasol Cymru (GCC) a restrir isod, gan roi o leiaf un angen datblygiadol ar gyfer pob un o’r deilliannau dysgu isod: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Dadansoddi wrth asesu er mwyn hysbysu ymyriadau.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Cydweithio â phobl sydd angen gofal a chymorth, eu gofalwyr a gweithwyr proffesiynol eraill.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Ymyriadau a defnyddio barn broffesiynol mewn sefyllfaoedd cynyddol gymhleth.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dirty="0">
                <a:effectLst/>
                <a:latin typeface="Calibri" panose="020F0502020204030204" pitchFamily="34" charset="0"/>
                <a:ea typeface="Calibri" panose="020F0502020204030204" pitchFamily="34" charset="0"/>
                <a:cs typeface="Times New Roman" panose="02020603050405020304" pitchFamily="18" charset="0"/>
              </a:rPr>
              <a:t>Rhaid i’r dasg hon gyfeirio at sut mae’r oruchwyliaeth, yr hyfforddiant, y dysgu a’r ymchwil wedi dylanwadu ar eich ymarfer, a sut y byddant yn gwneud hynny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750 o eiriau (+/- 10%:  dylech gynnwys eich cyfrif geiriau gwirioneddol ar ddiwedd pob adran).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56036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499101"/>
          </a:xfrm>
        </p:spPr>
        <p:txBody>
          <a:bodyPr/>
          <a:lstStyle/>
          <a:p>
            <a:r>
              <a:rPr lang="cy-GB" sz="3200" b="1" dirty="0">
                <a:latin typeface="Arial" charset="0"/>
              </a:rPr>
              <a:t>Arsylwad – Tasg 2 </a:t>
            </a:r>
            <a:r>
              <a:rPr lang="en-GB" sz="3200" b="1" dirty="0">
                <a:latin typeface="Arial" charset="0"/>
              </a:rPr>
              <a:t>/ Observation - </a:t>
            </a:r>
            <a:r>
              <a:rPr lang="en-GB" sz="3200" b="1" dirty="0"/>
              <a:t>Task 2</a:t>
            </a:r>
            <a:endParaRPr lang="en-GB" sz="3200" b="1" dirty="0">
              <a:highlight>
                <a:srgbClr val="FFFF00"/>
              </a:highlight>
              <a:latin typeface="Arial" charset="0"/>
            </a:endParaRPr>
          </a:p>
        </p:txBody>
      </p:sp>
      <p:sp>
        <p:nvSpPr>
          <p:cNvPr id="34818" name="Rectangle 5"/>
          <p:cNvSpPr>
            <a:spLocks noGrp="1" noChangeArrowheads="1"/>
          </p:cNvSpPr>
          <p:nvPr>
            <p:ph type="body" sz="half" idx="1"/>
          </p:nvPr>
        </p:nvSpPr>
        <p:spPr>
          <a:xfrm>
            <a:off x="475189" y="723357"/>
            <a:ext cx="4244975" cy="4100027"/>
          </a:xfrm>
        </p:spPr>
        <p:txBody>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00" dirty="0">
                <a:latin typeface="Arial" charset="0"/>
              </a:rPr>
              <a:t>Angen cwblhau 1 arsylwad</a:t>
            </a:r>
          </a:p>
          <a:p>
            <a:r>
              <a:rPr lang="cy-GB" sz="1600" dirty="0">
                <a:latin typeface="Arial" charset="0"/>
              </a:rPr>
              <a:t>Gofynnwch am ganiatâd yr unigolyn ymlaen llaw, </a:t>
            </a:r>
            <a:r>
              <a:rPr lang="en-GB" sz="1600" dirty="0" err="1">
                <a:latin typeface="Arial" charset="0"/>
              </a:rPr>
              <a:t>ar</a:t>
            </a:r>
            <a:r>
              <a:rPr lang="en-GB" sz="1600" dirty="0">
                <a:latin typeface="Arial" charset="0"/>
              </a:rPr>
              <a:t> y </a:t>
            </a:r>
            <a:r>
              <a:rPr lang="en-GB" sz="1600" dirty="0" err="1">
                <a:latin typeface="Arial" charset="0"/>
              </a:rPr>
              <a:t>diwrnod</a:t>
            </a:r>
            <a:r>
              <a:rPr lang="en-GB" sz="1600" dirty="0">
                <a:latin typeface="Arial" charset="0"/>
              </a:rPr>
              <a:t> ac </a:t>
            </a:r>
            <a:r>
              <a:rPr lang="en-GB" sz="1600" dirty="0" err="1">
                <a:latin typeface="Arial" charset="0"/>
              </a:rPr>
              <a:t>ystyriwch</a:t>
            </a:r>
            <a:r>
              <a:rPr lang="en-GB" sz="1600" dirty="0">
                <a:latin typeface="Arial" charset="0"/>
              </a:rPr>
              <a:t> </a:t>
            </a:r>
            <a:r>
              <a:rPr lang="en-GB" sz="1600" dirty="0" err="1">
                <a:latin typeface="Arial" charset="0"/>
              </a:rPr>
              <a:t>effaith</a:t>
            </a:r>
            <a:r>
              <a:rPr lang="en-GB" sz="1600" dirty="0">
                <a:latin typeface="Arial" charset="0"/>
              </a:rPr>
              <a:t> yr </a:t>
            </a:r>
            <a:r>
              <a:rPr lang="en-GB" sz="1600" dirty="0" err="1">
                <a:latin typeface="Arial" charset="0"/>
              </a:rPr>
              <a:t>arsylwad</a:t>
            </a:r>
            <a:r>
              <a:rPr lang="en-GB" sz="1600" dirty="0">
                <a:latin typeface="Arial" charset="0"/>
              </a:rPr>
              <a:t> </a:t>
            </a:r>
            <a:r>
              <a:rPr lang="en-GB" sz="1600" dirty="0" err="1">
                <a:latin typeface="Arial" charset="0"/>
              </a:rPr>
              <a:t>ar</a:t>
            </a:r>
            <a:r>
              <a:rPr lang="en-GB" sz="1600" dirty="0">
                <a:latin typeface="Arial" charset="0"/>
              </a:rPr>
              <a:t> yr </a:t>
            </a:r>
            <a:r>
              <a:rPr lang="en-GB" sz="1600" dirty="0" err="1">
                <a:latin typeface="Arial" charset="0"/>
              </a:rPr>
              <a:t>unigolyn</a:t>
            </a:r>
            <a:r>
              <a:rPr lang="en-GB" sz="1600" dirty="0">
                <a:latin typeface="Arial" charset="0"/>
              </a:rPr>
              <a:t>. </a:t>
            </a:r>
            <a:endParaRPr lang="cy-GB" sz="1600" dirty="0">
              <a:latin typeface="Arial" charset="0"/>
            </a:endParaRPr>
          </a:p>
          <a:p>
            <a:r>
              <a:rPr lang="cy-GB" sz="1600" dirty="0">
                <a:latin typeface="Arial" panose="020B0604020202020204" pitchFamily="34" charset="0"/>
                <a:cs typeface="Arial" panose="020B0604020202020204" pitchFamily="34" charset="0"/>
              </a:rPr>
              <a:t>Rhaid i’r arsylwad fod am ymarfer uniongyrchol gyda defnyddiwr gwasanaeth/gofalwr</a:t>
            </a:r>
            <a:r>
              <a:rPr lang="en-GB" sz="1600" dirty="0">
                <a:latin typeface="Arial" charset="0"/>
                <a:cs typeface="Arial" panose="020B0604020202020204" pitchFamily="34" charset="0"/>
              </a:rPr>
              <a:t>, </a:t>
            </a:r>
            <a:r>
              <a:rPr lang="cy-GB" sz="1600" dirty="0">
                <a:latin typeface="Arial" panose="020B0604020202020204" pitchFamily="34" charset="0"/>
                <a:cs typeface="Arial" panose="020B0604020202020204" pitchFamily="34" charset="0"/>
              </a:rPr>
              <a:t>o leiaf 30 munud neu am gyfnod amser addas i fodloni’r deilliannau dysgu os ydy’n rhithiol neu dros y ffôn.</a:t>
            </a:r>
          </a:p>
          <a:p>
            <a:r>
              <a:rPr lang="cy-GB" sz="1600" dirty="0">
                <a:latin typeface="Arial" panose="020B0604020202020204" pitchFamily="34" charset="0"/>
                <a:cs typeface="Arial" panose="020B0604020202020204" pitchFamily="34" charset="0"/>
              </a:rPr>
              <a:t>Pwyslais ar sgiliau</a:t>
            </a:r>
            <a:r>
              <a:rPr lang="cy-GB" sz="1600" dirty="0">
                <a:latin typeface="Arial" charset="0"/>
              </a:rPr>
              <a:t> cyfathrebu a dulliau, gwerthoedd, moeseg a’r Cod Ymarfer Proffesiynol </a:t>
            </a:r>
          </a:p>
          <a:p>
            <a:r>
              <a:rPr lang="cy-GB" sz="1600" dirty="0">
                <a:latin typeface="Arial" panose="020B0604020202020204" pitchFamily="34" charset="0"/>
                <a:cs typeface="Arial" panose="020B0604020202020204" pitchFamily="34" charset="0"/>
              </a:rPr>
              <a:t>Cofiwch gynnwys cyfeiriad at y Cynnig Gweithredol a Mwy na Geiriau</a:t>
            </a:r>
          </a:p>
          <a:p>
            <a:r>
              <a:rPr lang="cy-GB" sz="1600" dirty="0">
                <a:latin typeface="Arial" panose="020B0604020202020204" pitchFamily="34" charset="0"/>
                <a:cs typeface="Arial" panose="020B0604020202020204" pitchFamily="34" charset="0"/>
              </a:rPr>
              <a:t>Arsylwr yn gofyn am adborth gan y defnyddiwr ar ôl yr arsylwad (</a:t>
            </a:r>
            <a:r>
              <a:rPr lang="cy-GB" sz="1600" noProof="1">
                <a:latin typeface="Arial" panose="020B0604020202020204" pitchFamily="34" charset="0"/>
                <a:cs typeface="Arial" panose="020B0604020202020204" pitchFamily="34" charset="0"/>
              </a:rPr>
              <a:t>Tud</a:t>
            </a:r>
            <a:r>
              <a:rPr lang="cy-GB" sz="1600" dirty="0">
                <a:latin typeface="Arial" panose="020B0604020202020204" pitchFamily="34" charset="0"/>
                <a:cs typeface="Arial" panose="020B0604020202020204" pitchFamily="34" charset="0"/>
              </a:rPr>
              <a:t>10 y llawlyfr /Fersiwn hawdd ei ddarllen ar </a:t>
            </a:r>
            <a:r>
              <a:rPr lang="cy-GB" sz="1600" noProof="1">
                <a:latin typeface="Arial" panose="020B0604020202020204" pitchFamily="34" charset="0"/>
                <a:cs typeface="Arial" panose="020B0604020202020204" pitchFamily="34" charset="0"/>
              </a:rPr>
              <a:t>Moodle</a:t>
            </a:r>
            <a:r>
              <a:rPr lang="cy-GB" sz="160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673409" y="759452"/>
            <a:ext cx="4447789" cy="4647141"/>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600" dirty="0">
                <a:latin typeface="Arial" charset="0"/>
              </a:rPr>
              <a:t>Need to complete 1 observation</a:t>
            </a:r>
          </a:p>
          <a:p>
            <a:r>
              <a:rPr lang="en-GB" sz="1600" dirty="0">
                <a:latin typeface="Arial" charset="0"/>
              </a:rPr>
              <a:t>Seek the individual's permission before hand, at the time and consider the impact of the observation on the individual </a:t>
            </a:r>
          </a:p>
          <a:p>
            <a:r>
              <a:rPr lang="en-GB" sz="1600" dirty="0">
                <a:latin typeface="Arial" charset="0"/>
              </a:rPr>
              <a:t>The observation must be direct work with individuals/families/carers and least 30 minutes long or of a suitable duration to meet the learning outcomes if virtually or over the phone</a:t>
            </a:r>
          </a:p>
          <a:p>
            <a:r>
              <a:rPr lang="en-GB" sz="1600" dirty="0">
                <a:latin typeface="Arial" charset="0"/>
              </a:rPr>
              <a:t>Emphasis is on communication skills and methods, values, ethics and the Code of Professional Practice</a:t>
            </a:r>
          </a:p>
          <a:p>
            <a:r>
              <a:rPr lang="en-GB" sz="1600" dirty="0">
                <a:latin typeface="Arial" charset="0"/>
              </a:rPr>
              <a:t>Include reference to the Active offer and More than just Words. </a:t>
            </a:r>
          </a:p>
          <a:p>
            <a:r>
              <a:rPr lang="en-GB" sz="16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433E-290C-304C-A554-CBD086EAC4B5}"/>
              </a:ext>
            </a:extLst>
          </p:cNvPr>
          <p:cNvSpPr>
            <a:spLocks noGrp="1"/>
          </p:cNvSpPr>
          <p:nvPr>
            <p:ph type="title"/>
          </p:nvPr>
        </p:nvSpPr>
        <p:spPr/>
        <p:txBody>
          <a:bodyPr/>
          <a:lstStyle/>
          <a:p>
            <a:r>
              <a:rPr lang="en-GB" sz="3200" b="1"/>
              <a:t>Question </a:t>
            </a:r>
            <a:r>
              <a:rPr lang="en-GB" sz="3200" b="1" dirty="0"/>
              <a:t>Task 2</a:t>
            </a:r>
            <a:br>
              <a:rPr lang="en-GB" b="1" dirty="0"/>
            </a:br>
            <a:endParaRPr lang="en-US" b="1" dirty="0"/>
          </a:p>
        </p:txBody>
      </p:sp>
      <p:sp>
        <p:nvSpPr>
          <p:cNvPr id="4" name="Content Placeholder 3">
            <a:extLst>
              <a:ext uri="{FF2B5EF4-FFF2-40B4-BE49-F238E27FC236}">
                <a16:creationId xmlns:a16="http://schemas.microsoft.com/office/drawing/2014/main" id="{5BC0F05A-6DFB-BA45-9069-9659C5415A12}"/>
              </a:ext>
            </a:extLst>
          </p:cNvPr>
          <p:cNvSpPr>
            <a:spLocks noGrp="1"/>
          </p:cNvSpPr>
          <p:nvPr>
            <p:ph idx="1"/>
          </p:nvPr>
        </p:nvSpPr>
        <p:spPr>
          <a:xfrm>
            <a:off x="457200" y="980728"/>
            <a:ext cx="8229600" cy="4536505"/>
          </a:xfrm>
          <a:noFill/>
        </p:spPr>
        <p:txBody>
          <a:bodyPr/>
          <a:lstStyle/>
          <a:p>
            <a:pPr marL="0" indent="0" hangingPunct="0">
              <a:buNone/>
            </a:pPr>
            <a:r>
              <a:rPr lang="en-GB" sz="1800" dirty="0"/>
              <a:t>Context</a:t>
            </a:r>
          </a:p>
          <a:p>
            <a:pPr hangingPunct="0"/>
            <a:r>
              <a:rPr lang="en-GB" sz="18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+/- 10%)</a:t>
            </a:r>
          </a:p>
          <a:p>
            <a:pPr algn="just" hangingPunct="0"/>
            <a:r>
              <a:rPr lang="en-GB" sz="18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2012). (1300 words +/_10%). </a:t>
            </a:r>
            <a:endParaRPr lang="en-GB" sz="1800" dirty="0">
              <a:solidFill>
                <a:srgbClr val="000000"/>
              </a:solidFill>
              <a:latin typeface="Arial" panose="020B0604020202020204" pitchFamily="34"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971791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6882-A21F-AF04-1123-8AF4B641E9B6}"/>
              </a:ext>
            </a:extLst>
          </p:cNvPr>
          <p:cNvSpPr>
            <a:spLocks noGrp="1"/>
          </p:cNvSpPr>
          <p:nvPr>
            <p:ph type="title"/>
          </p:nvPr>
        </p:nvSpPr>
        <p:spPr>
          <a:xfrm>
            <a:off x="457200" y="10696"/>
            <a:ext cx="8229600" cy="1143000"/>
          </a:xfrm>
        </p:spPr>
        <p:txBody>
          <a:bodyPr/>
          <a:lstStyle/>
          <a:p>
            <a:r>
              <a:rPr lang="cy-GB" b="1" dirty="0"/>
              <a:t>Cwestiwn Tasg 2</a:t>
            </a:r>
            <a:endParaRPr lang="en-US" dirty="0"/>
          </a:p>
        </p:txBody>
      </p:sp>
      <p:sp>
        <p:nvSpPr>
          <p:cNvPr id="5" name="Content Placeholder 4">
            <a:extLst>
              <a:ext uri="{FF2B5EF4-FFF2-40B4-BE49-F238E27FC236}">
                <a16:creationId xmlns:a16="http://schemas.microsoft.com/office/drawing/2014/main" id="{97E677C7-5314-DFBB-B93B-4387BB8AB7CD}"/>
              </a:ext>
            </a:extLst>
          </p:cNvPr>
          <p:cNvSpPr>
            <a:spLocks noGrp="1"/>
          </p:cNvSpPr>
          <p:nvPr>
            <p:ph idx="1"/>
          </p:nvPr>
        </p:nvSpPr>
        <p:spPr>
          <a:xfrm>
            <a:off x="461808" y="1137720"/>
            <a:ext cx="8229600" cy="3917032"/>
          </a:xfrm>
        </p:spPr>
        <p:txBody>
          <a:bodyPr/>
          <a:lstStyle/>
          <a:p>
            <a:pPr marL="0" indent="0" hangingPunct="0">
              <a:buNone/>
            </a:pPr>
            <a:r>
              <a:rPr lang="cy-GB" sz="1800" dirty="0"/>
              <a:t>Cyd-destun</a:t>
            </a:r>
            <a:endParaRPr lang="en-GB" sz="1800" dirty="0"/>
          </a:p>
          <a:p>
            <a:pPr algn="just" hangingPunct="0"/>
            <a:r>
              <a:rPr lang="cy-GB" sz="1800" dirty="0"/>
              <a:t>Nodwch yr amcanion gwaith cymdeithasol a rhowch ddisgrifiad byr o'r sefyllfa gan gynnwys y cyd-destunau daearyddol a deddfwriaethol ac unrhyw faterion perthnasol o ran diwylliant, ethnigrwydd ac iaith, gan gynnwys sut y cafwyd cydsyniad a sut rydych chi wedi ystyried effaith yr arsylwi ar yr unigolyn sydd angen gofal a chymorth a/neu’i ofalwyr. (300 o eiriau +/- 10%). Myfyriwch yn feirniadol ar eich dulliau a'ch sgiliau cyfathrebu yn ystod yr arsylwi,  gan gynnwys sut y gwnaethoch nodi os oedd gennych y sgiliau cyfathrebu angenrheidiol i weithio gyda'r unigolyn sydd angen gofal a chymorth a/neu’i ofalwyr.    </a:t>
            </a:r>
            <a:endParaRPr lang="en-GB" sz="1800" dirty="0"/>
          </a:p>
          <a:p>
            <a:pPr algn="just" hangingPunct="0"/>
            <a:r>
              <a:rPr lang="cy-GB" sz="1800" dirty="0"/>
              <a:t>Rhaid i chi ddefnyddio dull sy'n canolbwyntio ar yr unigolyn i ddangos eich bod wedi integreiddio moeseg a gwerthoedd gwaith cymdeithasol a’r Cod Ymarfer Proffesiynol. Rhaid i hyn gynnwys ymarfer sy'n dangos sensitifrwydd at ddiwylliant ac iaith ac egwyddorion y “Cynnig Rhagweithiol” a chyfeirio at “Mwy na Geiriau” (Llywodraeth Cymru, 2012). (1300 o eiriau =+/- 10%).  </a:t>
            </a:r>
            <a:endParaRPr lang="en-GB" sz="1800" dirty="0">
              <a:solidFill>
                <a:srgbClr val="000000"/>
              </a:solidFill>
              <a:latin typeface="Arial" panose="020B0604020202020204" pitchFamily="34" charset="0"/>
              <a:ea typeface="Times New Roman" panose="02020603050405020304" pitchFamily="18" charset="0"/>
            </a:endParaRPr>
          </a:p>
          <a:p>
            <a:pPr hangingPunct="0"/>
            <a:endParaRPr lang="cy-GB" dirty="0"/>
          </a:p>
          <a:p>
            <a:endParaRPr lang="en-US" dirty="0"/>
          </a:p>
        </p:txBody>
      </p:sp>
    </p:spTree>
    <p:extLst>
      <p:ext uri="{BB962C8B-B14F-4D97-AF65-F5344CB8AC3E}">
        <p14:creationId xmlns:p14="http://schemas.microsoft.com/office/powerpoint/2010/main" val="2810208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charset="0"/>
              </a:rPr>
              <a:t>Diogelu/</a:t>
            </a:r>
            <a:r>
              <a:rPr lang="en-GB" dirty="0"/>
              <a:t>Safeguarding </a:t>
            </a:r>
            <a:br>
              <a:rPr lang="en-GB" dirty="0"/>
            </a:br>
            <a:r>
              <a:rPr lang="cy-GB" sz="2400" dirty="0"/>
              <a:t>Tasg 3 </a:t>
            </a:r>
            <a:r>
              <a:rPr lang="cy-GB" sz="2400" b="1" dirty="0"/>
              <a:t>/ </a:t>
            </a:r>
            <a:r>
              <a:rPr lang="en-GB" sz="2400" b="1" dirty="0"/>
              <a:t>Task 3</a:t>
            </a:r>
            <a:endParaRPr lang="en-GB" sz="2400" dirty="0"/>
          </a:p>
        </p:txBody>
      </p:sp>
      <p:sp>
        <p:nvSpPr>
          <p:cNvPr id="6" name="Content Placeholder 5"/>
          <p:cNvSpPr>
            <a:spLocks noGrp="1"/>
          </p:cNvSpPr>
          <p:nvPr>
            <p:ph sz="half" idx="1"/>
          </p:nvPr>
        </p:nvSpPr>
        <p:spPr>
          <a:xfrm>
            <a:off x="457200" y="1417638"/>
            <a:ext cx="4038600" cy="4171603"/>
          </a:xfrm>
        </p:spPr>
        <p:txBody>
          <a:bodyPr/>
          <a:lstStyle/>
          <a:p>
            <a:pPr marL="0" indent="0">
              <a:buNone/>
            </a:pPr>
            <a:r>
              <a:rPr lang="cy-GB" sz="2400" b="1" dirty="0"/>
              <a:t>Tasg 3 </a:t>
            </a:r>
            <a:endParaRPr lang="en-GB" sz="2400" dirty="0">
              <a:solidFill>
                <a:srgbClr val="FF0000"/>
              </a:solidFill>
            </a:endParaRPr>
          </a:p>
          <a:p>
            <a:r>
              <a:rPr lang="cy-GB" sz="2400" dirty="0"/>
              <a:t>Astudiaeth achos myfyriol beirniadol 4000 o eiriau ar ddiogelu plant neu </a:t>
            </a:r>
            <a:r>
              <a:rPr lang="en-GB" sz="2400" dirty="0"/>
              <a:t>yn </a:t>
            </a:r>
            <a:r>
              <a:rPr lang="en-GB" sz="2400" dirty="0" err="1"/>
              <a:t>eich</a:t>
            </a:r>
            <a:r>
              <a:rPr lang="en-GB" sz="2400" dirty="0"/>
              <a:t> </a:t>
            </a:r>
            <a:r>
              <a:rPr lang="en-GB" sz="2400" dirty="0" err="1"/>
              <a:t>prif</a:t>
            </a:r>
            <a:r>
              <a:rPr lang="en-GB" sz="2400" dirty="0"/>
              <a:t> </a:t>
            </a:r>
            <a:r>
              <a:rPr lang="en-GB" sz="2400" dirty="0" err="1"/>
              <a:t>faes</a:t>
            </a:r>
            <a:r>
              <a:rPr lang="en-GB" sz="2400" dirty="0"/>
              <a:t> </a:t>
            </a:r>
            <a:r>
              <a:rPr lang="en-GB" sz="2400" dirty="0" err="1"/>
              <a:t>gwaith</a:t>
            </a:r>
            <a:r>
              <a:rPr lang="en-GB" sz="2400" dirty="0"/>
              <a:t>.</a:t>
            </a:r>
          </a:p>
          <a:p>
            <a:pPr lvl="0"/>
            <a:endParaRPr lang="cy-GB" sz="2400" dirty="0"/>
          </a:p>
          <a:p>
            <a:pPr lvl="0"/>
            <a:r>
              <a:rPr lang="cy-GB" sz="2400" dirty="0"/>
              <a:t>Y darn yma yw’r darn mwyaf o waith yn y portffolio ac yn gwneud i fyny 50% o’r marciau.</a:t>
            </a:r>
            <a:endParaRPr lang="en-GB" dirty="0"/>
          </a:p>
        </p:txBody>
      </p:sp>
      <p:sp>
        <p:nvSpPr>
          <p:cNvPr id="7" name="Content Placeholder 6"/>
          <p:cNvSpPr>
            <a:spLocks noGrp="1"/>
          </p:cNvSpPr>
          <p:nvPr>
            <p:ph sz="half" idx="2"/>
          </p:nvPr>
        </p:nvSpPr>
        <p:spPr>
          <a:xfrm>
            <a:off x="4495800" y="1417638"/>
            <a:ext cx="4324672" cy="4171603"/>
          </a:xfrm>
        </p:spPr>
        <p:txBody>
          <a:bodyPr/>
          <a:lstStyle/>
          <a:p>
            <a:pPr>
              <a:buNone/>
            </a:pPr>
            <a:r>
              <a:rPr lang="en-GB" sz="2400" b="1" dirty="0">
                <a:latin typeface="Arial" charset="0"/>
              </a:rPr>
              <a:t>Task 3 </a:t>
            </a:r>
            <a:endParaRPr lang="en-GB" sz="2400" b="1" dirty="0">
              <a:solidFill>
                <a:srgbClr val="FF0000"/>
              </a:solidFill>
              <a:latin typeface="Arial" charset="0"/>
            </a:endParaRPr>
          </a:p>
          <a:p>
            <a:pPr>
              <a:buNone/>
            </a:pPr>
            <a:r>
              <a:rPr lang="en-GB" sz="2200" dirty="0"/>
              <a:t>4000 word critically reflective case study based on an assessment concerning the safeguarding of children or adults in your main area of work. </a:t>
            </a:r>
          </a:p>
          <a:p>
            <a:r>
              <a:rPr lang="en-GB" sz="2200" dirty="0"/>
              <a:t>This section is the largest piece of work in the portfolio and makes up 50% of the overall mark.</a:t>
            </a:r>
          </a:p>
          <a:p>
            <a:pPr marL="0" indent="0">
              <a:buNone/>
            </a:pPr>
            <a:endParaRPr lang="en-GB" dirty="0"/>
          </a:p>
        </p:txBody>
      </p:sp>
    </p:spTree>
    <p:extLst>
      <p:ext uri="{BB962C8B-B14F-4D97-AF65-F5344CB8AC3E}">
        <p14:creationId xmlns:p14="http://schemas.microsoft.com/office/powerpoint/2010/main" val="2862585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B199-E781-DC49-8E6D-48DBAB13F761}"/>
              </a:ext>
            </a:extLst>
          </p:cNvPr>
          <p:cNvSpPr>
            <a:spLocks noGrp="1"/>
          </p:cNvSpPr>
          <p:nvPr>
            <p:ph type="title"/>
          </p:nvPr>
        </p:nvSpPr>
        <p:spPr/>
        <p:txBody>
          <a:bodyPr/>
          <a:lstStyle/>
          <a:p>
            <a:r>
              <a:rPr lang="en-GB" sz="3200" b="1" dirty="0"/>
              <a:t>Safeguarding</a:t>
            </a:r>
            <a:br>
              <a:rPr lang="en-GB" sz="3200" b="1" dirty="0"/>
            </a:br>
            <a:r>
              <a:rPr lang="en-GB" sz="3200" b="1" dirty="0"/>
              <a:t>Question Task 3</a:t>
            </a:r>
            <a:endParaRPr lang="en-US" sz="3200" b="1" dirty="0"/>
          </a:p>
        </p:txBody>
      </p:sp>
      <p:sp>
        <p:nvSpPr>
          <p:cNvPr id="4" name="Content Placeholder 3">
            <a:extLst>
              <a:ext uri="{FF2B5EF4-FFF2-40B4-BE49-F238E27FC236}">
                <a16:creationId xmlns:a16="http://schemas.microsoft.com/office/drawing/2014/main" id="{5E05178E-BBEB-7641-9472-82F8A9D6EF27}"/>
              </a:ext>
            </a:extLst>
          </p:cNvPr>
          <p:cNvSpPr>
            <a:spLocks noGrp="1"/>
          </p:cNvSpPr>
          <p:nvPr>
            <p:ph idx="1"/>
          </p:nvPr>
        </p:nvSpPr>
        <p:spPr/>
        <p:txBody>
          <a:bodyPr/>
          <a:lstStyle/>
          <a:p>
            <a:r>
              <a:rPr lang="en-GB" sz="2000" dirty="0"/>
              <a:t>Complete a critically reflective case study based on an assessment that you have undertaken with others,</a:t>
            </a:r>
            <a:r>
              <a:rPr lang="en-GB" sz="2000" b="1" dirty="0"/>
              <a:t> </a:t>
            </a:r>
            <a:r>
              <a:rPr lang="en-GB" sz="2000" dirty="0"/>
              <a:t>in your own area of work, concerning the safeguarding of either an adult or a child. 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You must demonstrate your understanding of the integration of analysis in assessment, collaborative working and professional judgements in increasingly complex situations and the use of social work theories. You must refer to the specific dimensions of working in Wales. (</a:t>
            </a:r>
            <a:r>
              <a:rPr lang="en-GB" sz="2000" i="1" dirty="0"/>
              <a:t>4000 words</a:t>
            </a:r>
            <a:r>
              <a:rPr lang="en-GB" sz="2000" i="1" dirty="0">
                <a:latin typeface="Calibri" panose="020F0502020204030204" pitchFamily="34" charset="0"/>
                <a:cs typeface="Times New Roman" panose="02020603050405020304" pitchFamily="18" charset="0"/>
              </a:rPr>
              <a:t> </a:t>
            </a:r>
            <a:r>
              <a:rPr lang="en-GB" sz="2000" i="1" dirty="0">
                <a:latin typeface="Calibri" panose="020F0502020204030204" pitchFamily="34" charset="0"/>
                <a:ea typeface="Calibri" panose="020F0502020204030204" pitchFamily="34" charset="0"/>
                <a:cs typeface="Times New Roman" panose="02020603050405020304" pitchFamily="18" charset="0"/>
              </a:rPr>
              <a:t>+/- 10 %)  </a:t>
            </a:r>
            <a:endParaRPr lang="en-US" sz="2000" dirty="0"/>
          </a:p>
        </p:txBody>
      </p:sp>
    </p:spTree>
    <p:extLst>
      <p:ext uri="{BB962C8B-B14F-4D97-AF65-F5344CB8AC3E}">
        <p14:creationId xmlns:p14="http://schemas.microsoft.com/office/powerpoint/2010/main" val="2481192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D315BD-AB1C-22FE-9CAC-4BA08CA09306}"/>
              </a:ext>
            </a:extLst>
          </p:cNvPr>
          <p:cNvSpPr>
            <a:spLocks noGrp="1"/>
          </p:cNvSpPr>
          <p:nvPr>
            <p:ph type="title"/>
          </p:nvPr>
        </p:nvSpPr>
        <p:spPr/>
        <p:txBody>
          <a:bodyPr/>
          <a:lstStyle/>
          <a:p>
            <a:r>
              <a:rPr lang="en-GB" sz="3600" b="1" dirty="0">
                <a:latin typeface="Arial" charset="0"/>
              </a:rPr>
              <a:t>Diogelu - </a:t>
            </a:r>
            <a:r>
              <a:rPr lang="cy-GB" sz="3600" b="1" dirty="0"/>
              <a:t>Cwestiwn Tasg 3 </a:t>
            </a:r>
            <a:endParaRPr lang="en-US" sz="3600" dirty="0"/>
          </a:p>
        </p:txBody>
      </p:sp>
      <p:sp>
        <p:nvSpPr>
          <p:cNvPr id="6" name="Content Placeholder 5">
            <a:extLst>
              <a:ext uri="{FF2B5EF4-FFF2-40B4-BE49-F238E27FC236}">
                <a16:creationId xmlns:a16="http://schemas.microsoft.com/office/drawing/2014/main" id="{10C5B35D-D6FC-B869-ED3F-DBD6202DD2D1}"/>
              </a:ext>
            </a:extLst>
          </p:cNvPr>
          <p:cNvSpPr>
            <a:spLocks noGrp="1"/>
          </p:cNvSpPr>
          <p:nvPr>
            <p:ph idx="1"/>
          </p:nvPr>
        </p:nvSpPr>
        <p:spPr/>
        <p:txBody>
          <a:bodyPr/>
          <a:lstStyle/>
          <a:p>
            <a:r>
              <a:rPr lang="cy-GB" sz="1800" dirty="0"/>
              <a:t>Cwblhewch astudiaeth achos myfyriol, beirniadol ar sail asesiad a wnaed gydag eraill, yn eich maes gwaith chi, sy'n ymwneud â diogelu un ai oedolyn neu blentyn. 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Rhaid i chi ddangos eich dealltwriaeth o integreiddio dadansoddi wrth asesu, cydweithio a chymhwyso barn broffesiynol mewn sefyllfaoedd cynyddol gymhleth a’r defnydd o theorïau gwaith cymdeithasol. Rhaid i chi gyfeirio at agweddau penodol o weithio yng Nghymru.  (</a:t>
            </a:r>
            <a:r>
              <a:rPr lang="cy-GB" sz="1800" i="1" dirty="0"/>
              <a:t>4000 o eiriau</a:t>
            </a:r>
            <a:r>
              <a:rPr lang="en-GB" sz="1800" i="1" dirty="0">
                <a:latin typeface="Calibri" panose="020F0502020204030204" pitchFamily="34" charset="0"/>
                <a:cs typeface="Times New Roman" panose="02020603050405020304" pitchFamily="18" charset="0"/>
              </a:rPr>
              <a:t> </a:t>
            </a:r>
            <a:r>
              <a:rPr lang="en-GB" sz="1800" i="1" dirty="0">
                <a:latin typeface="Calibri" panose="020F0502020204030204" pitchFamily="34" charset="0"/>
                <a:ea typeface="Calibri" panose="020F0502020204030204" pitchFamily="34" charset="0"/>
                <a:cs typeface="Times New Roman" panose="02020603050405020304" pitchFamily="18" charset="0"/>
              </a:rPr>
              <a:t>+/- 10 %)  </a:t>
            </a:r>
            <a:r>
              <a:rPr lang="cy-GB" sz="1800" i="1" dirty="0"/>
              <a:t>  </a:t>
            </a:r>
            <a:endParaRPr lang="en-US" sz="1800" dirty="0"/>
          </a:p>
        </p:txBody>
      </p:sp>
    </p:spTree>
    <p:extLst>
      <p:ext uri="{BB962C8B-B14F-4D97-AF65-F5344CB8AC3E}">
        <p14:creationId xmlns:p14="http://schemas.microsoft.com/office/powerpoint/2010/main" val="2215617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50106"/>
          </a:xfrm>
        </p:spPr>
        <p:txBody>
          <a:bodyPr/>
          <a:lstStyle/>
          <a:p>
            <a:r>
              <a:rPr lang="en-GB" sz="4000" dirty="0">
                <a:latin typeface="Arial" charset="0"/>
              </a:rPr>
              <a:t>Diogelu Tasg 3/</a:t>
            </a:r>
            <a:r>
              <a:rPr lang="en-GB" sz="4000" dirty="0"/>
              <a:t>Safeguarding Task 3</a:t>
            </a:r>
            <a:endParaRPr lang="en-GB" sz="4000" dirty="0">
              <a:highlight>
                <a:srgbClr val="FFFF00"/>
              </a:highlight>
            </a:endParaRPr>
          </a:p>
        </p:txBody>
      </p:sp>
      <p:sp>
        <p:nvSpPr>
          <p:cNvPr id="6" name="Content Placeholder 5"/>
          <p:cNvSpPr>
            <a:spLocks noGrp="1"/>
          </p:cNvSpPr>
          <p:nvPr>
            <p:ph sz="half" idx="1"/>
          </p:nvPr>
        </p:nvSpPr>
        <p:spPr>
          <a:xfrm>
            <a:off x="457200" y="1268760"/>
            <a:ext cx="4038600" cy="4320481"/>
          </a:xfrm>
        </p:spPr>
        <p:txBody>
          <a:bodyPr/>
          <a:lstStyle/>
          <a:p>
            <a:r>
              <a:rPr lang="en-GB" sz="2000" dirty="0" err="1"/>
              <a:t>Ystyried</a:t>
            </a:r>
            <a:r>
              <a:rPr lang="en-GB" sz="2000" dirty="0"/>
              <a:t> y </a:t>
            </a:r>
            <a:r>
              <a:rPr lang="en-GB" sz="2000" dirty="0" err="1"/>
              <a:t>fath</a:t>
            </a:r>
            <a:r>
              <a:rPr lang="en-GB" sz="2000" dirty="0"/>
              <a:t> o </a:t>
            </a:r>
            <a:r>
              <a:rPr lang="en-GB" sz="2000" dirty="0" err="1"/>
              <a:t>achosion</a:t>
            </a:r>
            <a:r>
              <a:rPr lang="en-GB" sz="2000" dirty="0"/>
              <a:t> </a:t>
            </a:r>
            <a:r>
              <a:rPr lang="en-GB" sz="2000" dirty="0" err="1"/>
              <a:t>sa’n</a:t>
            </a:r>
            <a:r>
              <a:rPr lang="en-GB" sz="2000" dirty="0"/>
              <a:t> </a:t>
            </a:r>
            <a:r>
              <a:rPr lang="en-GB" sz="2000" dirty="0" err="1"/>
              <a:t>addas</a:t>
            </a:r>
            <a:r>
              <a:rPr lang="en-GB" sz="2000" dirty="0"/>
              <a:t> </a:t>
            </a:r>
            <a:r>
              <a:rPr lang="en-GB" sz="2000" dirty="0" err="1"/>
              <a:t>i</a:t>
            </a:r>
            <a:r>
              <a:rPr lang="en-GB" sz="2000" dirty="0"/>
              <a:t> </a:t>
            </a:r>
            <a:r>
              <a:rPr lang="en-GB" sz="2000" dirty="0" err="1"/>
              <a:t>ddysgwyr</a:t>
            </a:r>
            <a:r>
              <a:rPr lang="en-GB" sz="2000" dirty="0"/>
              <a:t> </a:t>
            </a:r>
            <a:r>
              <a:rPr lang="en-GB" sz="2000" dirty="0" err="1"/>
              <a:t>ddefnyddio</a:t>
            </a:r>
            <a:r>
              <a:rPr lang="en-GB" sz="2000" dirty="0"/>
              <a:t> </a:t>
            </a:r>
            <a:r>
              <a:rPr lang="en-GB" sz="2000" dirty="0" err="1"/>
              <a:t>fel</a:t>
            </a:r>
            <a:r>
              <a:rPr lang="en-GB" sz="2000" dirty="0"/>
              <a:t> </a:t>
            </a:r>
            <a:r>
              <a:rPr lang="en-GB" sz="2000" dirty="0" err="1"/>
              <a:t>tystiolaeth</a:t>
            </a:r>
            <a:r>
              <a:rPr lang="en-GB" sz="2000" dirty="0"/>
              <a:t> </a:t>
            </a:r>
            <a:r>
              <a:rPr lang="en-GB" sz="2000" dirty="0" err="1"/>
              <a:t>yn</a:t>
            </a:r>
            <a:r>
              <a:rPr lang="en-GB" sz="2000" dirty="0"/>
              <a:t> y </a:t>
            </a:r>
            <a:r>
              <a:rPr lang="en-GB" sz="2000" dirty="0" err="1"/>
              <a:t>rhan</a:t>
            </a:r>
            <a:r>
              <a:rPr lang="en-GB" sz="2000" dirty="0"/>
              <a:t> </a:t>
            </a:r>
            <a:r>
              <a:rPr lang="en-GB" sz="2000" dirty="0" err="1"/>
              <a:t>yma</a:t>
            </a:r>
            <a:endParaRPr lang="en-GB" sz="2000" dirty="0"/>
          </a:p>
          <a:p>
            <a:r>
              <a:rPr lang="en-GB" sz="2000" dirty="0" err="1"/>
              <a:t>Sut</a:t>
            </a:r>
            <a:r>
              <a:rPr lang="en-GB" sz="2000" dirty="0"/>
              <a:t> </a:t>
            </a:r>
            <a:r>
              <a:rPr lang="en-GB" sz="2000" dirty="0" err="1"/>
              <a:t>fedrwch</a:t>
            </a:r>
            <a:r>
              <a:rPr lang="en-GB" sz="2000" dirty="0"/>
              <a:t> chi </a:t>
            </a:r>
            <a:r>
              <a:rPr lang="en-GB" sz="2000" dirty="0" err="1"/>
              <a:t>gefnogi</a:t>
            </a:r>
            <a:r>
              <a:rPr lang="en-GB" sz="2000" dirty="0"/>
              <a:t> </a:t>
            </a:r>
            <a:r>
              <a:rPr lang="en-GB" sz="2000" dirty="0" err="1"/>
              <a:t>nhw</a:t>
            </a:r>
            <a:r>
              <a:rPr lang="en-GB" sz="2000" dirty="0"/>
              <a:t> </a:t>
            </a:r>
            <a:r>
              <a:rPr lang="en-GB" sz="2000" dirty="0" err="1"/>
              <a:t>trwy</a:t>
            </a:r>
            <a:r>
              <a:rPr lang="en-GB" sz="2000" dirty="0"/>
              <a:t> </a:t>
            </a:r>
            <a:r>
              <a:rPr lang="en-GB" sz="2000" dirty="0" err="1"/>
              <a:t>fentora</a:t>
            </a:r>
            <a:r>
              <a:rPr lang="en-GB" sz="2000" dirty="0"/>
              <a:t> </a:t>
            </a:r>
            <a:r>
              <a:rPr lang="en-GB" sz="2000" dirty="0" err="1"/>
              <a:t>i</a:t>
            </a:r>
            <a:r>
              <a:rPr lang="en-GB" sz="2000" dirty="0"/>
              <a:t> </a:t>
            </a:r>
            <a:r>
              <a:rPr lang="en-GB" sz="2000" dirty="0" err="1"/>
              <a:t>ddewis</a:t>
            </a:r>
            <a:r>
              <a:rPr lang="en-GB" sz="2000" dirty="0"/>
              <a:t> ac </a:t>
            </a:r>
            <a:r>
              <a:rPr lang="en-GB" sz="2000" dirty="0" err="1"/>
              <a:t>adlewyrchu</a:t>
            </a:r>
            <a:r>
              <a:rPr lang="en-GB" sz="2000" dirty="0"/>
              <a:t> </a:t>
            </a:r>
            <a:r>
              <a:rPr lang="en-GB" sz="2000" dirty="0" err="1"/>
              <a:t>ar</a:t>
            </a:r>
            <a:r>
              <a:rPr lang="en-GB" sz="2000" dirty="0"/>
              <a:t> </a:t>
            </a:r>
            <a:r>
              <a:rPr lang="en-GB" sz="2000" dirty="0" err="1"/>
              <a:t>achos</a:t>
            </a:r>
            <a:r>
              <a:rPr lang="en-GB" sz="2000" dirty="0"/>
              <a:t> </a:t>
            </a:r>
            <a:r>
              <a:rPr lang="en-GB" sz="2000" dirty="0" err="1"/>
              <a:t>addas</a:t>
            </a:r>
            <a:endParaRPr lang="en-GB" sz="2000" dirty="0"/>
          </a:p>
          <a:p>
            <a:r>
              <a:rPr lang="en-GB" sz="2000" dirty="0" err="1"/>
              <a:t>Elfennau</a:t>
            </a:r>
            <a:r>
              <a:rPr lang="en-GB" sz="2000" dirty="0"/>
              <a:t> </a:t>
            </a:r>
            <a:r>
              <a:rPr lang="en-GB" sz="2000" dirty="0" err="1"/>
              <a:t>pwysig</a:t>
            </a:r>
            <a:r>
              <a:rPr lang="en-GB" sz="2000" dirty="0"/>
              <a:t> </a:t>
            </a:r>
            <a:r>
              <a:rPr lang="en-GB" sz="2000" dirty="0" err="1"/>
              <a:t>iddynt</a:t>
            </a:r>
            <a:r>
              <a:rPr lang="en-GB" sz="2000" dirty="0"/>
              <a:t>  </a:t>
            </a:r>
            <a:r>
              <a:rPr lang="en-GB" sz="2000" dirty="0" err="1"/>
              <a:t>ystyried</a:t>
            </a:r>
            <a:r>
              <a:rPr lang="en-GB" sz="2000" dirty="0"/>
              <a:t>: </a:t>
            </a:r>
            <a:r>
              <a:rPr lang="en-GB" sz="2000" dirty="0" err="1"/>
              <a:t>Gyfraith</a:t>
            </a:r>
            <a:r>
              <a:rPr lang="en-GB" sz="2000" dirty="0"/>
              <a:t>, </a:t>
            </a:r>
            <a:r>
              <a:rPr lang="en-GB" sz="2000" dirty="0" err="1"/>
              <a:t>cyd</a:t>
            </a:r>
            <a:r>
              <a:rPr lang="en-GB" sz="2000" dirty="0"/>
              <a:t> </a:t>
            </a:r>
            <a:r>
              <a:rPr lang="en-GB" sz="2000" dirty="0" err="1"/>
              <a:t>weithio</a:t>
            </a:r>
            <a:r>
              <a:rPr lang="en-GB" sz="2000" dirty="0"/>
              <a:t>, </a:t>
            </a:r>
            <a:r>
              <a:rPr lang="en-GB" sz="2000" dirty="0" err="1"/>
              <a:t>asesu</a:t>
            </a:r>
            <a:r>
              <a:rPr lang="en-GB" sz="2000" dirty="0"/>
              <a:t> </a:t>
            </a:r>
            <a:r>
              <a:rPr lang="en-GB" sz="2000" dirty="0" err="1"/>
              <a:t>mewn</a:t>
            </a:r>
            <a:r>
              <a:rPr lang="en-GB" sz="2000" dirty="0"/>
              <a:t> </a:t>
            </a:r>
            <a:r>
              <a:rPr lang="en-GB" sz="2000" dirty="0" err="1"/>
              <a:t>achosion</a:t>
            </a:r>
            <a:r>
              <a:rPr lang="en-GB" sz="2000" dirty="0"/>
              <a:t> </a:t>
            </a:r>
            <a:r>
              <a:rPr lang="en-GB" sz="2000" dirty="0" err="1"/>
              <a:t>cymhleth</a:t>
            </a:r>
            <a:r>
              <a:rPr lang="en-GB" sz="2000" dirty="0"/>
              <a:t>, y </a:t>
            </a:r>
            <a:r>
              <a:rPr lang="en-GB" sz="2000" dirty="0" err="1"/>
              <a:t>cyd-destun</a:t>
            </a:r>
            <a:r>
              <a:rPr lang="en-GB" sz="2000" dirty="0"/>
              <a:t> </a:t>
            </a:r>
            <a:r>
              <a:rPr lang="en-GB" sz="2000" dirty="0" err="1"/>
              <a:t>Cymreig</a:t>
            </a:r>
            <a:r>
              <a:rPr lang="en-GB" sz="2000" dirty="0"/>
              <a:t> a </a:t>
            </a:r>
            <a:r>
              <a:rPr lang="en-GB" sz="2000" dirty="0" err="1"/>
              <a:t>theoris</a:t>
            </a:r>
            <a:r>
              <a:rPr lang="en-GB" sz="2000" dirty="0"/>
              <a:t>.</a:t>
            </a:r>
          </a:p>
        </p:txBody>
      </p:sp>
      <p:sp>
        <p:nvSpPr>
          <p:cNvPr id="7" name="Content Placeholder 6"/>
          <p:cNvSpPr>
            <a:spLocks noGrp="1"/>
          </p:cNvSpPr>
          <p:nvPr>
            <p:ph sz="half" idx="2"/>
          </p:nvPr>
        </p:nvSpPr>
        <p:spPr>
          <a:xfrm>
            <a:off x="4648200" y="1268760"/>
            <a:ext cx="4038600" cy="4320481"/>
          </a:xfrm>
        </p:spPr>
        <p:txBody>
          <a:bodyPr/>
          <a:lstStyle/>
          <a:p>
            <a:r>
              <a:rPr lang="en-GB" sz="2000" dirty="0"/>
              <a:t>Consider what might be relevant cases the learner could use to evidence this section of the portfolio</a:t>
            </a:r>
          </a:p>
          <a:p>
            <a:r>
              <a:rPr lang="en-GB" sz="2000" dirty="0"/>
              <a:t>How would you support them through mentoring to select and critically reflect on a case? </a:t>
            </a:r>
          </a:p>
          <a:p>
            <a:r>
              <a:rPr lang="en-GB" sz="2000" dirty="0"/>
              <a:t>Important elements they must consider are: Legislation, working collaboratively, assessment in complex situations, Welsh context and theories. </a:t>
            </a:r>
          </a:p>
          <a:p>
            <a:endParaRPr lang="en-GB" dirty="0"/>
          </a:p>
        </p:txBody>
      </p:sp>
    </p:spTree>
    <p:extLst>
      <p:ext uri="{BB962C8B-B14F-4D97-AF65-F5344CB8AC3E}">
        <p14:creationId xmlns:p14="http://schemas.microsoft.com/office/powerpoint/2010/main" val="2263099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922114"/>
          </a:xfrm>
        </p:spPr>
        <p:txBody>
          <a:bodyPr/>
          <a:lstStyle/>
          <a:p>
            <a:r>
              <a:rPr lang="en-GB" sz="4000" dirty="0">
                <a:latin typeface="Arial" charset="0"/>
              </a:rPr>
              <a:t>Diogelu/Safeguarding</a:t>
            </a:r>
            <a:br>
              <a:rPr lang="en-GB" sz="4000" dirty="0">
                <a:latin typeface="Arial" charset="0"/>
              </a:rPr>
            </a:br>
            <a:r>
              <a:rPr lang="en-GB" sz="4000" dirty="0">
                <a:latin typeface="Arial" charset="0"/>
              </a:rPr>
              <a:t>Tasg 4/Task 4</a:t>
            </a:r>
          </a:p>
        </p:txBody>
      </p:sp>
      <p:sp>
        <p:nvSpPr>
          <p:cNvPr id="36866" name="Rectangle 5"/>
          <p:cNvSpPr>
            <a:spLocks noGrp="1" noChangeArrowheads="1"/>
          </p:cNvSpPr>
          <p:nvPr>
            <p:ph type="body" sz="half" idx="1"/>
          </p:nvPr>
        </p:nvSpPr>
        <p:spPr>
          <a:xfrm>
            <a:off x="457200" y="1412776"/>
            <a:ext cx="4038600" cy="4176812"/>
          </a:xfrm>
        </p:spPr>
        <p:txBody>
          <a:bodyPr/>
          <a:lstStyle/>
          <a:p>
            <a:pPr marL="0" indent="0">
              <a:buNone/>
            </a:pPr>
            <a:r>
              <a:rPr lang="cy-GB" sz="2400" b="1" dirty="0"/>
              <a:t>Tasg 4</a:t>
            </a:r>
            <a:endParaRPr lang="en-GB" sz="2400" dirty="0">
              <a:solidFill>
                <a:srgbClr val="FF0000"/>
              </a:solidFill>
            </a:endParaRPr>
          </a:p>
          <a:p>
            <a:pPr lvl="0"/>
            <a:r>
              <a:rPr lang="cy-GB" sz="2400" dirty="0"/>
              <a:t>Arddangos gwybodaeth a dealltwriaeth o ddiogelu oedolion neu blant mewn maes nad yw'n brif ffocws eich gwaith.</a:t>
            </a:r>
          </a:p>
          <a:p>
            <a:pPr lvl="0"/>
            <a:r>
              <a:rPr lang="cy-GB" sz="2400" dirty="0"/>
              <a:t>Bydd disgwyl i ddysgwyr gwblhau hyfforddiant diogelu yn y maes oedolion a phlant.</a:t>
            </a:r>
            <a:endParaRPr lang="en-GB" sz="2400" dirty="0"/>
          </a:p>
        </p:txBody>
      </p:sp>
      <p:sp>
        <p:nvSpPr>
          <p:cNvPr id="36867" name="Rectangle 6"/>
          <p:cNvSpPr>
            <a:spLocks noGrp="1" noChangeArrowheads="1"/>
          </p:cNvSpPr>
          <p:nvPr>
            <p:ph type="body" sz="half" idx="2"/>
          </p:nvPr>
        </p:nvSpPr>
        <p:spPr>
          <a:xfrm>
            <a:off x="4648200" y="1412776"/>
            <a:ext cx="4038600" cy="4176812"/>
          </a:xfrm>
        </p:spPr>
        <p:txBody>
          <a:bodyPr/>
          <a:lstStyle/>
          <a:p>
            <a:pPr>
              <a:buFont typeface="Arial" charset="0"/>
              <a:buNone/>
            </a:pPr>
            <a:r>
              <a:rPr lang="en-GB" sz="2400" b="1" dirty="0">
                <a:latin typeface="Arial" charset="0"/>
              </a:rPr>
              <a:t>Task 4  </a:t>
            </a:r>
            <a:endParaRPr lang="en-GB" sz="2400" dirty="0">
              <a:solidFill>
                <a:srgbClr val="FF0000"/>
              </a:solidFill>
              <a:latin typeface="Arial" charset="0"/>
            </a:endParaRPr>
          </a:p>
          <a:p>
            <a:r>
              <a:rPr lang="en-GB" sz="2400" dirty="0"/>
              <a:t>Demonstrate knowledge and understanding of safeguarding adults or children in an area that is not the main focus of your work.</a:t>
            </a:r>
          </a:p>
          <a:p>
            <a:r>
              <a:rPr lang="en-GB" sz="2400" dirty="0"/>
              <a:t>Learners are advised to undertake training in both adult and children’s  safeguarding. </a:t>
            </a:r>
          </a:p>
          <a:p>
            <a:endParaRPr lang="en-GB" sz="2000" dirty="0">
              <a:latin typeface="Arial" charset="0"/>
            </a:endParaRPr>
          </a:p>
          <a:p>
            <a:pPr>
              <a:buFont typeface="Arial" charset="0"/>
              <a:buNone/>
            </a:pPr>
            <a:endParaRPr lang="en-GB" sz="2000" dirty="0">
              <a:latin typeface="Arial"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86D2-CD64-2946-844E-9BC1E79EBE7B}"/>
              </a:ext>
            </a:extLst>
          </p:cNvPr>
          <p:cNvSpPr>
            <a:spLocks noGrp="1"/>
          </p:cNvSpPr>
          <p:nvPr>
            <p:ph type="title"/>
          </p:nvPr>
        </p:nvSpPr>
        <p:spPr/>
        <p:txBody>
          <a:bodyPr/>
          <a:lstStyle/>
          <a:p>
            <a:r>
              <a:rPr lang="en-GB" sz="3200" dirty="0">
                <a:latin typeface="Arial" charset="0"/>
              </a:rPr>
              <a:t>Diogelu/Safeguarding</a:t>
            </a:r>
            <a:br>
              <a:rPr lang="en-GB" sz="3200" dirty="0">
                <a:latin typeface="Arial" charset="0"/>
              </a:rPr>
            </a:br>
            <a:r>
              <a:rPr lang="cy-GB" sz="3200" dirty="0"/>
              <a:t>Cwestiwn</a:t>
            </a:r>
            <a:r>
              <a:rPr lang="cy-GB" sz="3200" b="1" dirty="0"/>
              <a:t> </a:t>
            </a:r>
            <a:r>
              <a:rPr lang="en-GB" sz="3200" dirty="0">
                <a:latin typeface="Arial" charset="0"/>
              </a:rPr>
              <a:t>Tasg 4/ Question Task 4</a:t>
            </a:r>
            <a:endParaRPr lang="en-US" sz="3200" dirty="0"/>
          </a:p>
        </p:txBody>
      </p:sp>
      <p:sp>
        <p:nvSpPr>
          <p:cNvPr id="3" name="Content Placeholder 2">
            <a:extLst>
              <a:ext uri="{FF2B5EF4-FFF2-40B4-BE49-F238E27FC236}">
                <a16:creationId xmlns:a16="http://schemas.microsoft.com/office/drawing/2014/main" id="{D1767558-62C1-0344-BAA0-00C718DBEC9B}"/>
              </a:ext>
            </a:extLst>
          </p:cNvPr>
          <p:cNvSpPr>
            <a:spLocks noGrp="1"/>
          </p:cNvSpPr>
          <p:nvPr>
            <p:ph sz="half" idx="1"/>
          </p:nvPr>
        </p:nvSpPr>
        <p:spPr/>
        <p:txBody>
          <a:bodyPr/>
          <a:lstStyle/>
          <a:p>
            <a:pPr marL="0" indent="0" hangingPunct="0">
              <a:buNone/>
            </a:pPr>
            <a:r>
              <a:rPr lang="cy-GB" sz="1800" b="1" dirty="0"/>
              <a:t>Cwestiwn a:</a:t>
            </a:r>
            <a:endParaRPr lang="en-GB" sz="1800" dirty="0"/>
          </a:p>
          <a:p>
            <a:pPr hangingPunct="0"/>
            <a:r>
              <a:rPr lang="cy-GB" sz="1800" dirty="0"/>
              <a:t>Mewn maes </a:t>
            </a:r>
            <a:r>
              <a:rPr lang="cy-GB" sz="1800" b="1" dirty="0"/>
              <a:t>nad yw’n brif ffocws i’ch gwaith</a:t>
            </a:r>
            <a:r>
              <a:rPr lang="cy-GB" sz="1800" dirty="0"/>
              <a:t> (gweler y canllawiau uchod) eglurwch y ddeddfwriaeth berthnasol, a’r polisïau a’r gweithdrefnau cenedlaethol, lleol a sefydliadol ar gyfer diogelu. (</a:t>
            </a:r>
            <a:r>
              <a:rPr lang="cy-GB" sz="1800" i="1" dirty="0"/>
              <a:t>500 o eiriau). </a:t>
            </a:r>
          </a:p>
          <a:p>
            <a:pPr marL="0" indent="0" algn="just" hangingPunct="0">
              <a:buNone/>
            </a:pPr>
            <a:r>
              <a:rPr lang="cy-GB" sz="1800" b="1" dirty="0"/>
              <a:t>Cwestiwn b:</a:t>
            </a:r>
            <a:endParaRPr lang="en-GB" sz="1800" b="1" dirty="0"/>
          </a:p>
          <a:p>
            <a:pPr algn="just" hangingPunct="0"/>
            <a:r>
              <a:rPr lang="cy-GB" sz="1800" dirty="0"/>
              <a:t>Myfyriwch ar y gwahaniaeth rhwng diogelu ym maes gwaith oedolion a gwaith plant. (</a:t>
            </a:r>
            <a:r>
              <a:rPr lang="cy-GB" sz="1800" i="1" dirty="0"/>
              <a:t>400 o eiriau).</a:t>
            </a:r>
            <a:endParaRPr lang="en-GB" sz="1800" dirty="0">
              <a:solidFill>
                <a:srgbClr val="000000"/>
              </a:solidFill>
              <a:latin typeface="Arial" panose="020B0604020202020204" pitchFamily="34" charset="0"/>
              <a:ea typeface="Times New Roman" panose="02020603050405020304" pitchFamily="18" charset="0"/>
            </a:endParaRPr>
          </a:p>
        </p:txBody>
      </p:sp>
      <p:sp>
        <p:nvSpPr>
          <p:cNvPr id="7" name="Content Placeholder 6">
            <a:extLst>
              <a:ext uri="{FF2B5EF4-FFF2-40B4-BE49-F238E27FC236}">
                <a16:creationId xmlns:a16="http://schemas.microsoft.com/office/drawing/2014/main" id="{C411C2B4-DD71-8947-A1D8-65DAB22C1293}"/>
              </a:ext>
            </a:extLst>
          </p:cNvPr>
          <p:cNvSpPr>
            <a:spLocks noGrp="1"/>
          </p:cNvSpPr>
          <p:nvPr>
            <p:ph sz="half" idx="2"/>
          </p:nvPr>
        </p:nvSpPr>
        <p:spPr/>
        <p:txBody>
          <a:bodyPr/>
          <a:lstStyle/>
          <a:p>
            <a:pPr marL="0" indent="0" hangingPunct="0">
              <a:buNone/>
            </a:pPr>
            <a:r>
              <a:rPr lang="en-GB" sz="1800" b="1" dirty="0"/>
              <a:t>Question a:</a:t>
            </a:r>
            <a:endParaRPr lang="en-GB" sz="1800" dirty="0"/>
          </a:p>
          <a:p>
            <a:pPr hangingPunct="0"/>
            <a:r>
              <a:rPr lang="en-GB" sz="1800" dirty="0"/>
              <a:t>In an area </a:t>
            </a:r>
            <a:r>
              <a:rPr lang="en-GB" sz="1800" b="1" dirty="0"/>
              <a:t>that is not your main focus of work </a:t>
            </a:r>
            <a:r>
              <a:rPr lang="en-GB" sz="1800" dirty="0"/>
              <a:t>(see guidance above), explain the relevant legislation, and the national, local and organisational policies and procedures for safeguarding (500 words). </a:t>
            </a:r>
          </a:p>
          <a:p>
            <a:pPr hangingPunct="0"/>
            <a:endParaRPr lang="en-GB" sz="1800" dirty="0"/>
          </a:p>
          <a:p>
            <a:pPr marL="0" indent="0" algn="just" hangingPunct="0">
              <a:buNone/>
            </a:pPr>
            <a:r>
              <a:rPr lang="en-GB" sz="1800" b="1" dirty="0"/>
              <a:t>Question b:</a:t>
            </a:r>
            <a:endParaRPr lang="en-GB" sz="1200" b="1" dirty="0"/>
          </a:p>
          <a:p>
            <a:pPr algn="just" hangingPunct="0"/>
            <a:r>
              <a:rPr lang="en-GB" sz="1800" dirty="0"/>
              <a:t>Reflect on the difference between safeguarding in adults’ and children’s work (400 words). </a:t>
            </a:r>
          </a:p>
          <a:p>
            <a:pPr algn="just" hangingPunct="0"/>
            <a:endParaRPr lang="en-GB" sz="1200" dirty="0">
              <a:solidFill>
                <a:srgbClr val="000000"/>
              </a:solidFill>
              <a:latin typeface="Arial" panose="020B0604020202020204" pitchFamily="34" charset="0"/>
              <a:ea typeface="Times New Roman" panose="02020603050405020304" pitchFamily="18" charset="0"/>
            </a:endParaRPr>
          </a:p>
          <a:p>
            <a:pPr hangingPunct="0"/>
            <a:endParaRPr lang="en-GB" sz="1800" dirty="0"/>
          </a:p>
          <a:p>
            <a:endParaRPr lang="en-US" dirty="0"/>
          </a:p>
        </p:txBody>
      </p:sp>
    </p:spTree>
    <p:extLst>
      <p:ext uri="{BB962C8B-B14F-4D97-AF65-F5344CB8AC3E}">
        <p14:creationId xmlns:p14="http://schemas.microsoft.com/office/powerpoint/2010/main" val="11870918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243408"/>
            <a:ext cx="8229600" cy="1143000"/>
          </a:xfrm>
        </p:spPr>
        <p:txBody>
          <a:bodyPr/>
          <a:lstStyle/>
          <a:p>
            <a:br>
              <a:rPr lang="cy-GB" sz="2000" b="1" dirty="0">
                <a:latin typeface="Arial" charset="0"/>
              </a:rPr>
            </a:br>
            <a:r>
              <a:rPr lang="en-GB" sz="2800" b="1" dirty="0">
                <a:latin typeface="Arial" charset="0"/>
              </a:rPr>
              <a:t>Developmental Review - Question </a:t>
            </a:r>
            <a:r>
              <a:rPr lang="en-GB" sz="2800" b="1" dirty="0"/>
              <a:t>Task 1 part b</a:t>
            </a:r>
            <a:endParaRPr lang="en-US" sz="2800" b="1"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895808"/>
            <a:ext cx="8229600" cy="3917032"/>
          </a:xfrm>
        </p:spPr>
        <p:txBody>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360353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F93D341-1D2D-0765-3057-C0098686A41A}"/>
              </a:ext>
            </a:extLst>
          </p:cNvPr>
          <p:cNvSpPr>
            <a:spLocks noGrp="1"/>
          </p:cNvSpPr>
          <p:nvPr>
            <p:ph type="title"/>
          </p:nvPr>
        </p:nvSpPr>
        <p:spPr>
          <a:xfrm>
            <a:off x="421196" y="0"/>
            <a:ext cx="8229600" cy="1143000"/>
          </a:xfrm>
        </p:spPr>
        <p:txBody>
          <a:bodyPr/>
          <a:lstStyle/>
          <a:p>
            <a:r>
              <a:rPr lang="cy-GB" sz="2800" b="1" dirty="0">
                <a:latin typeface="Arial" charset="0"/>
              </a:rPr>
              <a:t>Adolygiad Datblygiadol</a:t>
            </a:r>
            <a:r>
              <a:rPr lang="cy-GB" sz="2800" b="1" dirty="0"/>
              <a:t> Cwestiwn </a:t>
            </a:r>
            <a:br>
              <a:rPr lang="cy-GB" sz="2800" b="1" dirty="0"/>
            </a:br>
            <a:r>
              <a:rPr lang="cy-GB" sz="2800" b="1" dirty="0">
                <a:latin typeface="Arial" charset="0"/>
              </a:rPr>
              <a:t>Tasg 1 rhan b</a:t>
            </a:r>
            <a:endParaRPr lang="en-US" sz="2800" dirty="0"/>
          </a:p>
        </p:txBody>
      </p:sp>
      <p:sp>
        <p:nvSpPr>
          <p:cNvPr id="6" name="Content Placeholder 5">
            <a:extLst>
              <a:ext uri="{FF2B5EF4-FFF2-40B4-BE49-F238E27FC236}">
                <a16:creationId xmlns:a16="http://schemas.microsoft.com/office/drawing/2014/main" id="{BCFFDB0E-2A8A-48F9-110E-FB47F27C3212}"/>
              </a:ext>
            </a:extLst>
          </p:cNvPr>
          <p:cNvSpPr>
            <a:spLocks noGrp="1"/>
          </p:cNvSpPr>
          <p:nvPr>
            <p:ph idx="1"/>
          </p:nvPr>
        </p:nvSpPr>
        <p:spPr>
          <a:xfrm>
            <a:off x="323528" y="1143000"/>
            <a:ext cx="8399276" cy="3917032"/>
          </a:xfrm>
        </p:spPr>
        <p:txBody>
          <a:bodyPr/>
          <a:lstStyle/>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Defnyddiwch fodel adfyfyriol i fyfyrio’n feirniadol ar yr anghenion dysgu a nodwyd gennych yn nhasg 1 rhan A o dan bob un o 3 deilliant dysgu GCC.</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Rhaid i hyn gynnwys cyfeiriad at hyfforddiant, dysgu, ymchwil a goruchwyliaeth a myfyrio gyda’ch mentor/goruchwyliwr/rheolwr llinell ar y graddau yr ydych wedi cyflawni eich deilliannau dysgu.</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Nodwch eich anghenion dysgu i gefnogi eich datblygiad yn y broses o drawsnewid i ddod yn ymarferydd profiadol yn eich gyrfa at y dyfodol ar ôl cwblhau’r rhaglen hon. 650 o eiriau (+/- 10%: dylech gynnwys eich cyfrif geiriau gwirioneddol ar ddiwedd pob adran).</a:t>
            </a:r>
          </a:p>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b="1"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solidFill>
                  <a:srgbClr val="000000"/>
                </a:solidFill>
                <a:latin typeface="Calibri" panose="020F0502020204030204" pitchFamily="34" charset="0"/>
                <a:ea typeface="Calibri" panose="020F0502020204030204" pitchFamily="34" charset="0"/>
                <a:cs typeface="Calibri" panose="020F0502020204030204" pitchFamily="34" charset="0"/>
              </a:rPr>
              <a:t>Myfyriwch ar yr adborth rydych chi wedi’i dderbyn gan unigolion sydd angen gofal a chymorth a/neu eu gofalwyr ac eglurwch sut mae’r wybodaeth hon wedi helpu i ddylanwadu ar eich arfer a’ch datblygiad proffesiynol i’r dyfodol.</a:t>
            </a:r>
            <a:r>
              <a:rPr lang="en-GB" sz="17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cy-GB" sz="1700" dirty="0">
                <a:latin typeface="Calibri" panose="020F0502020204030204" pitchFamily="34" charset="0"/>
                <a:ea typeface="Calibri" panose="020F0502020204030204" pitchFamily="34" charset="0"/>
                <a:cs typeface="Times New Roman" panose="02020603050405020304" pitchFamily="18" charset="0"/>
              </a:rPr>
              <a:t>100 o eiriau</a:t>
            </a:r>
            <a:r>
              <a:rPr lang="cy-GB" sz="1700" i="1" dirty="0">
                <a:latin typeface="Calibri" panose="020F0502020204030204" pitchFamily="34" charset="0"/>
                <a:ea typeface="Calibri" panose="020F0502020204030204" pitchFamily="34" charset="0"/>
                <a:cs typeface="Times New Roman" panose="02020603050405020304" pitchFamily="18" charset="0"/>
              </a:rPr>
              <a:t> (+/- 10%: dylech gynnwys eich cyfrif geiriau gwirioneddol ar ddiwedd pob adran).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i="1" dirty="0">
                <a:latin typeface="Calibri" panose="020F0502020204030204" pitchFamily="34" charset="0"/>
                <a:ea typeface="Calibri" panose="020F0502020204030204" pitchFamily="34" charset="0"/>
                <a:cs typeface="Times New Roman" panose="02020603050405020304" pitchFamily="18" charset="0"/>
              </a:rPr>
              <a:t>Cyfanswm tasg 1 rhan B, 750 o eiriau (+/- 10%).</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54027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197767"/>
            <a:ext cx="8229600" cy="710953"/>
          </a:xfrm>
        </p:spPr>
        <p:txBody>
          <a:bodyPr/>
          <a:lstStyle/>
          <a:p>
            <a:r>
              <a:rPr lang="cy-GB" sz="2400" b="1" dirty="0">
                <a:latin typeface="Arial" charset="0"/>
              </a:rPr>
              <a:t>Adolygiad Datblygiadol - </a:t>
            </a:r>
            <a:r>
              <a:rPr lang="cy-GB" sz="2400" b="1" dirty="0"/>
              <a:t>Cwestiwn </a:t>
            </a:r>
            <a:r>
              <a:rPr lang="cy-GB" sz="2400" b="1" dirty="0">
                <a:latin typeface="Arial" charset="0"/>
              </a:rPr>
              <a:t>Tasg 1 rhan b</a:t>
            </a:r>
            <a:br>
              <a:rPr lang="cy-GB" sz="2400" b="1" dirty="0">
                <a:latin typeface="Arial" charset="0"/>
              </a:rPr>
            </a:br>
            <a:r>
              <a:rPr lang="en-GB" sz="2400" b="1" dirty="0">
                <a:latin typeface="Arial" charset="0"/>
              </a:rPr>
              <a:t>Developmental Review - Question </a:t>
            </a:r>
            <a:r>
              <a:rPr lang="en-GB" sz="2400" b="1" dirty="0"/>
              <a:t>Task 1 part b</a:t>
            </a:r>
            <a:endParaRPr lang="en-US" sz="2400" b="1"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908720"/>
            <a:ext cx="8229600" cy="4608513"/>
          </a:xfrm>
        </p:spPr>
        <p:txBody>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88326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en-GB" sz="3200" b="1" dirty="0" err="1"/>
              <a:t>Adrannau</a:t>
            </a:r>
            <a:r>
              <a:rPr lang="en-GB" sz="3200" b="1" dirty="0"/>
              <a:t> </a:t>
            </a:r>
            <a:r>
              <a:rPr lang="en-GB" sz="3200" b="1" dirty="0" err="1"/>
              <a:t>Terfynol</a:t>
            </a:r>
            <a:r>
              <a:rPr lang="en-GB" sz="3200" b="1" dirty="0"/>
              <a:t> y </a:t>
            </a:r>
            <a:r>
              <a:rPr lang="en-GB" sz="3200" b="1" dirty="0" err="1"/>
              <a:t>Portffolio</a:t>
            </a:r>
            <a:br>
              <a:rPr lang="en-GB" sz="3200" b="1" dirty="0"/>
            </a:br>
            <a:r>
              <a:rPr lang="en-GB" sz="3200" b="1" dirty="0"/>
              <a:t>Final Sections of Portfolio </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en-GB" sz="2300" dirty="0" err="1">
                <a:latin typeface="Arial" panose="020B0604020202020204" pitchFamily="34" charset="0"/>
                <a:cs typeface="Arial" panose="020B0604020202020204" pitchFamily="34" charset="0"/>
              </a:rPr>
              <a:t>Rhestr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a:t>
            </a:r>
            <a:r>
              <a:rPr lang="en-GB" sz="2300" dirty="0">
                <a:latin typeface="Arial" panose="020B0604020202020204" pitchFamily="34" charset="0"/>
                <a:cs typeface="Arial" panose="020B0604020202020204" pitchFamily="34" charset="0"/>
              </a:rPr>
              <a:t> - </a:t>
            </a:r>
            <a:r>
              <a:rPr lang="en-GB" sz="2300" dirty="0" err="1">
                <a:latin typeface="Arial" panose="020B0604020202020204" pitchFamily="34" charset="0"/>
                <a:cs typeface="Arial" panose="020B0604020202020204" pitchFamily="34" charset="0"/>
              </a:rPr>
              <a:t>deunydd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wedi'i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unig</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y </a:t>
            </a:r>
            <a:r>
              <a:rPr lang="en-GB" sz="2300" dirty="0" err="1">
                <a:latin typeface="Arial" panose="020B0604020202020204" pitchFamily="34" charset="0"/>
                <a:cs typeface="Arial" panose="020B0604020202020204" pitchFamily="34" charset="0"/>
              </a:rPr>
              <a:t>gweithdai</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fynychwyd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mae'r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rhain</a:t>
            </a:r>
            <a:r>
              <a:rPr lang="en-GB" sz="2300" dirty="0">
                <a:latin typeface="Arial" panose="020B0604020202020204" pitchFamily="34" charset="0"/>
                <a:cs typeface="Arial" panose="020B0604020202020204" pitchFamily="34" charset="0"/>
              </a:rPr>
              <a:t> yn </a:t>
            </a:r>
            <a:r>
              <a:rPr lang="en-GB" sz="2300" dirty="0" err="1">
                <a:latin typeface="Arial" panose="020B0604020202020204" pitchFamily="34" charset="0"/>
                <a:cs typeface="Arial" panose="020B0604020202020204" pitchFamily="34" charset="0"/>
              </a:rPr>
              <a:t>orfodol</a:t>
            </a:r>
            <a:r>
              <a:rPr lang="en-GB" sz="2300" dirty="0">
                <a:latin typeface="Arial" panose="020B0604020202020204" pitchFamily="34" charset="0"/>
                <a:cs typeface="Arial" panose="020B0604020202020204" pitchFamily="34" charset="0"/>
              </a:rPr>
              <a:t>)</a:t>
            </a:r>
          </a:p>
          <a:p>
            <a:r>
              <a:rPr lang="en-GB" sz="2300" dirty="0" err="1">
                <a:latin typeface="Arial" panose="020B0604020202020204" pitchFamily="34" charset="0"/>
                <a:cs typeface="Arial" panose="020B0604020202020204" pitchFamily="34" charset="0"/>
              </a:rPr>
              <a:t>Adroddiad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mentoriaid</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a:t>
            </a:r>
            <a:r>
              <a:rPr lang="en-GB" sz="2300" dirty="0">
                <a:latin typeface="Arial" panose="020B0604020202020204" pitchFamily="34" charset="0"/>
                <a:cs typeface="Arial" panose="020B0604020202020204" pitchFamily="34" charset="0"/>
              </a:rPr>
              <a:t> y Mentor a </a:t>
            </a:r>
            <a:r>
              <a:rPr lang="en-GB" sz="2300" dirty="0" err="1">
                <a:latin typeface="Arial" panose="020B0604020202020204" pitchFamily="34" charset="0"/>
                <a:cs typeface="Arial" panose="020B0604020202020204" pitchFamily="34" charset="0"/>
              </a:rPr>
              <a:t>chadarnhad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rheolwyr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llinell</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Cytundeb</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Dysgwr</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Chyflogwr</a:t>
            </a:r>
            <a:r>
              <a:rPr lang="en-GB" sz="2300" dirty="0">
                <a:latin typeface="Arial" panose="020B0604020202020204" pitchFamily="34" charset="0"/>
                <a:cs typeface="Arial" panose="020B0604020202020204" pitchFamily="34" charset="0"/>
              </a:rPr>
              <a:t>.</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9"/>
            <a:ext cx="8147248" cy="706090"/>
          </a:xfrm>
        </p:spPr>
        <p:txBody>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p:cNvSpPr>
            <a:spLocks noGrp="1"/>
          </p:cNvSpPr>
          <p:nvPr>
            <p:ph sz="half" idx="1"/>
          </p:nvPr>
        </p:nvSpPr>
        <p:spPr>
          <a:xfrm>
            <a:off x="274456" y="1196752"/>
            <a:ext cx="7105856" cy="4248820"/>
          </a:xfrm>
        </p:spPr>
        <p:txBody>
          <a:bodyPr rtlCol="0">
            <a:normAutofit fontScale="92500" lnSpcReduction="2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ei gwblhau yn y sesiwn gynefino neu cyn gynted â phosib wedi’r dyddiad hwn (o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Mae’r ddogfen yn nodi’r disgwyliadau ar gyfer pawb sy’n rhan o’r broses.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836401" y="1196752"/>
            <a:ext cx="4033143" cy="4824536"/>
          </a:xfrm>
        </p:spPr>
        <p:txBody>
          <a:bodyPr rtlCol="0">
            <a:normAutofit fontScale="92500" lnSpcReduction="2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This must be completed at induction or as soon as possible after this date (within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document sets out the expectations of everyone involved in the process.</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32656"/>
            <a:ext cx="8229600" cy="778098"/>
          </a:xfrm>
        </p:spPr>
        <p:txBody>
          <a:bodyPr/>
          <a:lstStyle/>
          <a:p>
            <a:br>
              <a:rPr lang="en-GB" dirty="0">
                <a:latin typeface="Arial" charset="0"/>
              </a:rPr>
            </a:br>
            <a:r>
              <a:rPr lang="en-GB" dirty="0"/>
              <a:t> </a:t>
            </a:r>
          </a:p>
        </p:txBody>
      </p:sp>
      <p:sp>
        <p:nvSpPr>
          <p:cNvPr id="3" name="Content Placeholder 2"/>
          <p:cNvSpPr>
            <a:spLocks noGrp="1"/>
          </p:cNvSpPr>
          <p:nvPr>
            <p:ph sz="half" idx="1"/>
          </p:nvPr>
        </p:nvSpPr>
        <p:spPr>
          <a:xfrm>
            <a:off x="457200" y="1340768"/>
            <a:ext cx="4038600" cy="4248473"/>
          </a:xfrm>
        </p:spPr>
        <p:txBody>
          <a:bodyPr/>
          <a:lstStyle/>
          <a:p>
            <a:pPr lvl="0">
              <a:spcAft>
                <a:spcPts val="0"/>
              </a:spcAft>
              <a:buFont typeface="Arial" panose="020B0604020202020204" pitchFamily="34" charset="0"/>
              <a:buChar char="•"/>
              <a:tabLst>
                <a:tab pos="457200" algn="l"/>
              </a:tabLst>
            </a:pPr>
            <a:r>
              <a:rPr lang="en-GB" sz="2000" dirty="0" err="1">
                <a:solidFill>
                  <a:srgbClr val="000000"/>
                </a:solidFill>
                <a:ea typeface="Times New Roman" panose="02020603050405020304" pitchFamily="18" charset="0"/>
                <a:cs typeface="Myriad Pro"/>
              </a:rPr>
              <a:t>Dylid</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canolbwyntio</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ar</a:t>
            </a:r>
            <a:r>
              <a:rPr lang="en-GB" sz="2000" dirty="0">
                <a:solidFill>
                  <a:srgbClr val="000000"/>
                </a:solidFill>
                <a:ea typeface="Times New Roman" panose="02020603050405020304" pitchFamily="18" charset="0"/>
                <a:cs typeface="Myriad Pro"/>
              </a:rPr>
              <a:t> :</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err="1">
                <a:solidFill>
                  <a:srgbClr val="000000"/>
                </a:solidFill>
              </a:rPr>
              <a:t>Datblygiad</a:t>
            </a:r>
            <a:r>
              <a:rPr lang="en-GB" sz="2000" dirty="0">
                <a:solidFill>
                  <a:srgbClr val="000000"/>
                </a:solidFill>
              </a:rPr>
              <a:t> </a:t>
            </a:r>
            <a:r>
              <a:rPr lang="en-GB" sz="2000" dirty="0" err="1">
                <a:solidFill>
                  <a:srgbClr val="000000"/>
                </a:solidFill>
              </a:rPr>
              <a:t>yr</a:t>
            </a:r>
            <a:r>
              <a:rPr lang="en-GB" sz="2000" dirty="0">
                <a:solidFill>
                  <a:srgbClr val="000000"/>
                </a:solidFill>
              </a:rPr>
              <a:t> </a:t>
            </a:r>
            <a:r>
              <a:rPr lang="en-GB" sz="2000" dirty="0" err="1">
                <a:solidFill>
                  <a:srgbClr val="000000"/>
                </a:solidFill>
              </a:rPr>
              <a:t>unigolyn</a:t>
            </a:r>
            <a:r>
              <a:rPr lang="en-GB" sz="2000" dirty="0">
                <a:solidFill>
                  <a:srgbClr val="000000"/>
                </a:solidFill>
              </a:rPr>
              <a:t> </a:t>
            </a:r>
            <a:r>
              <a:rPr lang="en-GB" sz="2000" dirty="0" err="1">
                <a:solidFill>
                  <a:srgbClr val="000000"/>
                </a:solidFill>
              </a:rPr>
              <a:t>trwy</a:t>
            </a:r>
            <a:r>
              <a:rPr lang="en-GB" sz="2000" dirty="0">
                <a:solidFill>
                  <a:srgbClr val="000000"/>
                </a:solidFill>
              </a:rPr>
              <a:t> </a:t>
            </a:r>
            <a:r>
              <a:rPr lang="en-GB" sz="2000" dirty="0" err="1">
                <a:solidFill>
                  <a:srgbClr val="000000"/>
                </a:solidFill>
              </a:rPr>
              <a:t>gydol</a:t>
            </a:r>
            <a:r>
              <a:rPr lang="en-GB" sz="2000" dirty="0">
                <a:solidFill>
                  <a:srgbClr val="000000"/>
                </a:solidFill>
              </a:rPr>
              <a:t> y </a:t>
            </a:r>
            <a:r>
              <a:rPr lang="en-GB" sz="2000" dirty="0" err="1">
                <a:solidFill>
                  <a:srgbClr val="000000"/>
                </a:solidFill>
              </a:rPr>
              <a:t>rhaglen</a:t>
            </a:r>
            <a:r>
              <a:rPr lang="en-GB" sz="2000" dirty="0">
                <a:solidFill>
                  <a:srgbClr val="000000"/>
                </a:solidFill>
              </a:rPr>
              <a:t> </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a:solidFill>
                  <a:srgbClr val="000000"/>
                </a:solidFill>
              </a:rPr>
              <a:t>Bod yn </a:t>
            </a:r>
            <a:r>
              <a:rPr lang="en-GB" sz="2000" dirty="0" err="1">
                <a:solidFill>
                  <a:srgbClr val="000000"/>
                </a:solidFill>
              </a:rPr>
              <a:t>gysylltiedig</a:t>
            </a:r>
            <a:r>
              <a:rPr lang="en-GB" sz="2000" dirty="0">
                <a:solidFill>
                  <a:srgbClr val="000000"/>
                </a:solidFill>
              </a:rPr>
              <a:t> a </a:t>
            </a:r>
            <a:r>
              <a:rPr lang="en-GB" sz="2000" dirty="0" err="1">
                <a:solidFill>
                  <a:srgbClr val="000000"/>
                </a:solidFill>
              </a:rPr>
              <a:t>gwaith</a:t>
            </a:r>
            <a:r>
              <a:rPr lang="en-GB" sz="2000" dirty="0">
                <a:solidFill>
                  <a:srgbClr val="000000"/>
                </a:solidFill>
              </a:rPr>
              <a:t> </a:t>
            </a:r>
            <a:r>
              <a:rPr lang="en-GB" sz="2000" dirty="0" err="1">
                <a:solidFill>
                  <a:srgbClr val="000000"/>
                </a:solidFill>
              </a:rPr>
              <a:t>adlewyrchu</a:t>
            </a:r>
            <a:r>
              <a:rPr lang="en-GB" sz="2000" dirty="0">
                <a:solidFill>
                  <a:srgbClr val="000000"/>
                </a:solidFill>
              </a:rPr>
              <a:t> y </a:t>
            </a:r>
            <a:r>
              <a:rPr lang="en-GB" sz="2000" dirty="0" err="1">
                <a:solidFill>
                  <a:srgbClr val="000000"/>
                </a:solidFill>
              </a:rPr>
              <a:t>dysgwr</a:t>
            </a:r>
            <a:r>
              <a:rPr lang="en-GB" sz="2000" dirty="0">
                <a:solidFill>
                  <a:srgbClr val="000000"/>
                </a:solidFill>
              </a:rPr>
              <a:t> yn </a:t>
            </a:r>
            <a:r>
              <a:rPr lang="en-GB" sz="2000" dirty="0" err="1">
                <a:solidFill>
                  <a:srgbClr val="000000"/>
                </a:solidFill>
              </a:rPr>
              <a:t>yr</a:t>
            </a:r>
            <a:r>
              <a:rPr lang="en-GB" sz="2000" dirty="0">
                <a:solidFill>
                  <a:srgbClr val="000000"/>
                </a:solidFill>
              </a:rPr>
              <a:t> </a:t>
            </a:r>
            <a:r>
              <a:rPr lang="en-GB" sz="2000" dirty="0" err="1">
                <a:solidFill>
                  <a:srgbClr val="000000"/>
                </a:solidFill>
              </a:rPr>
              <a:t>adolygiad</a:t>
            </a:r>
            <a:r>
              <a:rPr lang="en-GB" sz="2000" dirty="0">
                <a:solidFill>
                  <a:srgbClr val="000000"/>
                </a:solidFill>
              </a:rPr>
              <a:t> </a:t>
            </a:r>
            <a:r>
              <a:rPr lang="en-GB" sz="2000" dirty="0" err="1">
                <a:solidFill>
                  <a:srgbClr val="000000"/>
                </a:solidFill>
              </a:rPr>
              <a:t>datblygiadol</a:t>
            </a:r>
            <a:r>
              <a:rPr lang="en-GB" sz="2000" dirty="0">
                <a:solidFill>
                  <a:srgbClr val="000000"/>
                </a:solidFill>
              </a:rPr>
              <a:t> (Tasg 1)</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a:solidFill>
                  <a:srgbClr val="000000"/>
                </a:solidFill>
                <a:ea typeface="Times New Roman" panose="02020603050405020304" pitchFamily="18" charset="0"/>
                <a:cs typeface="Myriad Pro"/>
              </a:rPr>
              <a:t>Pan yn addas </a:t>
            </a:r>
            <a:r>
              <a:rPr lang="en-GB" sz="2000" dirty="0" err="1">
                <a:solidFill>
                  <a:srgbClr val="000000"/>
                </a:solidFill>
                <a:ea typeface="Times New Roman" panose="02020603050405020304" pitchFamily="18" charset="0"/>
                <a:cs typeface="Myriad Pro"/>
              </a:rPr>
              <a:t>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gyfeirio</a:t>
            </a:r>
            <a:r>
              <a:rPr lang="en-GB" sz="2000" dirty="0">
                <a:solidFill>
                  <a:srgbClr val="000000"/>
                </a:solidFill>
                <a:ea typeface="Times New Roman" panose="02020603050405020304" pitchFamily="18" charset="0"/>
                <a:cs typeface="Myriad Pro"/>
              </a:rPr>
              <a:t> at </a:t>
            </a:r>
            <a:r>
              <a:rPr lang="en-GB" sz="2000" dirty="0" err="1">
                <a:solidFill>
                  <a:srgbClr val="000000"/>
                </a:solidFill>
                <a:ea typeface="Times New Roman" panose="02020603050405020304" pitchFamily="18" charset="0"/>
                <a:cs typeface="Myriad Pro"/>
              </a:rPr>
              <a:t>adborth</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gan</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unigolion</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a’u</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teuluoedd</a:t>
            </a:r>
            <a:r>
              <a:rPr lang="en-GB" sz="2000" dirty="0">
                <a:solidFill>
                  <a:srgbClr val="000000"/>
                </a:solidFill>
                <a:ea typeface="Times New Roman" panose="02020603050405020304" pitchFamily="18" charset="0"/>
                <a:cs typeface="Myriad Pro"/>
              </a:rPr>
              <a:t> neu </a:t>
            </a:r>
            <a:r>
              <a:rPr lang="en-GB" sz="2000" dirty="0" err="1">
                <a:solidFill>
                  <a:srgbClr val="000000"/>
                </a:solidFill>
                <a:ea typeface="Times New Roman" panose="02020603050405020304" pitchFamily="18" charset="0"/>
                <a:cs typeface="Myriad Pro"/>
              </a:rPr>
              <a:t>ofalwyr</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sydd</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wedi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eu</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cefnogi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gan</a:t>
            </a:r>
            <a:r>
              <a:rPr lang="en-GB" sz="2000" dirty="0">
                <a:solidFill>
                  <a:srgbClr val="000000"/>
                </a:solidFill>
                <a:ea typeface="Times New Roman" panose="02020603050405020304" pitchFamily="18" charset="0"/>
                <a:cs typeface="Myriad Pro"/>
              </a:rPr>
              <a:t> y </a:t>
            </a:r>
            <a:r>
              <a:rPr lang="en-GB" sz="2000" dirty="0" err="1">
                <a:solidFill>
                  <a:srgbClr val="000000"/>
                </a:solidFill>
                <a:ea typeface="Times New Roman" panose="02020603050405020304" pitchFamily="18" charset="0"/>
                <a:cs typeface="Myriad Pro"/>
              </a:rPr>
              <a:t>dysgwr</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adborth</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arsylliad</a:t>
            </a:r>
            <a:r>
              <a:rPr lang="en-GB" sz="2000" dirty="0">
                <a:solidFill>
                  <a:srgbClr val="000000"/>
                </a:solidFill>
                <a:ea typeface="Times New Roman" panose="02020603050405020304" pitchFamily="18" charset="0"/>
                <a:cs typeface="Myriad Pro"/>
              </a:rPr>
              <a:t>).</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2000" dirty="0"/>
          </a:p>
        </p:txBody>
      </p:sp>
      <p:sp>
        <p:nvSpPr>
          <p:cNvPr id="4" name="Content Placeholder 3"/>
          <p:cNvSpPr>
            <a:spLocks noGrp="1"/>
          </p:cNvSpPr>
          <p:nvPr>
            <p:ph sz="half" idx="2"/>
          </p:nvPr>
        </p:nvSpPr>
        <p:spPr>
          <a:xfrm>
            <a:off x="4648200" y="1340768"/>
            <a:ext cx="4038600" cy="4248473"/>
          </a:xfrm>
        </p:spPr>
        <p:txBody>
          <a:bodyPr/>
          <a:lstStyle/>
          <a:p>
            <a:pPr marL="0" indent="0">
              <a:buNone/>
            </a:pPr>
            <a:r>
              <a:rPr lang="en-GB" sz="2000" dirty="0"/>
              <a:t>This should focus on:</a:t>
            </a:r>
          </a:p>
          <a:p>
            <a:r>
              <a:rPr lang="en-GB" sz="2000" dirty="0"/>
              <a:t>Learner’s development over the duration of the programme</a:t>
            </a:r>
          </a:p>
          <a:p>
            <a:r>
              <a:rPr lang="en-GB" sz="2000" dirty="0"/>
              <a:t>Be linked to the learner’s reflection in their developmental review (Task 1)</a:t>
            </a:r>
          </a:p>
          <a:p>
            <a:r>
              <a:rPr lang="en-GB" sz="2000" dirty="0"/>
              <a:t>Where relevant refer to feedback from individuals, families or carers who have been supported by the learner  (observation feedback).</a:t>
            </a:r>
          </a:p>
        </p:txBody>
      </p:sp>
      <p:sp>
        <p:nvSpPr>
          <p:cNvPr id="5" name="Rectangle 4">
            <a:extLst>
              <a:ext uri="{FF2B5EF4-FFF2-40B4-BE49-F238E27FC236}">
                <a16:creationId xmlns:a16="http://schemas.microsoft.com/office/drawing/2014/main" id="{50139BF8-5D12-4850-8202-ABD5A87F4147}"/>
              </a:ext>
            </a:extLst>
          </p:cNvPr>
          <p:cNvSpPr/>
          <p:nvPr/>
        </p:nvSpPr>
        <p:spPr>
          <a:xfrm>
            <a:off x="827584" y="332656"/>
            <a:ext cx="7632848" cy="523220"/>
          </a:xfrm>
          <a:prstGeom prst="rect">
            <a:avLst/>
          </a:prstGeom>
        </p:spPr>
        <p:txBody>
          <a:bodyPr wrap="square">
            <a:spAutoFit/>
          </a:bodyPr>
          <a:lstStyle/>
          <a:p>
            <a:r>
              <a:rPr lang="cy-GB" sz="2800" b="1" dirty="0">
                <a:latin typeface="+mj-lt"/>
                <a:cs typeface="Arial" panose="020B0604020202020204" pitchFamily="34" charset="0"/>
              </a:rPr>
              <a:t>Adroddiad y Mentor/</a:t>
            </a:r>
            <a:r>
              <a:rPr lang="en-GB" sz="2800" b="1" dirty="0">
                <a:latin typeface="+mj-lt"/>
              </a:rPr>
              <a:t>Mentor’s Report </a:t>
            </a:r>
          </a:p>
        </p:txBody>
      </p:sp>
    </p:spTree>
    <p:extLst>
      <p:ext uri="{BB962C8B-B14F-4D97-AF65-F5344CB8AC3E}">
        <p14:creationId xmlns:p14="http://schemas.microsoft.com/office/powerpoint/2010/main" val="38503281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y cyflwyniad. 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US" sz="2400" dirty="0">
                <a:latin typeface="Arial" charset="0"/>
              </a:rPr>
              <a:t>Submission of a Mentor’s report together with Line Manager’s verification is a compulsory requirement of the submission. Failure to include a signed Mentor’s report together with Line Manager’s verification will result in failure of the </a:t>
            </a:r>
            <a:r>
              <a:rPr lang="en-US" sz="2400" dirty="0" err="1">
                <a:latin typeface="Arial" charset="0"/>
              </a:rPr>
              <a:t>programme</a:t>
            </a:r>
            <a:r>
              <a:rPr lang="en-US" sz="2400" dirty="0">
                <a:latin typeface="Arial" charset="0"/>
              </a:rPr>
              <a:t>. </a:t>
            </a:r>
            <a:endParaRPr lang="en-GB" sz="2400" dirty="0">
              <a:latin typeface="Arial" charset="0"/>
            </a:endParaRPr>
          </a:p>
        </p:txBody>
      </p:sp>
    </p:spTree>
    <p:extLst>
      <p:ext uri="{BB962C8B-B14F-4D97-AF65-F5344CB8AC3E}">
        <p14:creationId xmlns:p14="http://schemas.microsoft.com/office/powerpoint/2010/main" val="20754552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a goruchwyliaeth ac arsylwi arfer proffesiynol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and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lnSpcReduction="10000"/>
          </a:bodyPr>
          <a:lstStyle/>
          <a:p>
            <a:r>
              <a:rPr lang="cy-GB" sz="2400" dirty="0"/>
              <a:t>Cytundeb Dysgu Dysgwr a Chyflogwr (cytundeb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â'r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lnSpcReduction="10000"/>
          </a:bodyPr>
          <a:lstStyle/>
          <a:p>
            <a:pPr fontAlgn="auto">
              <a:spcAft>
                <a:spcPts val="0"/>
              </a:spcAft>
              <a:buFont typeface="Arial" pitchFamily="34" charset="0"/>
              <a:buChar char="•"/>
              <a:defRPr/>
            </a:pPr>
            <a:r>
              <a:rPr lang="en-GB" sz="2300"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dirty="0" err="1">
                <a:latin typeface="Arial" charset="0"/>
              </a:rPr>
              <a:t>Rol</a:t>
            </a:r>
            <a:r>
              <a:rPr lang="en-GB" sz="4000" dirty="0">
                <a:latin typeface="Arial" charset="0"/>
              </a:rPr>
              <a:t> y Mentor/Mentor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1800" dirty="0">
                <a:latin typeface="Arial" charset="0"/>
              </a:rPr>
              <a:t>Complete the Learning Agreement with Learner after induction</a:t>
            </a:r>
          </a:p>
          <a:p>
            <a:pPr marL="342900" lvl="1" indent="-342900">
              <a:buFont typeface="Arial" charset="0"/>
              <a:buChar char="•"/>
            </a:pPr>
            <a:r>
              <a:rPr lang="en-GB" sz="1800" dirty="0">
                <a:latin typeface="Arial" charset="0"/>
              </a:rPr>
              <a:t>Ensure regular mentoring takes place for the duration of the programme to support the learner</a:t>
            </a:r>
          </a:p>
          <a:p>
            <a:pPr marL="342900" lvl="1" indent="-342900">
              <a:buFont typeface="Arial" charset="0"/>
              <a:buChar char="•"/>
            </a:pPr>
            <a:r>
              <a:rPr lang="en-GB" sz="1800" dirty="0">
                <a:latin typeface="Arial" charset="0"/>
              </a:rPr>
              <a:t>Keep a record of dates mentoring took place</a:t>
            </a:r>
          </a:p>
          <a:p>
            <a:r>
              <a:rPr lang="en-GB" sz="1800" dirty="0">
                <a:latin typeface="Arial" charset="0"/>
              </a:rPr>
              <a:t>Contact the training manger if the learner fails attend mentoring sessions</a:t>
            </a:r>
          </a:p>
          <a:p>
            <a:r>
              <a:rPr lang="en-GB" sz="1800" dirty="0">
                <a:latin typeface="Arial" charset="0"/>
              </a:rPr>
              <a:t>Carry out the observation (task 2) or ensure a suitable person is available to do this. </a:t>
            </a:r>
          </a:p>
        </p:txBody>
      </p:sp>
      <p:sp>
        <p:nvSpPr>
          <p:cNvPr id="25604" name="Rectangle 6"/>
          <p:cNvSpPr>
            <a:spLocks noGrp="1" noChangeArrowheads="1"/>
          </p:cNvSpPr>
          <p:nvPr>
            <p:ph type="body" sz="half" idx="2"/>
          </p:nvPr>
        </p:nvSpPr>
        <p:spPr>
          <a:xfrm>
            <a:off x="250825" y="1484313"/>
            <a:ext cx="4256088" cy="4176935"/>
          </a:xfrm>
        </p:spPr>
        <p:txBody>
          <a:bodyPr rtlCol="0">
            <a:normAutofit fontScale="40000" lnSpcReduction="20000"/>
          </a:bodyPr>
          <a:lstStyle/>
          <a:p>
            <a:pPr fontAlgn="auto">
              <a:spcAft>
                <a:spcPts val="0"/>
              </a:spcAft>
              <a:defRPr/>
            </a:pPr>
            <a:r>
              <a:rPr lang="en-US" sz="4500" dirty="0" err="1">
                <a:latin typeface="Arial" panose="020B0604020202020204" pitchFamily="34" charset="0"/>
                <a:cs typeface="Arial" panose="020B0604020202020204" pitchFamily="34" charset="0"/>
              </a:rPr>
              <a:t>Cyfarfod</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efo’r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dysgwr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i</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gwblhau</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Cytundeb</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Dysgu</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cyn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gynted</a:t>
            </a:r>
            <a:r>
              <a:rPr lang="en-US" sz="4500" dirty="0">
                <a:latin typeface="Arial" panose="020B0604020202020204" pitchFamily="34" charset="0"/>
                <a:cs typeface="Arial" panose="020B0604020202020204" pitchFamily="34" charset="0"/>
              </a:rPr>
              <a:t> a </a:t>
            </a:r>
            <a:r>
              <a:rPr lang="en-US" sz="4500" dirty="0" err="1">
                <a:latin typeface="Arial" panose="020B0604020202020204" pitchFamily="34" charset="0"/>
                <a:cs typeface="Arial" panose="020B0604020202020204" pitchFamily="34" charset="0"/>
              </a:rPr>
              <a:t>phosibl</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ar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ôl</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sesiwn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anwytho</a:t>
            </a:r>
            <a:endParaRPr lang="en-US" sz="4500" dirty="0">
              <a:latin typeface="Arial" panose="020B0604020202020204" pitchFamily="34" charset="0"/>
              <a:cs typeface="Arial" panose="020B0604020202020204" pitchFamily="34" charset="0"/>
            </a:endParaRPr>
          </a:p>
          <a:p>
            <a:pPr fontAlgn="auto">
              <a:spcAft>
                <a:spcPts val="0"/>
              </a:spcAft>
              <a:defRPr/>
            </a:pPr>
            <a:r>
              <a:rPr lang="en-US" sz="4500" dirty="0" err="1">
                <a:latin typeface="Arial" panose="020B0604020202020204" pitchFamily="34" charset="0"/>
                <a:cs typeface="Arial" panose="020B0604020202020204" pitchFamily="34" charset="0"/>
              </a:rPr>
              <a:t>Sicrhau</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mentora</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rheolaidd</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trwy</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gydol</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rhaglen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i</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gefnogi’r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dysgwr</a:t>
            </a:r>
            <a:r>
              <a:rPr lang="en-US" sz="4500" dirty="0">
                <a:latin typeface="Arial" panose="020B0604020202020204" pitchFamily="34" charset="0"/>
                <a:cs typeface="Arial" panose="020B0604020202020204" pitchFamily="34" charset="0"/>
              </a:rPr>
              <a:t> </a:t>
            </a:r>
          </a:p>
          <a:p>
            <a:pPr lvl="0"/>
            <a:r>
              <a:rPr lang="cy-GB" sz="4500" dirty="0">
                <a:latin typeface="Arial" panose="020B0604020202020204" pitchFamily="34" charset="0"/>
                <a:cs typeface="Arial" panose="020B0604020202020204" pitchFamily="34" charset="0"/>
              </a:rPr>
              <a:t>Cadwch gofnod o'r dyddiadau y cynhaliwyd mentora</a:t>
            </a:r>
            <a:endParaRPr lang="en-GB" sz="4500" dirty="0">
              <a:latin typeface="Arial" panose="020B0604020202020204" pitchFamily="34" charset="0"/>
              <a:cs typeface="Arial" panose="020B0604020202020204" pitchFamily="34" charset="0"/>
            </a:endParaRPr>
          </a:p>
          <a:p>
            <a:pPr lvl="0"/>
            <a:r>
              <a:rPr lang="cy-GB" sz="4500" dirty="0">
                <a:latin typeface="Arial" panose="020B0604020202020204" pitchFamily="34" charset="0"/>
                <a:cs typeface="Arial" panose="020B0604020202020204" pitchFamily="34" charset="0"/>
              </a:rPr>
              <a:t>Cysylltwch â'r rheolwr hyfforddiant os yw'r dysgwr yn methu â mynychu sesiynau mentora</a:t>
            </a:r>
            <a:endParaRPr lang="en-GB" sz="4500" dirty="0">
              <a:latin typeface="Arial" panose="020B0604020202020204" pitchFamily="34" charset="0"/>
              <a:cs typeface="Arial" panose="020B0604020202020204" pitchFamily="34" charset="0"/>
            </a:endParaRPr>
          </a:p>
          <a:p>
            <a:pPr lvl="0"/>
            <a:r>
              <a:rPr lang="cy-GB" sz="4500" dirty="0">
                <a:latin typeface="Arial" panose="020B0604020202020204" pitchFamily="34" charset="0"/>
                <a:cs typeface="Arial" panose="020B0604020202020204" pitchFamily="34" charset="0"/>
              </a:rPr>
              <a:t>Dylech gynnal ymarfer arsylwi (tasg 2) neu sicrhau bod person addas ar gael i wneud hyn. </a:t>
            </a:r>
            <a:endParaRPr lang="en-GB" sz="4500" dirty="0">
              <a:latin typeface="Arial" panose="020B0604020202020204" pitchFamily="34" charset="0"/>
              <a:cs typeface="Arial" panose="020B0604020202020204" pitchFamily="34" charset="0"/>
            </a:endParaRPr>
          </a:p>
          <a:p>
            <a:pPr fontAlgn="auto">
              <a:spcAft>
                <a:spcPts val="0"/>
              </a:spcAft>
              <a:defRPr/>
            </a:pPr>
            <a:endParaRPr lang="en-US" sz="2000" dirty="0">
              <a:latin typeface="Arial" charset="0"/>
            </a:endParaRPr>
          </a:p>
          <a:p>
            <a:pPr marL="0" indent="0" algn="ctr" fontAlgn="auto">
              <a:spcAft>
                <a:spcPts val="0"/>
              </a:spcAft>
              <a:buFontTx/>
              <a:buNone/>
              <a:defRPr/>
            </a:pPr>
            <a:r>
              <a:rPr lang="en-GB" sz="2000" b="1" dirty="0">
                <a:latin typeface="Arial" charset="0"/>
              </a:rPr>
              <a:t> </a:t>
            </a:r>
          </a:p>
        </p:txBody>
      </p:sp>
    </p:spTree>
    <p:extLst>
      <p:ext uri="{BB962C8B-B14F-4D97-AF65-F5344CB8AC3E}">
        <p14:creationId xmlns:p14="http://schemas.microsoft.com/office/powerpoint/2010/main" val="29282478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46646"/>
            <a:ext cx="8229600" cy="778098"/>
          </a:xfrm>
        </p:spPr>
        <p:txBody>
          <a:bodyPr/>
          <a:lstStyle/>
          <a:p>
            <a:br>
              <a:rPr lang="en-GB" sz="2800" b="1" dirty="0"/>
            </a:br>
            <a:r>
              <a:rPr lang="en-GB" sz="2800" b="1" dirty="0"/>
              <a:t>Supervision/Mentoring</a:t>
            </a:r>
            <a:br>
              <a:rPr lang="en-GB" sz="2800" b="1" dirty="0"/>
            </a:br>
            <a:r>
              <a:rPr lang="cy-GB" sz="2800" b="1" dirty="0">
                <a:latin typeface="Arial" panose="020B0604020202020204" pitchFamily="34" charset="0"/>
                <a:cs typeface="Arial" panose="020B0604020202020204" pitchFamily="34" charset="0"/>
              </a:rPr>
              <a:t>Goruchwylio/Mentora</a:t>
            </a:r>
            <a:br>
              <a:rPr lang="en-GB" dirty="0"/>
            </a:br>
            <a:endParaRPr lang="en-GB" sz="3600" dirty="0"/>
          </a:p>
        </p:txBody>
      </p:sp>
      <p:sp>
        <p:nvSpPr>
          <p:cNvPr id="3" name="Content Placeholder 2"/>
          <p:cNvSpPr>
            <a:spLocks noGrp="1"/>
          </p:cNvSpPr>
          <p:nvPr>
            <p:ph sz="half" idx="1"/>
          </p:nvPr>
        </p:nvSpPr>
        <p:spPr>
          <a:xfrm>
            <a:off x="457200" y="1124744"/>
            <a:ext cx="4038600" cy="4464497"/>
          </a:xfrm>
        </p:spPr>
        <p:txBody>
          <a:bodyPr/>
          <a:lstStyle/>
          <a:p>
            <a:pPr lvl="0"/>
            <a:r>
              <a:rPr lang="cy-GB" sz="1800" dirty="0">
                <a:latin typeface="Arial" panose="020B0604020202020204" pitchFamily="34" charset="0"/>
                <a:cs typeface="Arial" panose="020B0604020202020204" pitchFamily="34" charset="0"/>
              </a:rPr>
              <a:t>Dylai'r dysgwr dderbyn goruchwyliaeth gyson yn unol â pholisi trefniadaethol</a:t>
            </a:r>
            <a:endParaRPr lang="en-GB" sz="1800" dirty="0">
              <a:latin typeface="Arial" panose="020B0604020202020204" pitchFamily="34" charset="0"/>
              <a:cs typeface="Arial" panose="020B0604020202020204" pitchFamily="34" charset="0"/>
            </a:endParaRPr>
          </a:p>
          <a:p>
            <a:pPr lvl="0"/>
            <a:r>
              <a:rPr lang="cy-GB" sz="1800" dirty="0">
                <a:latin typeface="Arial" panose="020B0604020202020204" pitchFamily="34" charset="0"/>
                <a:cs typeface="Arial" panose="020B0604020202020204" pitchFamily="34" charset="0"/>
              </a:rPr>
              <a:t>Dylid sicrhau bod gwahaniaeth rhwng goruchwylio a mentora os cânt eu cynnal gan yr un person </a:t>
            </a:r>
            <a:endParaRPr lang="en-GB" sz="1800" dirty="0">
              <a:latin typeface="Arial" panose="020B0604020202020204" pitchFamily="34" charset="0"/>
              <a:cs typeface="Arial" panose="020B0604020202020204" pitchFamily="34" charset="0"/>
            </a:endParaRPr>
          </a:p>
          <a:p>
            <a:pPr lvl="0"/>
            <a:r>
              <a:rPr lang="cy-GB" sz="1800" dirty="0">
                <a:latin typeface="Arial" panose="020B0604020202020204" pitchFamily="34" charset="0"/>
                <a:cs typeface="Arial" panose="020B0604020202020204" pitchFamily="34" charset="0"/>
              </a:rPr>
              <a:t>Mae angen rhyddhau'r dysgwr gan y rheolwr/goruchwyliwr er mwyn mynychu'r sesiwn sefydlu a 4 gweithdy gorfodol fel rhan o'r rhaglen - gallai methu â mynychu'r rhain olygu nad yw'r dysgwr yn gallu cwblhau'r rhaglen yn yr amserlen angenrheidiol.</a:t>
            </a:r>
            <a:endParaRPr lang="en-GB" sz="18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48200" y="1124744"/>
            <a:ext cx="4038600" cy="4464497"/>
          </a:xfrm>
        </p:spPr>
        <p:txBody>
          <a:bodyPr/>
          <a:lstStyle/>
          <a:p>
            <a:r>
              <a:rPr lang="en-GB" sz="1800" dirty="0">
                <a:latin typeface="Arial" panose="020B0604020202020204" pitchFamily="34" charset="0"/>
                <a:cs typeface="Arial" panose="020B0604020202020204" pitchFamily="34" charset="0"/>
              </a:rPr>
              <a:t>The learner should receive regular supervision in line with organisational policy</a:t>
            </a:r>
          </a:p>
          <a:p>
            <a:r>
              <a:rPr lang="en-GB" sz="1800" dirty="0">
                <a:latin typeface="Arial" panose="020B0604020202020204" pitchFamily="34" charset="0"/>
                <a:cs typeface="Arial" panose="020B0604020202020204" pitchFamily="34" charset="0"/>
              </a:rPr>
              <a:t>A distinction should be made between supervision and mentoring if it is undertake by the same person </a:t>
            </a:r>
          </a:p>
          <a:p>
            <a:r>
              <a:rPr lang="en-GB" sz="1800" dirty="0">
                <a:latin typeface="Arial" panose="020B0604020202020204" pitchFamily="34" charset="0"/>
                <a:cs typeface="Arial" panose="020B0604020202020204" pitchFamily="34" charset="0"/>
              </a:rPr>
              <a:t>The learner needs to be released by the manager/supervisor to attend the induction and the 4 mandatory workshops of the programme – failure to attend these could lead to the leaner being unable to complete the programme in the required timeframe.</a:t>
            </a:r>
          </a:p>
          <a:p>
            <a:endParaRPr lang="en-GB" dirty="0"/>
          </a:p>
        </p:txBody>
      </p:sp>
    </p:spTree>
    <p:extLst>
      <p:ext uri="{BB962C8B-B14F-4D97-AF65-F5344CB8AC3E}">
        <p14:creationId xmlns:p14="http://schemas.microsoft.com/office/powerpoint/2010/main" val="4808418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dirty="0" err="1">
                <a:latin typeface="Arial" charset="0"/>
              </a:rPr>
              <a:t>Rol</a:t>
            </a:r>
            <a:r>
              <a:rPr lang="en-GB" dirty="0">
                <a:latin typeface="Arial" charset="0"/>
              </a:rPr>
              <a:t> y Mentor/Mentor Role</a:t>
            </a:r>
            <a:endParaRPr lang="en-GB"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400" dirty="0"/>
              <a:t>Cefnogi’r dysgwr i gadw at derfynau amser </a:t>
            </a:r>
          </a:p>
          <a:p>
            <a:pPr lvl="0"/>
            <a:r>
              <a:rPr lang="cy-GB" sz="2400" dirty="0"/>
              <a:t>Darparu </a:t>
            </a:r>
            <a:r>
              <a:rPr lang="cy-GB" sz="2400" dirty="0">
                <a:cs typeface="Arial" panose="020B0604020202020204" pitchFamily="34" charset="0"/>
              </a:rPr>
              <a:t>adroddiad y mentor</a:t>
            </a:r>
            <a:r>
              <a:rPr lang="cy-GB" sz="2400" dirty="0"/>
              <a:t> yn ar gynnydd y dysgwr</a:t>
            </a:r>
          </a:p>
          <a:p>
            <a:pPr lvl="0"/>
            <a:r>
              <a:rPr lang="cy-GB" sz="2400" dirty="0"/>
              <a:t>Darparu manylion a llofnodion gwirio.</a:t>
            </a:r>
            <a:endParaRPr lang="en-GB" sz="24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400" dirty="0"/>
              <a:t>Support the learner to keep to deadlines</a:t>
            </a:r>
          </a:p>
          <a:p>
            <a:pPr fontAlgn="auto">
              <a:spcAft>
                <a:spcPts val="0"/>
              </a:spcAft>
              <a:defRPr/>
            </a:pPr>
            <a:r>
              <a:rPr lang="en-GB" sz="2400" dirty="0"/>
              <a:t>Provide mentor’s report in on the learner’s progress</a:t>
            </a:r>
          </a:p>
          <a:p>
            <a:pPr fontAlgn="auto">
              <a:spcAft>
                <a:spcPts val="0"/>
              </a:spcAft>
              <a:defRPr/>
            </a:pPr>
            <a:r>
              <a:rPr lang="en-GB" sz="2400" dirty="0"/>
              <a:t>Provide details and verification signatures.</a:t>
            </a:r>
          </a:p>
        </p:txBody>
      </p:sp>
    </p:spTree>
    <p:extLst>
      <p:ext uri="{BB962C8B-B14F-4D97-AF65-F5344CB8AC3E}">
        <p14:creationId xmlns:p14="http://schemas.microsoft.com/office/powerpoint/2010/main" val="7407913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yr amserlen o 12 mis.</a:t>
            </a:r>
            <a:endParaRPr lang="en-GB" sz="2000" dirty="0"/>
          </a:p>
          <a:p>
            <a:pPr lvl="0"/>
            <a:r>
              <a:rPr lang="cy-GB" sz="2000" dirty="0"/>
              <a:t>Gwneud cais am unrhyw raglenni hyfforddi cytunedig.</a:t>
            </a:r>
            <a:endParaRPr lang="en-GB" sz="2000" dirty="0"/>
          </a:p>
          <a:p>
            <a:pPr lvl="0"/>
            <a:r>
              <a:rPr lang="cy-GB" sz="2000" dirty="0"/>
              <a:t>Mynychu’r anwytho a 4 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cy-GB" sz="3600" dirty="0">
                <a:latin typeface="Arial" charset="0"/>
              </a:rPr>
              <a:t>Trefniadau’r 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spcBef>
                <a:spcPts val="385"/>
              </a:spcBef>
              <a:buNone/>
            </a:pPr>
            <a:r>
              <a:rPr lang="cy-GB" sz="1600" dirty="0">
                <a:effectLst/>
                <a:latin typeface="Arial" panose="020B0604020202020204" pitchFamily="34" charset="0"/>
                <a:ea typeface="Calibri" panose="020F0502020204030204" pitchFamily="34" charset="0"/>
              </a:rPr>
              <a:t>Anwytho – diwrnod 1</a:t>
            </a:r>
            <a:endParaRPr lang="en-GB" sz="1600"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a:t>
            </a:r>
            <a:r>
              <a:rPr lang="cy-GB" sz="1800" dirty="0">
                <a:effectLst/>
                <a:latin typeface="Myriad Pro"/>
                <a:ea typeface="Calibri" panose="020F0502020204030204" pitchFamily="34" charset="0"/>
              </a:rPr>
              <a:t> portffolio.</a:t>
            </a:r>
            <a:endParaRPr lang="en-GB" sz="18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fontScale="85000" lnSpcReduction="20000"/>
          </a:bodyPr>
          <a:lstStyle/>
          <a:p>
            <a:pPr marL="0" indent="0" algn="l">
              <a:buNone/>
            </a:pPr>
            <a:r>
              <a:rPr lang="en-GB" sz="1800" b="1" i="0" u="none" strike="noStrike" dirty="0">
                <a:solidFill>
                  <a:srgbClr val="000000"/>
                </a:solidFill>
                <a:effectLst/>
                <a:latin typeface="Arial" panose="020B0604020202020204" pitchFamily="34" charset="0"/>
              </a:rPr>
              <a:t>There are  5 mandatory programme days you are required to attended</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Induction – 1 day </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Half day taught session and half day for self-study – to familiarizes yourself with the programme.</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Workshops - 4 days</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Four full day mandatory workshops undertaking regionally that will be held over the duration of the programme. These are usually full days -occasionally workshops do not last the full day, it is expected you use the rest of the time for self-study. </a:t>
            </a:r>
            <a:endParaRPr lang="en-GB" sz="1800" b="0" i="0" u="none" strike="noStrike" dirty="0">
              <a:solidFill>
                <a:srgbClr val="000000"/>
              </a:solidFill>
              <a:effectLst/>
              <a:latin typeface="Calibri" panose="020F0502020204030204" pitchFamily="34" charset="0"/>
            </a:endParaRPr>
          </a:p>
          <a:p>
            <a:pPr marL="0" indent="0" algn="l">
              <a:spcBef>
                <a:spcPts val="385"/>
              </a:spcBef>
              <a:buNone/>
            </a:pPr>
            <a:r>
              <a:rPr lang="en-GB" sz="1800" b="0" i="0" u="none" strike="noStrike" dirty="0">
                <a:solidFill>
                  <a:srgbClr val="000000"/>
                </a:solidFill>
                <a:effectLst/>
                <a:latin typeface="Arial" panose="020B0604020202020204" pitchFamily="34" charset="0"/>
              </a:rPr>
              <a:t>See further details on Moodle.</a:t>
            </a:r>
            <a:endParaRPr lang="en-GB" sz="1800" b="0" i="0" u="none" strike="noStrike" dirty="0">
              <a:solidFill>
                <a:srgbClr val="000000"/>
              </a:solidFill>
              <a:effectLst/>
              <a:latin typeface="Calibri" panose="020F0502020204030204" pitchFamily="34" charset="0"/>
            </a:endParaRPr>
          </a:p>
          <a:p>
            <a:pPr marL="0" indent="0" algn="l">
              <a:buNone/>
            </a:pPr>
            <a:r>
              <a:rPr lang="en-GB" sz="1800" b="1" i="0" u="none" strike="noStrike" dirty="0">
                <a:solidFill>
                  <a:srgbClr val="000000"/>
                </a:solidFill>
                <a:effectLst/>
                <a:latin typeface="Arial" panose="020B0604020202020204" pitchFamily="34" charset="0"/>
              </a:rPr>
              <a:t>Study allowance</a:t>
            </a:r>
            <a:endParaRPr lang="en-GB" sz="1600" b="0" i="0" u="none" strike="noStrike" dirty="0">
              <a:solidFill>
                <a:srgbClr val="000000"/>
              </a:solidFill>
              <a:effectLst/>
              <a:latin typeface="Helvetica" pitchFamily="2" charset="0"/>
            </a:endParaRPr>
          </a:p>
          <a:p>
            <a:pPr marL="347345" indent="-347345" algn="l"/>
            <a:r>
              <a:rPr lang="en-GB" sz="1800" b="1" i="0" u="none" strike="noStrike" dirty="0">
                <a:solidFill>
                  <a:srgbClr val="000000"/>
                </a:solidFill>
                <a:effectLst/>
                <a:latin typeface="Arial" panose="020B0604020202020204" pitchFamily="34" charset="0"/>
              </a:rPr>
              <a:t>3 study days </a:t>
            </a:r>
            <a:r>
              <a:rPr lang="en-GB" sz="1800" b="0" i="0" u="none" strike="noStrike" dirty="0">
                <a:solidFill>
                  <a:srgbClr val="000000"/>
                </a:solidFill>
                <a:effectLst/>
                <a:latin typeface="Arial" panose="020B0604020202020204" pitchFamily="34" charset="0"/>
              </a:rPr>
              <a:t>(full working days) to</a:t>
            </a:r>
            <a:r>
              <a:rPr lang="en-GB" sz="1600" dirty="0">
                <a:solidFill>
                  <a:srgbClr val="000000"/>
                </a:solidFill>
                <a:latin typeface="Helvetica" pitchFamily="2" charset="0"/>
              </a:rPr>
              <a:t> b</a:t>
            </a:r>
            <a:r>
              <a:rPr lang="en-GB" sz="1800" b="0" i="0" u="none" strike="noStrike" dirty="0">
                <a:solidFill>
                  <a:srgbClr val="000000"/>
                </a:solidFill>
                <a:effectLst/>
                <a:latin typeface="Arial" panose="020B0604020202020204" pitchFamily="34" charset="0"/>
              </a:rPr>
              <a:t>e taken over the course of the programme to complete the portfolio work.</a:t>
            </a:r>
            <a:endParaRPr lang="en-GB" sz="1600" b="0" i="0" u="none" strike="noStrike" dirty="0">
              <a:solidFill>
                <a:srgbClr val="000000"/>
              </a:solidFill>
              <a:effectLst/>
              <a:latin typeface="Helvetica" pitchFamily="2"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1609-A06F-8C5B-1AA7-173B870C2DF5}"/>
              </a:ext>
            </a:extLst>
          </p:cNvPr>
          <p:cNvSpPr>
            <a:spLocks noGrp="1"/>
          </p:cNvSpPr>
          <p:nvPr>
            <p:ph type="title"/>
          </p:nvPr>
        </p:nvSpPr>
        <p:spPr/>
        <p:txBody>
          <a:bodyPr/>
          <a:lstStyle/>
          <a:p>
            <a:r>
              <a:rPr lang="en-GB" sz="2000" b="0" i="0" u="none" strike="noStrike" dirty="0" err="1">
                <a:solidFill>
                  <a:srgbClr val="000000"/>
                </a:solidFill>
                <a:effectLst/>
                <a:latin typeface="Calibri" panose="020F0502020204030204" pitchFamily="34" charset="0"/>
              </a:rPr>
              <a:t>Tystysgrif</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Raddedig</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mewn</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Cadarnhau</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Ymarfer</a:t>
            </a:r>
            <a:r>
              <a:rPr lang="en-GB" sz="2000" b="0" i="0" u="none" strike="noStrike" dirty="0">
                <a:solidFill>
                  <a:srgbClr val="000000"/>
                </a:solidFill>
                <a:effectLst/>
                <a:latin typeface="Calibri" panose="020F0502020204030204" pitchFamily="34" charset="0"/>
              </a:rPr>
              <a:t> Gwaith </a:t>
            </a:r>
            <a:r>
              <a:rPr lang="en-GB" sz="2000" b="0" i="0" u="none" strike="noStrike" dirty="0" err="1">
                <a:solidFill>
                  <a:srgbClr val="000000"/>
                </a:solidFill>
                <a:effectLst/>
                <a:latin typeface="Calibri" panose="020F0502020204030204" pitchFamily="34" charset="0"/>
              </a:rPr>
              <a:t>Cymdeithasol</a:t>
            </a:r>
            <a:r>
              <a:rPr lang="en-GB" sz="2000" b="0" i="0" u="none" strike="noStrike" dirty="0">
                <a:solidFill>
                  <a:srgbClr val="000000"/>
                </a:solidFill>
                <a:effectLst/>
                <a:latin typeface="Calibri" panose="020F0502020204030204" pitchFamily="34" charset="0"/>
              </a:rPr>
              <a:t> - </a:t>
            </a:r>
            <a:r>
              <a:rPr lang="en-GB" sz="2000" b="0" i="0" u="none" strike="noStrike" dirty="0" err="1">
                <a:solidFill>
                  <a:srgbClr val="000000"/>
                </a:solidFill>
                <a:effectLst/>
                <a:latin typeface="Calibri" panose="020F0502020204030204" pitchFamily="34" charset="0"/>
              </a:rPr>
              <a:t>Sesiynau</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galw</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heibio</a:t>
            </a:r>
            <a:r>
              <a:rPr lang="en-GB" sz="2000" b="0" i="0" u="none" strike="noStrike" dirty="0">
                <a:solidFill>
                  <a:srgbClr val="000000"/>
                </a:solidFill>
                <a:effectLst/>
                <a:latin typeface="Calibri" panose="020F0502020204030204" pitchFamily="34" charset="0"/>
              </a:rPr>
              <a:t> / Graduate Certificate in the consolidation of Social Work Practice - Drop in sessions</a:t>
            </a:r>
            <a:endParaRPr lang="en-US" sz="2000" dirty="0"/>
          </a:p>
        </p:txBody>
      </p:sp>
      <p:sp>
        <p:nvSpPr>
          <p:cNvPr id="3" name="Content Placeholder 2">
            <a:extLst>
              <a:ext uri="{FF2B5EF4-FFF2-40B4-BE49-F238E27FC236}">
                <a16:creationId xmlns:a16="http://schemas.microsoft.com/office/drawing/2014/main" id="{86BEEF0D-8671-5A99-9947-A13F4E62532F}"/>
              </a:ext>
            </a:extLst>
          </p:cNvPr>
          <p:cNvSpPr>
            <a:spLocks noGrp="1"/>
          </p:cNvSpPr>
          <p:nvPr>
            <p:ph sz="half" idx="1"/>
          </p:nvPr>
        </p:nvSpPr>
        <p:spPr/>
        <p:txBody>
          <a:bodyPr/>
          <a:lstStyle/>
          <a:p>
            <a:r>
              <a:rPr lang="en-GB" b="0" i="0" u="none" strike="noStrike" dirty="0" err="1">
                <a:solidFill>
                  <a:srgbClr val="1F1F1F"/>
                </a:solidFill>
                <a:effectLst/>
                <a:latin typeface="Helvetica Neue" panose="02000503000000020004" pitchFamily="2" charset="0"/>
              </a:rPr>
              <a:t>Bydd</a:t>
            </a:r>
            <a:r>
              <a:rPr lang="en-GB" b="0" i="0" u="none" strike="noStrike" dirty="0">
                <a:solidFill>
                  <a:srgbClr val="1F1F1F"/>
                </a:solidFill>
                <a:effectLst/>
                <a:latin typeface="Helvetica Neue" panose="02000503000000020004" pitchFamily="2" charset="0"/>
              </a:rPr>
              <a:t> y </a:t>
            </a:r>
            <a:r>
              <a:rPr lang="en-GB" b="0" i="0" u="none" strike="noStrike" dirty="0" err="1">
                <a:solidFill>
                  <a:srgbClr val="1F1F1F"/>
                </a:solidFill>
                <a:effectLst/>
                <a:latin typeface="Helvetica Neue" panose="02000503000000020004" pitchFamily="2" charset="0"/>
              </a:rPr>
              <a:t>Drindod</a:t>
            </a:r>
            <a:r>
              <a:rPr lang="en-GB" b="0" i="0" u="none" strike="noStrike" dirty="0">
                <a:solidFill>
                  <a:srgbClr val="1F1F1F"/>
                </a:solidFill>
                <a:effectLst/>
                <a:latin typeface="Helvetica Neue" panose="02000503000000020004" pitchFamily="2" charset="0"/>
              </a:rPr>
              <a:t> </a:t>
            </a:r>
            <a:r>
              <a:rPr lang="en-GB" b="0" i="0" u="none" strike="noStrike" dirty="0" err="1">
                <a:solidFill>
                  <a:srgbClr val="000000"/>
                </a:solidFill>
                <a:effectLst/>
                <a:latin typeface="Aptos" panose="020B0004020202020204" pitchFamily="34" charset="0"/>
              </a:rPr>
              <a:t>yn</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cynnig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cyfres</a:t>
            </a:r>
            <a:r>
              <a:rPr lang="en-GB" b="0" i="0" u="none" strike="noStrike" dirty="0">
                <a:solidFill>
                  <a:srgbClr val="000000"/>
                </a:solidFill>
                <a:effectLst/>
                <a:latin typeface="Aptos" panose="020B0004020202020204" pitchFamily="34" charset="0"/>
              </a:rPr>
              <a:t> o </a:t>
            </a:r>
            <a:r>
              <a:rPr lang="en-GB" b="0" i="0" u="none" strike="noStrike" dirty="0" err="1">
                <a:solidFill>
                  <a:srgbClr val="000000"/>
                </a:solidFill>
                <a:effectLst/>
                <a:latin typeface="Aptos" panose="020B0004020202020204" pitchFamily="34" charset="0"/>
              </a:rPr>
              <a:t>sesiynau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galw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heibio</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dros</a:t>
            </a:r>
            <a:r>
              <a:rPr lang="en-GB" b="0" i="0" u="none" strike="noStrike" dirty="0">
                <a:solidFill>
                  <a:srgbClr val="000000"/>
                </a:solidFill>
                <a:effectLst/>
                <a:latin typeface="Aptos" panose="020B0004020202020204" pitchFamily="34" charset="0"/>
              </a:rPr>
              <a:t> y 12 mis </a:t>
            </a:r>
            <a:r>
              <a:rPr lang="en-GB" b="0" i="0" u="none" strike="noStrike" dirty="0" err="1">
                <a:solidFill>
                  <a:srgbClr val="000000"/>
                </a:solidFill>
                <a:effectLst/>
                <a:latin typeface="Aptos" panose="020B0004020202020204" pitchFamily="34" charset="0"/>
              </a:rPr>
              <a:t>nesaf</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i’ch</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helpu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gydag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unrhyw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ymholiadau</a:t>
            </a:r>
            <a:r>
              <a:rPr lang="en-GB" b="0" i="0" u="none" strike="noStrike" dirty="0">
                <a:solidFill>
                  <a:srgbClr val="000000"/>
                </a:solidFill>
                <a:effectLst/>
                <a:latin typeface="Aptos" panose="020B0004020202020204" pitchFamily="34" charset="0"/>
              </a:rPr>
              <a:t> a </a:t>
            </a:r>
            <a:r>
              <a:rPr lang="en-GB" b="0" i="0" u="none" strike="noStrike" dirty="0" err="1">
                <a:solidFill>
                  <a:srgbClr val="000000"/>
                </a:solidFill>
                <a:effectLst/>
                <a:latin typeface="Aptos" panose="020B0004020202020204" pitchFamily="34" charset="0"/>
              </a:rPr>
              <a:t>allai</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fod</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gennych</a:t>
            </a:r>
            <a:endParaRPr lang="en-US" dirty="0"/>
          </a:p>
        </p:txBody>
      </p:sp>
      <p:sp>
        <p:nvSpPr>
          <p:cNvPr id="4" name="Content Placeholder 3">
            <a:extLst>
              <a:ext uri="{FF2B5EF4-FFF2-40B4-BE49-F238E27FC236}">
                <a16:creationId xmlns:a16="http://schemas.microsoft.com/office/drawing/2014/main" id="{961C5415-0234-B775-1ADF-B31FFC2C815F}"/>
              </a:ext>
            </a:extLst>
          </p:cNvPr>
          <p:cNvSpPr>
            <a:spLocks noGrp="1"/>
          </p:cNvSpPr>
          <p:nvPr>
            <p:ph sz="half" idx="2"/>
          </p:nvPr>
        </p:nvSpPr>
        <p:spPr/>
        <p:txBody>
          <a:bodyPr/>
          <a:lstStyle/>
          <a:p>
            <a:r>
              <a:rPr lang="en-GB" b="0" i="0" u="none" strike="noStrike" dirty="0">
                <a:solidFill>
                  <a:srgbClr val="000000"/>
                </a:solidFill>
                <a:effectLst/>
                <a:latin typeface="Aptos" panose="020B0004020202020204" pitchFamily="34" charset="0"/>
              </a:rPr>
              <a:t>Trinity will be offering a series of drop-in sessions over the next 12 months to help you with any queries you may have.</a:t>
            </a:r>
            <a:endParaRPr lang="en-US" dirty="0"/>
          </a:p>
        </p:txBody>
      </p:sp>
    </p:spTree>
    <p:extLst>
      <p:ext uri="{BB962C8B-B14F-4D97-AF65-F5344CB8AC3E}">
        <p14:creationId xmlns:p14="http://schemas.microsoft.com/office/powerpoint/2010/main" val="42645462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9B053-655E-4B6D-B26D-33D2296D9878}"/>
              </a:ext>
            </a:extLst>
          </p:cNvPr>
          <p:cNvSpPr>
            <a:spLocks noGrp="1"/>
          </p:cNvSpPr>
          <p:nvPr>
            <p:ph type="title"/>
          </p:nvPr>
        </p:nvSpPr>
        <p:spPr>
          <a:xfrm>
            <a:off x="457200" y="274638"/>
            <a:ext cx="8229600" cy="850106"/>
          </a:xfrm>
        </p:spPr>
        <p:txBody>
          <a:bodyPr/>
          <a:lstStyle/>
          <a:p>
            <a:r>
              <a:rPr lang="en-GB" dirty="0"/>
              <a:t>Hints and Tips</a:t>
            </a:r>
          </a:p>
        </p:txBody>
      </p:sp>
      <p:sp>
        <p:nvSpPr>
          <p:cNvPr id="3" name="Content Placeholder 2">
            <a:extLst>
              <a:ext uri="{FF2B5EF4-FFF2-40B4-BE49-F238E27FC236}">
                <a16:creationId xmlns:a16="http://schemas.microsoft.com/office/drawing/2014/main" id="{9A09F4A7-83EE-4991-841B-B88E80E1E5A1}"/>
              </a:ext>
            </a:extLst>
          </p:cNvPr>
          <p:cNvSpPr>
            <a:spLocks noGrp="1"/>
          </p:cNvSpPr>
          <p:nvPr>
            <p:ph sz="half" idx="1"/>
          </p:nvPr>
        </p:nvSpPr>
        <p:spPr>
          <a:xfrm>
            <a:off x="457200" y="1124744"/>
            <a:ext cx="4038600" cy="4464497"/>
          </a:xfrm>
        </p:spPr>
        <p:txBody>
          <a:bodyPr/>
          <a:lstStyle/>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Gosod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amserlen</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gyfer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gweld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gwaith</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fesul</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rhan</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Bod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yn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glir</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am y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gwahaniaeth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rhwng</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sesiwn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goruchwyliaeth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sesiwn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mentora</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Trefnu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sesiynau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mentora</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cyfnod</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flaen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llaw</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Cadw</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cofnod</a:t>
            </a:r>
            <a:r>
              <a:rPr lang="en-GB" sz="1800" dirty="0">
                <a:solidFill>
                  <a:srgbClr val="000000"/>
                </a:solidFill>
                <a:latin typeface="Calibri" panose="020F0502020204030204" pitchFamily="34" charset="0"/>
                <a:ea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rPr>
              <a:t>ddyddiadur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sesiynau</a:t>
            </a:r>
            <a:r>
              <a:rPr lang="en-GB" sz="1800" dirty="0">
                <a:solidFill>
                  <a:srgbClr val="000000"/>
                </a:solidFill>
                <a:latin typeface="Calibri" panose="020F0502020204030204" pitchFamily="34" charset="0"/>
                <a:ea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rPr>
              <a:t>rheswm</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dros</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newid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canslo</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ayb</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Peidiwch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cynnig</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sylwadau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ar</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lefel</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y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gwaith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e.e</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mae’n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debygol</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basio</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methu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Hybu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adlewyrchu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Cysylltu</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â’r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uned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hyfforddi</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os</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ydych</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angen</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cefnogaeth</a:t>
            </a:r>
            <a:r>
              <a:rPr lang="en-GB" sz="1800" dirty="0">
                <a:solidFill>
                  <a:srgbClr val="000000"/>
                </a:solidFill>
                <a:latin typeface="Calibri" panose="020F0502020204030204" pitchFamily="34" charset="0"/>
                <a:ea typeface="Times New Roman" panose="02020603050405020304" pitchFamily="18" charset="0"/>
              </a:rPr>
              <a:t> neu </a:t>
            </a:r>
            <a:r>
              <a:rPr lang="en-GB" sz="1800" dirty="0" err="1">
                <a:solidFill>
                  <a:srgbClr val="000000"/>
                </a:solidFill>
                <a:latin typeface="Calibri" panose="020F0502020204030204" pitchFamily="34" charset="0"/>
                <a:ea typeface="Times New Roman" panose="02020603050405020304" pitchFamily="18" charset="0"/>
              </a:rPr>
              <a:t>gyngor</a:t>
            </a:r>
            <a:r>
              <a:rPr lang="en-GB" sz="1800" dirty="0">
                <a:solidFill>
                  <a:srgbClr val="000000"/>
                </a:solidFill>
                <a:latin typeface="Calibri" panose="020F0502020204030204" pitchFamily="34" charset="0"/>
                <a:ea typeface="Times New Roman" panose="02020603050405020304" pitchFamily="18" charset="0"/>
              </a:rPr>
              <a:t>.</a:t>
            </a:r>
            <a:endParaRPr lang="en-GB" sz="1200" dirty="0">
              <a:latin typeface="Times New Roman" panose="02020603050405020304" pitchFamily="18" charset="0"/>
              <a:ea typeface="Times New Roman" panose="02020603050405020304" pitchFamily="18" charset="0"/>
            </a:endParaRPr>
          </a:p>
          <a:p>
            <a:pPr marL="0" indent="0">
              <a:buNone/>
            </a:pPr>
            <a:endParaRPr lang="en-GB" sz="1800" dirty="0"/>
          </a:p>
        </p:txBody>
      </p:sp>
      <p:sp>
        <p:nvSpPr>
          <p:cNvPr id="4" name="Content Placeholder 3">
            <a:extLst>
              <a:ext uri="{FF2B5EF4-FFF2-40B4-BE49-F238E27FC236}">
                <a16:creationId xmlns:a16="http://schemas.microsoft.com/office/drawing/2014/main" id="{7610BC3A-CD7D-42E5-9C43-266126CC2D22}"/>
              </a:ext>
            </a:extLst>
          </p:cNvPr>
          <p:cNvSpPr>
            <a:spLocks noGrp="1"/>
          </p:cNvSpPr>
          <p:nvPr>
            <p:ph sz="half" idx="2"/>
          </p:nvPr>
        </p:nvSpPr>
        <p:spPr>
          <a:xfrm>
            <a:off x="4648200" y="1124744"/>
            <a:ext cx="4038600" cy="4464497"/>
          </a:xfrm>
        </p:spPr>
        <p:txBody>
          <a:bodyPr/>
          <a:lstStyle/>
          <a:p>
            <a:r>
              <a:rPr lang="en-GB" sz="1800" dirty="0"/>
              <a:t>Set deadlines to see drafts of work/finished sections</a:t>
            </a:r>
          </a:p>
          <a:p>
            <a:r>
              <a:rPr lang="en-GB" sz="1800" dirty="0"/>
              <a:t>Make a clear distinction between mentor session and supervision</a:t>
            </a:r>
          </a:p>
          <a:p>
            <a:r>
              <a:rPr lang="en-GB" sz="1800" dirty="0"/>
              <a:t>Book mentor session early on</a:t>
            </a:r>
          </a:p>
          <a:p>
            <a:r>
              <a:rPr lang="en-GB" sz="1800" dirty="0"/>
              <a:t>Record dates of session and if cancelled keep a record of why and rearrange</a:t>
            </a:r>
          </a:p>
          <a:p>
            <a:r>
              <a:rPr lang="en-GB" sz="1800" dirty="0"/>
              <a:t>Don’t be tempted to comment on level of work e.g. say it will pass/fail</a:t>
            </a:r>
          </a:p>
          <a:p>
            <a:r>
              <a:rPr lang="en-GB" sz="1800" dirty="0"/>
              <a:t>Encourage critical reflection</a:t>
            </a:r>
          </a:p>
          <a:p>
            <a:r>
              <a:rPr lang="en-GB" sz="1800" dirty="0"/>
              <a:t>Contact the training department if you need advice/are having problems.</a:t>
            </a:r>
          </a:p>
          <a:p>
            <a:endParaRPr lang="en-GB" sz="2000" dirty="0"/>
          </a:p>
          <a:p>
            <a:endParaRPr lang="en-GB" sz="2000" dirty="0"/>
          </a:p>
          <a:p>
            <a:endParaRPr lang="en-GB" dirty="0"/>
          </a:p>
          <a:p>
            <a:r>
              <a:rPr lang="en-GB" dirty="0"/>
              <a:t> </a:t>
            </a:r>
          </a:p>
        </p:txBody>
      </p:sp>
    </p:spTree>
    <p:extLst>
      <p:ext uri="{BB962C8B-B14F-4D97-AF65-F5344CB8AC3E}">
        <p14:creationId xmlns:p14="http://schemas.microsoft.com/office/powerpoint/2010/main" val="40085325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417638"/>
            <a:ext cx="4040188" cy="4171603"/>
          </a:xfrm>
        </p:spPr>
        <p:txBody>
          <a:bodyPr/>
          <a:lstStyle/>
          <a:p>
            <a:r>
              <a:rPr lang="en-GB" sz="2000" dirty="0" err="1"/>
              <a:t>Fel</a:t>
            </a:r>
            <a:r>
              <a:rPr lang="en-GB" sz="2000" dirty="0"/>
              <a:t> </a:t>
            </a:r>
            <a:r>
              <a:rPr lang="en-GB" sz="2000" dirty="0" err="1"/>
              <a:t>rhaglen</a:t>
            </a:r>
            <a:r>
              <a:rPr lang="en-GB" sz="2000" dirty="0"/>
              <a:t> Porth </a:t>
            </a:r>
            <a:r>
              <a:rPr lang="en-GB" sz="2000" dirty="0" err="1"/>
              <a:t>Agored</a:t>
            </a:r>
            <a:r>
              <a:rPr lang="en-GB" sz="2000" dirty="0"/>
              <a:t>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Mae’n</a:t>
            </a:r>
            <a:r>
              <a:rPr lang="en-GB" sz="2000" dirty="0"/>
              <a:t> </a:t>
            </a:r>
            <a:r>
              <a:rPr lang="en-GB" sz="2000" dirty="0" err="1"/>
              <a:t>bosibl</a:t>
            </a:r>
            <a:r>
              <a:rPr lang="en-GB" sz="2000" dirty="0"/>
              <a:t> </a:t>
            </a:r>
            <a:r>
              <a:rPr lang="en-GB" sz="2000" dirty="0" err="1"/>
              <a:t>i</a:t>
            </a:r>
            <a:r>
              <a:rPr lang="en-GB" sz="2000" dirty="0"/>
              <a:t> </a:t>
            </a:r>
            <a:r>
              <a:rPr lang="en-GB" sz="2000" dirty="0" err="1"/>
              <a:t>mentoriaid</a:t>
            </a:r>
            <a:r>
              <a:rPr lang="en-GB" sz="2000" dirty="0"/>
              <a:t> </a:t>
            </a:r>
            <a:r>
              <a:rPr lang="en-GB" sz="2000" dirty="0" err="1"/>
              <a:t>gael</a:t>
            </a:r>
            <a:r>
              <a:rPr lang="en-GB" sz="2000" dirty="0"/>
              <a:t> </a:t>
            </a:r>
            <a:r>
              <a:rPr lang="en-GB" sz="2000" dirty="0" err="1"/>
              <a:t>cais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endParaRPr lang="en-GB" sz="2000" dirty="0">
              <a:solidFill>
                <a:srgbClr val="FF0000"/>
              </a:solidFill>
            </a:endParaRPr>
          </a:p>
        </p:txBody>
      </p:sp>
      <p:sp>
        <p:nvSpPr>
          <p:cNvPr id="6" name="Content Placeholder 5"/>
          <p:cNvSpPr>
            <a:spLocks noGrp="1"/>
          </p:cNvSpPr>
          <p:nvPr>
            <p:ph sz="quarter" idx="4"/>
          </p:nvPr>
        </p:nvSpPr>
        <p:spPr>
          <a:xfrm>
            <a:off x="4645025" y="1417638"/>
            <a:ext cx="4041775" cy="4171603"/>
          </a:xfrm>
        </p:spPr>
        <p:txBody>
          <a:bodyPr/>
          <a:lstStyle/>
          <a:p>
            <a:r>
              <a:rPr lang="en-GB" sz="2000" dirty="0"/>
              <a:t>The Porth Agored programme encourages learners to partake in an evaluation process. Mentors may also at times be invited to be part of the evaluation process. Your input would be greatly valued</a:t>
            </a:r>
            <a:r>
              <a:rPr lang="en-GB" sz="2000" dirty="0">
                <a:solidFill>
                  <a:srgbClr val="FF0000"/>
                </a:solidFill>
              </a:rPr>
              <a:t>.</a:t>
            </a:r>
          </a:p>
          <a:p>
            <a:endParaRPr lang="en-GB" dirty="0"/>
          </a:p>
        </p:txBody>
      </p:sp>
    </p:spTree>
    <p:extLst>
      <p:ext uri="{BB962C8B-B14F-4D97-AF65-F5344CB8AC3E}">
        <p14:creationId xmlns:p14="http://schemas.microsoft.com/office/powerpoint/2010/main" val="2099996369"/>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13716</TotalTime>
  <Words>5715</Words>
  <Application>Microsoft Macintosh PowerPoint</Application>
  <PresentationFormat>On-screen Show (4:3)</PresentationFormat>
  <Paragraphs>405</Paragraphs>
  <Slides>42</Slides>
  <Notes>34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Aptos</vt:lpstr>
      <vt:lpstr>Arial</vt:lpstr>
      <vt:lpstr>ArialMT</vt:lpstr>
      <vt:lpstr>Calibri</vt:lpstr>
      <vt:lpstr>Helvetica</vt:lpstr>
      <vt:lpstr>Helvetica Neue</vt:lpstr>
      <vt:lpstr>Myriad Pro</vt:lpstr>
      <vt:lpstr>SymbolMT</vt:lpstr>
      <vt:lpstr>Times New Roman</vt:lpstr>
      <vt:lpstr>201500625PowerPointPresentationTemplate</vt:lpstr>
      <vt:lpstr>PowerPoint Presentation</vt:lpstr>
      <vt:lpstr>Gwybodaeth am y Brifysgol -Information about the University</vt:lpstr>
      <vt:lpstr>Cysylltiadau allweddol ar gyfer eich rhaglen  Key staff contacts for your programme</vt:lpstr>
      <vt:lpstr>Mae’r Dystysgrif Addysg yn:  This Graduate Certificate is:</vt:lpstr>
      <vt:lpstr>PowerPoint Presentation</vt:lpstr>
      <vt:lpstr>Partneriaeth Porth Agored  Partnership</vt:lpstr>
      <vt:lpstr>CPEL</vt:lpstr>
      <vt:lpstr>Portffolio / Portfolio</vt:lpstr>
      <vt:lpstr>Cyfrinachedd / Confidentiality </vt:lpstr>
      <vt:lpstr>Graduate Certificate in Consolidation of Social Work Practice Tystysgrif I Raddedigion mewn cadarnhau ymarfer Gwaith Cymdeithasol  </vt:lpstr>
      <vt:lpstr>Tudalen Cynnwys / Contents Page</vt:lpstr>
      <vt:lpstr>Adolygiad Datblygiadol Tasg 1 Developmental Review Task 1 </vt:lpstr>
      <vt:lpstr>Question Task 1 a</vt:lpstr>
      <vt:lpstr>Cwestiwn Tasg 1 a</vt:lpstr>
      <vt:lpstr>Arsylwad – Tasg 2 / Observation - Task 2</vt:lpstr>
      <vt:lpstr>Question Task 2 </vt:lpstr>
      <vt:lpstr>Cwestiwn Tasg 2</vt:lpstr>
      <vt:lpstr>Diogelu/Safeguarding  Tasg 3 / Task 3</vt:lpstr>
      <vt:lpstr>Safeguarding Question Task 3</vt:lpstr>
      <vt:lpstr>Diogelu - Cwestiwn Tasg 3 </vt:lpstr>
      <vt:lpstr>Diogelu Tasg 3/Safeguarding Task 3</vt:lpstr>
      <vt:lpstr>Diogelu/Safeguarding Tasg 4/Task 4</vt:lpstr>
      <vt:lpstr>Diogelu/Safeguarding Cwestiwn Tasg 4/ Question Task 4</vt:lpstr>
      <vt:lpstr> Developmental Review - Question Task 1 part b</vt:lpstr>
      <vt:lpstr>Adolygiad Datblygiadol Cwestiwn  Tasg 1 rhan b</vt:lpstr>
      <vt:lpstr>Adolygiad Datblygiadol - Cwestiwn Tasg 1 rhan b Developmental Review - Question Task 1 part b</vt:lpstr>
      <vt:lpstr>Adrannau Terfynol y Portffolio Final Sections of Portfolio </vt:lpstr>
      <vt:lpstr>Cytundeb rhwng y dysgwr a’r cyflogwr  Learner and employer agreement </vt:lpstr>
      <vt:lpstr>  </vt:lpstr>
      <vt:lpstr>Adroddiad y Mentor a gwiriad y Rheolwr Llinell Mentor’s Report and Line Managers Verification</vt:lpstr>
      <vt:lpstr> Adroddiad y Mentor a gwiriad y Rheolwr Llinell Mentor’s Report and Line Managers Verification </vt:lpstr>
      <vt:lpstr>Rolau a Chyfrifoldebau </vt:lpstr>
      <vt:lpstr>Cytundeb dysgwr a chyflogwr  Learner and employer agreement </vt:lpstr>
      <vt:lpstr>Rol y Mentor/Mentor Role</vt:lpstr>
      <vt:lpstr> Supervision/Mentoring Goruchwylio/Mentora </vt:lpstr>
      <vt:lpstr>Rol y Mentor/Mentor Role</vt:lpstr>
      <vt:lpstr>Rol yr Uned Hyffoddi Role of Training Department</vt:lpstr>
      <vt:lpstr>Cyfrifoldebau’r Dysgwyr Learner Responsibility </vt:lpstr>
      <vt:lpstr>Trefniadau’r Rhaglen Arrangements for Programme</vt:lpstr>
      <vt:lpstr>Tystysgrif Raddedig mewn Cadarnhau Ymarfer Gwaith Cymdeithasol - Sesiynau galw heibio / Graduate Certificate in the consolidation of Social Work Practice - Drop in sessions</vt:lpstr>
      <vt:lpstr>Hints and Tips</vt:lpstr>
      <vt:lpstr>Gwerthusiad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Paula McCreary</cp:lastModifiedBy>
  <cp:revision>323</cp:revision>
  <cp:lastPrinted>2015-06-30T20:57:23Z</cp:lastPrinted>
  <dcterms:created xsi:type="dcterms:W3CDTF">2015-04-14T15:21:28Z</dcterms:created>
  <dcterms:modified xsi:type="dcterms:W3CDTF">2025-10-09T09:29:42Z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