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392" r:id="rId5"/>
    <p:sldId id="471" r:id="rId6"/>
    <p:sldId id="472" r:id="rId7"/>
    <p:sldId id="473" r:id="rId8"/>
    <p:sldId id="432" r:id="rId9"/>
    <p:sldId id="475" r:id="rId10"/>
    <p:sldId id="429" r:id="rId11"/>
    <p:sldId id="380" r:id="rId12"/>
    <p:sldId id="419" r:id="rId13"/>
    <p:sldId id="420" r:id="rId14"/>
    <p:sldId id="382" r:id="rId15"/>
    <p:sldId id="474" r:id="rId16"/>
    <p:sldId id="476" r:id="rId17"/>
    <p:sldId id="477" r:id="rId18"/>
    <p:sldId id="478" r:id="rId19"/>
    <p:sldId id="479"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23" autoAdjust="0"/>
  </p:normalViewPr>
  <p:slideViewPr>
    <p:cSldViewPr>
      <p:cViewPr varScale="1">
        <p:scale>
          <a:sx n="45" d="100"/>
          <a:sy n="45" d="100"/>
        </p:scale>
        <p:origin x="190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29/11/2023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29/11/2023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p:spPr>
        <p:txBody>
          <a:bodyPr/>
          <a:lstStyle/>
          <a:p>
            <a:endParaRPr lang="en-GB" dirty="0"/>
          </a:p>
        </p:txBody>
      </p:sp>
      <p:sp>
        <p:nvSpPr>
          <p:cNvPr id="24580" name="Slide Number Placeholder 3"/>
          <p:cNvSpPr>
            <a:spLocks noGrp="1"/>
          </p:cNvSpPr>
          <p:nvPr>
            <p:ph type="sldNum" sz="quarter" idx="5"/>
          </p:nvPr>
        </p:nvSpPr>
        <p:spPr>
          <a:noFill/>
        </p:spPr>
        <p:txBody>
          <a:bodyPr/>
          <a:lstStyle>
            <a:lvl1pPr algn="ctr" defTabSz="933450" eaLnBrk="0" hangingPunct="0">
              <a:spcBef>
                <a:spcPct val="50000"/>
              </a:spcBef>
              <a:defRPr sz="1600">
                <a:solidFill>
                  <a:schemeClr val="tx1"/>
                </a:solidFill>
                <a:latin typeface="Arial" pitchFamily="34" charset="0"/>
              </a:defRPr>
            </a:lvl1pPr>
            <a:lvl2pPr marL="742950" indent="-285750" algn="ctr" defTabSz="933450" eaLnBrk="0" hangingPunct="0">
              <a:spcBef>
                <a:spcPct val="50000"/>
              </a:spcBef>
              <a:defRPr sz="1600">
                <a:solidFill>
                  <a:schemeClr val="tx1"/>
                </a:solidFill>
                <a:latin typeface="Arial" pitchFamily="34" charset="0"/>
              </a:defRPr>
            </a:lvl2pPr>
            <a:lvl3pPr marL="1143000" indent="-228600" algn="ctr" defTabSz="933450" eaLnBrk="0" hangingPunct="0">
              <a:spcBef>
                <a:spcPct val="50000"/>
              </a:spcBef>
              <a:defRPr sz="1600">
                <a:solidFill>
                  <a:schemeClr val="tx1"/>
                </a:solidFill>
                <a:latin typeface="Arial" pitchFamily="34" charset="0"/>
              </a:defRPr>
            </a:lvl3pPr>
            <a:lvl4pPr marL="1600200" indent="-228600" algn="ctr" defTabSz="933450" eaLnBrk="0" hangingPunct="0">
              <a:spcBef>
                <a:spcPct val="50000"/>
              </a:spcBef>
              <a:defRPr sz="1600">
                <a:solidFill>
                  <a:schemeClr val="tx1"/>
                </a:solidFill>
                <a:latin typeface="Arial" pitchFamily="34" charset="0"/>
              </a:defRPr>
            </a:lvl4pPr>
            <a:lvl5pPr marL="2057400" indent="-228600" algn="ctr" defTabSz="933450" eaLnBrk="0" hangingPunct="0">
              <a:spcBef>
                <a:spcPct val="50000"/>
              </a:spcBef>
              <a:defRPr sz="1600">
                <a:solidFill>
                  <a:schemeClr val="tx1"/>
                </a:solidFill>
                <a:latin typeface="Arial" pitchFamily="34" charset="0"/>
              </a:defRPr>
            </a:lvl5pPr>
            <a:lvl6pPr marL="2514600" indent="-228600" algn="ctr" defTabSz="933450" eaLnBrk="0" fontAlgn="base" hangingPunct="0">
              <a:spcBef>
                <a:spcPct val="50000"/>
              </a:spcBef>
              <a:spcAft>
                <a:spcPct val="0"/>
              </a:spcAft>
              <a:defRPr sz="1600">
                <a:solidFill>
                  <a:schemeClr val="tx1"/>
                </a:solidFill>
                <a:latin typeface="Arial" pitchFamily="34" charset="0"/>
              </a:defRPr>
            </a:lvl6pPr>
            <a:lvl7pPr marL="2971800" indent="-228600" algn="ctr" defTabSz="933450" eaLnBrk="0" fontAlgn="base" hangingPunct="0">
              <a:spcBef>
                <a:spcPct val="50000"/>
              </a:spcBef>
              <a:spcAft>
                <a:spcPct val="0"/>
              </a:spcAft>
              <a:defRPr sz="1600">
                <a:solidFill>
                  <a:schemeClr val="tx1"/>
                </a:solidFill>
                <a:latin typeface="Arial" pitchFamily="34" charset="0"/>
              </a:defRPr>
            </a:lvl7pPr>
            <a:lvl8pPr marL="3429000" indent="-228600" algn="ctr" defTabSz="933450" eaLnBrk="0" fontAlgn="base" hangingPunct="0">
              <a:spcBef>
                <a:spcPct val="50000"/>
              </a:spcBef>
              <a:spcAft>
                <a:spcPct val="0"/>
              </a:spcAft>
              <a:defRPr sz="1600">
                <a:solidFill>
                  <a:schemeClr val="tx1"/>
                </a:solidFill>
                <a:latin typeface="Arial" pitchFamily="34" charset="0"/>
              </a:defRPr>
            </a:lvl8pPr>
            <a:lvl9pPr marL="3886200" indent="-228600" algn="ctr" defTabSz="933450" eaLnBrk="0" fontAlgn="base" hangingPunct="0">
              <a:spcBef>
                <a:spcPct val="50000"/>
              </a:spcBef>
              <a:spcAft>
                <a:spcPct val="0"/>
              </a:spcAft>
              <a:defRPr sz="1600">
                <a:solidFill>
                  <a:schemeClr val="tx1"/>
                </a:solidFill>
                <a:latin typeface="Arial" pitchFamily="34" charset="0"/>
              </a:defRPr>
            </a:lvl9pPr>
          </a:lstStyle>
          <a:p>
            <a:pPr algn="r" eaLnBrk="1" hangingPunct="1">
              <a:spcBef>
                <a:spcPct val="0"/>
              </a:spcBef>
            </a:pPr>
            <a:fld id="{70F4E8F9-1807-4AAA-BBF6-E6CE84901F33}" type="slidenum">
              <a:rPr lang="en-US" sz="1300" smtClean="0"/>
              <a:pPr algn="r" eaLnBrk="1" hangingPunct="1">
                <a:spcBef>
                  <a:spcPct val="0"/>
                </a:spcBef>
              </a:pPr>
              <a:t>5</a:t>
            </a:fld>
            <a:endParaRPr lang="en-US" sz="1300"/>
          </a:p>
        </p:txBody>
      </p:sp>
    </p:spTree>
    <p:extLst>
      <p:ext uri="{BB962C8B-B14F-4D97-AF65-F5344CB8AC3E}">
        <p14:creationId xmlns:p14="http://schemas.microsoft.com/office/powerpoint/2010/main" val="459194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ons.gov.uk/ons/rel/census/2011-census/key-statistics-for-local-authorities-in-england-and-wales/rpt-religion.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Exploring the Study of Religion and Theology</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Loss of Religion? </a:t>
            </a:r>
            <a:br>
              <a:rPr lang="en-GB" dirty="0"/>
            </a:br>
            <a:endParaRPr lang="en-GB" dirty="0"/>
          </a:p>
        </p:txBody>
      </p:sp>
      <p:sp>
        <p:nvSpPr>
          <p:cNvPr id="3" name="Content Placeholder 2"/>
          <p:cNvSpPr>
            <a:spLocks noGrp="1"/>
          </p:cNvSpPr>
          <p:nvPr>
            <p:ph idx="1"/>
          </p:nvPr>
        </p:nvSpPr>
        <p:spPr/>
        <p:txBody>
          <a:bodyPr/>
          <a:lstStyle/>
          <a:p>
            <a:r>
              <a:rPr lang="en-GB" dirty="0"/>
              <a:t>Census Data 2011: </a:t>
            </a:r>
            <a:endParaRPr lang="en-GB" dirty="0">
              <a:hlinkClick r:id="rId2"/>
            </a:endParaRPr>
          </a:p>
          <a:p>
            <a:r>
              <a:rPr lang="en-GB" dirty="0">
                <a:hlinkClick r:id="rId2"/>
              </a:rPr>
              <a:t>Link to census data</a:t>
            </a:r>
          </a:p>
          <a:p>
            <a:r>
              <a:rPr lang="en-GB" dirty="0"/>
              <a:t>“Religion” was voluntary question</a:t>
            </a:r>
          </a:p>
          <a:p>
            <a:r>
              <a:rPr lang="en-GB" dirty="0"/>
              <a:t>And 7.2% did not answer the question (the highest number was in Wales)  </a:t>
            </a:r>
          </a:p>
          <a:p>
            <a:endParaRPr lang="en-GB" dirty="0">
              <a:hlinkClick r:id="rId2"/>
            </a:endParaRPr>
          </a:p>
        </p:txBody>
      </p:sp>
      <p:pic>
        <p:nvPicPr>
          <p:cNvPr id="4" name="Picture 5" descr=" The Census Campaign"/>
          <p:cNvPicPr>
            <a:picLocks noChangeAspect="1" noChangeArrowheads="1"/>
          </p:cNvPicPr>
          <p:nvPr/>
        </p:nvPicPr>
        <p:blipFill>
          <a:blip r:embed="rId3" cstate="print"/>
          <a:srcRect/>
          <a:stretch>
            <a:fillRect/>
          </a:stretch>
        </p:blipFill>
        <p:spPr>
          <a:xfrm>
            <a:off x="6948264" y="620688"/>
            <a:ext cx="1808591" cy="2422352"/>
          </a:xfrm>
          <a:prstGeom prst="rect">
            <a:avLst/>
          </a:prstGeom>
          <a:ln>
            <a:solidFill>
              <a:schemeClr val="tx1"/>
            </a:solid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 </a:t>
            </a:r>
          </a:p>
        </p:txBody>
      </p:sp>
      <p:sp>
        <p:nvSpPr>
          <p:cNvPr id="3" name="Content Placeholder 2"/>
          <p:cNvSpPr>
            <a:spLocks noGrp="1"/>
          </p:cNvSpPr>
          <p:nvPr>
            <p:ph idx="1"/>
          </p:nvPr>
        </p:nvSpPr>
        <p:spPr/>
        <p:txBody>
          <a:bodyPr/>
          <a:lstStyle/>
          <a:p>
            <a:r>
              <a:rPr lang="en-GB" dirty="0"/>
              <a:t>Christianity remained the largest religion (33.2 million people = 59.3%) -&gt; decline from 71.7 %  in 2001</a:t>
            </a:r>
          </a:p>
          <a:p>
            <a:r>
              <a:rPr lang="en-GB" dirty="0"/>
              <a:t>Islam was the second largest religious group (2.7 million people = 4.8 per cent of the population) -&gt; increase from 3%.</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 </a:t>
            </a:r>
          </a:p>
        </p:txBody>
      </p:sp>
      <p:sp>
        <p:nvSpPr>
          <p:cNvPr id="3" name="Content Placeholder 2"/>
          <p:cNvSpPr>
            <a:spLocks noGrp="1"/>
          </p:cNvSpPr>
          <p:nvPr>
            <p:ph idx="1"/>
          </p:nvPr>
        </p:nvSpPr>
        <p:spPr/>
        <p:txBody>
          <a:bodyPr/>
          <a:lstStyle/>
          <a:p>
            <a:r>
              <a:rPr lang="en-GB" dirty="0"/>
              <a:t>14.1 million people (= 25.1%) reported they have no religion in 2011 </a:t>
            </a:r>
          </a:p>
          <a:p>
            <a:r>
              <a:rPr lang="en-GB" dirty="0"/>
              <a:t>-&gt; increase from 14.8 % since previous census </a:t>
            </a:r>
          </a:p>
          <a:p>
            <a:endParaRPr lang="en-GB" dirty="0"/>
          </a:p>
          <a:p>
            <a:r>
              <a:rPr lang="en-GB" dirty="0"/>
              <a:t>But on the other hand, there is a growing interest for spirituality!</a:t>
            </a:r>
          </a:p>
          <a:p>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245728871"/>
              </p:ext>
            </p:extLst>
          </p:nvPr>
        </p:nvGraphicFramePr>
        <p:xfrm>
          <a:off x="611188" y="1124745"/>
          <a:ext cx="7848599" cy="3792002"/>
        </p:xfrm>
        <a:graphic>
          <a:graphicData uri="http://schemas.openxmlformats.org/drawingml/2006/table">
            <a:tbl>
              <a:tblPr firstRow="1" firstCol="1" lastRow="1" lastCol="1" bandRow="1" bandCol="1">
                <a:tableStyleId>{F5AB1C69-6EDB-4FF4-983F-18BD219EF322}</a:tableStyleId>
              </a:tblPr>
              <a:tblGrid>
                <a:gridCol w="4457700">
                  <a:extLst>
                    <a:ext uri="{9D8B030D-6E8A-4147-A177-3AD203B41FA5}">
                      <a16:colId xmlns:a16="http://schemas.microsoft.com/office/drawing/2014/main" val="20000"/>
                    </a:ext>
                  </a:extLst>
                </a:gridCol>
                <a:gridCol w="1118754">
                  <a:extLst>
                    <a:ext uri="{9D8B030D-6E8A-4147-A177-3AD203B41FA5}">
                      <a16:colId xmlns:a16="http://schemas.microsoft.com/office/drawing/2014/main" val="20001"/>
                    </a:ext>
                  </a:extLst>
                </a:gridCol>
                <a:gridCol w="1091045">
                  <a:extLst>
                    <a:ext uri="{9D8B030D-6E8A-4147-A177-3AD203B41FA5}">
                      <a16:colId xmlns:a16="http://schemas.microsoft.com/office/drawing/2014/main" val="20002"/>
                    </a:ext>
                  </a:extLst>
                </a:gridCol>
                <a:gridCol w="1181100">
                  <a:extLst>
                    <a:ext uri="{9D8B030D-6E8A-4147-A177-3AD203B41FA5}">
                      <a16:colId xmlns:a16="http://schemas.microsoft.com/office/drawing/2014/main" val="20003"/>
                    </a:ext>
                  </a:extLst>
                </a:gridCol>
              </a:tblGrid>
              <a:tr h="541653">
                <a:tc>
                  <a:txBody>
                    <a:bodyPr/>
                    <a:lstStyle/>
                    <a:p>
                      <a:pPr>
                        <a:spcAft>
                          <a:spcPts val="0"/>
                        </a:spcAft>
                      </a:pPr>
                      <a:r>
                        <a:rPr lang="en-GB" sz="1600" dirty="0">
                          <a:solidFill>
                            <a:srgbClr val="000000"/>
                          </a:solidFill>
                          <a:effectLst/>
                        </a:rPr>
                        <a:t>Type of Experience (British population) </a:t>
                      </a:r>
                      <a:endParaRPr lang="en-GB" sz="160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1987</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2000</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 increase</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522307">
                <a:tc>
                  <a:txBody>
                    <a:bodyPr/>
                    <a:lstStyle/>
                    <a:p>
                      <a:pPr>
                        <a:spcAft>
                          <a:spcPts val="0"/>
                        </a:spcAft>
                      </a:pPr>
                      <a:r>
                        <a:rPr lang="en-GB" sz="1600" b="0" i="0" dirty="0">
                          <a:solidFill>
                            <a:srgbClr val="000000"/>
                          </a:solidFill>
                          <a:effectLst/>
                        </a:rPr>
                        <a:t>Experience of a transcendent providence in pattern of events</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29%</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55%</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90%</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440092">
                <a:tc>
                  <a:txBody>
                    <a:bodyPr/>
                    <a:lstStyle/>
                    <a:p>
                      <a:pPr>
                        <a:spcAft>
                          <a:spcPts val="0"/>
                        </a:spcAft>
                      </a:pPr>
                      <a:r>
                        <a:rPr lang="en-GB" sz="1600" b="0" i="0" dirty="0">
                          <a:solidFill>
                            <a:srgbClr val="000000"/>
                          </a:solidFill>
                          <a:effectLst/>
                        </a:rPr>
                        <a:t>Awareness of a divine presence</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27%</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38%</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41%</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440092">
                <a:tc>
                  <a:txBody>
                    <a:bodyPr/>
                    <a:lstStyle/>
                    <a:p>
                      <a:pPr>
                        <a:spcAft>
                          <a:spcPts val="0"/>
                        </a:spcAft>
                      </a:pPr>
                      <a:r>
                        <a:rPr lang="en-GB" sz="1600" b="0" i="0" dirty="0">
                          <a:solidFill>
                            <a:srgbClr val="000000"/>
                          </a:solidFill>
                          <a:effectLst/>
                        </a:rPr>
                        <a:t>Having a prayer answered</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25%</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37%</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48%</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441302">
                <a:tc>
                  <a:txBody>
                    <a:bodyPr/>
                    <a:lstStyle/>
                    <a:p>
                      <a:pPr>
                        <a:spcAft>
                          <a:spcPts val="0"/>
                        </a:spcAft>
                      </a:pPr>
                      <a:r>
                        <a:rPr lang="en-GB" sz="1600" b="0" i="0" dirty="0">
                          <a:solidFill>
                            <a:srgbClr val="000000"/>
                          </a:solidFill>
                          <a:effectLst/>
                        </a:rPr>
                        <a:t>Awareness of a sacred presence in nature </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16%</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29%</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81%</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r h="440092">
                <a:tc>
                  <a:txBody>
                    <a:bodyPr/>
                    <a:lstStyle/>
                    <a:p>
                      <a:pPr>
                        <a:spcAft>
                          <a:spcPts val="0"/>
                        </a:spcAft>
                      </a:pPr>
                      <a:r>
                        <a:rPr lang="en-GB" sz="1600" b="0" i="0" dirty="0">
                          <a:solidFill>
                            <a:srgbClr val="000000"/>
                          </a:solidFill>
                          <a:effectLst/>
                        </a:rPr>
                        <a:t>Awareness of the presence of a deceased person</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18%</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25%</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39%</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459438">
                <a:tc>
                  <a:txBody>
                    <a:bodyPr/>
                    <a:lstStyle/>
                    <a:p>
                      <a:pPr>
                        <a:spcAft>
                          <a:spcPts val="0"/>
                        </a:spcAft>
                      </a:pPr>
                      <a:r>
                        <a:rPr lang="en-GB" sz="1600" b="0" i="0" dirty="0">
                          <a:solidFill>
                            <a:srgbClr val="000000"/>
                          </a:solidFill>
                          <a:effectLst/>
                        </a:rPr>
                        <a:t>Awareness of an evil presence</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12% </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dirty="0">
                          <a:solidFill>
                            <a:srgbClr val="000000"/>
                          </a:solidFill>
                          <a:effectLst/>
                        </a:rPr>
                        <a:t>25%</a:t>
                      </a:r>
                      <a:endParaRPr lang="en-GB" sz="160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108%</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6"/>
                  </a:ext>
                </a:extLst>
              </a:tr>
              <a:tr h="459438">
                <a:tc>
                  <a:txBody>
                    <a:bodyPr/>
                    <a:lstStyle/>
                    <a:p>
                      <a:pPr>
                        <a:spcAft>
                          <a:spcPts val="0"/>
                        </a:spcAft>
                      </a:pPr>
                      <a:r>
                        <a:rPr lang="en-GB" sz="1600" b="1" i="1" dirty="0">
                          <a:solidFill>
                            <a:srgbClr val="000000"/>
                          </a:solidFill>
                          <a:effectLst/>
                        </a:rPr>
                        <a:t>Any of the spiritual experiences listed above </a:t>
                      </a:r>
                      <a:endParaRPr lang="en-GB" sz="1600" b="1"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i="1" dirty="0">
                          <a:solidFill>
                            <a:srgbClr val="000000"/>
                          </a:solidFill>
                          <a:effectLst/>
                        </a:rPr>
                        <a:t>48%</a:t>
                      </a:r>
                      <a:endParaRPr lang="en-GB" sz="1600"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i="1" dirty="0">
                          <a:solidFill>
                            <a:srgbClr val="000000"/>
                          </a:solidFill>
                          <a:effectLst/>
                        </a:rPr>
                        <a:t>76%</a:t>
                      </a:r>
                      <a:endParaRPr lang="en-GB" sz="1600"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i="1" dirty="0">
                          <a:solidFill>
                            <a:srgbClr val="000000"/>
                          </a:solidFill>
                          <a:effectLst/>
                        </a:rPr>
                        <a:t>58%</a:t>
                      </a:r>
                      <a:endParaRPr lang="en-GB" sz="1600"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3" name="Title 2"/>
          <p:cNvSpPr>
            <a:spLocks noGrp="1"/>
          </p:cNvSpPr>
          <p:nvPr>
            <p:ph type="title"/>
          </p:nvPr>
        </p:nvSpPr>
        <p:spPr>
          <a:xfrm>
            <a:off x="685800" y="404664"/>
            <a:ext cx="7772400" cy="720080"/>
          </a:xfrm>
        </p:spPr>
        <p:txBody>
          <a:bodyPr>
            <a:normAutofit fontScale="90000"/>
          </a:bodyPr>
          <a:lstStyle/>
          <a:p>
            <a:pPr>
              <a:defRPr/>
            </a:pPr>
            <a:r>
              <a:rPr lang="en-GB" dirty="0"/>
              <a:t>Spiritual Experiences</a:t>
            </a:r>
          </a:p>
        </p:txBody>
      </p:sp>
      <p:sp>
        <p:nvSpPr>
          <p:cNvPr id="17458" name="TextBox 3"/>
          <p:cNvSpPr txBox="1">
            <a:spLocks noChangeArrowheads="1"/>
          </p:cNvSpPr>
          <p:nvPr/>
        </p:nvSpPr>
        <p:spPr bwMode="auto">
          <a:xfrm>
            <a:off x="323528" y="4925070"/>
            <a:ext cx="893477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eaLnBrk="0" hangingPunct="0">
              <a:spcBef>
                <a:spcPct val="50000"/>
              </a:spcBef>
              <a:defRPr sz="1600">
                <a:solidFill>
                  <a:schemeClr val="tx1"/>
                </a:solidFill>
                <a:latin typeface="Arial" pitchFamily="34" charset="0"/>
              </a:defRPr>
            </a:lvl1pPr>
            <a:lvl2pPr marL="742950" indent="-285750" algn="ctr" eaLnBrk="0" hangingPunct="0">
              <a:spcBef>
                <a:spcPct val="50000"/>
              </a:spcBef>
              <a:defRPr sz="1600">
                <a:solidFill>
                  <a:schemeClr val="tx1"/>
                </a:solidFill>
                <a:latin typeface="Arial" pitchFamily="34" charset="0"/>
              </a:defRPr>
            </a:lvl2pPr>
            <a:lvl3pPr marL="1143000" indent="-228600" algn="ctr" eaLnBrk="0" hangingPunct="0">
              <a:spcBef>
                <a:spcPct val="50000"/>
              </a:spcBef>
              <a:defRPr sz="1600">
                <a:solidFill>
                  <a:schemeClr val="tx1"/>
                </a:solidFill>
                <a:latin typeface="Arial" pitchFamily="34" charset="0"/>
              </a:defRPr>
            </a:lvl3pPr>
            <a:lvl4pPr marL="1600200" indent="-228600" algn="ctr" eaLnBrk="0" hangingPunct="0">
              <a:spcBef>
                <a:spcPct val="50000"/>
              </a:spcBef>
              <a:defRPr sz="1600">
                <a:solidFill>
                  <a:schemeClr val="tx1"/>
                </a:solidFill>
                <a:latin typeface="Arial" pitchFamily="34" charset="0"/>
              </a:defRPr>
            </a:lvl4pPr>
            <a:lvl5pPr marL="2057400" indent="-228600" algn="ctr" eaLnBrk="0" hangingPunct="0">
              <a:spcBef>
                <a:spcPct val="50000"/>
              </a:spcBef>
              <a:defRPr sz="1600">
                <a:solidFill>
                  <a:schemeClr val="tx1"/>
                </a:solidFill>
                <a:latin typeface="Arial" pitchFamily="34" charset="0"/>
              </a:defRPr>
            </a:lvl5pPr>
            <a:lvl6pPr marL="2514600" indent="-228600" algn="ctr" eaLnBrk="0" fontAlgn="base" hangingPunct="0">
              <a:spcBef>
                <a:spcPct val="50000"/>
              </a:spcBef>
              <a:spcAft>
                <a:spcPct val="0"/>
              </a:spcAft>
              <a:defRPr sz="1600">
                <a:solidFill>
                  <a:schemeClr val="tx1"/>
                </a:solidFill>
                <a:latin typeface="Arial" pitchFamily="34" charset="0"/>
              </a:defRPr>
            </a:lvl6pPr>
            <a:lvl7pPr marL="2971800" indent="-228600" algn="ctr" eaLnBrk="0" fontAlgn="base" hangingPunct="0">
              <a:spcBef>
                <a:spcPct val="50000"/>
              </a:spcBef>
              <a:spcAft>
                <a:spcPct val="0"/>
              </a:spcAft>
              <a:defRPr sz="1600">
                <a:solidFill>
                  <a:schemeClr val="tx1"/>
                </a:solidFill>
                <a:latin typeface="Arial" pitchFamily="34" charset="0"/>
              </a:defRPr>
            </a:lvl7pPr>
            <a:lvl8pPr marL="3429000" indent="-228600" algn="ctr" eaLnBrk="0" fontAlgn="base" hangingPunct="0">
              <a:spcBef>
                <a:spcPct val="50000"/>
              </a:spcBef>
              <a:spcAft>
                <a:spcPct val="0"/>
              </a:spcAft>
              <a:defRPr sz="1600">
                <a:solidFill>
                  <a:schemeClr val="tx1"/>
                </a:solidFill>
                <a:latin typeface="Arial" pitchFamily="34" charset="0"/>
              </a:defRPr>
            </a:lvl8pPr>
            <a:lvl9pPr marL="3886200" indent="-228600" algn="ctr" eaLnBrk="0" fontAlgn="base" hangingPunct="0">
              <a:spcBef>
                <a:spcPct val="50000"/>
              </a:spcBef>
              <a:spcAft>
                <a:spcPct val="0"/>
              </a:spcAft>
              <a:defRPr sz="1600">
                <a:solidFill>
                  <a:schemeClr val="tx1"/>
                </a:solidFill>
                <a:latin typeface="Arial" pitchFamily="34" charset="0"/>
              </a:defRPr>
            </a:lvl9pPr>
          </a:lstStyle>
          <a:p>
            <a:pPr algn="l" eaLnBrk="1" hangingPunct="1"/>
            <a:r>
              <a:rPr lang="en-GB" i="1" dirty="0"/>
              <a:t>Sources:</a:t>
            </a:r>
            <a:r>
              <a:rPr lang="en-GB" dirty="0"/>
              <a:t> (Hay &amp; Heald, 1987; Hay &amp; Hunt, 2000) </a:t>
            </a:r>
          </a:p>
          <a:p>
            <a:pPr algn="l" eaLnBrk="1" hangingPunct="1"/>
            <a:r>
              <a:rPr lang="en-GB" dirty="0"/>
              <a:t>* Over this time, UK church attendance fell by 17% from 10.2% to 8.5% (Brierly, 2005) </a:t>
            </a:r>
          </a:p>
        </p:txBody>
      </p:sp>
    </p:spTree>
    <p:extLst>
      <p:ext uri="{BB962C8B-B14F-4D97-AF65-F5344CB8AC3E}">
        <p14:creationId xmlns:p14="http://schemas.microsoft.com/office/powerpoint/2010/main" val="602202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B958284-7C58-4C31-91E2-2D9C2371DBB1}"/>
              </a:ext>
            </a:extLst>
          </p:cNvPr>
          <p:cNvSpPr>
            <a:spLocks noGrp="1"/>
          </p:cNvSpPr>
          <p:nvPr>
            <p:ph type="title"/>
          </p:nvPr>
        </p:nvSpPr>
        <p:spPr/>
        <p:txBody>
          <a:bodyPr/>
          <a:lstStyle/>
          <a:p>
            <a:r>
              <a:rPr lang="en-GB" dirty="0"/>
              <a:t>International comparisons </a:t>
            </a:r>
          </a:p>
        </p:txBody>
      </p:sp>
      <p:sp>
        <p:nvSpPr>
          <p:cNvPr id="4" name="Content Placeholder 3">
            <a:extLst>
              <a:ext uri="{FF2B5EF4-FFF2-40B4-BE49-F238E27FC236}">
                <a16:creationId xmlns:a16="http://schemas.microsoft.com/office/drawing/2014/main" id="{1FFE8CBB-EB84-4B47-964B-5CF2393B9630}"/>
              </a:ext>
            </a:extLst>
          </p:cNvPr>
          <p:cNvSpPr>
            <a:spLocks noGrp="1"/>
          </p:cNvSpPr>
          <p:nvPr>
            <p:ph idx="1"/>
          </p:nvPr>
        </p:nvSpPr>
        <p:spPr/>
        <p:txBody>
          <a:bodyPr>
            <a:normAutofit fontScale="92500" lnSpcReduction="20000"/>
          </a:bodyPr>
          <a:lstStyle/>
          <a:p>
            <a:r>
              <a:rPr lang="en-GB" dirty="0"/>
              <a:t>the percentage of people who report having experienced the presence of ‘a spiritual power’ varies between 38% (Britain), 57% (Han Chinese), 44% (Australia) and 43% (USA) (Yao &amp; Badham, 2008).  </a:t>
            </a:r>
          </a:p>
          <a:p>
            <a:r>
              <a:rPr lang="en-GB" dirty="0"/>
              <a:t>in contrast religiosity varies widely across countries: regular church attendance is much lower in Britain and Australia (respectively 8.5% and 7.5%) (Brierly, 2005; NCLS Research, 2004) than in the USA (20%). </a:t>
            </a:r>
          </a:p>
          <a:p>
            <a:endParaRPr lang="en-GB" dirty="0"/>
          </a:p>
        </p:txBody>
      </p:sp>
    </p:spTree>
    <p:extLst>
      <p:ext uri="{BB962C8B-B14F-4D97-AF65-F5344CB8AC3E}">
        <p14:creationId xmlns:p14="http://schemas.microsoft.com/office/powerpoint/2010/main" val="1151155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‘I am s</a:t>
            </a:r>
            <a:r>
              <a:rPr lang="en-GB" b="1" i="1" dirty="0">
                <a:effectLst/>
              </a:rPr>
              <a:t>piritual </a:t>
            </a:r>
            <a:r>
              <a:rPr lang="en-GB" b="1" i="1" dirty="0"/>
              <a:t>b</a:t>
            </a:r>
            <a:r>
              <a:rPr lang="en-GB" b="1" i="1" dirty="0">
                <a:effectLst/>
              </a:rPr>
              <a:t>ut </a:t>
            </a:r>
            <a:r>
              <a:rPr lang="en-GB" b="1" i="1" dirty="0"/>
              <a:t>I am n</a:t>
            </a:r>
            <a:r>
              <a:rPr lang="en-GB" b="1" i="1" dirty="0">
                <a:effectLst/>
              </a:rPr>
              <a:t>ot </a:t>
            </a:r>
            <a:r>
              <a:rPr lang="en-GB" b="1" i="1" dirty="0"/>
              <a:t>r</a:t>
            </a:r>
            <a:r>
              <a:rPr lang="en-GB" b="1" i="1" dirty="0">
                <a:effectLst/>
              </a:rPr>
              <a:t>eligious.’</a:t>
            </a:r>
            <a:endParaRPr lang="en-GB" dirty="0"/>
          </a:p>
        </p:txBody>
      </p:sp>
      <p:sp>
        <p:nvSpPr>
          <p:cNvPr id="3" name="Content Placeholder 2"/>
          <p:cNvSpPr>
            <a:spLocks noGrp="1"/>
          </p:cNvSpPr>
          <p:nvPr>
            <p:ph idx="1"/>
          </p:nvPr>
        </p:nvSpPr>
        <p:spPr>
          <a:xfrm>
            <a:off x="685800" y="1981200"/>
            <a:ext cx="7772400" cy="3536032"/>
          </a:xfrm>
        </p:spPr>
        <p:txBody>
          <a:bodyPr>
            <a:normAutofit lnSpcReduction="10000"/>
          </a:bodyPr>
          <a:lstStyle/>
          <a:p>
            <a:r>
              <a:rPr lang="en-GB" dirty="0">
                <a:effectLst/>
              </a:rPr>
              <a:t>Many people make this claim. </a:t>
            </a:r>
            <a:r>
              <a:rPr lang="en-GB">
                <a:effectLst/>
              </a:rPr>
              <a:t>But critics </a:t>
            </a:r>
            <a:r>
              <a:rPr lang="en-GB" dirty="0">
                <a:effectLst/>
              </a:rPr>
              <a:t>claim that this mind-set is…</a:t>
            </a:r>
          </a:p>
          <a:p>
            <a:pPr lvl="1"/>
            <a:r>
              <a:rPr lang="en-GB" dirty="0">
                <a:effectLst/>
              </a:rPr>
              <a:t> an outgrowth of our cultural obsession with the needs and wants of the individual, and,</a:t>
            </a:r>
          </a:p>
          <a:p>
            <a:pPr lvl="1"/>
            <a:r>
              <a:rPr lang="en-GB" dirty="0">
                <a:effectLst/>
              </a:rPr>
              <a:t> that a widespread social turn to self-directed seeking can lead to a dangerous neglect of moral and social responsibility</a:t>
            </a:r>
            <a:r>
              <a:rPr lang="en-GB" dirty="0"/>
              <a:t>. </a:t>
            </a:r>
            <a:endParaRPr lang="en-GB" b="1" dirty="0"/>
          </a:p>
        </p:txBody>
      </p:sp>
    </p:spTree>
    <p:extLst>
      <p:ext uri="{BB962C8B-B14F-4D97-AF65-F5344CB8AC3E}">
        <p14:creationId xmlns:p14="http://schemas.microsoft.com/office/powerpoint/2010/main" val="1976159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From ‘religion’ to ‘spirituality’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1268760"/>
            <a:ext cx="5061547" cy="396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0712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…Religion?</a:t>
            </a:r>
          </a:p>
        </p:txBody>
      </p:sp>
      <p:sp>
        <p:nvSpPr>
          <p:cNvPr id="3" name="Content Placeholder 2"/>
          <p:cNvSpPr>
            <a:spLocks noGrp="1"/>
          </p:cNvSpPr>
          <p:nvPr>
            <p:ph idx="1"/>
          </p:nvPr>
        </p:nvSpPr>
        <p:spPr>
          <a:xfrm>
            <a:off x="685800" y="1628800"/>
            <a:ext cx="7772400" cy="4467200"/>
          </a:xfrm>
        </p:spPr>
        <p:txBody>
          <a:bodyPr>
            <a:normAutofit fontScale="77500" lnSpcReduction="20000"/>
          </a:bodyPr>
          <a:lstStyle/>
          <a:p>
            <a:r>
              <a:rPr lang="en-GB" dirty="0"/>
              <a:t>“set of beliefs, practices, and language that characterizes a community that is searching for transcendent meaning in a particular way, generally based upon belief in a deity” (</a:t>
            </a:r>
            <a:r>
              <a:rPr lang="en-GB" dirty="0" err="1"/>
              <a:t>Astrow</a:t>
            </a:r>
            <a:r>
              <a:rPr lang="en-GB" dirty="0"/>
              <a:t> et al. 2001). </a:t>
            </a:r>
          </a:p>
          <a:p>
            <a:r>
              <a:rPr lang="en-GB" dirty="0"/>
              <a:t>religious beliefs – “formed within the context of practices and rituals shared by a group to provide a framework for connectedness to God” (Davies, Brenner, </a:t>
            </a:r>
            <a:r>
              <a:rPr lang="en-GB" dirty="0" err="1"/>
              <a:t>Orloff</a:t>
            </a:r>
            <a:r>
              <a:rPr lang="en-GB" dirty="0"/>
              <a:t>, Sumner, and Worden 2002). </a:t>
            </a:r>
          </a:p>
          <a:p>
            <a:r>
              <a:rPr lang="en-GB" dirty="0"/>
              <a:t>“an organized system of practices and beliefs in which people engage … a platform for the expression of spirituality…” (Mohr 2006). </a:t>
            </a:r>
          </a:p>
          <a:p>
            <a:endParaRPr lang="en-GB" dirty="0"/>
          </a:p>
        </p:txBody>
      </p:sp>
    </p:spTree>
    <p:extLst>
      <p:ext uri="{BB962C8B-B14F-4D97-AF65-F5344CB8AC3E}">
        <p14:creationId xmlns:p14="http://schemas.microsoft.com/office/powerpoint/2010/main" val="3257350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What is …Spirituality?</a:t>
            </a:r>
            <a:endParaRPr lang="en-GB" dirty="0"/>
          </a:p>
        </p:txBody>
      </p:sp>
      <p:sp>
        <p:nvSpPr>
          <p:cNvPr id="8" name="Content Placeholder 7"/>
          <p:cNvSpPr>
            <a:spLocks noGrp="1"/>
          </p:cNvSpPr>
          <p:nvPr>
            <p:ph idx="1"/>
          </p:nvPr>
        </p:nvSpPr>
        <p:spPr/>
        <p:txBody>
          <a:bodyPr/>
          <a:lstStyle/>
          <a:p>
            <a:r>
              <a:rPr lang="en-GB" sz="2800" dirty="0"/>
              <a:t>“individual search for meaning” (Brown and Williams 1993). </a:t>
            </a:r>
          </a:p>
          <a:p>
            <a:r>
              <a:rPr lang="en-GB" sz="2800" dirty="0"/>
              <a:t> “the search for meaning in life events and a yearning for connectedness to the universe” (Coles 1990). </a:t>
            </a:r>
          </a:p>
          <a:p>
            <a:r>
              <a:rPr lang="en-GB" sz="2800" dirty="0"/>
              <a:t>“a person’s experience of, or a belief in, a power apart from his or her own existence” (Mohr 2006). </a:t>
            </a:r>
          </a:p>
          <a:p>
            <a:endParaRPr lang="en-GB" sz="2800" dirty="0"/>
          </a:p>
        </p:txBody>
      </p:sp>
    </p:spTree>
    <p:extLst>
      <p:ext uri="{BB962C8B-B14F-4D97-AF65-F5344CB8AC3E}">
        <p14:creationId xmlns:p14="http://schemas.microsoft.com/office/powerpoint/2010/main" val="1638763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Spirituality vs. Religion </a:t>
            </a:r>
            <a:endParaRPr lang="en-GB" dirty="0"/>
          </a:p>
        </p:txBody>
      </p:sp>
      <p:sp>
        <p:nvSpPr>
          <p:cNvPr id="3" name="Content Placeholder 2"/>
          <p:cNvSpPr>
            <a:spLocks noGrp="1"/>
          </p:cNvSpPr>
          <p:nvPr>
            <p:ph idx="1"/>
          </p:nvPr>
        </p:nvSpPr>
        <p:spPr/>
        <p:txBody>
          <a:bodyPr>
            <a:normAutofit fontScale="70000" lnSpcReduction="20000"/>
          </a:bodyPr>
          <a:lstStyle/>
          <a:p>
            <a:pPr>
              <a:spcBef>
                <a:spcPct val="50000"/>
              </a:spcBef>
              <a:defRPr/>
            </a:pPr>
            <a:r>
              <a:rPr lang="en-GB" dirty="0">
                <a:latin typeface="Arial" charset="0"/>
              </a:rPr>
              <a:t>Spirituality is the personal quest for understanding answers to ultimate questions about life, about meaning, and about relationship to the sacred or transcendent, which may (or may not) lead to or arise from the development of religious rituals and the formation of community</a:t>
            </a:r>
            <a:br>
              <a:rPr lang="en-GB" dirty="0">
                <a:latin typeface="Arial" charset="0"/>
              </a:rPr>
            </a:br>
            <a:endParaRPr lang="en-GB" dirty="0">
              <a:latin typeface="Arial" charset="0"/>
            </a:endParaRPr>
          </a:p>
          <a:p>
            <a:pPr>
              <a:spcBef>
                <a:spcPct val="50000"/>
              </a:spcBef>
              <a:defRPr/>
            </a:pPr>
            <a:r>
              <a:rPr lang="en-GB" dirty="0">
                <a:latin typeface="Arial" charset="0"/>
              </a:rPr>
              <a:t>Religion is an organized system of beliefs, practices, rituals, and symbols designed (a) to facilitate closeness to the sacred or transcendent (God, higher power, or ultimate truth/reality) and (b) to foster an understanding of one's relationship and responsibility to others in living together in a community.</a:t>
            </a:r>
          </a:p>
          <a:p>
            <a:pPr marL="285750" indent="-285750" algn="r">
              <a:spcBef>
                <a:spcPct val="50000"/>
              </a:spcBef>
              <a:buFontTx/>
              <a:buChar char="-"/>
              <a:defRPr/>
            </a:pPr>
            <a:r>
              <a:rPr lang="en-GB" dirty="0">
                <a:latin typeface="Arial" charset="0"/>
              </a:rPr>
              <a:t>Koenig et al., </a:t>
            </a:r>
            <a:r>
              <a:rPr lang="en-GB" i="1" dirty="0">
                <a:latin typeface="Arial" charset="0"/>
              </a:rPr>
              <a:t>The Handbook of Religion and Health </a:t>
            </a:r>
            <a:r>
              <a:rPr lang="en-GB" dirty="0">
                <a:latin typeface="Arial" charset="0"/>
              </a:rPr>
              <a:t>(2001) </a:t>
            </a:r>
          </a:p>
          <a:p>
            <a:endParaRPr lang="en-GB" dirty="0"/>
          </a:p>
        </p:txBody>
      </p:sp>
      <p:sp>
        <p:nvSpPr>
          <p:cNvPr id="4" name="Footer Placeholder 3"/>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84705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7508-EA16-49B7-AB0B-ACBD20077706}"/>
              </a:ext>
            </a:extLst>
          </p:cNvPr>
          <p:cNvSpPr>
            <a:spLocks noGrp="1"/>
          </p:cNvSpPr>
          <p:nvPr>
            <p:ph type="title"/>
          </p:nvPr>
        </p:nvSpPr>
        <p:spPr/>
        <p:txBody>
          <a:bodyPr/>
          <a:lstStyle/>
          <a:p>
            <a:r>
              <a:rPr lang="en-GB" dirty="0"/>
              <a:t>Religion and Culture </a:t>
            </a:r>
          </a:p>
        </p:txBody>
      </p:sp>
      <p:sp>
        <p:nvSpPr>
          <p:cNvPr id="3" name="Content Placeholder 2">
            <a:extLst>
              <a:ext uri="{FF2B5EF4-FFF2-40B4-BE49-F238E27FC236}">
                <a16:creationId xmlns:a16="http://schemas.microsoft.com/office/drawing/2014/main" id="{1494DE99-C7D5-4FAE-B0A0-88E6F7053290}"/>
              </a:ext>
            </a:extLst>
          </p:cNvPr>
          <p:cNvSpPr>
            <a:spLocks noGrp="1"/>
          </p:cNvSpPr>
          <p:nvPr>
            <p:ph idx="1"/>
          </p:nvPr>
        </p:nvSpPr>
        <p:spPr/>
        <p:txBody>
          <a:bodyPr>
            <a:normAutofit fontScale="92500" lnSpcReduction="20000"/>
          </a:bodyPr>
          <a:lstStyle/>
          <a:p>
            <a:r>
              <a:rPr lang="en-GB" b="0" i="0" dirty="0">
                <a:solidFill>
                  <a:srgbClr val="000000"/>
                </a:solidFill>
                <a:effectLst/>
                <a:latin typeface="Helvetica" panose="020B0604020202020204" pitchFamily="34" charset="0"/>
              </a:rPr>
              <a:t>One cannot understand another culture without looking at the religion(s) practiced there</a:t>
            </a:r>
          </a:p>
          <a:p>
            <a:r>
              <a:rPr lang="en-GB" b="0" i="0" dirty="0">
                <a:solidFill>
                  <a:srgbClr val="000000"/>
                </a:solidFill>
                <a:effectLst/>
                <a:latin typeface="Helvetica" panose="020B0604020202020204" pitchFamily="34" charset="0"/>
              </a:rPr>
              <a:t>But it is, as </a:t>
            </a:r>
            <a:r>
              <a:rPr lang="en-GB" b="0" i="0" dirty="0" err="1">
                <a:solidFill>
                  <a:srgbClr val="000000"/>
                </a:solidFill>
                <a:effectLst/>
                <a:latin typeface="Helvetica" panose="020B0604020202020204" pitchFamily="34" charset="0"/>
              </a:rPr>
              <a:t>Hinnells</a:t>
            </a:r>
            <a:r>
              <a:rPr lang="en-GB" b="0" i="0" dirty="0">
                <a:solidFill>
                  <a:srgbClr val="000000"/>
                </a:solidFill>
                <a:effectLst/>
                <a:latin typeface="Helvetica" panose="020B0604020202020204" pitchFamily="34" charset="0"/>
              </a:rPr>
              <a:t> writes, “difficult to say which came first, the religion or the values and ideals – but basically it does not matter; </a:t>
            </a:r>
            <a:r>
              <a:rPr lang="en-GB" b="0" i="0" u="sng" dirty="0">
                <a:solidFill>
                  <a:srgbClr val="000000"/>
                </a:solidFill>
                <a:effectLst/>
                <a:latin typeface="Helvetica" panose="020B0604020202020204" pitchFamily="34" charset="0"/>
              </a:rPr>
              <a:t>they are now part of an intricate network</a:t>
            </a:r>
            <a:r>
              <a:rPr lang="en-GB" b="0" i="0" dirty="0">
                <a:solidFill>
                  <a:srgbClr val="000000"/>
                </a:solidFill>
                <a:effectLst/>
                <a:latin typeface="Helvetica" panose="020B0604020202020204" pitchFamily="34" charset="0"/>
              </a:rPr>
              <a:t>.” (p.8)</a:t>
            </a:r>
            <a:br>
              <a:rPr lang="en-GB" dirty="0"/>
            </a:br>
            <a:br>
              <a:rPr lang="en-GB" dirty="0"/>
            </a:br>
            <a:endParaRPr lang="en-GB" dirty="0"/>
          </a:p>
        </p:txBody>
      </p:sp>
    </p:spTree>
    <p:extLst>
      <p:ext uri="{BB962C8B-B14F-4D97-AF65-F5344CB8AC3E}">
        <p14:creationId xmlns:p14="http://schemas.microsoft.com/office/powerpoint/2010/main" val="4127578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0AC4A-6F5E-4E53-B5BD-66E443EAE9F4}"/>
              </a:ext>
            </a:extLst>
          </p:cNvPr>
          <p:cNvSpPr>
            <a:spLocks noGrp="1"/>
          </p:cNvSpPr>
          <p:nvPr>
            <p:ph type="title"/>
          </p:nvPr>
        </p:nvSpPr>
        <p:spPr/>
        <p:txBody>
          <a:bodyPr>
            <a:normAutofit/>
          </a:bodyPr>
          <a:lstStyle/>
          <a:p>
            <a:endParaRPr lang="en-GB" dirty="0"/>
          </a:p>
        </p:txBody>
      </p:sp>
      <p:sp>
        <p:nvSpPr>
          <p:cNvPr id="3" name="Content Placeholder 2">
            <a:extLst>
              <a:ext uri="{FF2B5EF4-FFF2-40B4-BE49-F238E27FC236}">
                <a16:creationId xmlns:a16="http://schemas.microsoft.com/office/drawing/2014/main" id="{64A62CEC-A0CF-4D64-B1B3-4A7909E6A1C0}"/>
              </a:ext>
            </a:extLst>
          </p:cNvPr>
          <p:cNvSpPr>
            <a:spLocks noGrp="1"/>
          </p:cNvSpPr>
          <p:nvPr>
            <p:ph idx="1"/>
          </p:nvPr>
        </p:nvSpPr>
        <p:spPr/>
        <p:txBody>
          <a:bodyPr/>
          <a:lstStyle/>
          <a:p>
            <a:r>
              <a:rPr lang="en-GB" dirty="0"/>
              <a:t>Religion as cultural system </a:t>
            </a:r>
          </a:p>
          <a:p>
            <a:r>
              <a:rPr lang="en-GB" dirty="0"/>
              <a:t>Or </a:t>
            </a:r>
          </a:p>
          <a:p>
            <a:r>
              <a:rPr lang="en-GB" dirty="0"/>
              <a:t>Religion as part of culture </a:t>
            </a:r>
          </a:p>
        </p:txBody>
      </p:sp>
    </p:spTree>
    <p:extLst>
      <p:ext uri="{BB962C8B-B14F-4D97-AF65-F5344CB8AC3E}">
        <p14:creationId xmlns:p14="http://schemas.microsoft.com/office/powerpoint/2010/main" val="2562960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47BF-17BB-4EF2-9234-5B03F2BA61CD}"/>
              </a:ext>
            </a:extLst>
          </p:cNvPr>
          <p:cNvSpPr>
            <a:spLocks noGrp="1"/>
          </p:cNvSpPr>
          <p:nvPr>
            <p:ph type="title"/>
          </p:nvPr>
        </p:nvSpPr>
        <p:spPr/>
        <p:txBody>
          <a:bodyPr/>
          <a:lstStyle/>
          <a:p>
            <a:r>
              <a:rPr lang="en-GB" dirty="0"/>
              <a:t>Culture can be … </a:t>
            </a:r>
          </a:p>
        </p:txBody>
      </p:sp>
      <p:sp>
        <p:nvSpPr>
          <p:cNvPr id="3" name="Content Placeholder 2">
            <a:extLst>
              <a:ext uri="{FF2B5EF4-FFF2-40B4-BE49-F238E27FC236}">
                <a16:creationId xmlns:a16="http://schemas.microsoft.com/office/drawing/2014/main" id="{D7C73B4F-407B-402F-9061-F1FAF8AFE64F}"/>
              </a:ext>
            </a:extLst>
          </p:cNvPr>
          <p:cNvSpPr>
            <a:spLocks noGrp="1"/>
          </p:cNvSpPr>
          <p:nvPr>
            <p:ph idx="1"/>
          </p:nvPr>
        </p:nvSpPr>
        <p:spPr/>
        <p:txBody>
          <a:bodyPr>
            <a:normAutofit fontScale="85000" lnSpcReduction="20000"/>
          </a:bodyPr>
          <a:lstStyle/>
          <a:p>
            <a:r>
              <a:rPr lang="en-GB" dirty="0">
                <a:solidFill>
                  <a:srgbClr val="000000"/>
                </a:solidFill>
                <a:latin typeface="Helvetica" panose="020B0604020202020204" pitchFamily="34" charset="0"/>
              </a:rPr>
              <a:t>“</a:t>
            </a:r>
            <a:r>
              <a:rPr lang="en-GB" sz="3300" b="0" i="0" dirty="0">
                <a:solidFill>
                  <a:srgbClr val="000000"/>
                </a:solidFill>
                <a:effectLst/>
              </a:rPr>
              <a:t>anything that we can </a:t>
            </a:r>
            <a:r>
              <a:rPr lang="en-GB" sz="3300" b="0" i="0" dirty="0" err="1">
                <a:solidFill>
                  <a:srgbClr val="000000"/>
                </a:solidFill>
                <a:effectLst/>
              </a:rPr>
              <a:t>analyze</a:t>
            </a:r>
            <a:r>
              <a:rPr lang="en-GB" sz="3300" b="0" i="0" dirty="0">
                <a:solidFill>
                  <a:srgbClr val="000000"/>
                </a:solidFill>
                <a:effectLst/>
              </a:rPr>
              <a:t> like a language (including dreams, conventions of visual art, or universal structures of cognition), read as a cultural text (including material artifacts, forms of entertainment, or social dramas such as revolutions), or understand as a discourse (including systems of law and medicine, sexual practices, or issues of colonialism).” (</a:t>
            </a:r>
            <a:r>
              <a:rPr lang="en-GB" sz="3300" b="0" i="0" dirty="0" err="1">
                <a:solidFill>
                  <a:srgbClr val="000000"/>
                </a:solidFill>
                <a:effectLst/>
              </a:rPr>
              <a:t>Hulsether</a:t>
            </a:r>
            <a:r>
              <a:rPr lang="en-GB" sz="3300" b="0" i="0" dirty="0">
                <a:solidFill>
                  <a:srgbClr val="000000"/>
                </a:solidFill>
                <a:effectLst/>
              </a:rPr>
              <a:t>, p. 489)</a:t>
            </a:r>
            <a:br>
              <a:rPr lang="en-GB" sz="3300" dirty="0"/>
            </a:br>
            <a:br>
              <a:rPr lang="en-GB" dirty="0"/>
            </a:br>
            <a:endParaRPr lang="en-GB" dirty="0"/>
          </a:p>
        </p:txBody>
      </p:sp>
    </p:spTree>
    <p:extLst>
      <p:ext uri="{BB962C8B-B14F-4D97-AF65-F5344CB8AC3E}">
        <p14:creationId xmlns:p14="http://schemas.microsoft.com/office/powerpoint/2010/main" val="1935039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83DCA-9545-4168-8B43-A1CF49C081F0}"/>
              </a:ext>
            </a:extLst>
          </p:cNvPr>
          <p:cNvSpPr>
            <a:spLocks noGrp="1"/>
          </p:cNvSpPr>
          <p:nvPr>
            <p:ph type="title"/>
          </p:nvPr>
        </p:nvSpPr>
        <p:spPr/>
        <p:txBody>
          <a:bodyPr/>
          <a:lstStyle/>
          <a:p>
            <a:r>
              <a:rPr lang="en-GB" dirty="0"/>
              <a:t>Culture as Way of Life </a:t>
            </a:r>
          </a:p>
        </p:txBody>
      </p:sp>
      <p:sp>
        <p:nvSpPr>
          <p:cNvPr id="3" name="Content Placeholder 2">
            <a:extLst>
              <a:ext uri="{FF2B5EF4-FFF2-40B4-BE49-F238E27FC236}">
                <a16:creationId xmlns:a16="http://schemas.microsoft.com/office/drawing/2014/main" id="{3C9D21DF-7B6C-4547-9381-41D65D97592D}"/>
              </a:ext>
            </a:extLst>
          </p:cNvPr>
          <p:cNvSpPr>
            <a:spLocks noGrp="1"/>
          </p:cNvSpPr>
          <p:nvPr>
            <p:ph idx="1"/>
          </p:nvPr>
        </p:nvSpPr>
        <p:spPr/>
        <p:txBody>
          <a:bodyPr/>
          <a:lstStyle/>
          <a:p>
            <a:r>
              <a:rPr lang="en-GB" dirty="0"/>
              <a:t>Culture shape religious practice </a:t>
            </a:r>
          </a:p>
          <a:p>
            <a:pPr lvl="1"/>
            <a:r>
              <a:rPr lang="en-GB" dirty="0"/>
              <a:t>Differences between Christianity in Europe and Christianity in South America </a:t>
            </a:r>
          </a:p>
          <a:p>
            <a:pPr lvl="1"/>
            <a:r>
              <a:rPr lang="en-GB" dirty="0"/>
              <a:t>-&gt; </a:t>
            </a:r>
            <a:r>
              <a:rPr lang="en-GB" dirty="0" err="1"/>
              <a:t>Christinaities</a:t>
            </a:r>
            <a:r>
              <a:rPr lang="en-GB" dirty="0"/>
              <a:t> (in plural)</a:t>
            </a:r>
          </a:p>
          <a:p>
            <a:pPr lvl="1"/>
            <a:r>
              <a:rPr lang="en-GB" dirty="0"/>
              <a:t>Similar to religions (in plural) </a:t>
            </a:r>
          </a:p>
        </p:txBody>
      </p:sp>
    </p:spTree>
    <p:extLst>
      <p:ext uri="{BB962C8B-B14F-4D97-AF65-F5344CB8AC3E}">
        <p14:creationId xmlns:p14="http://schemas.microsoft.com/office/powerpoint/2010/main" val="3208526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D69A-C948-41AC-B723-8C9FC58CDD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57577F-6404-4A9E-994F-39E961BA7316}"/>
              </a:ext>
            </a:extLst>
          </p:cNvPr>
          <p:cNvSpPr>
            <a:spLocks noGrp="1"/>
          </p:cNvSpPr>
          <p:nvPr>
            <p:ph idx="1"/>
          </p:nvPr>
        </p:nvSpPr>
        <p:spPr/>
        <p:txBody>
          <a:bodyPr>
            <a:normAutofit/>
          </a:bodyPr>
          <a:lstStyle/>
          <a:p>
            <a:r>
              <a:rPr lang="en-GB" b="0" i="0" dirty="0">
                <a:solidFill>
                  <a:srgbClr val="000000"/>
                </a:solidFill>
                <a:effectLst/>
                <a:latin typeface="Helvetica" panose="020B0604020202020204" pitchFamily="34" charset="0"/>
              </a:rPr>
              <a:t>“Religions do not exist, nor are they studied, in a vacuum.” (</a:t>
            </a:r>
            <a:r>
              <a:rPr lang="en-GB" b="0" i="0" dirty="0" err="1">
                <a:solidFill>
                  <a:srgbClr val="000000"/>
                </a:solidFill>
                <a:effectLst/>
                <a:latin typeface="Helvetica" panose="020B0604020202020204" pitchFamily="34" charset="0"/>
              </a:rPr>
              <a:t>Hinnells</a:t>
            </a:r>
            <a:r>
              <a:rPr lang="en-GB" b="0" i="0" dirty="0">
                <a:solidFill>
                  <a:srgbClr val="000000"/>
                </a:solidFill>
                <a:effectLst/>
                <a:latin typeface="Helvetica" panose="020B0604020202020204" pitchFamily="34" charset="0"/>
              </a:rPr>
              <a:t>, p. 1)</a:t>
            </a:r>
            <a:br>
              <a:rPr lang="en-GB" dirty="0"/>
            </a:br>
            <a:br>
              <a:rPr lang="en-GB" dirty="0"/>
            </a:br>
            <a:endParaRPr lang="en-GB" dirty="0"/>
          </a:p>
        </p:txBody>
      </p:sp>
    </p:spTree>
    <p:extLst>
      <p:ext uri="{BB962C8B-B14F-4D97-AF65-F5344CB8AC3E}">
        <p14:creationId xmlns:p14="http://schemas.microsoft.com/office/powerpoint/2010/main" val="39849075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1119</TotalTime>
  <Words>938</Words>
  <Application>Microsoft Office PowerPoint</Application>
  <PresentationFormat>On-screen Show (4:3)</PresentationFormat>
  <Paragraphs>86</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Helvetica</vt:lpstr>
      <vt:lpstr>Myriad Pro</vt:lpstr>
      <vt:lpstr>Times New Roman</vt:lpstr>
      <vt:lpstr>20140311PresentationUWTSDTemplate</vt:lpstr>
      <vt:lpstr>Exploring the Study of Religion and Theology  </vt:lpstr>
      <vt:lpstr>Loss of Religion?  </vt:lpstr>
      <vt:lpstr>RESULT </vt:lpstr>
      <vt:lpstr>But ... </vt:lpstr>
      <vt:lpstr>Spiritual Experiences</vt:lpstr>
      <vt:lpstr>International comparisons </vt:lpstr>
      <vt:lpstr>‘I am spiritual but I am not religious.’</vt:lpstr>
      <vt:lpstr>From ‘religion’ to ‘spirituality’  </vt:lpstr>
      <vt:lpstr>What is …Religion?</vt:lpstr>
      <vt:lpstr>What is …Spirituality?</vt:lpstr>
      <vt:lpstr>Spirituality vs. Religion </vt:lpstr>
      <vt:lpstr>Religion and Culture </vt:lpstr>
      <vt:lpstr>PowerPoint Presentation</vt:lpstr>
      <vt:lpstr>Culture can be … </vt:lpstr>
      <vt:lpstr>Culture as Way of Life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125</cp:revision>
  <cp:lastPrinted>2018-07-05T16:01:10Z</cp:lastPrinted>
  <dcterms:created xsi:type="dcterms:W3CDTF">2015-04-14T15:21:28Z</dcterms:created>
  <dcterms:modified xsi:type="dcterms:W3CDTF">2023-11-29T15:33:38Z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