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73980" autoAdjust="0"/>
  </p:normalViewPr>
  <p:slideViewPr>
    <p:cSldViewPr snapToGrid="0">
      <p:cViewPr varScale="1">
        <p:scale>
          <a:sx n="69" d="100"/>
          <a:sy n="69" d="100"/>
        </p:scale>
        <p:origin x="66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C048E8-B87F-4C79-BED2-F39AA895FE29}" type="datetimeFigureOut">
              <a:rPr lang="en-GB" smtClean="0"/>
              <a:t>25/03/2022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D1A95C-AEB1-4248-885A-E209246E7509}" type="slidenum">
              <a:rPr lang="en-GB" smtClean="0"/>
              <a:t>‹#›</a:t>
            </a:fld>
            <a:endParaRPr lang="en-GB"/>
          </a:p>
        </p:txBody>
      </p:sp>
    </p:spTree>
    <p:extLst>
      <p:ext uri="{BB962C8B-B14F-4D97-AF65-F5344CB8AC3E}">
        <p14:creationId xmlns:p14="http://schemas.microsoft.com/office/powerpoint/2010/main" val="2413104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A misrepresentation is a false statement of fact (or law) which induces a party to enter into a contract, as a result of which that party suffers loss. Two statements have been made to ZEUS, one by DAVE and one by WYNNE, which may potentially represent actionable misrepresentations. DAVE’s statement DAVE was asked by ZEUS about the weight limit for the shelving unit, to which he replied “I can’t think of much that it couldn’t hold.” However, it is not clear that this will be an actionable misrepresentation. Firstly, the statement must be false. This has been interpreted by the courts to mean that it is not “substantially true”, as discussed in Avon Insurance v Swire Fraser (2000). It is questionable whether what DAVE has said is not substantially true – it may well be the case that he cannot think of much that the shelving unit could not safely hold. However, it could be argued that in the context of ZEUS’s question, DAVE is suggesting by his words that the unit has a high weight limit, which is not the case. As such, the next question to consider is if DAVE has made a statement of fact. Looking carefully at DAVE’s words, it would appear that he has instead made a statement of opinion, as he is discussing what he himself thinks, rather than any factual claim as to a specific weight limit. An opinion is not usually an actionable misrepresentation, Bissett v Wilkinson (1927). There is an exception to this rule, which can be seen in Esso Petroleum v </a:t>
            </a:r>
            <a:r>
              <a:rPr lang="en-GB" sz="1800" dirty="0" err="1">
                <a:effectLst/>
                <a:latin typeface="Calibri" panose="020F0502020204030204" pitchFamily="34" charset="0"/>
                <a:ea typeface="Calibri" panose="020F0502020204030204" pitchFamily="34" charset="0"/>
                <a:cs typeface="Arial" panose="020B0604020202020204" pitchFamily="34" charset="0"/>
              </a:rPr>
              <a:t>Mardon</a:t>
            </a:r>
            <a:r>
              <a:rPr lang="en-GB" sz="1800" dirty="0">
                <a:effectLst/>
                <a:latin typeface="Calibri" panose="020F0502020204030204" pitchFamily="34" charset="0"/>
                <a:ea typeface="Calibri" panose="020F0502020204030204" pitchFamily="34" charset="0"/>
                <a:cs typeface="Arial" panose="020B0604020202020204" pitchFamily="34" charset="0"/>
              </a:rPr>
              <a:t> (1976), where the opinion of an expert will be treated as a statement of fact. Is then DAVE an expert? It would appear to be unlikely that the court would consider him such – while he is employed by the store and thus may be presumed to have some knowledge of the products, he is merely a part-time employee who has only recently started working at Brilliant Bookcases. Finally, even if the statement could be said to be a false statement of fact, it is questionable whether it induced ZEUS to enter into the contract. ZEUS does not contract on that day, and indeed does not purchase the unit until the following week. Following authority such as Attwood v Small (1838) a misrepresentation does not induce the contract if the representee did not allow if to affect his judgement. While Edgington v Fitzmaurice (1885) makes it clear that the representation need only be a factor, not the sole factor, in the decision to contract, the fact that ZEUS asks WYNNE about the weight limit of the Page 11 of 15 bookcase during their telephone call would suggest that he is not relying on the earlier statement made by DAVE. WYNNE’s statement As such it may be preferable for any claim brought by DAVE to be based on WYNNE’s statement. This statement is clearly false, as the shelving was only certified to carry 50kg of weight, not the 200kg stated. Furthermore, this is prima facie a statement of fact. WYNNE may attempt to argue that she was merely repeating the statement from the website, rather than making the representation herself. However, it has long been settled law (see e.g. Smith v Land and House Property (1884)) that where a claim is repeated by one presumed to have expertise in the area, that person may be making an actionable misrepresentation. WYNNE could well be presumed to be such an expert, considering that she owns the business. The issue has been the subject of a number of recent cases and the Court of Appeal decision in Webster v </a:t>
            </a:r>
            <a:r>
              <a:rPr lang="en-GB" sz="1800" dirty="0" err="1">
                <a:effectLst/>
                <a:latin typeface="Calibri" panose="020F0502020204030204" pitchFamily="34" charset="0"/>
                <a:ea typeface="Calibri" panose="020F0502020204030204" pitchFamily="34" charset="0"/>
                <a:cs typeface="Arial" panose="020B0604020202020204" pitchFamily="34" charset="0"/>
              </a:rPr>
              <a:t>Liddington</a:t>
            </a:r>
            <a:r>
              <a:rPr lang="en-GB" sz="1800" dirty="0">
                <a:effectLst/>
                <a:latin typeface="Calibri" panose="020F0502020204030204" pitchFamily="34" charset="0"/>
                <a:ea typeface="Calibri" panose="020F0502020204030204" pitchFamily="34" charset="0"/>
                <a:cs typeface="Arial" panose="020B0604020202020204" pitchFamily="34" charset="0"/>
              </a:rPr>
              <a:t> (2014) is of particular relevance. That case upheld the test first proposed by Toulson J in IFE Fund SA v Goldman Sachs International (2007), namely that the court has “to consider what a reasonable person would have inferred was being implicitly represented by the representor's words and conduct in their context." It is certainly arguable that by passing on the information she found, without any qualifications as to its accuracy, and perhaps even embellishing it by suggesting this was an official claim by the manufacturer, WYNNE has committed an actionable misrepresentation. If this is the case, it must also be decided as to what type of misrepresentation has occurred: fraudulent, negligent or innocent. This will dictate what remedies are available and is of particular relevance here, as ZEUS will be wishing to claim damages rather than the remedy of rescission, and damages are only available as of right for negligent or fraudulent misrepresentation. In order for WYNNE to demonstrate that this was an innocent misrepresentation under S2(1) of the Misrepresentation Act 1967, she would have to demonstrate she believed the statement was true, and reasonable grounds for that belief. If the figure of 200kg was from the manufacturer’s official specifications, then WYNNE would likely pass that test. However, from the facts as stated it is extremely unclear where she found the 200kg figure. Assuming it was from an unofficial source, then it is hard to imagine the website being found to constitute “reasonable grounds”. There is no requirement for ZEUS to claim that the misrepresentation was fraudulent, as under the Misrepresentation Act 1967 the same remedies are available for negligent and fraudulent misrepresentation. If WYNNE is unable to demonstrate the misrepresentation was innocent, ZEUS may claim damages as his remedy (as rescission is impossible due to the damage to the programmes). Importantly, because fraudulent misrepresentation comes from the tort of deceit, damages will be assessed on the tortious basis (i.e. to put the claimant back in the position they were in before the misrepresentation) and the more generous tortious rules of remoteness will apply to the damages awarded. This is important as under contract law it is extremely arguable as to whether the valuable programmes would have been in the contemplation of WYNNE at the time of sale.</a:t>
            </a:r>
          </a:p>
          <a:p>
            <a:endParaRPr lang="en-GB" dirty="0"/>
          </a:p>
        </p:txBody>
      </p:sp>
      <p:sp>
        <p:nvSpPr>
          <p:cNvPr id="4" name="Slide Number Placeholder 3"/>
          <p:cNvSpPr>
            <a:spLocks noGrp="1"/>
          </p:cNvSpPr>
          <p:nvPr>
            <p:ph type="sldNum" sz="quarter" idx="5"/>
          </p:nvPr>
        </p:nvSpPr>
        <p:spPr/>
        <p:txBody>
          <a:bodyPr/>
          <a:lstStyle/>
          <a:p>
            <a:fld id="{ECD1A95C-AEB1-4248-885A-E209246E7509}" type="slidenum">
              <a:rPr lang="en-GB" smtClean="0"/>
              <a:t>3</a:t>
            </a:fld>
            <a:endParaRPr lang="en-GB"/>
          </a:p>
        </p:txBody>
      </p:sp>
    </p:spTree>
    <p:extLst>
      <p:ext uri="{BB962C8B-B14F-4D97-AF65-F5344CB8AC3E}">
        <p14:creationId xmlns:p14="http://schemas.microsoft.com/office/powerpoint/2010/main" val="258977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https://create.kahoot.it/share/contract-law-quiz/5dada9f4-cf24-42cf-8fc4-c31e2f037778</a:t>
            </a:r>
          </a:p>
          <a:p>
            <a:endParaRPr lang="en-GB" dirty="0"/>
          </a:p>
        </p:txBody>
      </p:sp>
      <p:sp>
        <p:nvSpPr>
          <p:cNvPr id="4" name="Slide Number Placeholder 3"/>
          <p:cNvSpPr>
            <a:spLocks noGrp="1"/>
          </p:cNvSpPr>
          <p:nvPr>
            <p:ph type="sldNum" sz="quarter" idx="5"/>
          </p:nvPr>
        </p:nvSpPr>
        <p:spPr/>
        <p:txBody>
          <a:bodyPr/>
          <a:lstStyle/>
          <a:p>
            <a:fld id="{ECD1A95C-AEB1-4248-885A-E209246E7509}" type="slidenum">
              <a:rPr lang="en-GB" smtClean="0"/>
              <a:t>4</a:t>
            </a:fld>
            <a:endParaRPr lang="en-GB"/>
          </a:p>
        </p:txBody>
      </p:sp>
    </p:spTree>
    <p:extLst>
      <p:ext uri="{BB962C8B-B14F-4D97-AF65-F5344CB8AC3E}">
        <p14:creationId xmlns:p14="http://schemas.microsoft.com/office/powerpoint/2010/main" val="3903784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CD1A95C-AEB1-4248-885A-E209246E7509}" type="slidenum">
              <a:rPr lang="en-GB" smtClean="0"/>
              <a:t>11</a:t>
            </a:fld>
            <a:endParaRPr lang="en-GB"/>
          </a:p>
        </p:txBody>
      </p:sp>
    </p:spTree>
    <p:extLst>
      <p:ext uri="{BB962C8B-B14F-4D97-AF65-F5344CB8AC3E}">
        <p14:creationId xmlns:p14="http://schemas.microsoft.com/office/powerpoint/2010/main" val="13425075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3/25/2022</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25390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3/25/2022</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886604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89413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37830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0988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714170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80383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978294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8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13635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3/25/2022</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36011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100" cap="none" spc="0" baseline="0">
                <a:solidFill>
                  <a:schemeClr val="tx1">
                    <a:tint val="75000"/>
                  </a:schemeClr>
                </a:solidFill>
                <a:latin typeface="+mn-lt"/>
              </a:defRPr>
            </a:lvl1pPr>
          </a:lstStyle>
          <a:p>
            <a:fld id="{82EDB8D0-98ED-4B86-9D5F-E61ADC70144D}" type="datetimeFigureOut">
              <a:rPr lang="en-US" smtClean="0"/>
              <a:pPr/>
              <a:t>3/25/2022</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154259512"/>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32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create.kahoot.it/share/contract-law-quiz/5dada9f4-cf24-42cf-8fc4-c31e2f037778" TargetMode="External"/><Relationship Id="rId5" Type="http://schemas.openxmlformats.org/officeDocument/2006/relationships/image" Target="../media/image4.png"/><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legislation.gov.uk/ukpga/2015/15/notes/division/2"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news/biggest-overhaul-of-consumer-rights-in-a-generation" TargetMode="External"/><Relationship Id="rId2" Type="http://schemas.openxmlformats.org/officeDocument/2006/relationships/hyperlink" Target="https://www.gov.uk/government/publications/consumer-rights-act-2015/consumer-rights-act-2015" TargetMode="External"/><Relationship Id="rId1" Type="http://schemas.openxmlformats.org/officeDocument/2006/relationships/slideLayout" Target="../slideLayouts/slideLayout2.xml"/><Relationship Id="rId4" Type="http://schemas.openxmlformats.org/officeDocument/2006/relationships/hyperlink" Target="https://www.cambridge.org/core/journals/legal-studies/article/consumer-rights-act-2015-a-bastion-of-european-consumer-rights/259268E9F9E1A52479395E57BA38BF06" TargetMode="External"/></Relationships>
</file>

<file path=ppt/slides/_rels/slide8.xml.rels><?xml version="1.0" encoding="UTF-8" standalone="yes"?>
<Relationships xmlns="http://schemas.openxmlformats.org/package/2006/relationships"><Relationship Id="rId2" Type="http://schemas.openxmlformats.org/officeDocument/2006/relationships/hyperlink" Target="https://www.legislation.gov.uk/ukpga/2015/15/contents/enacted"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legislation.gov.uk/ukpga/2015/15/contents/enacted"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ebookcentral.proquest.com/lib/trinity/reader.action?docID=5749426" TargetMode="External"/><Relationship Id="rId2" Type="http://schemas.openxmlformats.org/officeDocument/2006/relationships/hyperlink" Target="https://www.citizensadvice.org.uk/about-us/our-work/citizens-advice-consumer-work/the-consumer-rights-act-2015/" TargetMode="External"/><Relationship Id="rId1" Type="http://schemas.openxmlformats.org/officeDocument/2006/relationships/slideLayout" Target="../slideLayouts/slideLayout2.xml"/><Relationship Id="rId4" Type="http://schemas.openxmlformats.org/officeDocument/2006/relationships/hyperlink" Target="https://www.cambridge.org/core/journals/legal-studies/article/consumer-rights-act-2015-a-bastion-of-european-consumer-rights/259268E9F9E1A52479395E57BA38BF06" TargetMode="Externa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4906370-1564-49FA-A802-58546B392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6646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835B32E-7C16-594E-C4A1-DFD654580644}"/>
              </a:ext>
            </a:extLst>
          </p:cNvPr>
          <p:cNvPicPr>
            <a:picLocks noChangeAspect="1"/>
          </p:cNvPicPr>
          <p:nvPr/>
        </p:nvPicPr>
        <p:blipFill rotWithShape="1">
          <a:blip r:embed="rId2">
            <a:alphaModFix amt="55000"/>
          </a:blip>
          <a:srcRect t="6988" b="5464"/>
          <a:stretch/>
        </p:blipFill>
        <p:spPr>
          <a:xfrm>
            <a:off x="20" y="10"/>
            <a:ext cx="12191980" cy="6857990"/>
          </a:xfrm>
          <a:prstGeom prst="rect">
            <a:avLst/>
          </a:prstGeom>
        </p:spPr>
      </p:pic>
      <p:sp>
        <p:nvSpPr>
          <p:cNvPr id="11" name="Oval 10">
            <a:extLst>
              <a:ext uri="{FF2B5EF4-FFF2-40B4-BE49-F238E27FC236}">
                <a16:creationId xmlns:a16="http://schemas.microsoft.com/office/drawing/2014/main" id="{EF640709-BDFD-453B-B75D-6212E7A870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11500" y="370600"/>
            <a:ext cx="5923842" cy="5923842"/>
          </a:xfrm>
          <a:prstGeom prst="ellipse">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D722E9-D8BF-48ED-9CD3-5BE3F0F1AABA}"/>
              </a:ext>
            </a:extLst>
          </p:cNvPr>
          <p:cNvSpPr>
            <a:spLocks noGrp="1"/>
          </p:cNvSpPr>
          <p:nvPr>
            <p:ph type="ctrTitle"/>
          </p:nvPr>
        </p:nvSpPr>
        <p:spPr>
          <a:xfrm>
            <a:off x="3577192" y="1032483"/>
            <a:ext cx="5037616" cy="4089586"/>
          </a:xfrm>
        </p:spPr>
        <p:txBody>
          <a:bodyPr>
            <a:normAutofit/>
          </a:bodyPr>
          <a:lstStyle/>
          <a:p>
            <a:r>
              <a:rPr lang="en-GB" dirty="0"/>
              <a:t>Final contract law workshop</a:t>
            </a:r>
          </a:p>
        </p:txBody>
      </p:sp>
      <p:sp>
        <p:nvSpPr>
          <p:cNvPr id="13" name="Arc 12">
            <a:extLst>
              <a:ext uri="{FF2B5EF4-FFF2-40B4-BE49-F238E27FC236}">
                <a16:creationId xmlns:a16="http://schemas.microsoft.com/office/drawing/2014/main" id="{B4019478-3FDC-438C-8848-1D7DA864A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366740" flipV="1">
            <a:off x="2607299" y="8363"/>
            <a:ext cx="6816262" cy="6816262"/>
          </a:xfrm>
          <a:prstGeom prst="arc">
            <a:avLst>
              <a:gd name="adj1" fmla="val 16200000"/>
              <a:gd name="adj2" fmla="val 20401595"/>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FE406479-1D57-4209-B128-3C8174624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3400" y="4609861"/>
            <a:ext cx="873032" cy="849349"/>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8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E7F87-BC4F-44C1-AE18-B6375889E4EA}"/>
              </a:ext>
            </a:extLst>
          </p:cNvPr>
          <p:cNvSpPr>
            <a:spLocks noGrp="1"/>
          </p:cNvSpPr>
          <p:nvPr>
            <p:ph type="title"/>
          </p:nvPr>
        </p:nvSpPr>
        <p:spPr/>
        <p:txBody>
          <a:bodyPr/>
          <a:lstStyle/>
          <a:p>
            <a:r>
              <a:rPr lang="en-GB" dirty="0"/>
              <a:t>Today’s session will cover</a:t>
            </a:r>
          </a:p>
        </p:txBody>
      </p:sp>
      <p:sp>
        <p:nvSpPr>
          <p:cNvPr id="3" name="Content Placeholder 2">
            <a:extLst>
              <a:ext uri="{FF2B5EF4-FFF2-40B4-BE49-F238E27FC236}">
                <a16:creationId xmlns:a16="http://schemas.microsoft.com/office/drawing/2014/main" id="{63D2D805-34CB-4E19-B523-4C0E22C7FAA7}"/>
              </a:ext>
            </a:extLst>
          </p:cNvPr>
          <p:cNvSpPr>
            <a:spLocks noGrp="1"/>
          </p:cNvSpPr>
          <p:nvPr>
            <p:ph idx="1"/>
          </p:nvPr>
        </p:nvSpPr>
        <p:spPr/>
        <p:txBody>
          <a:bodyPr>
            <a:normAutofit fontScale="92500"/>
          </a:bodyPr>
          <a:lstStyle/>
          <a:p>
            <a:r>
              <a:rPr lang="en-GB" sz="4000" dirty="0"/>
              <a:t>Module review questionnaire </a:t>
            </a:r>
          </a:p>
          <a:p>
            <a:r>
              <a:rPr lang="en-GB" sz="4000" dirty="0"/>
              <a:t>A problem question on misrepresentation</a:t>
            </a:r>
          </a:p>
          <a:p>
            <a:r>
              <a:rPr lang="en-GB" sz="4000" dirty="0"/>
              <a:t>A Quiz on the content covered in the module</a:t>
            </a:r>
          </a:p>
          <a:p>
            <a:r>
              <a:rPr lang="en-GB" sz="4000" dirty="0"/>
              <a:t>Preparation for Assignment 2 – research task </a:t>
            </a:r>
          </a:p>
        </p:txBody>
      </p:sp>
    </p:spTree>
    <p:extLst>
      <p:ext uri="{BB962C8B-B14F-4D97-AF65-F5344CB8AC3E}">
        <p14:creationId xmlns:p14="http://schemas.microsoft.com/office/powerpoint/2010/main" val="4129360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FB52D-A2F7-4277-8741-BCC4ACAD1A8E}"/>
              </a:ext>
            </a:extLst>
          </p:cNvPr>
          <p:cNvSpPr>
            <a:spLocks noGrp="1"/>
          </p:cNvSpPr>
          <p:nvPr>
            <p:ph type="title"/>
          </p:nvPr>
        </p:nvSpPr>
        <p:spPr>
          <a:xfrm>
            <a:off x="2542309" y="-292966"/>
            <a:ext cx="10515600" cy="1325563"/>
          </a:xfrm>
        </p:spPr>
        <p:txBody>
          <a:bodyPr/>
          <a:lstStyle/>
          <a:p>
            <a:r>
              <a:rPr lang="en-GB" dirty="0"/>
              <a:t>Task 1: Wynne problem question </a:t>
            </a:r>
          </a:p>
        </p:txBody>
      </p:sp>
      <p:sp>
        <p:nvSpPr>
          <p:cNvPr id="3" name="Content Placeholder 2">
            <a:extLst>
              <a:ext uri="{FF2B5EF4-FFF2-40B4-BE49-F238E27FC236}">
                <a16:creationId xmlns:a16="http://schemas.microsoft.com/office/drawing/2014/main" id="{6F898A40-0B62-425B-911B-AEA98B2987E1}"/>
              </a:ext>
            </a:extLst>
          </p:cNvPr>
          <p:cNvSpPr>
            <a:spLocks noGrp="1"/>
          </p:cNvSpPr>
          <p:nvPr>
            <p:ph idx="1"/>
          </p:nvPr>
        </p:nvSpPr>
        <p:spPr>
          <a:xfrm>
            <a:off x="658091" y="886691"/>
            <a:ext cx="10695709" cy="5971309"/>
          </a:xfrm>
        </p:spPr>
        <p:txBody>
          <a:bodyPr>
            <a:normAutofit fontScale="77500" lnSpcReduction="20000"/>
          </a:bodyPr>
          <a:lstStyle/>
          <a:p>
            <a:pPr>
              <a:lnSpc>
                <a:spcPct val="107000"/>
              </a:lnSpc>
              <a:spcAft>
                <a:spcPts val="800"/>
              </a:spcAft>
            </a:pPr>
            <a:r>
              <a:rPr lang="en-GB" sz="2500" b="1" dirty="0">
                <a:effectLst/>
                <a:latin typeface="Calibri" panose="020F0502020204030204" pitchFamily="34" charset="0"/>
                <a:ea typeface="DengXian" panose="02010600030101010101" pitchFamily="2" charset="-122"/>
                <a:cs typeface="Arial" panose="020B0604020202020204" pitchFamily="34" charset="0"/>
              </a:rPr>
              <a:t>Wynne owns and operates the business ‘Brilliant Bookcases’. From his shop in Kempston High Street he sells a selection of assembled bookcases and shelving. As business has been good in recent months, Wynne recently employed Dave to assist him in the shop. Dave is a student at the local sixth-form college and works part-time at weekends. Zeus is a keen collector of football programmes and has managed to amass a considerable number of rare and important programmes. He recently had his collection valued at £25,000. Aware of their value, Zeus decided to keep his programmes in the best condition possible and visited Brilliant Bookcases one Saturday, looking for a shelving solution. While he was in the shop, Zeus’s eye was caught by a very large set of metal shelves, which looked to be the ideal dimensions for his purposes. Wishing to know more about the bookcase, Zeus asked Dave what weight the shelving unit was intended to hold. Dave was embarrassed that he did not know the answer to Zeus’s question, but said: ‘I can’t think of much that it couldn’t hold’. As the shelving unit cost £1,500, Zeus was unsure about whether to purchase it, but asked Dave to reserve it for him. The following week, Zeus decided to buy the unit and called Brilliant Bookcases from his office. Wynne answered the phone and Zeus explained he wanted to purchase the shelving, but wanted to check its weight capacity as he would use it to store ‘something valuable’. Wynne quickly looked up the unit online and found a forum post, stating that it could hold 200 kg. He told Zeus that the manufacturer specified that it could hold a maximum weight of 200 kg. Zeus knew that his collection weighed roughly 100 kg and so proceeded with the order. Two weeks after the shelving arrived and Zeus had carefully stored his collection in it, the shelving collapsed, causing extensive damage to many of his programmes and rendering them worthless. On further investigation, he found out that the shelving was only certified to carry 50 kg of weight. </a:t>
            </a:r>
            <a:endParaRPr lang="en-GB" sz="2500" dirty="0">
              <a:effectLst/>
              <a:latin typeface="Calibri" panose="020F0502020204030204" pitchFamily="34" charset="0"/>
              <a:ea typeface="DengXian" panose="02010600030101010101" pitchFamily="2" charset="-122"/>
              <a:cs typeface="Arial" panose="020B0604020202020204" pitchFamily="34" charset="0"/>
            </a:endParaRPr>
          </a:p>
          <a:p>
            <a:r>
              <a:rPr lang="en-GB" sz="2500" b="1" dirty="0">
                <a:effectLst/>
                <a:latin typeface="Calibri" panose="020F0502020204030204" pitchFamily="34" charset="0"/>
                <a:ea typeface="DengXian" panose="02010600030101010101" pitchFamily="2" charset="-122"/>
                <a:cs typeface="Arial" panose="020B0604020202020204" pitchFamily="34" charset="0"/>
              </a:rPr>
              <a:t>Advise Zeus as to any potential claim against Brilliant Bookcases in misrepresentation</a:t>
            </a:r>
            <a:r>
              <a:rPr lang="en-GB" sz="2400" b="1" dirty="0">
                <a:effectLst/>
                <a:latin typeface="Calibri" panose="020F0502020204030204" pitchFamily="34" charset="0"/>
                <a:ea typeface="DengXian" panose="02010600030101010101" pitchFamily="2" charset="-122"/>
                <a:cs typeface="Arial" panose="020B0604020202020204" pitchFamily="34" charset="0"/>
              </a:rPr>
              <a:t>. </a:t>
            </a:r>
            <a:endParaRPr lang="en-GB" dirty="0"/>
          </a:p>
          <a:p>
            <a:pPr marL="0" indent="0">
              <a:buNone/>
            </a:pPr>
            <a:endParaRPr lang="en-GB" dirty="0"/>
          </a:p>
        </p:txBody>
      </p:sp>
    </p:spTree>
    <p:extLst>
      <p:ext uri="{BB962C8B-B14F-4D97-AF65-F5344CB8AC3E}">
        <p14:creationId xmlns:p14="http://schemas.microsoft.com/office/powerpoint/2010/main" val="4264467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rc 11">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History">
            <a:extLst>
              <a:ext uri="{FF2B5EF4-FFF2-40B4-BE49-F238E27FC236}">
                <a16:creationId xmlns:a16="http://schemas.microsoft.com/office/drawing/2014/main" id="{61D10962-8D8A-E139-DB2D-F219EBA197A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7D826778-BC36-45E2-B8F2-C08FDECFD853}"/>
              </a:ext>
            </a:extLst>
          </p:cNvPr>
          <p:cNvSpPr txBox="1"/>
          <p:nvPr/>
        </p:nvSpPr>
        <p:spPr>
          <a:xfrm>
            <a:off x="6329362" y="3978492"/>
            <a:ext cx="4914900" cy="1754326"/>
          </a:xfrm>
          <a:prstGeom prst="rect">
            <a:avLst/>
          </a:prstGeom>
          <a:noFill/>
        </p:spPr>
        <p:txBody>
          <a:bodyPr wrap="square" rtlCol="0">
            <a:spAutoFit/>
          </a:bodyPr>
          <a:lstStyle/>
          <a:p>
            <a:r>
              <a:rPr lang="en-GB" sz="3600" b="1" dirty="0"/>
              <a:t>Please get yourselves into groups of 2/3</a:t>
            </a:r>
          </a:p>
        </p:txBody>
      </p:sp>
      <p:pic>
        <p:nvPicPr>
          <p:cNvPr id="6" name="Picture 5">
            <a:extLst>
              <a:ext uri="{FF2B5EF4-FFF2-40B4-BE49-F238E27FC236}">
                <a16:creationId xmlns:a16="http://schemas.microsoft.com/office/drawing/2014/main" id="{8E006710-A899-4207-AD3C-0358B4D30068}"/>
              </a:ext>
            </a:extLst>
          </p:cNvPr>
          <p:cNvPicPr>
            <a:picLocks noChangeAspect="1"/>
          </p:cNvPicPr>
          <p:nvPr/>
        </p:nvPicPr>
        <p:blipFill>
          <a:blip r:embed="rId5"/>
          <a:stretch>
            <a:fillRect/>
          </a:stretch>
        </p:blipFill>
        <p:spPr>
          <a:xfrm>
            <a:off x="5979319" y="955437"/>
            <a:ext cx="3790950" cy="2533650"/>
          </a:xfrm>
          <a:prstGeom prst="rect">
            <a:avLst/>
          </a:prstGeom>
        </p:spPr>
      </p:pic>
      <p:sp>
        <p:nvSpPr>
          <p:cNvPr id="17" name="TextBox 16">
            <a:extLst>
              <a:ext uri="{FF2B5EF4-FFF2-40B4-BE49-F238E27FC236}">
                <a16:creationId xmlns:a16="http://schemas.microsoft.com/office/drawing/2014/main" id="{91B88A74-08B4-45C1-B17A-58F4DF9E0ECC}"/>
              </a:ext>
            </a:extLst>
          </p:cNvPr>
          <p:cNvSpPr txBox="1"/>
          <p:nvPr/>
        </p:nvSpPr>
        <p:spPr>
          <a:xfrm>
            <a:off x="2931319" y="5972243"/>
            <a:ext cx="6096000" cy="923330"/>
          </a:xfrm>
          <a:prstGeom prst="rect">
            <a:avLst/>
          </a:prstGeom>
          <a:noFill/>
        </p:spPr>
        <p:txBody>
          <a:bodyPr wrap="square">
            <a:spAutoFit/>
          </a:bodyPr>
          <a:lstStyle/>
          <a:p>
            <a:r>
              <a:rPr lang="en-GB" dirty="0">
                <a:hlinkClick r:id="rId6"/>
              </a:rPr>
              <a:t>https://create.kahoot.it/share/contract-law-quiz/5dada9f4-cf24-42cf-8fc4-c31e2f037778</a:t>
            </a:r>
            <a:endParaRPr lang="en-GB" dirty="0"/>
          </a:p>
          <a:p>
            <a:endParaRPr lang="en-GB" dirty="0"/>
          </a:p>
        </p:txBody>
      </p:sp>
    </p:spTree>
    <p:extLst>
      <p:ext uri="{BB962C8B-B14F-4D97-AF65-F5344CB8AC3E}">
        <p14:creationId xmlns:p14="http://schemas.microsoft.com/office/powerpoint/2010/main" val="8435217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6F470501-615F-4659-BEA3-ECE26FD03E24}"/>
              </a:ext>
            </a:extLst>
          </p:cNvPr>
          <p:cNvPicPr>
            <a:picLocks noGrp="1" noChangeAspect="1"/>
          </p:cNvPicPr>
          <p:nvPr>
            <p:ph idx="1"/>
          </p:nvPr>
        </p:nvPicPr>
        <p:blipFill rotWithShape="1">
          <a:blip r:embed="rId2"/>
          <a:srcRect l="24890" t="18375" r="22841" b="8931"/>
          <a:stretch/>
        </p:blipFill>
        <p:spPr>
          <a:xfrm>
            <a:off x="2674143" y="198384"/>
            <a:ext cx="6843713" cy="6345291"/>
          </a:xfrm>
        </p:spPr>
      </p:pic>
    </p:spTree>
    <p:extLst>
      <p:ext uri="{BB962C8B-B14F-4D97-AF65-F5344CB8AC3E}">
        <p14:creationId xmlns:p14="http://schemas.microsoft.com/office/powerpoint/2010/main" val="2775264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B0E77-2BF8-4FA2-948D-729A6C26C6AF}"/>
              </a:ext>
            </a:extLst>
          </p:cNvPr>
          <p:cNvSpPr>
            <a:spLocks noGrp="1"/>
          </p:cNvSpPr>
          <p:nvPr>
            <p:ph type="title"/>
          </p:nvPr>
        </p:nvSpPr>
        <p:spPr/>
        <p:txBody>
          <a:bodyPr/>
          <a:lstStyle/>
          <a:p>
            <a:r>
              <a:rPr lang="en-GB" dirty="0"/>
              <a:t>1. Who does the CRA (2015) apply to?</a:t>
            </a:r>
          </a:p>
        </p:txBody>
      </p:sp>
      <p:sp>
        <p:nvSpPr>
          <p:cNvPr id="3" name="Content Placeholder 2">
            <a:extLst>
              <a:ext uri="{FF2B5EF4-FFF2-40B4-BE49-F238E27FC236}">
                <a16:creationId xmlns:a16="http://schemas.microsoft.com/office/drawing/2014/main" id="{E45C83B1-1F7B-4C1A-85AC-436D9E1EE3A2}"/>
              </a:ext>
            </a:extLst>
          </p:cNvPr>
          <p:cNvSpPr>
            <a:spLocks noGrp="1"/>
          </p:cNvSpPr>
          <p:nvPr>
            <p:ph idx="1"/>
          </p:nvPr>
        </p:nvSpPr>
        <p:spPr/>
        <p:txBody>
          <a:bodyPr/>
          <a:lstStyle/>
          <a:p>
            <a:r>
              <a:rPr lang="en-GB" dirty="0">
                <a:hlinkClick r:id="rId2"/>
              </a:rPr>
              <a:t>Consumer Rights Act 2015 - Explanatory Notes (legislation.gov.uk)</a:t>
            </a:r>
            <a:endParaRPr lang="en-GB" dirty="0"/>
          </a:p>
        </p:txBody>
      </p:sp>
    </p:spTree>
    <p:extLst>
      <p:ext uri="{BB962C8B-B14F-4D97-AF65-F5344CB8AC3E}">
        <p14:creationId xmlns:p14="http://schemas.microsoft.com/office/powerpoint/2010/main" val="27793808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3CAD8D-2618-4AD4-BE67-6095A6188B3E}"/>
              </a:ext>
            </a:extLst>
          </p:cNvPr>
          <p:cNvSpPr>
            <a:spLocks noGrp="1"/>
          </p:cNvSpPr>
          <p:nvPr>
            <p:ph type="title"/>
          </p:nvPr>
        </p:nvSpPr>
        <p:spPr/>
        <p:txBody>
          <a:bodyPr/>
          <a:lstStyle/>
          <a:p>
            <a:r>
              <a:rPr lang="en-GB" dirty="0"/>
              <a:t>2. What are the main aims of CRA [2015]?</a:t>
            </a:r>
          </a:p>
        </p:txBody>
      </p:sp>
      <p:sp>
        <p:nvSpPr>
          <p:cNvPr id="3" name="Content Placeholder 2">
            <a:extLst>
              <a:ext uri="{FF2B5EF4-FFF2-40B4-BE49-F238E27FC236}">
                <a16:creationId xmlns:a16="http://schemas.microsoft.com/office/drawing/2014/main" id="{58B5747E-3EDC-4E09-96F7-D773B782AB58}"/>
              </a:ext>
            </a:extLst>
          </p:cNvPr>
          <p:cNvSpPr>
            <a:spLocks noGrp="1"/>
          </p:cNvSpPr>
          <p:nvPr>
            <p:ph idx="1"/>
          </p:nvPr>
        </p:nvSpPr>
        <p:spPr/>
        <p:txBody>
          <a:bodyPr/>
          <a:lstStyle/>
          <a:p>
            <a:r>
              <a:rPr lang="en-GB" dirty="0">
                <a:hlinkClick r:id="rId2"/>
              </a:rPr>
              <a:t>Consumer Rights Act 2015 - GOV.UK (www.gov.uk)</a:t>
            </a:r>
            <a:endParaRPr lang="en-GB" dirty="0"/>
          </a:p>
          <a:p>
            <a:r>
              <a:rPr lang="en-GB" dirty="0">
                <a:hlinkClick r:id="rId3"/>
              </a:rPr>
              <a:t>Biggest overhaul of consumer rights in a generation - GOV.UK (www.gov.uk)</a:t>
            </a:r>
            <a:endParaRPr lang="en-GB" dirty="0"/>
          </a:p>
          <a:p>
            <a:r>
              <a:rPr lang="en-GB" dirty="0">
                <a:hlinkClick r:id="rId4"/>
              </a:rPr>
              <a:t>The Consumer Rights Act 2015 – a bastion of European consumer rights? | Legal Studies | Cambridge Core</a:t>
            </a:r>
            <a:endParaRPr lang="en-GB" dirty="0"/>
          </a:p>
          <a:p>
            <a:endParaRPr lang="en-GB" dirty="0"/>
          </a:p>
          <a:p>
            <a:pPr marL="0" indent="0">
              <a:buNone/>
            </a:pPr>
            <a:endParaRPr lang="en-GB" dirty="0"/>
          </a:p>
        </p:txBody>
      </p:sp>
    </p:spTree>
    <p:extLst>
      <p:ext uri="{BB962C8B-B14F-4D97-AF65-F5344CB8AC3E}">
        <p14:creationId xmlns:p14="http://schemas.microsoft.com/office/powerpoint/2010/main" val="191655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62414-709A-4241-B0B7-C47311C3E8F4}"/>
              </a:ext>
            </a:extLst>
          </p:cNvPr>
          <p:cNvSpPr>
            <a:spLocks noGrp="1"/>
          </p:cNvSpPr>
          <p:nvPr>
            <p:ph type="title"/>
          </p:nvPr>
        </p:nvSpPr>
        <p:spPr/>
        <p:txBody>
          <a:bodyPr/>
          <a:lstStyle/>
          <a:p>
            <a:r>
              <a:rPr lang="en-GB" dirty="0"/>
              <a:t>3. PART 1 CRA [2015]</a:t>
            </a:r>
          </a:p>
        </p:txBody>
      </p:sp>
      <p:sp>
        <p:nvSpPr>
          <p:cNvPr id="3" name="Content Placeholder 2">
            <a:extLst>
              <a:ext uri="{FF2B5EF4-FFF2-40B4-BE49-F238E27FC236}">
                <a16:creationId xmlns:a16="http://schemas.microsoft.com/office/drawing/2014/main" id="{8326B66A-72A9-497F-AA81-7C544D85855F}"/>
              </a:ext>
            </a:extLst>
          </p:cNvPr>
          <p:cNvSpPr>
            <a:spLocks noGrp="1"/>
          </p:cNvSpPr>
          <p:nvPr>
            <p:ph idx="1"/>
          </p:nvPr>
        </p:nvSpPr>
        <p:spPr/>
        <p:txBody>
          <a:bodyPr/>
          <a:lstStyle/>
          <a:p>
            <a:r>
              <a:rPr lang="en-GB" dirty="0">
                <a:hlinkClick r:id="rId2"/>
              </a:rPr>
              <a:t>Consumer Rights Act 2015 (legislation.gov.uk)</a:t>
            </a:r>
            <a:endParaRPr lang="en-GB" dirty="0"/>
          </a:p>
          <a:p>
            <a:endParaRPr lang="en-GB" dirty="0"/>
          </a:p>
        </p:txBody>
      </p:sp>
    </p:spTree>
    <p:extLst>
      <p:ext uri="{BB962C8B-B14F-4D97-AF65-F5344CB8AC3E}">
        <p14:creationId xmlns:p14="http://schemas.microsoft.com/office/powerpoint/2010/main" val="12585103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EE96F-E288-4135-AA03-E243F68B9610}"/>
              </a:ext>
            </a:extLst>
          </p:cNvPr>
          <p:cNvSpPr>
            <a:spLocks noGrp="1"/>
          </p:cNvSpPr>
          <p:nvPr>
            <p:ph type="title"/>
          </p:nvPr>
        </p:nvSpPr>
        <p:spPr/>
        <p:txBody>
          <a:bodyPr/>
          <a:lstStyle/>
          <a:p>
            <a:r>
              <a:rPr lang="en-GB" dirty="0"/>
              <a:t>4. PART 2 CRA [2015]</a:t>
            </a:r>
          </a:p>
        </p:txBody>
      </p:sp>
      <p:sp>
        <p:nvSpPr>
          <p:cNvPr id="3" name="Content Placeholder 2">
            <a:extLst>
              <a:ext uri="{FF2B5EF4-FFF2-40B4-BE49-F238E27FC236}">
                <a16:creationId xmlns:a16="http://schemas.microsoft.com/office/drawing/2014/main" id="{C17AD80A-5FB5-4BCB-9F33-2240C46A35DF}"/>
              </a:ext>
            </a:extLst>
          </p:cNvPr>
          <p:cNvSpPr>
            <a:spLocks noGrp="1"/>
          </p:cNvSpPr>
          <p:nvPr>
            <p:ph idx="1"/>
          </p:nvPr>
        </p:nvSpPr>
        <p:spPr/>
        <p:txBody>
          <a:bodyPr/>
          <a:lstStyle/>
          <a:p>
            <a:r>
              <a:rPr lang="en-GB" dirty="0">
                <a:hlinkClick r:id="rId2"/>
              </a:rPr>
              <a:t>Consumer Rights Act 2015 (legislation.gov.uk)</a:t>
            </a:r>
            <a:endParaRPr lang="en-GB" dirty="0"/>
          </a:p>
          <a:p>
            <a:endParaRPr lang="en-GB" dirty="0"/>
          </a:p>
        </p:txBody>
      </p:sp>
    </p:spTree>
    <p:extLst>
      <p:ext uri="{BB962C8B-B14F-4D97-AF65-F5344CB8AC3E}">
        <p14:creationId xmlns:p14="http://schemas.microsoft.com/office/powerpoint/2010/main" val="3360478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C8B1D-D737-4BDA-BE88-3DD05E8048D3}"/>
              </a:ext>
            </a:extLst>
          </p:cNvPr>
          <p:cNvSpPr>
            <a:spLocks noGrp="1"/>
          </p:cNvSpPr>
          <p:nvPr>
            <p:ph type="title"/>
          </p:nvPr>
        </p:nvSpPr>
        <p:spPr/>
        <p:txBody>
          <a:bodyPr/>
          <a:lstStyle/>
          <a:p>
            <a:r>
              <a:rPr lang="en-GB" dirty="0"/>
              <a:t>5. Advantages and disadvantages</a:t>
            </a:r>
          </a:p>
        </p:txBody>
      </p:sp>
      <p:sp>
        <p:nvSpPr>
          <p:cNvPr id="3" name="Content Placeholder 2">
            <a:extLst>
              <a:ext uri="{FF2B5EF4-FFF2-40B4-BE49-F238E27FC236}">
                <a16:creationId xmlns:a16="http://schemas.microsoft.com/office/drawing/2014/main" id="{15BC957A-EBE2-42B6-AAB4-9C31CF7267C9}"/>
              </a:ext>
            </a:extLst>
          </p:cNvPr>
          <p:cNvSpPr>
            <a:spLocks noGrp="1"/>
          </p:cNvSpPr>
          <p:nvPr>
            <p:ph idx="1"/>
          </p:nvPr>
        </p:nvSpPr>
        <p:spPr/>
        <p:txBody>
          <a:bodyPr/>
          <a:lstStyle/>
          <a:p>
            <a:r>
              <a:rPr lang="en-GB" dirty="0">
                <a:hlinkClick r:id="rId2"/>
              </a:rPr>
              <a:t>The Consumer Rights Act 2015 - Citizens Advice</a:t>
            </a:r>
            <a:endParaRPr lang="en-GB" dirty="0"/>
          </a:p>
          <a:p>
            <a:r>
              <a:rPr lang="en-GB" b="0" i="0" dirty="0">
                <a:solidFill>
                  <a:srgbClr val="181817"/>
                </a:solidFill>
                <a:effectLst/>
                <a:latin typeface="noto sans" panose="020B0502040204020203" pitchFamily="34" charset="0"/>
              </a:rPr>
              <a:t>Cartwright, P. (2016) “REDRESS COMPLIANCE AND CHOICE: ENHANCED CONSUMER MEASURES AND THE RETREAT FROM PUNISHMENT IN THE CONSUMER RIGHTS ACT 2015,” </a:t>
            </a:r>
            <a:r>
              <a:rPr lang="en-GB" b="0" i="1" dirty="0">
                <a:solidFill>
                  <a:srgbClr val="181817"/>
                </a:solidFill>
                <a:effectLst/>
                <a:latin typeface="noto sans" panose="020B0502040204020203" pitchFamily="34" charset="0"/>
              </a:rPr>
              <a:t>The Cambridge Law Journal</a:t>
            </a:r>
            <a:r>
              <a:rPr lang="en-GB" b="0" i="0" dirty="0">
                <a:solidFill>
                  <a:srgbClr val="181817"/>
                </a:solidFill>
                <a:effectLst/>
                <a:latin typeface="noto sans" panose="020B0502040204020203" pitchFamily="34" charset="0"/>
              </a:rPr>
              <a:t>, Cambridge University Press, 75(2), pp. 271–300.</a:t>
            </a:r>
          </a:p>
          <a:p>
            <a:r>
              <a:rPr lang="en-GB" dirty="0">
                <a:hlinkClick r:id="rId3"/>
              </a:rPr>
              <a:t>ProQuest </a:t>
            </a:r>
            <a:r>
              <a:rPr lang="en-GB" dirty="0" err="1">
                <a:hlinkClick r:id="rId3"/>
              </a:rPr>
              <a:t>Ebook</a:t>
            </a:r>
            <a:r>
              <a:rPr lang="en-GB" dirty="0">
                <a:hlinkClick r:id="rId3"/>
              </a:rPr>
              <a:t> Central – Reader</a:t>
            </a:r>
            <a:endParaRPr lang="en-GB" dirty="0"/>
          </a:p>
          <a:p>
            <a:r>
              <a:rPr lang="en-GB" dirty="0">
                <a:hlinkClick r:id="rId4"/>
              </a:rPr>
              <a:t>The Consumer Rights Act 2015 – a bastion of European consumer rights? | Legal Studies | Cambridge Core</a:t>
            </a:r>
            <a:endParaRPr lang="en-GB" dirty="0"/>
          </a:p>
          <a:p>
            <a:pPr marL="0" indent="0">
              <a:buNone/>
            </a:pPr>
            <a:endParaRPr lang="en-GB" dirty="0">
              <a:solidFill>
                <a:srgbClr val="181817"/>
              </a:solidFill>
              <a:latin typeface="noto sans" panose="020B0502040204020203" pitchFamily="34" charset="0"/>
            </a:endParaRPr>
          </a:p>
          <a:p>
            <a:endParaRPr lang="en-GB" dirty="0"/>
          </a:p>
          <a:p>
            <a:endParaRPr lang="en-GB" dirty="0"/>
          </a:p>
        </p:txBody>
      </p:sp>
    </p:spTree>
    <p:extLst>
      <p:ext uri="{BB962C8B-B14F-4D97-AF65-F5344CB8AC3E}">
        <p14:creationId xmlns:p14="http://schemas.microsoft.com/office/powerpoint/2010/main" val="818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B1F2D-EB2E-44EC-BD36-80EFD637FC77}"/>
              </a:ext>
            </a:extLst>
          </p:cNvPr>
          <p:cNvSpPr>
            <a:spLocks noGrp="1"/>
          </p:cNvSpPr>
          <p:nvPr>
            <p:ph type="title"/>
          </p:nvPr>
        </p:nvSpPr>
        <p:spPr/>
        <p:txBody>
          <a:bodyPr/>
          <a:lstStyle/>
          <a:p>
            <a:r>
              <a:rPr lang="en-GB" dirty="0"/>
              <a:t>What did you find?</a:t>
            </a:r>
          </a:p>
        </p:txBody>
      </p:sp>
      <p:sp>
        <p:nvSpPr>
          <p:cNvPr id="3" name="Content Placeholder 2">
            <a:extLst>
              <a:ext uri="{FF2B5EF4-FFF2-40B4-BE49-F238E27FC236}">
                <a16:creationId xmlns:a16="http://schemas.microsoft.com/office/drawing/2014/main" id="{2E4F3483-791C-41C7-812E-36988742B0C1}"/>
              </a:ext>
            </a:extLst>
          </p:cNvPr>
          <p:cNvSpPr>
            <a:spLocks noGrp="1"/>
          </p:cNvSpPr>
          <p:nvPr>
            <p:ph idx="1"/>
          </p:nvPr>
        </p:nvSpPr>
        <p:spPr/>
        <p:txBody>
          <a:bodyPr>
            <a:normAutofit/>
          </a:bodyPr>
          <a:lstStyle/>
          <a:p>
            <a:r>
              <a:rPr lang="en-GB" sz="3200" dirty="0"/>
              <a:t>Who does the CRA [2015] apply to?</a:t>
            </a:r>
          </a:p>
          <a:p>
            <a:r>
              <a:rPr lang="en-GB" sz="3200" dirty="0"/>
              <a:t>What are the main aims of the Act?</a:t>
            </a:r>
          </a:p>
          <a:p>
            <a:r>
              <a:rPr lang="en-GB" sz="3200" dirty="0"/>
              <a:t>Part 1 CRA?</a:t>
            </a:r>
          </a:p>
          <a:p>
            <a:r>
              <a:rPr lang="en-GB" sz="3200" dirty="0"/>
              <a:t>Part 2 CRA?</a:t>
            </a:r>
          </a:p>
          <a:p>
            <a:r>
              <a:rPr lang="en-GB" sz="3200" dirty="0"/>
              <a:t>Advantages and Disadvantages?</a:t>
            </a:r>
          </a:p>
          <a:p>
            <a:r>
              <a:rPr lang="en-GB" sz="3200" dirty="0"/>
              <a:t>Recommendations for improvement?</a:t>
            </a:r>
          </a:p>
        </p:txBody>
      </p:sp>
    </p:spTree>
    <p:extLst>
      <p:ext uri="{BB962C8B-B14F-4D97-AF65-F5344CB8AC3E}">
        <p14:creationId xmlns:p14="http://schemas.microsoft.com/office/powerpoint/2010/main" val="2490821676"/>
      </p:ext>
    </p:extLst>
  </p:cSld>
  <p:clrMapOvr>
    <a:masterClrMapping/>
  </p:clrMapOvr>
</p:sld>
</file>

<file path=ppt/theme/theme1.xml><?xml version="1.0" encoding="utf-8"?>
<a:theme xmlns:a="http://schemas.openxmlformats.org/drawingml/2006/main" name="ShapesVTI">
  <a:themeElements>
    <a:clrScheme name="AnalogousFromLightSeedRightStep">
      <a:dk1>
        <a:srgbClr val="000000"/>
      </a:dk1>
      <a:lt1>
        <a:srgbClr val="FFFFFF"/>
      </a:lt1>
      <a:dk2>
        <a:srgbClr val="1B3028"/>
      </a:dk2>
      <a:lt2>
        <a:srgbClr val="F1F0F3"/>
      </a:lt2>
      <a:accent1>
        <a:srgbClr val="85AE46"/>
      </a:accent1>
      <a:accent2>
        <a:srgbClr val="4CB633"/>
      </a:accent2>
      <a:accent3>
        <a:srgbClr val="2EB84D"/>
      </a:accent3>
      <a:accent4>
        <a:srgbClr val="33B586"/>
      </a:accent4>
      <a:accent5>
        <a:srgbClr val="31B0B8"/>
      </a:accent5>
      <a:accent6>
        <a:srgbClr val="4EA1EB"/>
      </a:accent6>
      <a:hlink>
        <a:srgbClr val="876DB0"/>
      </a:hlink>
      <a:folHlink>
        <a:srgbClr val="7F7F7F"/>
      </a:folHlink>
    </a:clrScheme>
    <a:fontScheme name="Festival">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1824</Words>
  <Application>Microsoft Office PowerPoint</Application>
  <PresentationFormat>Widescreen</PresentationFormat>
  <Paragraphs>39</Paragraphs>
  <Slides>11</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noto sans</vt:lpstr>
      <vt:lpstr>ShapesVTI</vt:lpstr>
      <vt:lpstr>Final contract law workshop</vt:lpstr>
      <vt:lpstr>Today’s session will cover</vt:lpstr>
      <vt:lpstr>Task 1: Wynne problem question </vt:lpstr>
      <vt:lpstr>PowerPoint Presentation</vt:lpstr>
      <vt:lpstr>PowerPoint Presentation</vt:lpstr>
      <vt:lpstr>1. Who does the CRA (2015) apply to?</vt:lpstr>
      <vt:lpstr>2. What are the main aims of CRA [2015]?</vt:lpstr>
      <vt:lpstr>3. PART 1 CRA [2015]</vt:lpstr>
      <vt:lpstr>4. PART 2 CRA [2015]</vt:lpstr>
      <vt:lpstr>5. Advantages and disadvantages</vt:lpstr>
      <vt:lpstr>What did you find?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contract law workshop</dc:title>
  <dc:creator>Laura Knight</dc:creator>
  <cp:lastModifiedBy>Laura Knight</cp:lastModifiedBy>
  <cp:revision>1</cp:revision>
  <dcterms:created xsi:type="dcterms:W3CDTF">2022-03-25T10:53:27Z</dcterms:created>
  <dcterms:modified xsi:type="dcterms:W3CDTF">2022-03-25T13:17:51Z</dcterms:modified>
</cp:coreProperties>
</file>