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7.xml" ContentType="application/vnd.openxmlformats-officedocument.theme+xml"/>
  <Override PartName="/ppt/slideLayouts/slideLayout12.xml" ContentType="application/vnd.openxmlformats-officedocument.presentationml.slideLayout+xml"/>
  <Override PartName="/ppt/theme/theme8.xml" ContentType="application/vnd.openxmlformats-officedocument.theme+xml"/>
  <Override PartName="/ppt/slideLayouts/slideLayout13.xml" ContentType="application/vnd.openxmlformats-officedocument.presentationml.slideLayout+xml"/>
  <Override PartName="/ppt/theme/theme9.xml" ContentType="application/vnd.openxmlformats-officedocument.theme+xml"/>
  <Override PartName="/ppt/slideLayouts/slideLayout14.xml" ContentType="application/vnd.openxmlformats-officedocument.presentationml.slideLayout+xml"/>
  <Override PartName="/ppt/theme/theme10.xml" ContentType="application/vnd.openxmlformats-officedocument.theme+xml"/>
  <Override PartName="/ppt/slideLayouts/slideLayout15.xml" ContentType="application/vnd.openxmlformats-officedocument.presentationml.slideLayout+xml"/>
  <Override PartName="/ppt/theme/theme11.xml" ContentType="application/vnd.openxmlformats-officedocument.theme+xml"/>
  <Override PartName="/ppt/slideLayouts/slideLayout16.xml" ContentType="application/vnd.openxmlformats-officedocument.presentationml.slideLayout+xml"/>
  <Override PartName="/ppt/theme/theme12.xml" ContentType="application/vnd.openxmlformats-officedocument.theme+xml"/>
  <Override PartName="/ppt/slideLayouts/slideLayout17.xml" ContentType="application/vnd.openxmlformats-officedocument.presentationml.slideLayout+xml"/>
  <Override PartName="/ppt/theme/theme13.xml" ContentType="application/vnd.openxmlformats-officedocument.theme+xml"/>
  <Override PartName="/ppt/slideLayouts/slideLayout18.xml" ContentType="application/vnd.openxmlformats-officedocument.presentationml.slideLayout+xml"/>
  <Override PartName="/ppt/theme/theme14.xml" ContentType="application/vnd.openxmlformats-officedocument.theme+xml"/>
  <Override PartName="/ppt/slideLayouts/slideLayout19.xml" ContentType="application/vnd.openxmlformats-officedocument.presentationml.slideLayout+xml"/>
  <Override PartName="/ppt/theme/theme15.xml" ContentType="application/vnd.openxmlformats-officedocument.theme+xml"/>
  <Override PartName="/ppt/slideLayouts/slideLayout20.xml" ContentType="application/vnd.openxmlformats-officedocument.presentationml.slideLayout+xml"/>
  <Override PartName="/ppt/theme/theme16.xml" ContentType="application/vnd.openxmlformats-officedocument.theme+xml"/>
  <Override PartName="/ppt/slideLayouts/slideLayout21.xml" ContentType="application/vnd.openxmlformats-officedocument.presentationml.slideLayout+xml"/>
  <Override PartName="/ppt/theme/theme17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8.xml" ContentType="application/vnd.openxmlformats-officedocument.theme+xml"/>
  <Override PartName="/ppt/slideLayouts/slideLayout30.xml" ContentType="application/vnd.openxmlformats-officedocument.presentationml.slideLayout+xml"/>
  <Override PartName="/ppt/theme/theme19.xml" ContentType="application/vnd.openxmlformats-officedocument.theme+xml"/>
  <Override PartName="/ppt/slideLayouts/slideLayout31.xml" ContentType="application/vnd.openxmlformats-officedocument.presentationml.slideLayout+xml"/>
  <Override PartName="/ppt/theme/theme20.xml" ContentType="application/vnd.openxmlformats-officedocument.theme+xml"/>
  <Override PartName="/ppt/slideLayouts/slideLayout32.xml" ContentType="application/vnd.openxmlformats-officedocument.presentationml.slideLayout+xml"/>
  <Override PartName="/ppt/theme/theme21.xml" ContentType="application/vnd.openxmlformats-officedocument.theme+xml"/>
  <Override PartName="/ppt/theme/theme2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</p:sldMasterIdLst>
  <p:notesMasterIdLst>
    <p:notesMasterId r:id="rId45"/>
  </p:notesMasterIdLst>
  <p:sldIdLst>
    <p:sldId id="256" r:id="rId25"/>
    <p:sldId id="258" r:id="rId26"/>
    <p:sldId id="265" r:id="rId27"/>
    <p:sldId id="266" r:id="rId28"/>
    <p:sldId id="257" r:id="rId29"/>
    <p:sldId id="491" r:id="rId30"/>
    <p:sldId id="711" r:id="rId31"/>
    <p:sldId id="280" r:id="rId32"/>
    <p:sldId id="281" r:id="rId33"/>
    <p:sldId id="267" r:id="rId34"/>
    <p:sldId id="282" r:id="rId35"/>
    <p:sldId id="283" r:id="rId36"/>
    <p:sldId id="277" r:id="rId37"/>
    <p:sldId id="275" r:id="rId38"/>
    <p:sldId id="712" r:id="rId39"/>
    <p:sldId id="713" r:id="rId40"/>
    <p:sldId id="284" r:id="rId41"/>
    <p:sldId id="278" r:id="rId42"/>
    <p:sldId id="273" r:id="rId43"/>
    <p:sldId id="274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81" d="100"/>
          <a:sy n="81" d="100"/>
        </p:scale>
        <p:origin x="736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2.xml"/><Relationship Id="rId39" Type="http://schemas.openxmlformats.org/officeDocument/2006/relationships/slide" Target="slides/slide15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0.xml"/><Relationship Id="rId42" Type="http://schemas.openxmlformats.org/officeDocument/2006/relationships/slide" Target="slides/slide18.xml"/><Relationship Id="rId47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5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8.xml"/><Relationship Id="rId37" Type="http://schemas.openxmlformats.org/officeDocument/2006/relationships/slide" Target="slides/slide13.xml"/><Relationship Id="rId40" Type="http://schemas.openxmlformats.org/officeDocument/2006/relationships/slide" Target="slides/slide16.xml"/><Relationship Id="rId45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4.xml"/><Relationship Id="rId36" Type="http://schemas.openxmlformats.org/officeDocument/2006/relationships/slide" Target="slides/slide12.xml"/><Relationship Id="rId49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7.xml"/><Relationship Id="rId44" Type="http://schemas.openxmlformats.org/officeDocument/2006/relationships/slide" Target="slides/slide20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3.xml"/><Relationship Id="rId30" Type="http://schemas.openxmlformats.org/officeDocument/2006/relationships/slide" Target="slides/slide6.xml"/><Relationship Id="rId35" Type="http://schemas.openxmlformats.org/officeDocument/2006/relationships/slide" Target="slides/slide11.xml"/><Relationship Id="rId43" Type="http://schemas.openxmlformats.org/officeDocument/2006/relationships/slide" Target="slides/slide19.xml"/><Relationship Id="rId48" Type="http://schemas.openxmlformats.org/officeDocument/2006/relationships/theme" Target="theme/theme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1.xml"/><Relationship Id="rId33" Type="http://schemas.openxmlformats.org/officeDocument/2006/relationships/slide" Target="slides/slide9.xml"/><Relationship Id="rId38" Type="http://schemas.openxmlformats.org/officeDocument/2006/relationships/slide" Target="slides/slide14.xml"/><Relationship Id="rId46" Type="http://schemas.openxmlformats.org/officeDocument/2006/relationships/presProps" Target="pres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25/09/2022, Sun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4472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Equality – 9mins video</a:t>
            </a:r>
          </a:p>
          <a:p>
            <a:r>
              <a:rPr lang="en-GB" dirty="0"/>
              <a:t>Health and Safety module – coming soon on Moodle</a:t>
            </a:r>
          </a:p>
          <a:p>
            <a:r>
              <a:rPr lang="en-GB" dirty="0"/>
              <a:t>Safeguarding – 9mins	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5912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Health and Safety module – coming soon on Moodle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2652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 money support video – 2mins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5546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8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25/09/2022, Sun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25/09/2022, Sun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764DE79-268F-4C1A-8933-263129D2AF90}" type="datetimeFigureOut">
              <a:rPr lang="en-US" smtClean="0"/>
              <a:t>9/25/2022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theme" Target="../theme/theme7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2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3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4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5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6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8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9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20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21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5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30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31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eg"/><Relationship Id="rId13" Type="http://schemas.openxmlformats.org/officeDocument/2006/relationships/image" Target="../media/image44.jpeg"/><Relationship Id="rId3" Type="http://schemas.openxmlformats.org/officeDocument/2006/relationships/image" Target="../media/image34.jpeg"/><Relationship Id="rId7" Type="http://schemas.openxmlformats.org/officeDocument/2006/relationships/image" Target="../media/image38.jpeg"/><Relationship Id="rId12" Type="http://schemas.openxmlformats.org/officeDocument/2006/relationships/image" Target="../media/image43.pn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7.jpeg"/><Relationship Id="rId11" Type="http://schemas.openxmlformats.org/officeDocument/2006/relationships/image" Target="../media/image42.jpeg"/><Relationship Id="rId5" Type="http://schemas.openxmlformats.org/officeDocument/2006/relationships/image" Target="../media/image36.jpeg"/><Relationship Id="rId10" Type="http://schemas.openxmlformats.org/officeDocument/2006/relationships/image" Target="../media/image41.jpeg"/><Relationship Id="rId4" Type="http://schemas.openxmlformats.org/officeDocument/2006/relationships/image" Target="../media/image35.jpeg"/><Relationship Id="rId9" Type="http://schemas.openxmlformats.org/officeDocument/2006/relationships/image" Target="../media/image40.jpeg"/><Relationship Id="rId14" Type="http://schemas.openxmlformats.org/officeDocument/2006/relationships/image" Target="../media/image45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tePFvYP7A0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www.youtube.com/watch?v=AKCue0kuOn0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library/student-essentials/getting-started-guides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Relationship Id="rId5" Type="http://schemas.openxmlformats.org/officeDocument/2006/relationships/hyperlink" Target="https://jisc.potential.ly/signin" TargetMode="External"/><Relationship Id="rId4" Type="http://schemas.openxmlformats.org/officeDocument/2006/relationships/hyperlink" Target="https://www.uwtsd.ac.uk/library/student-essentials/referencing-handbooks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1jsSAI1Vrjo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www.uwtsd.ac.uk/student-services/wellbeing-support/" TargetMode="External"/><Relationship Id="rId5" Type="http://schemas.openxmlformats.org/officeDocument/2006/relationships/hyperlink" Target="https://www.uwtsd.ac.uk/student-services/learning-support/" TargetMode="External"/><Relationship Id="rId4" Type="http://schemas.openxmlformats.org/officeDocument/2006/relationships/hyperlink" Target="https://www.uwtsd.ac.uk/money-support/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uwtsd.ac.uk/pages/student/resources_welcomeandinduction/inductionresources" TargetMode="External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590486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3322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4217" y="2162674"/>
            <a:ext cx="10744200" cy="2290056"/>
          </a:xfrm>
        </p:spPr>
        <p:txBody>
          <a:bodyPr>
            <a:normAutofit/>
          </a:bodyPr>
          <a:lstStyle/>
          <a:p>
            <a:pPr algn="r"/>
            <a:r>
              <a:rPr lang="en-GB" sz="6000" dirty="0">
                <a:solidFill>
                  <a:schemeClr val="bg1"/>
                </a:solidFill>
              </a:rPr>
              <a:t>Applied Computing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Wales Institute of Science and Art (WISA)</a:t>
            </a:r>
            <a:endParaRPr lang="en-GB" sz="5400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32305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5481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3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2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2823476-35C7-4B4C-A6E5-CA0463946952}"/>
              </a:ext>
            </a:extLst>
          </p:cNvPr>
          <p:cNvSpPr txBox="1">
            <a:spLocks/>
          </p:cNvSpPr>
          <p:nvPr/>
        </p:nvSpPr>
        <p:spPr>
          <a:xfrm>
            <a:off x="2324301" y="1081195"/>
            <a:ext cx="7632848" cy="681923"/>
          </a:xfrm>
          <a:prstGeom prst="rect">
            <a:avLst/>
          </a:prstGeom>
        </p:spPr>
        <p:txBody>
          <a:bodyPr vert="horz" lIns="68580" tIns="34290" rIns="68580" bIns="34290" rtlCol="0" anchor="b">
            <a:normAutofit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050" dirty="0">
                <a:solidFill>
                  <a:schemeClr val="bg1"/>
                </a:solidFill>
              </a:rPr>
              <a:t>Today your journey starts with us</a:t>
            </a:r>
          </a:p>
        </p:txBody>
      </p:sp>
      <p:pic>
        <p:nvPicPr>
          <p:cNvPr id="3074" name="Picture 2" descr="Youtube Blog Cartoon Clip Art For Listening - Powerpoint Thank You Animation Cute - Png Download (825x510), Png Download">
            <a:extLst>
              <a:ext uri="{FF2B5EF4-FFF2-40B4-BE49-F238E27FC236}">
                <a16:creationId xmlns:a16="http://schemas.microsoft.com/office/drawing/2014/main" id="{CD3243BE-ED18-4FA8-8C0D-89951C9073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5236" y="2056176"/>
            <a:ext cx="7292090" cy="2426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DE99135-03D7-48CA-A22B-0B1F74412678}"/>
              </a:ext>
            </a:extLst>
          </p:cNvPr>
          <p:cNvSpPr/>
          <p:nvPr/>
        </p:nvSpPr>
        <p:spPr>
          <a:xfrm>
            <a:off x="2538319" y="4676521"/>
            <a:ext cx="6757556" cy="992579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Welcome to the Applied Computing family</a:t>
            </a:r>
          </a:p>
          <a:p>
            <a:pPr algn="ctr"/>
            <a:r>
              <a:rPr lang="en-US" sz="30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#TurnOnYourFuture</a:t>
            </a:r>
          </a:p>
        </p:txBody>
      </p:sp>
    </p:spTree>
    <p:extLst>
      <p:ext uri="{BB962C8B-B14F-4D97-AF65-F5344CB8AC3E}">
        <p14:creationId xmlns:p14="http://schemas.microsoft.com/office/powerpoint/2010/main" val="7502163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314278E-F763-4029-BB8F-59444BC141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855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D9A0B-F8C5-40C4-B8DB-77649AD3A8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153" y="942299"/>
            <a:ext cx="11481847" cy="1325563"/>
          </a:xfrm>
        </p:spPr>
        <p:txBody>
          <a:bodyPr/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F1BF3-F43E-4286-A44B-9EE721DAF1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3736" y="401765"/>
            <a:ext cx="7788528" cy="80327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Wales Institute of Science &amp; Art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2092FFE-5E50-4A28-A3BF-047B100D0255}"/>
              </a:ext>
            </a:extLst>
          </p:cNvPr>
          <p:cNvSpPr/>
          <p:nvPr/>
        </p:nvSpPr>
        <p:spPr>
          <a:xfrm>
            <a:off x="533389" y="2052188"/>
            <a:ext cx="674915" cy="4142015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Architecture, Construction &amp; the Environment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0B57BA3-374E-4479-B4E7-D74C9F50CFCE}"/>
              </a:ext>
            </a:extLst>
          </p:cNvPr>
          <p:cNvSpPr/>
          <p:nvPr/>
        </p:nvSpPr>
        <p:spPr>
          <a:xfrm>
            <a:off x="1319613" y="2052188"/>
            <a:ext cx="674915" cy="4142016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Engineering, Manufacturing &amp; Automotive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E67296F9-0C65-4219-B9A4-21143ED7363A}"/>
              </a:ext>
            </a:extLst>
          </p:cNvPr>
          <p:cNvSpPr/>
          <p:nvPr/>
        </p:nvSpPr>
        <p:spPr>
          <a:xfrm>
            <a:off x="2128429" y="2052188"/>
            <a:ext cx="674915" cy="4142016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2400" b="1" dirty="0">
                <a:solidFill>
                  <a:schemeClr val="tx2">
                    <a:lumMod val="75000"/>
                  </a:schemeClr>
                </a:solidFill>
              </a:rPr>
              <a:t>Applied Computing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B8E0B5A2-E1E2-429A-BC30-44218C395F5D}"/>
              </a:ext>
            </a:extLst>
          </p:cNvPr>
          <p:cNvSpPr/>
          <p:nvPr/>
        </p:nvSpPr>
        <p:spPr>
          <a:xfrm>
            <a:off x="2939161" y="2052187"/>
            <a:ext cx="674915" cy="2993574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Design &amp; Performing Industries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EE90CD62-75E1-4183-989E-22E538EA4575}"/>
              </a:ext>
            </a:extLst>
          </p:cNvPr>
          <p:cNvSpPr/>
          <p:nvPr/>
        </p:nvSpPr>
        <p:spPr>
          <a:xfrm>
            <a:off x="3789380" y="2065794"/>
            <a:ext cx="674915" cy="2979968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tx2">
                    <a:lumMod val="75000"/>
                  </a:schemeClr>
                </a:solidFill>
              </a:rPr>
              <a:t>Art &amp; Media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DA190A1D-21CB-4BA5-B349-6E8ED9449967}"/>
              </a:ext>
            </a:extLst>
          </p:cNvPr>
          <p:cNvSpPr/>
          <p:nvPr/>
        </p:nvSpPr>
        <p:spPr>
          <a:xfrm>
            <a:off x="5837515" y="2041299"/>
            <a:ext cx="674915" cy="4142015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2400" dirty="0">
                <a:solidFill>
                  <a:schemeClr val="accent1"/>
                </a:solidFill>
              </a:rPr>
              <a:t>Apprenticeships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5E8B2667-C7F1-4F31-BF65-66E5048A2561}"/>
              </a:ext>
            </a:extLst>
          </p:cNvPr>
          <p:cNvSpPr/>
          <p:nvPr/>
        </p:nvSpPr>
        <p:spPr>
          <a:xfrm>
            <a:off x="6640219" y="2041299"/>
            <a:ext cx="674915" cy="4142015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Construction Wales Innovation Centre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477A5B5C-D9CC-48D7-917C-98CB7678A6A5}"/>
              </a:ext>
            </a:extLst>
          </p:cNvPr>
          <p:cNvSpPr/>
          <p:nvPr/>
        </p:nvSpPr>
        <p:spPr>
          <a:xfrm>
            <a:off x="7438444" y="2065794"/>
            <a:ext cx="674915" cy="4142015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MADE</a:t>
            </a:r>
            <a:r>
              <a:rPr lang="en-GB" dirty="0"/>
              <a:t>  </a:t>
            </a:r>
            <a:r>
              <a:rPr lang="en-GB" dirty="0">
                <a:solidFill>
                  <a:schemeClr val="accent1"/>
                </a:solidFill>
              </a:rPr>
              <a:t>Projects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BCDD6EB2-BC5F-4137-9015-1E6EB264671E}"/>
              </a:ext>
            </a:extLst>
          </p:cNvPr>
          <p:cNvSpPr/>
          <p:nvPr/>
        </p:nvSpPr>
        <p:spPr>
          <a:xfrm>
            <a:off x="8194917" y="2065794"/>
            <a:ext cx="674915" cy="4142015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Centre for Batch Manufacture &amp; Advanced Manufacturing Skills Academy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6AD0C486-DEAE-4812-9311-F910E045BB65}"/>
              </a:ext>
            </a:extLst>
          </p:cNvPr>
          <p:cNvSpPr/>
          <p:nvPr/>
        </p:nvSpPr>
        <p:spPr>
          <a:xfrm>
            <a:off x="8966312" y="2052183"/>
            <a:ext cx="674915" cy="4142015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Assistive Technologies Innovation Centre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2DF7E290-DF73-4942-9C9D-783495333555}"/>
              </a:ext>
            </a:extLst>
          </p:cNvPr>
          <p:cNvSpPr/>
          <p:nvPr/>
        </p:nvSpPr>
        <p:spPr>
          <a:xfrm>
            <a:off x="2937245" y="5127405"/>
            <a:ext cx="1573852" cy="1066798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Swansea College of Art</a:t>
            </a: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16F733C3-BBA9-4E21-B3A9-793A9EDC8728}"/>
              </a:ext>
            </a:extLst>
          </p:cNvPr>
          <p:cNvSpPr/>
          <p:nvPr/>
        </p:nvSpPr>
        <p:spPr>
          <a:xfrm>
            <a:off x="548199" y="1261392"/>
            <a:ext cx="3835374" cy="676493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accent1"/>
                </a:solidFill>
              </a:rPr>
              <a:t>Academic Disciplines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6AE59249-E953-4117-ADF6-32066B81B3A3}"/>
              </a:ext>
            </a:extLst>
          </p:cNvPr>
          <p:cNvSpPr/>
          <p:nvPr/>
        </p:nvSpPr>
        <p:spPr>
          <a:xfrm>
            <a:off x="5709001" y="1261392"/>
            <a:ext cx="3932226" cy="676493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accent1"/>
                </a:solidFill>
              </a:rPr>
              <a:t>Innovation &amp; Engagement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D8F5292A-C1C9-404D-BE82-D13EB02D6606}"/>
              </a:ext>
            </a:extLst>
          </p:cNvPr>
          <p:cNvSpPr/>
          <p:nvPr/>
        </p:nvSpPr>
        <p:spPr>
          <a:xfrm>
            <a:off x="11088687" y="1275002"/>
            <a:ext cx="914400" cy="4932807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2400" dirty="0">
                <a:solidFill>
                  <a:schemeClr val="accent1"/>
                </a:solidFill>
              </a:rPr>
              <a:t>UWTSD INSPIRE</a:t>
            </a:r>
          </a:p>
        </p:txBody>
      </p:sp>
      <p:sp>
        <p:nvSpPr>
          <p:cNvPr id="22" name="Arrow: Left-Right 21">
            <a:extLst>
              <a:ext uri="{FF2B5EF4-FFF2-40B4-BE49-F238E27FC236}">
                <a16:creationId xmlns:a16="http://schemas.microsoft.com/office/drawing/2014/main" id="{C95201CD-519D-4747-AE5A-3CD797E953CE}"/>
              </a:ext>
            </a:extLst>
          </p:cNvPr>
          <p:cNvSpPr/>
          <p:nvPr/>
        </p:nvSpPr>
        <p:spPr>
          <a:xfrm>
            <a:off x="4438211" y="1442477"/>
            <a:ext cx="1216152" cy="4846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Arrow: Left-Right 22">
            <a:extLst>
              <a:ext uri="{FF2B5EF4-FFF2-40B4-BE49-F238E27FC236}">
                <a16:creationId xmlns:a16="http://schemas.microsoft.com/office/drawing/2014/main" id="{E6C1A866-B746-452A-9B04-6CCE8B52718F}"/>
              </a:ext>
            </a:extLst>
          </p:cNvPr>
          <p:cNvSpPr/>
          <p:nvPr/>
        </p:nvSpPr>
        <p:spPr>
          <a:xfrm>
            <a:off x="9750503" y="1365150"/>
            <a:ext cx="1216152" cy="4846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1245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723C5-B02F-4C45-804B-1650020B9E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E4232654-153B-AA4F-86F6-C50A7EEAF57A}"/>
              </a:ext>
            </a:extLst>
          </p:cNvPr>
          <p:cNvSpPr/>
          <p:nvPr/>
        </p:nvSpPr>
        <p:spPr>
          <a:xfrm>
            <a:off x="4636920" y="250688"/>
            <a:ext cx="5309397" cy="1241955"/>
          </a:xfrm>
          <a:custGeom>
            <a:avLst/>
            <a:gdLst>
              <a:gd name="connsiteX0" fmla="*/ 0 w 11312679"/>
              <a:gd name="connsiteY0" fmla="*/ 167481 h 1674812"/>
              <a:gd name="connsiteX1" fmla="*/ 167481 w 11312679"/>
              <a:gd name="connsiteY1" fmla="*/ 0 h 1674812"/>
              <a:gd name="connsiteX2" fmla="*/ 11145198 w 11312679"/>
              <a:gd name="connsiteY2" fmla="*/ 0 h 1674812"/>
              <a:gd name="connsiteX3" fmla="*/ 11312679 w 11312679"/>
              <a:gd name="connsiteY3" fmla="*/ 167481 h 1674812"/>
              <a:gd name="connsiteX4" fmla="*/ 11312679 w 11312679"/>
              <a:gd name="connsiteY4" fmla="*/ 1507331 h 1674812"/>
              <a:gd name="connsiteX5" fmla="*/ 11145198 w 11312679"/>
              <a:gd name="connsiteY5" fmla="*/ 1674812 h 1674812"/>
              <a:gd name="connsiteX6" fmla="*/ 167481 w 11312679"/>
              <a:gd name="connsiteY6" fmla="*/ 1674812 h 1674812"/>
              <a:gd name="connsiteX7" fmla="*/ 0 w 11312679"/>
              <a:gd name="connsiteY7" fmla="*/ 1507331 h 1674812"/>
              <a:gd name="connsiteX8" fmla="*/ 0 w 11312679"/>
              <a:gd name="connsiteY8" fmla="*/ 167481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12679" h="1674812">
                <a:moveTo>
                  <a:pt x="0" y="167481"/>
                </a:moveTo>
                <a:cubicBezTo>
                  <a:pt x="0" y="74984"/>
                  <a:pt x="74984" y="0"/>
                  <a:pt x="167481" y="0"/>
                </a:cubicBezTo>
                <a:lnTo>
                  <a:pt x="11145198" y="0"/>
                </a:lnTo>
                <a:cubicBezTo>
                  <a:pt x="11237695" y="0"/>
                  <a:pt x="11312679" y="74984"/>
                  <a:pt x="11312679" y="167481"/>
                </a:cubicBezTo>
                <a:lnTo>
                  <a:pt x="11312679" y="1507331"/>
                </a:lnTo>
                <a:cubicBezTo>
                  <a:pt x="11312679" y="1599828"/>
                  <a:pt x="11237695" y="1674812"/>
                  <a:pt x="11145198" y="1674812"/>
                </a:cubicBezTo>
                <a:lnTo>
                  <a:pt x="167481" y="1674812"/>
                </a:lnTo>
                <a:cubicBezTo>
                  <a:pt x="74984" y="1674812"/>
                  <a:pt x="0" y="1599828"/>
                  <a:pt x="0" y="1507331"/>
                </a:cubicBezTo>
                <a:lnTo>
                  <a:pt x="0" y="16748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96704" tIns="296704" rIns="296704" bIns="296704" numCol="1" spcCol="1270" anchor="ctr" anchorCtr="0">
            <a:noAutofit/>
          </a:bodyPr>
          <a:lstStyle/>
          <a:p>
            <a:pPr marL="0" lvl="0" indent="0" defTabSz="28892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400" kern="1200" dirty="0">
                <a:latin typeface="+mj-lt"/>
              </a:rPr>
              <a:t>Applied Computing</a:t>
            </a: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714C9C7A-7FD1-7F40-8FFB-1282BD9F51F9}"/>
              </a:ext>
            </a:extLst>
          </p:cNvPr>
          <p:cNvSpPr/>
          <p:nvPr/>
        </p:nvSpPr>
        <p:spPr>
          <a:xfrm>
            <a:off x="432949" y="1700213"/>
            <a:ext cx="3720228" cy="1112260"/>
          </a:xfrm>
          <a:custGeom>
            <a:avLst/>
            <a:gdLst>
              <a:gd name="connsiteX0" fmla="*/ 0 w 3720228"/>
              <a:gd name="connsiteY0" fmla="*/ 167481 h 1674812"/>
              <a:gd name="connsiteX1" fmla="*/ 167481 w 3720228"/>
              <a:gd name="connsiteY1" fmla="*/ 0 h 1674812"/>
              <a:gd name="connsiteX2" fmla="*/ 3552747 w 3720228"/>
              <a:gd name="connsiteY2" fmla="*/ 0 h 1674812"/>
              <a:gd name="connsiteX3" fmla="*/ 3720228 w 3720228"/>
              <a:gd name="connsiteY3" fmla="*/ 167481 h 1674812"/>
              <a:gd name="connsiteX4" fmla="*/ 3720228 w 3720228"/>
              <a:gd name="connsiteY4" fmla="*/ 1507331 h 1674812"/>
              <a:gd name="connsiteX5" fmla="*/ 3552747 w 3720228"/>
              <a:gd name="connsiteY5" fmla="*/ 1674812 h 1674812"/>
              <a:gd name="connsiteX6" fmla="*/ 167481 w 3720228"/>
              <a:gd name="connsiteY6" fmla="*/ 1674812 h 1674812"/>
              <a:gd name="connsiteX7" fmla="*/ 0 w 3720228"/>
              <a:gd name="connsiteY7" fmla="*/ 1507331 h 1674812"/>
              <a:gd name="connsiteX8" fmla="*/ 0 w 3720228"/>
              <a:gd name="connsiteY8" fmla="*/ 167481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720228" h="1674812">
                <a:moveTo>
                  <a:pt x="0" y="167481"/>
                </a:moveTo>
                <a:cubicBezTo>
                  <a:pt x="0" y="74984"/>
                  <a:pt x="74984" y="0"/>
                  <a:pt x="167481" y="0"/>
                </a:cubicBezTo>
                <a:lnTo>
                  <a:pt x="3552747" y="0"/>
                </a:lnTo>
                <a:cubicBezTo>
                  <a:pt x="3645244" y="0"/>
                  <a:pt x="3720228" y="74984"/>
                  <a:pt x="3720228" y="167481"/>
                </a:cubicBezTo>
                <a:lnTo>
                  <a:pt x="3720228" y="1507331"/>
                </a:lnTo>
                <a:cubicBezTo>
                  <a:pt x="3720228" y="1599828"/>
                  <a:pt x="3645244" y="1674812"/>
                  <a:pt x="3552747" y="1674812"/>
                </a:cubicBezTo>
                <a:lnTo>
                  <a:pt x="167481" y="1674812"/>
                </a:lnTo>
                <a:cubicBezTo>
                  <a:pt x="74984" y="1674812"/>
                  <a:pt x="0" y="1599828"/>
                  <a:pt x="0" y="1507331"/>
                </a:cubicBezTo>
                <a:lnTo>
                  <a:pt x="0" y="16748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4314" tIns="224314" rIns="224314" bIns="224314" numCol="1" spcCol="1270" anchor="ctr" anchorCtr="0">
            <a:noAutofit/>
          </a:bodyPr>
          <a:lstStyle/>
          <a:p>
            <a:pPr marL="0" lvl="0" indent="0" algn="ctr" defTabSz="2044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000" kern="1200" dirty="0"/>
              <a:t>Postgraduate</a:t>
            </a:r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BAC6AF63-6935-2540-8CED-8B2FF2C158D1}"/>
              </a:ext>
            </a:extLst>
          </p:cNvPr>
          <p:cNvSpPr/>
          <p:nvPr/>
        </p:nvSpPr>
        <p:spPr>
          <a:xfrm>
            <a:off x="432950" y="2960688"/>
            <a:ext cx="1098406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Data Science</a:t>
            </a:r>
          </a:p>
        </p:txBody>
      </p:sp>
      <p:sp>
        <p:nvSpPr>
          <p:cNvPr id="8" name="Freeform 7">
            <a:extLst>
              <a:ext uri="{FF2B5EF4-FFF2-40B4-BE49-F238E27FC236}">
                <a16:creationId xmlns:a16="http://schemas.microsoft.com/office/drawing/2014/main" id="{E970502D-F46E-3445-B0A6-B572D8502F34}"/>
              </a:ext>
            </a:extLst>
          </p:cNvPr>
          <p:cNvSpPr/>
          <p:nvPr/>
        </p:nvSpPr>
        <p:spPr>
          <a:xfrm>
            <a:off x="1689915" y="2960688"/>
            <a:ext cx="994080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Computer Networks &amp; Cyber Security</a:t>
            </a:r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D2475598-6999-5041-8C9B-764A51D91F3B}"/>
              </a:ext>
            </a:extLst>
          </p:cNvPr>
          <p:cNvSpPr/>
          <p:nvPr/>
        </p:nvSpPr>
        <p:spPr>
          <a:xfrm>
            <a:off x="2946879" y="2960688"/>
            <a:ext cx="994080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Software Engineering &amp; Artificial Intelligence</a:t>
            </a:r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6CDADB29-1A38-544C-A68A-5DE829B3B438}"/>
              </a:ext>
            </a:extLst>
          </p:cNvPr>
          <p:cNvSpPr/>
          <p:nvPr/>
        </p:nvSpPr>
        <p:spPr>
          <a:xfrm>
            <a:off x="4254507" y="1700213"/>
            <a:ext cx="7491121" cy="1112260"/>
          </a:xfrm>
          <a:custGeom>
            <a:avLst/>
            <a:gdLst>
              <a:gd name="connsiteX0" fmla="*/ 0 w 7491121"/>
              <a:gd name="connsiteY0" fmla="*/ 167481 h 1674812"/>
              <a:gd name="connsiteX1" fmla="*/ 167481 w 7491121"/>
              <a:gd name="connsiteY1" fmla="*/ 0 h 1674812"/>
              <a:gd name="connsiteX2" fmla="*/ 7323640 w 7491121"/>
              <a:gd name="connsiteY2" fmla="*/ 0 h 1674812"/>
              <a:gd name="connsiteX3" fmla="*/ 7491121 w 7491121"/>
              <a:gd name="connsiteY3" fmla="*/ 167481 h 1674812"/>
              <a:gd name="connsiteX4" fmla="*/ 7491121 w 7491121"/>
              <a:gd name="connsiteY4" fmla="*/ 1507331 h 1674812"/>
              <a:gd name="connsiteX5" fmla="*/ 7323640 w 7491121"/>
              <a:gd name="connsiteY5" fmla="*/ 1674812 h 1674812"/>
              <a:gd name="connsiteX6" fmla="*/ 167481 w 7491121"/>
              <a:gd name="connsiteY6" fmla="*/ 1674812 h 1674812"/>
              <a:gd name="connsiteX7" fmla="*/ 0 w 7491121"/>
              <a:gd name="connsiteY7" fmla="*/ 1507331 h 1674812"/>
              <a:gd name="connsiteX8" fmla="*/ 0 w 7491121"/>
              <a:gd name="connsiteY8" fmla="*/ 167481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491121" h="1674812">
                <a:moveTo>
                  <a:pt x="0" y="167481"/>
                </a:moveTo>
                <a:cubicBezTo>
                  <a:pt x="0" y="74984"/>
                  <a:pt x="74984" y="0"/>
                  <a:pt x="167481" y="0"/>
                </a:cubicBezTo>
                <a:lnTo>
                  <a:pt x="7323640" y="0"/>
                </a:lnTo>
                <a:cubicBezTo>
                  <a:pt x="7416137" y="0"/>
                  <a:pt x="7491121" y="74984"/>
                  <a:pt x="7491121" y="167481"/>
                </a:cubicBezTo>
                <a:lnTo>
                  <a:pt x="7491121" y="1507331"/>
                </a:lnTo>
                <a:cubicBezTo>
                  <a:pt x="7491121" y="1599828"/>
                  <a:pt x="7416137" y="1674812"/>
                  <a:pt x="7323640" y="1674812"/>
                </a:cubicBezTo>
                <a:lnTo>
                  <a:pt x="167481" y="1674812"/>
                </a:lnTo>
                <a:cubicBezTo>
                  <a:pt x="74984" y="1674812"/>
                  <a:pt x="0" y="1599828"/>
                  <a:pt x="0" y="1507331"/>
                </a:cubicBezTo>
                <a:lnTo>
                  <a:pt x="0" y="16748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4314" tIns="224314" rIns="224314" bIns="224314" numCol="1" spcCol="1270" anchor="ctr" anchorCtr="0">
            <a:noAutofit/>
          </a:bodyPr>
          <a:lstStyle/>
          <a:p>
            <a:pPr marL="0" lvl="0" indent="0" algn="ctr" defTabSz="2044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000" kern="1200" dirty="0"/>
              <a:t>Undergraduate</a:t>
            </a:r>
            <a:endParaRPr lang="en-GB" sz="4600" kern="1200" dirty="0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74BDB540-91A9-274F-B288-FBE1B5F28611}"/>
              </a:ext>
            </a:extLst>
          </p:cNvPr>
          <p:cNvSpPr/>
          <p:nvPr/>
        </p:nvSpPr>
        <p:spPr>
          <a:xfrm>
            <a:off x="4254508" y="2960688"/>
            <a:ext cx="764824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Applied Computing</a:t>
            </a:r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A7DE97E0-CF9F-4146-8F8F-00ABAE36F8A7}"/>
              </a:ext>
            </a:extLst>
          </p:cNvPr>
          <p:cNvSpPr/>
          <p:nvPr/>
        </p:nvSpPr>
        <p:spPr>
          <a:xfrm>
            <a:off x="7855261" y="2961469"/>
            <a:ext cx="627652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>
                <a:solidFill>
                  <a:schemeClr val="tx1"/>
                </a:solidFill>
              </a:rPr>
              <a:t>Software Engineering</a:t>
            </a:r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262DF51E-FC94-C141-88E4-482800E871E0}"/>
              </a:ext>
            </a:extLst>
          </p:cNvPr>
          <p:cNvSpPr/>
          <p:nvPr/>
        </p:nvSpPr>
        <p:spPr>
          <a:xfrm>
            <a:off x="6912123" y="2960679"/>
            <a:ext cx="764824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>
                <a:solidFill>
                  <a:schemeClr val="tx1"/>
                </a:solidFill>
              </a:rPr>
              <a:t>Networks &amp; Cybersecurity</a:t>
            </a:r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BE4F148E-E8E3-B04A-9533-5CB107080C06}"/>
              </a:ext>
            </a:extLst>
          </p:cNvPr>
          <p:cNvSpPr/>
          <p:nvPr/>
        </p:nvSpPr>
        <p:spPr>
          <a:xfrm>
            <a:off x="6051936" y="2961078"/>
            <a:ext cx="721270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buNone/>
            </a:pPr>
            <a:r>
              <a:rPr lang="en-GB" sz="2400" kern="1200" dirty="0">
                <a:solidFill>
                  <a:schemeClr val="tx1"/>
                </a:solidFill>
              </a:rPr>
              <a:t>Data </a:t>
            </a:r>
            <a:r>
              <a:rPr lang="en-GB" sz="2400" dirty="0">
                <a:solidFill>
                  <a:schemeClr val="tx1"/>
                </a:solidFill>
              </a:rPr>
              <a:t>and </a:t>
            </a:r>
          </a:p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buNone/>
            </a:pPr>
            <a:r>
              <a:rPr lang="en-GB" sz="2400" dirty="0">
                <a:solidFill>
                  <a:schemeClr val="tx1"/>
                </a:solidFill>
              </a:rPr>
              <a:t>Information Systems</a:t>
            </a:r>
            <a:endParaRPr lang="en-GB" sz="2400" kern="1200" dirty="0">
              <a:solidFill>
                <a:schemeClr val="tx1"/>
              </a:solidFill>
            </a:endParaRPr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9BD65BA4-8715-824D-922D-01167A8E0925}"/>
              </a:ext>
            </a:extLst>
          </p:cNvPr>
          <p:cNvSpPr/>
          <p:nvPr/>
        </p:nvSpPr>
        <p:spPr>
          <a:xfrm>
            <a:off x="8689200" y="2960678"/>
            <a:ext cx="686709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Games &amp; Web Development</a:t>
            </a:r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3B2A223F-89FF-3045-9AB0-BFABBD86D267}"/>
              </a:ext>
            </a:extLst>
          </p:cNvPr>
          <p:cNvSpPr/>
          <p:nvPr/>
        </p:nvSpPr>
        <p:spPr>
          <a:xfrm>
            <a:off x="10369190" y="2961859"/>
            <a:ext cx="686709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Electrical &amp; Electronics Engineering</a:t>
            </a:r>
          </a:p>
        </p:txBody>
      </p:sp>
      <p:sp>
        <p:nvSpPr>
          <p:cNvPr id="18" name="Freeform 13">
            <a:extLst>
              <a:ext uri="{FF2B5EF4-FFF2-40B4-BE49-F238E27FC236}">
                <a16:creationId xmlns:a16="http://schemas.microsoft.com/office/drawing/2014/main" id="{6E0CF1A9-A214-4056-899E-A4860C48A2F3}"/>
              </a:ext>
            </a:extLst>
          </p:cNvPr>
          <p:cNvSpPr/>
          <p:nvPr/>
        </p:nvSpPr>
        <p:spPr>
          <a:xfrm>
            <a:off x="5171416" y="2960682"/>
            <a:ext cx="728436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Animation and VFX</a:t>
            </a:r>
          </a:p>
        </p:txBody>
      </p:sp>
      <p:sp>
        <p:nvSpPr>
          <p:cNvPr id="4" name="Freeform 15">
            <a:extLst>
              <a:ext uri="{FF2B5EF4-FFF2-40B4-BE49-F238E27FC236}">
                <a16:creationId xmlns:a16="http://schemas.microsoft.com/office/drawing/2014/main" id="{3CD9716E-51CC-0ED6-E87F-DF74C787B2F7}"/>
              </a:ext>
            </a:extLst>
          </p:cNvPr>
          <p:cNvSpPr/>
          <p:nvPr/>
        </p:nvSpPr>
        <p:spPr>
          <a:xfrm>
            <a:off x="9524495" y="2961859"/>
            <a:ext cx="686709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Embedded Electronic Systems</a:t>
            </a:r>
          </a:p>
        </p:txBody>
      </p:sp>
      <p:sp>
        <p:nvSpPr>
          <p:cNvPr id="17" name="Freeform 15">
            <a:extLst>
              <a:ext uri="{FF2B5EF4-FFF2-40B4-BE49-F238E27FC236}">
                <a16:creationId xmlns:a16="http://schemas.microsoft.com/office/drawing/2014/main" id="{B46D65BF-22C3-2041-E0B8-10AC7A250444}"/>
              </a:ext>
            </a:extLst>
          </p:cNvPr>
          <p:cNvSpPr/>
          <p:nvPr/>
        </p:nvSpPr>
        <p:spPr>
          <a:xfrm>
            <a:off x="11214458" y="2977683"/>
            <a:ext cx="686709" cy="3024475"/>
          </a:xfrm>
          <a:custGeom>
            <a:avLst/>
            <a:gdLst>
              <a:gd name="connsiteX0" fmla="*/ 0 w 1206299"/>
              <a:gd name="connsiteY0" fmla="*/ 120630 h 1674812"/>
              <a:gd name="connsiteX1" fmla="*/ 120630 w 1206299"/>
              <a:gd name="connsiteY1" fmla="*/ 0 h 1674812"/>
              <a:gd name="connsiteX2" fmla="*/ 1085669 w 1206299"/>
              <a:gd name="connsiteY2" fmla="*/ 0 h 1674812"/>
              <a:gd name="connsiteX3" fmla="*/ 1206299 w 1206299"/>
              <a:gd name="connsiteY3" fmla="*/ 120630 h 1674812"/>
              <a:gd name="connsiteX4" fmla="*/ 1206299 w 1206299"/>
              <a:gd name="connsiteY4" fmla="*/ 1554182 h 1674812"/>
              <a:gd name="connsiteX5" fmla="*/ 1085669 w 1206299"/>
              <a:gd name="connsiteY5" fmla="*/ 1674812 h 1674812"/>
              <a:gd name="connsiteX6" fmla="*/ 120630 w 1206299"/>
              <a:gd name="connsiteY6" fmla="*/ 1674812 h 1674812"/>
              <a:gd name="connsiteX7" fmla="*/ 0 w 1206299"/>
              <a:gd name="connsiteY7" fmla="*/ 1554182 h 1674812"/>
              <a:gd name="connsiteX8" fmla="*/ 0 w 1206299"/>
              <a:gd name="connsiteY8" fmla="*/ 120630 h 1674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06299" h="1674812">
                <a:moveTo>
                  <a:pt x="0" y="120630"/>
                </a:moveTo>
                <a:cubicBezTo>
                  <a:pt x="0" y="54008"/>
                  <a:pt x="54008" y="0"/>
                  <a:pt x="120630" y="0"/>
                </a:cubicBezTo>
                <a:lnTo>
                  <a:pt x="1085669" y="0"/>
                </a:lnTo>
                <a:cubicBezTo>
                  <a:pt x="1152291" y="0"/>
                  <a:pt x="1206299" y="54008"/>
                  <a:pt x="1206299" y="120630"/>
                </a:cubicBezTo>
                <a:lnTo>
                  <a:pt x="1206299" y="1554182"/>
                </a:lnTo>
                <a:cubicBezTo>
                  <a:pt x="1206299" y="1620804"/>
                  <a:pt x="1152291" y="1674812"/>
                  <a:pt x="1085669" y="1674812"/>
                </a:cubicBezTo>
                <a:lnTo>
                  <a:pt x="120630" y="1674812"/>
                </a:lnTo>
                <a:cubicBezTo>
                  <a:pt x="54008" y="1674812"/>
                  <a:pt x="0" y="1620804"/>
                  <a:pt x="0" y="1554182"/>
                </a:cubicBezTo>
                <a:lnTo>
                  <a:pt x="0" y="12063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vert270" wrap="square" lIns="81051" tIns="81051" rIns="81051" bIns="81051" numCol="1" spcCol="1270" anchor="ctr" anchorCtr="0">
            <a:noAutofit/>
          </a:bodyPr>
          <a:lstStyle/>
          <a:p>
            <a:pPr marL="0" lvl="0" indent="0" algn="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Ordnance, Munitions and Explosives</a:t>
            </a:r>
          </a:p>
        </p:txBody>
      </p:sp>
    </p:spTree>
    <p:extLst>
      <p:ext uri="{BB962C8B-B14F-4D97-AF65-F5344CB8AC3E}">
        <p14:creationId xmlns:p14="http://schemas.microsoft.com/office/powerpoint/2010/main" val="34220973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9" descr="car">
            <a:extLst>
              <a:ext uri="{FF2B5EF4-FFF2-40B4-BE49-F238E27FC236}">
                <a16:creationId xmlns:a16="http://schemas.microsoft.com/office/drawing/2014/main" id="{6E4708FC-48F4-F063-BE0B-8DB6EBA1C0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4948" y="2301374"/>
            <a:ext cx="1161802" cy="11240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5003A3-0CA0-4B9B-8D21-ADE95AE67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7919" y="494892"/>
            <a:ext cx="5643850" cy="606549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Applied Computing Staff</a:t>
            </a:r>
          </a:p>
        </p:txBody>
      </p:sp>
      <p:pic>
        <p:nvPicPr>
          <p:cNvPr id="1026" name="Picture 2" descr="kapilan radhakrishnan">
            <a:extLst>
              <a:ext uri="{FF2B5EF4-FFF2-40B4-BE49-F238E27FC236}">
                <a16:creationId xmlns:a16="http://schemas.microsoft.com/office/drawing/2014/main" id="{E0F63ECF-0FAD-49EC-ABA2-4725FC896F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335" y="1439052"/>
            <a:ext cx="1493008" cy="19284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329E87E-E14D-4A9E-9970-2AEE75F9D1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0158" y="1828281"/>
            <a:ext cx="2639047" cy="725072"/>
          </a:xfrm>
        </p:spPr>
        <p:txBody>
          <a:bodyPr>
            <a:normAutofit/>
          </a:bodyPr>
          <a:lstStyle/>
          <a:p>
            <a:r>
              <a:rPr lang="en-GB" sz="2000" b="1" dirty="0" err="1"/>
              <a:t>Kapilan</a:t>
            </a:r>
            <a:endParaRPr lang="en-GB" sz="2000" b="1" dirty="0"/>
          </a:p>
          <a:p>
            <a:r>
              <a:rPr lang="en-GB" sz="2000" b="1" dirty="0"/>
              <a:t>Academic Director</a:t>
            </a:r>
          </a:p>
        </p:txBody>
      </p:sp>
      <p:pic>
        <p:nvPicPr>
          <p:cNvPr id="1029" name="Picture 5" descr="Tim">
            <a:extLst>
              <a:ext uri="{FF2B5EF4-FFF2-40B4-BE49-F238E27FC236}">
                <a16:creationId xmlns:a16="http://schemas.microsoft.com/office/drawing/2014/main" id="{13690200-3101-4D87-9E92-D9F9C3D034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5171" y="3929083"/>
            <a:ext cx="1096383" cy="1167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 descr="gt">
            <a:extLst>
              <a:ext uri="{FF2B5EF4-FFF2-40B4-BE49-F238E27FC236}">
                <a16:creationId xmlns:a16="http://schemas.microsoft.com/office/drawing/2014/main" id="{1792AF0C-2C13-48FD-9CA2-D6A0C41565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8774" y="4024609"/>
            <a:ext cx="1126569" cy="10836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3A79A9F-3BCF-4EC8-887C-8F6B944048B3}"/>
              </a:ext>
            </a:extLst>
          </p:cNvPr>
          <p:cNvSpPr txBox="1">
            <a:spLocks/>
          </p:cNvSpPr>
          <p:nvPr/>
        </p:nvSpPr>
        <p:spPr>
          <a:xfrm>
            <a:off x="10053929" y="5131129"/>
            <a:ext cx="475241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Tim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17642110-127E-41E2-B613-FFD7F3DDF4FC}"/>
              </a:ext>
            </a:extLst>
          </p:cNvPr>
          <p:cNvSpPr txBox="1">
            <a:spLocks/>
          </p:cNvSpPr>
          <p:nvPr/>
        </p:nvSpPr>
        <p:spPr>
          <a:xfrm>
            <a:off x="1320479" y="5238180"/>
            <a:ext cx="684701" cy="361536"/>
          </a:xfrm>
          <a:prstGeom prst="rect">
            <a:avLst/>
          </a:prstGeom>
        </p:spPr>
        <p:txBody>
          <a:bodyPr vert="horz" lIns="68580" tIns="34290" rIns="68580" bIns="34290" rtlCol="0">
            <a:normAutofit fontScale="85000" lnSpcReduction="1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 b="1" dirty="0">
                <a:solidFill>
                  <a:schemeClr val="bg1"/>
                </a:solidFill>
              </a:rPr>
              <a:t>Gaynor</a:t>
            </a:r>
          </a:p>
        </p:txBody>
      </p:sp>
      <p:pic>
        <p:nvPicPr>
          <p:cNvPr id="1032" name="Picture 8" descr="glj">
            <a:extLst>
              <a:ext uri="{FF2B5EF4-FFF2-40B4-BE49-F238E27FC236}">
                <a16:creationId xmlns:a16="http://schemas.microsoft.com/office/drawing/2014/main" id="{5F5FF55E-2A75-463E-9912-E42FAF6BB8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7945" y="3955450"/>
            <a:ext cx="1074921" cy="10779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D5961EF9-5A93-4F54-A579-B735176A5441}"/>
              </a:ext>
            </a:extLst>
          </p:cNvPr>
          <p:cNvSpPr txBox="1">
            <a:spLocks/>
          </p:cNvSpPr>
          <p:nvPr/>
        </p:nvSpPr>
        <p:spPr>
          <a:xfrm>
            <a:off x="8647226" y="5174756"/>
            <a:ext cx="734582" cy="407221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Gareth</a:t>
            </a:r>
          </a:p>
        </p:txBody>
      </p:sp>
      <p:pic>
        <p:nvPicPr>
          <p:cNvPr id="1036" name="Picture 12" descr="md">
            <a:extLst>
              <a:ext uri="{FF2B5EF4-FFF2-40B4-BE49-F238E27FC236}">
                <a16:creationId xmlns:a16="http://schemas.microsoft.com/office/drawing/2014/main" id="{DA6AE1D7-6B7E-4752-ABEC-6D0465ECCF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6659" y="2291762"/>
            <a:ext cx="1095442" cy="1144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7" name="Picture 13" descr="gd">
            <a:extLst>
              <a:ext uri="{FF2B5EF4-FFF2-40B4-BE49-F238E27FC236}">
                <a16:creationId xmlns:a16="http://schemas.microsoft.com/office/drawing/2014/main" id="{A4577DA6-A63B-40FB-9BCC-4E91D1D82B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5516" y="3929083"/>
            <a:ext cx="998958" cy="1086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BA84AC81-55A9-4B21-8016-712469890562}"/>
              </a:ext>
            </a:extLst>
          </p:cNvPr>
          <p:cNvSpPr txBox="1">
            <a:spLocks/>
          </p:cNvSpPr>
          <p:nvPr/>
        </p:nvSpPr>
        <p:spPr>
          <a:xfrm>
            <a:off x="6574771" y="3461203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dirty="0">
                <a:solidFill>
                  <a:schemeClr val="bg1"/>
                </a:solidFill>
              </a:rPr>
              <a:t>Mike</a:t>
            </a:r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5A3217E5-5DB8-4DBB-B448-1B5CD9DC382D}"/>
              </a:ext>
            </a:extLst>
          </p:cNvPr>
          <p:cNvSpPr txBox="1">
            <a:spLocks/>
          </p:cNvSpPr>
          <p:nvPr/>
        </p:nvSpPr>
        <p:spPr>
          <a:xfrm>
            <a:off x="7223406" y="5157616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Gordon</a:t>
            </a:r>
          </a:p>
        </p:txBody>
      </p:sp>
      <p:sp>
        <p:nvSpPr>
          <p:cNvPr id="41" name="Content Placeholder 2">
            <a:extLst>
              <a:ext uri="{FF2B5EF4-FFF2-40B4-BE49-F238E27FC236}">
                <a16:creationId xmlns:a16="http://schemas.microsoft.com/office/drawing/2014/main" id="{9F87CDB7-2794-40AC-AAD4-4E8711DD1AFB}"/>
              </a:ext>
            </a:extLst>
          </p:cNvPr>
          <p:cNvSpPr txBox="1">
            <a:spLocks/>
          </p:cNvSpPr>
          <p:nvPr/>
        </p:nvSpPr>
        <p:spPr>
          <a:xfrm>
            <a:off x="9169233" y="3473671"/>
            <a:ext cx="789792" cy="344504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Nitheesh</a:t>
            </a:r>
          </a:p>
        </p:txBody>
      </p:sp>
      <p:sp>
        <p:nvSpPr>
          <p:cNvPr id="52" name="Content Placeholder 2">
            <a:extLst>
              <a:ext uri="{FF2B5EF4-FFF2-40B4-BE49-F238E27FC236}">
                <a16:creationId xmlns:a16="http://schemas.microsoft.com/office/drawing/2014/main" id="{B21DDFEB-7A6E-453F-8861-52EF0837037A}"/>
              </a:ext>
            </a:extLst>
          </p:cNvPr>
          <p:cNvSpPr txBox="1">
            <a:spLocks/>
          </p:cNvSpPr>
          <p:nvPr/>
        </p:nvSpPr>
        <p:spPr>
          <a:xfrm>
            <a:off x="7885175" y="3496469"/>
            <a:ext cx="661348" cy="361536"/>
          </a:xfrm>
          <a:prstGeom prst="rect">
            <a:avLst/>
          </a:prstGeom>
        </p:spPr>
        <p:txBody>
          <a:bodyPr vert="horz" lIns="68580" tIns="34290" rIns="68580" bIns="34290" rtlCol="0">
            <a:normAutofit fontScale="925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dirty="0">
                <a:solidFill>
                  <a:schemeClr val="bg1"/>
                </a:solidFill>
              </a:rPr>
              <a:t>Carlene</a:t>
            </a:r>
          </a:p>
        </p:txBody>
      </p:sp>
      <p:pic>
        <p:nvPicPr>
          <p:cNvPr id="1028" name="Picture 4" descr="Nitheesh Murugan Kaliyamurthy">
            <a:extLst>
              <a:ext uri="{FF2B5EF4-FFF2-40B4-BE49-F238E27FC236}">
                <a16:creationId xmlns:a16="http://schemas.microsoft.com/office/drawing/2014/main" id="{3D99B13B-0059-7622-0A94-BFB2E3836E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6109" y="2218667"/>
            <a:ext cx="961690" cy="11811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40337-EB3A-5193-6BE7-77EE00BA61CA}"/>
              </a:ext>
            </a:extLst>
          </p:cNvPr>
          <p:cNvSpPr txBox="1">
            <a:spLocks/>
          </p:cNvSpPr>
          <p:nvPr/>
        </p:nvSpPr>
        <p:spPr>
          <a:xfrm>
            <a:off x="682222" y="3619409"/>
            <a:ext cx="3535872" cy="642342"/>
          </a:xfrm>
          <a:prstGeom prst="rect">
            <a:avLst/>
          </a:prstGeom>
        </p:spPr>
        <p:txBody>
          <a:bodyPr vert="horz" wrap="none" lIns="0" tIns="0" rIns="0" bIns="0" rtlCol="0" anchor="t" anchorCtr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/>
              <a:t>Programme Manager</a:t>
            </a:r>
          </a:p>
        </p:txBody>
      </p:sp>
      <p:pic>
        <p:nvPicPr>
          <p:cNvPr id="5" name="Picture 2" descr="Divya looks towards the camera. She wears a bindi and a pale blue scarf over a dark blue top. a">
            <a:extLst>
              <a:ext uri="{FF2B5EF4-FFF2-40B4-BE49-F238E27FC236}">
                <a16:creationId xmlns:a16="http://schemas.microsoft.com/office/drawing/2014/main" id="{728FA385-E4B2-050D-7B2A-22926828B0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7919" y="3952076"/>
            <a:ext cx="1021651" cy="1144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6" descr="jw">
            <a:extLst>
              <a:ext uri="{FF2B5EF4-FFF2-40B4-BE49-F238E27FC236}">
                <a16:creationId xmlns:a16="http://schemas.microsoft.com/office/drawing/2014/main" id="{8005D368-26A4-5216-09A1-C40418088F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7544" y="2293720"/>
            <a:ext cx="1131754" cy="107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77E51E9-383F-CB3F-79E1-4865A98B75B4}"/>
              </a:ext>
            </a:extLst>
          </p:cNvPr>
          <p:cNvSpPr txBox="1">
            <a:spLocks/>
          </p:cNvSpPr>
          <p:nvPr/>
        </p:nvSpPr>
        <p:spPr>
          <a:xfrm>
            <a:off x="6899065" y="2881131"/>
            <a:ext cx="807195" cy="460484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James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D8C03E82-9509-7181-2FE3-EDE0D31138BC}"/>
              </a:ext>
            </a:extLst>
          </p:cNvPr>
          <p:cNvSpPr txBox="1">
            <a:spLocks/>
          </p:cNvSpPr>
          <p:nvPr/>
        </p:nvSpPr>
        <p:spPr>
          <a:xfrm>
            <a:off x="5311548" y="3429000"/>
            <a:ext cx="807195" cy="460484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James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7058D25-B4D0-36B2-B433-64FE8C7EE2ED}"/>
              </a:ext>
            </a:extLst>
          </p:cNvPr>
          <p:cNvSpPr txBox="1">
            <a:spLocks/>
          </p:cNvSpPr>
          <p:nvPr/>
        </p:nvSpPr>
        <p:spPr>
          <a:xfrm>
            <a:off x="5849000" y="5174756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dirty="0">
                <a:solidFill>
                  <a:schemeClr val="bg1"/>
                </a:solidFill>
              </a:rPr>
              <a:t>Divya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BEB61B7-1866-4880-9ED1-C0552F5CA3D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210492" y="2359026"/>
            <a:ext cx="1126740" cy="1044209"/>
          </a:xfrm>
          <a:prstGeom prst="rect">
            <a:avLst/>
          </a:prstGeom>
        </p:spPr>
      </p:pic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1307BE8A-F00B-06B1-4A24-3218349308D1}"/>
              </a:ext>
            </a:extLst>
          </p:cNvPr>
          <p:cNvSpPr txBox="1">
            <a:spLocks/>
          </p:cNvSpPr>
          <p:nvPr/>
        </p:nvSpPr>
        <p:spPr>
          <a:xfrm>
            <a:off x="10378966" y="3454766"/>
            <a:ext cx="789792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 err="1">
                <a:solidFill>
                  <a:schemeClr val="bg1"/>
                </a:solidFill>
              </a:rPr>
              <a:t>Munya</a:t>
            </a:r>
            <a:endParaRPr lang="en-GB" sz="1350" b="1" dirty="0">
              <a:solidFill>
                <a:schemeClr val="bg1"/>
              </a:solidFill>
            </a:endParaRPr>
          </a:p>
        </p:txBody>
      </p:sp>
      <p:pic>
        <p:nvPicPr>
          <p:cNvPr id="13" name="Picture 10" descr="lc">
            <a:extLst>
              <a:ext uri="{FF2B5EF4-FFF2-40B4-BE49-F238E27FC236}">
                <a16:creationId xmlns:a16="http://schemas.microsoft.com/office/drawing/2014/main" id="{66861444-F336-B76F-2B4D-E1C52E4D48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9742" y="3936565"/>
            <a:ext cx="1203799" cy="1129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C542BFF9-5B88-0746-1483-127738475DB9}"/>
              </a:ext>
            </a:extLst>
          </p:cNvPr>
          <p:cNvSpPr txBox="1">
            <a:spLocks/>
          </p:cNvSpPr>
          <p:nvPr/>
        </p:nvSpPr>
        <p:spPr>
          <a:xfrm>
            <a:off x="11102842" y="5122935"/>
            <a:ext cx="1075409" cy="476781"/>
          </a:xfrm>
          <a:prstGeom prst="rect">
            <a:avLst/>
          </a:prstGeom>
        </p:spPr>
        <p:txBody>
          <a:bodyPr vert="horz" lIns="68580" tIns="34290" rIns="68580" bIns="34290" rtlCol="0">
            <a:no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en-GB" sz="1350" b="1" dirty="0">
                <a:solidFill>
                  <a:schemeClr val="bg1"/>
                </a:solidFill>
              </a:rPr>
              <a:t>Technician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350" b="1" dirty="0">
                <a:solidFill>
                  <a:schemeClr val="bg1"/>
                </a:solidFill>
              </a:rPr>
              <a:t>Lee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52006564-2FC4-03BD-C88D-80CE26875306}"/>
              </a:ext>
            </a:extLst>
          </p:cNvPr>
          <p:cNvSpPr txBox="1">
            <a:spLocks/>
          </p:cNvSpPr>
          <p:nvPr/>
        </p:nvSpPr>
        <p:spPr>
          <a:xfrm>
            <a:off x="5633361" y="1685548"/>
            <a:ext cx="3535872" cy="642342"/>
          </a:xfrm>
          <a:prstGeom prst="rect">
            <a:avLst/>
          </a:prstGeom>
        </p:spPr>
        <p:txBody>
          <a:bodyPr vert="horz" wrap="none" lIns="0" tIns="0" rIns="0" bIns="0" rtlCol="0" anchor="t" anchorCtr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 dirty="0"/>
              <a:t>Some of your module tutors…</a:t>
            </a:r>
          </a:p>
        </p:txBody>
      </p:sp>
      <p:pic>
        <p:nvPicPr>
          <p:cNvPr id="20" name="Picture 15" descr="nik">
            <a:extLst>
              <a:ext uri="{FF2B5EF4-FFF2-40B4-BE49-F238E27FC236}">
                <a16:creationId xmlns:a16="http://schemas.microsoft.com/office/drawing/2014/main" id="{F145DC3C-7A71-ED47-1176-B25D2EE600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0399" y="3929083"/>
            <a:ext cx="1060253" cy="10309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E5610B67-3BB6-FD33-5BF7-DED2473FEE44}"/>
              </a:ext>
            </a:extLst>
          </p:cNvPr>
          <p:cNvSpPr txBox="1">
            <a:spLocks/>
          </p:cNvSpPr>
          <p:nvPr/>
        </p:nvSpPr>
        <p:spPr>
          <a:xfrm>
            <a:off x="4718740" y="5082245"/>
            <a:ext cx="539487" cy="483193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>
                <a:solidFill>
                  <a:schemeClr val="bg1"/>
                </a:solidFill>
              </a:rPr>
              <a:t>Nik</a:t>
            </a:r>
          </a:p>
        </p:txBody>
      </p:sp>
    </p:spTree>
    <p:extLst>
      <p:ext uri="{BB962C8B-B14F-4D97-AF65-F5344CB8AC3E}">
        <p14:creationId xmlns:p14="http://schemas.microsoft.com/office/powerpoint/2010/main" val="6477664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CFB91-1EAC-4BAE-A0A4-F5F3F98C9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A6840-00FB-4322-A19A-2A72C90698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2681" y="1400911"/>
            <a:ext cx="10718085" cy="4383804"/>
          </a:xfrm>
        </p:spPr>
        <p:txBody>
          <a:bodyPr wrap="square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First point of contact for you!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Gaynor Thomas – Digital Degree Apprenticeships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Gordon Dickers and Gareth Jones– Comp, DIS, CNCS, SE, Web, Games Dev, Cloud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Richard Morgan – Games Design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Nabeel Masih - Animation and VFX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Steve Mosey – Electronics Cluster (EEE and Embedded)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Tim Bashford and Mike Dacey – PG Computing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Nitheesh Kaliyamurthy – CertHE Digital &amp; Electronics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080EDE-A85F-43D0-84A4-E6D68D9523DB}"/>
              </a:ext>
            </a:extLst>
          </p:cNvPr>
          <p:cNvSpPr txBox="1"/>
          <p:nvPr/>
        </p:nvSpPr>
        <p:spPr>
          <a:xfrm>
            <a:off x="5432977" y="272620"/>
            <a:ext cx="626413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Programme Managers</a:t>
            </a:r>
          </a:p>
        </p:txBody>
      </p:sp>
    </p:spTree>
    <p:extLst>
      <p:ext uri="{BB962C8B-B14F-4D97-AF65-F5344CB8AC3E}">
        <p14:creationId xmlns:p14="http://schemas.microsoft.com/office/powerpoint/2010/main" val="35623927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FE54B-3901-41A1-9ACF-6F65B06FE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FE88A-1C43-4FDA-825F-EBCCA506F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1869" y="1839854"/>
            <a:ext cx="8136904" cy="2736304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Respect and support every individual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Provide you with best learning and teaching experience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Work with industries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Inclusive and team working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Student voice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88F47B-26DB-4347-990A-D765C3651730}"/>
              </a:ext>
            </a:extLst>
          </p:cNvPr>
          <p:cNvSpPr txBox="1"/>
          <p:nvPr/>
        </p:nvSpPr>
        <p:spPr>
          <a:xfrm>
            <a:off x="4968323" y="456407"/>
            <a:ext cx="290843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Our Ethos</a:t>
            </a:r>
          </a:p>
        </p:txBody>
      </p:sp>
    </p:spTree>
    <p:extLst>
      <p:ext uri="{BB962C8B-B14F-4D97-AF65-F5344CB8AC3E}">
        <p14:creationId xmlns:p14="http://schemas.microsoft.com/office/powerpoint/2010/main" val="10358994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73105-1FD3-477E-93EF-3FD5EBE08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881" y="610850"/>
            <a:ext cx="4722292" cy="72008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Who is here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76897-779B-4254-95A3-6274B6F31E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758" y="1720887"/>
            <a:ext cx="5739138" cy="3879813"/>
          </a:xfrm>
        </p:spPr>
        <p:txBody>
          <a:bodyPr>
            <a:no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Computer Networks and Cyber Security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Cloud Computing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Cloud Software Development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895EB636-0389-4867-9664-CD66531C7F34}"/>
              </a:ext>
            </a:extLst>
          </p:cNvPr>
          <p:cNvSpPr txBox="1">
            <a:spLocks/>
          </p:cNvSpPr>
          <p:nvPr/>
        </p:nvSpPr>
        <p:spPr>
          <a:xfrm>
            <a:off x="6532908" y="1720887"/>
            <a:ext cx="5084812" cy="2990261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Data Information and Systems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Software Engineering</a:t>
            </a:r>
          </a:p>
        </p:txBody>
      </p:sp>
    </p:spTree>
    <p:extLst>
      <p:ext uri="{BB962C8B-B14F-4D97-AF65-F5344CB8AC3E}">
        <p14:creationId xmlns:p14="http://schemas.microsoft.com/office/powerpoint/2010/main" val="25984042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0D0E7-2D7B-4E4B-8679-C488C5812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1</a:t>
            </a:r>
            <a:r>
              <a:rPr lang="en-GB" baseline="30000" dirty="0">
                <a:solidFill>
                  <a:schemeClr val="accent1">
                    <a:lumMod val="50000"/>
                  </a:schemeClr>
                </a:solidFill>
              </a:rPr>
              <a:t>st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Year…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6FC53B-CCE7-45AF-8F06-4CD5E29392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016" y="1459516"/>
            <a:ext cx="6326704" cy="4412645"/>
          </a:xfrm>
        </p:spPr>
        <p:txBody>
          <a:bodyPr wrap="square"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Induction 26 – 30/09/2022.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Semester 1 teaching starts from 03/10/2022</a:t>
            </a:r>
          </a:p>
          <a:p>
            <a:pPr marL="1028700" lvl="1" indent="-342900"/>
            <a:r>
              <a:rPr lang="en-GB" dirty="0">
                <a:solidFill>
                  <a:schemeClr val="bg1"/>
                </a:solidFill>
              </a:rPr>
              <a:t>Block 1: 03/10/22 to 04/11/22</a:t>
            </a:r>
          </a:p>
          <a:p>
            <a:pPr marL="1028700" lvl="1" indent="-342900"/>
            <a:r>
              <a:rPr lang="en-GB" dirty="0">
                <a:solidFill>
                  <a:schemeClr val="bg1"/>
                </a:solidFill>
              </a:rPr>
              <a:t>Mid assessment point/reading week: 07 -11/11/2022</a:t>
            </a:r>
          </a:p>
          <a:p>
            <a:pPr marL="1028700" lvl="1" indent="-342900"/>
            <a:r>
              <a:rPr lang="en-GB" dirty="0">
                <a:solidFill>
                  <a:schemeClr val="bg1"/>
                </a:solidFill>
              </a:rPr>
              <a:t>Block 2: 14/11/2022 to 16/12/22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Christmas break 19/12/22 to 02/01/23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Exam period: 03/01/23 to 13/01/23</a:t>
            </a:r>
          </a:p>
          <a:p>
            <a:endParaRPr lang="en-GB" sz="24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6CB9F27-2BDC-4992-AF35-DBACD70D279F}"/>
              </a:ext>
            </a:extLst>
          </p:cNvPr>
          <p:cNvSpPr txBox="1">
            <a:spLocks/>
          </p:cNvSpPr>
          <p:nvPr/>
        </p:nvSpPr>
        <p:spPr>
          <a:xfrm>
            <a:off x="6586538" y="1330928"/>
            <a:ext cx="5221446" cy="1704561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Semester 2 teaching starts from 30/01/2023</a:t>
            </a:r>
          </a:p>
          <a:p>
            <a:pPr marL="1028700" lvl="1" indent="-342900"/>
            <a:r>
              <a:rPr lang="en-GB" sz="2200" dirty="0">
                <a:solidFill>
                  <a:schemeClr val="bg1"/>
                </a:solidFill>
              </a:rPr>
              <a:t>Block 1: 30/01/23 to 03/03/2023</a:t>
            </a:r>
          </a:p>
          <a:p>
            <a:pPr marL="1028700" lvl="1" indent="-342900"/>
            <a:r>
              <a:rPr lang="en-GB" sz="2200" dirty="0">
                <a:solidFill>
                  <a:schemeClr val="bg1"/>
                </a:solidFill>
              </a:rPr>
              <a:t>Mid assessment point/reading week: 06 -10/03/2023</a:t>
            </a:r>
          </a:p>
          <a:p>
            <a:pPr marL="1028700" lvl="1" indent="-342900"/>
            <a:r>
              <a:rPr lang="en-GB" sz="2200" dirty="0">
                <a:solidFill>
                  <a:schemeClr val="bg1"/>
                </a:solidFill>
              </a:rPr>
              <a:t>Block 2: 13/03/2023 to 31/03/23</a:t>
            </a:r>
          </a:p>
          <a:p>
            <a:pPr marL="1028700" lvl="1" indent="-342900"/>
            <a:r>
              <a:rPr lang="en-GB" sz="2200" dirty="0">
                <a:solidFill>
                  <a:schemeClr val="bg1"/>
                </a:solidFill>
              </a:rPr>
              <a:t>Easter break 03/04/23 to 21/04/23</a:t>
            </a:r>
          </a:p>
          <a:p>
            <a:pPr marL="1028700" lvl="1" indent="-342900"/>
            <a:r>
              <a:rPr lang="en-GB" sz="2200" dirty="0">
                <a:solidFill>
                  <a:schemeClr val="bg1"/>
                </a:solidFill>
              </a:rPr>
              <a:t>Block 3: 24/04/23 to 05/05/2023</a:t>
            </a: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Semester 2 assessment period: 08/05/2023 to 17/05/2023</a:t>
            </a:r>
          </a:p>
          <a:p>
            <a:endParaRPr lang="en-GB" sz="22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70B16C3D-8543-4245-9EDE-05BC080787B3}"/>
              </a:ext>
            </a:extLst>
          </p:cNvPr>
          <p:cNvSpPr txBox="1">
            <a:spLocks/>
          </p:cNvSpPr>
          <p:nvPr/>
        </p:nvSpPr>
        <p:spPr>
          <a:xfrm>
            <a:off x="5608893" y="394346"/>
            <a:ext cx="4722292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dirty="0">
                <a:solidFill>
                  <a:schemeClr val="bg1"/>
                </a:solidFill>
              </a:rPr>
              <a:t>Key Dates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BD244A7-544D-DD51-6A93-812C9AC12856}"/>
              </a:ext>
            </a:extLst>
          </p:cNvPr>
          <p:cNvSpPr txBox="1">
            <a:spLocks/>
          </p:cNvSpPr>
          <p:nvPr/>
        </p:nvSpPr>
        <p:spPr>
          <a:xfrm>
            <a:off x="3842464" y="4958842"/>
            <a:ext cx="5221446" cy="113646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Resit: 17 – 21/07/2023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FF0000"/>
                </a:solidFill>
              </a:rPr>
              <a:t>Results portal – </a:t>
            </a:r>
            <a:r>
              <a:rPr lang="en-GB" sz="2200" b="1" dirty="0">
                <a:solidFill>
                  <a:srgbClr val="FF0000"/>
                </a:solidFill>
              </a:rPr>
              <a:t>Feb, June, and Aug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6273238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9E388-17E3-4F30-A8E4-A520A79AEA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6EB31-42FC-4340-A92E-0B032F223C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70484"/>
            <a:ext cx="5706717" cy="3917032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Enrolment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UWTSD Hwb App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IT Support – Login, Moodle, etc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Parking 	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dirty="0"/>
              <a:t>Timetable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86CB0F3-BD6E-44FA-984F-B1189878822D}"/>
              </a:ext>
            </a:extLst>
          </p:cNvPr>
          <p:cNvSpPr txBox="1">
            <a:spLocks/>
          </p:cNvSpPr>
          <p:nvPr/>
        </p:nvSpPr>
        <p:spPr>
          <a:xfrm>
            <a:off x="5014292" y="397903"/>
            <a:ext cx="4999383" cy="646343"/>
          </a:xfr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800" b="1" dirty="0">
                <a:solidFill>
                  <a:schemeClr val="bg1"/>
                </a:solidFill>
              </a:rPr>
              <a:t>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34919638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Covid-19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5336578" y="330774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solidFill>
                  <a:schemeClr val="bg1"/>
                </a:solidFill>
              </a:rPr>
              <a:t>Course Information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9046DC-A799-270A-266E-124D689D11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5319713" cy="3857624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Programme of Study Handbook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Module Directory </a:t>
            </a:r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Virtual Learning Environment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Attendance monitoring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Feedback – 20 working days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Student Voice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Course reps</a:t>
            </a:r>
          </a:p>
          <a:p>
            <a:endParaRPr lang="en-GB" dirty="0"/>
          </a:p>
        </p:txBody>
      </p:sp>
      <p:sp>
        <p:nvSpPr>
          <p:cNvPr id="3" name="Content Placeholder 5">
            <a:extLst>
              <a:ext uri="{FF2B5EF4-FFF2-40B4-BE49-F238E27FC236}">
                <a16:creationId xmlns:a16="http://schemas.microsoft.com/office/drawing/2014/main" id="{A7F789EF-F940-308B-F490-BBA593B0ED84}"/>
              </a:ext>
            </a:extLst>
          </p:cNvPr>
          <p:cNvSpPr txBox="1">
            <a:spLocks/>
          </p:cNvSpPr>
          <p:nvPr/>
        </p:nvSpPr>
        <p:spPr>
          <a:xfrm>
            <a:off x="6046190" y="1600201"/>
            <a:ext cx="5319713" cy="3857624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Equality &amp; Diversity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Health and Safety module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Safeguarding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00913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Covid-19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5336578" y="330774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solidFill>
                  <a:schemeClr val="bg1"/>
                </a:solidFill>
              </a:rPr>
              <a:t>Learning Resources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9046DC-A799-270A-266E-124D689D11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5319713" cy="3857624"/>
          </a:xfrm>
        </p:spPr>
        <p:txBody>
          <a:bodyPr wrap="square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Library getting started guides</a:t>
            </a:r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UWTSD Referencing Handbooks and Cite them Right online platform</a:t>
            </a:r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LinkedIn Learning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JISC Discovery Tool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Library Tours – Thursday </a:t>
            </a:r>
          </a:p>
        </p:txBody>
      </p:sp>
    </p:spTree>
    <p:extLst>
      <p:ext uri="{BB962C8B-B14F-4D97-AF65-F5344CB8AC3E}">
        <p14:creationId xmlns:p14="http://schemas.microsoft.com/office/powerpoint/2010/main" val="37727902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Covid-19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5336578" y="330773"/>
            <a:ext cx="5698215" cy="1069401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solidFill>
                  <a:schemeClr val="bg1"/>
                </a:solidFill>
              </a:rPr>
              <a:t>Student Support Services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9046DC-A799-270A-266E-124D689D11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9154332" cy="3857624"/>
          </a:xfrm>
        </p:spPr>
        <p:txBody>
          <a:bodyPr wrap="square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Student Money Support</a:t>
            </a:r>
            <a:endParaRPr lang="en-GB" sz="2800" dirty="0">
              <a:solidFill>
                <a:srgbClr val="954F72"/>
              </a:solidFill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Money Support </a:t>
            </a:r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Learning Support 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Wellbeing</a:t>
            </a:r>
            <a:r>
              <a:rPr lang="en-GB" dirty="0"/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Careers service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Welsh Language Support </a:t>
            </a:r>
          </a:p>
          <a:p>
            <a:endParaRPr lang="en-GB" dirty="0"/>
          </a:p>
          <a:p>
            <a:r>
              <a:rPr lang="en-GB" dirty="0"/>
              <a:t>For further information please contact HWB </a:t>
            </a:r>
          </a:p>
        </p:txBody>
      </p:sp>
    </p:spTree>
    <p:extLst>
      <p:ext uri="{BB962C8B-B14F-4D97-AF65-F5344CB8AC3E}">
        <p14:creationId xmlns:p14="http://schemas.microsoft.com/office/powerpoint/2010/main" val="32369181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7A66F-444A-4354-BDCF-8E59D2299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479" y="1660173"/>
            <a:ext cx="4999383" cy="646343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Few points to remember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DBAA0B-0C36-4D0F-8517-9F7DB9A07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029" y="2746749"/>
            <a:ext cx="3350438" cy="2160240"/>
          </a:xfrm>
        </p:spPr>
        <p:txBody>
          <a:bodyPr>
            <a:noAutofit/>
          </a:bodyPr>
          <a:lstStyle/>
          <a:p>
            <a:r>
              <a:rPr lang="en-GB" sz="2400" dirty="0"/>
              <a:t>Team working</a:t>
            </a:r>
          </a:p>
          <a:p>
            <a:r>
              <a:rPr lang="en-GB" sz="2400" dirty="0"/>
              <a:t>Time management</a:t>
            </a:r>
          </a:p>
          <a:p>
            <a:r>
              <a:rPr lang="en-GB" sz="2400" dirty="0"/>
              <a:t>Do not leave until late</a:t>
            </a:r>
          </a:p>
          <a:p>
            <a:r>
              <a:rPr lang="en-GB" sz="2400" dirty="0"/>
              <a:t>Talk to us</a:t>
            </a:r>
          </a:p>
          <a:p>
            <a:r>
              <a:rPr lang="en-GB" sz="2400" dirty="0"/>
              <a:t>We are here to support you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0A84D2A-83C4-4190-92C5-E6E1DFD7BF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557" y="1141335"/>
            <a:ext cx="6275981" cy="4290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0535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601D0-D217-42B0-9A8F-EB9C832EE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6CEAF-2E8E-4305-BA41-02CA966B3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0187" y="2271091"/>
            <a:ext cx="9374257" cy="3006588"/>
          </a:xfrm>
        </p:spPr>
        <p:txBody>
          <a:bodyPr wrap="square"/>
          <a:lstStyle/>
          <a:p>
            <a:pPr latinLnBrk="1"/>
            <a:r>
              <a:rPr lang="en-GB" sz="44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https://hwb.uwtsd.ac.uk/pages/student/resources_welcomeandinduction/inductionresources</a:t>
            </a:r>
            <a:r>
              <a:rPr lang="en-GB" sz="4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244894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imeline&#10;&#10;Description automatically generated">
            <a:extLst>
              <a:ext uri="{FF2B5EF4-FFF2-40B4-BE49-F238E27FC236}">
                <a16:creationId xmlns:a16="http://schemas.microsoft.com/office/drawing/2014/main" id="{2F06424C-E436-45E6-B907-C1B6D6A870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0922" y="447261"/>
            <a:ext cx="6899155" cy="5208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507606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2C44876-E73E-4911-BC32-19B6122A67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749" y="2192450"/>
            <a:ext cx="10803903" cy="2473100"/>
          </a:xfrm>
        </p:spPr>
        <p:txBody>
          <a:bodyPr/>
          <a:lstStyle/>
          <a:p>
            <a:pPr algn="ctr"/>
            <a:r>
              <a:rPr lang="en-GB" sz="7200" dirty="0" err="1"/>
              <a:t>Diolch</a:t>
            </a:r>
            <a:r>
              <a:rPr lang="en-GB" sz="7200" dirty="0"/>
              <a:t>/Thank you </a:t>
            </a:r>
          </a:p>
          <a:p>
            <a:pPr algn="ctr"/>
            <a:r>
              <a:rPr lang="en-GB" sz="7200" dirty="0"/>
              <a:t>Any Questions? </a:t>
            </a:r>
          </a:p>
          <a:p>
            <a:pPr algn="ctr"/>
            <a:endParaRPr lang="en-GB" sz="7200" dirty="0"/>
          </a:p>
        </p:txBody>
      </p:sp>
    </p:spTree>
    <p:extLst>
      <p:ext uri="{BB962C8B-B14F-4D97-AF65-F5344CB8AC3E}">
        <p14:creationId xmlns:p14="http://schemas.microsoft.com/office/powerpoint/2010/main" val="247983207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243</TotalTime>
  <Words>564</Words>
  <Application>Microsoft Office PowerPoint</Application>
  <PresentationFormat>Widescreen</PresentationFormat>
  <Paragraphs>151</Paragraphs>
  <Slides>20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20</vt:i4>
      </vt:variant>
    </vt:vector>
  </HeadingPairs>
  <TitlesOfParts>
    <vt:vector size="45" baseType="lpstr">
      <vt:lpstr>Arial</vt:lpstr>
      <vt:lpstr>Calibri</vt:lpstr>
      <vt:lpstr>Calibri Light</vt:lpstr>
      <vt:lpstr>Wingdings 3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Applied Computing Wales Institute of Science and Art (WISA)</vt:lpstr>
      <vt:lpstr>PowerPoint Presentation</vt:lpstr>
      <vt:lpstr>PowerPoint Presentation</vt:lpstr>
      <vt:lpstr> </vt:lpstr>
      <vt:lpstr>PowerPoint Presentation</vt:lpstr>
      <vt:lpstr>Applied Computing Staff</vt:lpstr>
      <vt:lpstr>PowerPoint Presentation</vt:lpstr>
      <vt:lpstr>PowerPoint Presentation</vt:lpstr>
      <vt:lpstr>Who is here today?</vt:lpstr>
      <vt:lpstr>1st Year…</vt:lpstr>
      <vt:lpstr>PowerPoint Presentation</vt:lpstr>
      <vt:lpstr>Covid-19 </vt:lpstr>
      <vt:lpstr>Covid-19 </vt:lpstr>
      <vt:lpstr>Covid-19 </vt:lpstr>
      <vt:lpstr>Few points to remember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Gaynor Thomas</cp:lastModifiedBy>
  <cp:revision>104</cp:revision>
  <dcterms:created xsi:type="dcterms:W3CDTF">2021-03-09T15:35:42Z</dcterms:created>
  <dcterms:modified xsi:type="dcterms:W3CDTF">2022-09-25T17:42:39Z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