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7562850" cy="10688638"/>
  <p:notesSz cx="10688638" cy="756285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72" d="100"/>
          <a:sy n="72" d="100"/>
        </p:scale>
        <p:origin x="308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02458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mdpi.com/2071-1050/16/13/5303/pdf" TargetMode="External"/><Relationship Id="rId13"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sdgs.un.org/goals/goal12" TargetMode="External"/><Relationship Id="rId12" Type="http://schemas.openxmlformats.org/officeDocument/2006/relationships/image" Target="../media/image4.png"/><Relationship Id="rId2" Type="http://schemas.openxmlformats.org/officeDocument/2006/relationships/notesSlide" Target="../notesSlides/notesSlide1.xml"/><Relationship Id="rId16"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hyperlink" Target="https://www.inditex.com/itxcomweb/api/media/d6d06b5c-4a2f-431d-915f-ce8ca9e95181/Sustainabilityreport2024.pdf" TargetMode="External"/><Relationship Id="rId11" Type="http://schemas.openxmlformats.org/officeDocument/2006/relationships/image" Target="../media/image3.png"/><Relationship Id="rId5" Type="http://schemas.openxmlformats.org/officeDocument/2006/relationships/hyperlink" Target="https://www.mdpi.com/2071-1050/16/9/3862/pdf" TargetMode="External"/><Relationship Id="rId15" Type="http://schemas.openxmlformats.org/officeDocument/2006/relationships/image" Target="../media/image7.png"/><Relationship Id="rId10" Type="http://schemas.openxmlformats.org/officeDocument/2006/relationships/image" Target="../media/image2.png"/><Relationship Id="rId4" Type="http://schemas.openxmlformats.org/officeDocument/2006/relationships/hyperlink" Target="https://doi.org/10.1080/15487733.2023.2220592" TargetMode="External"/><Relationship Id="rId9" Type="http://schemas.openxmlformats.org/officeDocument/2006/relationships/hyperlink" Target="https://www.wrap.ngo/resources/report/textiles-market-situation-report-2024" TargetMode="External"/><Relationship Id="rId1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AF9F5"/>
        </a:solidFill>
        <a:effectLst/>
      </p:bgPr>
    </p:bg>
    <p:spTree>
      <p:nvGrpSpPr>
        <p:cNvPr id="1" name=""/>
        <p:cNvGrpSpPr/>
        <p:nvPr/>
      </p:nvGrpSpPr>
      <p:grpSpPr>
        <a:xfrm>
          <a:off x="0" y="0"/>
          <a:ext cx="0" cy="0"/>
          <a:chOff x="0" y="0"/>
          <a:chExt cx="0" cy="0"/>
        </a:xfrm>
      </p:grpSpPr>
      <p:sp>
        <p:nvSpPr>
          <p:cNvPr id="2" name="Shape 0"/>
          <p:cNvSpPr/>
          <p:nvPr/>
        </p:nvSpPr>
        <p:spPr>
          <a:xfrm>
            <a:off x="109728" y="109728"/>
            <a:ext cx="7342632" cy="10469880"/>
          </a:xfrm>
          <a:prstGeom prst="rect">
            <a:avLst/>
          </a:prstGeom>
          <a:solidFill>
            <a:srgbClr val="FAF9F5">
              <a:alpha val="0"/>
            </a:srgbClr>
          </a:solidFill>
          <a:ln w="12700">
            <a:solidFill>
              <a:srgbClr val="D7CFBF"/>
            </a:solidFill>
            <a:prstDash val="solid"/>
          </a:ln>
        </p:spPr>
      </p:sp>
      <p:sp>
        <p:nvSpPr>
          <p:cNvPr id="3" name="Text 1"/>
          <p:cNvSpPr/>
          <p:nvPr/>
        </p:nvSpPr>
        <p:spPr>
          <a:xfrm>
            <a:off x="256032" y="201168"/>
            <a:ext cx="7059168" cy="310896"/>
          </a:xfrm>
          <a:prstGeom prst="rect">
            <a:avLst/>
          </a:prstGeom>
          <a:noFill/>
          <a:ln/>
        </p:spPr>
        <p:txBody>
          <a:bodyPr wrap="square" lIns="0" tIns="0" rIns="0" bIns="0" rtlCol="0" anchor="ctr">
            <a:normAutofit/>
          </a:bodyPr>
          <a:lstStyle/>
          <a:p>
            <a:pPr marL="0" indent="0" algn="ctr">
              <a:buNone/>
            </a:pPr>
            <a:r>
              <a:rPr lang="en-US" sz="1850" b="1" dirty="0">
                <a:solidFill>
                  <a:srgbClr val="111111"/>
                </a:solidFill>
                <a:ea typeface="Georgia" pitchFamily="34" charset="-122"/>
                <a:cs typeface="Georgia" pitchFamily="34" charset="-120"/>
              </a:rPr>
              <a:t>ZARA LOOP UK: CHILDREN’S CLOTHING SUBSCRIPTION</a:t>
            </a:r>
            <a:endParaRPr lang="en-US" sz="1850" dirty="0"/>
          </a:p>
        </p:txBody>
      </p:sp>
      <p:sp>
        <p:nvSpPr>
          <p:cNvPr id="4" name="Shape 2"/>
          <p:cNvSpPr/>
          <p:nvPr/>
        </p:nvSpPr>
        <p:spPr>
          <a:xfrm>
            <a:off x="2194560" y="518414"/>
            <a:ext cx="1143000" cy="0"/>
          </a:xfrm>
          <a:prstGeom prst="line">
            <a:avLst/>
          </a:prstGeom>
          <a:noFill/>
          <a:ln w="12700">
            <a:solidFill>
              <a:srgbClr val="7B8A68"/>
            </a:solidFill>
            <a:prstDash val="solid"/>
          </a:ln>
        </p:spPr>
      </p:sp>
      <p:sp>
        <p:nvSpPr>
          <p:cNvPr id="5" name="Shape 3"/>
          <p:cNvSpPr/>
          <p:nvPr/>
        </p:nvSpPr>
        <p:spPr>
          <a:xfrm>
            <a:off x="4224528" y="512064"/>
            <a:ext cx="1143000" cy="0"/>
          </a:xfrm>
          <a:prstGeom prst="line">
            <a:avLst/>
          </a:prstGeom>
          <a:noFill/>
          <a:ln w="12700">
            <a:solidFill>
              <a:srgbClr val="7B8A68"/>
            </a:solidFill>
            <a:prstDash val="solid"/>
          </a:ln>
        </p:spPr>
      </p:sp>
      <p:sp>
        <p:nvSpPr>
          <p:cNvPr id="6" name="Text 4"/>
          <p:cNvSpPr/>
          <p:nvPr/>
        </p:nvSpPr>
        <p:spPr>
          <a:xfrm>
            <a:off x="3694176" y="449834"/>
            <a:ext cx="182880" cy="137160"/>
          </a:xfrm>
          <a:prstGeom prst="rect">
            <a:avLst/>
          </a:prstGeom>
          <a:noFill/>
          <a:ln/>
        </p:spPr>
        <p:txBody>
          <a:bodyPr wrap="square" lIns="0" tIns="0" rIns="0" bIns="0" rtlCol="0" anchor="ctr"/>
          <a:lstStyle/>
          <a:p>
            <a:pPr marL="0" indent="0" algn="ctr">
              <a:buNone/>
            </a:pPr>
            <a:r>
              <a:rPr lang="en-US" sz="1600" dirty="0">
                <a:solidFill>
                  <a:srgbClr val="7B8A68"/>
                </a:solidFill>
              </a:rPr>
              <a:t>•</a:t>
            </a:r>
            <a:endParaRPr lang="en-US" sz="1600" dirty="0"/>
          </a:p>
        </p:txBody>
      </p:sp>
      <p:sp>
        <p:nvSpPr>
          <p:cNvPr id="7" name="Text 5"/>
          <p:cNvSpPr/>
          <p:nvPr/>
        </p:nvSpPr>
        <p:spPr>
          <a:xfrm>
            <a:off x="1965960" y="518414"/>
            <a:ext cx="3657600" cy="365760"/>
          </a:xfrm>
          <a:prstGeom prst="rect">
            <a:avLst/>
          </a:prstGeom>
          <a:noFill/>
          <a:ln/>
        </p:spPr>
        <p:txBody>
          <a:bodyPr wrap="square" lIns="0" tIns="0" rIns="0" bIns="0" rtlCol="0" anchor="ctr">
            <a:normAutofit/>
          </a:bodyPr>
          <a:lstStyle/>
          <a:p>
            <a:pPr marL="0" indent="0" algn="ctr">
              <a:buNone/>
            </a:pPr>
            <a:r>
              <a:rPr lang="en-US" sz="2200" i="1" dirty="0">
                <a:solidFill>
                  <a:srgbClr val="617152"/>
                </a:solidFill>
                <a:ea typeface="Georgia" pitchFamily="34" charset="-122"/>
                <a:cs typeface="Georgia" pitchFamily="34" charset="-120"/>
              </a:rPr>
              <a:t>Wear. Return. Renew.</a:t>
            </a:r>
            <a:endParaRPr lang="en-US" sz="2200" dirty="0"/>
          </a:p>
        </p:txBody>
      </p:sp>
      <p:sp>
        <p:nvSpPr>
          <p:cNvPr id="8" name="Shape 6"/>
          <p:cNvSpPr/>
          <p:nvPr/>
        </p:nvSpPr>
        <p:spPr>
          <a:xfrm>
            <a:off x="201168" y="1316736"/>
            <a:ext cx="3529584" cy="2816352"/>
          </a:xfrm>
          <a:prstGeom prst="rect">
            <a:avLst/>
          </a:prstGeom>
          <a:solidFill>
            <a:srgbClr val="FFFFFF"/>
          </a:solidFill>
          <a:ln w="12700">
            <a:solidFill>
              <a:srgbClr val="D7CFBF"/>
            </a:solidFill>
            <a:prstDash val="solid"/>
          </a:ln>
        </p:spPr>
      </p:sp>
      <p:sp>
        <p:nvSpPr>
          <p:cNvPr id="9" name="Shape 7"/>
          <p:cNvSpPr/>
          <p:nvPr/>
        </p:nvSpPr>
        <p:spPr>
          <a:xfrm>
            <a:off x="292608" y="1408176"/>
            <a:ext cx="256032" cy="292608"/>
          </a:xfrm>
          <a:prstGeom prst="rect">
            <a:avLst/>
          </a:prstGeom>
          <a:solidFill>
            <a:srgbClr val="617152"/>
          </a:solidFill>
          <a:ln w="12700">
            <a:solidFill>
              <a:srgbClr val="617152"/>
            </a:solidFill>
            <a:prstDash val="solid"/>
          </a:ln>
        </p:spPr>
      </p:sp>
      <p:sp>
        <p:nvSpPr>
          <p:cNvPr id="10" name="Text 8"/>
          <p:cNvSpPr/>
          <p:nvPr/>
        </p:nvSpPr>
        <p:spPr>
          <a:xfrm>
            <a:off x="301752" y="1435608"/>
            <a:ext cx="237744" cy="219456"/>
          </a:xfrm>
          <a:prstGeom prst="rect">
            <a:avLst/>
          </a:prstGeom>
          <a:noFill/>
          <a:ln/>
        </p:spPr>
        <p:txBody>
          <a:bodyPr wrap="square" lIns="0" tIns="0" rIns="0" bIns="0" rtlCol="0" anchor="ctr"/>
          <a:lstStyle/>
          <a:p>
            <a:pPr marL="0" indent="0" algn="ctr">
              <a:buNone/>
            </a:pPr>
            <a:r>
              <a:rPr lang="en-US" sz="1700" b="1" dirty="0">
                <a:solidFill>
                  <a:srgbClr val="FFFFFF"/>
                </a:solidFill>
                <a:ea typeface="Georgia" pitchFamily="34" charset="-122"/>
                <a:cs typeface="Georgia" pitchFamily="34" charset="-120"/>
              </a:rPr>
              <a:t>1</a:t>
            </a:r>
            <a:endParaRPr lang="en-US" sz="1700" dirty="0"/>
          </a:p>
        </p:txBody>
      </p:sp>
      <p:sp>
        <p:nvSpPr>
          <p:cNvPr id="11" name="Text 9"/>
          <p:cNvSpPr/>
          <p:nvPr/>
        </p:nvSpPr>
        <p:spPr>
          <a:xfrm>
            <a:off x="594360" y="1444752"/>
            <a:ext cx="3026664" cy="256032"/>
          </a:xfrm>
          <a:prstGeom prst="rect">
            <a:avLst/>
          </a:prstGeom>
          <a:noFill/>
          <a:ln/>
        </p:spPr>
        <p:txBody>
          <a:bodyPr wrap="square" lIns="0" tIns="0" rIns="0" bIns="0" rtlCol="0" anchor="ctr">
            <a:normAutofit/>
          </a:bodyPr>
          <a:lstStyle/>
          <a:p>
            <a:pPr marL="0" indent="0">
              <a:buNone/>
            </a:pPr>
            <a:r>
              <a:rPr lang="en-US" sz="1260" b="1" dirty="0">
                <a:solidFill>
                  <a:srgbClr val="111111"/>
                </a:solidFill>
                <a:ea typeface="Georgia" pitchFamily="34" charset="-122"/>
                <a:cs typeface="Georgia" pitchFamily="34" charset="-120"/>
              </a:rPr>
              <a:t>Brand and Sustainability Need</a:t>
            </a:r>
            <a:endParaRPr lang="en-US" sz="1260" dirty="0"/>
          </a:p>
        </p:txBody>
      </p:sp>
      <p:sp>
        <p:nvSpPr>
          <p:cNvPr id="12" name="Text 10"/>
          <p:cNvSpPr/>
          <p:nvPr/>
        </p:nvSpPr>
        <p:spPr>
          <a:xfrm>
            <a:off x="502920" y="1783080"/>
            <a:ext cx="2926080" cy="1417320"/>
          </a:xfrm>
          <a:prstGeom prst="rect">
            <a:avLst/>
          </a:prstGeom>
          <a:noFill/>
          <a:ln/>
        </p:spPr>
        <p:txBody>
          <a:bodyPr wrap="square" lIns="254" tIns="254" rIns="254" bIns="254" rtlCol="0" anchor="t">
            <a:normAutofit/>
          </a:bodyPr>
          <a:lstStyle/>
          <a:p>
            <a:pPr marL="0" indent="0">
              <a:buNone/>
            </a:pPr>
            <a:r>
              <a:rPr lang="en-US" sz="1000" dirty="0">
                <a:solidFill>
                  <a:srgbClr val="111111"/>
                </a:solidFill>
                <a:ea typeface="Arial" pitchFamily="34" charset="-122"/>
                <a:cs typeface="Arial" pitchFamily="34" charset="-120"/>
              </a:rPr>
              <a:t>Zara has the capacity to transition UK childrenswear to circular access. Inditex has cut operational emissions by 88 compared to 2018, but longer usage is required to cut impacts on value-chain (Inditex, 2025). The UK households disposed of 711,000 tons of textile in general waste, and 49% of the textiles found their way into the rubbish streams (WRAP, 2024).</a:t>
            </a:r>
            <a:endParaRPr lang="en-US" sz="1000" dirty="0"/>
          </a:p>
        </p:txBody>
      </p:sp>
      <p:sp>
        <p:nvSpPr>
          <p:cNvPr id="15" name="Shape 12"/>
          <p:cNvSpPr/>
          <p:nvPr/>
        </p:nvSpPr>
        <p:spPr>
          <a:xfrm>
            <a:off x="3831336" y="1316736"/>
            <a:ext cx="3529584" cy="2816352"/>
          </a:xfrm>
          <a:prstGeom prst="rect">
            <a:avLst/>
          </a:prstGeom>
          <a:solidFill>
            <a:srgbClr val="FFFFFF"/>
          </a:solidFill>
          <a:ln w="12700">
            <a:solidFill>
              <a:srgbClr val="D7CFBF"/>
            </a:solidFill>
            <a:prstDash val="solid"/>
          </a:ln>
        </p:spPr>
      </p:sp>
      <p:sp>
        <p:nvSpPr>
          <p:cNvPr id="16" name="Shape 13"/>
          <p:cNvSpPr/>
          <p:nvPr/>
        </p:nvSpPr>
        <p:spPr>
          <a:xfrm>
            <a:off x="3922776" y="1408176"/>
            <a:ext cx="256032" cy="292608"/>
          </a:xfrm>
          <a:prstGeom prst="rect">
            <a:avLst/>
          </a:prstGeom>
          <a:solidFill>
            <a:srgbClr val="617152"/>
          </a:solidFill>
          <a:ln w="12700">
            <a:solidFill>
              <a:srgbClr val="617152"/>
            </a:solidFill>
            <a:prstDash val="solid"/>
          </a:ln>
        </p:spPr>
      </p:sp>
      <p:sp>
        <p:nvSpPr>
          <p:cNvPr id="17" name="Text 14"/>
          <p:cNvSpPr/>
          <p:nvPr/>
        </p:nvSpPr>
        <p:spPr>
          <a:xfrm>
            <a:off x="3931920" y="1435608"/>
            <a:ext cx="237744" cy="219456"/>
          </a:xfrm>
          <a:prstGeom prst="rect">
            <a:avLst/>
          </a:prstGeom>
          <a:noFill/>
          <a:ln/>
        </p:spPr>
        <p:txBody>
          <a:bodyPr wrap="square" lIns="0" tIns="0" rIns="0" bIns="0" rtlCol="0" anchor="ctr"/>
          <a:lstStyle/>
          <a:p>
            <a:pPr marL="0" indent="0" algn="ctr">
              <a:buNone/>
            </a:pPr>
            <a:r>
              <a:rPr lang="en-US" sz="1700" b="1" dirty="0">
                <a:solidFill>
                  <a:srgbClr val="FFFFFF"/>
                </a:solidFill>
                <a:ea typeface="Georgia" pitchFamily="34" charset="-122"/>
                <a:cs typeface="Georgia" pitchFamily="34" charset="-120"/>
              </a:rPr>
              <a:t>2</a:t>
            </a:r>
            <a:endParaRPr lang="en-US" sz="1700" dirty="0"/>
          </a:p>
        </p:txBody>
      </p:sp>
      <p:sp>
        <p:nvSpPr>
          <p:cNvPr id="18" name="Text 15"/>
          <p:cNvSpPr/>
          <p:nvPr/>
        </p:nvSpPr>
        <p:spPr>
          <a:xfrm>
            <a:off x="4224528" y="1444752"/>
            <a:ext cx="3026664" cy="256032"/>
          </a:xfrm>
          <a:prstGeom prst="rect">
            <a:avLst/>
          </a:prstGeom>
          <a:noFill/>
          <a:ln/>
        </p:spPr>
        <p:txBody>
          <a:bodyPr wrap="square" lIns="0" tIns="0" rIns="0" bIns="0" rtlCol="0" anchor="ctr">
            <a:normAutofit/>
          </a:bodyPr>
          <a:lstStyle/>
          <a:p>
            <a:pPr marL="0" indent="0">
              <a:buNone/>
            </a:pPr>
            <a:r>
              <a:rPr lang="en-US" sz="1260" b="1" dirty="0">
                <a:solidFill>
                  <a:srgbClr val="111111"/>
                </a:solidFill>
                <a:ea typeface="Georgia" pitchFamily="34" charset="-122"/>
                <a:cs typeface="Georgia" pitchFamily="34" charset="-120"/>
              </a:rPr>
              <a:t>The Extension</a:t>
            </a:r>
            <a:endParaRPr lang="en-US" sz="1260" dirty="0"/>
          </a:p>
        </p:txBody>
      </p:sp>
      <p:sp>
        <p:nvSpPr>
          <p:cNvPr id="19" name="Text 16"/>
          <p:cNvSpPr/>
          <p:nvPr/>
        </p:nvSpPr>
        <p:spPr>
          <a:xfrm>
            <a:off x="3931920" y="1783080"/>
            <a:ext cx="2058416" cy="1719072"/>
          </a:xfrm>
          <a:prstGeom prst="rect">
            <a:avLst/>
          </a:prstGeom>
          <a:noFill/>
          <a:ln/>
        </p:spPr>
        <p:txBody>
          <a:bodyPr wrap="square" lIns="254" tIns="254" rIns="254" bIns="254" rtlCol="0" anchor="t">
            <a:noAutofit/>
          </a:bodyPr>
          <a:lstStyle/>
          <a:p>
            <a:pPr marL="0" indent="0">
              <a:buNone/>
            </a:pPr>
            <a:r>
              <a:rPr lang="en-US" sz="1000" dirty="0">
                <a:solidFill>
                  <a:srgbClr val="111111"/>
                </a:solidFill>
                <a:ea typeface="Arial" pitchFamily="34" charset="-122"/>
                <a:cs typeface="Arial" pitchFamily="34" charset="-120"/>
              </a:rPr>
              <a:t>Zara Loop UK would offer parents six long-lasting and durable children’s clothes in the age of 0-8 under subscription. Customers would choose sizes online and when the item outgrew them, they would drop off used items on Zara stores and be given the next size. Used clothes would be checked, mended and reused again and then the fiber would be recycled.</a:t>
            </a:r>
            <a:endParaRPr lang="en-US" sz="1000" dirty="0"/>
          </a:p>
        </p:txBody>
      </p:sp>
      <p:pic>
        <p:nvPicPr>
          <p:cNvPr id="20" name="Image 1" descr="/mnt/data/rack_box.png"/>
          <p:cNvPicPr>
            <a:picLocks noChangeAspect="1"/>
          </p:cNvPicPr>
          <p:nvPr/>
        </p:nvPicPr>
        <p:blipFill>
          <a:blip r:embed="rId3"/>
          <a:stretch>
            <a:fillRect/>
          </a:stretch>
        </p:blipFill>
        <p:spPr>
          <a:xfrm>
            <a:off x="6077553" y="1760220"/>
            <a:ext cx="1196150" cy="1664208"/>
          </a:xfrm>
          <a:prstGeom prst="rect">
            <a:avLst/>
          </a:prstGeom>
        </p:spPr>
      </p:pic>
      <p:sp>
        <p:nvSpPr>
          <p:cNvPr id="22" name="Shape 18"/>
          <p:cNvSpPr/>
          <p:nvPr/>
        </p:nvSpPr>
        <p:spPr>
          <a:xfrm>
            <a:off x="201168" y="4297680"/>
            <a:ext cx="3529584" cy="2898648"/>
          </a:xfrm>
          <a:prstGeom prst="rect">
            <a:avLst/>
          </a:prstGeom>
          <a:solidFill>
            <a:srgbClr val="FFFFFF"/>
          </a:solidFill>
          <a:ln w="12700">
            <a:solidFill>
              <a:srgbClr val="D7CFBF"/>
            </a:solidFill>
            <a:prstDash val="solid"/>
          </a:ln>
        </p:spPr>
      </p:sp>
      <p:sp>
        <p:nvSpPr>
          <p:cNvPr id="23" name="Shape 19"/>
          <p:cNvSpPr/>
          <p:nvPr/>
        </p:nvSpPr>
        <p:spPr>
          <a:xfrm>
            <a:off x="292608" y="4389120"/>
            <a:ext cx="256032" cy="292608"/>
          </a:xfrm>
          <a:prstGeom prst="rect">
            <a:avLst/>
          </a:prstGeom>
          <a:solidFill>
            <a:srgbClr val="617152"/>
          </a:solidFill>
          <a:ln w="12700">
            <a:solidFill>
              <a:srgbClr val="617152"/>
            </a:solidFill>
            <a:prstDash val="solid"/>
          </a:ln>
        </p:spPr>
      </p:sp>
      <p:sp>
        <p:nvSpPr>
          <p:cNvPr id="24" name="Text 20"/>
          <p:cNvSpPr/>
          <p:nvPr/>
        </p:nvSpPr>
        <p:spPr>
          <a:xfrm>
            <a:off x="301752" y="4416552"/>
            <a:ext cx="237744" cy="219456"/>
          </a:xfrm>
          <a:prstGeom prst="rect">
            <a:avLst/>
          </a:prstGeom>
          <a:noFill/>
          <a:ln/>
        </p:spPr>
        <p:txBody>
          <a:bodyPr wrap="square" lIns="0" tIns="0" rIns="0" bIns="0" rtlCol="0" anchor="ctr"/>
          <a:lstStyle/>
          <a:p>
            <a:pPr marL="0" indent="0" algn="ctr">
              <a:buNone/>
            </a:pPr>
            <a:r>
              <a:rPr lang="en-US" sz="1700" b="1" dirty="0">
                <a:solidFill>
                  <a:srgbClr val="FFFFFF"/>
                </a:solidFill>
                <a:ea typeface="Georgia" pitchFamily="34" charset="-122"/>
                <a:cs typeface="Georgia" pitchFamily="34" charset="-120"/>
              </a:rPr>
              <a:t>3</a:t>
            </a:r>
            <a:endParaRPr lang="en-US" sz="1700" dirty="0"/>
          </a:p>
        </p:txBody>
      </p:sp>
      <p:sp>
        <p:nvSpPr>
          <p:cNvPr id="25" name="Text 21"/>
          <p:cNvSpPr/>
          <p:nvPr/>
        </p:nvSpPr>
        <p:spPr>
          <a:xfrm>
            <a:off x="594360" y="4425696"/>
            <a:ext cx="3026664" cy="256032"/>
          </a:xfrm>
          <a:prstGeom prst="rect">
            <a:avLst/>
          </a:prstGeom>
          <a:noFill/>
          <a:ln/>
        </p:spPr>
        <p:txBody>
          <a:bodyPr wrap="square" lIns="0" tIns="0" rIns="0" bIns="0" rtlCol="0" anchor="ctr">
            <a:normAutofit/>
          </a:bodyPr>
          <a:lstStyle/>
          <a:p>
            <a:pPr marL="0" indent="0">
              <a:buNone/>
            </a:pPr>
            <a:r>
              <a:rPr lang="en-US" sz="1260" b="1" dirty="0">
                <a:solidFill>
                  <a:srgbClr val="111111"/>
                </a:solidFill>
                <a:ea typeface="Georgia" pitchFamily="34" charset="-122"/>
                <a:cs typeface="Georgia" pitchFamily="34" charset="-120"/>
              </a:rPr>
              <a:t>Why Customers Will Choose It</a:t>
            </a:r>
            <a:endParaRPr lang="en-US" sz="1260" dirty="0"/>
          </a:p>
        </p:txBody>
      </p:sp>
      <p:sp>
        <p:nvSpPr>
          <p:cNvPr id="26" name="Text 22"/>
          <p:cNvSpPr/>
          <p:nvPr/>
        </p:nvSpPr>
        <p:spPr>
          <a:xfrm>
            <a:off x="502920" y="4716779"/>
            <a:ext cx="2788920" cy="1572768"/>
          </a:xfrm>
          <a:prstGeom prst="rect">
            <a:avLst/>
          </a:prstGeom>
          <a:noFill/>
          <a:ln/>
        </p:spPr>
        <p:txBody>
          <a:bodyPr wrap="square" lIns="254" tIns="254" rIns="254" bIns="254" rtlCol="0" anchor="t">
            <a:normAutofit/>
          </a:bodyPr>
          <a:lstStyle/>
          <a:p>
            <a:pPr marL="0" indent="0">
              <a:buNone/>
            </a:pPr>
            <a:r>
              <a:rPr lang="en-US" sz="1000" dirty="0">
                <a:solidFill>
                  <a:srgbClr val="111111"/>
                </a:solidFill>
                <a:ea typeface="Arial" pitchFamily="34" charset="-122"/>
                <a:cs typeface="Arial" pitchFamily="34" charset="-120"/>
              </a:rPr>
              <a:t>Rental saves on frequent buying and storing and retains designs. Willingness to rent online clothes is affected by green value, familiarity, social representation and innovativeness (Dovalienė and Salciute, 2024). A study that analyzes the almost 200 European fashion businesses designates rental, repair and resale as circular strategies (D’Itria and Aus, 2023). Sustainable fashion awareness and purchase intention can be enhanced by digital access (Vassalo et al., 2024).</a:t>
            </a:r>
            <a:endParaRPr lang="en-US" sz="1000" dirty="0"/>
          </a:p>
        </p:txBody>
      </p:sp>
      <p:sp>
        <p:nvSpPr>
          <p:cNvPr id="29" name="Shape 24"/>
          <p:cNvSpPr/>
          <p:nvPr/>
        </p:nvSpPr>
        <p:spPr>
          <a:xfrm>
            <a:off x="3831336" y="4297680"/>
            <a:ext cx="3529584" cy="2898648"/>
          </a:xfrm>
          <a:prstGeom prst="rect">
            <a:avLst/>
          </a:prstGeom>
          <a:solidFill>
            <a:srgbClr val="FFFFFF"/>
          </a:solidFill>
          <a:ln w="12700">
            <a:solidFill>
              <a:srgbClr val="D7CFBF"/>
            </a:solidFill>
            <a:prstDash val="solid"/>
          </a:ln>
        </p:spPr>
      </p:sp>
      <p:sp>
        <p:nvSpPr>
          <p:cNvPr id="30" name="Shape 25"/>
          <p:cNvSpPr/>
          <p:nvPr/>
        </p:nvSpPr>
        <p:spPr>
          <a:xfrm>
            <a:off x="3922776" y="4389120"/>
            <a:ext cx="256032" cy="292608"/>
          </a:xfrm>
          <a:prstGeom prst="rect">
            <a:avLst/>
          </a:prstGeom>
          <a:solidFill>
            <a:srgbClr val="617152"/>
          </a:solidFill>
          <a:ln w="12700">
            <a:solidFill>
              <a:srgbClr val="617152"/>
            </a:solidFill>
            <a:prstDash val="solid"/>
          </a:ln>
        </p:spPr>
      </p:sp>
      <p:sp>
        <p:nvSpPr>
          <p:cNvPr id="31" name="Text 26"/>
          <p:cNvSpPr/>
          <p:nvPr/>
        </p:nvSpPr>
        <p:spPr>
          <a:xfrm>
            <a:off x="3931920" y="4416552"/>
            <a:ext cx="237744" cy="219456"/>
          </a:xfrm>
          <a:prstGeom prst="rect">
            <a:avLst/>
          </a:prstGeom>
          <a:noFill/>
          <a:ln/>
        </p:spPr>
        <p:txBody>
          <a:bodyPr wrap="square" lIns="0" tIns="0" rIns="0" bIns="0" rtlCol="0" anchor="ctr"/>
          <a:lstStyle/>
          <a:p>
            <a:pPr marL="0" indent="0" algn="ctr">
              <a:buNone/>
            </a:pPr>
            <a:r>
              <a:rPr lang="en-US" sz="1700" b="1" dirty="0">
                <a:solidFill>
                  <a:srgbClr val="FFFFFF"/>
                </a:solidFill>
                <a:ea typeface="Georgia" pitchFamily="34" charset="-122"/>
                <a:cs typeface="Georgia" pitchFamily="34" charset="-120"/>
              </a:rPr>
              <a:t>4</a:t>
            </a:r>
            <a:endParaRPr lang="en-US" sz="1700" dirty="0"/>
          </a:p>
        </p:txBody>
      </p:sp>
      <p:sp>
        <p:nvSpPr>
          <p:cNvPr id="32" name="Text 27"/>
          <p:cNvSpPr/>
          <p:nvPr/>
        </p:nvSpPr>
        <p:spPr>
          <a:xfrm>
            <a:off x="4224528" y="4425696"/>
            <a:ext cx="3026664" cy="256032"/>
          </a:xfrm>
          <a:prstGeom prst="rect">
            <a:avLst/>
          </a:prstGeom>
          <a:noFill/>
          <a:ln/>
        </p:spPr>
        <p:txBody>
          <a:bodyPr wrap="square" lIns="0" tIns="0" rIns="0" bIns="0" rtlCol="0" anchor="ctr">
            <a:normAutofit/>
          </a:bodyPr>
          <a:lstStyle/>
          <a:p>
            <a:pPr marL="0" indent="0">
              <a:buNone/>
            </a:pPr>
            <a:r>
              <a:rPr lang="en-US" sz="1260" b="1" dirty="0">
                <a:solidFill>
                  <a:srgbClr val="111111"/>
                </a:solidFill>
                <a:ea typeface="Georgia" pitchFamily="34" charset="-122"/>
                <a:cs typeface="Georgia" pitchFamily="34" charset="-120"/>
              </a:rPr>
              <a:t>Sustainability and Growth</a:t>
            </a:r>
            <a:endParaRPr lang="en-US" sz="1260" dirty="0"/>
          </a:p>
        </p:txBody>
      </p:sp>
      <p:sp>
        <p:nvSpPr>
          <p:cNvPr id="33" name="Text 28"/>
          <p:cNvSpPr/>
          <p:nvPr/>
        </p:nvSpPr>
        <p:spPr>
          <a:xfrm>
            <a:off x="4114800" y="4773168"/>
            <a:ext cx="3200400" cy="932688"/>
          </a:xfrm>
          <a:prstGeom prst="rect">
            <a:avLst/>
          </a:prstGeom>
          <a:noFill/>
          <a:ln/>
        </p:spPr>
        <p:txBody>
          <a:bodyPr wrap="square" lIns="254" tIns="254" rIns="254" bIns="254" rtlCol="0" anchor="t">
            <a:normAutofit/>
          </a:bodyPr>
          <a:lstStyle/>
          <a:p>
            <a:pPr marL="0" indent="0">
              <a:buNone/>
            </a:pPr>
            <a:r>
              <a:rPr lang="en-US" sz="1000" dirty="0">
                <a:solidFill>
                  <a:srgbClr val="111111"/>
                </a:solidFill>
                <a:ea typeface="Arial" pitchFamily="34" charset="-122"/>
                <a:cs typeface="Arial" pitchFamily="34" charset="-120"/>
              </a:rPr>
              <a:t>The model promotes SDG 12 by reusing, repairing and taking back and generating recurring revenue (SDGS, 2026). Thus, Zara Loop turns the cycles of wearing of short children into quantifiable environmental and commercial value.</a:t>
            </a:r>
            <a:endParaRPr lang="en-US" sz="1000" dirty="0"/>
          </a:p>
        </p:txBody>
      </p:sp>
      <p:sp>
        <p:nvSpPr>
          <p:cNvPr id="38" name="Text 33"/>
          <p:cNvSpPr/>
          <p:nvPr/>
        </p:nvSpPr>
        <p:spPr>
          <a:xfrm>
            <a:off x="402336" y="7296912"/>
            <a:ext cx="6766560" cy="182880"/>
          </a:xfrm>
          <a:prstGeom prst="rect">
            <a:avLst/>
          </a:prstGeom>
          <a:noFill/>
          <a:ln/>
        </p:spPr>
        <p:txBody>
          <a:bodyPr wrap="square" lIns="0" tIns="0" rIns="0" bIns="0" rtlCol="0" anchor="ctr">
            <a:normAutofit/>
          </a:bodyPr>
          <a:lstStyle/>
          <a:p>
            <a:pPr marL="0" indent="0" algn="ctr">
              <a:buNone/>
            </a:pPr>
            <a:r>
              <a:rPr lang="en-US" sz="1000" dirty="0">
                <a:solidFill>
                  <a:srgbClr val="617152"/>
                </a:solidFill>
                <a:ea typeface="Arial" pitchFamily="34" charset="-122"/>
                <a:cs typeface="Arial" pitchFamily="34" charset="-120"/>
              </a:rPr>
              <a:t>Circular access  •  repair and reuse  •  store take-back  •  recurring revenue</a:t>
            </a:r>
            <a:endParaRPr lang="en-US" sz="1000" dirty="0"/>
          </a:p>
        </p:txBody>
      </p:sp>
      <p:sp>
        <p:nvSpPr>
          <p:cNvPr id="39" name="Shape 34"/>
          <p:cNvSpPr/>
          <p:nvPr/>
        </p:nvSpPr>
        <p:spPr>
          <a:xfrm>
            <a:off x="219456" y="7488936"/>
            <a:ext cx="7132320" cy="0"/>
          </a:xfrm>
          <a:prstGeom prst="line">
            <a:avLst/>
          </a:prstGeom>
          <a:noFill/>
          <a:ln w="12700">
            <a:solidFill>
              <a:srgbClr val="D7CFBF"/>
            </a:solidFill>
            <a:prstDash val="solid"/>
          </a:ln>
        </p:spPr>
      </p:sp>
      <p:sp>
        <p:nvSpPr>
          <p:cNvPr id="40" name="Shape 35"/>
          <p:cNvSpPr/>
          <p:nvPr/>
        </p:nvSpPr>
        <p:spPr>
          <a:xfrm>
            <a:off x="201168" y="7562088"/>
            <a:ext cx="7159752" cy="2743200"/>
          </a:xfrm>
          <a:prstGeom prst="rect">
            <a:avLst/>
          </a:prstGeom>
          <a:solidFill>
            <a:srgbClr val="FFFFFF"/>
          </a:solidFill>
          <a:ln w="12700">
            <a:solidFill>
              <a:srgbClr val="D7CFBF"/>
            </a:solidFill>
            <a:prstDash val="solid"/>
          </a:ln>
        </p:spPr>
      </p:sp>
      <p:sp>
        <p:nvSpPr>
          <p:cNvPr id="41" name="Shape 36"/>
          <p:cNvSpPr/>
          <p:nvPr/>
        </p:nvSpPr>
        <p:spPr>
          <a:xfrm>
            <a:off x="384048" y="7708392"/>
            <a:ext cx="274320" cy="274320"/>
          </a:xfrm>
          <a:prstGeom prst="ellipse">
            <a:avLst/>
          </a:prstGeom>
          <a:solidFill>
            <a:srgbClr val="617152"/>
          </a:solidFill>
          <a:ln w="12700">
            <a:solidFill>
              <a:srgbClr val="617152"/>
            </a:solidFill>
            <a:prstDash val="solid"/>
          </a:ln>
        </p:spPr>
      </p:sp>
      <p:sp>
        <p:nvSpPr>
          <p:cNvPr id="42" name="Text 37"/>
          <p:cNvSpPr/>
          <p:nvPr/>
        </p:nvSpPr>
        <p:spPr>
          <a:xfrm>
            <a:off x="420624" y="7754112"/>
            <a:ext cx="201168" cy="137160"/>
          </a:xfrm>
          <a:prstGeom prst="rect">
            <a:avLst/>
          </a:prstGeom>
          <a:noFill/>
          <a:ln/>
        </p:spPr>
        <p:txBody>
          <a:bodyPr wrap="square" lIns="0" tIns="0" rIns="0" bIns="0" rtlCol="0" anchor="ctr"/>
          <a:lstStyle/>
          <a:p>
            <a:pPr marL="0" indent="0" algn="ctr">
              <a:buNone/>
            </a:pPr>
            <a:r>
              <a:rPr lang="en-US" sz="800" dirty="0">
                <a:solidFill>
                  <a:srgbClr val="FFFFFF"/>
                </a:solidFill>
              </a:rPr>
              <a:t>▤</a:t>
            </a:r>
            <a:endParaRPr lang="en-US" sz="800" dirty="0"/>
          </a:p>
        </p:txBody>
      </p:sp>
      <p:sp>
        <p:nvSpPr>
          <p:cNvPr id="43" name="Text 38"/>
          <p:cNvSpPr/>
          <p:nvPr/>
        </p:nvSpPr>
        <p:spPr>
          <a:xfrm>
            <a:off x="749808" y="7699248"/>
            <a:ext cx="1828800" cy="228600"/>
          </a:xfrm>
          <a:prstGeom prst="rect">
            <a:avLst/>
          </a:prstGeom>
          <a:noFill/>
          <a:ln/>
        </p:spPr>
        <p:txBody>
          <a:bodyPr wrap="square" lIns="0" tIns="0" rIns="0" bIns="0" rtlCol="0" anchor="ctr"/>
          <a:lstStyle/>
          <a:p>
            <a:pPr marL="0" indent="0">
              <a:buNone/>
            </a:pPr>
            <a:r>
              <a:rPr lang="en-US" sz="1340" b="1" dirty="0">
                <a:solidFill>
                  <a:srgbClr val="111111"/>
                </a:solidFill>
                <a:ea typeface="Georgia" pitchFamily="34" charset="-122"/>
                <a:cs typeface="Georgia" pitchFamily="34" charset="-120"/>
              </a:rPr>
              <a:t>Reference List</a:t>
            </a:r>
            <a:endParaRPr lang="en-US" sz="1340" dirty="0"/>
          </a:p>
        </p:txBody>
      </p:sp>
      <p:sp>
        <p:nvSpPr>
          <p:cNvPr id="44" name="Text 39"/>
          <p:cNvSpPr/>
          <p:nvPr/>
        </p:nvSpPr>
        <p:spPr>
          <a:xfrm>
            <a:off x="384048" y="8046720"/>
            <a:ext cx="3291840" cy="2011680"/>
          </a:xfrm>
          <a:prstGeom prst="rect">
            <a:avLst/>
          </a:prstGeom>
          <a:noFill/>
          <a:ln/>
        </p:spPr>
        <p:txBody>
          <a:bodyPr wrap="square" lIns="127" tIns="127" rIns="127" bIns="127" rtlCol="0" anchor="t">
            <a:normAutofit fontScale="92500" lnSpcReduction="10000"/>
          </a:bodyPr>
          <a:lstStyle/>
          <a:p>
            <a:pPr marR="0">
              <a:spcBef>
                <a:spcPts val="0"/>
              </a:spcBef>
              <a:spcAft>
                <a:spcPts val="0"/>
              </a:spcAft>
            </a:pPr>
            <a:r>
              <a:rPr lang="en-GB" sz="1000" dirty="0">
                <a:solidFill>
                  <a:srgbClr val="111111"/>
                </a:solidFill>
                <a:cs typeface="Arial" pitchFamily="34" charset="-120"/>
              </a:rPr>
              <a:t>D’Itria, E. and Aus, R. (2023) ‘Circular fashion: evolving practices in a changing industry’, Sustainability: Science, Practice and Policy, 19(1), article 2220592. Available at: </a:t>
            </a:r>
            <a:r>
              <a:rPr lang="en-GB" sz="1000" dirty="0">
                <a:solidFill>
                  <a:srgbClr val="111111"/>
                </a:solidFill>
                <a:cs typeface="Arial" pitchFamily="34" charset="-120"/>
                <a:hlinkClick r:id="rId4"/>
              </a:rPr>
              <a:t>https://doi.org/10.1080/15487733.2023.2220592</a:t>
            </a:r>
            <a:r>
              <a:rPr lang="en-GB" sz="1000" dirty="0">
                <a:solidFill>
                  <a:srgbClr val="111111"/>
                </a:solidFill>
                <a:cs typeface="Arial" pitchFamily="34" charset="-120"/>
              </a:rPr>
              <a:t> (Accessed: 2 August 2026). </a:t>
            </a:r>
          </a:p>
          <a:p>
            <a:pPr marR="0">
              <a:spcBef>
                <a:spcPts val="0"/>
              </a:spcBef>
              <a:spcAft>
                <a:spcPts val="0"/>
              </a:spcAft>
            </a:pPr>
            <a:r>
              <a:rPr lang="en-GB" sz="1000" dirty="0">
                <a:solidFill>
                  <a:srgbClr val="111111"/>
                </a:solidFill>
                <a:cs typeface="Arial" pitchFamily="34" charset="-120"/>
              </a:rPr>
              <a:t>Dovalienė, A. and Salciute, L. (2024) ‘An investigation of circular fashion: antecedents of consumer willingness to rent clothes online’, Sustainability, 16(9), article 3862. Available at: </a:t>
            </a:r>
            <a:r>
              <a:rPr lang="en-GB" sz="1000" dirty="0">
                <a:solidFill>
                  <a:srgbClr val="111111"/>
                </a:solidFill>
                <a:cs typeface="Arial" pitchFamily="34" charset="-120"/>
                <a:hlinkClick r:id="rId5"/>
              </a:rPr>
              <a:t>https://www.mdpi.com/2071-1050/16/9/3862/pdf</a:t>
            </a:r>
            <a:r>
              <a:rPr lang="en-GB" sz="1000" dirty="0">
                <a:solidFill>
                  <a:srgbClr val="111111"/>
                </a:solidFill>
                <a:cs typeface="Arial" pitchFamily="34" charset="-120"/>
              </a:rPr>
              <a:t> (Accessed: 2 August 2026). </a:t>
            </a:r>
          </a:p>
          <a:p>
            <a:pPr marR="0">
              <a:spcBef>
                <a:spcPts val="0"/>
              </a:spcBef>
              <a:spcAft>
                <a:spcPts val="0"/>
              </a:spcAft>
            </a:pPr>
            <a:r>
              <a:rPr lang="en-GB" sz="1000" dirty="0">
                <a:solidFill>
                  <a:srgbClr val="111111"/>
                </a:solidFill>
                <a:cs typeface="Arial" pitchFamily="34" charset="-120"/>
              </a:rPr>
              <a:t>Inditex (2025) Sustainability Report 2024. Arteixo: Industria de Diseño Textil, S.A. Available at: </a:t>
            </a:r>
            <a:r>
              <a:rPr lang="en-GB" sz="1000" dirty="0">
                <a:solidFill>
                  <a:srgbClr val="111111"/>
                </a:solidFill>
                <a:cs typeface="Arial" pitchFamily="34" charset="-120"/>
                <a:hlinkClick r:id="rId6"/>
              </a:rPr>
              <a:t>https://www.inditex.com/itxcomweb/api/media/d6d06b5c-4a2f-431d-915f-ce8ca9e95181/Sustainabilityreport2024.pdf</a:t>
            </a:r>
            <a:r>
              <a:rPr lang="en-GB" sz="1000" dirty="0">
                <a:solidFill>
                  <a:srgbClr val="111111"/>
                </a:solidFill>
                <a:cs typeface="Arial" pitchFamily="34" charset="-120"/>
              </a:rPr>
              <a:t> (Accessed: 2 August 2026). </a:t>
            </a:r>
          </a:p>
        </p:txBody>
      </p:sp>
      <p:sp>
        <p:nvSpPr>
          <p:cNvPr id="45" name="Text 40"/>
          <p:cNvSpPr/>
          <p:nvPr/>
        </p:nvSpPr>
        <p:spPr>
          <a:xfrm>
            <a:off x="3767328" y="8046720"/>
            <a:ext cx="3383280" cy="2011680"/>
          </a:xfrm>
          <a:prstGeom prst="rect">
            <a:avLst/>
          </a:prstGeom>
          <a:noFill/>
          <a:ln/>
        </p:spPr>
        <p:txBody>
          <a:bodyPr wrap="square" lIns="127" tIns="127" rIns="127" bIns="127" rtlCol="0" anchor="t">
            <a:normAutofit/>
          </a:bodyPr>
          <a:lstStyle/>
          <a:p>
            <a:pPr marR="0">
              <a:spcBef>
                <a:spcPts val="0"/>
              </a:spcBef>
              <a:spcAft>
                <a:spcPts val="0"/>
              </a:spcAft>
            </a:pPr>
            <a:r>
              <a:rPr lang="en-GB" sz="900" dirty="0">
                <a:solidFill>
                  <a:srgbClr val="111111"/>
                </a:solidFill>
                <a:cs typeface="Arial" pitchFamily="34" charset="-120"/>
              </a:rPr>
              <a:t>SDGS (2026) SDG 12: Ensure sustainable consumption and production patterns. SDGS. Available at: </a:t>
            </a:r>
            <a:r>
              <a:rPr lang="en-GB" sz="900" dirty="0">
                <a:solidFill>
                  <a:srgbClr val="111111"/>
                </a:solidFill>
                <a:cs typeface="Arial" pitchFamily="34" charset="-120"/>
                <a:hlinkClick r:id="rId7"/>
              </a:rPr>
              <a:t>https://sdgs.un.org/goals/goal12</a:t>
            </a:r>
            <a:r>
              <a:rPr lang="en-GB" sz="900" dirty="0">
                <a:solidFill>
                  <a:srgbClr val="111111"/>
                </a:solidFill>
                <a:cs typeface="Arial" pitchFamily="34" charset="-120"/>
              </a:rPr>
              <a:t> (Accessed: 2 August 2026). </a:t>
            </a:r>
          </a:p>
          <a:p>
            <a:pPr marR="0">
              <a:spcBef>
                <a:spcPts val="0"/>
              </a:spcBef>
              <a:spcAft>
                <a:spcPts val="0"/>
              </a:spcAft>
            </a:pPr>
            <a:r>
              <a:rPr lang="en-GB" sz="900" dirty="0">
                <a:solidFill>
                  <a:srgbClr val="111111"/>
                </a:solidFill>
                <a:cs typeface="Arial" pitchFamily="34" charset="-120"/>
              </a:rPr>
              <a:t>Vassalo, A.L., Marques, C.G., Simões, J.T., Fernandes, M.M. and Domingos, S. (2024) ‘Sustainability in the fashion industry in relation to consumption in a digital age’, Sustainability, 16(13), article 5303. Available at: </a:t>
            </a:r>
            <a:r>
              <a:rPr lang="en-GB" sz="900" dirty="0">
                <a:solidFill>
                  <a:srgbClr val="111111"/>
                </a:solidFill>
                <a:cs typeface="Arial" pitchFamily="34" charset="-120"/>
                <a:hlinkClick r:id="rId8"/>
              </a:rPr>
              <a:t>https://www.mdpi.com/2071-1050/16/13/5303/pdf</a:t>
            </a:r>
            <a:r>
              <a:rPr lang="en-GB" sz="900" dirty="0">
                <a:solidFill>
                  <a:srgbClr val="111111"/>
                </a:solidFill>
                <a:cs typeface="Arial" pitchFamily="34" charset="-120"/>
              </a:rPr>
              <a:t> (Accessed: 2 August 2026). </a:t>
            </a:r>
          </a:p>
          <a:p>
            <a:pPr marR="0">
              <a:spcBef>
                <a:spcPts val="0"/>
              </a:spcBef>
              <a:spcAft>
                <a:spcPts val="0"/>
              </a:spcAft>
            </a:pPr>
            <a:r>
              <a:rPr lang="en-GB" sz="900" dirty="0">
                <a:solidFill>
                  <a:srgbClr val="111111"/>
                </a:solidFill>
                <a:cs typeface="Arial" pitchFamily="34" charset="-120"/>
              </a:rPr>
              <a:t>WRAP (2024) Textiles Market Situation Report 2024. Banbury: Waste and Resources Action Programme. Available at: </a:t>
            </a:r>
            <a:r>
              <a:rPr lang="en-GB" sz="900" dirty="0">
                <a:solidFill>
                  <a:srgbClr val="111111"/>
                </a:solidFill>
                <a:cs typeface="Arial" pitchFamily="34" charset="-120"/>
                <a:hlinkClick r:id="rId9"/>
              </a:rPr>
              <a:t>https://www.wrap.ngo/resources/report/textiles-market-situation-report-2024</a:t>
            </a:r>
            <a:r>
              <a:rPr lang="en-GB" sz="900" dirty="0">
                <a:solidFill>
                  <a:srgbClr val="111111"/>
                </a:solidFill>
                <a:cs typeface="Arial" pitchFamily="34" charset="-120"/>
              </a:rPr>
              <a:t> (Accessed: 2 August 2026). </a:t>
            </a:r>
          </a:p>
        </p:txBody>
      </p:sp>
      <p:pic>
        <p:nvPicPr>
          <p:cNvPr id="47" name="Picture 46">
            <a:extLst>
              <a:ext uri="{FF2B5EF4-FFF2-40B4-BE49-F238E27FC236}">
                <a16:creationId xmlns:a16="http://schemas.microsoft.com/office/drawing/2014/main" id="{9802AFA5-40C8-FB87-2263-753374EF24B5}"/>
              </a:ext>
            </a:extLst>
          </p:cNvPr>
          <p:cNvPicPr>
            <a:picLocks noChangeAspect="1"/>
          </p:cNvPicPr>
          <p:nvPr/>
        </p:nvPicPr>
        <p:blipFill>
          <a:blip r:embed="rId10"/>
          <a:stretch>
            <a:fillRect/>
          </a:stretch>
        </p:blipFill>
        <p:spPr>
          <a:xfrm>
            <a:off x="4289171" y="3469560"/>
            <a:ext cx="2339594" cy="618395"/>
          </a:xfrm>
          <a:prstGeom prst="rect">
            <a:avLst/>
          </a:prstGeom>
        </p:spPr>
      </p:pic>
      <p:pic>
        <p:nvPicPr>
          <p:cNvPr id="49" name="Picture 48">
            <a:extLst>
              <a:ext uri="{FF2B5EF4-FFF2-40B4-BE49-F238E27FC236}">
                <a16:creationId xmlns:a16="http://schemas.microsoft.com/office/drawing/2014/main" id="{16DDD055-B247-2F00-D975-76D1FDAF7DDE}"/>
              </a:ext>
            </a:extLst>
          </p:cNvPr>
          <p:cNvPicPr>
            <a:picLocks noChangeAspect="1"/>
          </p:cNvPicPr>
          <p:nvPr/>
        </p:nvPicPr>
        <p:blipFill>
          <a:blip r:embed="rId11"/>
          <a:stretch>
            <a:fillRect/>
          </a:stretch>
        </p:blipFill>
        <p:spPr>
          <a:xfrm>
            <a:off x="384048" y="6324598"/>
            <a:ext cx="3127248" cy="781813"/>
          </a:xfrm>
          <a:prstGeom prst="rect">
            <a:avLst/>
          </a:prstGeom>
        </p:spPr>
      </p:pic>
      <p:pic>
        <p:nvPicPr>
          <p:cNvPr id="50" name="Picture 49">
            <a:extLst>
              <a:ext uri="{FF2B5EF4-FFF2-40B4-BE49-F238E27FC236}">
                <a16:creationId xmlns:a16="http://schemas.microsoft.com/office/drawing/2014/main" id="{31CAA4A0-549E-F370-EE02-824A7848766F}"/>
              </a:ext>
            </a:extLst>
          </p:cNvPr>
          <p:cNvPicPr>
            <a:picLocks noChangeAspect="1"/>
          </p:cNvPicPr>
          <p:nvPr/>
        </p:nvPicPr>
        <p:blipFill>
          <a:blip r:embed="rId12"/>
          <a:stretch>
            <a:fillRect/>
          </a:stretch>
        </p:blipFill>
        <p:spPr>
          <a:xfrm>
            <a:off x="3896106" y="5790438"/>
            <a:ext cx="1323594" cy="1323594"/>
          </a:xfrm>
          <a:prstGeom prst="rect">
            <a:avLst/>
          </a:prstGeom>
        </p:spPr>
      </p:pic>
      <p:pic>
        <p:nvPicPr>
          <p:cNvPr id="52" name="Picture 51">
            <a:extLst>
              <a:ext uri="{FF2B5EF4-FFF2-40B4-BE49-F238E27FC236}">
                <a16:creationId xmlns:a16="http://schemas.microsoft.com/office/drawing/2014/main" id="{713FADA7-D927-DC0C-F07F-AC375AA2FAD2}"/>
              </a:ext>
            </a:extLst>
          </p:cNvPr>
          <p:cNvPicPr>
            <a:picLocks noChangeAspect="1"/>
          </p:cNvPicPr>
          <p:nvPr/>
        </p:nvPicPr>
        <p:blipFill>
          <a:blip r:embed="rId13"/>
          <a:stretch>
            <a:fillRect/>
          </a:stretch>
        </p:blipFill>
        <p:spPr>
          <a:xfrm>
            <a:off x="5219700" y="5963411"/>
            <a:ext cx="2106067" cy="780288"/>
          </a:xfrm>
          <a:prstGeom prst="rect">
            <a:avLst/>
          </a:prstGeom>
        </p:spPr>
      </p:pic>
      <p:pic>
        <p:nvPicPr>
          <p:cNvPr id="59" name="Picture 58">
            <a:extLst>
              <a:ext uri="{FF2B5EF4-FFF2-40B4-BE49-F238E27FC236}">
                <a16:creationId xmlns:a16="http://schemas.microsoft.com/office/drawing/2014/main" id="{AF6E882A-4FDC-D56F-F4F7-736BF493C351}"/>
              </a:ext>
            </a:extLst>
          </p:cNvPr>
          <p:cNvPicPr>
            <a:picLocks noChangeAspect="1"/>
          </p:cNvPicPr>
          <p:nvPr/>
        </p:nvPicPr>
        <p:blipFill>
          <a:blip r:embed="rId14"/>
          <a:stretch>
            <a:fillRect/>
          </a:stretch>
        </p:blipFill>
        <p:spPr>
          <a:xfrm>
            <a:off x="559203" y="3052454"/>
            <a:ext cx="840518" cy="978685"/>
          </a:xfrm>
          <a:prstGeom prst="rect">
            <a:avLst/>
          </a:prstGeom>
        </p:spPr>
      </p:pic>
      <p:pic>
        <p:nvPicPr>
          <p:cNvPr id="61" name="Picture 60">
            <a:extLst>
              <a:ext uri="{FF2B5EF4-FFF2-40B4-BE49-F238E27FC236}">
                <a16:creationId xmlns:a16="http://schemas.microsoft.com/office/drawing/2014/main" id="{B6488D1B-2E61-7AB9-2B96-6E622712B0A1}"/>
              </a:ext>
            </a:extLst>
          </p:cNvPr>
          <p:cNvPicPr>
            <a:picLocks/>
          </p:cNvPicPr>
          <p:nvPr/>
        </p:nvPicPr>
        <p:blipFill>
          <a:blip r:embed="rId15"/>
          <a:stretch>
            <a:fillRect/>
          </a:stretch>
        </p:blipFill>
        <p:spPr>
          <a:xfrm>
            <a:off x="1546022" y="3053724"/>
            <a:ext cx="841248" cy="978408"/>
          </a:xfrm>
          <a:prstGeom prst="rect">
            <a:avLst/>
          </a:prstGeom>
        </p:spPr>
      </p:pic>
      <p:pic>
        <p:nvPicPr>
          <p:cNvPr id="63" name="Picture 62">
            <a:extLst>
              <a:ext uri="{FF2B5EF4-FFF2-40B4-BE49-F238E27FC236}">
                <a16:creationId xmlns:a16="http://schemas.microsoft.com/office/drawing/2014/main" id="{411DE3FA-F918-0153-5981-D366B6680DD5}"/>
              </a:ext>
            </a:extLst>
          </p:cNvPr>
          <p:cNvPicPr>
            <a:picLocks noChangeAspect="1"/>
          </p:cNvPicPr>
          <p:nvPr/>
        </p:nvPicPr>
        <p:blipFill>
          <a:blip r:embed="rId16"/>
          <a:stretch>
            <a:fillRect/>
          </a:stretch>
        </p:blipFill>
        <p:spPr>
          <a:xfrm>
            <a:off x="2533571" y="3093367"/>
            <a:ext cx="841248" cy="928468"/>
          </a:xfrm>
          <a:prstGeom prst="rect">
            <a:avLst/>
          </a:prstGeom>
        </p:spPr>
      </p:pic>
      <p:sp>
        <p:nvSpPr>
          <p:cNvPr id="1024" name="Text 5">
            <a:extLst>
              <a:ext uri="{FF2B5EF4-FFF2-40B4-BE49-F238E27FC236}">
                <a16:creationId xmlns:a16="http://schemas.microsoft.com/office/drawing/2014/main" id="{4ED6717D-53C8-4190-C783-74F5436091FA}"/>
              </a:ext>
            </a:extLst>
          </p:cNvPr>
          <p:cNvSpPr/>
          <p:nvPr/>
        </p:nvSpPr>
        <p:spPr>
          <a:xfrm>
            <a:off x="2002536" y="878333"/>
            <a:ext cx="3657600" cy="365760"/>
          </a:xfrm>
          <a:prstGeom prst="rect">
            <a:avLst/>
          </a:prstGeom>
          <a:noFill/>
          <a:ln/>
        </p:spPr>
        <p:txBody>
          <a:bodyPr wrap="square" lIns="0" tIns="0" rIns="0" bIns="0" rtlCol="0" anchor="ctr">
            <a:normAutofit/>
          </a:bodyPr>
          <a:lstStyle/>
          <a:p>
            <a:pPr marL="0" indent="0" algn="ctr">
              <a:buNone/>
            </a:pPr>
            <a:r>
              <a:rPr lang="en-US" sz="1200" b="1" dirty="0">
                <a:ea typeface="Georgia" pitchFamily="34" charset="-122"/>
                <a:cs typeface="Georgia" pitchFamily="34" charset="-120"/>
              </a:rPr>
              <a:t>Student Name:</a:t>
            </a:r>
            <a:r>
              <a:rPr lang="en-US" sz="1200" dirty="0">
                <a:ea typeface="Georgia" pitchFamily="34" charset="-122"/>
                <a:cs typeface="Georgia" pitchFamily="34" charset="-120"/>
              </a:rPr>
              <a:t> Ankitaben Shaileshkumar Thakor</a:t>
            </a:r>
          </a:p>
          <a:p>
            <a:pPr marL="0" indent="0" algn="ctr">
              <a:buNone/>
            </a:pPr>
            <a:r>
              <a:rPr lang="en-US" sz="1200" b="1" dirty="0"/>
              <a:t>Student ID:</a:t>
            </a:r>
            <a:r>
              <a:rPr lang="en-US" sz="1200" dirty="0"/>
              <a:t> 2541590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Georg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623</Words>
  <Application>Microsoft Office PowerPoint</Application>
  <PresentationFormat>Custom</PresentationFormat>
  <Paragraphs>27</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Georgia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Ankita</cp:lastModifiedBy>
  <cp:revision>1</cp:revision>
  <dcterms:created xsi:type="dcterms:W3CDTF">2026-08-02T05:35:00Z</dcterms:created>
  <dcterms:modified xsi:type="dcterms:W3CDTF">2026-08-02T07:00:04Z</dcterms:modified>
</cp:coreProperties>
</file>