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111" d="100"/>
          <a:sy n="111" d="100"/>
        </p:scale>
        <p:origin x="5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C5AD92D-C70E-4ECE-83A2-EA75D1C096BC}"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9038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spTree>
    <p:extLst>
      <p:ext uri="{BB962C8B-B14F-4D97-AF65-F5344CB8AC3E}">
        <p14:creationId xmlns:p14="http://schemas.microsoft.com/office/powerpoint/2010/main" val="4249511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1489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DE6DE84-4A06-4D8C-B989-284C4ACCD119}"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AD92D-C70E-4ECE-83A2-EA75D1C096BC}" type="slidenum">
              <a:rPr lang="en-GB" smtClean="0"/>
              <a:t>‹#›</a:t>
            </a:fld>
            <a:endParaRPr lang="en-GB"/>
          </a:p>
        </p:txBody>
      </p:sp>
    </p:spTree>
    <p:extLst>
      <p:ext uri="{BB962C8B-B14F-4D97-AF65-F5344CB8AC3E}">
        <p14:creationId xmlns:p14="http://schemas.microsoft.com/office/powerpoint/2010/main" val="3840659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DE6DE84-4A06-4D8C-B989-284C4ACCD119}" type="datetimeFigureOut">
              <a:rPr lang="en-GB" smtClean="0"/>
              <a:t>08/07/2026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5AD92D-C70E-4ECE-83A2-EA75D1C096BC}"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1420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DE6DE84-4A06-4D8C-B989-284C4ACCD119}"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5AD92D-C70E-4ECE-83A2-EA75D1C096B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3777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E6DE84-4A06-4D8C-B989-284C4ACCD119}" type="datetimeFigureOut">
              <a:rPr lang="en-GB" smtClean="0"/>
              <a:t>08/07/2026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5AD92D-C70E-4ECE-83A2-EA75D1C096BC}" type="slidenum">
              <a:rPr lang="en-GB" smtClean="0"/>
              <a:t>‹#›</a:t>
            </a:fld>
            <a:endParaRPr lang="en-GB"/>
          </a:p>
        </p:txBody>
      </p:sp>
    </p:spTree>
    <p:extLst>
      <p:ext uri="{BB962C8B-B14F-4D97-AF65-F5344CB8AC3E}">
        <p14:creationId xmlns:p14="http://schemas.microsoft.com/office/powerpoint/2010/main" val="2761468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DE6DE84-4A06-4D8C-B989-284C4ACCD119}"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AD92D-C70E-4ECE-83A2-EA75D1C096BC}"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0605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DE6DE84-4A06-4D8C-B989-284C4ACCD119}"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AD92D-C70E-4ECE-83A2-EA75D1C096BC}" type="slidenum">
              <a:rPr lang="en-GB" smtClean="0"/>
              <a:t>‹#›</a:t>
            </a:fld>
            <a:endParaRPr lang="en-GB"/>
          </a:p>
        </p:txBody>
      </p:sp>
    </p:spTree>
    <p:extLst>
      <p:ext uri="{BB962C8B-B14F-4D97-AF65-F5344CB8AC3E}">
        <p14:creationId xmlns:p14="http://schemas.microsoft.com/office/powerpoint/2010/main" val="3213816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DE6DE84-4A06-4D8C-B989-284C4ACCD119}"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AD92D-C70E-4ECE-83A2-EA75D1C096BC}" type="slidenum">
              <a:rPr lang="en-GB" smtClean="0"/>
              <a:t>‹#›</a:t>
            </a:fld>
            <a:endParaRPr lang="en-GB"/>
          </a:p>
        </p:txBody>
      </p:sp>
    </p:spTree>
    <p:extLst>
      <p:ext uri="{BB962C8B-B14F-4D97-AF65-F5344CB8AC3E}">
        <p14:creationId xmlns:p14="http://schemas.microsoft.com/office/powerpoint/2010/main" val="3144326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7003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8218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spTree>
    <p:extLst>
      <p:ext uri="{BB962C8B-B14F-4D97-AF65-F5344CB8AC3E}">
        <p14:creationId xmlns:p14="http://schemas.microsoft.com/office/powerpoint/2010/main" val="903297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9492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73457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71504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DE6DE84-4A06-4D8C-B989-284C4ACCD119}"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AD92D-C70E-4ECE-83A2-EA75D1C096BC}"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7171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DE6DE84-4A06-4D8C-B989-284C4ACCD119}" type="datetimeFigureOut">
              <a:rPr lang="en-GB" smtClean="0"/>
              <a:t>08/07/2026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C5AD92D-C70E-4ECE-83A2-EA75D1C096BC}" type="slidenum">
              <a:rPr lang="en-GB" smtClean="0"/>
              <a:t>‹#›</a:t>
            </a:fld>
            <a:endParaRPr lang="en-GB"/>
          </a:p>
        </p:txBody>
      </p:sp>
    </p:spTree>
    <p:extLst>
      <p:ext uri="{BB962C8B-B14F-4D97-AF65-F5344CB8AC3E}">
        <p14:creationId xmlns:p14="http://schemas.microsoft.com/office/powerpoint/2010/main" val="3436123959"/>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F9282-C961-B2C8-CC4F-36AE5B346058}"/>
              </a:ext>
            </a:extLst>
          </p:cNvPr>
          <p:cNvSpPr>
            <a:spLocks noGrp="1"/>
          </p:cNvSpPr>
          <p:nvPr>
            <p:ph type="ctrTitle"/>
          </p:nvPr>
        </p:nvSpPr>
        <p:spPr>
          <a:xfrm>
            <a:off x="3180663" y="50406"/>
            <a:ext cx="5744261" cy="825894"/>
          </a:xfrm>
          <a:effectLst/>
        </p:spPr>
        <p:txBody>
          <a:bodyPr>
            <a:noAutofit/>
          </a:bodyPr>
          <a:lstStyle/>
          <a:p>
            <a:r>
              <a:rPr lang="en-GB" sz="1100" b="1" i="0" dirty="0">
                <a:solidFill>
                  <a:srgbClr val="161F19"/>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LEADING WITH EMOTIONAL INTELLIGENCE: ENHANCING TEAMWORK AND SUCCESS IN GROUP PROJECTS</a:t>
            </a:r>
            <a:br>
              <a:rPr lang="en-GB" sz="1100" b="1" i="0" dirty="0">
                <a:solidFill>
                  <a:srgbClr val="161F19"/>
                </a:solidFill>
                <a:effectLst/>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112EFB1-05DE-86F9-9CFA-D218BE36DC56}"/>
              </a:ext>
            </a:extLst>
          </p:cNvPr>
          <p:cNvSpPr>
            <a:spLocks noGrp="1"/>
          </p:cNvSpPr>
          <p:nvPr>
            <p:ph type="subTitle" idx="1"/>
          </p:nvPr>
        </p:nvSpPr>
        <p:spPr>
          <a:xfrm>
            <a:off x="-29856" y="161648"/>
            <a:ext cx="9794958" cy="874257"/>
          </a:xfrm>
        </p:spPr>
        <p:txBody>
          <a:bodyPr>
            <a:noAutofit/>
          </a:bodyPr>
          <a:lstStyle/>
          <a:p>
            <a:pPr algn="just"/>
            <a:r>
              <a:rPr lang="en-GB" sz="1000" b="1" dirty="0">
                <a:latin typeface="Arial" panose="020B0604020202020204" pitchFamily="34" charset="0"/>
                <a:cs typeface="Arial" panose="020B0604020202020204" pitchFamily="34" charset="0"/>
              </a:rPr>
              <a:t>Introduction</a:t>
            </a:r>
          </a:p>
          <a:p>
            <a:pPr algn="just"/>
            <a:r>
              <a:rPr lang="en-GB" sz="1000" dirty="0">
                <a:latin typeface="Arial" panose="020B0604020202020204" pitchFamily="34" charset="0"/>
                <a:cs typeface="Arial" panose="020B0604020202020204" pitchFamily="34" charset="0"/>
              </a:rPr>
              <a:t>Emotional intelligence refers to the ability to perceive, understand, manage, and regulate emotions (Salovey &amp; Mayer, 1990). According to some authors, EI encompasses emotional perception and use, emotional understanding and analysis, and emotional regulation. As a result of group projects and also workplace, it is essential for effective group to work together to solve conflicts and also including Goleman, (1998). As important as the technical knowledge and with the problems the student faced are miscommunication, stress, the character of people and so on. "By overcoming these shortcomings with the tools offered by EI, one can develop empathy, resilience, and maintain strong relationships (Mayer, Salovey &amp; Caruso, 2004)."</a:t>
            </a:r>
          </a:p>
        </p:txBody>
      </p:sp>
      <p:sp>
        <p:nvSpPr>
          <p:cNvPr id="7" name="Content Placeholder 6">
            <a:extLst>
              <a:ext uri="{FF2B5EF4-FFF2-40B4-BE49-F238E27FC236}">
                <a16:creationId xmlns:a16="http://schemas.microsoft.com/office/drawing/2014/main" id="{453D66B5-0860-DDD6-076E-0BE8CBFE01A4}"/>
              </a:ext>
            </a:extLst>
          </p:cNvPr>
          <p:cNvSpPr txBox="1">
            <a:spLocks/>
          </p:cNvSpPr>
          <p:nvPr/>
        </p:nvSpPr>
        <p:spPr>
          <a:xfrm>
            <a:off x="-51450" y="4580349"/>
            <a:ext cx="3605533" cy="8370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900" dirty="0">
              <a:latin typeface="Arial" panose="020B0604020202020204" pitchFamily="34" charset="0"/>
              <a:cs typeface="Arial" panose="020B0604020202020204" pitchFamily="34" charset="0"/>
            </a:endParaRPr>
          </a:p>
        </p:txBody>
      </p:sp>
      <p:graphicFrame>
        <p:nvGraphicFramePr>
          <p:cNvPr id="11" name="Content Placeholder 21">
            <a:extLst>
              <a:ext uri="{FF2B5EF4-FFF2-40B4-BE49-F238E27FC236}">
                <a16:creationId xmlns:a16="http://schemas.microsoft.com/office/drawing/2014/main" id="{83CA6936-D3AB-85C0-DC0D-BF720C4CFB15}"/>
              </a:ext>
            </a:extLst>
          </p:cNvPr>
          <p:cNvGraphicFramePr>
            <a:graphicFrameLocks/>
          </p:cNvGraphicFramePr>
          <p:nvPr>
            <p:extLst>
              <p:ext uri="{D42A27DB-BD31-4B8C-83A1-F6EECF244321}">
                <p14:modId xmlns:p14="http://schemas.microsoft.com/office/powerpoint/2010/main" val="593821804"/>
              </p:ext>
            </p:extLst>
          </p:nvPr>
        </p:nvGraphicFramePr>
        <p:xfrm>
          <a:off x="9391650" y="5242559"/>
          <a:ext cx="2800350" cy="1615440"/>
        </p:xfrm>
        <a:graphic>
          <a:graphicData uri="http://schemas.openxmlformats.org/drawingml/2006/table">
            <a:tbl>
              <a:tblPr firstRow="1" bandRow="1">
                <a:tableStyleId>{5C22544A-7EE6-4342-B048-85BDC9FD1C3A}</a:tableStyleId>
              </a:tblPr>
              <a:tblGrid>
                <a:gridCol w="2800350">
                  <a:extLst>
                    <a:ext uri="{9D8B030D-6E8A-4147-A177-3AD203B41FA5}">
                      <a16:colId xmlns:a16="http://schemas.microsoft.com/office/drawing/2014/main" val="2186778546"/>
                    </a:ext>
                  </a:extLst>
                </a:gridCol>
              </a:tblGrid>
              <a:tr h="1599880">
                <a:tc>
                  <a:txBody>
                    <a:bodyPr/>
                    <a:lstStyle/>
                    <a:p>
                      <a:r>
                        <a:rPr lang="en-GB" sz="1000" b="1" kern="1200" dirty="0">
                          <a:solidFill>
                            <a:schemeClr val="tx1"/>
                          </a:solidFill>
                          <a:effectLst/>
                          <a:latin typeface="Arial" panose="020B0604020202020204" pitchFamily="34" charset="0"/>
                          <a:ea typeface="+mn-ea"/>
                          <a:cs typeface="Arial" panose="020B0604020202020204" pitchFamily="34" charset="0"/>
                        </a:rPr>
                        <a:t>References</a:t>
                      </a:r>
                    </a:p>
                    <a:p>
                      <a:pPr lvl="0"/>
                      <a:r>
                        <a:rPr lang="en-GB" sz="1000" b="0" kern="1200" dirty="0">
                          <a:solidFill>
                            <a:schemeClr val="tx1"/>
                          </a:solidFill>
                          <a:effectLst/>
                          <a:latin typeface="Arial" panose="020B0604020202020204" pitchFamily="34" charset="0"/>
                          <a:ea typeface="+mn-ea"/>
                          <a:cs typeface="Arial" panose="020B0604020202020204" pitchFamily="34" charset="0"/>
                        </a:rPr>
                        <a:t>Goleman, D. (1998) </a:t>
                      </a:r>
                      <a:r>
                        <a:rPr lang="en-GB" sz="1000" b="0" i="1" kern="1200" dirty="0">
                          <a:solidFill>
                            <a:schemeClr val="tx1"/>
                          </a:solidFill>
                          <a:effectLst/>
                          <a:latin typeface="Arial" panose="020B0604020202020204" pitchFamily="34" charset="0"/>
                          <a:ea typeface="+mn-ea"/>
                          <a:cs typeface="Arial" panose="020B0604020202020204" pitchFamily="34" charset="0"/>
                        </a:rPr>
                        <a:t>Working with Emotional Intelligence</a:t>
                      </a:r>
                      <a:r>
                        <a:rPr lang="en-GB" sz="1000" b="0" kern="1200" dirty="0">
                          <a:solidFill>
                            <a:schemeClr val="tx1"/>
                          </a:solidFill>
                          <a:effectLst/>
                          <a:latin typeface="Arial" panose="020B0604020202020204" pitchFamily="34" charset="0"/>
                          <a:ea typeface="+mn-ea"/>
                          <a:cs typeface="Arial" panose="020B0604020202020204" pitchFamily="34" charset="0"/>
                        </a:rPr>
                        <a:t>. London: Bloomsbury.</a:t>
                      </a:r>
                    </a:p>
                    <a:p>
                      <a:pPr lvl="0"/>
                      <a:r>
                        <a:rPr lang="en-GB" sz="1000" b="0" kern="1200" dirty="0">
                          <a:solidFill>
                            <a:schemeClr val="tx1"/>
                          </a:solidFill>
                          <a:effectLst/>
                          <a:latin typeface="Arial" panose="020B0604020202020204" pitchFamily="34" charset="0"/>
                          <a:ea typeface="+mn-ea"/>
                          <a:cs typeface="Arial" panose="020B0604020202020204" pitchFamily="34" charset="0"/>
                        </a:rPr>
                        <a:t>Mayer, J.D., Salovey, P. &amp; Caruso, D.R. (2004) ‘Emotional Intelligence: Theory, Findings, and Implications’, </a:t>
                      </a:r>
                      <a:r>
                        <a:rPr lang="en-GB" sz="1000" b="0" i="1" kern="1200" dirty="0">
                          <a:solidFill>
                            <a:schemeClr val="tx1"/>
                          </a:solidFill>
                          <a:effectLst/>
                          <a:latin typeface="Arial" panose="020B0604020202020204" pitchFamily="34" charset="0"/>
                          <a:ea typeface="+mn-ea"/>
                          <a:cs typeface="Arial" panose="020B0604020202020204" pitchFamily="34" charset="0"/>
                        </a:rPr>
                        <a:t>Psychological Inquiry</a:t>
                      </a:r>
                      <a:r>
                        <a:rPr lang="en-GB" sz="1000" b="0" kern="1200" dirty="0">
                          <a:solidFill>
                            <a:schemeClr val="tx1"/>
                          </a:solidFill>
                          <a:effectLst/>
                          <a:latin typeface="Arial" panose="020B0604020202020204" pitchFamily="34" charset="0"/>
                          <a:ea typeface="+mn-ea"/>
                          <a:cs typeface="Arial" panose="020B0604020202020204" pitchFamily="34" charset="0"/>
                        </a:rPr>
                        <a:t>, 15(3), pp. 197–215.</a:t>
                      </a:r>
                    </a:p>
                    <a:p>
                      <a:pPr lvl="0"/>
                      <a:r>
                        <a:rPr lang="en-GB" sz="1000" b="0" kern="1200" dirty="0">
                          <a:solidFill>
                            <a:schemeClr val="tx1"/>
                          </a:solidFill>
                          <a:effectLst/>
                          <a:latin typeface="Arial" panose="020B0604020202020204" pitchFamily="34" charset="0"/>
                          <a:ea typeface="+mn-ea"/>
                          <a:cs typeface="Arial" panose="020B0604020202020204" pitchFamily="34" charset="0"/>
                        </a:rPr>
                        <a:t>Salovey, P. &amp; Mayer, J.D. (1990) ‘Emotional Intelligence’, </a:t>
                      </a:r>
                      <a:r>
                        <a:rPr lang="en-GB" sz="1000" b="0" i="1" kern="1200" dirty="0">
                          <a:solidFill>
                            <a:schemeClr val="tx1"/>
                          </a:solidFill>
                          <a:effectLst/>
                          <a:latin typeface="Arial" panose="020B0604020202020204" pitchFamily="34" charset="0"/>
                          <a:ea typeface="+mn-ea"/>
                          <a:cs typeface="Arial" panose="020B0604020202020204" pitchFamily="34" charset="0"/>
                        </a:rPr>
                        <a:t>Imagination, Cognition and Personality</a:t>
                      </a:r>
                      <a:r>
                        <a:rPr lang="en-GB" sz="1000" b="0" kern="1200" dirty="0">
                          <a:solidFill>
                            <a:schemeClr val="tx1"/>
                          </a:solidFill>
                          <a:effectLst/>
                          <a:latin typeface="Arial" panose="020B0604020202020204" pitchFamily="34" charset="0"/>
                          <a:ea typeface="+mn-ea"/>
                          <a:cs typeface="Arial" panose="020B0604020202020204" pitchFamily="34" charset="0"/>
                        </a:rPr>
                        <a:t>, 9(3), pp. 185-211.</a:t>
                      </a:r>
                    </a:p>
                  </a:txBody>
                  <a:tcPr>
                    <a:solidFill>
                      <a:schemeClr val="accent6">
                        <a:lumMod val="60000"/>
                        <a:lumOff val="40000"/>
                      </a:schemeClr>
                    </a:solidFill>
                  </a:tcPr>
                </a:tc>
                <a:extLst>
                  <a:ext uri="{0D108BD9-81ED-4DB2-BD59-A6C34878D82A}">
                    <a16:rowId xmlns:a16="http://schemas.microsoft.com/office/drawing/2014/main" val="611908325"/>
                  </a:ext>
                </a:extLst>
              </a:tr>
            </a:tbl>
          </a:graphicData>
        </a:graphic>
      </p:graphicFrame>
      <p:sp>
        <p:nvSpPr>
          <p:cNvPr id="17" name="Content Placeholder 2">
            <a:extLst>
              <a:ext uri="{FF2B5EF4-FFF2-40B4-BE49-F238E27FC236}">
                <a16:creationId xmlns:a16="http://schemas.microsoft.com/office/drawing/2014/main" id="{F96F4836-0374-146A-F0F5-9F2499115D19}"/>
              </a:ext>
            </a:extLst>
          </p:cNvPr>
          <p:cNvSpPr txBox="1">
            <a:spLocks/>
          </p:cNvSpPr>
          <p:nvPr/>
        </p:nvSpPr>
        <p:spPr>
          <a:xfrm>
            <a:off x="4774453" y="3981801"/>
            <a:ext cx="7216264" cy="279443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9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DE25BF0-EA35-1508-F3BF-7A1E577747C0}"/>
              </a:ext>
            </a:extLst>
          </p:cNvPr>
          <p:cNvPicPr>
            <a:picLocks noChangeAspect="1"/>
          </p:cNvPicPr>
          <p:nvPr/>
        </p:nvPicPr>
        <p:blipFill>
          <a:blip r:embed="rId2"/>
          <a:stretch>
            <a:fillRect/>
          </a:stretch>
        </p:blipFill>
        <p:spPr>
          <a:xfrm>
            <a:off x="4436829" y="1273372"/>
            <a:ext cx="3796981" cy="2922619"/>
          </a:xfrm>
          <a:prstGeom prst="rect">
            <a:avLst/>
          </a:prstGeom>
        </p:spPr>
      </p:pic>
      <p:pic>
        <p:nvPicPr>
          <p:cNvPr id="1026" name="Picture 2" descr="Inline image">
            <a:extLst>
              <a:ext uri="{FF2B5EF4-FFF2-40B4-BE49-F238E27FC236}">
                <a16:creationId xmlns:a16="http://schemas.microsoft.com/office/drawing/2014/main" id="{A2433A6E-EB57-95A1-AB7F-023B62BC04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7222" y="1091973"/>
            <a:ext cx="3948827" cy="4166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a:extLst>
              <a:ext uri="{FF2B5EF4-FFF2-40B4-BE49-F238E27FC236}">
                <a16:creationId xmlns:a16="http://schemas.microsoft.com/office/drawing/2014/main" id="{CF920C6C-E56F-0684-59E8-A25CBFE1CC5C}"/>
              </a:ext>
            </a:extLst>
          </p:cNvPr>
          <p:cNvSpPr/>
          <p:nvPr/>
        </p:nvSpPr>
        <p:spPr>
          <a:xfrm>
            <a:off x="3670767" y="5162550"/>
            <a:ext cx="2970774" cy="1666703"/>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b="1" dirty="0">
                <a:solidFill>
                  <a:schemeClr val="tx1"/>
                </a:solidFill>
                <a:latin typeface="Arial" panose="020B0604020202020204" pitchFamily="34" charset="0"/>
                <a:cs typeface="Arial" panose="020B0604020202020204" pitchFamily="34" charset="0"/>
              </a:rPr>
              <a:t>Conclusion</a:t>
            </a:r>
          </a:p>
          <a:p>
            <a:r>
              <a:rPr lang="en-GB" sz="1000" dirty="0">
                <a:solidFill>
                  <a:schemeClr val="tx1"/>
                </a:solidFill>
                <a:latin typeface="Arial" panose="020B0604020202020204" pitchFamily="34" charset="0"/>
                <a:cs typeface="Arial" panose="020B0604020202020204" pitchFamily="34" charset="0"/>
              </a:rPr>
              <a:t>Emotional intelligence enhances teamwork by improving communication, emotional regulation and conflict management. Students who develop self-awareness, empathy and social skills are better equipped to collaborate effectively and achieve successful project outcomes. These competencies are equally valuable in future professional workplaces (Goleman, 1998; Mayer, Salovey &amp; Caruso, 2004).</a:t>
            </a:r>
          </a:p>
        </p:txBody>
      </p:sp>
      <p:sp>
        <p:nvSpPr>
          <p:cNvPr id="13" name="Rectangle 12">
            <a:extLst>
              <a:ext uri="{FF2B5EF4-FFF2-40B4-BE49-F238E27FC236}">
                <a16:creationId xmlns:a16="http://schemas.microsoft.com/office/drawing/2014/main" id="{135DB877-6B4D-1753-709E-295B2C2546F4}"/>
              </a:ext>
            </a:extLst>
          </p:cNvPr>
          <p:cNvSpPr/>
          <p:nvPr/>
        </p:nvSpPr>
        <p:spPr>
          <a:xfrm>
            <a:off x="6641541" y="5314186"/>
            <a:ext cx="2709119" cy="1502933"/>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b="1" dirty="0">
                <a:solidFill>
                  <a:schemeClr val="tx1"/>
                </a:solidFill>
                <a:latin typeface="Arial" panose="020B0604020202020204" pitchFamily="34" charset="0"/>
                <a:cs typeface="Arial" panose="020B0604020202020204" pitchFamily="34" charset="0"/>
              </a:rPr>
              <a:t>Key Recommendations</a:t>
            </a:r>
          </a:p>
          <a:p>
            <a:pPr>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Reflect on your emotions before responding. </a:t>
            </a:r>
          </a:p>
          <a:p>
            <a:pPr>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Use mindfulness to manage stress. </a:t>
            </a:r>
          </a:p>
          <a:p>
            <a:pPr>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Listen actively and show empathy. </a:t>
            </a:r>
          </a:p>
          <a:p>
            <a:pPr>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Communicate openly and respectfully. </a:t>
            </a:r>
          </a:p>
          <a:p>
            <a:pPr>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Provide constructive feedback. </a:t>
            </a:r>
          </a:p>
          <a:p>
            <a:pPr>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Support shared responsibility within the team.</a:t>
            </a:r>
          </a:p>
        </p:txBody>
      </p:sp>
      <p:sp>
        <p:nvSpPr>
          <p:cNvPr id="15" name="Rectangle 14">
            <a:extLst>
              <a:ext uri="{FF2B5EF4-FFF2-40B4-BE49-F238E27FC236}">
                <a16:creationId xmlns:a16="http://schemas.microsoft.com/office/drawing/2014/main" id="{B4500C27-7D8F-1349-BA29-BB79268DDA18}"/>
              </a:ext>
            </a:extLst>
          </p:cNvPr>
          <p:cNvSpPr/>
          <p:nvPr/>
        </p:nvSpPr>
        <p:spPr>
          <a:xfrm>
            <a:off x="3657213" y="4224739"/>
            <a:ext cx="4606455" cy="1014394"/>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900" b="1" dirty="0">
                <a:solidFill>
                  <a:schemeClr val="tx1"/>
                </a:solidFill>
                <a:latin typeface="Arial" panose="020B0604020202020204" pitchFamily="34" charset="0"/>
                <a:cs typeface="Arial" panose="020B0604020202020204" pitchFamily="34" charset="0"/>
              </a:rPr>
              <a:t>Method / Reflection</a:t>
            </a:r>
          </a:p>
          <a:p>
            <a:pPr algn="just"/>
            <a:br>
              <a:rPr lang="en-GB" sz="900" dirty="0">
                <a:solidFill>
                  <a:schemeClr val="tx1"/>
                </a:solidFill>
                <a:latin typeface="Arial" panose="020B0604020202020204" pitchFamily="34" charset="0"/>
                <a:cs typeface="Arial" panose="020B0604020202020204" pitchFamily="34" charset="0"/>
              </a:rPr>
            </a:br>
            <a:r>
              <a:rPr lang="en-GB" sz="1000" dirty="0">
                <a:solidFill>
                  <a:schemeClr val="tx1"/>
                </a:solidFill>
                <a:latin typeface="Arial" panose="020B0604020202020204" pitchFamily="34" charset="0"/>
                <a:cs typeface="Arial" panose="020B0604020202020204" pitchFamily="34" charset="0"/>
              </a:rPr>
              <a:t>Evidence was drawn from personal experience of collaborative group projects, observation of peer interactions, and academic research on emotional intelligence and teamwork. These sources informed the application of EI theories to realistic student group work scenarios.</a:t>
            </a:r>
          </a:p>
        </p:txBody>
      </p:sp>
      <p:sp>
        <p:nvSpPr>
          <p:cNvPr id="16" name="Rectangle 15">
            <a:extLst>
              <a:ext uri="{FF2B5EF4-FFF2-40B4-BE49-F238E27FC236}">
                <a16:creationId xmlns:a16="http://schemas.microsoft.com/office/drawing/2014/main" id="{D6953C8D-C3E0-EB44-74F2-EFE22FEBFF88}"/>
              </a:ext>
            </a:extLst>
          </p:cNvPr>
          <p:cNvSpPr/>
          <p:nvPr/>
        </p:nvSpPr>
        <p:spPr>
          <a:xfrm>
            <a:off x="-29857" y="4201463"/>
            <a:ext cx="3700624" cy="2656538"/>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b="1" kern="1200" dirty="0">
                <a:solidFill>
                  <a:schemeClr val="tx1"/>
                </a:solidFill>
                <a:effectLst/>
                <a:latin typeface="Arial" panose="020B0604020202020204" pitchFamily="34" charset="0"/>
                <a:ea typeface="+mn-ea"/>
                <a:cs typeface="Arial" panose="020B0604020202020204" pitchFamily="34" charset="0"/>
              </a:rPr>
              <a:t>Understanding Others’ Emotions</a:t>
            </a:r>
          </a:p>
          <a:p>
            <a:endParaRPr lang="en-GB" sz="1000" b="0" kern="1200" dirty="0">
              <a:solidFill>
                <a:schemeClr val="tx1"/>
              </a:solidFill>
              <a:effectLst/>
              <a:latin typeface="Arial" panose="020B0604020202020204" pitchFamily="34" charset="0"/>
              <a:ea typeface="+mn-ea"/>
              <a:cs typeface="Arial" panose="020B0604020202020204" pitchFamily="34" charset="0"/>
            </a:endParaRPr>
          </a:p>
          <a:p>
            <a:r>
              <a:rPr lang="en-GB" sz="1000" b="0" kern="1200" dirty="0">
                <a:solidFill>
                  <a:schemeClr val="tx1"/>
                </a:solidFill>
                <a:effectLst/>
                <a:latin typeface="Arial" panose="020B0604020202020204" pitchFamily="34" charset="0"/>
                <a:ea typeface="+mn-ea"/>
                <a:cs typeface="Arial" panose="020B0604020202020204" pitchFamily="34" charset="0"/>
              </a:rPr>
              <a:t>Empathy and understanding others are foundational for positive communication and collaboration (Mayer, Salovey &amp; Caruso, 2004):</a:t>
            </a:r>
          </a:p>
          <a:p>
            <a:pPr lvl="0"/>
            <a:r>
              <a:rPr lang="en-GB" sz="1000" b="0" kern="1200" dirty="0">
                <a:solidFill>
                  <a:schemeClr val="tx1"/>
                </a:solidFill>
                <a:effectLst/>
                <a:latin typeface="Arial" panose="020B0604020202020204" pitchFamily="34" charset="0"/>
                <a:ea typeface="+mn-ea"/>
                <a:cs typeface="Arial" panose="020B0604020202020204" pitchFamily="34" charset="0"/>
              </a:rPr>
              <a:t>Active Listening:</a:t>
            </a:r>
            <a:br>
              <a:rPr lang="en-GB" sz="1000" b="0" kern="1200" dirty="0">
                <a:solidFill>
                  <a:schemeClr val="tx1"/>
                </a:solidFill>
                <a:effectLst/>
                <a:latin typeface="Arial" panose="020B0604020202020204" pitchFamily="34" charset="0"/>
                <a:ea typeface="+mn-ea"/>
                <a:cs typeface="Arial" panose="020B0604020202020204" pitchFamily="34" charset="0"/>
              </a:rPr>
            </a:br>
            <a:r>
              <a:rPr lang="en-GB" sz="1000" b="0" kern="1200" dirty="0">
                <a:solidFill>
                  <a:schemeClr val="tx1"/>
                </a:solidFill>
                <a:effectLst/>
                <a:latin typeface="Arial" panose="020B0604020202020204" pitchFamily="34" charset="0"/>
                <a:ea typeface="+mn-ea"/>
                <a:cs typeface="Arial" panose="020B0604020202020204" pitchFamily="34" charset="0"/>
              </a:rPr>
              <a:t>Paying full attention and asking clarifying questions.</a:t>
            </a:r>
          </a:p>
          <a:p>
            <a:pPr lvl="0"/>
            <a:r>
              <a:rPr lang="en-GB" sz="1000" b="0" kern="1200" dirty="0">
                <a:solidFill>
                  <a:schemeClr val="tx1"/>
                </a:solidFill>
                <a:effectLst/>
                <a:latin typeface="Arial" panose="020B0604020202020204" pitchFamily="34" charset="0"/>
                <a:ea typeface="+mn-ea"/>
                <a:cs typeface="Arial" panose="020B0604020202020204" pitchFamily="34" charset="0"/>
              </a:rPr>
              <a:t>Perspective-Taking:</a:t>
            </a:r>
            <a:br>
              <a:rPr lang="en-GB" sz="1000" b="0" kern="1200" dirty="0">
                <a:solidFill>
                  <a:schemeClr val="tx1"/>
                </a:solidFill>
                <a:effectLst/>
                <a:latin typeface="Arial" panose="020B0604020202020204" pitchFamily="34" charset="0"/>
                <a:ea typeface="+mn-ea"/>
                <a:cs typeface="Arial" panose="020B0604020202020204" pitchFamily="34" charset="0"/>
              </a:rPr>
            </a:br>
            <a:r>
              <a:rPr lang="en-GB" sz="1000" b="0" kern="1200" dirty="0">
                <a:solidFill>
                  <a:schemeClr val="tx1"/>
                </a:solidFill>
                <a:effectLst/>
                <a:latin typeface="Arial" panose="020B0604020202020204" pitchFamily="34" charset="0"/>
                <a:ea typeface="+mn-ea"/>
                <a:cs typeface="Arial" panose="020B0604020202020204" pitchFamily="34" charset="0"/>
              </a:rPr>
              <a:t>Considering issues from teammates’ viewpoints (Goleman, 1998).</a:t>
            </a:r>
          </a:p>
          <a:p>
            <a:pPr lvl="0"/>
            <a:r>
              <a:rPr lang="en-GB" sz="1000" b="0" kern="1200" dirty="0">
                <a:solidFill>
                  <a:schemeClr val="tx1"/>
                </a:solidFill>
                <a:effectLst/>
                <a:latin typeface="Arial" panose="020B0604020202020204" pitchFamily="34" charset="0"/>
                <a:ea typeface="+mn-ea"/>
                <a:cs typeface="Arial" panose="020B0604020202020204" pitchFamily="34" charset="0"/>
              </a:rPr>
              <a:t>Constructive Feedback:</a:t>
            </a:r>
            <a:br>
              <a:rPr lang="en-GB" sz="1000" b="0" kern="1200" dirty="0">
                <a:solidFill>
                  <a:schemeClr val="tx1"/>
                </a:solidFill>
                <a:effectLst/>
                <a:latin typeface="Arial" panose="020B0604020202020204" pitchFamily="34" charset="0"/>
                <a:ea typeface="+mn-ea"/>
                <a:cs typeface="Arial" panose="020B0604020202020204" pitchFamily="34" charset="0"/>
              </a:rPr>
            </a:br>
            <a:r>
              <a:rPr lang="en-GB" sz="1000" b="0" kern="1200" dirty="0">
                <a:solidFill>
                  <a:schemeClr val="tx1"/>
                </a:solidFill>
                <a:effectLst/>
                <a:latin typeface="Arial" panose="020B0604020202020204" pitchFamily="34" charset="0"/>
                <a:ea typeface="+mn-ea"/>
                <a:cs typeface="Arial" panose="020B0604020202020204" pitchFamily="34" charset="0"/>
              </a:rPr>
              <a:t>Framing suggestions positively and supportively.</a:t>
            </a:r>
          </a:p>
          <a:p>
            <a:r>
              <a:rPr lang="en-GB" sz="1000" b="0" kern="1200" dirty="0">
                <a:solidFill>
                  <a:schemeClr val="tx1"/>
                </a:solidFill>
                <a:effectLst/>
                <a:latin typeface="Arial" panose="020B0604020202020204" pitchFamily="34" charset="0"/>
                <a:ea typeface="+mn-ea"/>
                <a:cs typeface="Arial" panose="020B0604020202020204" pitchFamily="34" charset="0"/>
              </a:rPr>
              <a:t>Case Example:</a:t>
            </a:r>
            <a:br>
              <a:rPr lang="en-GB" sz="1000" b="0" kern="1200" dirty="0">
                <a:solidFill>
                  <a:schemeClr val="tx1"/>
                </a:solidFill>
                <a:effectLst/>
                <a:latin typeface="Arial" panose="020B0604020202020204" pitchFamily="34" charset="0"/>
                <a:ea typeface="+mn-ea"/>
                <a:cs typeface="Arial" panose="020B0604020202020204" pitchFamily="34" charset="0"/>
              </a:rPr>
            </a:br>
            <a:r>
              <a:rPr lang="en-GB" sz="1000" b="0" kern="1200" dirty="0">
                <a:solidFill>
                  <a:schemeClr val="tx1"/>
                </a:solidFill>
                <a:effectLst/>
                <a:latin typeface="Arial" panose="020B0604020202020204" pitchFamily="34" charset="0"/>
                <a:ea typeface="+mn-ea"/>
                <a:cs typeface="Arial" panose="020B0604020202020204" pitchFamily="34" charset="0"/>
              </a:rPr>
              <a:t>A team member becomes silent during meetings. Using empathy, you check in privately, learn they are overwhelmed, and the team adjusts workloads—improving both well-being and productivity.</a:t>
            </a:r>
          </a:p>
        </p:txBody>
      </p:sp>
      <p:pic>
        <p:nvPicPr>
          <p:cNvPr id="19" name="Picture 2" descr="Inline image">
            <a:extLst>
              <a:ext uri="{FF2B5EF4-FFF2-40B4-BE49-F238E27FC236}">
                <a16:creationId xmlns:a16="http://schemas.microsoft.com/office/drawing/2014/main" id="{7385840A-54BE-A542-3466-5FF89DCE7A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255186"/>
            <a:ext cx="4436828" cy="2991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Placeholder 13">
            <a:extLst>
              <a:ext uri="{FF2B5EF4-FFF2-40B4-BE49-F238E27FC236}">
                <a16:creationId xmlns:a16="http://schemas.microsoft.com/office/drawing/2014/main" id="{3C5D1A84-D784-92AF-E9EC-6D2BD3BC67AE}"/>
              </a:ext>
            </a:extLst>
          </p:cNvPr>
          <p:cNvSpPr txBox="1">
            <a:spLocks/>
          </p:cNvSpPr>
          <p:nvPr/>
        </p:nvSpPr>
        <p:spPr>
          <a:xfrm>
            <a:off x="9765102" y="-1955"/>
            <a:ext cx="2426898" cy="1084844"/>
          </a:xfrm>
          <a:prstGeom prst="rect">
            <a:avLst/>
          </a:prstGeom>
          <a:solidFill>
            <a:schemeClr val="accent1">
              <a:lumMod val="20000"/>
              <a:lumOff val="80000"/>
            </a:schemeClr>
          </a:solidFill>
        </p:spPr>
        <p:txBody>
          <a:bodyPr>
            <a:normAutofit fontScale="25000" lnSpcReduction="2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nSpc>
                <a:spcPct val="115000"/>
              </a:lnSpc>
              <a:spcBef>
                <a:spcPts val="500"/>
              </a:spcBef>
              <a:spcAft>
                <a:spcPts val="1000"/>
              </a:spcAft>
              <a:buNone/>
            </a:pPr>
            <a:r>
              <a:rPr lang="en-GB" sz="3200" cap="small" dirty="0">
                <a:solidFill>
                  <a:schemeClr val="tx1"/>
                </a:solidFill>
                <a:latin typeface="Arial" panose="020B0604020202020204" pitchFamily="34" charset="0"/>
                <a:ea typeface="Times New Roman" panose="02020603050405020304" pitchFamily="18" charset="0"/>
                <a:cs typeface="Arial" panose="020B0604020202020204" pitchFamily="34" charset="0"/>
              </a:rPr>
              <a:t>Student NAME: Nicoleta Dumitroae</a:t>
            </a:r>
            <a:endParaRPr lang="en-GB" sz="32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marL="0" indent="0">
              <a:lnSpc>
                <a:spcPct val="115000"/>
              </a:lnSpc>
              <a:spcBef>
                <a:spcPts val="500"/>
              </a:spcBef>
              <a:spcAft>
                <a:spcPts val="1000"/>
              </a:spcAft>
              <a:buNone/>
            </a:pPr>
            <a:r>
              <a:rPr lang="en-GB" sz="3200" cap="small" dirty="0">
                <a:solidFill>
                  <a:schemeClr val="tx1"/>
                </a:solidFill>
                <a:latin typeface="Arial" panose="020B0604020202020204" pitchFamily="34" charset="0"/>
                <a:ea typeface="Times New Roman" panose="02020603050405020304" pitchFamily="18" charset="0"/>
                <a:cs typeface="Arial" panose="020B0604020202020204" pitchFamily="34" charset="0"/>
              </a:rPr>
              <a:t>Student ID: 2416665</a:t>
            </a:r>
          </a:p>
          <a:p>
            <a:pPr marL="0" indent="0">
              <a:lnSpc>
                <a:spcPct val="115000"/>
              </a:lnSpc>
              <a:spcBef>
                <a:spcPts val="500"/>
              </a:spcBef>
              <a:spcAft>
                <a:spcPts val="1000"/>
              </a:spcAft>
              <a:buNone/>
            </a:pPr>
            <a:r>
              <a:rPr lang="en-GB" sz="3200" dirty="0">
                <a:solidFill>
                  <a:srgbClr val="000000"/>
                </a:solidFill>
                <a:latin typeface="Arial" panose="020B0604020202020204" pitchFamily="34" charset="0"/>
                <a:cs typeface="Arial" panose="020B0604020202020204" pitchFamily="34" charset="0"/>
              </a:rPr>
              <a:t> Lecturer: Nishi </a:t>
            </a:r>
            <a:r>
              <a:rPr lang="en-GB" sz="3200" dirty="0" err="1">
                <a:solidFill>
                  <a:srgbClr val="000000"/>
                </a:solidFill>
                <a:latin typeface="Arial" panose="020B0604020202020204" pitchFamily="34" charset="0"/>
                <a:cs typeface="Arial" panose="020B0604020202020204" pitchFamily="34" charset="0"/>
              </a:rPr>
              <a:t>Ramsurrun</a:t>
            </a:r>
            <a:r>
              <a:rPr lang="en-GB" sz="3200" dirty="0">
                <a:solidFill>
                  <a:srgbClr val="000000"/>
                </a:solidFill>
                <a:latin typeface="Arial" panose="020B0604020202020204" pitchFamily="34" charset="0"/>
                <a:cs typeface="Arial" panose="020B0604020202020204" pitchFamily="34" charset="0"/>
              </a:rPr>
              <a:t> 	</a:t>
            </a:r>
          </a:p>
          <a:p>
            <a:pPr marL="0" indent="0">
              <a:buNone/>
            </a:pPr>
            <a:r>
              <a:rPr lang="en-GB" sz="3200" dirty="0">
                <a:solidFill>
                  <a:srgbClr val="000000"/>
                </a:solidFill>
                <a:latin typeface="Arial" panose="020B0604020202020204" pitchFamily="34" charset="0"/>
                <a:cs typeface="Arial" panose="020B0604020202020204" pitchFamily="34" charset="0"/>
              </a:rPr>
              <a:t>Module code: LCLM 5006 </a:t>
            </a:r>
            <a:r>
              <a:rPr lang="en-GB" sz="1800" dirty="0">
                <a:solidFill>
                  <a:srgbClr val="000000"/>
                </a:solidFill>
                <a:latin typeface="Arial" panose="020B0604020202020204" pitchFamily="34" charset="0"/>
              </a:rPr>
              <a:t>	</a:t>
            </a:r>
          </a:p>
          <a:p>
            <a:pPr marL="0" indent="0">
              <a:lnSpc>
                <a:spcPct val="115000"/>
              </a:lnSpc>
              <a:spcBef>
                <a:spcPts val="500"/>
              </a:spcBef>
              <a:spcAft>
                <a:spcPts val="1000"/>
              </a:spcAft>
              <a:buNone/>
            </a:pPr>
            <a:endParaRPr lang="en-GB" sz="36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pic>
        <p:nvPicPr>
          <p:cNvPr id="8" name="Picture 7">
            <a:extLst>
              <a:ext uri="{FF2B5EF4-FFF2-40B4-BE49-F238E27FC236}">
                <a16:creationId xmlns:a16="http://schemas.microsoft.com/office/drawing/2014/main" id="{14A11CFF-DC3A-D7CA-BCA2-7A8B64955D8C}"/>
              </a:ext>
            </a:extLst>
          </p:cNvPr>
          <p:cNvPicPr>
            <a:picLocks noChangeAspect="1"/>
          </p:cNvPicPr>
          <p:nvPr/>
        </p:nvPicPr>
        <p:blipFill>
          <a:blip r:embed="rId5"/>
          <a:stretch>
            <a:fillRect/>
          </a:stretch>
        </p:blipFill>
        <p:spPr>
          <a:xfrm>
            <a:off x="11206613" y="161648"/>
            <a:ext cx="1019436" cy="444992"/>
          </a:xfrm>
          <a:prstGeom prst="rect">
            <a:avLst/>
          </a:prstGeom>
        </p:spPr>
      </p:pic>
    </p:spTree>
    <p:extLst>
      <p:ext uri="{BB962C8B-B14F-4D97-AF65-F5344CB8AC3E}">
        <p14:creationId xmlns:p14="http://schemas.microsoft.com/office/powerpoint/2010/main" val="68462714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152</TotalTime>
  <Words>490</Words>
  <Application>Microsoft Office PowerPoint</Application>
  <PresentationFormat>Widescreen</PresentationFormat>
  <Paragraphs>29</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Garamond</vt:lpstr>
      <vt:lpstr>Organic</vt:lpstr>
      <vt:lpstr>LEADING WITH EMOTIONAL INTELLIGENCE: ENHANCING TEAMWORK AND SUCCESS IN GROUP PROJECTS </vt:lpstr>
    </vt:vector>
  </TitlesOfParts>
  <Company>Royal National Orthopaedic Hospital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DUMITROAE, Elena (ROYAL NATIONAL ORTHOPAEDIC HOSPITAL NHS TRUST)</dc:creator>
  <cp:lastModifiedBy>DUMITROAE, Elena (ROYAL NATIONAL ORTHOPAEDIC HOSPITAL NHS TRUST)</cp:lastModifiedBy>
  <cp:revision>8</cp:revision>
  <dcterms:created xsi:type="dcterms:W3CDTF">2026-07-07T12:23:15Z</dcterms:created>
  <dcterms:modified xsi:type="dcterms:W3CDTF">2026-07-08T13:00:45Z</dcterms:modified>
</cp:coreProperties>
</file>