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8288000" cy="10287000"/>
  <p:notesSz cx="6858000" cy="9144000"/>
  <p:embeddedFontLst>
    <p:embeddedFont>
      <p:font typeface="Libre Baskerville Italics" charset="1" panose="02000000000000000000"/>
      <p:regular r:id="rId21"/>
    </p:embeddedFont>
    <p:embeddedFont>
      <p:font typeface="Libre Baskerville" charset="1" panose="02000000000000000000"/>
      <p:regular r:id="rId22"/>
    </p:embeddedFont>
    <p:embeddedFont>
      <p:font typeface="Lilita One" charset="1" panose="02000000000000000000"/>
      <p:regular r:id="rId23"/>
    </p:embeddedFont>
    <p:embeddedFont>
      <p:font typeface="DM Sans" charset="1" panose="00000000000000000000"/>
      <p:regular r:id="rId24"/>
    </p:embeddedFont>
    <p:embeddedFont>
      <p:font typeface="Alice" charset="1" panose="00000500000000000000"/>
      <p:regular r:id="rId25"/>
    </p:embeddedFont>
    <p:embeddedFont>
      <p:font typeface="Proxima Nova" charset="1" panose="02000506030000020004"/>
      <p:regular r:id="rId26"/>
    </p:embeddedFont>
    <p:embeddedFont>
      <p:font typeface="Anantason Bold" charset="1" panose="00000000000000000000"/>
      <p:regular r:id="rId27"/>
    </p:embeddedFont>
    <p:embeddedFont>
      <p:font typeface="Bebas Neue Bold" charset="1" panose="020B0606020202050201"/>
      <p:regular r:id="rId28"/>
    </p:embeddedFont>
    <p:embeddedFont>
      <p:font typeface="Alice Bold" charset="1" panose="00000500000000000000"/>
      <p:regular r:id="rId29"/>
    </p:embeddedFont>
    <p:embeddedFont>
      <p:font typeface="Sailors Condensed" charset="1" panose="0200000000000000000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.png" Type="http://schemas.openxmlformats.org/officeDocument/2006/relationships/image"/><Relationship Id="rId4" Target="../media/image4.svg" Type="http://schemas.openxmlformats.org/officeDocument/2006/relationships/image"/><Relationship Id="rId5" Target="../media/image5.png" Type="http://schemas.openxmlformats.org/officeDocument/2006/relationships/image"/><Relationship Id="rId6" Target="../media/image6.svg" Type="http://schemas.openxmlformats.org/officeDocument/2006/relationships/image"/><Relationship Id="rId7" Target="../media/image7.png" Type="http://schemas.openxmlformats.org/officeDocument/2006/relationships/image"/><Relationship Id="rId8" Target="../media/image8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.png" Type="http://schemas.openxmlformats.org/officeDocument/2006/relationships/image"/><Relationship Id="rId4" Target="../media/image4.svg" Type="http://schemas.openxmlformats.org/officeDocument/2006/relationships/image"/><Relationship Id="rId5" Target="../media/image5.png" Type="http://schemas.openxmlformats.org/officeDocument/2006/relationships/image"/><Relationship Id="rId6" Target="../media/image6.svg" Type="http://schemas.openxmlformats.org/officeDocument/2006/relationships/image"/><Relationship Id="rId7" Target="../media/image7.png" Type="http://schemas.openxmlformats.org/officeDocument/2006/relationships/image"/><Relationship Id="rId8" Target="../media/image8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.png" Type="http://schemas.openxmlformats.org/officeDocument/2006/relationships/image"/><Relationship Id="rId4" Target="../media/image4.svg" Type="http://schemas.openxmlformats.org/officeDocument/2006/relationships/image"/><Relationship Id="rId5" Target="../media/image5.png" Type="http://schemas.openxmlformats.org/officeDocument/2006/relationships/image"/><Relationship Id="rId6" Target="../media/image6.svg" Type="http://schemas.openxmlformats.org/officeDocument/2006/relationships/image"/><Relationship Id="rId7" Target="../media/image7.png" Type="http://schemas.openxmlformats.org/officeDocument/2006/relationships/image"/><Relationship Id="rId8" Target="../media/image8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.png" Type="http://schemas.openxmlformats.org/officeDocument/2006/relationships/image"/><Relationship Id="rId4" Target="../media/image4.svg" Type="http://schemas.openxmlformats.org/officeDocument/2006/relationships/image"/><Relationship Id="rId5" Target="../media/image5.png" Type="http://schemas.openxmlformats.org/officeDocument/2006/relationships/image"/><Relationship Id="rId6" Target="../media/image6.svg" Type="http://schemas.openxmlformats.org/officeDocument/2006/relationships/image"/><Relationship Id="rId7" Target="../media/image7.png" Type="http://schemas.openxmlformats.org/officeDocument/2006/relationships/image"/><Relationship Id="rId8" Target="../media/image8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.png" Type="http://schemas.openxmlformats.org/officeDocument/2006/relationships/image"/><Relationship Id="rId4" Target="../media/image4.svg" Type="http://schemas.openxmlformats.org/officeDocument/2006/relationships/image"/><Relationship Id="rId5" Target="../media/image5.png" Type="http://schemas.openxmlformats.org/officeDocument/2006/relationships/image"/><Relationship Id="rId6" Target="../media/image6.svg" Type="http://schemas.openxmlformats.org/officeDocument/2006/relationships/image"/><Relationship Id="rId7" Target="../media/image7.png" Type="http://schemas.openxmlformats.org/officeDocument/2006/relationships/image"/><Relationship Id="rId8" Target="../media/image8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Relationship Id="rId3" Target="../media/image11.png" Type="http://schemas.openxmlformats.org/officeDocument/2006/relationships/image"/><Relationship Id="rId4" Target="../media/image12.png" Type="http://schemas.openxmlformats.org/officeDocument/2006/relationships/image"/><Relationship Id="rId5" Target="../media/image13.svg" Type="http://schemas.openxmlformats.org/officeDocument/2006/relationships/image"/><Relationship Id="rId6" Target="../media/image14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Relationship Id="rId3" Target="../media/image15.png" Type="http://schemas.openxmlformats.org/officeDocument/2006/relationships/image"/><Relationship Id="rId4" Target="../media/image16.png" Type="http://schemas.openxmlformats.org/officeDocument/2006/relationships/image"/><Relationship Id="rId5" Target="../media/image17.png" Type="http://schemas.openxmlformats.org/officeDocument/2006/relationships/image"/><Relationship Id="rId6" Target="../media/image18.svg" Type="http://schemas.openxmlformats.org/officeDocument/2006/relationships/image"/><Relationship Id="rId7" Target="../media/image19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Relationship Id="rId3" Target="../media/image20.png" Type="http://schemas.openxmlformats.org/officeDocument/2006/relationships/image"/><Relationship Id="rId4" Target="../media/image15.png" Type="http://schemas.openxmlformats.org/officeDocument/2006/relationships/image"/><Relationship Id="rId5" Target="../media/image17.png" Type="http://schemas.openxmlformats.org/officeDocument/2006/relationships/image"/><Relationship Id="rId6" Target="../media/image18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jpeg" Type="http://schemas.openxmlformats.org/officeDocument/2006/relationships/image"/><Relationship Id="rId3" Target="../media/image22.png" Type="http://schemas.openxmlformats.org/officeDocument/2006/relationships/image"/><Relationship Id="rId4" Target="../media/image23.png" Type="http://schemas.openxmlformats.org/officeDocument/2006/relationships/image"/><Relationship Id="rId5" Target="../media/image24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png" Type="http://schemas.openxmlformats.org/officeDocument/2006/relationships/image"/><Relationship Id="rId4" Target="../media/image27.png" Type="http://schemas.openxmlformats.org/officeDocument/2006/relationships/image"/><Relationship Id="rId5" Target="../media/image28.png" Type="http://schemas.openxmlformats.org/officeDocument/2006/relationships/image"/><Relationship Id="rId6" Target="../media/image29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30.png" Type="http://schemas.openxmlformats.org/officeDocument/2006/relationships/image"/><Relationship Id="rId4" Target="../media/image31.png" Type="http://schemas.openxmlformats.org/officeDocument/2006/relationships/image"/><Relationship Id="rId5" Target="../media/image32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33.png" Type="http://schemas.openxmlformats.org/officeDocument/2006/relationships/image"/><Relationship Id="rId4" Target="../media/image34.png" Type="http://schemas.openxmlformats.org/officeDocument/2006/relationships/image"/><Relationship Id="rId5" Target="../media/image35.png" Type="http://schemas.openxmlformats.org/officeDocument/2006/relationships/image"/><Relationship Id="rId6" Target="../media/image36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924474" y="-3528923"/>
            <a:ext cx="13910653" cy="11958197"/>
          </a:xfrm>
          <a:custGeom>
            <a:avLst/>
            <a:gdLst/>
            <a:ahLst/>
            <a:cxnLst/>
            <a:rect r="r" b="b" t="t" l="l"/>
            <a:pathLst>
              <a:path h="11958197" w="13910653">
                <a:moveTo>
                  <a:pt x="0" y="0"/>
                </a:moveTo>
                <a:lnTo>
                  <a:pt x="13910653" y="0"/>
                </a:lnTo>
                <a:lnTo>
                  <a:pt x="13910653" y="11958196"/>
                </a:lnTo>
                <a:lnTo>
                  <a:pt x="0" y="119581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-7800" r="0" b="-780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502796" y="2177780"/>
            <a:ext cx="11094742" cy="11025400"/>
          </a:xfrm>
          <a:custGeom>
            <a:avLst/>
            <a:gdLst/>
            <a:ahLst/>
            <a:cxnLst/>
            <a:rect r="r" b="b" t="t" l="l"/>
            <a:pathLst>
              <a:path h="11025400" w="11094742">
                <a:moveTo>
                  <a:pt x="0" y="0"/>
                </a:moveTo>
                <a:lnTo>
                  <a:pt x="11094742" y="0"/>
                </a:lnTo>
                <a:lnTo>
                  <a:pt x="11094742" y="11025400"/>
                </a:lnTo>
                <a:lnTo>
                  <a:pt x="0" y="11025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228110" y="7921564"/>
            <a:ext cx="10185518" cy="3564931"/>
          </a:xfrm>
          <a:custGeom>
            <a:avLst/>
            <a:gdLst/>
            <a:ahLst/>
            <a:cxnLst/>
            <a:rect r="r" b="b" t="t" l="l"/>
            <a:pathLst>
              <a:path h="3564931" w="10185518">
                <a:moveTo>
                  <a:pt x="0" y="0"/>
                </a:moveTo>
                <a:lnTo>
                  <a:pt x="10185518" y="0"/>
                </a:lnTo>
                <a:lnTo>
                  <a:pt x="10185518" y="3564931"/>
                </a:lnTo>
                <a:lnTo>
                  <a:pt x="0" y="35649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957408" y="7921564"/>
            <a:ext cx="10185518" cy="3564931"/>
          </a:xfrm>
          <a:custGeom>
            <a:avLst/>
            <a:gdLst/>
            <a:ahLst/>
            <a:cxnLst/>
            <a:rect r="r" b="b" t="t" l="l"/>
            <a:pathLst>
              <a:path h="3564931" w="10185518">
                <a:moveTo>
                  <a:pt x="0" y="0"/>
                </a:moveTo>
                <a:lnTo>
                  <a:pt x="10185518" y="0"/>
                </a:lnTo>
                <a:lnTo>
                  <a:pt x="10185518" y="3564931"/>
                </a:lnTo>
                <a:lnTo>
                  <a:pt x="0" y="35649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9756833" y="-4779925"/>
            <a:ext cx="8999578" cy="8943331"/>
          </a:xfrm>
          <a:custGeom>
            <a:avLst/>
            <a:gdLst/>
            <a:ahLst/>
            <a:cxnLst/>
            <a:rect r="r" b="b" t="t" l="l"/>
            <a:pathLst>
              <a:path h="8943331" w="8999578">
                <a:moveTo>
                  <a:pt x="0" y="0"/>
                </a:moveTo>
                <a:lnTo>
                  <a:pt x="8999578" y="0"/>
                </a:lnTo>
                <a:lnTo>
                  <a:pt x="8999578" y="8943331"/>
                </a:lnTo>
                <a:lnTo>
                  <a:pt x="0" y="89433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432617">
            <a:off x="-378792" y="-321325"/>
            <a:ext cx="4588851" cy="3986564"/>
          </a:xfrm>
          <a:custGeom>
            <a:avLst/>
            <a:gdLst/>
            <a:ahLst/>
            <a:cxnLst/>
            <a:rect r="r" b="b" t="t" l="l"/>
            <a:pathLst>
              <a:path h="3986564" w="4588851">
                <a:moveTo>
                  <a:pt x="4588850" y="0"/>
                </a:moveTo>
                <a:lnTo>
                  <a:pt x="0" y="0"/>
                </a:lnTo>
                <a:lnTo>
                  <a:pt x="0" y="3986564"/>
                </a:lnTo>
                <a:lnTo>
                  <a:pt x="4588850" y="3986564"/>
                </a:lnTo>
                <a:lnTo>
                  <a:pt x="458885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359821">
            <a:off x="14241860" y="-285051"/>
            <a:ext cx="4418128" cy="3838249"/>
          </a:xfrm>
          <a:custGeom>
            <a:avLst/>
            <a:gdLst/>
            <a:ahLst/>
            <a:cxnLst/>
            <a:rect r="r" b="b" t="t" l="l"/>
            <a:pathLst>
              <a:path h="3838249" w="4418128">
                <a:moveTo>
                  <a:pt x="0" y="0"/>
                </a:moveTo>
                <a:lnTo>
                  <a:pt x="4418128" y="0"/>
                </a:lnTo>
                <a:lnTo>
                  <a:pt x="4418128" y="3838249"/>
                </a:lnTo>
                <a:lnTo>
                  <a:pt x="0" y="383824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5847461" y="3875467"/>
            <a:ext cx="3245145" cy="3815013"/>
          </a:xfrm>
          <a:custGeom>
            <a:avLst/>
            <a:gdLst/>
            <a:ahLst/>
            <a:cxnLst/>
            <a:rect r="r" b="b" t="t" l="l"/>
            <a:pathLst>
              <a:path h="3815013" w="3245145">
                <a:moveTo>
                  <a:pt x="0" y="0"/>
                </a:moveTo>
                <a:lnTo>
                  <a:pt x="3245145" y="0"/>
                </a:lnTo>
                <a:lnTo>
                  <a:pt x="3245145" y="3815013"/>
                </a:lnTo>
                <a:lnTo>
                  <a:pt x="0" y="381501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true" flipV="false" rot="0">
            <a:off x="-881340" y="3937453"/>
            <a:ext cx="3009836" cy="3538382"/>
          </a:xfrm>
          <a:custGeom>
            <a:avLst/>
            <a:gdLst/>
            <a:ahLst/>
            <a:cxnLst/>
            <a:rect r="r" b="b" t="t" l="l"/>
            <a:pathLst>
              <a:path h="3538382" w="3009836">
                <a:moveTo>
                  <a:pt x="3009836" y="0"/>
                </a:moveTo>
                <a:lnTo>
                  <a:pt x="0" y="0"/>
                </a:lnTo>
                <a:lnTo>
                  <a:pt x="0" y="3538381"/>
                </a:lnTo>
                <a:lnTo>
                  <a:pt x="3009836" y="3538381"/>
                </a:lnTo>
                <a:lnTo>
                  <a:pt x="300983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2252838" y="2450175"/>
            <a:ext cx="13782324" cy="3600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477"/>
              </a:lnSpc>
            </a:pPr>
            <a:r>
              <a:rPr lang="en-US" sz="7897" i="true">
                <a:solidFill>
                  <a:srgbClr val="0000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How Le</a:t>
            </a:r>
            <a:r>
              <a:rPr lang="en-US" sz="7897" i="true">
                <a:solidFill>
                  <a:srgbClr val="0000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arning Theories Support Effective Teaching and Learning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2252838" y="6561241"/>
            <a:ext cx="13782324" cy="13603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21"/>
              </a:lnSpc>
            </a:pPr>
            <a:r>
              <a:rPr lang="en-US" sz="1944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Full names a</a:t>
            </a:r>
            <a:r>
              <a:rPr lang="en-US" sz="1944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nd student numbers</a:t>
            </a:r>
          </a:p>
          <a:p>
            <a:pPr algn="ctr">
              <a:lnSpc>
                <a:spcPts val="2721"/>
              </a:lnSpc>
            </a:pPr>
            <a:r>
              <a:rPr lang="en-US" sz="1944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Module code: ECES4010C</a:t>
            </a:r>
          </a:p>
          <a:p>
            <a:pPr algn="ctr">
              <a:lnSpc>
                <a:spcPts val="2721"/>
              </a:lnSpc>
            </a:pPr>
          </a:p>
          <a:p>
            <a:pPr algn="ctr">
              <a:lnSpc>
                <a:spcPts val="2721"/>
              </a:lnSpc>
            </a:pPr>
            <a:r>
              <a:rPr lang="en-US" sz="1944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Make this slide look professional – use a simple, clean layout and readable font.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622623" y="-4267717"/>
            <a:ext cx="13910653" cy="11958197"/>
          </a:xfrm>
          <a:custGeom>
            <a:avLst/>
            <a:gdLst/>
            <a:ahLst/>
            <a:cxnLst/>
            <a:rect r="r" b="b" t="t" l="l"/>
            <a:pathLst>
              <a:path h="11958197" w="13910653">
                <a:moveTo>
                  <a:pt x="0" y="0"/>
                </a:moveTo>
                <a:lnTo>
                  <a:pt x="13910653" y="0"/>
                </a:lnTo>
                <a:lnTo>
                  <a:pt x="13910653" y="11958197"/>
                </a:lnTo>
                <a:lnTo>
                  <a:pt x="0" y="119581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-7800" r="0" b="-780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502796" y="2177780"/>
            <a:ext cx="11094742" cy="11025400"/>
          </a:xfrm>
          <a:custGeom>
            <a:avLst/>
            <a:gdLst/>
            <a:ahLst/>
            <a:cxnLst/>
            <a:rect r="r" b="b" t="t" l="l"/>
            <a:pathLst>
              <a:path h="11025400" w="11094742">
                <a:moveTo>
                  <a:pt x="0" y="0"/>
                </a:moveTo>
                <a:lnTo>
                  <a:pt x="11094742" y="0"/>
                </a:lnTo>
                <a:lnTo>
                  <a:pt x="11094742" y="11025400"/>
                </a:lnTo>
                <a:lnTo>
                  <a:pt x="0" y="11025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218585" y="8097255"/>
            <a:ext cx="10185518" cy="3564931"/>
          </a:xfrm>
          <a:custGeom>
            <a:avLst/>
            <a:gdLst/>
            <a:ahLst/>
            <a:cxnLst/>
            <a:rect r="r" b="b" t="t" l="l"/>
            <a:pathLst>
              <a:path h="3564931" w="10185518">
                <a:moveTo>
                  <a:pt x="0" y="0"/>
                </a:moveTo>
                <a:lnTo>
                  <a:pt x="10185518" y="0"/>
                </a:lnTo>
                <a:lnTo>
                  <a:pt x="10185518" y="3564931"/>
                </a:lnTo>
                <a:lnTo>
                  <a:pt x="0" y="35649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9966933" y="8097255"/>
            <a:ext cx="10185518" cy="3564931"/>
          </a:xfrm>
          <a:custGeom>
            <a:avLst/>
            <a:gdLst/>
            <a:ahLst/>
            <a:cxnLst/>
            <a:rect r="r" b="b" t="t" l="l"/>
            <a:pathLst>
              <a:path h="3564931" w="10185518">
                <a:moveTo>
                  <a:pt x="0" y="0"/>
                </a:moveTo>
                <a:lnTo>
                  <a:pt x="10185518" y="0"/>
                </a:lnTo>
                <a:lnTo>
                  <a:pt x="10185518" y="3564931"/>
                </a:lnTo>
                <a:lnTo>
                  <a:pt x="0" y="35649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9756833" y="-4779925"/>
            <a:ext cx="8999578" cy="8943331"/>
          </a:xfrm>
          <a:custGeom>
            <a:avLst/>
            <a:gdLst/>
            <a:ahLst/>
            <a:cxnLst/>
            <a:rect r="r" b="b" t="t" l="l"/>
            <a:pathLst>
              <a:path h="8943331" w="8999578">
                <a:moveTo>
                  <a:pt x="0" y="0"/>
                </a:moveTo>
                <a:lnTo>
                  <a:pt x="8999578" y="0"/>
                </a:lnTo>
                <a:lnTo>
                  <a:pt x="8999578" y="8943331"/>
                </a:lnTo>
                <a:lnTo>
                  <a:pt x="0" y="89433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359821">
            <a:off x="13371160" y="-339803"/>
            <a:ext cx="5164987" cy="4487083"/>
          </a:xfrm>
          <a:custGeom>
            <a:avLst/>
            <a:gdLst/>
            <a:ahLst/>
            <a:cxnLst/>
            <a:rect r="r" b="b" t="t" l="l"/>
            <a:pathLst>
              <a:path h="4487083" w="5164987">
                <a:moveTo>
                  <a:pt x="0" y="0"/>
                </a:moveTo>
                <a:lnTo>
                  <a:pt x="5164987" y="0"/>
                </a:lnTo>
                <a:lnTo>
                  <a:pt x="5164987" y="4487083"/>
                </a:lnTo>
                <a:lnTo>
                  <a:pt x="0" y="448708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6169608" y="4404812"/>
            <a:ext cx="2938329" cy="3454318"/>
          </a:xfrm>
          <a:custGeom>
            <a:avLst/>
            <a:gdLst/>
            <a:ahLst/>
            <a:cxnLst/>
            <a:rect r="r" b="b" t="t" l="l"/>
            <a:pathLst>
              <a:path h="3454318" w="2938329">
                <a:moveTo>
                  <a:pt x="0" y="0"/>
                </a:moveTo>
                <a:lnTo>
                  <a:pt x="2938330" y="0"/>
                </a:lnTo>
                <a:lnTo>
                  <a:pt x="2938330" y="3454318"/>
                </a:lnTo>
                <a:lnTo>
                  <a:pt x="0" y="345431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true" flipV="false" rot="0">
            <a:off x="9502796" y="-2077450"/>
            <a:ext cx="3009836" cy="3538382"/>
          </a:xfrm>
          <a:custGeom>
            <a:avLst/>
            <a:gdLst/>
            <a:ahLst/>
            <a:cxnLst/>
            <a:rect r="r" b="b" t="t" l="l"/>
            <a:pathLst>
              <a:path h="3538382" w="3009836">
                <a:moveTo>
                  <a:pt x="3009836" y="0"/>
                </a:moveTo>
                <a:lnTo>
                  <a:pt x="0" y="0"/>
                </a:lnTo>
                <a:lnTo>
                  <a:pt x="0" y="3538381"/>
                </a:lnTo>
                <a:lnTo>
                  <a:pt x="3009836" y="3538381"/>
                </a:lnTo>
                <a:lnTo>
                  <a:pt x="3009836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8497333">
            <a:off x="-711651" y="-1832119"/>
            <a:ext cx="4553472" cy="4519321"/>
          </a:xfrm>
          <a:custGeom>
            <a:avLst/>
            <a:gdLst/>
            <a:ahLst/>
            <a:cxnLst/>
            <a:rect r="r" b="b" t="t" l="l"/>
            <a:pathLst>
              <a:path h="4519321" w="4553472">
                <a:moveTo>
                  <a:pt x="0" y="0"/>
                </a:moveTo>
                <a:lnTo>
                  <a:pt x="4553472" y="0"/>
                </a:lnTo>
                <a:lnTo>
                  <a:pt x="4553472" y="4519321"/>
                </a:lnTo>
                <a:lnTo>
                  <a:pt x="0" y="451932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2534019" y="2177780"/>
            <a:ext cx="4680310" cy="6356958"/>
          </a:xfrm>
          <a:custGeom>
            <a:avLst/>
            <a:gdLst/>
            <a:ahLst/>
            <a:cxnLst/>
            <a:rect r="r" b="b" t="t" l="l"/>
            <a:pathLst>
              <a:path h="6356958" w="4680310">
                <a:moveTo>
                  <a:pt x="0" y="0"/>
                </a:moveTo>
                <a:lnTo>
                  <a:pt x="4680310" y="0"/>
                </a:lnTo>
                <a:lnTo>
                  <a:pt x="4680310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4145700" y="820429"/>
            <a:ext cx="9996600" cy="1083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7819"/>
              </a:lnSpc>
            </a:pPr>
            <a:r>
              <a:rPr lang="en-US" sz="8499">
                <a:solidFill>
                  <a:srgbClr val="274B35"/>
                </a:solidFill>
                <a:latin typeface="Lilita One"/>
                <a:ea typeface="Lilita One"/>
                <a:cs typeface="Lilita One"/>
                <a:sym typeface="Lilita One"/>
              </a:rPr>
              <a:t>FRIEDRICH FROEBEL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932309" y="2936313"/>
            <a:ext cx="7519320" cy="5598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38682" indent="-369341" lvl="1">
              <a:lnSpc>
                <a:spcPts val="4926"/>
              </a:lnSpc>
              <a:buFont typeface="Arial"/>
              <a:buChar char="•"/>
            </a:pPr>
            <a:r>
              <a:rPr lang="en-US" sz="3421">
                <a:solidFill>
                  <a:srgbClr val="274B35"/>
                </a:solidFill>
                <a:latin typeface="DM Sans"/>
                <a:ea typeface="DM Sans"/>
                <a:cs typeface="DM Sans"/>
                <a:sym typeface="DM Sans"/>
              </a:rPr>
              <a:t>Ei damcaniaeth yn pwysleisio chwarae, creadigrwydd a datblygiad cyfannol / holistic development </a:t>
            </a:r>
          </a:p>
          <a:p>
            <a:pPr algn="l">
              <a:lnSpc>
                <a:spcPts val="4926"/>
              </a:lnSpc>
            </a:pPr>
            <a:r>
              <a:rPr lang="en-US" sz="3421">
                <a:solidFill>
                  <a:srgbClr val="274B35"/>
                </a:solidFill>
                <a:latin typeface="DM Sans"/>
                <a:ea typeface="DM Sans"/>
                <a:cs typeface="DM Sans"/>
                <a:sym typeface="DM Sans"/>
              </a:rPr>
              <a:t>​</a:t>
            </a:r>
          </a:p>
          <a:p>
            <a:pPr algn="l" marL="738682" indent="-369341" lvl="1">
              <a:lnSpc>
                <a:spcPts val="4926"/>
              </a:lnSpc>
              <a:buFont typeface="Arial"/>
              <a:buChar char="•"/>
            </a:pPr>
            <a:r>
              <a:rPr lang="en-US" sz="3421">
                <a:solidFill>
                  <a:srgbClr val="274B35"/>
                </a:solidFill>
                <a:latin typeface="DM Sans"/>
                <a:ea typeface="DM Sans"/>
                <a:cs typeface="DM Sans"/>
                <a:sym typeface="DM Sans"/>
              </a:rPr>
              <a:t>Sylfaenwr o’r ‘kintedergarten movement’ a welodd fell ‘garden for children’ lle gall dysgwyr ifanc dyfu’n naturiol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924474" y="-3528923"/>
            <a:ext cx="13910653" cy="11958197"/>
          </a:xfrm>
          <a:custGeom>
            <a:avLst/>
            <a:gdLst/>
            <a:ahLst/>
            <a:cxnLst/>
            <a:rect r="r" b="b" t="t" l="l"/>
            <a:pathLst>
              <a:path h="11958197" w="13910653">
                <a:moveTo>
                  <a:pt x="0" y="0"/>
                </a:moveTo>
                <a:lnTo>
                  <a:pt x="13910653" y="0"/>
                </a:lnTo>
                <a:lnTo>
                  <a:pt x="13910653" y="11958196"/>
                </a:lnTo>
                <a:lnTo>
                  <a:pt x="0" y="119581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-7800" r="0" b="-780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502796" y="2177780"/>
            <a:ext cx="11094742" cy="11025400"/>
          </a:xfrm>
          <a:custGeom>
            <a:avLst/>
            <a:gdLst/>
            <a:ahLst/>
            <a:cxnLst/>
            <a:rect r="r" b="b" t="t" l="l"/>
            <a:pathLst>
              <a:path h="11025400" w="11094742">
                <a:moveTo>
                  <a:pt x="0" y="0"/>
                </a:moveTo>
                <a:lnTo>
                  <a:pt x="11094742" y="0"/>
                </a:lnTo>
                <a:lnTo>
                  <a:pt x="11094742" y="11025400"/>
                </a:lnTo>
                <a:lnTo>
                  <a:pt x="0" y="11025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9756833" y="-4779925"/>
            <a:ext cx="8999578" cy="8943331"/>
          </a:xfrm>
          <a:custGeom>
            <a:avLst/>
            <a:gdLst/>
            <a:ahLst/>
            <a:cxnLst/>
            <a:rect r="r" b="b" t="t" l="l"/>
            <a:pathLst>
              <a:path h="8943331" w="8999578">
                <a:moveTo>
                  <a:pt x="0" y="0"/>
                </a:moveTo>
                <a:lnTo>
                  <a:pt x="8999578" y="0"/>
                </a:lnTo>
                <a:lnTo>
                  <a:pt x="8999578" y="8943331"/>
                </a:lnTo>
                <a:lnTo>
                  <a:pt x="0" y="89433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359821">
            <a:off x="13371160" y="-339803"/>
            <a:ext cx="5164987" cy="4487083"/>
          </a:xfrm>
          <a:custGeom>
            <a:avLst/>
            <a:gdLst/>
            <a:ahLst/>
            <a:cxnLst/>
            <a:rect r="r" b="b" t="t" l="l"/>
            <a:pathLst>
              <a:path h="4487083" w="5164987">
                <a:moveTo>
                  <a:pt x="0" y="0"/>
                </a:moveTo>
                <a:lnTo>
                  <a:pt x="5164987" y="0"/>
                </a:lnTo>
                <a:lnTo>
                  <a:pt x="5164987" y="4487083"/>
                </a:lnTo>
                <a:lnTo>
                  <a:pt x="0" y="44870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6169608" y="4404812"/>
            <a:ext cx="2938329" cy="3454318"/>
          </a:xfrm>
          <a:custGeom>
            <a:avLst/>
            <a:gdLst/>
            <a:ahLst/>
            <a:cxnLst/>
            <a:rect r="r" b="b" t="t" l="l"/>
            <a:pathLst>
              <a:path h="3454318" w="2938329">
                <a:moveTo>
                  <a:pt x="0" y="0"/>
                </a:moveTo>
                <a:lnTo>
                  <a:pt x="2938330" y="0"/>
                </a:lnTo>
                <a:lnTo>
                  <a:pt x="2938330" y="3454318"/>
                </a:lnTo>
                <a:lnTo>
                  <a:pt x="0" y="345431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0">
            <a:off x="9502796" y="-2077450"/>
            <a:ext cx="3009836" cy="3538382"/>
          </a:xfrm>
          <a:custGeom>
            <a:avLst/>
            <a:gdLst/>
            <a:ahLst/>
            <a:cxnLst/>
            <a:rect r="r" b="b" t="t" l="l"/>
            <a:pathLst>
              <a:path h="3538382" w="3009836">
                <a:moveTo>
                  <a:pt x="3009836" y="0"/>
                </a:moveTo>
                <a:lnTo>
                  <a:pt x="0" y="0"/>
                </a:lnTo>
                <a:lnTo>
                  <a:pt x="0" y="3538381"/>
                </a:lnTo>
                <a:lnTo>
                  <a:pt x="3009836" y="3538381"/>
                </a:lnTo>
                <a:lnTo>
                  <a:pt x="3009836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497333">
            <a:off x="-711651" y="-1832119"/>
            <a:ext cx="4553472" cy="4519321"/>
          </a:xfrm>
          <a:custGeom>
            <a:avLst/>
            <a:gdLst/>
            <a:ahLst/>
            <a:cxnLst/>
            <a:rect r="r" b="b" t="t" l="l"/>
            <a:pathLst>
              <a:path h="4519321" w="4553472">
                <a:moveTo>
                  <a:pt x="0" y="0"/>
                </a:moveTo>
                <a:lnTo>
                  <a:pt x="4553472" y="0"/>
                </a:lnTo>
                <a:lnTo>
                  <a:pt x="4553472" y="4519321"/>
                </a:lnTo>
                <a:lnTo>
                  <a:pt x="0" y="451932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145700" y="1024052"/>
            <a:ext cx="9996600" cy="1083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19"/>
              </a:lnSpc>
            </a:pPr>
            <a:r>
              <a:rPr lang="en-US" sz="8499">
                <a:solidFill>
                  <a:srgbClr val="274B35"/>
                </a:solidFill>
                <a:latin typeface="Lilita One"/>
                <a:ea typeface="Lilita One"/>
                <a:cs typeface="Lilita One"/>
                <a:sym typeface="Lilita One"/>
              </a:rPr>
              <a:t>CREDU:​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417906" y="2413094"/>
            <a:ext cx="17516483" cy="75533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47702" indent="-323851" lvl="1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274B35"/>
                </a:solidFill>
                <a:latin typeface="DM Sans"/>
                <a:ea typeface="DM Sans"/>
                <a:cs typeface="DM Sans"/>
                <a:sym typeface="DM Sans"/>
              </a:rPr>
              <a:t>Popeth yn y bydysawd yn ‘interconnected’​</a:t>
            </a:r>
          </a:p>
          <a:p>
            <a:pPr algn="just" marL="647702" indent="-323851" lvl="1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274B35"/>
                </a:solidFill>
                <a:latin typeface="DM Sans"/>
                <a:ea typeface="DM Sans"/>
                <a:cs typeface="DM Sans"/>
                <a:sym typeface="DM Sans"/>
              </a:rPr>
              <a:t>Dyle plant dysgu mewn ffordd gyfannol (holistic) lle mae meddyliau, teimladau a gweithredoedd wedi’u cysylltu​</a:t>
            </a:r>
          </a:p>
          <a:p>
            <a:pPr algn="just" marL="647702" indent="-323851" lvl="1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274B35"/>
                </a:solidFill>
                <a:latin typeface="DM Sans"/>
                <a:ea typeface="DM Sans"/>
                <a:cs typeface="DM Sans"/>
                <a:sym typeface="DM Sans"/>
              </a:rPr>
              <a:t>Pob blentyn yn unigryw a dylai addysg ddechrau gyda beth mae’r plant gallu gwneud nid beth allant ei wneud ​</a:t>
            </a:r>
          </a:p>
          <a:p>
            <a:pPr algn="just" marL="647702" indent="-323851" lvl="1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274B35"/>
                </a:solidFill>
                <a:latin typeface="DM Sans"/>
                <a:ea typeface="DM Sans"/>
                <a:cs typeface="DM Sans"/>
                <a:sym typeface="DM Sans"/>
              </a:rPr>
              <a:t>Chwarae y mynegiant uchaf o ddatblygiad dynol yn ystod plentyndod - trwy chwarae mae plant yn deall y byd ​</a:t>
            </a:r>
          </a:p>
          <a:p>
            <a:pPr algn="just" marL="647702" indent="-323851" lvl="1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274B35"/>
                </a:solidFill>
                <a:latin typeface="DM Sans"/>
                <a:ea typeface="DM Sans"/>
                <a:cs typeface="DM Sans"/>
                <a:sym typeface="DM Sans"/>
              </a:rPr>
              <a:t>Natur yn hanfodol ar gyfer growth plentyn </a:t>
            </a:r>
          </a:p>
          <a:p>
            <a:pPr algn="just" marL="647702" indent="-323851" lvl="1">
              <a:lnSpc>
                <a:spcPts val="6000"/>
              </a:lnSpc>
              <a:buFont typeface="Arial"/>
              <a:buChar char="•"/>
            </a:pPr>
            <a:r>
              <a:rPr lang="en-US" sz="3000">
                <a:solidFill>
                  <a:srgbClr val="274B35"/>
                </a:solidFill>
                <a:latin typeface="DM Sans"/>
                <a:ea typeface="DM Sans"/>
                <a:cs typeface="DM Sans"/>
                <a:sym typeface="DM Sans"/>
              </a:rPr>
              <a:t>Mae llywodraeth nawr yn cydnabod pwysigrwydd addysg natur a stem trwy cael kindergarten gyda lle i chwarae a dysgu awyr agored ac yn defnyddio mewn ysgolion 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924474" y="-3528923"/>
            <a:ext cx="13910653" cy="11958197"/>
          </a:xfrm>
          <a:custGeom>
            <a:avLst/>
            <a:gdLst/>
            <a:ahLst/>
            <a:cxnLst/>
            <a:rect r="r" b="b" t="t" l="l"/>
            <a:pathLst>
              <a:path h="11958197" w="13910653">
                <a:moveTo>
                  <a:pt x="0" y="0"/>
                </a:moveTo>
                <a:lnTo>
                  <a:pt x="13910653" y="0"/>
                </a:lnTo>
                <a:lnTo>
                  <a:pt x="13910653" y="11958196"/>
                </a:lnTo>
                <a:lnTo>
                  <a:pt x="0" y="119581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-7800" r="0" b="-780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502796" y="2177780"/>
            <a:ext cx="11094742" cy="11025400"/>
          </a:xfrm>
          <a:custGeom>
            <a:avLst/>
            <a:gdLst/>
            <a:ahLst/>
            <a:cxnLst/>
            <a:rect r="r" b="b" t="t" l="l"/>
            <a:pathLst>
              <a:path h="11025400" w="11094742">
                <a:moveTo>
                  <a:pt x="0" y="0"/>
                </a:moveTo>
                <a:lnTo>
                  <a:pt x="11094742" y="0"/>
                </a:lnTo>
                <a:lnTo>
                  <a:pt x="11094742" y="11025400"/>
                </a:lnTo>
                <a:lnTo>
                  <a:pt x="0" y="11025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9756833" y="-4779925"/>
            <a:ext cx="8999578" cy="8943331"/>
          </a:xfrm>
          <a:custGeom>
            <a:avLst/>
            <a:gdLst/>
            <a:ahLst/>
            <a:cxnLst/>
            <a:rect r="r" b="b" t="t" l="l"/>
            <a:pathLst>
              <a:path h="8943331" w="8999578">
                <a:moveTo>
                  <a:pt x="0" y="0"/>
                </a:moveTo>
                <a:lnTo>
                  <a:pt x="8999578" y="0"/>
                </a:lnTo>
                <a:lnTo>
                  <a:pt x="8999578" y="8943331"/>
                </a:lnTo>
                <a:lnTo>
                  <a:pt x="0" y="89433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359821">
            <a:off x="13371160" y="-339803"/>
            <a:ext cx="5164987" cy="4487083"/>
          </a:xfrm>
          <a:custGeom>
            <a:avLst/>
            <a:gdLst/>
            <a:ahLst/>
            <a:cxnLst/>
            <a:rect r="r" b="b" t="t" l="l"/>
            <a:pathLst>
              <a:path h="4487083" w="5164987">
                <a:moveTo>
                  <a:pt x="0" y="0"/>
                </a:moveTo>
                <a:lnTo>
                  <a:pt x="5164987" y="0"/>
                </a:lnTo>
                <a:lnTo>
                  <a:pt x="5164987" y="4487083"/>
                </a:lnTo>
                <a:lnTo>
                  <a:pt x="0" y="44870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5262832" y="3897550"/>
            <a:ext cx="3369819" cy="3961580"/>
          </a:xfrm>
          <a:custGeom>
            <a:avLst/>
            <a:gdLst/>
            <a:ahLst/>
            <a:cxnLst/>
            <a:rect r="r" b="b" t="t" l="l"/>
            <a:pathLst>
              <a:path h="3961580" w="3369819">
                <a:moveTo>
                  <a:pt x="0" y="0"/>
                </a:moveTo>
                <a:lnTo>
                  <a:pt x="3369819" y="0"/>
                </a:lnTo>
                <a:lnTo>
                  <a:pt x="3369819" y="3961580"/>
                </a:lnTo>
                <a:lnTo>
                  <a:pt x="0" y="3961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0">
            <a:off x="9502796" y="-2077450"/>
            <a:ext cx="3009836" cy="3538382"/>
          </a:xfrm>
          <a:custGeom>
            <a:avLst/>
            <a:gdLst/>
            <a:ahLst/>
            <a:cxnLst/>
            <a:rect r="r" b="b" t="t" l="l"/>
            <a:pathLst>
              <a:path h="3538382" w="3009836">
                <a:moveTo>
                  <a:pt x="3009836" y="0"/>
                </a:moveTo>
                <a:lnTo>
                  <a:pt x="0" y="0"/>
                </a:lnTo>
                <a:lnTo>
                  <a:pt x="0" y="3538381"/>
                </a:lnTo>
                <a:lnTo>
                  <a:pt x="3009836" y="3538381"/>
                </a:lnTo>
                <a:lnTo>
                  <a:pt x="3009836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497333">
            <a:off x="-711651" y="-1832119"/>
            <a:ext cx="4553472" cy="4519321"/>
          </a:xfrm>
          <a:custGeom>
            <a:avLst/>
            <a:gdLst/>
            <a:ahLst/>
            <a:cxnLst/>
            <a:rect r="r" b="b" t="t" l="l"/>
            <a:pathLst>
              <a:path h="4519321" w="4553472">
                <a:moveTo>
                  <a:pt x="0" y="0"/>
                </a:moveTo>
                <a:lnTo>
                  <a:pt x="4553472" y="0"/>
                </a:lnTo>
                <a:lnTo>
                  <a:pt x="4553472" y="4519321"/>
                </a:lnTo>
                <a:lnTo>
                  <a:pt x="0" y="451932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335846" y="591820"/>
            <a:ext cx="10333900" cy="1083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19"/>
              </a:lnSpc>
            </a:pPr>
            <a:r>
              <a:rPr lang="en-US" sz="8499">
                <a:solidFill>
                  <a:srgbClr val="274B35"/>
                </a:solidFill>
                <a:latin typeface="Lilita One"/>
                <a:ea typeface="Lilita One"/>
                <a:cs typeface="Lilita One"/>
                <a:sym typeface="Lilita One"/>
              </a:rPr>
              <a:t>CRITISISM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75088" y="2916065"/>
            <a:ext cx="17612912" cy="6391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Idealist philosophy: Froebel’s approach was rooted in German Romantic Idealism, emphasizing harmony with nature and spiritual development. Some educators found this too abstract and disconnected from practical realities. 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Brehony, K.J. (n.d.). A critical review of alternative and oppositional elements in Froebel’s thought and their impact on the early kindergarten movement. www.academia.edu. [online] Available at: https://www.academia.edu/373472/A_critical_review_of_alternative_and_oppositional_elements_in_Froebel_s_thought_and_their_impact_on_the_early_kindergarten_movement.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Teacher-centered control: Despite promoting play, Froebel expected teachers to carefully direct activities. This has been criticized as contradictory to the idea of child-led learning.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924474" y="-3528923"/>
            <a:ext cx="13910653" cy="11958197"/>
          </a:xfrm>
          <a:custGeom>
            <a:avLst/>
            <a:gdLst/>
            <a:ahLst/>
            <a:cxnLst/>
            <a:rect r="r" b="b" t="t" l="l"/>
            <a:pathLst>
              <a:path h="11958197" w="13910653">
                <a:moveTo>
                  <a:pt x="0" y="0"/>
                </a:moveTo>
                <a:lnTo>
                  <a:pt x="13910653" y="0"/>
                </a:lnTo>
                <a:lnTo>
                  <a:pt x="13910653" y="11958196"/>
                </a:lnTo>
                <a:lnTo>
                  <a:pt x="0" y="119581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-7800" r="0" b="-780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502796" y="2177780"/>
            <a:ext cx="11094742" cy="11025400"/>
          </a:xfrm>
          <a:custGeom>
            <a:avLst/>
            <a:gdLst/>
            <a:ahLst/>
            <a:cxnLst/>
            <a:rect r="r" b="b" t="t" l="l"/>
            <a:pathLst>
              <a:path h="11025400" w="11094742">
                <a:moveTo>
                  <a:pt x="0" y="0"/>
                </a:moveTo>
                <a:lnTo>
                  <a:pt x="11094742" y="0"/>
                </a:lnTo>
                <a:lnTo>
                  <a:pt x="11094742" y="11025400"/>
                </a:lnTo>
                <a:lnTo>
                  <a:pt x="0" y="11025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9756833" y="-4779925"/>
            <a:ext cx="8999578" cy="8943331"/>
          </a:xfrm>
          <a:custGeom>
            <a:avLst/>
            <a:gdLst/>
            <a:ahLst/>
            <a:cxnLst/>
            <a:rect r="r" b="b" t="t" l="l"/>
            <a:pathLst>
              <a:path h="8943331" w="8999578">
                <a:moveTo>
                  <a:pt x="0" y="0"/>
                </a:moveTo>
                <a:lnTo>
                  <a:pt x="8999578" y="0"/>
                </a:lnTo>
                <a:lnTo>
                  <a:pt x="8999578" y="8943331"/>
                </a:lnTo>
                <a:lnTo>
                  <a:pt x="0" y="89433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359821">
            <a:off x="13371160" y="-339803"/>
            <a:ext cx="5164987" cy="4487083"/>
          </a:xfrm>
          <a:custGeom>
            <a:avLst/>
            <a:gdLst/>
            <a:ahLst/>
            <a:cxnLst/>
            <a:rect r="r" b="b" t="t" l="l"/>
            <a:pathLst>
              <a:path h="4487083" w="5164987">
                <a:moveTo>
                  <a:pt x="0" y="0"/>
                </a:moveTo>
                <a:lnTo>
                  <a:pt x="5164987" y="0"/>
                </a:lnTo>
                <a:lnTo>
                  <a:pt x="5164987" y="4487083"/>
                </a:lnTo>
                <a:lnTo>
                  <a:pt x="0" y="44870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5262832" y="3897550"/>
            <a:ext cx="3369819" cy="3961580"/>
          </a:xfrm>
          <a:custGeom>
            <a:avLst/>
            <a:gdLst/>
            <a:ahLst/>
            <a:cxnLst/>
            <a:rect r="r" b="b" t="t" l="l"/>
            <a:pathLst>
              <a:path h="3961580" w="3369819">
                <a:moveTo>
                  <a:pt x="0" y="0"/>
                </a:moveTo>
                <a:lnTo>
                  <a:pt x="3369819" y="0"/>
                </a:lnTo>
                <a:lnTo>
                  <a:pt x="3369819" y="3961580"/>
                </a:lnTo>
                <a:lnTo>
                  <a:pt x="0" y="3961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0">
            <a:off x="9502796" y="-2077450"/>
            <a:ext cx="3009836" cy="3538382"/>
          </a:xfrm>
          <a:custGeom>
            <a:avLst/>
            <a:gdLst/>
            <a:ahLst/>
            <a:cxnLst/>
            <a:rect r="r" b="b" t="t" l="l"/>
            <a:pathLst>
              <a:path h="3538382" w="3009836">
                <a:moveTo>
                  <a:pt x="3009836" y="0"/>
                </a:moveTo>
                <a:lnTo>
                  <a:pt x="0" y="0"/>
                </a:lnTo>
                <a:lnTo>
                  <a:pt x="0" y="3538381"/>
                </a:lnTo>
                <a:lnTo>
                  <a:pt x="3009836" y="3538381"/>
                </a:lnTo>
                <a:lnTo>
                  <a:pt x="3009836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497333">
            <a:off x="-711651" y="-1832119"/>
            <a:ext cx="4553472" cy="4519321"/>
          </a:xfrm>
          <a:custGeom>
            <a:avLst/>
            <a:gdLst/>
            <a:ahLst/>
            <a:cxnLst/>
            <a:rect r="r" b="b" t="t" l="l"/>
            <a:pathLst>
              <a:path h="4519321" w="4553472">
                <a:moveTo>
                  <a:pt x="0" y="0"/>
                </a:moveTo>
                <a:lnTo>
                  <a:pt x="4553472" y="0"/>
                </a:lnTo>
                <a:lnTo>
                  <a:pt x="4553472" y="4519321"/>
                </a:lnTo>
                <a:lnTo>
                  <a:pt x="0" y="451932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335846" y="591820"/>
            <a:ext cx="10333900" cy="20739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19"/>
              </a:lnSpc>
            </a:pPr>
            <a:r>
              <a:rPr lang="en-US" sz="8499">
                <a:solidFill>
                  <a:srgbClr val="274B35"/>
                </a:solidFill>
                <a:latin typeface="Lilita One"/>
                <a:ea typeface="Lilita One"/>
                <a:cs typeface="Lilita One"/>
                <a:sym typeface="Lilita One"/>
              </a:rPr>
              <a:t>FREDERICH FROEBEL – GOOD THINGS ​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75088" y="2916065"/>
            <a:ext cx="17612912" cy="5857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Fro</a:t>
            </a: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ebels education philosophy offers many benefits, mainly centered on his recognition of play as the central and most natural way for children to learn and develop​</a:t>
            </a:r>
          </a:p>
          <a:p>
            <a:pPr algn="ctr" marL="647700" indent="-323850" lvl="1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​</a:t>
            </a:r>
          </a:p>
          <a:p>
            <a:pPr algn="ctr" marL="647700" indent="-323850" lvl="1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Holisitic Child Development – focuses on nurturing the whole child i.e. physical, emotional, social, intellectual and spirtiual aspects. ​</a:t>
            </a:r>
          </a:p>
          <a:p>
            <a:pPr algn="ctr" marL="647700" indent="-323850" lvl="1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Learning Through Nature and Outdoor – Hands on experiences. Promoting physical well-being, curiosity and understanding of the enviroment. ​</a:t>
            </a:r>
          </a:p>
          <a:p>
            <a:pPr algn="ctr" marL="647700" indent="-323850" lvl="1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Child-centered approach - Focusing on what they can do rather than their deficiences. ​</a:t>
            </a:r>
          </a:p>
          <a:p>
            <a:pPr algn="ctr" marL="647700" indent="-323850" lvl="1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Hands On Learning – children learn through direct experiences and using open-ended materials i.e wooden blocks, sand, clay, drawing. 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924474" y="-3528923"/>
            <a:ext cx="13910653" cy="11958197"/>
          </a:xfrm>
          <a:custGeom>
            <a:avLst/>
            <a:gdLst/>
            <a:ahLst/>
            <a:cxnLst/>
            <a:rect r="r" b="b" t="t" l="l"/>
            <a:pathLst>
              <a:path h="11958197" w="13910653">
                <a:moveTo>
                  <a:pt x="0" y="0"/>
                </a:moveTo>
                <a:lnTo>
                  <a:pt x="13910653" y="0"/>
                </a:lnTo>
                <a:lnTo>
                  <a:pt x="13910653" y="11958196"/>
                </a:lnTo>
                <a:lnTo>
                  <a:pt x="0" y="119581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-7800" r="0" b="-780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502796" y="2177780"/>
            <a:ext cx="11094742" cy="11025400"/>
          </a:xfrm>
          <a:custGeom>
            <a:avLst/>
            <a:gdLst/>
            <a:ahLst/>
            <a:cxnLst/>
            <a:rect r="r" b="b" t="t" l="l"/>
            <a:pathLst>
              <a:path h="11025400" w="11094742">
                <a:moveTo>
                  <a:pt x="0" y="0"/>
                </a:moveTo>
                <a:lnTo>
                  <a:pt x="11094742" y="0"/>
                </a:lnTo>
                <a:lnTo>
                  <a:pt x="11094742" y="11025400"/>
                </a:lnTo>
                <a:lnTo>
                  <a:pt x="0" y="11025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9756833" y="-4779925"/>
            <a:ext cx="8999578" cy="8943331"/>
          </a:xfrm>
          <a:custGeom>
            <a:avLst/>
            <a:gdLst/>
            <a:ahLst/>
            <a:cxnLst/>
            <a:rect r="r" b="b" t="t" l="l"/>
            <a:pathLst>
              <a:path h="8943331" w="8999578">
                <a:moveTo>
                  <a:pt x="0" y="0"/>
                </a:moveTo>
                <a:lnTo>
                  <a:pt x="8999578" y="0"/>
                </a:lnTo>
                <a:lnTo>
                  <a:pt x="8999578" y="8943331"/>
                </a:lnTo>
                <a:lnTo>
                  <a:pt x="0" y="89433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359821">
            <a:off x="13371160" y="-339803"/>
            <a:ext cx="5164987" cy="4487083"/>
          </a:xfrm>
          <a:custGeom>
            <a:avLst/>
            <a:gdLst/>
            <a:ahLst/>
            <a:cxnLst/>
            <a:rect r="r" b="b" t="t" l="l"/>
            <a:pathLst>
              <a:path h="4487083" w="5164987">
                <a:moveTo>
                  <a:pt x="0" y="0"/>
                </a:moveTo>
                <a:lnTo>
                  <a:pt x="5164987" y="0"/>
                </a:lnTo>
                <a:lnTo>
                  <a:pt x="5164987" y="4487083"/>
                </a:lnTo>
                <a:lnTo>
                  <a:pt x="0" y="44870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5262832" y="3897550"/>
            <a:ext cx="3369819" cy="3961580"/>
          </a:xfrm>
          <a:custGeom>
            <a:avLst/>
            <a:gdLst/>
            <a:ahLst/>
            <a:cxnLst/>
            <a:rect r="r" b="b" t="t" l="l"/>
            <a:pathLst>
              <a:path h="3961580" w="3369819">
                <a:moveTo>
                  <a:pt x="0" y="0"/>
                </a:moveTo>
                <a:lnTo>
                  <a:pt x="3369819" y="0"/>
                </a:lnTo>
                <a:lnTo>
                  <a:pt x="3369819" y="3961580"/>
                </a:lnTo>
                <a:lnTo>
                  <a:pt x="0" y="3961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0">
            <a:off x="9502796" y="-2077450"/>
            <a:ext cx="3009836" cy="3538382"/>
          </a:xfrm>
          <a:custGeom>
            <a:avLst/>
            <a:gdLst/>
            <a:ahLst/>
            <a:cxnLst/>
            <a:rect r="r" b="b" t="t" l="l"/>
            <a:pathLst>
              <a:path h="3538382" w="3009836">
                <a:moveTo>
                  <a:pt x="3009836" y="0"/>
                </a:moveTo>
                <a:lnTo>
                  <a:pt x="0" y="0"/>
                </a:lnTo>
                <a:lnTo>
                  <a:pt x="0" y="3538381"/>
                </a:lnTo>
                <a:lnTo>
                  <a:pt x="3009836" y="3538381"/>
                </a:lnTo>
                <a:lnTo>
                  <a:pt x="3009836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497333">
            <a:off x="-711651" y="-1832119"/>
            <a:ext cx="4553472" cy="4519321"/>
          </a:xfrm>
          <a:custGeom>
            <a:avLst/>
            <a:gdLst/>
            <a:ahLst/>
            <a:cxnLst/>
            <a:rect r="r" b="b" t="t" l="l"/>
            <a:pathLst>
              <a:path h="4519321" w="4553472">
                <a:moveTo>
                  <a:pt x="0" y="0"/>
                </a:moveTo>
                <a:lnTo>
                  <a:pt x="4553472" y="0"/>
                </a:lnTo>
                <a:lnTo>
                  <a:pt x="4553472" y="4519321"/>
                </a:lnTo>
                <a:lnTo>
                  <a:pt x="0" y="451932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335846" y="591820"/>
            <a:ext cx="10333900" cy="20739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19"/>
              </a:lnSpc>
            </a:pPr>
            <a:r>
              <a:rPr lang="en-US" sz="8499">
                <a:solidFill>
                  <a:srgbClr val="274B35"/>
                </a:solidFill>
                <a:latin typeface="Lilita One"/>
                <a:ea typeface="Lilita One"/>
                <a:cs typeface="Lilita One"/>
                <a:sym typeface="Lilita One"/>
              </a:rPr>
              <a:t>FREDERICH FROEBEL – GOOD THINGS ​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675088" y="2916065"/>
            <a:ext cx="17612912" cy="4791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0" indent="-323850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Community and Socia</a:t>
            </a: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l Interaction – encourages collaboration communication and creates a supportive community of peers, educators and families. ​</a:t>
            </a:r>
          </a:p>
          <a:p>
            <a:pPr algn="l">
              <a:lnSpc>
                <a:spcPts val="4200"/>
              </a:lnSpc>
            </a:pPr>
          </a:p>
          <a:p>
            <a:pPr algn="l" marL="647700" indent="-323850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Froebel's good things involve a revolutionary shift towards recognizing and valuing the inherent potential and natural curiosity of every child, using play and nature as fundamental educational tools to foster well-rounded, creative, and independent individuals. ​</a:t>
            </a:r>
          </a:p>
          <a:p>
            <a:pPr algn="l">
              <a:lnSpc>
                <a:spcPts val="4200"/>
              </a:lnSpc>
            </a:pPr>
          </a:p>
          <a:p>
            <a:pPr algn="l" marL="647700" indent="-323850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Froebel's theory emphasizes play and self-directed exploration as the main part of a childs development, where they are viewing the teacher as a guide in this process.​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924474" y="-3528923"/>
            <a:ext cx="13910653" cy="11958197"/>
          </a:xfrm>
          <a:custGeom>
            <a:avLst/>
            <a:gdLst/>
            <a:ahLst/>
            <a:cxnLst/>
            <a:rect r="r" b="b" t="t" l="l"/>
            <a:pathLst>
              <a:path h="11958197" w="13910653">
                <a:moveTo>
                  <a:pt x="0" y="0"/>
                </a:moveTo>
                <a:lnTo>
                  <a:pt x="13910653" y="0"/>
                </a:lnTo>
                <a:lnTo>
                  <a:pt x="13910653" y="11958196"/>
                </a:lnTo>
                <a:lnTo>
                  <a:pt x="0" y="119581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-7800" r="0" b="-780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502796" y="2177780"/>
            <a:ext cx="11094742" cy="11025400"/>
          </a:xfrm>
          <a:custGeom>
            <a:avLst/>
            <a:gdLst/>
            <a:ahLst/>
            <a:cxnLst/>
            <a:rect r="r" b="b" t="t" l="l"/>
            <a:pathLst>
              <a:path h="11025400" w="11094742">
                <a:moveTo>
                  <a:pt x="0" y="0"/>
                </a:moveTo>
                <a:lnTo>
                  <a:pt x="11094742" y="0"/>
                </a:lnTo>
                <a:lnTo>
                  <a:pt x="11094742" y="11025400"/>
                </a:lnTo>
                <a:lnTo>
                  <a:pt x="0" y="110254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9756833" y="-4779925"/>
            <a:ext cx="8999578" cy="8943331"/>
          </a:xfrm>
          <a:custGeom>
            <a:avLst/>
            <a:gdLst/>
            <a:ahLst/>
            <a:cxnLst/>
            <a:rect r="r" b="b" t="t" l="l"/>
            <a:pathLst>
              <a:path h="8943331" w="8999578">
                <a:moveTo>
                  <a:pt x="0" y="0"/>
                </a:moveTo>
                <a:lnTo>
                  <a:pt x="8999578" y="0"/>
                </a:lnTo>
                <a:lnTo>
                  <a:pt x="8999578" y="8943331"/>
                </a:lnTo>
                <a:lnTo>
                  <a:pt x="0" y="89433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8000"/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359821">
            <a:off x="13371160" y="-339803"/>
            <a:ext cx="5164987" cy="4487083"/>
          </a:xfrm>
          <a:custGeom>
            <a:avLst/>
            <a:gdLst/>
            <a:ahLst/>
            <a:cxnLst/>
            <a:rect r="r" b="b" t="t" l="l"/>
            <a:pathLst>
              <a:path h="4487083" w="5164987">
                <a:moveTo>
                  <a:pt x="0" y="0"/>
                </a:moveTo>
                <a:lnTo>
                  <a:pt x="5164987" y="0"/>
                </a:lnTo>
                <a:lnTo>
                  <a:pt x="5164987" y="4487083"/>
                </a:lnTo>
                <a:lnTo>
                  <a:pt x="0" y="44870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5262832" y="3897550"/>
            <a:ext cx="3369819" cy="3961580"/>
          </a:xfrm>
          <a:custGeom>
            <a:avLst/>
            <a:gdLst/>
            <a:ahLst/>
            <a:cxnLst/>
            <a:rect r="r" b="b" t="t" l="l"/>
            <a:pathLst>
              <a:path h="3961580" w="3369819">
                <a:moveTo>
                  <a:pt x="0" y="0"/>
                </a:moveTo>
                <a:lnTo>
                  <a:pt x="3369819" y="0"/>
                </a:lnTo>
                <a:lnTo>
                  <a:pt x="3369819" y="3961580"/>
                </a:lnTo>
                <a:lnTo>
                  <a:pt x="0" y="396158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true" flipV="false" rot="0">
            <a:off x="9502796" y="-2077450"/>
            <a:ext cx="3009836" cy="3538382"/>
          </a:xfrm>
          <a:custGeom>
            <a:avLst/>
            <a:gdLst/>
            <a:ahLst/>
            <a:cxnLst/>
            <a:rect r="r" b="b" t="t" l="l"/>
            <a:pathLst>
              <a:path h="3538382" w="3009836">
                <a:moveTo>
                  <a:pt x="3009836" y="0"/>
                </a:moveTo>
                <a:lnTo>
                  <a:pt x="0" y="0"/>
                </a:lnTo>
                <a:lnTo>
                  <a:pt x="0" y="3538381"/>
                </a:lnTo>
                <a:lnTo>
                  <a:pt x="3009836" y="3538381"/>
                </a:lnTo>
                <a:lnTo>
                  <a:pt x="3009836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8497333">
            <a:off x="-711651" y="-1832119"/>
            <a:ext cx="4553472" cy="4519321"/>
          </a:xfrm>
          <a:custGeom>
            <a:avLst/>
            <a:gdLst/>
            <a:ahLst/>
            <a:cxnLst/>
            <a:rect r="r" b="b" t="t" l="l"/>
            <a:pathLst>
              <a:path h="4519321" w="4553472">
                <a:moveTo>
                  <a:pt x="0" y="0"/>
                </a:moveTo>
                <a:lnTo>
                  <a:pt x="4553472" y="0"/>
                </a:lnTo>
                <a:lnTo>
                  <a:pt x="4553472" y="4519321"/>
                </a:lnTo>
                <a:lnTo>
                  <a:pt x="0" y="451932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589883" y="2387330"/>
            <a:ext cx="10333900" cy="10833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819"/>
              </a:lnSpc>
            </a:pPr>
            <a:r>
              <a:rPr lang="en-US" sz="8499">
                <a:solidFill>
                  <a:srgbClr val="274B35"/>
                </a:solidFill>
                <a:latin typeface="Lilita One"/>
                <a:ea typeface="Lilita One"/>
                <a:cs typeface="Lilita One"/>
                <a:sym typeface="Lilita One"/>
              </a:rPr>
              <a:t>CYMHARU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337544" y="5359243"/>
            <a:ext cx="17612912" cy="2124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</a:p>
          <a:p>
            <a:pPr algn="l" marL="647700" indent="-323850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Where</a:t>
            </a: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 as Vygotsky's</a:t>
            </a: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 theory explains the critical role of social interaction and cultural context, believing that learning occurs through a child's interaction with a "more knowledgeable other"</a:t>
            </a:r>
          </a:p>
          <a:p>
            <a:pPr algn="l">
              <a:lnSpc>
                <a:spcPts val="4200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1696374" y="4817768"/>
            <a:ext cx="20973150" cy="10460358"/>
          </a:xfrm>
          <a:custGeom>
            <a:avLst/>
            <a:gdLst/>
            <a:ahLst/>
            <a:cxnLst/>
            <a:rect r="r" b="b" t="t" l="l"/>
            <a:pathLst>
              <a:path h="10460358" w="20973150">
                <a:moveTo>
                  <a:pt x="0" y="0"/>
                </a:moveTo>
                <a:lnTo>
                  <a:pt x="20973150" y="0"/>
                </a:lnTo>
                <a:lnTo>
                  <a:pt x="20973150" y="10460359"/>
                </a:lnTo>
                <a:lnTo>
                  <a:pt x="0" y="1046035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2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15433846" y="630802"/>
            <a:ext cx="8622376" cy="10287000"/>
          </a:xfrm>
          <a:custGeom>
            <a:avLst/>
            <a:gdLst/>
            <a:ahLst/>
            <a:cxnLst/>
            <a:rect r="r" b="b" t="t" l="l"/>
            <a:pathLst>
              <a:path h="10287000" w="8622376">
                <a:moveTo>
                  <a:pt x="8622377" y="0"/>
                </a:moveTo>
                <a:lnTo>
                  <a:pt x="0" y="0"/>
                </a:lnTo>
                <a:lnTo>
                  <a:pt x="0" y="10287000"/>
                </a:lnTo>
                <a:lnTo>
                  <a:pt x="8622377" y="10287000"/>
                </a:lnTo>
                <a:lnTo>
                  <a:pt x="8622377" y="0"/>
                </a:lnTo>
                <a:close/>
              </a:path>
            </a:pathLst>
          </a:custGeom>
          <a:blipFill>
            <a:blip r:embed="rId4">
              <a:alphaModFix amt="65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1981445" y="1965902"/>
            <a:ext cx="14325111" cy="6355197"/>
            <a:chOff x="0" y="0"/>
            <a:chExt cx="3772869" cy="167379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772869" cy="1673797"/>
            </a:xfrm>
            <a:custGeom>
              <a:avLst/>
              <a:gdLst/>
              <a:ahLst/>
              <a:cxnLst/>
              <a:rect r="r" b="b" t="t" l="l"/>
              <a:pathLst>
                <a:path h="1673797" w="3772869">
                  <a:moveTo>
                    <a:pt x="0" y="0"/>
                  </a:moveTo>
                  <a:lnTo>
                    <a:pt x="3772869" y="0"/>
                  </a:lnTo>
                  <a:lnTo>
                    <a:pt x="3772869" y="1673797"/>
                  </a:lnTo>
                  <a:lnTo>
                    <a:pt x="0" y="1673797"/>
                  </a:lnTo>
                  <a:close/>
                </a:path>
              </a:pathLst>
            </a:custGeom>
            <a:solidFill>
              <a:srgbClr val="4F6240">
                <a:alpha val="86667"/>
              </a:srgbClr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3772869" cy="171189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-2041367" y="2057400"/>
            <a:ext cx="4798886" cy="8229600"/>
          </a:xfrm>
          <a:custGeom>
            <a:avLst/>
            <a:gdLst/>
            <a:ahLst/>
            <a:cxnLst/>
            <a:rect r="r" b="b" t="t" l="l"/>
            <a:pathLst>
              <a:path h="8229600" w="4798886">
                <a:moveTo>
                  <a:pt x="0" y="0"/>
                </a:moveTo>
                <a:lnTo>
                  <a:pt x="4798886" y="0"/>
                </a:lnTo>
                <a:lnTo>
                  <a:pt x="479888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6000"/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2705522" y="2334522"/>
            <a:ext cx="12876956" cy="3600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477"/>
              </a:lnSpc>
            </a:pPr>
            <a:r>
              <a:rPr lang="en-US" sz="7897" i="true">
                <a:solidFill>
                  <a:srgbClr val="FFFFFF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How Le</a:t>
            </a:r>
            <a:r>
              <a:rPr lang="en-US" sz="7897" i="true">
                <a:solidFill>
                  <a:srgbClr val="FFFFFF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arning Theories Support Effective Teaching and Learning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705522" y="6134100"/>
            <a:ext cx="12876956" cy="13427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9711" indent="-209856" lvl="1">
              <a:lnSpc>
                <a:spcPts val="2721"/>
              </a:lnSpc>
              <a:buFont typeface="Arial"/>
              <a:buChar char="•"/>
            </a:pPr>
            <a:r>
              <a:rPr lang="en-US" sz="1944">
                <a:solidFill>
                  <a:srgbClr val="FFFF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Full names a</a:t>
            </a:r>
            <a:r>
              <a:rPr lang="en-US" sz="1944">
                <a:solidFill>
                  <a:srgbClr val="FFFF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nd student numbers</a:t>
            </a:r>
          </a:p>
          <a:p>
            <a:pPr algn="l" marL="419711" indent="-209856" lvl="1">
              <a:lnSpc>
                <a:spcPts val="2721"/>
              </a:lnSpc>
              <a:buFont typeface="Arial"/>
              <a:buChar char="•"/>
            </a:pPr>
            <a:r>
              <a:rPr lang="en-US" sz="1944">
                <a:solidFill>
                  <a:srgbClr val="FFFF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Module code: ECES4010C</a:t>
            </a:r>
          </a:p>
          <a:p>
            <a:pPr algn="l">
              <a:lnSpc>
                <a:spcPts val="2721"/>
              </a:lnSpc>
            </a:pPr>
          </a:p>
          <a:p>
            <a:pPr algn="l" marL="419712" indent="-209856" lvl="1">
              <a:lnSpc>
                <a:spcPts val="2721"/>
              </a:lnSpc>
              <a:buFont typeface="Arial"/>
              <a:buChar char="•"/>
            </a:pPr>
            <a:r>
              <a:rPr lang="en-US" sz="1944">
                <a:solidFill>
                  <a:srgbClr val="FFFF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Make this slide look professional – use a simple, clean layout and readable font.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1282209" y="6904769"/>
            <a:ext cx="7780267" cy="4707061"/>
          </a:xfrm>
          <a:custGeom>
            <a:avLst/>
            <a:gdLst/>
            <a:ahLst/>
            <a:cxnLst/>
            <a:rect r="r" b="b" t="t" l="l"/>
            <a:pathLst>
              <a:path h="4707061" w="7780267">
                <a:moveTo>
                  <a:pt x="0" y="0"/>
                </a:moveTo>
                <a:lnTo>
                  <a:pt x="7780267" y="0"/>
                </a:lnTo>
                <a:lnTo>
                  <a:pt x="7780267" y="4707062"/>
                </a:lnTo>
                <a:lnTo>
                  <a:pt x="0" y="470706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0" y="6626941"/>
            <a:ext cx="9398085" cy="4358362"/>
          </a:xfrm>
          <a:custGeom>
            <a:avLst/>
            <a:gdLst/>
            <a:ahLst/>
            <a:cxnLst/>
            <a:rect r="r" b="b" t="t" l="l"/>
            <a:pathLst>
              <a:path h="4358362" w="9398085">
                <a:moveTo>
                  <a:pt x="0" y="0"/>
                </a:moveTo>
                <a:lnTo>
                  <a:pt x="9398085" y="0"/>
                </a:lnTo>
                <a:lnTo>
                  <a:pt x="9398085" y="4358362"/>
                </a:lnTo>
                <a:lnTo>
                  <a:pt x="0" y="435836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7320768" y="2649892"/>
            <a:ext cx="9938532" cy="5728691"/>
            <a:chOff x="0" y="0"/>
            <a:chExt cx="2617556" cy="150879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617556" cy="1508791"/>
            </a:xfrm>
            <a:custGeom>
              <a:avLst/>
              <a:gdLst/>
              <a:ahLst/>
              <a:cxnLst/>
              <a:rect r="r" b="b" t="t" l="l"/>
              <a:pathLst>
                <a:path h="1508791" w="2617556">
                  <a:moveTo>
                    <a:pt x="39728" y="0"/>
                  </a:moveTo>
                  <a:lnTo>
                    <a:pt x="2577828" y="0"/>
                  </a:lnTo>
                  <a:cubicBezTo>
                    <a:pt x="2588364" y="0"/>
                    <a:pt x="2598469" y="4186"/>
                    <a:pt x="2605920" y="11636"/>
                  </a:cubicBezTo>
                  <a:cubicBezTo>
                    <a:pt x="2613370" y="19087"/>
                    <a:pt x="2617556" y="29191"/>
                    <a:pt x="2617556" y="39728"/>
                  </a:cubicBezTo>
                  <a:lnTo>
                    <a:pt x="2617556" y="1469063"/>
                  </a:lnTo>
                  <a:cubicBezTo>
                    <a:pt x="2617556" y="1491004"/>
                    <a:pt x="2599769" y="1508791"/>
                    <a:pt x="2577828" y="1508791"/>
                  </a:cubicBezTo>
                  <a:lnTo>
                    <a:pt x="39728" y="1508791"/>
                  </a:lnTo>
                  <a:cubicBezTo>
                    <a:pt x="17787" y="1508791"/>
                    <a:pt x="0" y="1491004"/>
                    <a:pt x="0" y="1469063"/>
                  </a:cubicBezTo>
                  <a:lnTo>
                    <a:pt x="0" y="39728"/>
                  </a:lnTo>
                  <a:cubicBezTo>
                    <a:pt x="0" y="17787"/>
                    <a:pt x="17787" y="0"/>
                    <a:pt x="39728" y="0"/>
                  </a:cubicBezTo>
                  <a:close/>
                </a:path>
              </a:pathLst>
            </a:custGeom>
            <a:solidFill>
              <a:srgbClr val="204C1E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2617556" cy="154689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15342945" y="1028700"/>
            <a:ext cx="2146223" cy="1263589"/>
          </a:xfrm>
          <a:custGeom>
            <a:avLst/>
            <a:gdLst/>
            <a:ahLst/>
            <a:cxnLst/>
            <a:rect r="r" b="b" t="t" l="l"/>
            <a:pathLst>
              <a:path h="1263589" w="2146223">
                <a:moveTo>
                  <a:pt x="0" y="0"/>
                </a:moveTo>
                <a:lnTo>
                  <a:pt x="2146222" y="0"/>
                </a:lnTo>
                <a:lnTo>
                  <a:pt x="2146222" y="1263589"/>
                </a:lnTo>
                <a:lnTo>
                  <a:pt x="0" y="126358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616609" y="2449164"/>
            <a:ext cx="4767719" cy="6356958"/>
          </a:xfrm>
          <a:custGeom>
            <a:avLst/>
            <a:gdLst/>
            <a:ahLst/>
            <a:cxnLst/>
            <a:rect r="r" b="b" t="t" l="l"/>
            <a:pathLst>
              <a:path h="6356958" w="4767719">
                <a:moveTo>
                  <a:pt x="0" y="0"/>
                </a:moveTo>
                <a:lnTo>
                  <a:pt x="4767719" y="0"/>
                </a:lnTo>
                <a:lnTo>
                  <a:pt x="4767719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7320768" y="2768497"/>
            <a:ext cx="9938532" cy="54343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4519" indent="-302260" lvl="1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F5FAFE"/>
                </a:solidFill>
                <a:latin typeface="Proxima Nova"/>
                <a:ea typeface="Proxima Nova"/>
                <a:cs typeface="Proxima Nova"/>
                <a:sym typeface="Proxima Nova"/>
              </a:rPr>
              <a:t>Montessori yn ymagwedd plentyn canolog trwy gadael plant I dewis gweithgareddau ei hun ac dysgu ar amser ei hun.​</a:t>
            </a:r>
          </a:p>
          <a:p>
            <a:pPr algn="l" marL="604519" indent="-302260" lvl="1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F5FAFE"/>
                </a:solidFill>
                <a:latin typeface="Proxima Nova"/>
                <a:ea typeface="Proxima Nova"/>
                <a:cs typeface="Proxima Nova"/>
                <a:sym typeface="Proxima Nova"/>
              </a:rPr>
              <a:t>Hands on learning= sicrhau fod plant yn dosbarthiadau yn cael digon o pethau I cwffwrdd a chwarae gyda er mwyn helpu nhw deall profiadau a concepts gwahanol.​</a:t>
            </a:r>
          </a:p>
          <a:p>
            <a:pPr algn="l" marL="604519" indent="-302260" lvl="1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F5FAFE"/>
                </a:solidFill>
                <a:latin typeface="Proxima Nova"/>
                <a:ea typeface="Proxima Nova"/>
                <a:cs typeface="Proxima Nova"/>
                <a:sym typeface="Proxima Nova"/>
              </a:rPr>
              <a:t>Mae montessori yn sicrhau fod plant o oedrannau gwahanol yn yr un dosbarth hyn yn galluogi y plant hunaf I helpu y plant ifancaf, hyn gallu helpu gyda sgiliau y ddau wrth rhannu pethau gwahanol.​</a:t>
            </a:r>
          </a:p>
          <a:p>
            <a:pPr algn="l">
              <a:lnSpc>
                <a:spcPts val="3919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2193943" y="584138"/>
            <a:ext cx="14408283" cy="17081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999"/>
              </a:lnSpc>
            </a:pPr>
            <a:r>
              <a:rPr lang="en-US" b="true" sz="9999">
                <a:solidFill>
                  <a:srgbClr val="464F41"/>
                </a:solidFill>
                <a:latin typeface="Anantason Bold"/>
                <a:ea typeface="Anantason Bold"/>
                <a:cs typeface="Anantason Bold"/>
                <a:sym typeface="Anantason Bold"/>
              </a:rPr>
              <a:t>MARIA MONTESSORI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888" r="0" b="-38888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305305" y="5353682"/>
            <a:ext cx="5838059" cy="6049802"/>
          </a:xfrm>
          <a:custGeom>
            <a:avLst/>
            <a:gdLst/>
            <a:ahLst/>
            <a:cxnLst/>
            <a:rect r="r" b="b" t="t" l="l"/>
            <a:pathLst>
              <a:path h="6049802" w="5838059">
                <a:moveTo>
                  <a:pt x="0" y="0"/>
                </a:moveTo>
                <a:lnTo>
                  <a:pt x="5838059" y="0"/>
                </a:lnTo>
                <a:lnTo>
                  <a:pt x="5838059" y="6049802"/>
                </a:lnTo>
                <a:lnTo>
                  <a:pt x="0" y="60498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1282209" y="6904769"/>
            <a:ext cx="7780267" cy="4707061"/>
          </a:xfrm>
          <a:custGeom>
            <a:avLst/>
            <a:gdLst/>
            <a:ahLst/>
            <a:cxnLst/>
            <a:rect r="r" b="b" t="t" l="l"/>
            <a:pathLst>
              <a:path h="4707061" w="7780267">
                <a:moveTo>
                  <a:pt x="0" y="0"/>
                </a:moveTo>
                <a:lnTo>
                  <a:pt x="7780267" y="0"/>
                </a:lnTo>
                <a:lnTo>
                  <a:pt x="7780267" y="4707062"/>
                </a:lnTo>
                <a:lnTo>
                  <a:pt x="0" y="470706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2367210" y="1965902"/>
            <a:ext cx="13553581" cy="6355197"/>
            <a:chOff x="0" y="0"/>
            <a:chExt cx="3569667" cy="167379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3569667" cy="1673797"/>
            </a:xfrm>
            <a:custGeom>
              <a:avLst/>
              <a:gdLst/>
              <a:ahLst/>
              <a:cxnLst/>
              <a:rect r="r" b="b" t="t" l="l"/>
              <a:pathLst>
                <a:path h="1673797" w="3569667">
                  <a:moveTo>
                    <a:pt x="0" y="0"/>
                  </a:moveTo>
                  <a:lnTo>
                    <a:pt x="3569667" y="0"/>
                  </a:lnTo>
                  <a:lnTo>
                    <a:pt x="3569667" y="1673797"/>
                  </a:lnTo>
                  <a:lnTo>
                    <a:pt x="0" y="1673797"/>
                  </a:lnTo>
                  <a:close/>
                </a:path>
              </a:pathLst>
            </a:custGeom>
            <a:solidFill>
              <a:srgbClr val="4F6240">
                <a:alpha val="86667"/>
              </a:srgbClr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3569667" cy="171189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2707493" y="2879139"/>
            <a:ext cx="12464849" cy="44715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85"/>
              </a:lnSpc>
            </a:pPr>
          </a:p>
          <a:p>
            <a:pPr algn="l" marL="691711" indent="-345856" lvl="1">
              <a:lnSpc>
                <a:spcPts val="4485"/>
              </a:lnSpc>
              <a:buFont typeface="Arial"/>
              <a:buChar char="•"/>
            </a:pPr>
            <a:r>
              <a:rPr lang="en-US" sz="3203">
                <a:solidFill>
                  <a:srgbClr val="FFFFFF"/>
                </a:solidFill>
                <a:latin typeface="Proxima Nova"/>
                <a:ea typeface="Proxima Nova"/>
                <a:cs typeface="Proxima Nova"/>
                <a:sym typeface="Proxima Nova"/>
              </a:rPr>
              <a:t>Yr amgylchedd= dyled ysgolion cael ei creu mewn ffordd creadigol sydd yn apelio I plant ifanc er mwyn sicrhau nhw eisiau dysgu ar ben ei hun ac helpu nhw eisiau dysgu yn pellach.​</a:t>
            </a:r>
          </a:p>
          <a:p>
            <a:pPr algn="l">
              <a:lnSpc>
                <a:spcPts val="4485"/>
              </a:lnSpc>
            </a:pPr>
          </a:p>
          <a:p>
            <a:pPr algn="l" marL="691711" indent="-345856" lvl="1">
              <a:lnSpc>
                <a:spcPts val="4485"/>
              </a:lnSpc>
              <a:buFont typeface="Arial"/>
              <a:buChar char="•"/>
            </a:pPr>
            <a:r>
              <a:rPr lang="en-US" sz="3203">
                <a:solidFill>
                  <a:srgbClr val="FFFFFF"/>
                </a:solidFill>
                <a:latin typeface="Proxima Nova"/>
                <a:ea typeface="Proxima Nova"/>
                <a:cs typeface="Proxima Nova"/>
                <a:sym typeface="Proxima Nova"/>
              </a:rPr>
              <a:t>Chwarae yw gwaith= helpu plant dechrau dysgu am ei hun- ''play is the work of the child'' (Montessori, 1890)</a:t>
            </a:r>
          </a:p>
          <a:p>
            <a:pPr algn="l">
              <a:lnSpc>
                <a:spcPts val="4485"/>
              </a:lnSpc>
            </a:pPr>
          </a:p>
        </p:txBody>
      </p:sp>
      <p:sp>
        <p:nvSpPr>
          <p:cNvPr name="Freeform 9" id="9"/>
          <p:cNvSpPr/>
          <p:nvPr/>
        </p:nvSpPr>
        <p:spPr>
          <a:xfrm flipH="false" flipV="false" rot="0">
            <a:off x="15318891" y="981136"/>
            <a:ext cx="2146223" cy="1263589"/>
          </a:xfrm>
          <a:custGeom>
            <a:avLst/>
            <a:gdLst/>
            <a:ahLst/>
            <a:cxnLst/>
            <a:rect r="r" b="b" t="t" l="l"/>
            <a:pathLst>
              <a:path h="1263589" w="2146223">
                <a:moveTo>
                  <a:pt x="0" y="0"/>
                </a:moveTo>
                <a:lnTo>
                  <a:pt x="2146223" y="0"/>
                </a:lnTo>
                <a:lnTo>
                  <a:pt x="2146223" y="1263588"/>
                </a:lnTo>
                <a:lnTo>
                  <a:pt x="0" y="126358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2EF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0" y="0"/>
            <a:ext cx="3957093" cy="10287000"/>
            <a:chOff x="0" y="0"/>
            <a:chExt cx="1042197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42197" cy="2709333"/>
            </a:xfrm>
            <a:custGeom>
              <a:avLst/>
              <a:gdLst/>
              <a:ahLst/>
              <a:cxnLst/>
              <a:rect r="r" b="b" t="t" l="l"/>
              <a:pathLst>
                <a:path h="2709333" w="1042197">
                  <a:moveTo>
                    <a:pt x="0" y="0"/>
                  </a:moveTo>
                  <a:lnTo>
                    <a:pt x="1042197" y="0"/>
                  </a:lnTo>
                  <a:lnTo>
                    <a:pt x="104219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129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76200"/>
              <a:ext cx="1042197" cy="278553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58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-1548221" y="2348593"/>
            <a:ext cx="9690735" cy="9690735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0" t="-50093" r="0" b="0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5905958" y="222052"/>
            <a:ext cx="2236556" cy="2933189"/>
          </a:xfrm>
          <a:custGeom>
            <a:avLst/>
            <a:gdLst/>
            <a:ahLst/>
            <a:cxnLst/>
            <a:rect r="r" b="b" t="t" l="l"/>
            <a:pathLst>
              <a:path h="2933189" w="2236556">
                <a:moveTo>
                  <a:pt x="0" y="0"/>
                </a:moveTo>
                <a:lnTo>
                  <a:pt x="2236556" y="0"/>
                </a:lnTo>
                <a:lnTo>
                  <a:pt x="2236556" y="2933189"/>
                </a:lnTo>
                <a:lnTo>
                  <a:pt x="0" y="293318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8134554" y="8725817"/>
            <a:ext cx="2018893" cy="1064966"/>
          </a:xfrm>
          <a:custGeom>
            <a:avLst/>
            <a:gdLst/>
            <a:ahLst/>
            <a:cxnLst/>
            <a:rect r="r" b="b" t="t" l="l"/>
            <a:pathLst>
              <a:path h="1064966" w="2018893">
                <a:moveTo>
                  <a:pt x="0" y="0"/>
                </a:moveTo>
                <a:lnTo>
                  <a:pt x="2018892" y="0"/>
                </a:lnTo>
                <a:lnTo>
                  <a:pt x="2018892" y="1064966"/>
                </a:lnTo>
                <a:lnTo>
                  <a:pt x="0" y="106496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true" flipV="false" rot="0">
            <a:off x="13950050" y="8030494"/>
            <a:ext cx="4637425" cy="3520578"/>
          </a:xfrm>
          <a:custGeom>
            <a:avLst/>
            <a:gdLst/>
            <a:ahLst/>
            <a:cxnLst/>
            <a:rect r="r" b="b" t="t" l="l"/>
            <a:pathLst>
              <a:path h="3520578" w="4637425">
                <a:moveTo>
                  <a:pt x="4637425" y="0"/>
                </a:moveTo>
                <a:lnTo>
                  <a:pt x="0" y="0"/>
                </a:lnTo>
                <a:lnTo>
                  <a:pt x="0" y="3520578"/>
                </a:lnTo>
                <a:lnTo>
                  <a:pt x="4637425" y="3520578"/>
                </a:lnTo>
                <a:lnTo>
                  <a:pt x="4637425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8632371" y="703138"/>
            <a:ext cx="8626929" cy="14005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352"/>
              </a:lnSpc>
            </a:pPr>
            <a:r>
              <a:rPr lang="en-US" b="true" sz="10564">
                <a:solidFill>
                  <a:srgbClr val="012900"/>
                </a:solidFill>
                <a:latin typeface="Bebas Neue Bold"/>
                <a:ea typeface="Bebas Neue Bold"/>
                <a:cs typeface="Bebas Neue Bold"/>
                <a:sym typeface="Bebas Neue Bold"/>
              </a:rPr>
              <a:t>CRITISISM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8918971" y="2334542"/>
            <a:ext cx="9144000" cy="6924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12900"/>
                </a:solidFill>
                <a:latin typeface="Alice"/>
                <a:ea typeface="Alice"/>
                <a:cs typeface="Alice"/>
                <a:sym typeface="Alice"/>
              </a:rPr>
              <a:t>Lack of structure and academic rigor: Self-directed learning may leave gaps in essential subjects or slow progress compared to traditional schools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12900"/>
                </a:solidFill>
                <a:latin typeface="Alice"/>
                <a:ea typeface="Alice"/>
                <a:cs typeface="Alice"/>
                <a:sym typeface="Alice"/>
              </a:rPr>
              <a:t>Noelle (2025). The Biggest Criticism of Montessori Education: A Balanced Perspective - Homegrown Wonder. [online] Homegrown Wonder. Available at: https://homegrownwonder.com/the-biggest-criticism-of-montessori-education-a-balanced-perspective/ [Accessed 11 Nov. 2025].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12900"/>
                </a:solidFill>
                <a:latin typeface="Alice"/>
                <a:ea typeface="Alice"/>
                <a:cs typeface="Alice"/>
                <a:sym typeface="Alice"/>
              </a:rPr>
              <a:t>‌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</a:p>
          <a:p>
            <a:pPr algn="l">
              <a:lnSpc>
                <a:spcPts val="42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777" r="0" b="-38777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3608745">
            <a:off x="13131359" y="5536956"/>
            <a:ext cx="5389985" cy="7741450"/>
          </a:xfrm>
          <a:custGeom>
            <a:avLst/>
            <a:gdLst/>
            <a:ahLst/>
            <a:cxnLst/>
            <a:rect r="r" b="b" t="t" l="l"/>
            <a:pathLst>
              <a:path h="7741450" w="5389985">
                <a:moveTo>
                  <a:pt x="0" y="0"/>
                </a:moveTo>
                <a:lnTo>
                  <a:pt x="5389985" y="0"/>
                </a:lnTo>
                <a:lnTo>
                  <a:pt x="5389985" y="7741450"/>
                </a:lnTo>
                <a:lnTo>
                  <a:pt x="0" y="77414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8638182">
            <a:off x="14896141" y="-1295887"/>
            <a:ext cx="4442087" cy="5854481"/>
          </a:xfrm>
          <a:custGeom>
            <a:avLst/>
            <a:gdLst/>
            <a:ahLst/>
            <a:cxnLst/>
            <a:rect r="r" b="b" t="t" l="l"/>
            <a:pathLst>
              <a:path h="5854481" w="4442087">
                <a:moveTo>
                  <a:pt x="0" y="0"/>
                </a:moveTo>
                <a:lnTo>
                  <a:pt x="4442087" y="0"/>
                </a:lnTo>
                <a:lnTo>
                  <a:pt x="4442087" y="5854481"/>
                </a:lnTo>
                <a:lnTo>
                  <a:pt x="0" y="58544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true" flipV="false" rot="-1730637">
            <a:off x="8965956" y="-1235880"/>
            <a:ext cx="3499852" cy="6073496"/>
          </a:xfrm>
          <a:custGeom>
            <a:avLst/>
            <a:gdLst/>
            <a:ahLst/>
            <a:cxnLst/>
            <a:rect r="r" b="b" t="t" l="l"/>
            <a:pathLst>
              <a:path h="6073496" w="3499852">
                <a:moveTo>
                  <a:pt x="3499852" y="0"/>
                </a:moveTo>
                <a:lnTo>
                  <a:pt x="0" y="0"/>
                </a:lnTo>
                <a:lnTo>
                  <a:pt x="0" y="6073497"/>
                </a:lnTo>
                <a:lnTo>
                  <a:pt x="3499852" y="6073497"/>
                </a:lnTo>
                <a:lnTo>
                  <a:pt x="3499852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1138143">
            <a:off x="8929730" y="6253864"/>
            <a:ext cx="3572305" cy="4700401"/>
          </a:xfrm>
          <a:custGeom>
            <a:avLst/>
            <a:gdLst/>
            <a:ahLst/>
            <a:cxnLst/>
            <a:rect r="r" b="b" t="t" l="l"/>
            <a:pathLst>
              <a:path h="4700401" w="3572305">
                <a:moveTo>
                  <a:pt x="0" y="0"/>
                </a:moveTo>
                <a:lnTo>
                  <a:pt x="3572305" y="0"/>
                </a:lnTo>
                <a:lnTo>
                  <a:pt x="3572305" y="4700401"/>
                </a:lnTo>
                <a:lnTo>
                  <a:pt x="0" y="470040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419027" y="1503680"/>
            <a:ext cx="8367035" cy="59889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477"/>
              </a:lnSpc>
            </a:pPr>
            <a:r>
              <a:rPr lang="en-US" sz="7897" i="true">
                <a:solidFill>
                  <a:srgbClr val="6C5336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How Le</a:t>
            </a:r>
            <a:r>
              <a:rPr lang="en-US" sz="7897" i="true">
                <a:solidFill>
                  <a:srgbClr val="6C5336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arning Theories Support Effective Teaching and Learning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19027" y="7726417"/>
            <a:ext cx="8367035" cy="16812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19711" indent="-209856" lvl="1">
              <a:lnSpc>
                <a:spcPts val="2721"/>
              </a:lnSpc>
              <a:buFont typeface="Arial"/>
              <a:buChar char="•"/>
            </a:pPr>
            <a:r>
              <a:rPr lang="en-US" sz="1944">
                <a:solidFill>
                  <a:srgbClr val="1D1B1E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Full names a</a:t>
            </a:r>
            <a:r>
              <a:rPr lang="en-US" sz="1944">
                <a:solidFill>
                  <a:srgbClr val="1D1B1E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nd student numbers</a:t>
            </a:r>
          </a:p>
          <a:p>
            <a:pPr algn="l" marL="419711" indent="-209856" lvl="1">
              <a:lnSpc>
                <a:spcPts val="2721"/>
              </a:lnSpc>
              <a:buFont typeface="Arial"/>
              <a:buChar char="•"/>
            </a:pPr>
            <a:r>
              <a:rPr lang="en-US" sz="1944">
                <a:solidFill>
                  <a:srgbClr val="1D1B1E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Module code: ECES4010C</a:t>
            </a:r>
          </a:p>
          <a:p>
            <a:pPr algn="l">
              <a:lnSpc>
                <a:spcPts val="2721"/>
              </a:lnSpc>
            </a:pPr>
          </a:p>
          <a:p>
            <a:pPr algn="l" marL="419712" indent="-209856" lvl="1">
              <a:lnSpc>
                <a:spcPts val="2721"/>
              </a:lnSpc>
              <a:buFont typeface="Arial"/>
              <a:buChar char="•"/>
            </a:pPr>
            <a:r>
              <a:rPr lang="en-US" sz="1944">
                <a:solidFill>
                  <a:srgbClr val="1D1B1E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Make this slide look professional – use a simple, clean layout and readable font.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777" r="0" b="-38777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7035305">
            <a:off x="1756976" y="-1085251"/>
            <a:ext cx="1330040" cy="5241536"/>
          </a:xfrm>
          <a:custGeom>
            <a:avLst/>
            <a:gdLst/>
            <a:ahLst/>
            <a:cxnLst/>
            <a:rect r="r" b="b" t="t" l="l"/>
            <a:pathLst>
              <a:path h="5241536" w="1330040">
                <a:moveTo>
                  <a:pt x="0" y="0"/>
                </a:moveTo>
                <a:lnTo>
                  <a:pt x="1330040" y="0"/>
                </a:lnTo>
                <a:lnTo>
                  <a:pt x="1330040" y="5241536"/>
                </a:lnTo>
                <a:lnTo>
                  <a:pt x="0" y="524153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7078220">
            <a:off x="14850876" y="-937141"/>
            <a:ext cx="3517218" cy="3931683"/>
          </a:xfrm>
          <a:custGeom>
            <a:avLst/>
            <a:gdLst/>
            <a:ahLst/>
            <a:cxnLst/>
            <a:rect r="r" b="b" t="t" l="l"/>
            <a:pathLst>
              <a:path h="3931683" w="3517218">
                <a:moveTo>
                  <a:pt x="0" y="0"/>
                </a:moveTo>
                <a:lnTo>
                  <a:pt x="3517218" y="0"/>
                </a:lnTo>
                <a:lnTo>
                  <a:pt x="3517218" y="3931682"/>
                </a:lnTo>
                <a:lnTo>
                  <a:pt x="0" y="393168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118851" y="2901342"/>
            <a:ext cx="4656472" cy="6356958"/>
          </a:xfrm>
          <a:custGeom>
            <a:avLst/>
            <a:gdLst/>
            <a:ahLst/>
            <a:cxnLst/>
            <a:rect r="r" b="b" t="t" l="l"/>
            <a:pathLst>
              <a:path h="6356958" w="4656472">
                <a:moveTo>
                  <a:pt x="0" y="0"/>
                </a:moveTo>
                <a:lnTo>
                  <a:pt x="4656472" y="0"/>
                </a:lnTo>
                <a:lnTo>
                  <a:pt x="4656472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715541" y="425008"/>
            <a:ext cx="14311399" cy="22972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36"/>
              </a:lnSpc>
            </a:pPr>
            <a:r>
              <a:rPr lang="en-US" sz="5708" spc="-279">
                <a:solidFill>
                  <a:srgbClr val="3B3433"/>
                </a:solidFill>
                <a:latin typeface="Alice Bold"/>
                <a:ea typeface="Alice Bold"/>
                <a:cs typeface="Alice Bold"/>
                <a:sym typeface="Alice Bold"/>
              </a:rPr>
              <a:t>JOHN DEWEY</a:t>
            </a:r>
          </a:p>
          <a:p>
            <a:pPr algn="l">
              <a:lnSpc>
                <a:spcPts val="5936"/>
              </a:lnSpc>
            </a:pPr>
          </a:p>
          <a:p>
            <a:pPr algn="l" marL="0" indent="0" lvl="0">
              <a:lnSpc>
                <a:spcPts val="5936"/>
              </a:lnSpc>
              <a:spcBef>
                <a:spcPct val="0"/>
              </a:spcBef>
            </a:pPr>
          </a:p>
        </p:txBody>
      </p:sp>
      <p:sp>
        <p:nvSpPr>
          <p:cNvPr name="TextBox 7" id="7"/>
          <p:cNvSpPr txBox="true"/>
          <p:nvPr/>
        </p:nvSpPr>
        <p:spPr>
          <a:xfrm rot="0">
            <a:off x="8871240" y="2646027"/>
            <a:ext cx="8933580" cy="68353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40352" indent="-420176" lvl="1">
              <a:lnSpc>
                <a:spcPts val="5449"/>
              </a:lnSpc>
              <a:buFont typeface="Arial"/>
              <a:buChar char="•"/>
            </a:pPr>
            <a:r>
              <a:rPr lang="en-US" sz="3892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Mae'n pwysleisio dysgu drwy profiad, sef "learning by doing" – Debyg i ddamcaniaeth Piaget​</a:t>
            </a:r>
          </a:p>
          <a:p>
            <a:pPr algn="l" marL="840352" indent="-420176" lvl="1">
              <a:lnSpc>
                <a:spcPts val="5449"/>
              </a:lnSpc>
              <a:buFont typeface="Arial"/>
              <a:buChar char="•"/>
            </a:pPr>
            <a:r>
              <a:rPr lang="en-US" sz="3892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Disgyblion yn dysgu tr</a:t>
            </a:r>
            <a:r>
              <a:rPr lang="en-US" sz="3892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wy ddatrys-problemau a rhyngweithio'n cymdeithasol – Debyg i ddamcaniaeth Vygotsky​</a:t>
            </a:r>
          </a:p>
          <a:p>
            <a:pPr algn="l" marL="840352" indent="-420176" lvl="1">
              <a:lnSpc>
                <a:spcPts val="5449"/>
              </a:lnSpc>
              <a:buFont typeface="Arial"/>
              <a:buChar char="•"/>
            </a:pPr>
            <a:r>
              <a:rPr lang="en-US" sz="3892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Ffocysu ar ymagwedd plentyn canolog – anghenion a diddordebau plant wastod yn cael effaith. ​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777" r="0" b="-38777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2306768">
            <a:off x="16727552" y="-842400"/>
            <a:ext cx="1448393" cy="3742200"/>
          </a:xfrm>
          <a:custGeom>
            <a:avLst/>
            <a:gdLst/>
            <a:ahLst/>
            <a:cxnLst/>
            <a:rect r="r" b="b" t="t" l="l"/>
            <a:pathLst>
              <a:path h="3742200" w="1448393">
                <a:moveTo>
                  <a:pt x="0" y="0"/>
                </a:moveTo>
                <a:lnTo>
                  <a:pt x="1448394" y="0"/>
                </a:lnTo>
                <a:lnTo>
                  <a:pt x="1448394" y="3742200"/>
                </a:lnTo>
                <a:lnTo>
                  <a:pt x="0" y="37422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6502" r="0" b="-650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658605">
            <a:off x="-231656" y="-982918"/>
            <a:ext cx="7282285" cy="4393645"/>
          </a:xfrm>
          <a:custGeom>
            <a:avLst/>
            <a:gdLst/>
            <a:ahLst/>
            <a:cxnLst/>
            <a:rect r="r" b="b" t="t" l="l"/>
            <a:pathLst>
              <a:path h="4393645" w="7282285">
                <a:moveTo>
                  <a:pt x="0" y="0"/>
                </a:moveTo>
                <a:lnTo>
                  <a:pt x="7282285" y="0"/>
                </a:lnTo>
                <a:lnTo>
                  <a:pt x="7282285" y="4393645"/>
                </a:lnTo>
                <a:lnTo>
                  <a:pt x="0" y="439364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1795585">
            <a:off x="15039244" y="3933933"/>
            <a:ext cx="4825010" cy="7787881"/>
          </a:xfrm>
          <a:custGeom>
            <a:avLst/>
            <a:gdLst/>
            <a:ahLst/>
            <a:cxnLst/>
            <a:rect r="r" b="b" t="t" l="l"/>
            <a:pathLst>
              <a:path h="7787881" w="4825010">
                <a:moveTo>
                  <a:pt x="0" y="0"/>
                </a:moveTo>
                <a:lnTo>
                  <a:pt x="4825010" y="0"/>
                </a:lnTo>
                <a:lnTo>
                  <a:pt x="4825010" y="7787881"/>
                </a:lnTo>
                <a:lnTo>
                  <a:pt x="0" y="778788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3053972" y="3781425"/>
            <a:ext cx="12180057" cy="2657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647700" indent="-323850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Meddwl dylai'r cwriciwlwm cysylltu efo digwyddiadau bywyd go iawn a ddim cael ei gwahanu mewn I wahanol pynciau.​</a:t>
            </a:r>
          </a:p>
          <a:p>
            <a:pPr algn="ctr">
              <a:lnSpc>
                <a:spcPts val="4200"/>
              </a:lnSpc>
            </a:pPr>
          </a:p>
          <a:p>
            <a:pPr algn="ctr" marL="647700" indent="-323850" lvl="1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ice"/>
                <a:ea typeface="Alice"/>
                <a:cs typeface="Alice"/>
                <a:sym typeface="Alice"/>
              </a:rPr>
              <a:t>Dweud bod yn dysgu yn rhywbeth sydd yn mynd I ddigwydd trwy gydol eich bywyd – cyn dechrau ysgol a parhau ar ol. </a:t>
            </a:r>
          </a:p>
        </p:txBody>
      </p:sp>
      <p:sp>
        <p:nvSpPr>
          <p:cNvPr name="Freeform 7" id="7"/>
          <p:cNvSpPr/>
          <p:nvPr/>
        </p:nvSpPr>
        <p:spPr>
          <a:xfrm flipH="false" flipV="false" rot="1662030">
            <a:off x="-1257527" y="6870330"/>
            <a:ext cx="5351192" cy="4775939"/>
          </a:xfrm>
          <a:custGeom>
            <a:avLst/>
            <a:gdLst/>
            <a:ahLst/>
            <a:cxnLst/>
            <a:rect r="r" b="b" t="t" l="l"/>
            <a:pathLst>
              <a:path h="4775939" w="5351192">
                <a:moveTo>
                  <a:pt x="0" y="0"/>
                </a:moveTo>
                <a:lnTo>
                  <a:pt x="5351192" y="0"/>
                </a:lnTo>
                <a:lnTo>
                  <a:pt x="5351192" y="4775940"/>
                </a:lnTo>
                <a:lnTo>
                  <a:pt x="0" y="477594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38777" r="0" b="-38777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028700" y="1028700"/>
            <a:ext cx="4742307" cy="8229600"/>
          </a:xfrm>
          <a:custGeom>
            <a:avLst/>
            <a:gdLst/>
            <a:ahLst/>
            <a:cxnLst/>
            <a:rect r="r" b="b" t="t" l="l"/>
            <a:pathLst>
              <a:path h="8229600" w="4742307">
                <a:moveTo>
                  <a:pt x="0" y="0"/>
                </a:moveTo>
                <a:lnTo>
                  <a:pt x="4742307" y="0"/>
                </a:lnTo>
                <a:lnTo>
                  <a:pt x="474230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6589560" y="413389"/>
            <a:ext cx="7427268" cy="12972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9359"/>
              </a:lnSpc>
              <a:spcBef>
                <a:spcPct val="0"/>
              </a:spcBef>
            </a:pPr>
            <a:r>
              <a:rPr lang="en-US" sz="8999" spc="-440">
                <a:solidFill>
                  <a:srgbClr val="3B3433"/>
                </a:solidFill>
                <a:latin typeface="Sailors Condensed"/>
                <a:ea typeface="Sailors Condensed"/>
                <a:cs typeface="Sailors Condensed"/>
                <a:sym typeface="Sailors Condensed"/>
              </a:rPr>
              <a:t>CRITISISM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589560" y="2867025"/>
            <a:ext cx="11409116" cy="6391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Vagueness of theory: Dewey’s pragmatism and emphasis on “learning by doing” are seen by some as philosophically unclear, making it difficult for teachers to apply consistently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Progressive education backlash: His ideas inspired progressive education, which some believe weakened academic standards and discipline in schools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B3433"/>
                </a:solidFill>
                <a:latin typeface="Alice"/>
                <a:ea typeface="Alice"/>
                <a:cs typeface="Alice"/>
                <a:sym typeface="Alice"/>
              </a:rPr>
              <a:t>Evers, W. (1998). How Progressive Education Gets It Wrong. [online] Hoover Institution. Available at: https://www.hoover.org/research/how-progressive-education-gets-it-wrong.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DAG4YaZto20</dc:identifier>
  <dcterms:modified xsi:type="dcterms:W3CDTF">2011-08-01T06:04:30Z</dcterms:modified>
  <cp:revision>1</cp:revision>
  <dc:title>Froebel</dc:title>
</cp:coreProperties>
</file>