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18"/>
  </p:notesMasterIdLst>
  <p:sldIdLst>
    <p:sldId id="256" r:id="rId2"/>
    <p:sldId id="270" r:id="rId3"/>
    <p:sldId id="257" r:id="rId4"/>
    <p:sldId id="271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73" r:id="rId13"/>
    <p:sldId id="266" r:id="rId14"/>
    <p:sldId id="274" r:id="rId15"/>
    <p:sldId id="265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E6211-3DE0-40A6-A32C-944C86923BF5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01C46F-83EE-4295-8007-EA0A3ED3364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48970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7883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5584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0127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934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8176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8961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8409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6353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6459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49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3370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5775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8903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729227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32814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5623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965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736307-80E3-4AEC-8BC8-C1D66B422684}" type="datetimeFigureOut">
              <a:rPr lang="en-IN" smtClean="0"/>
              <a:t>05-03-2026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322AF9E-1E20-488D-9E09-8E10844FBC0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0564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4B732-6853-8F4F-035C-2485CB9463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8689" y="993856"/>
            <a:ext cx="8574622" cy="95868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Exploratory Data Analysis-Presentation</a:t>
            </a:r>
            <a:endParaRPr lang="en-IN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1A3B4-A413-2655-2D80-6CDC2849FC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36566" y="4360985"/>
            <a:ext cx="6058825" cy="2107029"/>
          </a:xfrm>
        </p:spPr>
        <p:txBody>
          <a:bodyPr>
            <a:normAutofit fontScale="92500"/>
          </a:bodyPr>
          <a:lstStyle/>
          <a:p>
            <a:pPr algn="l"/>
            <a:r>
              <a:rPr lang="en-US" b="1" dirty="0"/>
              <a:t>Presented by                : </a:t>
            </a:r>
            <a:r>
              <a:rPr lang="en-US" dirty="0"/>
              <a:t>Vamsi Bejjam</a:t>
            </a:r>
          </a:p>
          <a:p>
            <a:pPr algn="l"/>
            <a:r>
              <a:rPr lang="en-US" b="1" dirty="0"/>
              <a:t>Student Id Number   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2527053</a:t>
            </a:r>
            <a:endParaRPr lang="en-US" dirty="0"/>
          </a:p>
          <a:p>
            <a:pPr algn="l"/>
            <a:r>
              <a:rPr lang="en-US" b="1" dirty="0"/>
              <a:t>Module</a:t>
            </a:r>
            <a:r>
              <a:rPr lang="en-US" dirty="0"/>
              <a:t>                             </a:t>
            </a:r>
            <a:r>
              <a:rPr lang="en-US" b="1" dirty="0"/>
              <a:t>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ACCA7015</a:t>
            </a:r>
          </a:p>
          <a:p>
            <a:pPr algn="l"/>
            <a:r>
              <a:rPr lang="en-GB" sz="1800" b="1" dirty="0">
                <a:latin typeface="Arial" panose="020B0604020202020204" pitchFamily="34" charset="0"/>
              </a:rPr>
              <a:t>Programme                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MSc Data and Artificial Intelligence</a:t>
            </a:r>
          </a:p>
          <a:p>
            <a:pPr algn="l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                      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Nouh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Elmitwally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03542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C1D08-9061-9535-56AF-6F060B93D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452" y="601394"/>
            <a:ext cx="10018713" cy="1752599"/>
          </a:xfrm>
        </p:spPr>
        <p:txBody>
          <a:bodyPr/>
          <a:lstStyle/>
          <a:p>
            <a:r>
              <a:rPr lang="en-IN" b="1" dirty="0"/>
              <a:t>Table of Contents</a:t>
            </a:r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E83010-6162-44AC-9E3D-20F8052A96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18882" y="2658794"/>
            <a:ext cx="5282249" cy="3822896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Objectives</a:t>
            </a:r>
          </a:p>
          <a:p>
            <a:r>
              <a:rPr lang="en-IN" b="1" dirty="0"/>
              <a:t>Dataset Overview</a:t>
            </a:r>
            <a:endParaRPr lang="en-IN" dirty="0"/>
          </a:p>
          <a:p>
            <a:r>
              <a:rPr lang="en-IN" b="1" dirty="0"/>
              <a:t>Data Collection</a:t>
            </a:r>
            <a:endParaRPr lang="en-IN" dirty="0"/>
          </a:p>
          <a:p>
            <a:r>
              <a:rPr lang="en-IN" b="1" dirty="0"/>
              <a:t>Data </a:t>
            </a:r>
            <a:r>
              <a:rPr lang="en-IN" b="1" dirty="0" err="1"/>
              <a:t>Preprocessing</a:t>
            </a:r>
            <a:endParaRPr lang="en-IN" dirty="0"/>
          </a:p>
          <a:p>
            <a:r>
              <a:rPr lang="en-IN" b="1" dirty="0"/>
              <a:t>Domestic vs Non-Domestic Crimes</a:t>
            </a:r>
            <a:endParaRPr lang="en-IN" dirty="0"/>
          </a:p>
          <a:p>
            <a:r>
              <a:rPr lang="en-IN" b="1" dirty="0"/>
              <a:t>Crimes by Month</a:t>
            </a:r>
            <a:endParaRPr lang="en-IN" dirty="0"/>
          </a:p>
          <a:p>
            <a:endParaRPr lang="en-I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509B5A-CBA6-71E5-09E6-B8A53E33D1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66097" y="2658794"/>
            <a:ext cx="4895056" cy="2597833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Crime by Hour</a:t>
            </a:r>
          </a:p>
          <a:p>
            <a:r>
              <a:rPr lang="en-IN" b="1" dirty="0"/>
              <a:t>Correlation Matrix</a:t>
            </a:r>
          </a:p>
          <a:p>
            <a:r>
              <a:rPr lang="en-IN" b="1" dirty="0"/>
              <a:t>Arrest vs Non-Arrest</a:t>
            </a:r>
          </a:p>
          <a:p>
            <a:r>
              <a:rPr lang="en-IN" b="1" dirty="0"/>
              <a:t>Crime Time Pattern Clustering</a:t>
            </a:r>
          </a:p>
          <a:p>
            <a:r>
              <a:rPr lang="en-IN" b="1" dirty="0"/>
              <a:t>Conclusion</a:t>
            </a:r>
          </a:p>
          <a:p>
            <a:r>
              <a:rPr lang="en-IN" b="1" dirty="0"/>
              <a:t>Future Work</a:t>
            </a:r>
          </a:p>
          <a:p>
            <a:r>
              <a:rPr lang="en-IN" b="1" dirty="0"/>
              <a:t>References</a:t>
            </a:r>
          </a:p>
          <a:p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677382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0C2C1-4C45-CCBD-C2D6-D3491C8ED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/>
              <a:t>Objectives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85C2E-9E79-6276-7813-EA8C3C494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Clean and prepare the dataset for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Identify trends, patterns, and relationships in crime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Handle missing values and outliers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Discover natural groupings in crime occurrences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Generate insights relevant to urban safety and Airbnb market impact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12491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1FB38-56E0-35C6-C804-5896ABC9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4477" y="699868"/>
            <a:ext cx="10018713" cy="1752599"/>
          </a:xfrm>
        </p:spPr>
        <p:txBody>
          <a:bodyPr/>
          <a:lstStyle/>
          <a:p>
            <a:pPr algn="l"/>
            <a:r>
              <a:rPr lang="en-US" dirty="0"/>
              <a:t>Dataset Overview</a:t>
            </a:r>
            <a:br>
              <a:rPr lang="en-US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4C532-0AB1-3096-9034-535999349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7873" y="1800665"/>
            <a:ext cx="5788687" cy="505733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239558 number of crime records analyzed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22  features in the dataset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source and time period covered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crimes included in the dataset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Geographic coverage of the data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BA6BC7-38F6-9099-3C97-6D018C1267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560" y="1328865"/>
            <a:ext cx="4051495" cy="5405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079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A98ED-CC15-5518-B4BE-804481674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/>
              <a:t> Data Collection</a:t>
            </a:r>
            <a:br>
              <a:rPr lang="en-US" b="1" dirty="0"/>
            </a:br>
            <a:endParaRPr lang="en-I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C34873-6E4A-E348-A753-B6CAE65B82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08295" y="2899149"/>
            <a:ext cx="694944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dirty="0"/>
              <a:t>• Crime data collected from public crime datasets</a:t>
            </a:r>
            <a:br>
              <a:rPr lang="en-US" dirty="0"/>
            </a:br>
            <a:r>
              <a:rPr lang="en-US" dirty="0"/>
              <a:t>• Dataset contains thousands of crime records</a:t>
            </a:r>
            <a:br>
              <a:rPr lang="en-US" dirty="0"/>
            </a:br>
            <a:r>
              <a:rPr lang="en-US" dirty="0"/>
              <a:t>• Includes location, date, and crime type</a:t>
            </a:r>
            <a:br>
              <a:rPr lang="en-US" dirty="0"/>
            </a:br>
            <a:r>
              <a:rPr lang="en-US" dirty="0"/>
              <a:t>• Provides real-world information for analysis</a:t>
            </a:r>
            <a:br>
              <a:rPr lang="en-US" dirty="0"/>
            </a:br>
            <a:r>
              <a:rPr lang="en-US" dirty="0"/>
              <a:t>• Used as input for mining and prediction</a:t>
            </a:r>
          </a:p>
        </p:txBody>
      </p:sp>
    </p:spTree>
    <p:extLst>
      <p:ext uri="{BB962C8B-B14F-4D97-AF65-F5344CB8AC3E}">
        <p14:creationId xmlns:p14="http://schemas.microsoft.com/office/powerpoint/2010/main" val="1734018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25FE-64CF-B929-47F6-34C6971B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Preprocessing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082DC-EDB6-878A-4676-5985D9AB0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6041905" cy="3505201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Preprocessing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Cleaning and preparing raw data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Managing absent values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Deleting repeated records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•Data type conversion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Preparing structured data for analysis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A8A6D-A5F8-67B9-8EC7-1D6371CADC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169" y="2438399"/>
            <a:ext cx="5022166" cy="304828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E709AAE-EE45-E0C7-E569-C7DEF1EB47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Managing absent values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55910B4-F610-0199-19D4-C2EE4EDF44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Managing absent values</a:t>
            </a:r>
          </a:p>
        </p:txBody>
      </p:sp>
    </p:spTree>
    <p:extLst>
      <p:ext uri="{BB962C8B-B14F-4D97-AF65-F5344CB8AC3E}">
        <p14:creationId xmlns:p14="http://schemas.microsoft.com/office/powerpoint/2010/main" val="4037370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EF0C2-B5BC-31A7-948B-91CEEFE0E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281" y="1267265"/>
            <a:ext cx="7730026" cy="1297745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vs Non-Domestic Crimes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15A62-9B31-0AC1-B4F2-24A87A210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927" y="2033954"/>
            <a:ext cx="7730027" cy="4563794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Crimes are categorized as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Non-Domestic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Domestic crimes involve family members, partners, or household disputes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Non-domestic crimes occur between unrelated individuals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This classification helps understand social crime patterns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Law enforcement uses this data to plan prevention strategies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A071B3-B87D-37C7-8B8E-A6AB4235D8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7734" y="2033954"/>
            <a:ext cx="3829699" cy="3593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298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7F132-8572-3A6A-F71A-D60B1B206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4902421" cy="1072662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Crimes by Month</a:t>
            </a:r>
            <a:br>
              <a:rPr lang="en-US" b="1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51C81-575E-5A27-A854-DB203F541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7874" y="1975337"/>
            <a:ext cx="6942238" cy="3947161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Crime occurrences vary throughout the year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Monthly analysis helps identify seasonal crime patterns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Some months show higher crime activity than others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Weather, holidays, and social activities influence crime rates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This analysis helps law enforcement prepare preventive strategies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DCB63F-5F0C-6272-F80A-8F1691BE11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986" y="1758463"/>
            <a:ext cx="4380863" cy="3947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30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89B30-97CB-078E-747E-168738F49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717" y="0"/>
            <a:ext cx="10018713" cy="1752599"/>
          </a:xfrm>
        </p:spPr>
        <p:txBody>
          <a:bodyPr/>
          <a:lstStyle/>
          <a:p>
            <a:pPr algn="l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Crime by Hour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D4A8E7-082C-2272-38B3-D8D8D344C8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24305" y="1889759"/>
            <a:ext cx="802545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visualization shows the distribution of reported crimes across 24 hours.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Crime gradually increases from afternoon and peaks during late evening.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midnight, incidents begin to decline until early morning.</a:t>
            </a: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1FED2E3C-F70F-BB38-3F4F-5C86676EB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937" y="3195712"/>
            <a:ext cx="7627818" cy="309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101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67464-C6FD-D740-F022-D8F15E5D0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Correlation Matrix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4A266-6F0B-D525-9CB6-8450A6EA8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644" y="2202766"/>
            <a:ext cx="6355166" cy="42965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 correlation matrix shows the relationship between numerical variables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It helps identify how strongly variables are related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Values range between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-1 and +1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Denotes a strong positive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associationship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Denotes three is zero relationship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Denotes a strong negative relationship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1B0D76-8296-A8F5-A2A5-DE82AEBD4F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5034" y="1919431"/>
            <a:ext cx="5134799" cy="457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781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EC9A0-DF75-5691-38D9-CDC65A2B0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5029031" cy="1016391"/>
          </a:xfrm>
        </p:spPr>
        <p:txBody>
          <a:bodyPr/>
          <a:lstStyle/>
          <a:p>
            <a:pPr algn="l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Arrest vs Non-Arrest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16710-4824-017E-F7FD-72592D422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196" y="2121289"/>
            <a:ext cx="7251727" cy="433578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Arrest rate is relatively low, indicating potential enforcement or investigation challenges.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Property-related crimes tend to have lower arrest rates compared to drug-related offenses.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Areas with consistently low arrest rates may experience higher perceived safety risk, impacting Airbnb investment decisions.</a:t>
            </a:r>
          </a:p>
          <a:p>
            <a:pPr marL="0" indent="0">
              <a:buNone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65E060-08C1-C97C-6CC7-F0E8D47FD3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4756" y="1817190"/>
            <a:ext cx="3931928" cy="375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42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662A5-4EDE-DAD3-FC70-A30D85711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Crime Time Pattern Clustering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6EA23-C03E-9EED-3844-B55550B2A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5605807" cy="350520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Crimes were grouped into </a:t>
            </a:r>
            <a:r>
              <a:rPr lang="en-US" b="1" dirty="0"/>
              <a:t>three time-based clusters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Cluster 1:</a:t>
            </a:r>
            <a:r>
              <a:rPr lang="en-US" dirty="0"/>
              <a:t> Low crime activity hours (early morning)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Cluster 2:</a:t>
            </a:r>
            <a:r>
              <a:rPr lang="en-US" dirty="0"/>
              <a:t> Moderate crime activity (afternoon)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Cluster 3:</a:t>
            </a:r>
            <a:r>
              <a:rPr lang="en-US" dirty="0"/>
              <a:t> High crime activity (evening / late night)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A39426-E5A8-F05A-A6EC-F121C99266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0117" y="2011672"/>
            <a:ext cx="4867452" cy="416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468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6D86F-F795-FEFD-E9FA-C55E2D46E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694" y="806546"/>
            <a:ext cx="7153252" cy="1550963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61683-C7D9-CB4B-EAAB-5B2F096EB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236763"/>
            <a:ext cx="10018713" cy="429064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Exploratory Data Analysis was performed on the crime dataset to understand patterns and trends in crime occurrences.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preprocessing methods including the management of missing values, elimination of duplicates, and feature extraction, were employed to ready the dataset for analysis.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Temporal analysis revealed clear crime patterns across months and hours, with higher incidents during specific periods of the day.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Overall, the findings can support better decision-making for law enforcement, urban safety planning, and crime prevention strategies</a:t>
            </a:r>
            <a:r>
              <a:rPr lang="en-US" dirty="0"/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159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A87A8-2E66-1B46-287E-EDAEF6981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b="1" dirty="0"/>
              <a:t>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6D0BC-0F24-C779-643E-44434D37C8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 additional features such as population density, socio-economic indicators, and weather conditions for deeper analysis.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Extend the study to include multiple years of crime data to build more accurate predictive models.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geospatial hotspot analysis using clustering techniques like K-Means Clustering to identify high-risk areas.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474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2B255-8EF9-B4F6-E255-E159D2A8A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94988" y="753659"/>
            <a:ext cx="10018713" cy="1860452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8651703-4804-F003-3183-DE9E8785F8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97612" y="2653219"/>
            <a:ext cx="953789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Chicago Police Department, "Crimes - 2022," Chicago Data Portal, 2022. [Online]. Available: https://data.cityofchicago.org/Public-Safety/Crimes-2022. [Accessed: Mar. 4, 2026].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 Doe and A. Smith, "Crime Pattern Analysis in Urban Areas Using Machine Learning," in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Proc. IEEE Int. Conf. Data Sci. Analytics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New York, NY, USA, 2021, pp. 123–128.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P. McKinney,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Python for Data Analysis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2nd ed., Sebastopol, CA: O'Reilly Media, 2018.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W. McKinney, "pandas: a foundational Python library for data analysis and statistics,"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Python High Perf.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Comput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2010.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Breiman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"Random forests,"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45, no. 1, pp. 5–32, 2001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6923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FE62607-B8BD-C261-9EDF-52A44609C7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0493" y="327073"/>
            <a:ext cx="6386732" cy="452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8330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311</TotalTime>
  <Words>812</Words>
  <Application>Microsoft Office PowerPoint</Application>
  <PresentationFormat>Widescreen</PresentationFormat>
  <Paragraphs>75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Parallax</vt:lpstr>
      <vt:lpstr>Exploratory Data Analysis-Presentation</vt:lpstr>
      <vt:lpstr>Table of Contents</vt:lpstr>
      <vt:lpstr>Objectives</vt:lpstr>
      <vt:lpstr>Dataset Overview </vt:lpstr>
      <vt:lpstr> Data Collection </vt:lpstr>
      <vt:lpstr>Data Preprocessing </vt:lpstr>
      <vt:lpstr>Domestic vs Non-Domestic Crimes </vt:lpstr>
      <vt:lpstr>Crimes by Month </vt:lpstr>
      <vt:lpstr>Crime by Hour</vt:lpstr>
      <vt:lpstr>Correlation Matrix </vt:lpstr>
      <vt:lpstr>Arrest vs Non-Arrest</vt:lpstr>
      <vt:lpstr>Crime Time Pattern Clustering</vt:lpstr>
      <vt:lpstr>Conclusion </vt:lpstr>
      <vt:lpstr>Future Work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Exploratory Data Analysis-Presentation</dc:title>
  <dc:creator>Vamsi</dc:creator>
  <cp:lastModifiedBy>Vamsi</cp:lastModifiedBy>
  <cp:revision>22</cp:revision>
  <dcterms:created xsi:type="dcterms:W3CDTF">2026-03-04T14:42:41Z</dcterms:created>
  <dcterms:modified xsi:type="dcterms:W3CDTF">2026-03-05T17:36:38Z</dcterms:modified>
</cp:coreProperties>
</file>