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7" r:id="rId61"/>
    <p:sldId id="315" r:id="rId62"/>
    <p:sldId id="316" r:id="rId63"/>
    <p:sldId id="318" r:id="rId64"/>
    <p:sldId id="319" r:id="rId65"/>
    <p:sldId id="320" r:id="rId66"/>
    <p:sldId id="321" r:id="rId67"/>
    <p:sldId id="322" r:id="rId6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C5B4EF6-AEEB-443C-A71F-C573101F31DC}" type="datetimeFigureOut">
              <a:rPr lang="en-GB" smtClean="0"/>
              <a:t>09/01/2016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33750739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5B4EF6-AEEB-443C-A71F-C573101F31DC}" type="datetimeFigureOut">
              <a:rPr lang="en-GB" smtClean="0"/>
              <a:t>09/01/2016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37618614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5B4EF6-AEEB-443C-A71F-C573101F31DC}" type="datetimeFigureOut">
              <a:rPr lang="en-GB" smtClean="0"/>
              <a:t>09/01/2016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11218411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C5B4EF6-AEEB-443C-A71F-C573101F31DC}" type="datetimeFigureOut">
              <a:rPr lang="en-GB" smtClean="0"/>
              <a:t>09/01/2016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294379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C5B4EF6-AEEB-443C-A71F-C573101F31DC}" type="datetimeFigureOut">
              <a:rPr lang="en-GB" smtClean="0"/>
              <a:t>09/01/2016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15008672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C5B4EF6-AEEB-443C-A71F-C573101F31DC}" type="datetimeFigureOut">
              <a:rPr lang="en-GB" smtClean="0"/>
              <a:t>09/01/2016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3140990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5B4EF6-AEEB-443C-A71F-C573101F31DC}" type="datetimeFigureOut">
              <a:rPr lang="en-GB" smtClean="0"/>
              <a:t>09/01/2016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832450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5B4EF6-AEEB-443C-A71F-C573101F31DC}" type="datetimeFigureOut">
              <a:rPr lang="en-GB" smtClean="0"/>
              <a:t>09/01/2016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1065117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5B4EF6-AEEB-443C-A71F-C573101F31DC}" type="datetimeFigureOut">
              <a:rPr lang="en-GB" smtClean="0"/>
              <a:t>09/01/2016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2840274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5B4EF6-AEEB-443C-A71F-C573101F31DC}" type="datetimeFigureOut">
              <a:rPr lang="en-GB" smtClean="0"/>
              <a:t>09/01/2016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647914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C5B4EF6-AEEB-443C-A71F-C573101F31DC}" type="datetimeFigureOut">
              <a:rPr lang="en-GB" smtClean="0"/>
              <a:t>09/01/2016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799E77-0711-4B54-B69B-52756E391B50}" type="slidenum">
              <a:rPr lang="en-GB" smtClean="0"/>
              <a:t>‹#›</a:t>
            </a:fld>
            <a:endParaRPr lang="en-GB"/>
          </a:p>
        </p:txBody>
      </p:sp>
    </p:spTree>
    <p:extLst>
      <p:ext uri="{BB962C8B-B14F-4D97-AF65-F5344CB8AC3E}">
        <p14:creationId xmlns:p14="http://schemas.microsoft.com/office/powerpoint/2010/main" val="9755918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5B4EF6-AEEB-443C-A71F-C573101F31DC}" type="datetimeFigureOut">
              <a:rPr lang="en-GB" smtClean="0"/>
              <a:t>09/01/2016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799E77-0711-4B54-B69B-52756E391B50}" type="slidenum">
              <a:rPr lang="en-GB" smtClean="0"/>
              <a:t>‹#›</a:t>
            </a:fld>
            <a:endParaRPr lang="en-GB"/>
          </a:p>
        </p:txBody>
      </p:sp>
    </p:spTree>
    <p:extLst>
      <p:ext uri="{BB962C8B-B14F-4D97-AF65-F5344CB8AC3E}">
        <p14:creationId xmlns:p14="http://schemas.microsoft.com/office/powerpoint/2010/main" val="29229760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Six Sigma</a:t>
            </a:r>
            <a:br>
              <a:rPr lang="en-GB" dirty="0" smtClean="0"/>
            </a:br>
            <a:r>
              <a:rPr lang="en-GB" dirty="0" smtClean="0"/>
              <a:t>Improve Phase</a:t>
            </a:r>
            <a:endParaRPr lang="en-GB" dirty="0"/>
          </a:p>
        </p:txBody>
      </p:sp>
      <p:sp>
        <p:nvSpPr>
          <p:cNvPr id="3" name="Subtitle 2"/>
          <p:cNvSpPr>
            <a:spLocks noGrp="1"/>
          </p:cNvSpPr>
          <p:nvPr>
            <p:ph type="subTitle" idx="1"/>
          </p:nvPr>
        </p:nvSpPr>
        <p:spPr/>
        <p:txBody>
          <a:bodyPr/>
          <a:lstStyle/>
          <a:p>
            <a:r>
              <a:rPr lang="en-GB" dirty="0" smtClean="0"/>
              <a:t>By</a:t>
            </a:r>
          </a:p>
          <a:p>
            <a:r>
              <a:rPr lang="en-GB" dirty="0" smtClean="0"/>
              <a:t>Andrew Thorn</a:t>
            </a:r>
            <a:endParaRPr lang="en-GB" dirty="0"/>
          </a:p>
        </p:txBody>
      </p:sp>
    </p:spTree>
    <p:extLst>
      <p:ext uri="{BB962C8B-B14F-4D97-AF65-F5344CB8AC3E}">
        <p14:creationId xmlns:p14="http://schemas.microsoft.com/office/powerpoint/2010/main" val="15599769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lstStyle/>
          <a:p>
            <a:r>
              <a:rPr lang="en-GB" dirty="0" smtClean="0"/>
              <a:t>Improve Phase</a:t>
            </a:r>
            <a:endParaRPr lang="en-GB" dirty="0"/>
          </a:p>
        </p:txBody>
      </p:sp>
      <p:sp>
        <p:nvSpPr>
          <p:cNvPr id="3" name="Content Placeholder 2"/>
          <p:cNvSpPr>
            <a:spLocks noGrp="1"/>
          </p:cNvSpPr>
          <p:nvPr>
            <p:ph idx="1"/>
          </p:nvPr>
        </p:nvSpPr>
        <p:spPr>
          <a:xfrm>
            <a:off x="179512" y="1124744"/>
            <a:ext cx="8784976" cy="5616624"/>
          </a:xfrm>
        </p:spPr>
        <p:txBody>
          <a:bodyPr/>
          <a:lstStyle/>
          <a:p>
            <a:pPr marL="0" indent="0">
              <a:buNone/>
            </a:pPr>
            <a:endParaRPr lang="en-GB" dirty="0"/>
          </a:p>
        </p:txBody>
      </p:sp>
      <p:sp>
        <p:nvSpPr>
          <p:cNvPr id="4" name="Rectangle 3"/>
          <p:cNvSpPr/>
          <p:nvPr/>
        </p:nvSpPr>
        <p:spPr>
          <a:xfrm>
            <a:off x="179512" y="5805264"/>
            <a:ext cx="3168352"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Generate Improvement</a:t>
            </a:r>
          </a:p>
          <a:p>
            <a:pPr algn="ctr"/>
            <a:r>
              <a:rPr lang="en-GB" sz="2400" dirty="0" smtClean="0"/>
              <a:t>Alternative</a:t>
            </a:r>
            <a:endParaRPr lang="en-GB" sz="2400" dirty="0"/>
          </a:p>
        </p:txBody>
      </p:sp>
      <p:sp>
        <p:nvSpPr>
          <p:cNvPr id="5" name="Rectangle 4"/>
          <p:cNvSpPr/>
          <p:nvPr/>
        </p:nvSpPr>
        <p:spPr>
          <a:xfrm>
            <a:off x="1763688" y="4725144"/>
            <a:ext cx="2160240"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Improve FMEA Phase</a:t>
            </a:r>
            <a:endParaRPr lang="en-GB" sz="2400" dirty="0"/>
          </a:p>
        </p:txBody>
      </p:sp>
      <p:sp>
        <p:nvSpPr>
          <p:cNvPr id="6" name="Rectangle 5"/>
          <p:cNvSpPr/>
          <p:nvPr/>
        </p:nvSpPr>
        <p:spPr>
          <a:xfrm>
            <a:off x="2195736" y="3666728"/>
            <a:ext cx="3121496"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Perform Cost/Benefit Analysis</a:t>
            </a:r>
            <a:endParaRPr lang="en-GB" sz="2400" dirty="0"/>
          </a:p>
        </p:txBody>
      </p:sp>
      <p:sp>
        <p:nvSpPr>
          <p:cNvPr id="7" name="Rectangle 6"/>
          <p:cNvSpPr/>
          <p:nvPr/>
        </p:nvSpPr>
        <p:spPr>
          <a:xfrm>
            <a:off x="2843808" y="2564904"/>
            <a:ext cx="3845024"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Create “Should Be/Future State” Process Map</a:t>
            </a:r>
            <a:endParaRPr lang="en-GB" sz="2400" dirty="0"/>
          </a:p>
        </p:txBody>
      </p:sp>
      <p:sp>
        <p:nvSpPr>
          <p:cNvPr id="8" name="Rectangle 7"/>
          <p:cNvSpPr/>
          <p:nvPr/>
        </p:nvSpPr>
        <p:spPr>
          <a:xfrm>
            <a:off x="5774432" y="1794520"/>
            <a:ext cx="1389856" cy="6263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Pilot</a:t>
            </a:r>
            <a:endParaRPr lang="en-GB" sz="2400" dirty="0"/>
          </a:p>
        </p:txBody>
      </p:sp>
      <p:sp>
        <p:nvSpPr>
          <p:cNvPr id="9" name="Rectangle 8"/>
          <p:cNvSpPr/>
          <p:nvPr/>
        </p:nvSpPr>
        <p:spPr>
          <a:xfrm>
            <a:off x="6948264" y="620688"/>
            <a:ext cx="2016224" cy="914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t>Validate</a:t>
            </a:r>
          </a:p>
          <a:p>
            <a:pPr algn="ctr"/>
            <a:r>
              <a:rPr lang="en-GB" sz="2400" dirty="0" smtClean="0"/>
              <a:t>Improvement</a:t>
            </a:r>
            <a:endParaRPr lang="en-GB" sz="2400" dirty="0"/>
          </a:p>
        </p:txBody>
      </p:sp>
      <p:cxnSp>
        <p:nvCxnSpPr>
          <p:cNvPr id="11" name="Straight Connector 10"/>
          <p:cNvCxnSpPr>
            <a:stCxn id="4" idx="3"/>
          </p:cNvCxnSpPr>
          <p:nvPr/>
        </p:nvCxnSpPr>
        <p:spPr>
          <a:xfrm>
            <a:off x="3347864" y="6262464"/>
            <a:ext cx="28803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a:stCxn id="5" idx="3"/>
          </p:cNvCxnSpPr>
          <p:nvPr/>
        </p:nvCxnSpPr>
        <p:spPr>
          <a:xfrm>
            <a:off x="3923928" y="5182344"/>
            <a:ext cx="64807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a:stCxn id="6" idx="3"/>
          </p:cNvCxnSpPr>
          <p:nvPr/>
        </p:nvCxnSpPr>
        <p:spPr>
          <a:xfrm>
            <a:off x="5317232" y="4123928"/>
            <a:ext cx="69492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7" idx="3"/>
          </p:cNvCxnSpPr>
          <p:nvPr/>
        </p:nvCxnSpPr>
        <p:spPr>
          <a:xfrm>
            <a:off x="6688832" y="3022104"/>
            <a:ext cx="25943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7164288" y="2107704"/>
            <a:ext cx="7920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endCxn id="9" idx="2"/>
          </p:cNvCxnSpPr>
          <p:nvPr/>
        </p:nvCxnSpPr>
        <p:spPr>
          <a:xfrm flipV="1">
            <a:off x="7956376" y="1535088"/>
            <a:ext cx="0" cy="5726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6948264" y="2420888"/>
            <a:ext cx="0" cy="6012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flipV="1">
            <a:off x="6012160" y="3479304"/>
            <a:ext cx="0" cy="6446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flipV="1">
            <a:off x="4572000" y="4581128"/>
            <a:ext cx="0" cy="6012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3635896" y="5639544"/>
            <a:ext cx="0" cy="62292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4952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Improve Phase</a:t>
            </a:r>
            <a:endParaRPr lang="en-GB" dirty="0"/>
          </a:p>
        </p:txBody>
      </p:sp>
      <p:sp>
        <p:nvSpPr>
          <p:cNvPr id="3" name="Content Placeholder 2"/>
          <p:cNvSpPr>
            <a:spLocks noGrp="1"/>
          </p:cNvSpPr>
          <p:nvPr>
            <p:ph idx="1"/>
          </p:nvPr>
        </p:nvSpPr>
        <p:spPr/>
        <p:txBody>
          <a:bodyPr/>
          <a:lstStyle/>
          <a:p>
            <a:r>
              <a:rPr lang="en-GB" dirty="0" smtClean="0"/>
              <a:t>Is to allow the Project Team to develop, implement, and validate improvement alternatives that will be achieve desired performance levels as defined by CTQs</a:t>
            </a:r>
            <a:endParaRPr lang="en-GB" dirty="0"/>
          </a:p>
        </p:txBody>
      </p:sp>
    </p:spTree>
    <p:extLst>
      <p:ext uri="{BB962C8B-B14F-4D97-AF65-F5344CB8AC3E}">
        <p14:creationId xmlns:p14="http://schemas.microsoft.com/office/powerpoint/2010/main" val="116096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 Phase</a:t>
            </a:r>
            <a:endParaRPr lang="en-GB" dirty="0"/>
          </a:p>
        </p:txBody>
      </p:sp>
      <p:sp>
        <p:nvSpPr>
          <p:cNvPr id="3" name="Content Placeholder 2"/>
          <p:cNvSpPr>
            <a:spLocks noGrp="1"/>
          </p:cNvSpPr>
          <p:nvPr>
            <p:ph idx="1"/>
          </p:nvPr>
        </p:nvSpPr>
        <p:spPr/>
        <p:txBody>
          <a:bodyPr>
            <a:normAutofit lnSpcReduction="10000"/>
          </a:bodyPr>
          <a:lstStyle/>
          <a:p>
            <a:r>
              <a:rPr lang="en-GB" dirty="0" smtClean="0"/>
              <a:t>The Improve Phase begins with brainstorming activities to generate improvement alternatives</a:t>
            </a:r>
          </a:p>
          <a:p>
            <a:r>
              <a:rPr lang="en-GB" dirty="0" smtClean="0"/>
              <a:t>Project team selects the best alternative, creates a new process map to illustrate the new process flow, and then conduct an FMEA and a cost/benefit analysis to ensure the potential improvement is viable and cost effective</a:t>
            </a:r>
            <a:endParaRPr lang="en-GB" dirty="0"/>
          </a:p>
        </p:txBody>
      </p:sp>
    </p:spTree>
    <p:extLst>
      <p:ext uri="{BB962C8B-B14F-4D97-AF65-F5344CB8AC3E}">
        <p14:creationId xmlns:p14="http://schemas.microsoft.com/office/powerpoint/2010/main" val="1541049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 Phase</a:t>
            </a:r>
            <a:endParaRPr lang="en-GB" dirty="0"/>
          </a:p>
        </p:txBody>
      </p:sp>
      <p:sp>
        <p:nvSpPr>
          <p:cNvPr id="3" name="Content Placeholder 2"/>
          <p:cNvSpPr>
            <a:spLocks noGrp="1"/>
          </p:cNvSpPr>
          <p:nvPr>
            <p:ph idx="1"/>
          </p:nvPr>
        </p:nvSpPr>
        <p:spPr/>
        <p:txBody>
          <a:bodyPr/>
          <a:lstStyle/>
          <a:p>
            <a:r>
              <a:rPr lang="en-GB" dirty="0" smtClean="0"/>
              <a:t>The Project team tests the proposed solution using a pilot and validates the improvement</a:t>
            </a:r>
          </a:p>
          <a:p>
            <a:r>
              <a:rPr lang="en-GB" dirty="0" smtClean="0"/>
              <a:t>The improve phase concludes when the project team conducts second capability analysis on the new process and demonstrates valid improvements</a:t>
            </a:r>
            <a:endParaRPr lang="en-GB" dirty="0"/>
          </a:p>
        </p:txBody>
      </p:sp>
    </p:spTree>
    <p:extLst>
      <p:ext uri="{BB962C8B-B14F-4D97-AF65-F5344CB8AC3E}">
        <p14:creationId xmlns:p14="http://schemas.microsoft.com/office/powerpoint/2010/main" val="5376545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 Phase Objectives</a:t>
            </a:r>
            <a:endParaRPr lang="en-GB" dirty="0"/>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r>
              <a:rPr lang="en-GB" dirty="0" smtClean="0"/>
              <a:t>Lead a brainstorming activity to identify improvement alternatives</a:t>
            </a:r>
          </a:p>
          <a:p>
            <a:r>
              <a:rPr lang="en-GB" dirty="0" smtClean="0"/>
              <a:t>Effectively evaluate alternatives</a:t>
            </a:r>
          </a:p>
          <a:p>
            <a:r>
              <a:rPr lang="en-GB" dirty="0" smtClean="0"/>
              <a:t>Complete the improvement phase FMEA</a:t>
            </a:r>
          </a:p>
          <a:p>
            <a:r>
              <a:rPr lang="en-GB" dirty="0" smtClean="0"/>
              <a:t>Perform a Cost/Benefit Analysis on a process improvement</a:t>
            </a:r>
          </a:p>
          <a:p>
            <a:r>
              <a:rPr lang="en-GB" dirty="0" smtClean="0"/>
              <a:t>Create a “Should be/Future state” process map</a:t>
            </a:r>
          </a:p>
          <a:p>
            <a:r>
              <a:rPr lang="en-GB" dirty="0" smtClean="0"/>
              <a:t>Conduct a process improvement pilot</a:t>
            </a:r>
          </a:p>
          <a:p>
            <a:r>
              <a:rPr lang="en-GB" dirty="0" smtClean="0"/>
              <a:t>Analyse process capability to validate improvement gains</a:t>
            </a:r>
            <a:endParaRPr lang="en-GB" dirty="0"/>
          </a:p>
        </p:txBody>
      </p:sp>
    </p:spTree>
    <p:extLst>
      <p:ext uri="{BB962C8B-B14F-4D97-AF65-F5344CB8AC3E}">
        <p14:creationId xmlns:p14="http://schemas.microsoft.com/office/powerpoint/2010/main" val="587416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 Phase Outcomes</a:t>
            </a:r>
            <a:endParaRPr lang="en-GB" dirty="0"/>
          </a:p>
        </p:txBody>
      </p:sp>
      <p:sp>
        <p:nvSpPr>
          <p:cNvPr id="3" name="Content Placeholder 2"/>
          <p:cNvSpPr>
            <a:spLocks noGrp="1"/>
          </p:cNvSpPr>
          <p:nvPr>
            <p:ph idx="1"/>
          </p:nvPr>
        </p:nvSpPr>
        <p:spPr/>
        <p:txBody>
          <a:bodyPr/>
          <a:lstStyle/>
          <a:p>
            <a:r>
              <a:rPr lang="en-GB" dirty="0" smtClean="0"/>
              <a:t>Generate and test alternative improvements to the issue’s root cause</a:t>
            </a:r>
          </a:p>
          <a:p>
            <a:r>
              <a:rPr lang="en-GB" dirty="0" smtClean="0"/>
              <a:t>Utilise new knowledge on the causes and impacts of potential product/process failure modes</a:t>
            </a:r>
          </a:p>
          <a:p>
            <a:r>
              <a:rPr lang="en-GB" dirty="0" smtClean="0"/>
              <a:t>Recognise the benefits received from implementation of the improvement outweigh implementation costs</a:t>
            </a:r>
            <a:endParaRPr lang="en-GB" dirty="0"/>
          </a:p>
        </p:txBody>
      </p:sp>
    </p:spTree>
    <p:extLst>
      <p:ext uri="{BB962C8B-B14F-4D97-AF65-F5344CB8AC3E}">
        <p14:creationId xmlns:p14="http://schemas.microsoft.com/office/powerpoint/2010/main" val="2942721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 Phase Outcomes</a:t>
            </a:r>
            <a:endParaRPr lang="en-GB" dirty="0"/>
          </a:p>
        </p:txBody>
      </p:sp>
      <p:sp>
        <p:nvSpPr>
          <p:cNvPr id="3" name="Content Placeholder 2"/>
          <p:cNvSpPr>
            <a:spLocks noGrp="1"/>
          </p:cNvSpPr>
          <p:nvPr>
            <p:ph idx="1"/>
          </p:nvPr>
        </p:nvSpPr>
        <p:spPr/>
        <p:txBody>
          <a:bodyPr>
            <a:normAutofit lnSpcReduction="10000"/>
          </a:bodyPr>
          <a:lstStyle/>
          <a:p>
            <a:r>
              <a:rPr lang="en-GB" dirty="0" smtClean="0"/>
              <a:t>Identify how the “Should Be/Future State” process map process will operate once the improvement is in place</a:t>
            </a:r>
          </a:p>
          <a:p>
            <a:r>
              <a:rPr lang="en-GB" dirty="0" smtClean="0"/>
              <a:t>Recognise items of the pilot to ensure the improvement performs properly and it does not introduce new problems into the process</a:t>
            </a:r>
          </a:p>
          <a:p>
            <a:r>
              <a:rPr lang="en-GB" dirty="0" smtClean="0"/>
              <a:t>Recognise that second capability analysis will demonstrate if the improvements have been made and validate the improvement</a:t>
            </a:r>
            <a:endParaRPr lang="en-GB" dirty="0"/>
          </a:p>
        </p:txBody>
      </p:sp>
    </p:spTree>
    <p:extLst>
      <p:ext uri="{BB962C8B-B14F-4D97-AF65-F5344CB8AC3E}">
        <p14:creationId xmlns:p14="http://schemas.microsoft.com/office/powerpoint/2010/main" val="699237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Generate Improvement Alternatives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The first step of the Improve Phase is a series of activities for generating alternatives to test as product/process improvements</a:t>
            </a:r>
          </a:p>
          <a:p>
            <a:r>
              <a:rPr lang="en-GB" dirty="0" smtClean="0"/>
              <a:t>Two techniques are used to generate and evaluate improvement alternatives (1) Brainstorming and (2) Design of Experiments</a:t>
            </a:r>
          </a:p>
          <a:p>
            <a:r>
              <a:rPr lang="en-GB" dirty="0" smtClean="0"/>
              <a:t>The outcome of this step will be the selection of the best potential improvement alternatives for addressing the problem as specified in define phase</a:t>
            </a:r>
            <a:endParaRPr lang="en-GB" dirty="0"/>
          </a:p>
        </p:txBody>
      </p:sp>
    </p:spTree>
    <p:extLst>
      <p:ext uri="{BB962C8B-B14F-4D97-AF65-F5344CB8AC3E}">
        <p14:creationId xmlns:p14="http://schemas.microsoft.com/office/powerpoint/2010/main" val="1073820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Generate Improvement Alternatives</a:t>
            </a:r>
            <a:endParaRPr lang="en-GB" dirty="0"/>
          </a:p>
        </p:txBody>
      </p:sp>
      <p:sp>
        <p:nvSpPr>
          <p:cNvPr id="3" name="Content Placeholder 2"/>
          <p:cNvSpPr>
            <a:spLocks noGrp="1"/>
          </p:cNvSpPr>
          <p:nvPr>
            <p:ph idx="1"/>
          </p:nvPr>
        </p:nvSpPr>
        <p:spPr/>
        <p:txBody>
          <a:bodyPr/>
          <a:lstStyle/>
          <a:p>
            <a:pPr marL="0" indent="0">
              <a:buNone/>
            </a:pPr>
            <a:r>
              <a:rPr lang="en-GB" dirty="0" smtClean="0"/>
              <a:t>Three-Step Process</a:t>
            </a:r>
          </a:p>
          <a:p>
            <a:pPr marL="514350" indent="-514350">
              <a:buAutoNum type="arabicPeriod"/>
            </a:pPr>
            <a:r>
              <a:rPr lang="en-GB" dirty="0" smtClean="0"/>
              <a:t>Define improvement criteria</a:t>
            </a:r>
          </a:p>
          <a:p>
            <a:pPr marL="514350" indent="-514350">
              <a:buAutoNum type="arabicPeriod"/>
            </a:pPr>
            <a:endParaRPr lang="en-GB" dirty="0"/>
          </a:p>
          <a:p>
            <a:pPr marL="514350" indent="-514350">
              <a:buAutoNum type="arabicPeriod"/>
            </a:pPr>
            <a:r>
              <a:rPr lang="en-GB" dirty="0" smtClean="0"/>
              <a:t>Generate possible improvements</a:t>
            </a:r>
          </a:p>
          <a:p>
            <a:pPr marL="514350" indent="-514350">
              <a:buAutoNum type="arabicPeriod"/>
            </a:pPr>
            <a:endParaRPr lang="en-GB" dirty="0"/>
          </a:p>
          <a:p>
            <a:pPr marL="514350" indent="-514350">
              <a:buAutoNum type="arabicPeriod"/>
            </a:pPr>
            <a:r>
              <a:rPr lang="en-GB" dirty="0" smtClean="0"/>
              <a:t>Evaluate improvements and make the best choice</a:t>
            </a:r>
          </a:p>
          <a:p>
            <a:pPr marL="514350" indent="-514350">
              <a:buAutoNum type="arabicPeriod"/>
            </a:pPr>
            <a:endParaRPr lang="en-GB" dirty="0"/>
          </a:p>
        </p:txBody>
      </p:sp>
    </p:spTree>
    <p:extLst>
      <p:ext uri="{BB962C8B-B14F-4D97-AF65-F5344CB8AC3E}">
        <p14:creationId xmlns:p14="http://schemas.microsoft.com/office/powerpoint/2010/main" val="36728927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Generate Improvement Alternatives</a:t>
            </a:r>
            <a:endParaRPr lang="en-GB" dirty="0"/>
          </a:p>
        </p:txBody>
      </p:sp>
      <p:sp>
        <p:nvSpPr>
          <p:cNvPr id="3" name="Content Placeholder 2"/>
          <p:cNvSpPr>
            <a:spLocks noGrp="1"/>
          </p:cNvSpPr>
          <p:nvPr>
            <p:ph idx="1"/>
          </p:nvPr>
        </p:nvSpPr>
        <p:spPr>
          <a:xfrm>
            <a:off x="323528" y="1600200"/>
            <a:ext cx="8496944" cy="4997152"/>
          </a:xfrm>
        </p:spPr>
        <p:txBody>
          <a:bodyPr/>
          <a:lstStyle/>
          <a:p>
            <a:r>
              <a:rPr lang="en-GB" dirty="0" smtClean="0"/>
              <a:t>The team must make sure the purpose of the improvement is clearly identified and understood by all members of the project team</a:t>
            </a:r>
          </a:p>
          <a:p>
            <a:r>
              <a:rPr lang="en-GB" dirty="0" smtClean="0"/>
              <a:t>Developing specific criteria will help the team focus on the results to be achieved and the resources available to implement the improvement</a:t>
            </a:r>
          </a:p>
          <a:p>
            <a:r>
              <a:rPr lang="en-GB" dirty="0" smtClean="0"/>
              <a:t>The criteria will also provide the basis for evaluating alternative choices</a:t>
            </a:r>
            <a:endParaRPr lang="en-GB" dirty="0"/>
          </a:p>
        </p:txBody>
      </p:sp>
    </p:spTree>
    <p:extLst>
      <p:ext uri="{BB962C8B-B14F-4D97-AF65-F5344CB8AC3E}">
        <p14:creationId xmlns:p14="http://schemas.microsoft.com/office/powerpoint/2010/main" val="25135866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Generating &amp; Evaluating </a:t>
            </a:r>
            <a:br>
              <a:rPr lang="en-GB" dirty="0" smtClean="0"/>
            </a:br>
            <a:r>
              <a:rPr lang="en-GB" dirty="0" smtClean="0"/>
              <a:t>Improvement Alternatives</a:t>
            </a:r>
            <a:endParaRPr lang="en-GB" dirty="0"/>
          </a:p>
        </p:txBody>
      </p:sp>
      <p:sp>
        <p:nvSpPr>
          <p:cNvPr id="3" name="Content Placeholder 2"/>
          <p:cNvSpPr>
            <a:spLocks noGrp="1"/>
          </p:cNvSpPr>
          <p:nvPr>
            <p:ph idx="1"/>
          </p:nvPr>
        </p:nvSpPr>
        <p:spPr/>
        <p:txBody>
          <a:bodyPr/>
          <a:lstStyle/>
          <a:p>
            <a:r>
              <a:rPr lang="en-GB" dirty="0" smtClean="0"/>
              <a:t>The project team will identify a wide range of potential improvements that might satisfy the criteria</a:t>
            </a:r>
          </a:p>
          <a:p>
            <a:r>
              <a:rPr lang="en-GB" dirty="0" smtClean="0"/>
              <a:t>The team will assess each alternative in terms of how well it meets the criteria</a:t>
            </a:r>
          </a:p>
          <a:p>
            <a:r>
              <a:rPr lang="en-GB" dirty="0" smtClean="0"/>
              <a:t>During this evaluation, risks are carefully assessed and adverse consequences are considered</a:t>
            </a:r>
            <a:endParaRPr lang="en-GB" dirty="0"/>
          </a:p>
        </p:txBody>
      </p:sp>
    </p:spTree>
    <p:extLst>
      <p:ext uri="{BB962C8B-B14F-4D97-AF65-F5344CB8AC3E}">
        <p14:creationId xmlns:p14="http://schemas.microsoft.com/office/powerpoint/2010/main" val="15002751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 Criteria for Improvements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The project charter offers a good starting point for developing improvement criteria</a:t>
            </a:r>
          </a:p>
          <a:p>
            <a:r>
              <a:rPr lang="en-GB" dirty="0" smtClean="0"/>
              <a:t>Review the problem statement, the project goal, and the CTQs</a:t>
            </a:r>
          </a:p>
          <a:p>
            <a:r>
              <a:rPr lang="en-GB" dirty="0" smtClean="0"/>
              <a:t>In developing the improvement criteria, consider the three general categories of quality, time and cost as related to desired results, restrictions, and available resources</a:t>
            </a:r>
          </a:p>
          <a:p>
            <a:r>
              <a:rPr lang="en-GB" dirty="0" smtClean="0"/>
              <a:t>The criteria should be specific e.g. 20% reduction in cycle time”</a:t>
            </a:r>
            <a:endParaRPr lang="en-GB" dirty="0"/>
          </a:p>
        </p:txBody>
      </p:sp>
    </p:spTree>
    <p:extLst>
      <p:ext uri="{BB962C8B-B14F-4D97-AF65-F5344CB8AC3E}">
        <p14:creationId xmlns:p14="http://schemas.microsoft.com/office/powerpoint/2010/main" val="28942570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Develop Criteria for Improvement</a:t>
            </a:r>
            <a:endParaRPr lang="en-GB" dirty="0"/>
          </a:p>
        </p:txBody>
      </p:sp>
      <p:sp>
        <p:nvSpPr>
          <p:cNvPr id="3" name="Content Placeholder 2"/>
          <p:cNvSpPr>
            <a:spLocks noGrp="1"/>
          </p:cNvSpPr>
          <p:nvPr>
            <p:ph idx="1"/>
          </p:nvPr>
        </p:nvSpPr>
        <p:spPr>
          <a:xfrm>
            <a:off x="457200" y="1600200"/>
            <a:ext cx="8229600" cy="5069160"/>
          </a:xfrm>
        </p:spPr>
        <p:txBody>
          <a:bodyPr>
            <a:normAutofit fontScale="92500" lnSpcReduction="20000"/>
          </a:bodyPr>
          <a:lstStyle/>
          <a:p>
            <a:r>
              <a:rPr lang="en-GB" dirty="0" smtClean="0"/>
              <a:t>Quality</a:t>
            </a:r>
          </a:p>
          <a:p>
            <a:pPr marL="0" indent="0">
              <a:buNone/>
            </a:pPr>
            <a:r>
              <a:rPr lang="en-GB" dirty="0" smtClean="0"/>
              <a:t>    - Correct delivery and location</a:t>
            </a:r>
          </a:p>
          <a:p>
            <a:pPr marL="0" indent="0">
              <a:buNone/>
            </a:pPr>
            <a:r>
              <a:rPr lang="en-GB" dirty="0"/>
              <a:t> </a:t>
            </a:r>
            <a:r>
              <a:rPr lang="en-GB" dirty="0" smtClean="0"/>
              <a:t>   - Proper colour</a:t>
            </a:r>
          </a:p>
          <a:p>
            <a:pPr marL="0" indent="0">
              <a:buNone/>
            </a:pPr>
            <a:r>
              <a:rPr lang="en-GB" dirty="0"/>
              <a:t> </a:t>
            </a:r>
            <a:r>
              <a:rPr lang="en-GB" dirty="0" smtClean="0"/>
              <a:t>   - Within time specified</a:t>
            </a:r>
          </a:p>
          <a:p>
            <a:r>
              <a:rPr lang="en-GB" dirty="0" smtClean="0"/>
              <a:t>Time</a:t>
            </a:r>
          </a:p>
          <a:p>
            <a:pPr marL="0" indent="0">
              <a:buNone/>
            </a:pPr>
            <a:r>
              <a:rPr lang="en-GB" dirty="0"/>
              <a:t> </a:t>
            </a:r>
            <a:r>
              <a:rPr lang="en-GB" dirty="0" smtClean="0"/>
              <a:t>   - Process cycle time reduction</a:t>
            </a:r>
          </a:p>
          <a:p>
            <a:pPr marL="0" indent="0">
              <a:buNone/>
            </a:pPr>
            <a:r>
              <a:rPr lang="en-GB" dirty="0"/>
              <a:t> </a:t>
            </a:r>
            <a:r>
              <a:rPr lang="en-GB" dirty="0" smtClean="0"/>
              <a:t>   - Time to implement</a:t>
            </a:r>
          </a:p>
          <a:p>
            <a:r>
              <a:rPr lang="en-GB" dirty="0" smtClean="0"/>
              <a:t>Cost</a:t>
            </a:r>
          </a:p>
          <a:p>
            <a:pPr marL="0" indent="0">
              <a:buNone/>
            </a:pPr>
            <a:r>
              <a:rPr lang="en-GB" dirty="0"/>
              <a:t> </a:t>
            </a:r>
            <a:r>
              <a:rPr lang="en-GB" dirty="0" smtClean="0"/>
              <a:t>   - Cost reduction in process</a:t>
            </a:r>
          </a:p>
          <a:p>
            <a:pPr marL="0" indent="0">
              <a:buNone/>
            </a:pPr>
            <a:r>
              <a:rPr lang="en-GB" dirty="0"/>
              <a:t> </a:t>
            </a:r>
            <a:r>
              <a:rPr lang="en-GB" dirty="0" smtClean="0"/>
              <a:t>   - Cost for implementation</a:t>
            </a:r>
          </a:p>
          <a:p>
            <a:pPr marL="0" indent="0">
              <a:buNone/>
            </a:pPr>
            <a:r>
              <a:rPr lang="en-GB" dirty="0"/>
              <a:t> </a:t>
            </a:r>
            <a:r>
              <a:rPr lang="en-GB" dirty="0" smtClean="0"/>
              <a:t>   - Cost to operate</a:t>
            </a:r>
            <a:endParaRPr lang="en-GB" dirty="0"/>
          </a:p>
        </p:txBody>
      </p:sp>
    </p:spTree>
    <p:extLst>
      <p:ext uri="{BB962C8B-B14F-4D97-AF65-F5344CB8AC3E}">
        <p14:creationId xmlns:p14="http://schemas.microsoft.com/office/powerpoint/2010/main" val="341540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Defining Improvement Criteria</a:t>
            </a:r>
            <a:endParaRPr lang="en-GB" dirty="0"/>
          </a:p>
        </p:txBody>
      </p:sp>
      <p:sp>
        <p:nvSpPr>
          <p:cNvPr id="3" name="Content Placeholder 2"/>
          <p:cNvSpPr>
            <a:spLocks noGrp="1"/>
          </p:cNvSpPr>
          <p:nvPr>
            <p:ph idx="1"/>
          </p:nvPr>
        </p:nvSpPr>
        <p:spPr/>
        <p:txBody>
          <a:bodyPr/>
          <a:lstStyle/>
          <a:p>
            <a:r>
              <a:rPr lang="en-GB" dirty="0" smtClean="0"/>
              <a:t>Once a criteria has been determined, the Project team should rank the criteria based on how they influence the improvement choice</a:t>
            </a:r>
          </a:p>
          <a:p>
            <a:r>
              <a:rPr lang="en-GB" dirty="0" smtClean="0"/>
              <a:t>Criteria should be divided into two basic categories; absolute requirements or </a:t>
            </a:r>
            <a:r>
              <a:rPr lang="en-GB" b="1" u="sng" dirty="0" smtClean="0"/>
              <a:t>musts</a:t>
            </a:r>
            <a:r>
              <a:rPr lang="en-GB" dirty="0" smtClean="0"/>
              <a:t>, and comparison criteria or </a:t>
            </a:r>
            <a:r>
              <a:rPr lang="en-GB" b="1" u="sng" dirty="0" smtClean="0"/>
              <a:t>desirables </a:t>
            </a:r>
            <a:endParaRPr lang="en-GB" dirty="0"/>
          </a:p>
        </p:txBody>
      </p:sp>
    </p:spTree>
    <p:extLst>
      <p:ext uri="{BB962C8B-B14F-4D97-AF65-F5344CB8AC3E}">
        <p14:creationId xmlns:p14="http://schemas.microsoft.com/office/powerpoint/2010/main" val="22035394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Defining Improvement Criteria</a:t>
            </a:r>
          </a:p>
        </p:txBody>
      </p:sp>
      <p:sp>
        <p:nvSpPr>
          <p:cNvPr id="3" name="Content Placeholder 2"/>
          <p:cNvSpPr>
            <a:spLocks noGrp="1"/>
          </p:cNvSpPr>
          <p:nvPr>
            <p:ph idx="1"/>
          </p:nvPr>
        </p:nvSpPr>
        <p:spPr/>
        <p:txBody>
          <a:bodyPr/>
          <a:lstStyle/>
          <a:p>
            <a:r>
              <a:rPr lang="en-GB" dirty="0" smtClean="0"/>
              <a:t>Look for those criteria that are mandatory for the success of the improvement</a:t>
            </a:r>
          </a:p>
          <a:p>
            <a:r>
              <a:rPr lang="en-GB" dirty="0" smtClean="0"/>
              <a:t>The improvement will fail if these results are not achieved, resource limits are exceeded, or policies are violated</a:t>
            </a:r>
          </a:p>
          <a:p>
            <a:r>
              <a:rPr lang="en-GB" dirty="0" smtClean="0"/>
              <a:t>These are called </a:t>
            </a:r>
            <a:r>
              <a:rPr lang="en-GB" b="1" dirty="0" smtClean="0"/>
              <a:t>must </a:t>
            </a:r>
            <a:r>
              <a:rPr lang="en-GB" dirty="0" smtClean="0"/>
              <a:t>criteria</a:t>
            </a:r>
            <a:endParaRPr lang="en-GB" dirty="0"/>
          </a:p>
        </p:txBody>
      </p:sp>
    </p:spTree>
    <p:extLst>
      <p:ext uri="{BB962C8B-B14F-4D97-AF65-F5344CB8AC3E}">
        <p14:creationId xmlns:p14="http://schemas.microsoft.com/office/powerpoint/2010/main" val="2925776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Defining Improvement Criteria</a:t>
            </a:r>
          </a:p>
        </p:txBody>
      </p:sp>
      <p:sp>
        <p:nvSpPr>
          <p:cNvPr id="3" name="Content Placeholder 2"/>
          <p:cNvSpPr>
            <a:spLocks noGrp="1"/>
          </p:cNvSpPr>
          <p:nvPr>
            <p:ph idx="1"/>
          </p:nvPr>
        </p:nvSpPr>
        <p:spPr/>
        <p:txBody>
          <a:bodyPr/>
          <a:lstStyle/>
          <a:p>
            <a:r>
              <a:rPr lang="en-GB" dirty="0" smtClean="0"/>
              <a:t>Not every situation will have </a:t>
            </a:r>
            <a:r>
              <a:rPr lang="en-GB" b="1" dirty="0" smtClean="0"/>
              <a:t>must</a:t>
            </a:r>
            <a:r>
              <a:rPr lang="en-GB" dirty="0" smtClean="0"/>
              <a:t> criteria, but most situations have criteria that, while not essential, are nevertheless desirable</a:t>
            </a:r>
          </a:p>
          <a:p>
            <a:r>
              <a:rPr lang="en-GB" dirty="0" smtClean="0"/>
              <a:t>These </a:t>
            </a:r>
            <a:r>
              <a:rPr lang="en-GB" b="1" dirty="0" smtClean="0"/>
              <a:t>desirable</a:t>
            </a:r>
            <a:r>
              <a:rPr lang="en-GB" dirty="0" smtClean="0"/>
              <a:t> criteria vary in their degree of importance when choosing the improvement</a:t>
            </a:r>
            <a:endParaRPr lang="en-GB" dirty="0"/>
          </a:p>
        </p:txBody>
      </p:sp>
    </p:spTree>
    <p:extLst>
      <p:ext uri="{BB962C8B-B14F-4D97-AF65-F5344CB8AC3E}">
        <p14:creationId xmlns:p14="http://schemas.microsoft.com/office/powerpoint/2010/main" val="699997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Refining </a:t>
            </a:r>
            <a:r>
              <a:rPr lang="en-GB" dirty="0"/>
              <a:t>Improvement Criteria</a:t>
            </a:r>
          </a:p>
        </p:txBody>
      </p:sp>
      <p:sp>
        <p:nvSpPr>
          <p:cNvPr id="3" name="Content Placeholder 2"/>
          <p:cNvSpPr>
            <a:spLocks noGrp="1"/>
          </p:cNvSpPr>
          <p:nvPr>
            <p:ph idx="1"/>
          </p:nvPr>
        </p:nvSpPr>
        <p:spPr/>
        <p:txBody>
          <a:bodyPr>
            <a:normAutofit fontScale="92500"/>
          </a:bodyPr>
          <a:lstStyle/>
          <a:p>
            <a:r>
              <a:rPr lang="en-GB" dirty="0" smtClean="0"/>
              <a:t>Clarify everyone’s understanding about all criteria by discussing and restating until there is a common understanding of exactly what is meant</a:t>
            </a:r>
          </a:p>
          <a:p>
            <a:r>
              <a:rPr lang="en-GB" dirty="0" smtClean="0"/>
              <a:t>The list can be refined by (1) Combining similar criteria (2) Eliminating duplicates and (3) making each criteria as specific as possible</a:t>
            </a:r>
          </a:p>
          <a:p>
            <a:r>
              <a:rPr lang="en-GB" dirty="0" smtClean="0"/>
              <a:t>After criteria have been refined and divided into </a:t>
            </a:r>
            <a:r>
              <a:rPr lang="en-GB" b="1" dirty="0" smtClean="0"/>
              <a:t>musts</a:t>
            </a:r>
            <a:r>
              <a:rPr lang="en-GB" dirty="0" smtClean="0"/>
              <a:t> and</a:t>
            </a:r>
            <a:r>
              <a:rPr lang="en-GB" b="1" dirty="0" smtClean="0"/>
              <a:t> desirables, </a:t>
            </a:r>
            <a:r>
              <a:rPr lang="en-GB" dirty="0" smtClean="0"/>
              <a:t>weigh the</a:t>
            </a:r>
            <a:r>
              <a:rPr lang="en-GB" b="1" dirty="0" smtClean="0"/>
              <a:t> desirables</a:t>
            </a:r>
            <a:r>
              <a:rPr lang="en-GB" dirty="0" smtClean="0"/>
              <a:t> by relative importance on a scale of 10 to 1</a:t>
            </a:r>
            <a:endParaRPr lang="en-GB" dirty="0"/>
          </a:p>
        </p:txBody>
      </p:sp>
    </p:spTree>
    <p:extLst>
      <p:ext uri="{BB962C8B-B14F-4D97-AF65-F5344CB8AC3E}">
        <p14:creationId xmlns:p14="http://schemas.microsoft.com/office/powerpoint/2010/main" val="3933263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Refining Improvement Criteria</a:t>
            </a:r>
          </a:p>
        </p:txBody>
      </p:sp>
      <p:sp>
        <p:nvSpPr>
          <p:cNvPr id="3" name="Content Placeholder 2"/>
          <p:cNvSpPr>
            <a:spLocks noGrp="1"/>
          </p:cNvSpPr>
          <p:nvPr>
            <p:ph idx="1"/>
          </p:nvPr>
        </p:nvSpPr>
        <p:spPr>
          <a:xfrm>
            <a:off x="457200" y="1600200"/>
            <a:ext cx="8229600" cy="4925144"/>
          </a:xfrm>
        </p:spPr>
        <p:txBody>
          <a:bodyPr>
            <a:normAutofit fontScale="92500"/>
          </a:bodyPr>
          <a:lstStyle/>
          <a:p>
            <a:r>
              <a:rPr lang="en-GB" dirty="0" smtClean="0"/>
              <a:t>The </a:t>
            </a:r>
            <a:r>
              <a:rPr lang="en-GB" b="1" dirty="0" smtClean="0"/>
              <a:t>desirable</a:t>
            </a:r>
            <a:r>
              <a:rPr lang="en-GB" dirty="0" smtClean="0"/>
              <a:t> criterion that emerges as most important should be designated a 10 with the other </a:t>
            </a:r>
            <a:r>
              <a:rPr lang="en-GB" b="1" dirty="0" smtClean="0"/>
              <a:t>desirable</a:t>
            </a:r>
            <a:r>
              <a:rPr lang="en-GB" dirty="0" smtClean="0"/>
              <a:t> criteria assessed relative to that benchmark</a:t>
            </a:r>
          </a:p>
          <a:p>
            <a:r>
              <a:rPr lang="en-GB" dirty="0" smtClean="0"/>
              <a:t>In some decisions, two or more criteria will be determined to be of equal importance and should be assigned the same weight</a:t>
            </a:r>
          </a:p>
          <a:p>
            <a:r>
              <a:rPr lang="en-GB" dirty="0" smtClean="0"/>
              <a:t>Once a weighted list of improvement criteria have been developed, the Project Team can move ahead with generating </a:t>
            </a:r>
            <a:r>
              <a:rPr lang="en-GB" smtClean="0"/>
              <a:t>potential improvements</a:t>
            </a:r>
            <a:endParaRPr lang="en-GB" dirty="0"/>
          </a:p>
        </p:txBody>
      </p:sp>
    </p:spTree>
    <p:extLst>
      <p:ext uri="{BB962C8B-B14F-4D97-AF65-F5344CB8AC3E}">
        <p14:creationId xmlns:p14="http://schemas.microsoft.com/office/powerpoint/2010/main" val="4863488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Brainstorming</a:t>
            </a:r>
            <a:endParaRPr lang="en-GB" dirty="0"/>
          </a:p>
        </p:txBody>
      </p:sp>
      <p:sp>
        <p:nvSpPr>
          <p:cNvPr id="3" name="Content Placeholder 2"/>
          <p:cNvSpPr>
            <a:spLocks noGrp="1"/>
          </p:cNvSpPr>
          <p:nvPr>
            <p:ph idx="1"/>
          </p:nvPr>
        </p:nvSpPr>
        <p:spPr/>
        <p:txBody>
          <a:bodyPr/>
          <a:lstStyle/>
          <a:p>
            <a:r>
              <a:rPr lang="en-GB" dirty="0" smtClean="0"/>
              <a:t>Brainstorming is a technique to generate a large number of ideas in a relatively short period of time</a:t>
            </a:r>
          </a:p>
          <a:p>
            <a:r>
              <a:rPr lang="en-GB" dirty="0" smtClean="0"/>
              <a:t>Brainstorming leverages the knowledge, ideas, and experience of several people to generate a comprehensive set of ideas</a:t>
            </a:r>
            <a:endParaRPr lang="en-GB" dirty="0"/>
          </a:p>
        </p:txBody>
      </p:sp>
    </p:spTree>
    <p:extLst>
      <p:ext uri="{BB962C8B-B14F-4D97-AF65-F5344CB8AC3E}">
        <p14:creationId xmlns:p14="http://schemas.microsoft.com/office/powerpoint/2010/main" val="7947863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Brainstorming Guidelines</a:t>
            </a:r>
            <a:endParaRPr lang="en-GB" dirty="0"/>
          </a:p>
        </p:txBody>
      </p:sp>
      <p:sp>
        <p:nvSpPr>
          <p:cNvPr id="3" name="Content Placeholder 2"/>
          <p:cNvSpPr>
            <a:spLocks noGrp="1"/>
          </p:cNvSpPr>
          <p:nvPr>
            <p:ph idx="1"/>
          </p:nvPr>
        </p:nvSpPr>
        <p:spPr/>
        <p:txBody>
          <a:bodyPr/>
          <a:lstStyle/>
          <a:p>
            <a:pPr marL="514350" indent="-514350">
              <a:buAutoNum type="arabicPeriod"/>
            </a:pPr>
            <a:r>
              <a:rPr lang="en-GB" dirty="0" smtClean="0"/>
              <a:t>Take turns, make sure everyone has an equal opportunity to contribute</a:t>
            </a:r>
          </a:p>
          <a:p>
            <a:pPr marL="514350" indent="-514350">
              <a:buAutoNum type="arabicPeriod"/>
            </a:pPr>
            <a:r>
              <a:rPr lang="en-GB" dirty="0" smtClean="0"/>
              <a:t>Listen to and respect other ideas</a:t>
            </a:r>
          </a:p>
          <a:p>
            <a:pPr marL="514350" indent="-514350">
              <a:buAutoNum type="arabicPeriod"/>
            </a:pPr>
            <a:r>
              <a:rPr lang="en-GB" dirty="0" smtClean="0"/>
              <a:t>Build on existing ideas</a:t>
            </a:r>
          </a:p>
          <a:p>
            <a:pPr marL="514350" indent="-514350">
              <a:buAutoNum type="arabicPeriod"/>
            </a:pPr>
            <a:r>
              <a:rPr lang="en-GB" dirty="0" smtClean="0"/>
              <a:t>Stay focused on the topic</a:t>
            </a:r>
          </a:p>
          <a:p>
            <a:pPr marL="514350" indent="-514350">
              <a:buAutoNum type="arabicPeriod"/>
            </a:pPr>
            <a:r>
              <a:rPr lang="en-GB" dirty="0" smtClean="0"/>
              <a:t>Do not criticise ideas</a:t>
            </a:r>
            <a:endParaRPr lang="en-GB" dirty="0"/>
          </a:p>
        </p:txBody>
      </p:sp>
    </p:spTree>
    <p:extLst>
      <p:ext uri="{BB962C8B-B14F-4D97-AF65-F5344CB8AC3E}">
        <p14:creationId xmlns:p14="http://schemas.microsoft.com/office/powerpoint/2010/main" val="1015717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Structured/Unstructured Brainstorming</a:t>
            </a:r>
            <a:endParaRPr lang="en-GB" dirty="0"/>
          </a:p>
        </p:txBody>
      </p:sp>
      <p:sp>
        <p:nvSpPr>
          <p:cNvPr id="3" name="Content Placeholder 2"/>
          <p:cNvSpPr>
            <a:spLocks noGrp="1"/>
          </p:cNvSpPr>
          <p:nvPr>
            <p:ph idx="1"/>
          </p:nvPr>
        </p:nvSpPr>
        <p:spPr>
          <a:xfrm>
            <a:off x="457200" y="1600200"/>
            <a:ext cx="8229600" cy="5069160"/>
          </a:xfrm>
        </p:spPr>
        <p:txBody>
          <a:bodyPr>
            <a:normAutofit lnSpcReduction="10000"/>
          </a:bodyPr>
          <a:lstStyle/>
          <a:p>
            <a:r>
              <a:rPr lang="en-GB" b="1" u="sng" dirty="0" smtClean="0"/>
              <a:t>Structured</a:t>
            </a:r>
            <a:r>
              <a:rPr lang="en-GB" dirty="0" smtClean="0"/>
              <a:t>: - every person in a group must give an idea as his/her turn arises in the rotation or pass until the next round.   This approach forces even shy people to participate, but it can create a certain amount of pressure to participate</a:t>
            </a:r>
            <a:endParaRPr lang="en-GB" b="1" u="sng" dirty="0" smtClean="0"/>
          </a:p>
          <a:p>
            <a:r>
              <a:rPr lang="en-GB" b="1" u="sng" dirty="0" smtClean="0"/>
              <a:t>Unstructured</a:t>
            </a:r>
            <a:r>
              <a:rPr lang="en-GB" dirty="0" smtClean="0"/>
              <a:t>: - group members simply give ideas as they come to mind.  It tends to be more relaxed, but it increases the risk of domination by the most vocal members of the Project Team</a:t>
            </a:r>
            <a:endParaRPr lang="en-GB" b="1" u="sng" dirty="0"/>
          </a:p>
        </p:txBody>
      </p:sp>
    </p:spTree>
    <p:extLst>
      <p:ext uri="{BB962C8B-B14F-4D97-AF65-F5344CB8AC3E}">
        <p14:creationId xmlns:p14="http://schemas.microsoft.com/office/powerpoint/2010/main" val="6268521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Brainstorming Practices</a:t>
            </a:r>
            <a:endParaRPr lang="en-GB" dirty="0"/>
          </a:p>
        </p:txBody>
      </p:sp>
      <p:sp>
        <p:nvSpPr>
          <p:cNvPr id="3" name="Content Placeholder 2"/>
          <p:cNvSpPr>
            <a:spLocks noGrp="1"/>
          </p:cNvSpPr>
          <p:nvPr>
            <p:ph idx="1"/>
          </p:nvPr>
        </p:nvSpPr>
        <p:spPr/>
        <p:txBody>
          <a:bodyPr>
            <a:normAutofit fontScale="92500"/>
          </a:bodyPr>
          <a:lstStyle/>
          <a:p>
            <a:pPr marL="514350" indent="-514350">
              <a:buAutoNum type="arabicPeriod"/>
            </a:pPr>
            <a:r>
              <a:rPr lang="en-GB" dirty="0" smtClean="0"/>
              <a:t>Agree on and write down a brainstorming objective</a:t>
            </a:r>
          </a:p>
          <a:p>
            <a:pPr marL="514350" indent="-514350">
              <a:buAutoNum type="arabicPeriod"/>
            </a:pPr>
            <a:r>
              <a:rPr lang="en-GB" dirty="0" smtClean="0"/>
              <a:t>Allow all team members to contribute</a:t>
            </a:r>
          </a:p>
          <a:p>
            <a:pPr marL="514350" indent="-514350">
              <a:buAutoNum type="arabicPeriod"/>
            </a:pPr>
            <a:r>
              <a:rPr lang="en-GB" dirty="0" smtClean="0"/>
              <a:t>List all ideas on flip charts or Post-it notes</a:t>
            </a:r>
          </a:p>
          <a:p>
            <a:pPr marL="514350" indent="-514350">
              <a:buAutoNum type="arabicPeriod"/>
            </a:pPr>
            <a:r>
              <a:rPr lang="en-GB" dirty="0" smtClean="0"/>
              <a:t>Continue until everyone’s ideas are exhausted</a:t>
            </a:r>
          </a:p>
          <a:p>
            <a:pPr marL="514350" indent="-514350">
              <a:buAutoNum type="arabicPeriod"/>
            </a:pPr>
            <a:r>
              <a:rPr lang="en-GB" dirty="0" smtClean="0"/>
              <a:t>Review the list for clarity of thoughts, and eliminate duplications</a:t>
            </a:r>
          </a:p>
          <a:p>
            <a:pPr marL="514350" indent="-514350">
              <a:buAutoNum type="arabicPeriod"/>
            </a:pPr>
            <a:r>
              <a:rPr lang="en-GB" dirty="0" smtClean="0"/>
              <a:t>Use as input for the Payoff Matrix</a:t>
            </a:r>
            <a:endParaRPr lang="en-GB" dirty="0"/>
          </a:p>
        </p:txBody>
      </p:sp>
    </p:spTree>
    <p:extLst>
      <p:ext uri="{BB962C8B-B14F-4D97-AF65-F5344CB8AC3E}">
        <p14:creationId xmlns:p14="http://schemas.microsoft.com/office/powerpoint/2010/main" val="35912708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Standard Brainstorming Practices</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Kick off the session with the question, “How can the causes of the problem be eliminated?”</a:t>
            </a:r>
          </a:p>
          <a:p>
            <a:r>
              <a:rPr lang="en-GB" dirty="0" smtClean="0"/>
              <a:t>To keep ideas flowing, follow-up questions can be asked, including (1) “How does this problem compare to similar situations?” (2) What experience have participants had in solving similar problems?”</a:t>
            </a:r>
          </a:p>
          <a:p>
            <a:r>
              <a:rPr lang="en-GB" dirty="0" smtClean="0"/>
              <a:t>Record the ideas in the exact words of the speaker; don’t interpret</a:t>
            </a:r>
          </a:p>
          <a:p>
            <a:endParaRPr lang="en-GB" dirty="0" smtClean="0"/>
          </a:p>
        </p:txBody>
      </p:sp>
    </p:spTree>
    <p:extLst>
      <p:ext uri="{BB962C8B-B14F-4D97-AF65-F5344CB8AC3E}">
        <p14:creationId xmlns:p14="http://schemas.microsoft.com/office/powerpoint/2010/main" val="35856001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Standard Brainstorming Practices</a:t>
            </a:r>
            <a:endParaRPr lang="en-GB" dirty="0"/>
          </a:p>
        </p:txBody>
      </p:sp>
      <p:sp>
        <p:nvSpPr>
          <p:cNvPr id="3" name="Content Placeholder 2"/>
          <p:cNvSpPr>
            <a:spLocks noGrp="1"/>
          </p:cNvSpPr>
          <p:nvPr>
            <p:ph idx="1"/>
          </p:nvPr>
        </p:nvSpPr>
        <p:spPr/>
        <p:txBody>
          <a:bodyPr/>
          <a:lstStyle/>
          <a:p>
            <a:r>
              <a:rPr lang="en-GB" dirty="0" smtClean="0"/>
              <a:t>Be aware that “listing” is not brainstorming</a:t>
            </a:r>
          </a:p>
          <a:p>
            <a:r>
              <a:rPr lang="en-GB" dirty="0" smtClean="0"/>
              <a:t>Review and clarify potential improvements following the brainstorming session, and ensure that all participants understand each item</a:t>
            </a:r>
          </a:p>
          <a:p>
            <a:r>
              <a:rPr lang="en-GB" dirty="0" smtClean="0"/>
              <a:t>Combine similar ideas, but ensure that none </a:t>
            </a:r>
            <a:r>
              <a:rPr lang="en-GB" smtClean="0"/>
              <a:t>are eliminated</a:t>
            </a:r>
            <a:endParaRPr lang="en-GB"/>
          </a:p>
        </p:txBody>
      </p:sp>
    </p:spTree>
    <p:extLst>
      <p:ext uri="{BB962C8B-B14F-4D97-AF65-F5344CB8AC3E}">
        <p14:creationId xmlns:p14="http://schemas.microsoft.com/office/powerpoint/2010/main" val="34356104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lstStyle/>
          <a:p>
            <a:r>
              <a:rPr lang="en-GB" dirty="0" smtClean="0"/>
              <a:t>Payoff Matrix</a:t>
            </a:r>
            <a:endParaRPr lang="en-GB" dirty="0"/>
          </a:p>
        </p:txBody>
      </p:sp>
      <p:sp>
        <p:nvSpPr>
          <p:cNvPr id="3" name="Content Placeholder 2"/>
          <p:cNvSpPr>
            <a:spLocks noGrp="1"/>
          </p:cNvSpPr>
          <p:nvPr>
            <p:ph idx="1"/>
          </p:nvPr>
        </p:nvSpPr>
        <p:spPr>
          <a:xfrm>
            <a:off x="251520" y="1052736"/>
            <a:ext cx="8640960" cy="5544616"/>
          </a:xfrm>
        </p:spPr>
        <p:txBody>
          <a:bodyPr>
            <a:normAutofit lnSpcReduction="10000"/>
          </a:bodyPr>
          <a:lstStyle/>
          <a:p>
            <a:r>
              <a:rPr lang="en-GB" dirty="0" smtClean="0"/>
              <a:t>Once the list of potential improvements has been generated the team will begin to evaluate the improvements</a:t>
            </a:r>
          </a:p>
          <a:p>
            <a:r>
              <a:rPr lang="en-GB" dirty="0" smtClean="0"/>
              <a:t>This evaluation process will help the team select the best improvement alternative to develop further</a:t>
            </a:r>
          </a:p>
          <a:p>
            <a:r>
              <a:rPr lang="en-GB" dirty="0" smtClean="0"/>
              <a:t>One of the tools frequently used to evaluate improvement alternatives is called Payoff Matrix</a:t>
            </a:r>
          </a:p>
          <a:p>
            <a:r>
              <a:rPr lang="en-GB" dirty="0" smtClean="0"/>
              <a:t>The Payoff matrix looks at the relationship between the benefit received and effort required to implement the improvement</a:t>
            </a:r>
            <a:endParaRPr lang="en-GB" dirty="0"/>
          </a:p>
        </p:txBody>
      </p:sp>
    </p:spTree>
    <p:extLst>
      <p:ext uri="{BB962C8B-B14F-4D97-AF65-F5344CB8AC3E}">
        <p14:creationId xmlns:p14="http://schemas.microsoft.com/office/powerpoint/2010/main" val="37229316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Payoff  Matrix</a:t>
            </a:r>
            <a:endParaRPr lang="en-GB" dirty="0"/>
          </a:p>
        </p:txBody>
      </p:sp>
      <p:sp>
        <p:nvSpPr>
          <p:cNvPr id="3" name="Content Placeholder 2"/>
          <p:cNvSpPr>
            <a:spLocks noGrp="1"/>
          </p:cNvSpPr>
          <p:nvPr>
            <p:ph idx="1"/>
          </p:nvPr>
        </p:nvSpPr>
        <p:spPr/>
        <p:txBody>
          <a:bodyPr/>
          <a:lstStyle/>
          <a:p>
            <a:r>
              <a:rPr lang="en-GB" dirty="0" smtClean="0"/>
              <a:t>Add Figure</a:t>
            </a:r>
            <a:endParaRPr lang="en-GB" dirty="0"/>
          </a:p>
        </p:txBody>
      </p:sp>
    </p:spTree>
    <p:extLst>
      <p:ext uri="{BB962C8B-B14F-4D97-AF65-F5344CB8AC3E}">
        <p14:creationId xmlns:p14="http://schemas.microsoft.com/office/powerpoint/2010/main" val="35403032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Payoff Matrix</a:t>
            </a:r>
            <a:endParaRPr lang="en-GB" dirty="0"/>
          </a:p>
        </p:txBody>
      </p:sp>
      <p:sp>
        <p:nvSpPr>
          <p:cNvPr id="3" name="Content Placeholder 2"/>
          <p:cNvSpPr>
            <a:spLocks noGrp="1"/>
          </p:cNvSpPr>
          <p:nvPr>
            <p:ph idx="1"/>
          </p:nvPr>
        </p:nvSpPr>
        <p:spPr/>
        <p:txBody>
          <a:bodyPr/>
          <a:lstStyle/>
          <a:p>
            <a:r>
              <a:rPr lang="en-GB" dirty="0" smtClean="0"/>
              <a:t>Place each improvement in the appropriate quadrant of the Payoff matrix</a:t>
            </a:r>
          </a:p>
          <a:p>
            <a:r>
              <a:rPr lang="en-GB" dirty="0" smtClean="0"/>
              <a:t>Eliminate all low payoff improvements from further consideration</a:t>
            </a:r>
          </a:p>
          <a:p>
            <a:r>
              <a:rPr lang="en-GB" dirty="0" smtClean="0"/>
              <a:t>Look for ideal improvements that have a high payoff and a low effort; however, improvements that fall in the high payoff and high effort are also worth further evaluation</a:t>
            </a:r>
            <a:endParaRPr lang="en-GB" dirty="0"/>
          </a:p>
        </p:txBody>
      </p:sp>
    </p:spTree>
    <p:extLst>
      <p:ext uri="{BB962C8B-B14F-4D97-AF65-F5344CB8AC3E}">
        <p14:creationId xmlns:p14="http://schemas.microsoft.com/office/powerpoint/2010/main" val="18764777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Evaluating Improvements</a:t>
            </a:r>
            <a:endParaRPr lang="en-GB" dirty="0"/>
          </a:p>
        </p:txBody>
      </p:sp>
      <p:sp>
        <p:nvSpPr>
          <p:cNvPr id="3" name="Content Placeholder 2"/>
          <p:cNvSpPr>
            <a:spLocks noGrp="1"/>
          </p:cNvSpPr>
          <p:nvPr>
            <p:ph idx="1"/>
          </p:nvPr>
        </p:nvSpPr>
        <p:spPr/>
        <p:txBody>
          <a:bodyPr/>
          <a:lstStyle/>
          <a:p>
            <a:r>
              <a:rPr lang="en-GB" dirty="0" smtClean="0"/>
              <a:t>Evaluate the improvements that appear to offer the highest benefit compared to the amount of effort required to implement them</a:t>
            </a:r>
          </a:p>
          <a:p>
            <a:r>
              <a:rPr lang="en-GB" dirty="0" smtClean="0"/>
              <a:t>Screen alternatives against </a:t>
            </a:r>
            <a:r>
              <a:rPr lang="en-GB" b="1" dirty="0" smtClean="0"/>
              <a:t>MUST</a:t>
            </a:r>
            <a:r>
              <a:rPr lang="en-GB" dirty="0" smtClean="0"/>
              <a:t> criteria</a:t>
            </a:r>
          </a:p>
          <a:p>
            <a:r>
              <a:rPr lang="en-GB" dirty="0" smtClean="0"/>
              <a:t>Use this to eliminate unacceptable alternatives</a:t>
            </a:r>
          </a:p>
          <a:p>
            <a:r>
              <a:rPr lang="en-GB" dirty="0" smtClean="0"/>
              <a:t>Make a go/no- go decision</a:t>
            </a:r>
            <a:endParaRPr lang="en-GB" dirty="0"/>
          </a:p>
        </p:txBody>
      </p:sp>
    </p:spTree>
    <p:extLst>
      <p:ext uri="{BB962C8B-B14F-4D97-AF65-F5344CB8AC3E}">
        <p14:creationId xmlns:p14="http://schemas.microsoft.com/office/powerpoint/2010/main" val="11508473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Evaluating Improvements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To evaluate high-payoff improvement alternatives that meet the </a:t>
            </a:r>
            <a:r>
              <a:rPr lang="en-GB" b="1" dirty="0" smtClean="0"/>
              <a:t>must</a:t>
            </a:r>
            <a:r>
              <a:rPr lang="en-GB" dirty="0" smtClean="0"/>
              <a:t> criteria:</a:t>
            </a:r>
          </a:p>
          <a:p>
            <a:r>
              <a:rPr lang="en-GB" dirty="0" smtClean="0"/>
              <a:t>Score alternatives given against </a:t>
            </a:r>
            <a:r>
              <a:rPr lang="en-GB" b="1" dirty="0" smtClean="0"/>
              <a:t>desirable</a:t>
            </a:r>
            <a:r>
              <a:rPr lang="en-GB" dirty="0" smtClean="0"/>
              <a:t> criteria</a:t>
            </a:r>
          </a:p>
          <a:p>
            <a:r>
              <a:rPr lang="en-GB" dirty="0" smtClean="0"/>
              <a:t>Assign score of 10 to alternatives that best fit criteria</a:t>
            </a:r>
          </a:p>
          <a:p>
            <a:r>
              <a:rPr lang="en-GB" dirty="0" smtClean="0"/>
              <a:t>Assign scores of less than 10 to alternatives that fit less well</a:t>
            </a:r>
          </a:p>
          <a:p>
            <a:r>
              <a:rPr lang="en-GB" dirty="0" smtClean="0"/>
              <a:t>Total scores for each alternative</a:t>
            </a:r>
            <a:endParaRPr lang="en-GB" dirty="0"/>
          </a:p>
        </p:txBody>
      </p:sp>
    </p:spTree>
    <p:extLst>
      <p:ext uri="{BB962C8B-B14F-4D97-AF65-F5344CB8AC3E}">
        <p14:creationId xmlns:p14="http://schemas.microsoft.com/office/powerpoint/2010/main" val="3287500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Evaluating Improvements</a:t>
            </a:r>
          </a:p>
        </p:txBody>
      </p:sp>
      <p:sp>
        <p:nvSpPr>
          <p:cNvPr id="3" name="Content Placeholder 2"/>
          <p:cNvSpPr>
            <a:spLocks noGrp="1"/>
          </p:cNvSpPr>
          <p:nvPr>
            <p:ph idx="1"/>
          </p:nvPr>
        </p:nvSpPr>
        <p:spPr/>
        <p:txBody>
          <a:bodyPr/>
          <a:lstStyle/>
          <a:p>
            <a:r>
              <a:rPr lang="en-GB" dirty="0" smtClean="0"/>
              <a:t>Evaluate the remaining high payoff improvements that meet </a:t>
            </a:r>
            <a:r>
              <a:rPr lang="en-GB" b="1" dirty="0" smtClean="0"/>
              <a:t>must</a:t>
            </a:r>
            <a:r>
              <a:rPr lang="en-GB" dirty="0" smtClean="0"/>
              <a:t> criteria by ranking them against the </a:t>
            </a:r>
            <a:r>
              <a:rPr lang="en-GB" b="1" dirty="0" smtClean="0"/>
              <a:t>desirable</a:t>
            </a:r>
            <a:r>
              <a:rPr lang="en-GB" dirty="0" smtClean="0"/>
              <a:t> criteria</a:t>
            </a:r>
          </a:p>
          <a:p>
            <a:r>
              <a:rPr lang="en-GB" dirty="0" smtClean="0"/>
              <a:t>This will allow the </a:t>
            </a:r>
            <a:r>
              <a:rPr lang="en-GB" dirty="0"/>
              <a:t>P</a:t>
            </a:r>
            <a:r>
              <a:rPr lang="en-GB" dirty="0" smtClean="0"/>
              <a:t>roject Team to select the best improvement</a:t>
            </a:r>
          </a:p>
          <a:p>
            <a:r>
              <a:rPr lang="en-GB" dirty="0" smtClean="0"/>
              <a:t>This ranking is accompanied using a criteria matrix similar to the cause and effect matrix</a:t>
            </a:r>
            <a:endParaRPr lang="en-GB" dirty="0"/>
          </a:p>
        </p:txBody>
      </p:sp>
    </p:spTree>
    <p:extLst>
      <p:ext uri="{BB962C8B-B14F-4D97-AF65-F5344CB8AC3E}">
        <p14:creationId xmlns:p14="http://schemas.microsoft.com/office/powerpoint/2010/main" val="30096835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Add Criteria Matrix P.15</a:t>
            </a:r>
            <a:endParaRPr lang="en-GB" dirty="0"/>
          </a:p>
        </p:txBody>
      </p:sp>
    </p:spTree>
    <p:extLst>
      <p:ext uri="{BB962C8B-B14F-4D97-AF65-F5344CB8AC3E}">
        <p14:creationId xmlns:p14="http://schemas.microsoft.com/office/powerpoint/2010/main" val="2176337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Evaluating Improvements</a:t>
            </a:r>
            <a:endParaRPr lang="en-GB" dirty="0"/>
          </a:p>
        </p:txBody>
      </p:sp>
      <p:sp>
        <p:nvSpPr>
          <p:cNvPr id="3" name="Content Placeholder 2"/>
          <p:cNvSpPr>
            <a:spLocks noGrp="1"/>
          </p:cNvSpPr>
          <p:nvPr>
            <p:ph idx="1"/>
          </p:nvPr>
        </p:nvSpPr>
        <p:spPr/>
        <p:txBody>
          <a:bodyPr/>
          <a:lstStyle/>
          <a:p>
            <a:pPr marL="0" indent="0">
              <a:buNone/>
            </a:pPr>
            <a:r>
              <a:rPr lang="en-GB" dirty="0" smtClean="0"/>
              <a:t>Select the best potential improvements, using a criteria matrix as follows:</a:t>
            </a:r>
          </a:p>
          <a:p>
            <a:pPr marL="514350" indent="-514350">
              <a:buAutoNum type="arabicPeriod"/>
            </a:pPr>
            <a:r>
              <a:rPr lang="en-GB" b="1" dirty="0" smtClean="0"/>
              <a:t>Must criteria</a:t>
            </a:r>
            <a:r>
              <a:rPr lang="en-GB" dirty="0" smtClean="0"/>
              <a:t>: Vehicle A and Vehicle B</a:t>
            </a:r>
            <a:endParaRPr lang="en-GB" b="1" dirty="0" smtClean="0"/>
          </a:p>
          <a:p>
            <a:pPr marL="514350" indent="-514350">
              <a:buAutoNum type="arabicPeriod"/>
            </a:pPr>
            <a:r>
              <a:rPr lang="en-GB" b="1" dirty="0" smtClean="0"/>
              <a:t>List desirable criteria</a:t>
            </a:r>
          </a:p>
          <a:p>
            <a:pPr marL="514350" indent="-514350">
              <a:buAutoNum type="arabicPeriod"/>
            </a:pPr>
            <a:r>
              <a:rPr lang="en-GB" b="1" dirty="0" smtClean="0"/>
              <a:t>Weigh desirable criteria</a:t>
            </a:r>
            <a:endParaRPr lang="en-GB" dirty="0" smtClean="0"/>
          </a:p>
          <a:p>
            <a:pPr marL="514350" indent="-514350">
              <a:buAutoNum type="arabicPeriod"/>
            </a:pPr>
            <a:r>
              <a:rPr lang="en-GB" dirty="0" smtClean="0"/>
              <a:t>Score improvements against desirables</a:t>
            </a:r>
          </a:p>
          <a:p>
            <a:pPr marL="514350" indent="-514350">
              <a:buAutoNum type="arabicPeriod"/>
            </a:pPr>
            <a:r>
              <a:rPr lang="en-GB" dirty="0" smtClean="0"/>
              <a:t>Cross-multiply and prioritise</a:t>
            </a:r>
            <a:endParaRPr lang="en-GB" dirty="0"/>
          </a:p>
        </p:txBody>
      </p:sp>
    </p:spTree>
    <p:extLst>
      <p:ext uri="{BB962C8B-B14F-4D97-AF65-F5344CB8AC3E}">
        <p14:creationId xmlns:p14="http://schemas.microsoft.com/office/powerpoint/2010/main" val="30326454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Evaluating </a:t>
            </a:r>
            <a:r>
              <a:rPr lang="en-GB" dirty="0" smtClean="0"/>
              <a:t>Improvements Exercise</a:t>
            </a:r>
            <a:endParaRPr lang="en-GB" dirty="0"/>
          </a:p>
        </p:txBody>
      </p:sp>
      <p:sp>
        <p:nvSpPr>
          <p:cNvPr id="3" name="Content Placeholder 2"/>
          <p:cNvSpPr>
            <a:spLocks noGrp="1"/>
          </p:cNvSpPr>
          <p:nvPr>
            <p:ph idx="1"/>
          </p:nvPr>
        </p:nvSpPr>
        <p:spPr/>
        <p:txBody>
          <a:bodyPr/>
          <a:lstStyle/>
          <a:p>
            <a:pPr marL="0" indent="0">
              <a:buNone/>
            </a:pPr>
            <a:r>
              <a:rPr lang="en-GB" dirty="0" smtClean="0"/>
              <a:t>Brainstorm potential ideas as to how the university catering can be improved.  Apply Payoff Matrix and Criteria Matrix to determine the best improvements</a:t>
            </a:r>
            <a:endParaRPr lang="en-GB" dirty="0"/>
          </a:p>
        </p:txBody>
      </p:sp>
    </p:spTree>
    <p:extLst>
      <p:ext uri="{BB962C8B-B14F-4D97-AF65-F5344CB8AC3E}">
        <p14:creationId xmlns:p14="http://schemas.microsoft.com/office/powerpoint/2010/main" val="26890979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Experimental Design</a:t>
            </a:r>
            <a:endParaRPr lang="en-GB" dirty="0"/>
          </a:p>
        </p:txBody>
      </p:sp>
      <p:sp>
        <p:nvSpPr>
          <p:cNvPr id="3" name="Content Placeholder 2"/>
          <p:cNvSpPr>
            <a:spLocks noGrp="1"/>
          </p:cNvSpPr>
          <p:nvPr>
            <p:ph idx="1"/>
          </p:nvPr>
        </p:nvSpPr>
        <p:spPr/>
        <p:txBody>
          <a:bodyPr/>
          <a:lstStyle/>
          <a:p>
            <a:pPr marL="0" indent="0">
              <a:buNone/>
            </a:pPr>
            <a:r>
              <a:rPr lang="en-GB" dirty="0" smtClean="0"/>
              <a:t>Organising the way in which one changes one or more input variables (</a:t>
            </a:r>
            <a:r>
              <a:rPr lang="en-GB" dirty="0" err="1" smtClean="0"/>
              <a:t>Xs</a:t>
            </a:r>
            <a:r>
              <a:rPr lang="en-GB" dirty="0" smtClean="0"/>
              <a:t>) to see if any of the variables, or any combination of those variables affect the output (Y) in a significant way</a:t>
            </a:r>
            <a:endParaRPr lang="en-GB" dirty="0"/>
          </a:p>
        </p:txBody>
      </p:sp>
    </p:spTree>
    <p:extLst>
      <p:ext uri="{BB962C8B-B14F-4D97-AF65-F5344CB8AC3E}">
        <p14:creationId xmlns:p14="http://schemas.microsoft.com/office/powerpoint/2010/main" val="25871778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Definition of Experimental Design</a:t>
            </a:r>
            <a:endParaRPr lang="en-GB" dirty="0"/>
          </a:p>
        </p:txBody>
      </p:sp>
      <p:sp>
        <p:nvSpPr>
          <p:cNvPr id="3" name="Content Placeholder 2"/>
          <p:cNvSpPr>
            <a:spLocks noGrp="1"/>
          </p:cNvSpPr>
          <p:nvPr>
            <p:ph idx="1"/>
          </p:nvPr>
        </p:nvSpPr>
        <p:spPr/>
        <p:txBody>
          <a:bodyPr/>
          <a:lstStyle/>
          <a:p>
            <a:r>
              <a:rPr lang="en-GB" dirty="0" smtClean="0"/>
              <a:t>A well-designed experiment eliminates the effect of all possible X’s except the ones that are changed</a:t>
            </a:r>
          </a:p>
          <a:p>
            <a:r>
              <a:rPr lang="en-GB" dirty="0" smtClean="0"/>
              <a:t>If the output or “response variable” changes significantly, it can be tied directly to an input X variable that was changed rather than some other X variable that was not changed</a:t>
            </a:r>
            <a:endParaRPr lang="en-GB" dirty="0"/>
          </a:p>
        </p:txBody>
      </p:sp>
    </p:spTree>
    <p:extLst>
      <p:ext uri="{BB962C8B-B14F-4D97-AF65-F5344CB8AC3E}">
        <p14:creationId xmlns:p14="http://schemas.microsoft.com/office/powerpoint/2010/main" val="6659785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Benefits of Statistical Experiments</a:t>
            </a:r>
            <a:endParaRPr lang="en-GB" dirty="0"/>
          </a:p>
        </p:txBody>
      </p:sp>
      <p:sp>
        <p:nvSpPr>
          <p:cNvPr id="3" name="Content Placeholder 2"/>
          <p:cNvSpPr>
            <a:spLocks noGrp="1"/>
          </p:cNvSpPr>
          <p:nvPr>
            <p:ph idx="1"/>
          </p:nvPr>
        </p:nvSpPr>
        <p:spPr/>
        <p:txBody>
          <a:bodyPr/>
          <a:lstStyle/>
          <a:p>
            <a:r>
              <a:rPr lang="en-GB" dirty="0" smtClean="0"/>
              <a:t>Short time to obtain results</a:t>
            </a:r>
          </a:p>
          <a:p>
            <a:r>
              <a:rPr lang="en-GB" dirty="0" smtClean="0"/>
              <a:t>Relatively low cost</a:t>
            </a:r>
          </a:p>
          <a:p>
            <a:r>
              <a:rPr lang="en-GB" dirty="0" smtClean="0"/>
              <a:t>Excellent chance of detecting optimal variable levels</a:t>
            </a:r>
          </a:p>
          <a:p>
            <a:r>
              <a:rPr lang="en-GB" dirty="0" smtClean="0"/>
              <a:t>Very high confidence in results</a:t>
            </a:r>
          </a:p>
          <a:p>
            <a:r>
              <a:rPr lang="en-GB" dirty="0" smtClean="0"/>
              <a:t>Increased ability to identify independent main and interaction effects</a:t>
            </a:r>
            <a:endParaRPr lang="en-GB" dirty="0"/>
          </a:p>
        </p:txBody>
      </p:sp>
    </p:spTree>
    <p:extLst>
      <p:ext uri="{BB962C8B-B14F-4D97-AF65-F5344CB8AC3E}">
        <p14:creationId xmlns:p14="http://schemas.microsoft.com/office/powerpoint/2010/main" val="2849644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Experiments Compared to other Techniques</a:t>
            </a:r>
            <a:endParaRPr lang="en-GB" dirty="0"/>
          </a:p>
        </p:txBody>
      </p:sp>
      <p:sp>
        <p:nvSpPr>
          <p:cNvPr id="3" name="Content Placeholder 2"/>
          <p:cNvSpPr>
            <a:spLocks noGrp="1"/>
          </p:cNvSpPr>
          <p:nvPr>
            <p:ph idx="1"/>
          </p:nvPr>
        </p:nvSpPr>
        <p:spPr/>
        <p:txBody>
          <a:bodyPr>
            <a:normAutofit lnSpcReduction="10000"/>
          </a:bodyPr>
          <a:lstStyle/>
          <a:p>
            <a:r>
              <a:rPr lang="en-GB" b="1" u="sng" dirty="0" smtClean="0"/>
              <a:t>Observation</a:t>
            </a:r>
            <a:r>
              <a:rPr lang="en-GB" dirty="0" smtClean="0"/>
              <a:t>: - takes a long time, costs a lot of money, has a small probability of defecting optimum levels, has a low confidence in results, and offers no ability to identify independent main and interaction effects</a:t>
            </a:r>
            <a:endParaRPr lang="en-GB" b="1" u="sng" dirty="0" smtClean="0"/>
          </a:p>
          <a:p>
            <a:r>
              <a:rPr lang="en-GB" b="1" u="sng" dirty="0" smtClean="0"/>
              <a:t>Guessing</a:t>
            </a:r>
            <a:r>
              <a:rPr lang="en-GB" dirty="0" smtClean="0"/>
              <a:t>: - is only slightly better than observation, and still offers no ability to identify independent main and interaction effects</a:t>
            </a:r>
            <a:endParaRPr lang="en-GB" b="1" u="sng" dirty="0"/>
          </a:p>
        </p:txBody>
      </p:sp>
    </p:spTree>
    <p:extLst>
      <p:ext uri="{BB962C8B-B14F-4D97-AF65-F5344CB8AC3E}">
        <p14:creationId xmlns:p14="http://schemas.microsoft.com/office/powerpoint/2010/main" val="31873658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Experiments Compared to other Techniques</a:t>
            </a:r>
          </a:p>
        </p:txBody>
      </p:sp>
      <p:sp>
        <p:nvSpPr>
          <p:cNvPr id="3" name="Content Placeholder 2"/>
          <p:cNvSpPr>
            <a:spLocks noGrp="1"/>
          </p:cNvSpPr>
          <p:nvPr>
            <p:ph idx="1"/>
          </p:nvPr>
        </p:nvSpPr>
        <p:spPr/>
        <p:txBody>
          <a:bodyPr/>
          <a:lstStyle/>
          <a:p>
            <a:r>
              <a:rPr lang="en-GB" b="1" u="sng" dirty="0" smtClean="0"/>
              <a:t>Expert judgement</a:t>
            </a:r>
            <a:r>
              <a:rPr lang="en-GB" dirty="0" smtClean="0"/>
              <a:t>: - further improves, but still offers no ability to identify independent main and interaction effects</a:t>
            </a:r>
          </a:p>
          <a:p>
            <a:r>
              <a:rPr lang="en-GB" dirty="0" smtClean="0"/>
              <a:t>Conducting </a:t>
            </a:r>
            <a:r>
              <a:rPr lang="en-GB" b="1" u="sng" dirty="0" smtClean="0"/>
              <a:t>one-factor-at-a-time</a:t>
            </a:r>
            <a:r>
              <a:rPr lang="en-GB" dirty="0" smtClean="0"/>
              <a:t> experiments improves the chances of finding optimum levels, but increases financial costs and time spent, and still fails to identify independent main and interaction effects</a:t>
            </a:r>
            <a:endParaRPr lang="en-GB" dirty="0"/>
          </a:p>
        </p:txBody>
      </p:sp>
    </p:spTree>
    <p:extLst>
      <p:ext uri="{BB962C8B-B14F-4D97-AF65-F5344CB8AC3E}">
        <p14:creationId xmlns:p14="http://schemas.microsoft.com/office/powerpoint/2010/main" val="10855317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Strategy for Experimentation</a:t>
            </a:r>
            <a:endParaRPr lang="en-GB" dirty="0"/>
          </a:p>
        </p:txBody>
      </p:sp>
      <p:sp>
        <p:nvSpPr>
          <p:cNvPr id="3" name="Content Placeholder 2"/>
          <p:cNvSpPr>
            <a:spLocks noGrp="1"/>
          </p:cNvSpPr>
          <p:nvPr>
            <p:ph idx="1"/>
          </p:nvPr>
        </p:nvSpPr>
        <p:spPr/>
        <p:txBody>
          <a:bodyPr/>
          <a:lstStyle/>
          <a:p>
            <a:r>
              <a:rPr lang="en-GB" dirty="0" smtClean="0"/>
              <a:t>Select the response variable(s) – Y</a:t>
            </a:r>
          </a:p>
          <a:p>
            <a:r>
              <a:rPr lang="en-GB" dirty="0" smtClean="0"/>
              <a:t>Select the independent factor(s) – X</a:t>
            </a:r>
          </a:p>
          <a:p>
            <a:r>
              <a:rPr lang="en-GB" dirty="0" smtClean="0"/>
              <a:t>Choose the factor levels</a:t>
            </a:r>
          </a:p>
          <a:p>
            <a:r>
              <a:rPr lang="en-GB" dirty="0" smtClean="0"/>
              <a:t>Select the experimental design</a:t>
            </a:r>
          </a:p>
          <a:p>
            <a:r>
              <a:rPr lang="en-GB" dirty="0" smtClean="0"/>
              <a:t>Run the experiment/collect the data</a:t>
            </a:r>
          </a:p>
          <a:p>
            <a:r>
              <a:rPr lang="en-GB" dirty="0" smtClean="0"/>
              <a:t>Analyse the data/draw conclusions</a:t>
            </a:r>
          </a:p>
          <a:p>
            <a:r>
              <a:rPr lang="en-GB" dirty="0" smtClean="0"/>
              <a:t>Determine next steps</a:t>
            </a:r>
            <a:endParaRPr lang="en-GB" dirty="0"/>
          </a:p>
        </p:txBody>
      </p:sp>
    </p:spTree>
    <p:extLst>
      <p:ext uri="{BB962C8B-B14F-4D97-AF65-F5344CB8AC3E}">
        <p14:creationId xmlns:p14="http://schemas.microsoft.com/office/powerpoint/2010/main" val="30169300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Strategy for Experimentation</a:t>
            </a:r>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As with brainstorming, the </a:t>
            </a:r>
            <a:r>
              <a:rPr lang="en-GB" dirty="0"/>
              <a:t>P</a:t>
            </a:r>
            <a:r>
              <a:rPr lang="en-GB" dirty="0" smtClean="0"/>
              <a:t>roject Team will review the Problem Statement and Project Goal in the Project Charter to ensure that everyone on the team has a clear view of the improvement criteria</a:t>
            </a:r>
          </a:p>
          <a:p>
            <a:r>
              <a:rPr lang="en-GB" dirty="0" smtClean="0"/>
              <a:t>With an understanding of the improvement criteria, the team will follow the strategy outlined above to generate and evaluate potential improvements</a:t>
            </a:r>
            <a:endParaRPr lang="en-GB" dirty="0"/>
          </a:p>
        </p:txBody>
      </p:sp>
    </p:spTree>
    <p:extLst>
      <p:ext uri="{BB962C8B-B14F-4D97-AF65-F5344CB8AC3E}">
        <p14:creationId xmlns:p14="http://schemas.microsoft.com/office/powerpoint/2010/main" val="35654335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Strategy for Experimentation</a:t>
            </a:r>
          </a:p>
        </p:txBody>
      </p:sp>
      <p:sp>
        <p:nvSpPr>
          <p:cNvPr id="3" name="Content Placeholder 2"/>
          <p:cNvSpPr>
            <a:spLocks noGrp="1"/>
          </p:cNvSpPr>
          <p:nvPr>
            <p:ph idx="1"/>
          </p:nvPr>
        </p:nvSpPr>
        <p:spPr>
          <a:xfrm>
            <a:off x="457200" y="1600200"/>
            <a:ext cx="8229600" cy="4925144"/>
          </a:xfrm>
        </p:spPr>
        <p:txBody>
          <a:bodyPr>
            <a:normAutofit/>
          </a:bodyPr>
          <a:lstStyle/>
          <a:p>
            <a:pPr marL="0" indent="0">
              <a:buNone/>
            </a:pPr>
            <a:r>
              <a:rPr lang="en-GB" dirty="0" smtClean="0"/>
              <a:t>When determining factors to use in experimentation, the Y= f(x) relationship is examined:</a:t>
            </a:r>
          </a:p>
          <a:p>
            <a:r>
              <a:rPr lang="en-GB" dirty="0" smtClean="0"/>
              <a:t>The response variables are the customer CTQs identified in the Project Charter</a:t>
            </a:r>
          </a:p>
          <a:p>
            <a:r>
              <a:rPr lang="en-GB" dirty="0" smtClean="0"/>
              <a:t>The independent factors relate to all the X’s identified in the Process Map</a:t>
            </a:r>
          </a:p>
          <a:p>
            <a:pPr marL="0" indent="0">
              <a:buNone/>
            </a:pPr>
            <a:r>
              <a:rPr lang="en-GB" dirty="0" smtClean="0"/>
              <a:t>During the experiment, the team will control the X’s and monitor the impact on the Y’s</a:t>
            </a:r>
            <a:endParaRPr lang="en-GB" dirty="0"/>
          </a:p>
        </p:txBody>
      </p:sp>
    </p:spTree>
    <p:extLst>
      <p:ext uri="{BB962C8B-B14F-4D97-AF65-F5344CB8AC3E}">
        <p14:creationId xmlns:p14="http://schemas.microsoft.com/office/powerpoint/2010/main" val="14001021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Design of Experiments</a:t>
            </a:r>
            <a:endParaRPr lang="en-GB" dirty="0"/>
          </a:p>
        </p:txBody>
      </p:sp>
      <p:sp>
        <p:nvSpPr>
          <p:cNvPr id="3" name="Content Placeholder 2"/>
          <p:cNvSpPr>
            <a:spLocks noGrp="1"/>
          </p:cNvSpPr>
          <p:nvPr>
            <p:ph idx="1"/>
          </p:nvPr>
        </p:nvSpPr>
        <p:spPr/>
        <p:txBody>
          <a:bodyPr/>
          <a:lstStyle/>
          <a:p>
            <a:r>
              <a:rPr lang="en-GB" dirty="0" smtClean="0"/>
              <a:t>Add Diagram P.20</a:t>
            </a:r>
            <a:endParaRPr lang="en-GB" dirty="0"/>
          </a:p>
        </p:txBody>
      </p:sp>
    </p:spTree>
    <p:extLst>
      <p:ext uri="{BB962C8B-B14F-4D97-AF65-F5344CB8AC3E}">
        <p14:creationId xmlns:p14="http://schemas.microsoft.com/office/powerpoint/2010/main" val="200927307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Design of Experiments</a:t>
            </a:r>
          </a:p>
        </p:txBody>
      </p:sp>
      <p:sp>
        <p:nvSpPr>
          <p:cNvPr id="3" name="Content Placeholder 2"/>
          <p:cNvSpPr>
            <a:spLocks noGrp="1"/>
          </p:cNvSpPr>
          <p:nvPr>
            <p:ph idx="1"/>
          </p:nvPr>
        </p:nvSpPr>
        <p:spPr>
          <a:xfrm>
            <a:off x="323528" y="1600200"/>
            <a:ext cx="8496944" cy="4997152"/>
          </a:xfrm>
        </p:spPr>
        <p:txBody>
          <a:bodyPr>
            <a:normAutofit fontScale="92500" lnSpcReduction="10000"/>
          </a:bodyPr>
          <a:lstStyle/>
          <a:p>
            <a:r>
              <a:rPr lang="en-GB" b="1" u="sng" dirty="0" smtClean="0"/>
              <a:t>Screening</a:t>
            </a:r>
            <a:r>
              <a:rPr lang="en-GB" dirty="0" smtClean="0"/>
              <a:t>: - consider all the factors.  The team will use low resolution DOE to eliminate factors that are not deemed to have a major impact on the response variable</a:t>
            </a:r>
            <a:endParaRPr lang="en-GB" b="1" u="sng" dirty="0" smtClean="0"/>
          </a:p>
          <a:p>
            <a:r>
              <a:rPr lang="en-GB" b="1" u="sng" dirty="0" smtClean="0"/>
              <a:t>Characterisation</a:t>
            </a:r>
            <a:r>
              <a:rPr lang="en-GB" dirty="0" smtClean="0"/>
              <a:t>: - further refine the list of factors (B, F, K, J) through the use of higher resolution DOE.  This stage will identify the two to three key factors that have the greatest impact on the response variable</a:t>
            </a:r>
            <a:endParaRPr lang="en-GB" b="1" u="sng" dirty="0" smtClean="0"/>
          </a:p>
          <a:p>
            <a:r>
              <a:rPr lang="en-GB" b="1" u="sng" dirty="0" smtClean="0"/>
              <a:t>Optimisation</a:t>
            </a:r>
            <a:r>
              <a:rPr lang="en-GB" dirty="0" smtClean="0"/>
              <a:t>: - final factors (F and K) are evaluated through full factorial experimentation</a:t>
            </a:r>
            <a:endParaRPr lang="en-GB" b="1" u="sng" dirty="0"/>
          </a:p>
        </p:txBody>
      </p:sp>
    </p:spTree>
    <p:extLst>
      <p:ext uri="{BB962C8B-B14F-4D97-AF65-F5344CB8AC3E}">
        <p14:creationId xmlns:p14="http://schemas.microsoft.com/office/powerpoint/2010/main" val="4130809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Design of Experiments Vs. One Factor at a Time Testing</a:t>
            </a:r>
            <a:endParaRPr lang="en-GB" dirty="0"/>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Typically, experiments are designed to test the interaction of multiple variables instead of isolating individual variables</a:t>
            </a:r>
          </a:p>
          <a:p>
            <a:r>
              <a:rPr lang="en-GB" dirty="0" smtClean="0"/>
              <a:t>Isolating and testing one factor at a time can lead the team to miss the best set of factors for the solution</a:t>
            </a:r>
          </a:p>
          <a:p>
            <a:r>
              <a:rPr lang="en-GB" dirty="0" smtClean="0"/>
              <a:t>An independent factor may not only impact the response variable, it may also impact other independent factors and change the way they relate to the response variable</a:t>
            </a:r>
            <a:endParaRPr lang="en-GB" dirty="0"/>
          </a:p>
        </p:txBody>
      </p:sp>
    </p:spTree>
    <p:extLst>
      <p:ext uri="{BB962C8B-B14F-4D97-AF65-F5344CB8AC3E}">
        <p14:creationId xmlns:p14="http://schemas.microsoft.com/office/powerpoint/2010/main" val="37850270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Barriers to Effective Design of Experiments (DOE)</a:t>
            </a:r>
            <a:endParaRPr lang="en-GB" dirty="0"/>
          </a:p>
        </p:txBody>
      </p:sp>
      <p:sp>
        <p:nvSpPr>
          <p:cNvPr id="3" name="Content Placeholder 2"/>
          <p:cNvSpPr>
            <a:spLocks noGrp="1"/>
          </p:cNvSpPr>
          <p:nvPr>
            <p:ph idx="1"/>
          </p:nvPr>
        </p:nvSpPr>
        <p:spPr/>
        <p:txBody>
          <a:bodyPr/>
          <a:lstStyle/>
          <a:p>
            <a:r>
              <a:rPr lang="en-GB" dirty="0" smtClean="0"/>
              <a:t>Problem definition is not clear</a:t>
            </a:r>
          </a:p>
          <a:p>
            <a:r>
              <a:rPr lang="en-GB" dirty="0" smtClean="0"/>
              <a:t>What to measure is unclear</a:t>
            </a:r>
          </a:p>
          <a:p>
            <a:r>
              <a:rPr lang="en-GB" dirty="0" smtClean="0"/>
              <a:t>Objectives of the experiment are not clear</a:t>
            </a:r>
          </a:p>
          <a:p>
            <a:r>
              <a:rPr lang="en-GB" dirty="0" smtClean="0"/>
              <a:t>Perception that DOE is costly and time consuming</a:t>
            </a:r>
          </a:p>
          <a:p>
            <a:r>
              <a:rPr lang="en-GB" dirty="0" smtClean="0"/>
              <a:t>Teams lack understanding of DOE strategies and tools</a:t>
            </a:r>
          </a:p>
          <a:p>
            <a:r>
              <a:rPr lang="en-GB" dirty="0" smtClean="0"/>
              <a:t>Brainstorming is adequate</a:t>
            </a:r>
            <a:endParaRPr lang="en-GB" dirty="0"/>
          </a:p>
        </p:txBody>
      </p:sp>
    </p:spTree>
    <p:extLst>
      <p:ext uri="{BB962C8B-B14F-4D97-AF65-F5344CB8AC3E}">
        <p14:creationId xmlns:p14="http://schemas.microsoft.com/office/powerpoint/2010/main" val="44819360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Barriers to Effective Design of Experiments (DOE)</a:t>
            </a:r>
          </a:p>
        </p:txBody>
      </p:sp>
      <p:sp>
        <p:nvSpPr>
          <p:cNvPr id="3" name="Content Placeholder 2"/>
          <p:cNvSpPr>
            <a:spLocks noGrp="1"/>
          </p:cNvSpPr>
          <p:nvPr>
            <p:ph idx="1"/>
          </p:nvPr>
        </p:nvSpPr>
        <p:spPr/>
        <p:txBody>
          <a:bodyPr/>
          <a:lstStyle/>
          <a:p>
            <a:r>
              <a:rPr lang="en-GB" dirty="0" smtClean="0"/>
              <a:t>Value of the experiment is not recognised</a:t>
            </a:r>
          </a:p>
          <a:p>
            <a:r>
              <a:rPr lang="en-GB" dirty="0" smtClean="0"/>
              <a:t>Team is not confident during the early stages</a:t>
            </a:r>
          </a:p>
          <a:p>
            <a:r>
              <a:rPr lang="en-GB" dirty="0" smtClean="0"/>
              <a:t>DOE lacks management support</a:t>
            </a:r>
          </a:p>
          <a:p>
            <a:r>
              <a:rPr lang="en-GB" dirty="0" smtClean="0"/>
              <a:t>Organisation has expectation of instant results</a:t>
            </a:r>
          </a:p>
          <a:p>
            <a:r>
              <a:rPr lang="en-GB" dirty="0" smtClean="0"/>
              <a:t>Team lacks adequate coaching</a:t>
            </a:r>
          </a:p>
          <a:p>
            <a:r>
              <a:rPr lang="en-GB" dirty="0" smtClean="0"/>
              <a:t>Measurement system doesn’t pass Gage R &amp; R</a:t>
            </a:r>
            <a:endParaRPr lang="en-GB" dirty="0"/>
          </a:p>
        </p:txBody>
      </p:sp>
    </p:spTree>
    <p:extLst>
      <p:ext uri="{BB962C8B-B14F-4D97-AF65-F5344CB8AC3E}">
        <p14:creationId xmlns:p14="http://schemas.microsoft.com/office/powerpoint/2010/main" val="38812015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Improve FMEA Phase</a:t>
            </a:r>
            <a:endParaRPr lang="en-GB" dirty="0"/>
          </a:p>
        </p:txBody>
      </p:sp>
      <p:sp>
        <p:nvSpPr>
          <p:cNvPr id="3" name="Content Placeholder 2"/>
          <p:cNvSpPr>
            <a:spLocks noGrp="1"/>
          </p:cNvSpPr>
          <p:nvPr>
            <p:ph idx="1"/>
          </p:nvPr>
        </p:nvSpPr>
        <p:spPr/>
        <p:txBody>
          <a:bodyPr/>
          <a:lstStyle/>
          <a:p>
            <a:r>
              <a:rPr lang="en-GB" dirty="0" smtClean="0"/>
              <a:t>Teams complete the improve phase FMEA on any tasks or activities that will be modified as a result of the project</a:t>
            </a:r>
          </a:p>
          <a:p>
            <a:r>
              <a:rPr lang="en-GB" dirty="0" smtClean="0"/>
              <a:t>This FMEA is used to anticipate, and address potential failures introduced as a result of the proposed changes</a:t>
            </a:r>
          </a:p>
          <a:p>
            <a:r>
              <a:rPr lang="en-GB" dirty="0" smtClean="0"/>
              <a:t>Actions should address potential problems prior to implementing the changes</a:t>
            </a:r>
            <a:endParaRPr lang="en-GB" dirty="0"/>
          </a:p>
        </p:txBody>
      </p:sp>
    </p:spTree>
    <p:extLst>
      <p:ext uri="{BB962C8B-B14F-4D97-AF65-F5344CB8AC3E}">
        <p14:creationId xmlns:p14="http://schemas.microsoft.com/office/powerpoint/2010/main" val="416949723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Perform Cost/Benefit Analysis</a:t>
            </a:r>
            <a:endParaRPr lang="en-GB" dirty="0"/>
          </a:p>
        </p:txBody>
      </p:sp>
      <p:sp>
        <p:nvSpPr>
          <p:cNvPr id="3" name="Content Placeholder 2"/>
          <p:cNvSpPr>
            <a:spLocks noGrp="1"/>
          </p:cNvSpPr>
          <p:nvPr>
            <p:ph idx="1"/>
          </p:nvPr>
        </p:nvSpPr>
        <p:spPr/>
        <p:txBody>
          <a:bodyPr/>
          <a:lstStyle/>
          <a:p>
            <a:r>
              <a:rPr lang="en-GB" dirty="0" smtClean="0"/>
              <a:t>Once the FMEA has been conducted, the Project Team should perform a Cost/Benefit Analysis to validate that the benefits resulting from implementation of the proposed improvement outweigh the implementation costs</a:t>
            </a:r>
            <a:endParaRPr lang="en-GB" dirty="0"/>
          </a:p>
        </p:txBody>
      </p:sp>
    </p:spTree>
    <p:extLst>
      <p:ext uri="{BB962C8B-B14F-4D97-AF65-F5344CB8AC3E}">
        <p14:creationId xmlns:p14="http://schemas.microsoft.com/office/powerpoint/2010/main" val="99338731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Cost/Benefit Analysis</a:t>
            </a:r>
            <a:endParaRPr lang="en-GB" dirty="0"/>
          </a:p>
        </p:txBody>
      </p:sp>
      <p:sp>
        <p:nvSpPr>
          <p:cNvPr id="3" name="Content Placeholder 2"/>
          <p:cNvSpPr>
            <a:spLocks noGrp="1"/>
          </p:cNvSpPr>
          <p:nvPr>
            <p:ph idx="1"/>
          </p:nvPr>
        </p:nvSpPr>
        <p:spPr/>
        <p:txBody>
          <a:bodyPr/>
          <a:lstStyle/>
          <a:p>
            <a:r>
              <a:rPr lang="en-GB" dirty="0" smtClean="0"/>
              <a:t>A Cost/Benefit Analysis weighs the real costs of an improvement under consideration against the potential benefits of the improvement (e.g. return on </a:t>
            </a:r>
            <a:r>
              <a:rPr lang="en-GB" dirty="0"/>
              <a:t>i</a:t>
            </a:r>
            <a:r>
              <a:rPr lang="en-GB" dirty="0" smtClean="0"/>
              <a:t>nvestment)</a:t>
            </a:r>
          </a:p>
          <a:p>
            <a:r>
              <a:rPr lang="en-GB" dirty="0" smtClean="0"/>
              <a:t>The total benefit of the improvement should outweigh the cost of implementation</a:t>
            </a:r>
            <a:endParaRPr lang="en-GB" dirty="0"/>
          </a:p>
        </p:txBody>
      </p:sp>
    </p:spTree>
    <p:extLst>
      <p:ext uri="{BB962C8B-B14F-4D97-AF65-F5344CB8AC3E}">
        <p14:creationId xmlns:p14="http://schemas.microsoft.com/office/powerpoint/2010/main" val="25638825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Conducting a Cost/Benefit Analysis</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r>
              <a:rPr lang="en-GB" dirty="0" smtClean="0"/>
              <a:t>Consider all costs associated with implementing the improvement</a:t>
            </a:r>
          </a:p>
          <a:p>
            <a:r>
              <a:rPr lang="en-GB" dirty="0" smtClean="0"/>
              <a:t>Determine the benefits of a fully implemented improvement using the same measurement as used in determining costs (e.g. time, costs, materials)</a:t>
            </a:r>
          </a:p>
          <a:p>
            <a:r>
              <a:rPr lang="en-GB" dirty="0" smtClean="0"/>
              <a:t>Compare the real costs of the improvement against the anticipated benefit (typically benefits are accrued for a limited time period like one year</a:t>
            </a:r>
            <a:endParaRPr lang="en-GB" dirty="0"/>
          </a:p>
        </p:txBody>
      </p:sp>
    </p:spTree>
    <p:extLst>
      <p:ext uri="{BB962C8B-B14F-4D97-AF65-F5344CB8AC3E}">
        <p14:creationId xmlns:p14="http://schemas.microsoft.com/office/powerpoint/2010/main" val="326719104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Conducting a Cost/Benefit Analysis</a:t>
            </a:r>
          </a:p>
        </p:txBody>
      </p:sp>
      <p:sp>
        <p:nvSpPr>
          <p:cNvPr id="3" name="Content Placeholder 2"/>
          <p:cNvSpPr>
            <a:spLocks noGrp="1"/>
          </p:cNvSpPr>
          <p:nvPr>
            <p:ph idx="1"/>
          </p:nvPr>
        </p:nvSpPr>
        <p:spPr/>
        <p:txBody>
          <a:bodyPr/>
          <a:lstStyle/>
          <a:p>
            <a:r>
              <a:rPr lang="en-GB" dirty="0" smtClean="0"/>
              <a:t>First, consider all costs associated with getting the improvement up and running</a:t>
            </a:r>
          </a:p>
          <a:p>
            <a:r>
              <a:rPr lang="en-GB" dirty="0" smtClean="0"/>
              <a:t>Examples include: capital investment needed, implementation costs; start-up costs (training, lost production during switch from the old to new process); operation costs (additional cost of running new process compared to old process</a:t>
            </a:r>
            <a:endParaRPr lang="en-GB" dirty="0"/>
          </a:p>
        </p:txBody>
      </p:sp>
    </p:spTree>
    <p:extLst>
      <p:ext uri="{BB962C8B-B14F-4D97-AF65-F5344CB8AC3E}">
        <p14:creationId xmlns:p14="http://schemas.microsoft.com/office/powerpoint/2010/main" val="28037867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Conducting a Cost/Benefit Analysis</a:t>
            </a:r>
          </a:p>
        </p:txBody>
      </p:sp>
      <p:sp>
        <p:nvSpPr>
          <p:cNvPr id="3" name="Content Placeholder 2"/>
          <p:cNvSpPr>
            <a:spLocks noGrp="1"/>
          </p:cNvSpPr>
          <p:nvPr>
            <p:ph idx="1"/>
          </p:nvPr>
        </p:nvSpPr>
        <p:spPr>
          <a:xfrm>
            <a:off x="457200" y="1600200"/>
            <a:ext cx="8229600" cy="4997152"/>
          </a:xfrm>
        </p:spPr>
        <p:txBody>
          <a:bodyPr>
            <a:normAutofit fontScale="92500" lnSpcReduction="10000"/>
          </a:bodyPr>
          <a:lstStyle/>
          <a:p>
            <a:r>
              <a:rPr lang="en-GB" dirty="0" smtClean="0"/>
              <a:t>Next, quantify the benefits of the proposed improvement</a:t>
            </a:r>
          </a:p>
          <a:p>
            <a:r>
              <a:rPr lang="en-GB" dirty="0" smtClean="0"/>
              <a:t>Calculate or estimate the known benefits and potential benefits associated with the proposed improvement</a:t>
            </a:r>
          </a:p>
          <a:p>
            <a:r>
              <a:rPr lang="en-GB" dirty="0" smtClean="0"/>
              <a:t>In many cases, this requires making assumptions (e.g., the proposed improvement will result in a 25% improvement in productivity</a:t>
            </a:r>
          </a:p>
          <a:p>
            <a:r>
              <a:rPr lang="en-GB" dirty="0" smtClean="0"/>
              <a:t>Finally, use an ROI approach or a simple comparison of costs and benefits to determine feasibility of the improvement</a:t>
            </a:r>
            <a:endParaRPr lang="en-GB" dirty="0"/>
          </a:p>
        </p:txBody>
      </p:sp>
    </p:spTree>
    <p:extLst>
      <p:ext uri="{BB962C8B-B14F-4D97-AF65-F5344CB8AC3E}">
        <p14:creationId xmlns:p14="http://schemas.microsoft.com/office/powerpoint/2010/main" val="332600239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Create “Should Be/Future State” Process Map</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Once the team has selected the best improvement alternative, they must develop a process map for how the process understudy “should be” if the improvement is implemented</a:t>
            </a:r>
          </a:p>
          <a:p>
            <a:r>
              <a:rPr lang="en-GB" dirty="0" smtClean="0"/>
              <a:t>This “Should Be/Future State” process map will provide a tool to explain the improvement to others and to guide the implementation efforts</a:t>
            </a:r>
            <a:endParaRPr lang="en-GB" dirty="0"/>
          </a:p>
        </p:txBody>
      </p:sp>
    </p:spTree>
    <p:extLst>
      <p:ext uri="{BB962C8B-B14F-4D97-AF65-F5344CB8AC3E}">
        <p14:creationId xmlns:p14="http://schemas.microsoft.com/office/powerpoint/2010/main" val="25474546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Create “Should Be/Future State” Process Map</a:t>
            </a:r>
          </a:p>
        </p:txBody>
      </p:sp>
      <p:sp>
        <p:nvSpPr>
          <p:cNvPr id="3" name="Content Placeholder 2"/>
          <p:cNvSpPr>
            <a:spLocks noGrp="1"/>
          </p:cNvSpPr>
          <p:nvPr>
            <p:ph idx="1"/>
          </p:nvPr>
        </p:nvSpPr>
        <p:spPr>
          <a:xfrm>
            <a:off x="457200" y="1600200"/>
            <a:ext cx="8229600" cy="4997152"/>
          </a:xfrm>
        </p:spPr>
        <p:txBody>
          <a:bodyPr>
            <a:normAutofit lnSpcReduction="10000"/>
          </a:bodyPr>
          <a:lstStyle/>
          <a:p>
            <a:r>
              <a:rPr lang="en-GB" dirty="0" smtClean="0"/>
              <a:t>Start with the “As-Is/current state” process map</a:t>
            </a:r>
          </a:p>
          <a:p>
            <a:r>
              <a:rPr lang="en-GB" dirty="0" smtClean="0"/>
              <a:t>Review solution for impact on activities</a:t>
            </a:r>
          </a:p>
          <a:p>
            <a:r>
              <a:rPr lang="en-GB" dirty="0" smtClean="0"/>
              <a:t>Identify tasks/activities that are to be eliminated (e.g., non-value added tasks/activities)</a:t>
            </a:r>
          </a:p>
          <a:p>
            <a:r>
              <a:rPr lang="en-GB" dirty="0" smtClean="0"/>
              <a:t>Identify tasks/activities that are to be combined or re-sequenced</a:t>
            </a:r>
          </a:p>
          <a:p>
            <a:r>
              <a:rPr lang="en-GB" dirty="0" smtClean="0"/>
              <a:t>Re-draw the process map</a:t>
            </a:r>
          </a:p>
          <a:p>
            <a:r>
              <a:rPr lang="en-GB" dirty="0" smtClean="0"/>
              <a:t>Verify with a process walk-through </a:t>
            </a:r>
            <a:endParaRPr lang="en-GB" dirty="0"/>
          </a:p>
        </p:txBody>
      </p:sp>
    </p:spTree>
    <p:extLst>
      <p:ext uri="{BB962C8B-B14F-4D97-AF65-F5344CB8AC3E}">
        <p14:creationId xmlns:p14="http://schemas.microsoft.com/office/powerpoint/2010/main" val="323165300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Pilot</a:t>
            </a:r>
            <a:endParaRPr lang="en-GB" dirty="0"/>
          </a:p>
        </p:txBody>
      </p:sp>
      <p:sp>
        <p:nvSpPr>
          <p:cNvPr id="3" name="Content Placeholder 2"/>
          <p:cNvSpPr>
            <a:spLocks noGrp="1"/>
          </p:cNvSpPr>
          <p:nvPr>
            <p:ph idx="1"/>
          </p:nvPr>
        </p:nvSpPr>
        <p:spPr/>
        <p:txBody>
          <a:bodyPr/>
          <a:lstStyle/>
          <a:p>
            <a:r>
              <a:rPr lang="en-GB" dirty="0" smtClean="0"/>
              <a:t>Before fully implementing an improvement, the project team should pilot or test it on a smaller scale in order to better understand its effects and to learn how to make the full-scale implementation more effective</a:t>
            </a:r>
          </a:p>
          <a:p>
            <a:r>
              <a:rPr lang="en-GB" dirty="0" smtClean="0"/>
              <a:t>Ample time and effort should be spent developing the pilot to ensure that all potential risks have been identified</a:t>
            </a:r>
            <a:endParaRPr lang="en-GB" dirty="0"/>
          </a:p>
        </p:txBody>
      </p:sp>
    </p:spTree>
    <p:extLst>
      <p:ext uri="{BB962C8B-B14F-4D97-AF65-F5344CB8AC3E}">
        <p14:creationId xmlns:p14="http://schemas.microsoft.com/office/powerpoint/2010/main" val="391985371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Piloting</a:t>
            </a:r>
            <a:endParaRPr lang="en-GB" dirty="0"/>
          </a:p>
        </p:txBody>
      </p:sp>
      <p:sp>
        <p:nvSpPr>
          <p:cNvPr id="3" name="Content Placeholder 2"/>
          <p:cNvSpPr>
            <a:spLocks noGrp="1"/>
          </p:cNvSpPr>
          <p:nvPr>
            <p:ph idx="1"/>
          </p:nvPr>
        </p:nvSpPr>
        <p:spPr>
          <a:xfrm>
            <a:off x="457200" y="1600200"/>
            <a:ext cx="8229600" cy="4853136"/>
          </a:xfrm>
        </p:spPr>
        <p:txBody>
          <a:bodyPr>
            <a:normAutofit lnSpcReduction="10000"/>
          </a:bodyPr>
          <a:lstStyle/>
          <a:p>
            <a:r>
              <a:rPr lang="en-GB" dirty="0" smtClean="0"/>
              <a:t>Having an opportunity to revise the improvement before full implementation</a:t>
            </a:r>
          </a:p>
          <a:p>
            <a:r>
              <a:rPr lang="en-GB" dirty="0" smtClean="0"/>
              <a:t>Determine the best way to implement the improvement</a:t>
            </a:r>
          </a:p>
          <a:p>
            <a:r>
              <a:rPr lang="en-GB" dirty="0" smtClean="0"/>
              <a:t>Lower the risk of failure</a:t>
            </a:r>
          </a:p>
          <a:p>
            <a:r>
              <a:rPr lang="en-GB" dirty="0" smtClean="0"/>
              <a:t>Confirm expected results and relationships (of Y and X)</a:t>
            </a:r>
          </a:p>
          <a:p>
            <a:r>
              <a:rPr lang="en-GB" dirty="0" smtClean="0"/>
              <a:t>Have the ability to better predict costs and benefits</a:t>
            </a:r>
            <a:endParaRPr lang="en-GB" dirty="0"/>
          </a:p>
        </p:txBody>
      </p:sp>
    </p:spTree>
    <p:extLst>
      <p:ext uri="{BB962C8B-B14F-4D97-AF65-F5344CB8AC3E}">
        <p14:creationId xmlns:p14="http://schemas.microsoft.com/office/powerpoint/2010/main" val="347029033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Purpose of Piloting</a:t>
            </a:r>
          </a:p>
        </p:txBody>
      </p:sp>
      <p:sp>
        <p:nvSpPr>
          <p:cNvPr id="3" name="Content Placeholder 2"/>
          <p:cNvSpPr>
            <a:spLocks noGrp="1"/>
          </p:cNvSpPr>
          <p:nvPr>
            <p:ph idx="1"/>
          </p:nvPr>
        </p:nvSpPr>
        <p:spPr/>
        <p:txBody>
          <a:bodyPr/>
          <a:lstStyle/>
          <a:p>
            <a:r>
              <a:rPr lang="en-GB" dirty="0" smtClean="0"/>
              <a:t>Increase the opportunity for feedback</a:t>
            </a:r>
          </a:p>
          <a:p>
            <a:r>
              <a:rPr lang="en-GB" dirty="0" smtClean="0"/>
              <a:t>Obtain buy-in from affected personnel</a:t>
            </a:r>
          </a:p>
          <a:p>
            <a:r>
              <a:rPr lang="en-GB" dirty="0" smtClean="0"/>
              <a:t>Accelerate implementation of the improvement</a:t>
            </a:r>
            <a:endParaRPr lang="en-GB" dirty="0"/>
          </a:p>
        </p:txBody>
      </p:sp>
    </p:spTree>
    <p:extLst>
      <p:ext uri="{BB962C8B-B14F-4D97-AF65-F5344CB8AC3E}">
        <p14:creationId xmlns:p14="http://schemas.microsoft.com/office/powerpoint/2010/main" val="6074039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Piloting</a:t>
            </a:r>
            <a:endParaRPr lang="en-GB" dirty="0"/>
          </a:p>
        </p:txBody>
      </p:sp>
      <p:sp>
        <p:nvSpPr>
          <p:cNvPr id="3" name="Content Placeholder 2"/>
          <p:cNvSpPr>
            <a:spLocks noGrp="1"/>
          </p:cNvSpPr>
          <p:nvPr>
            <p:ph idx="1"/>
          </p:nvPr>
        </p:nvSpPr>
        <p:spPr/>
        <p:txBody>
          <a:bodyPr/>
          <a:lstStyle/>
          <a:p>
            <a:r>
              <a:rPr lang="en-GB" dirty="0" smtClean="0"/>
              <a:t>A pilot should always be conducted</a:t>
            </a:r>
          </a:p>
          <a:p>
            <a:r>
              <a:rPr lang="en-GB" dirty="0" smtClean="0"/>
              <a:t>The consequences of not conducting a pilot could severely impact the success of a project</a:t>
            </a:r>
          </a:p>
          <a:p>
            <a:r>
              <a:rPr lang="en-GB" dirty="0" smtClean="0"/>
              <a:t>Implementing improvements and changing how people perform their jobs without the benefit of a pilot can limit the buy-in from the organisation</a:t>
            </a:r>
            <a:endParaRPr lang="en-GB" dirty="0"/>
          </a:p>
        </p:txBody>
      </p:sp>
    </p:spTree>
    <p:extLst>
      <p:ext uri="{BB962C8B-B14F-4D97-AF65-F5344CB8AC3E}">
        <p14:creationId xmlns:p14="http://schemas.microsoft.com/office/powerpoint/2010/main" val="10694922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Conducting a Pilot</a:t>
            </a:r>
            <a:endParaRPr lang="en-GB" dirty="0"/>
          </a:p>
        </p:txBody>
      </p:sp>
      <p:sp>
        <p:nvSpPr>
          <p:cNvPr id="3" name="Content Placeholder 2"/>
          <p:cNvSpPr>
            <a:spLocks noGrp="1"/>
          </p:cNvSpPr>
          <p:nvPr>
            <p:ph idx="1"/>
          </p:nvPr>
        </p:nvSpPr>
        <p:spPr/>
        <p:txBody>
          <a:bodyPr/>
          <a:lstStyle/>
          <a:p>
            <a:r>
              <a:rPr lang="en-GB" dirty="0" smtClean="0"/>
              <a:t>Ensure strong leadership from management</a:t>
            </a:r>
          </a:p>
          <a:p>
            <a:r>
              <a:rPr lang="en-GB" dirty="0" smtClean="0"/>
              <a:t>Thoroughly plan pilot activities</a:t>
            </a:r>
          </a:p>
          <a:p>
            <a:r>
              <a:rPr lang="en-GB" dirty="0" smtClean="0"/>
              <a:t>Create buy-in from employees and train then as needed</a:t>
            </a:r>
          </a:p>
          <a:p>
            <a:r>
              <a:rPr lang="en-GB" dirty="0" smtClean="0"/>
              <a:t>Prepare a measurement plan</a:t>
            </a:r>
          </a:p>
          <a:p>
            <a:r>
              <a:rPr lang="en-GB" dirty="0" smtClean="0"/>
              <a:t>Monitor results</a:t>
            </a:r>
          </a:p>
          <a:p>
            <a:r>
              <a:rPr lang="en-GB" dirty="0" smtClean="0"/>
              <a:t>Debrief/make necessary </a:t>
            </a:r>
            <a:r>
              <a:rPr lang="en-GB" smtClean="0"/>
              <a:t>changes afterward</a:t>
            </a:r>
            <a:endParaRPr lang="en-GB"/>
          </a:p>
        </p:txBody>
      </p:sp>
    </p:spTree>
    <p:extLst>
      <p:ext uri="{BB962C8B-B14F-4D97-AF65-F5344CB8AC3E}">
        <p14:creationId xmlns:p14="http://schemas.microsoft.com/office/powerpoint/2010/main" val="46165253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Conducting a Pilot</a:t>
            </a:r>
            <a:endParaRPr lang="en-GB" dirty="0"/>
          </a:p>
        </p:txBody>
      </p:sp>
      <p:sp>
        <p:nvSpPr>
          <p:cNvPr id="3" name="Content Placeholder 2"/>
          <p:cNvSpPr>
            <a:spLocks noGrp="1"/>
          </p:cNvSpPr>
          <p:nvPr>
            <p:ph idx="1"/>
          </p:nvPr>
        </p:nvSpPr>
        <p:spPr/>
        <p:txBody>
          <a:bodyPr>
            <a:normAutofit lnSpcReduction="10000"/>
          </a:bodyPr>
          <a:lstStyle/>
          <a:p>
            <a:r>
              <a:rPr lang="en-GB" dirty="0" smtClean="0"/>
              <a:t>The pilot plan should include improvement goals, current process measures, and timing for all pilot activities</a:t>
            </a:r>
          </a:p>
          <a:p>
            <a:r>
              <a:rPr lang="en-GB" dirty="0" smtClean="0"/>
              <a:t>Buy-in is created by conducting employees briefings to check for understanding and then answering employee </a:t>
            </a:r>
            <a:r>
              <a:rPr lang="en-GB" dirty="0" smtClean="0"/>
              <a:t>concerns</a:t>
            </a:r>
          </a:p>
          <a:p>
            <a:r>
              <a:rPr lang="en-GB" dirty="0" smtClean="0"/>
              <a:t>Pilot measurement should be recorded and results should be communicated to management and all impacted employees</a:t>
            </a:r>
            <a:endParaRPr lang="en-GB" dirty="0"/>
          </a:p>
        </p:txBody>
      </p:sp>
    </p:spTree>
    <p:extLst>
      <p:ext uri="{BB962C8B-B14F-4D97-AF65-F5344CB8AC3E}">
        <p14:creationId xmlns:p14="http://schemas.microsoft.com/office/powerpoint/2010/main" val="17583082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Conducting a Pilot</a:t>
            </a:r>
            <a:endParaRPr lang="en-GB" dirty="0"/>
          </a:p>
        </p:txBody>
      </p:sp>
      <p:sp>
        <p:nvSpPr>
          <p:cNvPr id="3" name="Content Placeholder 2"/>
          <p:cNvSpPr>
            <a:spLocks noGrp="1"/>
          </p:cNvSpPr>
          <p:nvPr>
            <p:ph idx="1"/>
          </p:nvPr>
        </p:nvSpPr>
        <p:spPr/>
        <p:txBody>
          <a:bodyPr/>
          <a:lstStyle/>
          <a:p>
            <a:r>
              <a:rPr lang="en-GB" dirty="0" smtClean="0"/>
              <a:t>The pilot needs to be monitored to ensure the plan is being implemented as designed</a:t>
            </a:r>
          </a:p>
          <a:p>
            <a:r>
              <a:rPr lang="en-GB" dirty="0" smtClean="0"/>
              <a:t>Pilot results should be debriefed and necessary changes should be made to the proposed improvement</a:t>
            </a:r>
          </a:p>
          <a:p>
            <a:r>
              <a:rPr lang="en-GB" dirty="0" smtClean="0"/>
              <a:t>As an alternative simulation or modelling can be considered if piloting is too expensive or difficult</a:t>
            </a:r>
            <a:endParaRPr lang="en-GB" dirty="0"/>
          </a:p>
        </p:txBody>
      </p:sp>
    </p:spTree>
    <p:extLst>
      <p:ext uri="{BB962C8B-B14F-4D97-AF65-F5344CB8AC3E}">
        <p14:creationId xmlns:p14="http://schemas.microsoft.com/office/powerpoint/2010/main" val="1654359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Collecting Data</a:t>
            </a:r>
            <a:endParaRPr lang="en-GB" dirty="0"/>
          </a:p>
        </p:txBody>
      </p:sp>
      <p:sp>
        <p:nvSpPr>
          <p:cNvPr id="3" name="Content Placeholder 2"/>
          <p:cNvSpPr>
            <a:spLocks noGrp="1"/>
          </p:cNvSpPr>
          <p:nvPr>
            <p:ph idx="1"/>
          </p:nvPr>
        </p:nvSpPr>
        <p:spPr/>
        <p:txBody>
          <a:bodyPr/>
          <a:lstStyle/>
          <a:p>
            <a:r>
              <a:rPr lang="en-GB" dirty="0" smtClean="0"/>
              <a:t>It is critical to use the same data collection tools, because the data collected in the pilot will be compared to the data collected during the Measure Phase to validate improvement</a:t>
            </a:r>
          </a:p>
          <a:p>
            <a:r>
              <a:rPr lang="en-GB" dirty="0" smtClean="0"/>
              <a:t>Use different data collection tools may result in data that cannot be compared</a:t>
            </a:r>
            <a:endParaRPr lang="en-GB" dirty="0"/>
          </a:p>
        </p:txBody>
      </p:sp>
    </p:spTree>
    <p:extLst>
      <p:ext uri="{BB962C8B-B14F-4D97-AF65-F5344CB8AC3E}">
        <p14:creationId xmlns:p14="http://schemas.microsoft.com/office/powerpoint/2010/main" val="379629806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Validate Improvement</a:t>
            </a:r>
            <a:endParaRPr lang="en-GB" dirty="0"/>
          </a:p>
        </p:txBody>
      </p:sp>
      <p:sp>
        <p:nvSpPr>
          <p:cNvPr id="3" name="Content Placeholder 2"/>
          <p:cNvSpPr>
            <a:spLocks noGrp="1"/>
          </p:cNvSpPr>
          <p:nvPr>
            <p:ph idx="1"/>
          </p:nvPr>
        </p:nvSpPr>
        <p:spPr/>
        <p:txBody>
          <a:bodyPr/>
          <a:lstStyle/>
          <a:p>
            <a:r>
              <a:rPr lang="en-GB" dirty="0" smtClean="0"/>
              <a:t>Following the pilot, the project team will evaluate the results and validate improvements prior to progressing to the next step of the DMAIC methodology</a:t>
            </a:r>
            <a:endParaRPr lang="en-GB" dirty="0"/>
          </a:p>
        </p:txBody>
      </p:sp>
    </p:spTree>
    <p:extLst>
      <p:ext uri="{BB962C8B-B14F-4D97-AF65-F5344CB8AC3E}">
        <p14:creationId xmlns:p14="http://schemas.microsoft.com/office/powerpoint/2010/main" val="420758851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Validating Improvements</a:t>
            </a:r>
            <a:endParaRPr lang="en-GB" dirty="0"/>
          </a:p>
        </p:txBody>
      </p:sp>
      <p:sp>
        <p:nvSpPr>
          <p:cNvPr id="3" name="Content Placeholder 2"/>
          <p:cNvSpPr>
            <a:spLocks noGrp="1"/>
          </p:cNvSpPr>
          <p:nvPr>
            <p:ph idx="1"/>
          </p:nvPr>
        </p:nvSpPr>
        <p:spPr/>
        <p:txBody>
          <a:bodyPr/>
          <a:lstStyle/>
          <a:p>
            <a:r>
              <a:rPr lang="en-GB" dirty="0" smtClean="0"/>
              <a:t>To validate improvements, compare the pilot sigma value to the sigma value calculated during the Capability Analysis</a:t>
            </a:r>
            <a:endParaRPr lang="en-GB" dirty="0"/>
          </a:p>
        </p:txBody>
      </p:sp>
    </p:spTree>
    <p:extLst>
      <p:ext uri="{BB962C8B-B14F-4D97-AF65-F5344CB8AC3E}">
        <p14:creationId xmlns:p14="http://schemas.microsoft.com/office/powerpoint/2010/main" val="199381934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 Improve Phase</a:t>
            </a:r>
            <a:endParaRPr lang="en-GB" dirty="0"/>
          </a:p>
        </p:txBody>
      </p:sp>
      <p:sp>
        <p:nvSpPr>
          <p:cNvPr id="3" name="Content Placeholder 2"/>
          <p:cNvSpPr>
            <a:spLocks noGrp="1"/>
          </p:cNvSpPr>
          <p:nvPr>
            <p:ph idx="1"/>
          </p:nvPr>
        </p:nvSpPr>
        <p:spPr/>
        <p:txBody>
          <a:bodyPr/>
          <a:lstStyle/>
          <a:p>
            <a:pPr marL="0" indent="0">
              <a:buNone/>
            </a:pPr>
            <a:r>
              <a:rPr lang="en-GB" dirty="0" smtClean="0"/>
              <a:t>Learned how to: -</a:t>
            </a:r>
          </a:p>
          <a:p>
            <a:r>
              <a:rPr lang="en-GB" dirty="0" smtClean="0"/>
              <a:t>Generate and test alternative improvements to the issue’s root cause</a:t>
            </a:r>
          </a:p>
          <a:p>
            <a:r>
              <a:rPr lang="en-GB" dirty="0" smtClean="0"/>
              <a:t>Identify the causes and impacts of potential product/process failure modes</a:t>
            </a:r>
          </a:p>
          <a:p>
            <a:r>
              <a:rPr lang="en-GB" dirty="0" smtClean="0"/>
              <a:t>Recognise the benefits received from implementation of the improvement outweigh implementation costs</a:t>
            </a:r>
            <a:endParaRPr lang="en-GB" dirty="0"/>
          </a:p>
        </p:txBody>
      </p:sp>
    </p:spTree>
    <p:extLst>
      <p:ext uri="{BB962C8B-B14F-4D97-AF65-F5344CB8AC3E}">
        <p14:creationId xmlns:p14="http://schemas.microsoft.com/office/powerpoint/2010/main" val="40404375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 Improve Phase</a:t>
            </a:r>
            <a:endParaRPr lang="en-GB" dirty="0"/>
          </a:p>
        </p:txBody>
      </p:sp>
      <p:sp>
        <p:nvSpPr>
          <p:cNvPr id="3" name="Content Placeholder 2"/>
          <p:cNvSpPr>
            <a:spLocks noGrp="1"/>
          </p:cNvSpPr>
          <p:nvPr>
            <p:ph idx="1"/>
          </p:nvPr>
        </p:nvSpPr>
        <p:spPr>
          <a:xfrm>
            <a:off x="457200" y="1556792"/>
            <a:ext cx="8229600" cy="4925144"/>
          </a:xfrm>
        </p:spPr>
        <p:txBody>
          <a:bodyPr>
            <a:normAutofit fontScale="92500" lnSpcReduction="10000"/>
          </a:bodyPr>
          <a:lstStyle/>
          <a:p>
            <a:pPr marL="0" indent="0">
              <a:buNone/>
            </a:pPr>
            <a:r>
              <a:rPr lang="en-GB" dirty="0" smtClean="0"/>
              <a:t>Learned how to: -</a:t>
            </a:r>
          </a:p>
          <a:p>
            <a:r>
              <a:rPr lang="en-GB" dirty="0" smtClean="0"/>
              <a:t>Develop the “Should Be/Future State” Process Map process will operate once the improvement is in place</a:t>
            </a:r>
          </a:p>
          <a:p>
            <a:r>
              <a:rPr lang="en-GB" dirty="0" smtClean="0"/>
              <a:t>Recognise how to use the pilot to ensure the improvement performs properly and it does not introduce new problems into the process</a:t>
            </a:r>
          </a:p>
          <a:p>
            <a:r>
              <a:rPr lang="en-GB" dirty="0" smtClean="0"/>
              <a:t>Recognise that second capability analysis will demonstrate if the improvements have been made and validate the improvement</a:t>
            </a:r>
            <a:endParaRPr lang="en-GB" dirty="0"/>
          </a:p>
        </p:txBody>
      </p:sp>
    </p:spTree>
    <p:extLst>
      <p:ext uri="{BB962C8B-B14F-4D97-AF65-F5344CB8AC3E}">
        <p14:creationId xmlns:p14="http://schemas.microsoft.com/office/powerpoint/2010/main" val="1056996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1127</TotalTime>
  <Words>3117</Words>
  <Application>Microsoft Office PowerPoint</Application>
  <PresentationFormat>On-screen Show (4:3)</PresentationFormat>
  <Paragraphs>290</Paragraphs>
  <Slides>67</Slides>
  <Notes>0</Notes>
  <HiddenSlides>0</HiddenSlides>
  <MMClips>0</MMClips>
  <ScaleCrop>false</ScaleCrop>
  <HeadingPairs>
    <vt:vector size="4" baseType="variant">
      <vt:variant>
        <vt:lpstr>Theme</vt:lpstr>
      </vt:variant>
      <vt:variant>
        <vt:i4>1</vt:i4>
      </vt:variant>
      <vt:variant>
        <vt:lpstr>Slide Titles</vt:lpstr>
      </vt:variant>
      <vt:variant>
        <vt:i4>67</vt:i4>
      </vt:variant>
    </vt:vector>
  </HeadingPairs>
  <TitlesOfParts>
    <vt:vector size="68" baseType="lpstr">
      <vt:lpstr>Office Theme</vt:lpstr>
      <vt:lpstr>Six Sigma Improve Phase</vt:lpstr>
      <vt:lpstr>Improve Phase</vt:lpstr>
      <vt:lpstr>Purpose of Improve Phase</vt:lpstr>
      <vt:lpstr>Improve Phase</vt:lpstr>
      <vt:lpstr>Improve Phase</vt:lpstr>
      <vt:lpstr>Improve Phase Objectives</vt:lpstr>
      <vt:lpstr>Improve Phase Outcomes</vt:lpstr>
      <vt:lpstr>Improve Phase Outcomes</vt:lpstr>
      <vt:lpstr>Generate Improvement Alternatives</vt:lpstr>
      <vt:lpstr>Generate Improvement Alternatives</vt:lpstr>
      <vt:lpstr>Generate Improvement Alternatives</vt:lpstr>
      <vt:lpstr>Generating &amp; Evaluating  Improvement Alternatives</vt:lpstr>
      <vt:lpstr>Develop Criteria for Improvements</vt:lpstr>
      <vt:lpstr>Develop Criteria for Improvement</vt:lpstr>
      <vt:lpstr>Defining Improvement Criteria</vt:lpstr>
      <vt:lpstr>Defining Improvement Criteria</vt:lpstr>
      <vt:lpstr>Defining Improvement Criteria</vt:lpstr>
      <vt:lpstr>Refining Improvement Criteria</vt:lpstr>
      <vt:lpstr>Refining Improvement Criteria</vt:lpstr>
      <vt:lpstr>Purpose of Brainstorming</vt:lpstr>
      <vt:lpstr>Brainstorming Guidelines</vt:lpstr>
      <vt:lpstr>Structured/Unstructured Brainstorming</vt:lpstr>
      <vt:lpstr>Brainstorming Practices</vt:lpstr>
      <vt:lpstr>Standard Brainstorming Practices</vt:lpstr>
      <vt:lpstr>Standard Brainstorming Practices</vt:lpstr>
      <vt:lpstr>Payoff Matrix</vt:lpstr>
      <vt:lpstr>Payoff  Matrix</vt:lpstr>
      <vt:lpstr>Payoff Matrix</vt:lpstr>
      <vt:lpstr>Evaluating Improvements</vt:lpstr>
      <vt:lpstr>Evaluating Improvements</vt:lpstr>
      <vt:lpstr>Evaluating Improvements</vt:lpstr>
      <vt:lpstr>PowerPoint Presentation</vt:lpstr>
      <vt:lpstr>Evaluating Improvements</vt:lpstr>
      <vt:lpstr>Evaluating Improvements Exercise</vt:lpstr>
      <vt:lpstr>What is Experimental Design</vt:lpstr>
      <vt:lpstr>Definition of Experimental Design</vt:lpstr>
      <vt:lpstr>Benefits of Statistical Experiments</vt:lpstr>
      <vt:lpstr>Experiments Compared to other Techniques</vt:lpstr>
      <vt:lpstr>Experiments Compared to other Techniques</vt:lpstr>
      <vt:lpstr>Strategy for Experimentation</vt:lpstr>
      <vt:lpstr>Strategy for Experimentation</vt:lpstr>
      <vt:lpstr>Strategy for Experimentation</vt:lpstr>
      <vt:lpstr>Design of Experiments</vt:lpstr>
      <vt:lpstr>Design of Experiments</vt:lpstr>
      <vt:lpstr>Design of Experiments Vs. One Factor at a Time Testing</vt:lpstr>
      <vt:lpstr>Barriers to Effective Design of Experiments (DOE)</vt:lpstr>
      <vt:lpstr>Barriers to Effective Design of Experiments (DOE)</vt:lpstr>
      <vt:lpstr>Improve FMEA Phase</vt:lpstr>
      <vt:lpstr>Perform Cost/Benefit Analysis</vt:lpstr>
      <vt:lpstr>Cost/Benefit Analysis</vt:lpstr>
      <vt:lpstr>Conducting a Cost/Benefit Analysis</vt:lpstr>
      <vt:lpstr>Conducting a Cost/Benefit Analysis</vt:lpstr>
      <vt:lpstr>Conducting a Cost/Benefit Analysis</vt:lpstr>
      <vt:lpstr>Create “Should Be/Future State” Process Map</vt:lpstr>
      <vt:lpstr>Create “Should Be/Future State” Process Map</vt:lpstr>
      <vt:lpstr>Pilot</vt:lpstr>
      <vt:lpstr>Purpose of Piloting</vt:lpstr>
      <vt:lpstr>Purpose of Piloting</vt:lpstr>
      <vt:lpstr>Purpose of Piloting</vt:lpstr>
      <vt:lpstr>Conducting a Pilot</vt:lpstr>
      <vt:lpstr>Conducting a Pilot</vt:lpstr>
      <vt:lpstr>Conducting a Pilot</vt:lpstr>
      <vt:lpstr>Collecting Data</vt:lpstr>
      <vt:lpstr>Validate Improvement</vt:lpstr>
      <vt:lpstr>Validating Improvements</vt:lpstr>
      <vt:lpstr>Summary Improve Phase</vt:lpstr>
      <vt:lpstr>Summary Improve Phase</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Six Sigma Improve Phase</dc:title>
  <dc:creator>Andrew Thorn</dc:creator>
  <cp:lastModifiedBy>Andrew Thorn</cp:lastModifiedBy>
  <cp:revision>37</cp:revision>
  <dcterms:created xsi:type="dcterms:W3CDTF">2015-12-14T13:41:46Z</dcterms:created>
  <dcterms:modified xsi:type="dcterms:W3CDTF">2016-01-09T11:53:57Z</dcterms:modified>
</cp:coreProperties>
</file>