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Default Extension="vml" ContentType="application/vnd.openxmlformats-officedocument.vmlDrawing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0" r:id="rId14"/>
    <p:sldId id="274" r:id="rId15"/>
    <p:sldId id="271" r:id="rId16"/>
    <p:sldId id="272" r:id="rId17"/>
    <p:sldId id="273" r:id="rId18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408000"/>
    <a:srgbClr val="EFFEE8"/>
    <a:srgbClr val="D0FDB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67" autoAdjust="0"/>
    <p:restoredTop sz="94660"/>
  </p:normalViewPr>
  <p:slideViewPr>
    <p:cSldViewPr>
      <p:cViewPr varScale="1">
        <p:scale>
          <a:sx n="69" d="100"/>
          <a:sy n="69" d="100"/>
        </p:scale>
        <p:origin x="-136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BAB573-4824-4557-AAD0-219B113512C9}" type="datetimeFigureOut">
              <a:rPr lang="en-US" smtClean="0"/>
              <a:pPr/>
              <a:t>10/14/2011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E63FED-3AB0-4552-A0CA-261F3D4758B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B660F4D-4E2F-448A-8490-6AAEC260CB5E}" type="slidenum">
              <a:rPr lang="en-GB"/>
              <a:pPr/>
              <a:t>2</a:t>
            </a:fld>
            <a:endParaRPr lang="en-GB"/>
          </a:p>
        </p:txBody>
      </p:sp>
      <p:sp>
        <p:nvSpPr>
          <p:cNvPr id="1024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D8E54C0F-A8B8-4FAE-932F-80D1C9DF778F}" type="slidenum">
              <a:rPr lang="en-GB"/>
              <a:pPr/>
              <a:t>3</a:t>
            </a:fld>
            <a:endParaRPr lang="en-GB"/>
          </a:p>
        </p:txBody>
      </p:sp>
      <p:sp>
        <p:nvSpPr>
          <p:cNvPr id="1126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26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B7F81C9-6564-4627-8F6A-832B552E96C5}" type="slidenum">
              <a:rPr lang="en-GB"/>
              <a:pPr/>
              <a:t>4</a:t>
            </a:fld>
            <a:endParaRPr lang="en-GB"/>
          </a:p>
        </p:txBody>
      </p:sp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5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6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7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8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9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10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11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12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13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14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15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16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17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022379C4-B884-4D15-A1BA-6A72B04D6EEB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FABB0-A7AA-4193-848B-4BF84C30116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F4BE76-E958-4695-B0DF-66D14568E86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EE862-6ED4-4DE6-956F-36DBFC8ACC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E20D2-83BF-42E3-9DC2-9E67648C62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A1C08-094C-4DBD-AAB4-BC5FB20F070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89E4B-31B9-4A5D-B4F2-5AA453B405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FC5E9-94E8-44B3-BE68-2AEAA9436A8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1A91-7B57-4ECE-8C7D-63F27AC90D4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E8AB0-B64F-491C-A943-857BC86F21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F1C684-6150-4AAE-9C6E-4D6336527D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826E118-BB69-4A5C-B791-EB800E545E4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2.bin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1928813" y="4929188"/>
            <a:ext cx="5168900" cy="1327150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0876" rIns="90000" bIns="45000"/>
          <a:lstStyle/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Level : </a:t>
            </a:r>
            <a:r>
              <a:rPr lang="en-GB" dirty="0" smtClean="0">
                <a:solidFill>
                  <a:srgbClr val="408000"/>
                </a:solidFill>
                <a:cs typeface="Lucida Sans Unicode" charset="0"/>
              </a:rPr>
              <a:t>Foundation </a:t>
            </a:r>
            <a:endParaRPr lang="en-GB" dirty="0">
              <a:solidFill>
                <a:srgbClr val="408000"/>
              </a:solidFill>
              <a:cs typeface="Lucida Sans Unicode" charset="0"/>
            </a:endParaRP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Lecturer :Tim Tudor</a:t>
            </a: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Email </a:t>
            </a:r>
            <a:r>
              <a:rPr lang="en-GB">
                <a:solidFill>
                  <a:srgbClr val="408000"/>
                </a:solidFill>
                <a:cs typeface="Lucida Sans Unicode" charset="0"/>
              </a:rPr>
              <a:t>: </a:t>
            </a:r>
            <a:r>
              <a:rPr lang="en-GB" smtClean="0">
                <a:solidFill>
                  <a:srgbClr val="408000"/>
                </a:solidFill>
                <a:cs typeface="Lucida Sans Unicode" charset="0"/>
              </a:rPr>
              <a:t>timothy.tudor@smu.ac.uk</a:t>
            </a:r>
            <a:endParaRPr lang="en-GB" dirty="0">
              <a:solidFill>
                <a:srgbClr val="408000"/>
              </a:solidFill>
              <a:cs typeface="Lucida Sans Unicode" charset="0"/>
            </a:endParaRP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687388" y="1079500"/>
            <a:ext cx="777240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83808" rIns="91440" bIns="45720" numCol="1" anchor="ctr" anchorCtr="0" compatLnSpc="1">
            <a:prstTxWarp prst="textNoShape">
              <a:avLst/>
            </a:prstTxWarp>
          </a:bodyPr>
          <a:lstStyle/>
          <a:p>
            <a:pPr lvl="0"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/>
            </a:pPr>
            <a:r>
              <a:rPr lang="en-GB" sz="4400" b="1" dirty="0" smtClean="0">
                <a:solidFill>
                  <a:srgbClr val="408000"/>
                </a:solidFill>
              </a:rPr>
              <a:t>Engineering Science</a:t>
            </a:r>
            <a:br>
              <a:rPr lang="en-GB" sz="4400" b="1" dirty="0" smtClean="0">
                <a:solidFill>
                  <a:srgbClr val="408000"/>
                </a:solidFill>
              </a:rPr>
            </a:br>
            <a:r>
              <a:rPr lang="en-GB" sz="4400" b="1" dirty="0" smtClean="0">
                <a:solidFill>
                  <a:srgbClr val="408000"/>
                </a:solidFill>
              </a:rPr>
              <a:t>Electronics</a:t>
            </a:r>
            <a:endParaRPr kumimoji="0" lang="en-GB" sz="4400" b="1" i="0" u="none" strike="noStrike" kern="0" cap="none" spc="0" normalizeH="0" baseline="0" noProof="0" dirty="0">
              <a:ln>
                <a:noFill/>
              </a:ln>
              <a:solidFill>
                <a:srgbClr val="408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86050" y="2879725"/>
            <a:ext cx="3794125" cy="17859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b="1">
                <a:solidFill>
                  <a:srgbClr val="408000"/>
                </a:solidFill>
              </a:rPr>
              <a:t>Syllabus</a:t>
            </a:r>
          </a:p>
        </p:txBody>
      </p:sp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marL="342900" indent="-341313"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>
                <a:solidFill>
                  <a:srgbClr val="008000"/>
                </a:solidFill>
                <a:ea typeface="MS Gothic" charset="0"/>
                <a:cs typeface="MS Gothic" charset="0"/>
              </a:rPr>
              <a:t>Aims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1.	To provide an introduction to the fundamental principles of solid mechanics.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2.	To provide an introduction to fundamental principles of fluid mechanics and thermal energy.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3.	To establish an understanding of engineering units of measurement.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4.        </a:t>
            </a:r>
            <a:r>
              <a:rPr lang="en-GB" sz="1400" b="1" dirty="0" smtClean="0">
                <a:solidFill>
                  <a:srgbClr val="00AE00"/>
                </a:solidFill>
                <a:ea typeface="MS Gothic" charset="0"/>
                <a:cs typeface="MS Gothic" charset="0"/>
              </a:rPr>
              <a:t> To provide an introduction to electrical science</a:t>
            </a: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b="1">
                <a:solidFill>
                  <a:srgbClr val="408000"/>
                </a:solidFill>
              </a:rPr>
              <a:t>Syllabus</a:t>
            </a:r>
          </a:p>
        </p:txBody>
      </p:sp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>
                <a:solidFill>
                  <a:srgbClr val="008000"/>
                </a:solidFill>
                <a:ea typeface="MS Gothic" charset="0"/>
                <a:cs typeface="MS Gothic" charset="0"/>
              </a:rPr>
              <a:t>Outcome Statements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>
                <a:solidFill>
                  <a:srgbClr val="000000"/>
                </a:solidFill>
                <a:ea typeface="MS Gothic" charset="0"/>
                <a:cs typeface="MS Gothic" charset="0"/>
              </a:rPr>
              <a:t>Upon the successful completion of this module the student will be able to demonstrate: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lvl="1">
              <a:spcBef>
                <a:spcPts val="400"/>
              </a:spcBef>
              <a:buFont typeface="Arial" pitchFamily="34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   Identify and apply appropriate physical principles and relationships in the solution of engineering problems.</a:t>
            </a:r>
          </a:p>
          <a:p>
            <a:pPr hangingPunct="1">
              <a:spcBef>
                <a:spcPts val="400"/>
              </a:spcBef>
              <a:buFont typeface="Arial" pitchFamily="34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lvl="1">
              <a:spcBef>
                <a:spcPts val="400"/>
              </a:spcBef>
              <a:buFont typeface="Arial" pitchFamily="34" charset="0"/>
              <a:buChar char="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   Manipulate equations to produce numerical values in engineering units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b="1">
                <a:solidFill>
                  <a:srgbClr val="408000"/>
                </a:solidFill>
              </a:rPr>
              <a:t>Syllabus</a:t>
            </a:r>
          </a:p>
        </p:txBody>
      </p:sp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marL="342900" indent="-341313"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>
                <a:solidFill>
                  <a:srgbClr val="008000"/>
                </a:solidFill>
                <a:ea typeface="MS Gothic" charset="0"/>
                <a:cs typeface="MS Gothic" charset="0"/>
              </a:rPr>
              <a:t>Indicative Content</a:t>
            </a:r>
          </a:p>
          <a:p>
            <a:pPr marL="342900" indent="-341313"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Electrical current/voltage.  Mechanical analogies. 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  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Heating effect of current, variation of resistance with temperature incandescent lamp.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Resistors in series and parallel. 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 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Voltage divider and current divider. 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 Simple circuit calculations, use of Ohm’s law and Kirchhoff’s laws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4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...</a:t>
            </a: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b="1" dirty="0">
                <a:solidFill>
                  <a:srgbClr val="408000"/>
                </a:solidFill>
              </a:rPr>
              <a:t>Syllabus</a:t>
            </a: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marL="342900" indent="-341313"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32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Delivery</a:t>
            </a:r>
          </a:p>
          <a:p>
            <a:pPr marL="342900" indent="-341313"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1 hour lecture per week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3 </a:t>
            </a:r>
            <a:r>
              <a:rPr lang="en-GB" sz="20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groups</a:t>
            </a: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dirty="0" smtClean="0">
                <a:solidFill>
                  <a:srgbClr val="000000"/>
                </a:solidFill>
                <a:ea typeface="MS Gothic" charset="0"/>
                <a:cs typeface="MS Gothic" charset="0"/>
              </a:rPr>
              <a:t>Notes on </a:t>
            </a:r>
            <a:r>
              <a:rPr lang="en-GB" sz="2000" dirty="0" err="1" smtClean="0">
                <a:solidFill>
                  <a:srgbClr val="000000"/>
                </a:solidFill>
                <a:ea typeface="MS Gothic" charset="0"/>
                <a:cs typeface="MS Gothic" charset="0"/>
              </a:rPr>
              <a:t>Moodle</a:t>
            </a:r>
            <a:endParaRPr lang="en-GB" sz="20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marL="342900" indent="-341313" hangingPunct="1">
              <a:spcBef>
                <a:spcPts val="400"/>
              </a:spcBef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smtClean="0">
                <a:solidFill>
                  <a:srgbClr val="000000"/>
                </a:solidFill>
                <a:ea typeface="MS Gothic" charset="0"/>
                <a:cs typeface="MS Gothic" charset="0"/>
              </a:rPr>
              <a:t>Announcements via EMAIL!</a:t>
            </a:r>
            <a:endParaRPr lang="en-GB" sz="20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Content</a:t>
            </a:r>
            <a:endParaRPr lang="en-GB" sz="20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lvl="1"/>
            <a:endParaRPr lang="en-GB" sz="1400" dirty="0">
              <a:solidFill>
                <a:srgbClr val="000000"/>
              </a:solidFill>
            </a:endParaRPr>
          </a:p>
          <a:p>
            <a:pPr lvl="1"/>
            <a:r>
              <a:rPr lang="en-GB" sz="1600" dirty="0" smtClean="0"/>
              <a:t>Able to use circuit theory to determine voltage, current and resistance in direct current (DC) Circuits</a:t>
            </a:r>
          </a:p>
          <a:p>
            <a:pPr>
              <a:buFont typeface="Arial" pitchFamily="34" charset="0"/>
              <a:buChar char="•"/>
            </a:pPr>
            <a:endParaRPr lang="en-GB" sz="1600" dirty="0" smtClean="0"/>
          </a:p>
          <a:p>
            <a:pPr lvl="1">
              <a:buFont typeface="Arial" pitchFamily="34" charset="0"/>
              <a:buChar char="•"/>
            </a:pPr>
            <a:r>
              <a:rPr lang="en-GB" sz="1600" dirty="0" smtClean="0"/>
              <a:t>DC circuit theory</a:t>
            </a:r>
          </a:p>
          <a:p>
            <a:pPr lvl="1">
              <a:buFont typeface="Arial" pitchFamily="34" charset="0"/>
              <a:buChar char="•"/>
            </a:pPr>
            <a:endParaRPr lang="en-GB" sz="1600" dirty="0" smtClean="0"/>
          </a:p>
          <a:p>
            <a:pPr lvl="1">
              <a:buFont typeface="Arial" pitchFamily="34" charset="0"/>
              <a:buChar char="•"/>
            </a:pPr>
            <a:r>
              <a:rPr lang="en-GB" sz="1600" dirty="0" smtClean="0"/>
              <a:t>DC networks: networks with one DC power source and at least five components e.g. DC power</a:t>
            </a:r>
          </a:p>
          <a:p>
            <a:pPr lvl="1">
              <a:buFont typeface="Arial" pitchFamily="34" charset="0"/>
              <a:buChar char="•"/>
            </a:pPr>
            <a:endParaRPr lang="en-GB" sz="1600" dirty="0" smtClean="0"/>
          </a:p>
          <a:p>
            <a:pPr lvl="1">
              <a:buFont typeface="Arial" pitchFamily="34" charset="0"/>
              <a:buChar char="•"/>
            </a:pPr>
            <a:r>
              <a:rPr lang="en-GB" sz="1600" dirty="0" smtClean="0"/>
              <a:t>Measurements in DC circuits: safe use of a </a:t>
            </a:r>
            <a:r>
              <a:rPr lang="en-GB" sz="1600" dirty="0" err="1" smtClean="0"/>
              <a:t>multimeter</a:t>
            </a:r>
            <a:r>
              <a:rPr lang="en-GB" sz="1600" dirty="0" smtClean="0"/>
              <a:t> e.g. setting, handling, health and safety</a:t>
            </a:r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Basic Theory</a:t>
            </a:r>
            <a:endParaRPr lang="en-GB" sz="20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400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 Electricity is conducted through a substance by the </a:t>
            </a:r>
            <a:r>
              <a:rPr lang="en-GB" b="1" dirty="0" smtClean="0"/>
              <a:t>movement of electrons </a:t>
            </a:r>
            <a:r>
              <a:rPr lang="en-GB" dirty="0" smtClean="0"/>
              <a:t>from one molecule to another.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 Each electron possesses </a:t>
            </a:r>
            <a:r>
              <a:rPr lang="en-GB" b="1" dirty="0" smtClean="0"/>
              <a:t>energy</a:t>
            </a:r>
          </a:p>
          <a:p>
            <a:pPr>
              <a:buFont typeface="Arial" pitchFamily="34" charset="0"/>
              <a:buChar char="•"/>
            </a:pPr>
            <a:endParaRPr lang="en-GB" b="1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Flow of electricity transfers energy from one place to another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 Some materials such as copper have atoms with a large number of orbiting electrons so electrons jump easily from one to another.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Other materials have few electrons (e.g. polymers and glass) so they do not conduct electricity very well. </a:t>
            </a:r>
          </a:p>
          <a:p>
            <a:endParaRPr lang="en-GB" sz="1400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Basic Theory</a:t>
            </a:r>
            <a:endParaRPr lang="en-GB" sz="20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400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 In order to make electricity flow along a conductor, a </a:t>
            </a:r>
            <a:r>
              <a:rPr lang="en-GB" b="1" dirty="0" smtClean="0"/>
              <a:t>force</a:t>
            </a:r>
            <a:r>
              <a:rPr lang="en-GB" dirty="0" smtClean="0"/>
              <a:t> is needed to make them jump from one atom to another.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This is the voltage or potential difference.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</a:t>
            </a:r>
            <a:r>
              <a:rPr lang="en-GB" b="1" dirty="0" smtClean="0"/>
              <a:t>Voltage is like pressure </a:t>
            </a:r>
            <a:r>
              <a:rPr lang="en-GB" dirty="0" smtClean="0"/>
              <a:t>in a pipe which is needed to make a liquid flow along it.</a:t>
            </a:r>
            <a:endParaRPr lang="en-GB" sz="1400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Basic Theory</a:t>
            </a:r>
            <a:endParaRPr lang="en-GB" sz="20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400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 Fluids do not flow easily through a pipe because of the </a:t>
            </a:r>
            <a:r>
              <a:rPr lang="en-GB" b="1" dirty="0" smtClean="0"/>
              <a:t>frictional resistance</a:t>
            </a:r>
            <a:r>
              <a:rPr lang="en-GB" dirty="0" smtClean="0"/>
              <a:t>. If you wish to make a fluid flow faster, the pressure behind it must be increased.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 If the pipe is long and narrow the pressure required is much larger than if it was short and wide.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 In the same way, if an electrical conductor has lots of free electrons, a smaller voltage is needed to make them flow than for a conductor with few free electrons.</a:t>
            </a: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Basic Theory</a:t>
            </a:r>
            <a:endParaRPr lang="en-GB" sz="20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400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Wherever friction is present, a force is needed to cause movement and energy is lost as heat as a result.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E.g. slide an object on a rough surface or force fluid through a restriction.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The same is also true of conductors.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A large voltage is needed to make the electrons flow through a poor conductor and it heats up as a result and loses energy.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The property which governs how easily the electrons flow is called </a:t>
            </a:r>
            <a:r>
              <a:rPr lang="en-GB" b="1" dirty="0" smtClean="0"/>
              <a:t>RESISTANCE</a:t>
            </a:r>
            <a:r>
              <a:rPr lang="en-GB" dirty="0" smtClean="0"/>
              <a:t> (R).</a:t>
            </a: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Basic Theory - Analogies</a:t>
            </a:r>
            <a:endParaRPr lang="en-GB" sz="20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400" dirty="0" smtClean="0"/>
          </a:p>
          <a:p>
            <a:r>
              <a:rPr lang="en-GB" dirty="0" smtClean="0"/>
              <a:t> Note the analogies between </a:t>
            </a:r>
          </a:p>
          <a:p>
            <a:endParaRPr lang="en-GB" b="1" dirty="0" smtClean="0"/>
          </a:p>
          <a:p>
            <a:r>
              <a:rPr lang="en-GB" b="1" dirty="0" smtClean="0"/>
              <a:t>Electricity	</a:t>
            </a:r>
            <a:r>
              <a:rPr lang="en-GB" b="1" dirty="0" smtClean="0">
                <a:sym typeface="Wingdings" pitchFamily="2" charset="2"/>
              </a:rPr>
              <a:t> Mechanics	 Fluids</a:t>
            </a:r>
            <a:endParaRPr lang="en-GB" b="1" dirty="0" smtClean="0"/>
          </a:p>
          <a:p>
            <a:endParaRPr lang="en-GB" dirty="0" smtClean="0"/>
          </a:p>
          <a:p>
            <a:r>
              <a:rPr lang="en-GB" dirty="0" smtClean="0"/>
              <a:t>Voltage 		</a:t>
            </a:r>
            <a:r>
              <a:rPr lang="en-GB" dirty="0" smtClean="0">
                <a:sym typeface="Wingdings" pitchFamily="2" charset="2"/>
              </a:rPr>
              <a:t> </a:t>
            </a:r>
            <a:r>
              <a:rPr lang="en-GB" dirty="0" smtClean="0"/>
              <a:t>Force 	</a:t>
            </a:r>
            <a:r>
              <a:rPr lang="en-GB" dirty="0" smtClean="0">
                <a:sym typeface="Wingdings" pitchFamily="2" charset="2"/>
              </a:rPr>
              <a:t></a:t>
            </a:r>
            <a:r>
              <a:rPr lang="en-GB" dirty="0" smtClean="0"/>
              <a:t> Pressure.</a:t>
            </a:r>
          </a:p>
          <a:p>
            <a:r>
              <a:rPr lang="en-GB" dirty="0" smtClean="0"/>
              <a:t>Current 		</a:t>
            </a:r>
            <a:r>
              <a:rPr lang="en-GB" dirty="0" smtClean="0">
                <a:sym typeface="Wingdings" pitchFamily="2" charset="2"/>
              </a:rPr>
              <a:t></a:t>
            </a:r>
            <a:r>
              <a:rPr lang="en-GB" dirty="0" smtClean="0"/>
              <a:t> Movement 	</a:t>
            </a:r>
            <a:r>
              <a:rPr lang="en-GB" dirty="0" smtClean="0">
                <a:sym typeface="Wingdings" pitchFamily="2" charset="2"/>
              </a:rPr>
              <a:t></a:t>
            </a:r>
            <a:r>
              <a:rPr lang="en-GB" dirty="0" smtClean="0"/>
              <a:t> Flow rate.</a:t>
            </a:r>
          </a:p>
          <a:p>
            <a:r>
              <a:rPr lang="en-GB" dirty="0" smtClean="0"/>
              <a:t>Resistance 	</a:t>
            </a:r>
            <a:r>
              <a:rPr lang="en-GB" dirty="0" smtClean="0">
                <a:sym typeface="Wingdings" pitchFamily="2" charset="2"/>
              </a:rPr>
              <a:t></a:t>
            </a:r>
            <a:r>
              <a:rPr lang="en-GB" dirty="0" smtClean="0"/>
              <a:t> Friction 	</a:t>
            </a:r>
            <a:r>
              <a:rPr lang="en-GB" dirty="0" smtClean="0">
                <a:sym typeface="Wingdings" pitchFamily="2" charset="2"/>
              </a:rPr>
              <a:t> </a:t>
            </a:r>
            <a:r>
              <a:rPr lang="en-GB" dirty="0" smtClean="0"/>
              <a:t>Restriction / Viscosity</a:t>
            </a: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Basic Theory – Electron Energy and Charge</a:t>
            </a:r>
            <a:endParaRPr lang="en-GB" sz="20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400" dirty="0" smtClean="0"/>
          </a:p>
          <a:p>
            <a:r>
              <a:rPr lang="en-GB" dirty="0" smtClean="0"/>
              <a:t> Each electron carries a small amount of energy equal to -160.25 x 10</a:t>
            </a:r>
            <a:r>
              <a:rPr lang="en-GB" baseline="30000" dirty="0" smtClean="0"/>
              <a:t>-21</a:t>
            </a:r>
            <a:r>
              <a:rPr lang="en-GB" dirty="0" smtClean="0"/>
              <a:t> Joules per Volt.</a:t>
            </a:r>
          </a:p>
          <a:p>
            <a:endParaRPr lang="en-GB" dirty="0" smtClean="0"/>
          </a:p>
          <a:p>
            <a:r>
              <a:rPr lang="en-GB" dirty="0" smtClean="0"/>
              <a:t> The greater the voltage, the greater this energy becomes. </a:t>
            </a:r>
          </a:p>
          <a:p>
            <a:endParaRPr lang="en-GB" dirty="0" smtClean="0"/>
          </a:p>
          <a:p>
            <a:r>
              <a:rPr lang="en-GB" dirty="0" smtClean="0"/>
              <a:t>The total energy per volt is called the </a:t>
            </a:r>
            <a:r>
              <a:rPr lang="en-GB" b="1" dirty="0" smtClean="0"/>
              <a:t>CHARGE</a:t>
            </a:r>
            <a:r>
              <a:rPr lang="en-GB" dirty="0" smtClean="0"/>
              <a:t> (Q) and this is measured in Coulombs.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/>
        </p:nvGraphicFramePr>
        <p:xfrm>
          <a:off x="1785918" y="4500570"/>
          <a:ext cx="5438383" cy="428641"/>
        </p:xfrm>
        <a:graphic>
          <a:graphicData uri="http://schemas.openxmlformats.org/presentationml/2006/ole">
            <p:oleObj spid="_x0000_s1026" name="Equation" r:id="rId4" imgW="2577960" imgH="20304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Basic Theory – Current</a:t>
            </a:r>
            <a:endParaRPr lang="en-GB" sz="20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400" dirty="0" smtClean="0"/>
          </a:p>
          <a:p>
            <a:r>
              <a:rPr lang="en-GB" dirty="0" smtClean="0"/>
              <a:t> The charge transferred per second is called the </a:t>
            </a:r>
            <a:r>
              <a:rPr lang="en-GB" b="1" dirty="0" smtClean="0"/>
              <a:t>CURRENT</a:t>
            </a:r>
            <a:r>
              <a:rPr lang="en-GB" dirty="0" smtClean="0"/>
              <a:t> (I) and this is measured in Amperes (A).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1 Amp = 1 Coulomb per second.</a:t>
            </a: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graphicFrame>
        <p:nvGraphicFramePr>
          <p:cNvPr id="3075" name="Object 3"/>
          <p:cNvGraphicFramePr>
            <a:graphicFrameLocks noChangeAspect="1"/>
          </p:cNvGraphicFramePr>
          <p:nvPr/>
        </p:nvGraphicFramePr>
        <p:xfrm>
          <a:off x="2285984" y="3143248"/>
          <a:ext cx="4394200" cy="831850"/>
        </p:xfrm>
        <a:graphic>
          <a:graphicData uri="http://schemas.openxmlformats.org/presentationml/2006/ole">
            <p:oleObj spid="_x0000_s3075" name="Equation" r:id="rId4" imgW="2082600" imgH="39348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Basic Theory – Current Conventions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ea typeface="MS Gothic" charset="0"/>
                <a:cs typeface="MS Gothic" charset="0"/>
              </a:rPr>
              <a:t>Don’t get confused!</a:t>
            </a:r>
            <a:endParaRPr lang="en-GB" sz="2000" b="1" dirty="0">
              <a:ea typeface="MS Gothic" charset="0"/>
              <a:cs typeface="MS Gothic" charset="0"/>
            </a:endParaRPr>
          </a:p>
          <a:p>
            <a:endParaRPr lang="en-GB" sz="1400" dirty="0" smtClean="0"/>
          </a:p>
          <a:p>
            <a:r>
              <a:rPr lang="en-GB" dirty="0" smtClean="0"/>
              <a:t>Electrons flow from –</a:t>
            </a:r>
            <a:r>
              <a:rPr lang="en-GB" dirty="0" err="1" smtClean="0"/>
              <a:t>ve</a:t>
            </a:r>
            <a:r>
              <a:rPr lang="en-GB" dirty="0" smtClean="0"/>
              <a:t> to positive terminal of battery. Attracted to positive terminal as they have negative charge.</a:t>
            </a:r>
          </a:p>
          <a:p>
            <a:endParaRPr lang="en-GB" dirty="0" smtClean="0"/>
          </a:p>
          <a:p>
            <a:r>
              <a:rPr lang="en-GB" dirty="0" smtClean="0"/>
              <a:t>BUT conventional </a:t>
            </a:r>
            <a:r>
              <a:rPr lang="en-GB" b="1" dirty="0" smtClean="0"/>
              <a:t>Current , I ,</a:t>
            </a:r>
            <a:r>
              <a:rPr lang="en-GB" dirty="0" smtClean="0"/>
              <a:t> is defined to be in opposite direction i.e. +</a:t>
            </a:r>
            <a:r>
              <a:rPr lang="en-GB" dirty="0" err="1" smtClean="0"/>
              <a:t>ve</a:t>
            </a:r>
            <a:r>
              <a:rPr lang="en-GB" dirty="0" smtClean="0"/>
              <a:t> to -</a:t>
            </a:r>
            <a:r>
              <a:rPr lang="en-GB" dirty="0" err="1" smtClean="0"/>
              <a:t>ve</a:t>
            </a:r>
            <a:endParaRPr lang="en-GB" sz="1400" dirty="0" smtClean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endParaRPr lang="en-GB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7172" name="Picture 4" descr="http://upload.wikimedia.org/wikipedia/commons/thumb/2/2e/Current_notation.svg/230px-Current_notation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78824" y="4076716"/>
            <a:ext cx="3050498" cy="2281242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Basic Theory – Examples </a:t>
            </a:r>
            <a:endParaRPr lang="en-GB" sz="20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400" dirty="0" smtClean="0"/>
          </a:p>
          <a:p>
            <a:pPr marL="342900" indent="-342900">
              <a:buAutoNum type="arabicPeriod"/>
            </a:pPr>
            <a:r>
              <a:rPr lang="en-GB" dirty="0" smtClean="0"/>
              <a:t>A charge of 500 Coulombs flows through a conductor in 200 seconds. What is the average current?					</a:t>
            </a:r>
          </a:p>
          <a:p>
            <a:pPr marL="342900" indent="-342900"/>
            <a:r>
              <a:rPr lang="en-GB" dirty="0" smtClean="0"/>
              <a:t>									(2.5 A)</a:t>
            </a:r>
          </a:p>
          <a:p>
            <a:endParaRPr lang="en-GB" dirty="0" smtClean="0"/>
          </a:p>
          <a:p>
            <a:pPr marL="342900" indent="-342900">
              <a:buAutoNum type="arabicPeriod" startAt="2"/>
            </a:pPr>
            <a:r>
              <a:rPr lang="en-GB" dirty="0" smtClean="0"/>
              <a:t>A Battery holds a charge of 2000 Coulombs at a potential of 12 Volts. What is the energy stored?</a:t>
            </a:r>
          </a:p>
          <a:p>
            <a:pPr marL="3543300" lvl="7" indent="-342900"/>
            <a:r>
              <a:rPr lang="en-GB" dirty="0" smtClean="0"/>
              <a:t>					 (24000 Joules)</a:t>
            </a: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4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Basic Theory – Potential Difference (P.D) Fluid Analogy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600" dirty="0" smtClean="0"/>
              <a:t>Another term for voltage difference from fluid analogy. 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600" dirty="0" smtClean="0"/>
              <a:t>Liquid flows from left to right along horizontal tube (Level difference) 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600" dirty="0" smtClean="0"/>
              <a:t>Pressure head (pressure in pipe) falls due to friction</a:t>
            </a:r>
            <a:r>
              <a:rPr lang="en-GB" sz="16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 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The height of the column of liquid represents potential energy</a:t>
            </a:r>
          </a:p>
          <a:p>
            <a:endParaRPr lang="en-GB" sz="1600" dirty="0" smtClean="0"/>
          </a:p>
          <a:p>
            <a:r>
              <a:rPr lang="en-GB" sz="1600" dirty="0" smtClean="0"/>
              <a:t>The difference in height between points A and B is called the POTENTIAL DIFFERENCE</a:t>
            </a:r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dirty="0" smtClean="0"/>
          </a:p>
          <a:p>
            <a:pPr marL="3543300" lvl="7" indent="-342900"/>
            <a:endParaRPr lang="en-GB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 l="16113" t="60547" r="13574" b="16015"/>
          <a:stretch>
            <a:fillRect/>
          </a:stretch>
        </p:blipFill>
        <p:spPr bwMode="auto">
          <a:xfrm>
            <a:off x="1071538" y="4929198"/>
            <a:ext cx="6858048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Basic Theory – Potential Difference (P.D)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 l="19043" t="22461" r="17236" b="22851"/>
          <a:stretch>
            <a:fillRect/>
          </a:stretch>
        </p:blipFill>
        <p:spPr bwMode="auto">
          <a:xfrm>
            <a:off x="4143372" y="2357430"/>
            <a:ext cx="4691946" cy="3020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3889373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600" dirty="0" smtClean="0"/>
              <a:t>Electrical circuit analogous to the fluid example.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A wire conducts electric current from the positive terminal of the battery to 0V.</a:t>
            </a: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Resistance of the wire </a:t>
            </a:r>
            <a:r>
              <a:rPr lang="en-GB" sz="1600" dirty="0" smtClean="0">
                <a:sym typeface="Wingdings" pitchFamily="2" charset="2"/>
              </a:rPr>
              <a:t> </a:t>
            </a:r>
            <a:r>
              <a:rPr lang="en-GB" sz="1600" dirty="0" smtClean="0"/>
              <a:t>voltage falls</a:t>
            </a:r>
          </a:p>
          <a:p>
            <a:r>
              <a:rPr lang="en-GB" sz="1600" dirty="0" smtClean="0"/>
              <a:t>along the length</a:t>
            </a: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Voltage difference between two points  is POTENTIAL DIFFERENCE e.g. A and B </a:t>
            </a:r>
            <a:endParaRPr lang="en-GB" sz="16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332</TotalTime>
  <Words>872</Words>
  <Application>Microsoft Office PowerPoint</Application>
  <PresentationFormat>On-screen Show (4:3)</PresentationFormat>
  <Paragraphs>232</Paragraphs>
  <Slides>17</Slides>
  <Notes>16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9" baseType="lpstr">
      <vt:lpstr>SMU POWERPOINT TEMPLATE</vt:lpstr>
      <vt:lpstr>Equation</vt:lpstr>
      <vt:lpstr>Slide 1</vt:lpstr>
      <vt:lpstr>Syllabus</vt:lpstr>
      <vt:lpstr>Syllabus</vt:lpstr>
      <vt:lpstr>Syllabus</vt:lpstr>
      <vt:lpstr>Syllabus</vt:lpstr>
      <vt:lpstr>Topic 1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Aerodynamics</dc:title>
  <dc:creator>fad-tt</dc:creator>
  <cp:lastModifiedBy>Tim Tudor</cp:lastModifiedBy>
  <cp:revision>50</cp:revision>
  <dcterms:created xsi:type="dcterms:W3CDTF">2010-09-22T08:44:59Z</dcterms:created>
  <dcterms:modified xsi:type="dcterms:W3CDTF">2011-10-14T07:18:39Z</dcterms:modified>
</cp:coreProperties>
</file>