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notesMasterIdLst>
    <p:notesMasterId r:id="rId13"/>
  </p:notesMasterIdLst>
  <p:handoutMasterIdLst>
    <p:handoutMasterId r:id="rId14"/>
  </p:handoutMasterIdLst>
  <p:sldIdLst>
    <p:sldId id="256" r:id="rId2"/>
    <p:sldId id="295" r:id="rId3"/>
    <p:sldId id="296" r:id="rId4"/>
    <p:sldId id="299" r:id="rId5"/>
    <p:sldId id="300" r:id="rId6"/>
    <p:sldId id="301" r:id="rId7"/>
    <p:sldId id="302" r:id="rId8"/>
    <p:sldId id="303" r:id="rId9"/>
    <p:sldId id="298" r:id="rId10"/>
    <p:sldId id="297" r:id="rId11"/>
    <p:sldId id="304" r:id="rId12"/>
  </p:sldIdLst>
  <p:sldSz cx="9144000" cy="6858000" type="screen4x3"/>
  <p:notesSz cx="6669088" cy="97536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55" autoAdjust="0"/>
    <p:restoredTop sz="89784" autoAdjust="0"/>
  </p:normalViewPr>
  <p:slideViewPr>
    <p:cSldViewPr>
      <p:cViewPr varScale="1">
        <p:scale>
          <a:sx n="82" d="100"/>
          <a:sy n="82" d="100"/>
        </p:scale>
        <p:origin x="-13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289A9C92-D5FC-4045-AFCF-E6398A2D6B8C}" type="datetimeFigureOut">
              <a:rPr lang="en-GB"/>
              <a:pPr>
                <a:defRPr/>
              </a:pPr>
              <a:t>29/10/2017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FB9075E6-D1F4-45AD-B029-19442F9C49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182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EF3D43-844E-4EA6-80AA-4B35C992185C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C4D83B-0DE9-4429-ADBC-DA081D28B8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553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9576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5281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2629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4303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0522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EC0523-4EAA-4D3B-B51E-274C6B64392B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4637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6164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1336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9ED2F9-2943-4CAC-BF05-3681DCF5E39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780CB4-7DBA-431B-9B37-35F5C0E7C2D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0FF0EC-C697-4BE8-91B2-BC0C8687C06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CBD789-4A90-471F-85C6-09085C2D970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70CF5-42E8-447A-B3B0-4ADC708AAD6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13A64-8A25-4140-9D23-F0E385552B3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95DD50-3770-45EF-95C0-033DAFAC8F0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97A08A-4515-4389-BBD0-8D2D368B0D6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AD68C0-C270-41C2-8F1B-C7E08C32CB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6D1B2F-A007-4572-BD22-3CD6E76CB6D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A2EFBC-562A-4C53-9DAD-667978AFEBA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12DE9C0-70C4-4DFA-BFFA-F9D0D35A275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moodle.uwtsd.ac.uk/pluginfile.php/92526/mod_resource/content/1/FHUP%20Marking%20Criteria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CLAH4007: Defenders, Conquerors, Vanquished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Study Skills Spotlight – Essay Writing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988840"/>
            <a:ext cx="485775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29708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chance to demonstrate your knowledge and understanding in a longer piece of work. </a:t>
            </a:r>
          </a:p>
          <a:p>
            <a:endParaRPr lang="en-GB" dirty="0"/>
          </a:p>
          <a:p>
            <a:r>
              <a:rPr lang="en-GB" dirty="0" smtClean="0"/>
              <a:t>Develop and sustain coherent argument. </a:t>
            </a:r>
          </a:p>
          <a:p>
            <a:endParaRPr lang="en-GB" dirty="0" smtClean="0"/>
          </a:p>
          <a:p>
            <a:r>
              <a:rPr lang="en-GB" dirty="0" smtClean="0"/>
              <a:t>My chance to assess your strengths/weaknesses, and give you pointers for future work.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482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Introduction – tell the reader what you are going to do. </a:t>
            </a:r>
          </a:p>
          <a:p>
            <a:endParaRPr lang="en-GB" dirty="0"/>
          </a:p>
          <a:p>
            <a:r>
              <a:rPr lang="en-GB" dirty="0" smtClean="0"/>
              <a:t>Main Body – do it. </a:t>
            </a:r>
          </a:p>
          <a:p>
            <a:endParaRPr lang="en-GB" dirty="0"/>
          </a:p>
          <a:p>
            <a:r>
              <a:rPr lang="en-GB" dirty="0" smtClean="0"/>
              <a:t>Conclusion – tell your reader what you have done.</a:t>
            </a:r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978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Referencing: </a:t>
            </a:r>
          </a:p>
          <a:p>
            <a:pPr lvl="1"/>
            <a:r>
              <a:rPr lang="en-GB" dirty="0" smtClean="0"/>
              <a:t>In footnotes!!!</a:t>
            </a:r>
          </a:p>
          <a:p>
            <a:pPr lvl="1"/>
            <a:r>
              <a:rPr lang="en-GB" dirty="0" smtClean="0"/>
              <a:t>Number goes </a:t>
            </a:r>
            <a:r>
              <a:rPr lang="en-GB" i="1" dirty="0" smtClean="0"/>
              <a:t>after </a:t>
            </a:r>
            <a:r>
              <a:rPr lang="en-GB" dirty="0" smtClean="0"/>
              <a:t>punctuation. </a:t>
            </a:r>
          </a:p>
          <a:p>
            <a:pPr lvl="1"/>
            <a:r>
              <a:rPr lang="en-GB" dirty="0" smtClean="0"/>
              <a:t>You can have more than reference in a footnote.</a:t>
            </a:r>
          </a:p>
          <a:p>
            <a:endParaRPr lang="en-GB" dirty="0"/>
          </a:p>
          <a:p>
            <a:r>
              <a:rPr lang="en-GB" dirty="0" smtClean="0"/>
              <a:t>Font:</a:t>
            </a:r>
          </a:p>
          <a:p>
            <a:pPr lvl="1"/>
            <a:r>
              <a:rPr lang="en-GB" dirty="0" smtClean="0"/>
              <a:t>Times New Roman, 12 pt. </a:t>
            </a:r>
          </a:p>
          <a:p>
            <a:pPr lvl="1"/>
            <a:r>
              <a:rPr lang="en-GB" dirty="0" smtClean="0"/>
              <a:t>DOUBLE SPACED!!!</a:t>
            </a:r>
          </a:p>
          <a:p>
            <a:pPr lvl="1"/>
            <a:endParaRPr lang="en-GB" dirty="0"/>
          </a:p>
          <a:p>
            <a:r>
              <a:rPr lang="en-GB" sz="2000" dirty="0" smtClean="0"/>
              <a:t>Microsoft Word document.</a:t>
            </a:r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830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Argument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Argument and evidence.</a:t>
            </a:r>
          </a:p>
          <a:p>
            <a:pPr lvl="1"/>
            <a:r>
              <a:rPr lang="en-GB" dirty="0" smtClean="0"/>
              <a:t>Less evidence = weaker argument. </a:t>
            </a:r>
          </a:p>
          <a:p>
            <a:pPr lvl="1"/>
            <a:endParaRPr lang="en-GB" dirty="0"/>
          </a:p>
          <a:p>
            <a:r>
              <a:rPr lang="en-GB" dirty="0" smtClean="0"/>
              <a:t>Go beyond description – engage and analyse.</a:t>
            </a:r>
          </a:p>
          <a:p>
            <a:endParaRPr lang="en-GB" dirty="0" smtClean="0"/>
          </a:p>
          <a:p>
            <a:r>
              <a:rPr lang="en-GB" dirty="0" smtClean="0"/>
              <a:t>Authority and Objectivity:</a:t>
            </a:r>
          </a:p>
          <a:p>
            <a:pPr lvl="1"/>
            <a:r>
              <a:rPr lang="en-GB" dirty="0" smtClean="0"/>
              <a:t>Avoid emotive words and phrases; your argument should persuade the reader, not  your language. 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930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Engagement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Critical engagement means a number of different things…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There is critical engagement with the ancient sources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There is critical engagement with modern scholarship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And, MOST IMPORTANTLY, there is critical engagement with the question, topic and subject.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Marking Criteria: </a:t>
            </a:r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moodle.uwtsd.ac.uk/pluginfile.php/92526/mod_resource/content/1/FHUP%20Marking%20Criteria.pdf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085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‘Uneven U’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Step 5: broader, theoretical statements.</a:t>
            </a:r>
          </a:p>
          <a:p>
            <a:pPr lvl="1"/>
            <a:r>
              <a:rPr lang="en-GB" dirty="0" smtClean="0"/>
              <a:t>Could introduce or close a section.</a:t>
            </a:r>
          </a:p>
          <a:p>
            <a:r>
              <a:rPr lang="en-GB" dirty="0" smtClean="0"/>
              <a:t>Step 4: more specific statements.</a:t>
            </a:r>
          </a:p>
          <a:p>
            <a:pPr lvl="1"/>
            <a:r>
              <a:rPr lang="en-GB" dirty="0" smtClean="0"/>
              <a:t>Could introduce a problem or subtopic. </a:t>
            </a:r>
          </a:p>
          <a:p>
            <a:r>
              <a:rPr lang="en-GB" dirty="0" smtClean="0"/>
              <a:t>Step 3: evidence and theory balance. </a:t>
            </a:r>
          </a:p>
          <a:p>
            <a:pPr lvl="1"/>
            <a:r>
              <a:rPr lang="en-GB" dirty="0" smtClean="0"/>
              <a:t>Could introduce a general example in the subtopic. </a:t>
            </a:r>
          </a:p>
          <a:p>
            <a:r>
              <a:rPr lang="en-GB" dirty="0" smtClean="0"/>
              <a:t>Step 2: turning to specific evidence.</a:t>
            </a:r>
          </a:p>
          <a:p>
            <a:pPr lvl="1"/>
            <a:r>
              <a:rPr lang="en-GB" dirty="0" smtClean="0"/>
              <a:t>Could contextualise the evidence and associated issues. </a:t>
            </a:r>
          </a:p>
          <a:p>
            <a:r>
              <a:rPr lang="en-GB" dirty="0" smtClean="0"/>
              <a:t>Step 1: raw evidence.</a:t>
            </a:r>
          </a:p>
          <a:p>
            <a:pPr lvl="1"/>
            <a:r>
              <a:rPr lang="en-GB" dirty="0" smtClean="0"/>
              <a:t>Could present evidence itself, possibly through direct quote or paraphrasing.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5051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Cottrell, S. 2005, </a:t>
            </a:r>
            <a:r>
              <a:rPr lang="en-GB" i="1" dirty="0" smtClean="0"/>
              <a:t>Critical Thinking Skills: Developing Effective Analysis and Argument</a:t>
            </a:r>
            <a:r>
              <a:rPr lang="en-GB" dirty="0" smtClean="0"/>
              <a:t>. Basingstoke: Palgrave MacMillan. </a:t>
            </a:r>
          </a:p>
          <a:p>
            <a:endParaRPr lang="en-GB" dirty="0"/>
          </a:p>
          <a:p>
            <a:r>
              <a:rPr lang="en-GB" dirty="0" err="1" smtClean="0"/>
              <a:t>Hayot</a:t>
            </a:r>
            <a:r>
              <a:rPr lang="en-GB" dirty="0" smtClean="0"/>
              <a:t>, E. 2014, </a:t>
            </a:r>
            <a:r>
              <a:rPr lang="en-GB" i="1" dirty="0" smtClean="0"/>
              <a:t>The Elements of Academic Style: Writing for the Humanities</a:t>
            </a:r>
            <a:r>
              <a:rPr lang="en-GB" dirty="0" smtClean="0"/>
              <a:t>. New York: Columbia University Press (pp. 59-73 on The Uneven U).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7688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Write c.300 words on one of the topics below: 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Discuss </a:t>
            </a:r>
            <a:r>
              <a:rPr lang="en-GB" dirty="0" smtClean="0"/>
              <a:t>the development of the Athenian constitution in the </a:t>
            </a:r>
            <a:r>
              <a:rPr lang="en-GB" dirty="0" err="1" smtClean="0"/>
              <a:t>Pentakontaetia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To </a:t>
            </a:r>
            <a:r>
              <a:rPr lang="en-GB" dirty="0"/>
              <a:t>what extent was Athens responsible for beginning the First Peloponnesian War? 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  <a:p>
            <a:pPr marL="274320" lvl="1" indent="0"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5744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Foster, E. 2010, 'The Athenian acme in book one of Thucydides: the Spartan war congress and the </a:t>
            </a:r>
            <a:r>
              <a:rPr lang="en-GB" dirty="0" err="1"/>
              <a:t>Pentekontaetia</a:t>
            </a:r>
            <a:r>
              <a:rPr lang="en-GB" dirty="0"/>
              <a:t>'. In </a:t>
            </a:r>
            <a:r>
              <a:rPr lang="en-GB" i="1" dirty="0"/>
              <a:t>ibid, Thucydides, Pericles, and </a:t>
            </a:r>
            <a:r>
              <a:rPr lang="en-GB" i="1" dirty="0" err="1"/>
              <a:t>Periclean</a:t>
            </a:r>
            <a:r>
              <a:rPr lang="en-GB" i="1" dirty="0"/>
              <a:t> I</a:t>
            </a:r>
            <a:r>
              <a:rPr lang="en-GB" i="1" dirty="0" smtClean="0"/>
              <a:t>mperialism</a:t>
            </a:r>
            <a:r>
              <a:rPr lang="en-GB" dirty="0"/>
              <a:t>. Cambridge: Cambridge University Press</a:t>
            </a:r>
          </a:p>
          <a:p>
            <a:r>
              <a:rPr lang="en-GB" dirty="0" smtClean="0"/>
              <a:t>Rood, T. 2006, </a:t>
            </a:r>
            <a:r>
              <a:rPr lang="en-GB" dirty="0"/>
              <a:t>'Objectivity and </a:t>
            </a:r>
            <a:r>
              <a:rPr lang="en-GB" dirty="0" smtClean="0"/>
              <a:t>Authority: </a:t>
            </a:r>
            <a:r>
              <a:rPr lang="en-GB" dirty="0"/>
              <a:t>Thucydides' Historical Method' in </a:t>
            </a:r>
            <a:r>
              <a:rPr lang="en-GB" dirty="0" err="1"/>
              <a:t>Rengakos</a:t>
            </a:r>
            <a:r>
              <a:rPr lang="en-GB" dirty="0"/>
              <a:t>, A., &amp; </a:t>
            </a:r>
            <a:r>
              <a:rPr lang="en-GB" dirty="0" err="1"/>
              <a:t>Tsakmakis</a:t>
            </a:r>
            <a:r>
              <a:rPr lang="en-GB" dirty="0"/>
              <a:t>, </a:t>
            </a:r>
            <a:r>
              <a:rPr lang="en-GB" dirty="0" smtClean="0"/>
              <a:t>A.</a:t>
            </a:r>
            <a:r>
              <a:rPr lang="en-GB" dirty="0"/>
              <a:t> </a:t>
            </a:r>
            <a:r>
              <a:rPr lang="en-GB" i="1" dirty="0"/>
              <a:t>Brill's C</a:t>
            </a:r>
            <a:r>
              <a:rPr lang="en-GB" i="1" dirty="0" smtClean="0"/>
              <a:t>ompanion </a:t>
            </a:r>
            <a:r>
              <a:rPr lang="en-GB" i="1" dirty="0"/>
              <a:t>to Thucydides</a:t>
            </a:r>
            <a:r>
              <a:rPr lang="en-GB" dirty="0"/>
              <a:t>. Leiden: Brill.</a:t>
            </a:r>
          </a:p>
          <a:p>
            <a:r>
              <a:rPr lang="en-GB" dirty="0" smtClean="0"/>
              <a:t>Stahl, H.-P. 2006, </a:t>
            </a:r>
            <a:r>
              <a:rPr lang="en-GB" dirty="0"/>
              <a:t>'Narrative Unity and Consistency of </a:t>
            </a:r>
            <a:r>
              <a:rPr lang="en-GB" dirty="0" smtClean="0"/>
              <a:t>Thought: </a:t>
            </a:r>
            <a:r>
              <a:rPr lang="en-GB" dirty="0"/>
              <a:t>Composition of Event Sequences in Thucydides' in </a:t>
            </a:r>
            <a:r>
              <a:rPr lang="en-GB" dirty="0" err="1"/>
              <a:t>Rengakos</a:t>
            </a:r>
            <a:r>
              <a:rPr lang="en-GB" dirty="0"/>
              <a:t>, A., &amp; </a:t>
            </a:r>
            <a:r>
              <a:rPr lang="en-GB" dirty="0" err="1"/>
              <a:t>Tsakmakis</a:t>
            </a:r>
            <a:r>
              <a:rPr lang="en-GB" dirty="0"/>
              <a:t>, A. (2006). </a:t>
            </a:r>
            <a:r>
              <a:rPr lang="en-GB" i="1" dirty="0"/>
              <a:t>Brill's </a:t>
            </a:r>
            <a:r>
              <a:rPr lang="en-GB" i="1" dirty="0" smtClean="0"/>
              <a:t>Companion </a:t>
            </a:r>
            <a:r>
              <a:rPr lang="en-GB" i="1" dirty="0"/>
              <a:t>to Thucydides</a:t>
            </a:r>
            <a:r>
              <a:rPr lang="en-GB" dirty="0"/>
              <a:t>. Leiden: </a:t>
            </a:r>
            <a:r>
              <a:rPr lang="en-GB" dirty="0" smtClean="0"/>
              <a:t>Brill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74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2219</TotalTime>
  <Words>419</Words>
  <Application>Microsoft Office PowerPoint</Application>
  <PresentationFormat>On-screen Show (4:3)</PresentationFormat>
  <Paragraphs>87</Paragraphs>
  <Slides>11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Clarity</vt:lpstr>
      <vt:lpstr>CLAH4007: Defenders, Conquerors, Vanquished</vt:lpstr>
      <vt:lpstr>Why? </vt:lpstr>
      <vt:lpstr>Why?</vt:lpstr>
      <vt:lpstr>Structure</vt:lpstr>
      <vt:lpstr>Format</vt:lpstr>
      <vt:lpstr>Argument </vt:lpstr>
      <vt:lpstr>Critical Engagement</vt:lpstr>
      <vt:lpstr>The ‘Uneven U’ Approach</vt:lpstr>
      <vt:lpstr>Further Resources</vt:lpstr>
      <vt:lpstr>Task </vt:lpstr>
      <vt:lpstr>Further reading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sf003</dc:creator>
  <cp:lastModifiedBy>Administrator</cp:lastModifiedBy>
  <cp:revision>249</cp:revision>
  <cp:lastPrinted>2017-10-29T11:51:29Z</cp:lastPrinted>
  <dcterms:created xsi:type="dcterms:W3CDTF">2012-09-30T09:00:07Z</dcterms:created>
  <dcterms:modified xsi:type="dcterms:W3CDTF">2017-10-29T12:04:34Z</dcterms:modified>
</cp:coreProperties>
</file>