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466" r:id="rId5"/>
    <p:sldId id="832" r:id="rId6"/>
    <p:sldId id="875" r:id="rId7"/>
    <p:sldId id="833" r:id="rId8"/>
    <p:sldId id="873" r:id="rId9"/>
    <p:sldId id="834" r:id="rId10"/>
    <p:sldId id="874" r:id="rId11"/>
    <p:sldId id="836" r:id="rId12"/>
    <p:sldId id="837" r:id="rId13"/>
    <p:sldId id="842" r:id="rId14"/>
    <p:sldId id="835" r:id="rId15"/>
    <p:sldId id="838" r:id="rId16"/>
    <p:sldId id="843" r:id="rId17"/>
    <p:sldId id="839" r:id="rId18"/>
    <p:sldId id="841" r:id="rId19"/>
    <p:sldId id="840" r:id="rId20"/>
    <p:sldId id="844" r:id="rId21"/>
    <p:sldId id="845" r:id="rId22"/>
    <p:sldId id="846" r:id="rId23"/>
    <p:sldId id="847" r:id="rId24"/>
    <p:sldId id="849" r:id="rId25"/>
    <p:sldId id="848" r:id="rId26"/>
    <p:sldId id="850" r:id="rId27"/>
    <p:sldId id="851" r:id="rId28"/>
    <p:sldId id="852" r:id="rId29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06" autoAdjust="0"/>
    <p:restoredTop sz="94715" autoAdjust="0"/>
  </p:normalViewPr>
  <p:slideViewPr>
    <p:cSldViewPr>
      <p:cViewPr varScale="1">
        <p:scale>
          <a:sx n="78" d="100"/>
          <a:sy n="78" d="100"/>
        </p:scale>
        <p:origin x="101" y="1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5469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0767A10C-6F14-8FF4-2924-39E86D770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48CCCC30-2E64-22F4-1440-E3A2835A6492}"/>
              </a:ext>
            </a:extLst>
          </p:cNvPr>
          <p:cNvSpPr txBox="1"/>
          <p:nvPr/>
        </p:nvSpPr>
        <p:spPr>
          <a:xfrm>
            <a:off x="5448875" y="1773610"/>
            <a:ext cx="1292662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金剛經相關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r>
              <a:rPr lang="zh-CN" altLang="en-US" sz="3600" b="1" dirty="0">
                <a:solidFill>
                  <a:schemeClr val="bg1"/>
                </a:solidFill>
              </a:rPr>
              <a:t>英文論文討論</a:t>
            </a:r>
            <a:endParaRPr lang="zh-TW" alt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305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FD66AE01-6863-2666-DDF9-F00DC73A5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684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B2D45A3E-80E6-87CD-727C-5F8E4A725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613" y="144016"/>
            <a:ext cx="6131872" cy="6526138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88B4B866-F9C5-96D6-D723-F5C740879B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630" y="144016"/>
            <a:ext cx="4381984" cy="652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75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196D990-364D-C615-D55C-CB6B905E3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42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FE9AC2F5-8CBE-2CD5-D3A0-8F6987F02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5" y="0"/>
            <a:ext cx="12215887" cy="685158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7E0DFE7A-D026-AFFE-165A-0793D13557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456" y="1845618"/>
            <a:ext cx="11948414" cy="5013970"/>
          </a:xfrm>
          <a:prstGeom prst="rect">
            <a:avLst/>
          </a:prstGeom>
          <a:ln w="19050">
            <a:solidFill>
              <a:srgbClr val="C00000"/>
            </a:solidFill>
          </a:ln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D97AA1C-2962-CE5A-B3A7-6DB7CF75F113}"/>
              </a:ext>
            </a:extLst>
          </p:cNvPr>
          <p:cNvSpPr txBox="1"/>
          <p:nvPr/>
        </p:nvSpPr>
        <p:spPr>
          <a:xfrm>
            <a:off x="5951190" y="162959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b="1" dirty="0">
                <a:solidFill>
                  <a:srgbClr val="0000FF"/>
                </a:solidFill>
              </a:rPr>
              <a:t>《</a:t>
            </a:r>
            <a:r>
              <a:rPr lang="zh-TW" altLang="en-US" b="1" dirty="0">
                <a:solidFill>
                  <a:srgbClr val="0000FF"/>
                </a:solidFill>
              </a:rPr>
              <a:t>八千頌般若</a:t>
            </a:r>
            <a:r>
              <a:rPr lang="en-US" altLang="zh-TW" b="1" dirty="0">
                <a:solidFill>
                  <a:srgbClr val="0000FF"/>
                </a:solidFill>
              </a:rPr>
              <a:t>》</a:t>
            </a:r>
            <a:r>
              <a:rPr lang="zh-CN" altLang="en-US" b="1" dirty="0">
                <a:solidFill>
                  <a:srgbClr val="0000FF"/>
                </a:solidFill>
              </a:rPr>
              <a:t>；</a:t>
            </a:r>
            <a:r>
              <a:rPr lang="zh-TW" altLang="en-US" b="1" dirty="0">
                <a:solidFill>
                  <a:srgbClr val="0000FF"/>
                </a:solidFill>
              </a:rPr>
              <a:t>又稱</a:t>
            </a:r>
            <a:r>
              <a:rPr lang="en-US" altLang="zh-TW" b="1" dirty="0">
                <a:solidFill>
                  <a:srgbClr val="0000FF"/>
                </a:solidFill>
              </a:rPr>
              <a:t>《</a:t>
            </a:r>
            <a:r>
              <a:rPr lang="zh-TW" altLang="en-US" b="1" dirty="0">
                <a:solidFill>
                  <a:srgbClr val="0000FF"/>
                </a:solidFill>
              </a:rPr>
              <a:t>小品般若波羅蜜經</a:t>
            </a:r>
            <a:r>
              <a:rPr lang="en-US" altLang="zh-TW" b="1" dirty="0">
                <a:solidFill>
                  <a:srgbClr val="0000FF"/>
                </a:solidFill>
              </a:rPr>
              <a:t>》</a:t>
            </a:r>
            <a:endParaRPr lang="zh-TW" altLang="en-US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131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CD039AAB-341B-4BF1-D8BF-E47BBDFD93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90" y="117426"/>
            <a:ext cx="11423799" cy="2065809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775E72B3-C576-41CA-C4B7-26E1639D40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97727"/>
            <a:ext cx="12190413" cy="456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472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FAF79527-C679-7C17-D592-788C36EA8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0"/>
            <a:ext cx="12313368" cy="685158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A0419ACB-C33B-12BB-8897-F9C2B35316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4" y="1917626"/>
            <a:ext cx="12054139" cy="1296144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8948833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B4089D96-9BEC-87FC-F1B0-32539CFAA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0"/>
            <a:ext cx="12313368" cy="685158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9747285C-2073-6733-95CB-12A31314F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88" y="2925738"/>
            <a:ext cx="12005382" cy="1368152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3595193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8579DC23-6296-B7B4-E9D5-6EE2BEAA7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0"/>
            <a:ext cx="12313368" cy="685158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490C717D-7B5E-DECC-482F-9F5B681BCB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768" y="405458"/>
            <a:ext cx="12059118" cy="1539230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77239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5AB177CC-A391-79FA-E891-DF488617D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894" cy="4581922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5A527BC0-9FF3-D6D7-3417-F119F274A8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4" y="4725938"/>
            <a:ext cx="12071870" cy="1728192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2426963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6E5D545B-918E-2C35-1665-70A0153DA9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894" cy="4581922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E38CED42-7B80-D900-AFBE-7F9DA2404C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38" y="4581922"/>
            <a:ext cx="12025336" cy="1296144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4442C5F0-DE55-B90E-2D61-F44E5C43F2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55" y="5950074"/>
            <a:ext cx="12025336" cy="864096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711749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4B986682-9477-BFE5-1856-54B17966C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CAF22DED-11A8-2B29-398C-8C9F967111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42" y="4869954"/>
            <a:ext cx="11868413" cy="1944216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6430556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45BD0481-FCE3-E04D-077B-BB11B930B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059B09FD-3448-DE7A-6E56-6D9BDD29BD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42" y="2493690"/>
            <a:ext cx="11953328" cy="1296144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6778072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B9282D1C-11A2-F271-A105-58C12D3B51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321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4A1434B6-FC38-7B84-E933-64C05362B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9869F546-4146-EC81-DA65-BE7BE32F28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07" y="3213770"/>
            <a:ext cx="12049571" cy="1008112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56E864A8-E5EE-23D6-C3A8-48D475FEEB2D}"/>
              </a:ext>
            </a:extLst>
          </p:cNvPr>
          <p:cNvSpPr txBox="1"/>
          <p:nvPr/>
        </p:nvSpPr>
        <p:spPr>
          <a:xfrm>
            <a:off x="5807174" y="1245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1" dirty="0">
                <a:solidFill>
                  <a:srgbClr val="0000FF"/>
                </a:solidFill>
              </a:rPr>
              <a:t>薩迦耶見；身見</a:t>
            </a:r>
            <a:endParaRPr lang="zh-TW" altLang="en-US" b="1" dirty="0">
              <a:solidFill>
                <a:srgbClr val="0000FF"/>
              </a:solidFill>
            </a:endParaRPr>
          </a:p>
        </p:txBody>
      </p:sp>
      <p:cxnSp>
        <p:nvCxnSpPr>
          <p:cNvPr id="10" name="直線單箭頭接點 9">
            <a:extLst>
              <a:ext uri="{FF2B5EF4-FFF2-40B4-BE49-F238E27FC236}">
                <a16:creationId xmlns:a16="http://schemas.microsoft.com/office/drawing/2014/main" id="{F76D0BAB-061F-5A4A-6817-3BAE03C64BEE}"/>
              </a:ext>
            </a:extLst>
          </p:cNvPr>
          <p:cNvCxnSpPr>
            <a:cxnSpLocks/>
          </p:cNvCxnSpPr>
          <p:nvPr/>
        </p:nvCxnSpPr>
        <p:spPr>
          <a:xfrm flipV="1">
            <a:off x="5519142" y="405458"/>
            <a:ext cx="288032" cy="360040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642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E86B0C63-E70A-583F-B608-A1D9A75489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D9EC72F0-3334-E123-461A-3D3BEB0C4A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42" y="5374010"/>
            <a:ext cx="11881320" cy="1152128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3440870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D8A6281-8429-DB4D-7220-36610627D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928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6DD2D8E8-612D-3CE5-8AC5-C9863BE3F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33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10795BB9-DA7A-0791-5987-06215423E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35" y="0"/>
            <a:ext cx="12176478" cy="5229994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6A9037EC-2705-6610-E3DA-068855E2C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4" y="5229994"/>
            <a:ext cx="12150894" cy="1584176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40821327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C69B607E-B521-1563-5492-F8AA20D22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858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86D3CBC5-904B-5A49-9B42-A34E94EC7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4" y="5590034"/>
            <a:ext cx="12097344" cy="1269554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8334D66A-840F-F9E3-7141-CCA7FAFA4C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12190413" cy="559003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3B22BBA6-2471-BC86-ED93-EAFE3398B4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96" y="3861842"/>
            <a:ext cx="7741738" cy="2880320"/>
          </a:xfrm>
          <a:prstGeom prst="rect">
            <a:avLst/>
          </a:prstGeom>
          <a:ln w="25400">
            <a:solidFill>
              <a:srgbClr val="C00000"/>
            </a:solidFill>
          </a:ln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0BF1FBF5-B3F0-FA98-8B3E-79112B180E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94533" y="4108881"/>
            <a:ext cx="4374684" cy="2417257"/>
          </a:xfrm>
          <a:prstGeom prst="rect">
            <a:avLst/>
          </a:prstGeom>
          <a:ln w="2540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652054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3273435F-EA1F-0244-A7F5-A7439EE75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5590034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44807D5B-93B7-D344-DDC4-34DDEB297D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4" y="5590034"/>
            <a:ext cx="12097344" cy="1269554"/>
          </a:xfrm>
          <a:prstGeom prst="rect">
            <a:avLst/>
          </a:prstGeom>
          <a:ln w="2540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0182274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A0C82D1F-52FB-B9E6-E04C-FA07BA8B7A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054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EA3077FD-5405-5F10-00A1-151C70707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9097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A039ECA-AE5F-4372-3EE0-CC720101B95C}"/>
              </a:ext>
            </a:extLst>
          </p:cNvPr>
          <p:cNvSpPr txBox="1"/>
          <p:nvPr/>
        </p:nvSpPr>
        <p:spPr>
          <a:xfrm>
            <a:off x="406574" y="117426"/>
            <a:ext cx="1192785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200" b="1" dirty="0">
                <a:solidFill>
                  <a:schemeClr val="bg1"/>
                </a:solidFill>
              </a:rPr>
              <a:t>Bibliography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Amore, R &amp; Ching, J 2002, The Buddhist Tradition, in Oxtoby, Willard G (ed.), World Religions Eastern Tradition, Oxford University Press, Canada. 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Conze, E 1988, Buddhist Wisdom Books, The Diamond Sutra and the Heat Sutra, HarperCollins Publishers, London, UK.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Eliade, M &amp; </a:t>
            </a:r>
            <a:r>
              <a:rPr lang="en-US" altLang="zh-TW" sz="2200" dirty="0" err="1">
                <a:solidFill>
                  <a:schemeClr val="bg1"/>
                </a:solidFill>
              </a:rPr>
              <a:t>Couliano</a:t>
            </a:r>
            <a:r>
              <a:rPr lang="en-US" altLang="zh-TW" sz="2200" dirty="0">
                <a:solidFill>
                  <a:schemeClr val="bg1"/>
                </a:solidFill>
              </a:rPr>
              <a:t>, I 2000, The HarperCollins Concise Guide to World Religions, HarperCollins Publishers, New York, USA.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Feuerstein, G 1990, </a:t>
            </a:r>
            <a:r>
              <a:rPr lang="en-US" altLang="zh-TW" sz="2200" dirty="0" err="1">
                <a:solidFill>
                  <a:schemeClr val="bg1"/>
                </a:solidFill>
              </a:rPr>
              <a:t>Encyclopaedic</a:t>
            </a:r>
            <a:r>
              <a:rPr lang="en-US" altLang="zh-TW" sz="2200" dirty="0">
                <a:solidFill>
                  <a:schemeClr val="bg1"/>
                </a:solidFill>
              </a:rPr>
              <a:t> Dictionary of Yoga, Unwin Hyman Ltd, London, UK.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Harvey, P 1998, An Introduction to Buddhism, Cambridge University Press, Cambridge, UK. 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Hope, J 1999, Introducing Buddha, Icon Books Ltd, Cambridge, UK.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Humphreys, C 1958, Buddhism, Penguin Books Ltd, Harmondsworth, UK.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Humphreys, C &amp; Mou-Lam, W 1952, The Sutra of Hui Nen, New York Public Library, New York, USA. Viewed 27 December 2019 &lt;http://www.purifymind.com/SutraHuiNeng.htm&gt;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Keown, D 2000, Buddhism, A Very Short Introduction, Oxford University Press, Oxford, UK.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Küng, H 199, Christianity and the World Religions (trans. P </a:t>
            </a:r>
            <a:r>
              <a:rPr lang="en-US" altLang="zh-TW" sz="2200" dirty="0" err="1">
                <a:solidFill>
                  <a:schemeClr val="bg1"/>
                </a:solidFill>
              </a:rPr>
              <a:t>Heinegg</a:t>
            </a:r>
            <a:r>
              <a:rPr lang="en-US" altLang="zh-TW" sz="2200" dirty="0">
                <a:solidFill>
                  <a:schemeClr val="bg1"/>
                </a:solidFill>
              </a:rPr>
              <a:t>, 1984), SCM Press Ltd, London, UK. </a:t>
            </a:r>
          </a:p>
          <a:p>
            <a:r>
              <a:rPr lang="en-US" altLang="zh-TW" sz="2200" dirty="0" err="1">
                <a:solidFill>
                  <a:schemeClr val="bg1"/>
                </a:solidFill>
              </a:rPr>
              <a:t>Lusthaus</a:t>
            </a:r>
            <a:r>
              <a:rPr lang="en-US" altLang="zh-TW" sz="2200" dirty="0">
                <a:solidFill>
                  <a:schemeClr val="bg1"/>
                </a:solidFill>
              </a:rPr>
              <a:t>, D 1995, Nagarjuna, In: I McGreal, (ed), Great Thinkers of the Eastern World, HarperCollins Publishers, New York, USA. 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Powers, J 1995, Introduction To Tibetan Buddhism, Snow Lion Publications, New York, USA;.</a:t>
            </a:r>
          </a:p>
          <a:p>
            <a:r>
              <a:rPr lang="en-US" altLang="zh-TW" sz="2200" dirty="0">
                <a:solidFill>
                  <a:schemeClr val="bg1"/>
                </a:solidFill>
              </a:rPr>
              <a:t>Thompson, M. 2003, Teach Yourself Eastern Philosophy, Hodder Headline, London, UK. </a:t>
            </a:r>
          </a:p>
          <a:p>
            <a:endParaRPr lang="zh-TW" alt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937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ae89d7-ea59-454b-a2c6-3fb7d47c95f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1B635143F154EA3C7B67311F5F321" ma:contentTypeVersion="18" ma:contentTypeDescription="Create a new document." ma:contentTypeScope="" ma:versionID="bf7a3c74a88946d7d622ed1780ccbe5d">
  <xsd:schema xmlns:xsd="http://www.w3.org/2001/XMLSchema" xmlns:xs="http://www.w3.org/2001/XMLSchema" xmlns:p="http://schemas.microsoft.com/office/2006/metadata/properties" xmlns:ns3="31ae89d7-ea59-454b-a2c6-3fb7d47c95f6" xmlns:ns4="1c2e8053-d6d0-4735-8a61-a5f459ae4f15" targetNamespace="http://schemas.microsoft.com/office/2006/metadata/properties" ma:root="true" ma:fieldsID="7f23170386529110e976ff3ad6fb78ec" ns3:_="" ns4:_="">
    <xsd:import namespace="31ae89d7-ea59-454b-a2c6-3fb7d47c95f6"/>
    <xsd:import namespace="1c2e8053-d6d0-4735-8a61-a5f459ae4f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ae89d7-ea59-454b-a2c6-3fb7d47c95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2e8053-d6d0-4735-8a61-a5f459ae4f15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E9693B1-FFFC-4E1B-AC61-B3D0940693EE}">
  <ds:schemaRefs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1c2e8053-d6d0-4735-8a61-a5f459ae4f15"/>
    <ds:schemaRef ds:uri="http://purl.org/dc/dcmitype/"/>
    <ds:schemaRef ds:uri="31ae89d7-ea59-454b-a2c6-3fb7d47c95f6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020755DB-EF88-4C85-A8BA-800546A42C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ae89d7-ea59-454b-a2c6-3fb7d47c95f6"/>
    <ds:schemaRef ds:uri="1c2e8053-d6d0-4735-8a61-a5f459ae4f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794587D-1532-4114-8D01-2DF0BDB33C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41644</TotalTime>
  <Words>335</Words>
  <Application>Microsoft Office PowerPoint</Application>
  <PresentationFormat>自訂</PresentationFormat>
  <Paragraphs>18</Paragraphs>
  <Slides>25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850</cp:revision>
  <dcterms:created xsi:type="dcterms:W3CDTF">2019-12-17T19:51:00Z</dcterms:created>
  <dcterms:modified xsi:type="dcterms:W3CDTF">2025-05-29T07:14:42Z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  <property fmtid="{D5CDD505-2E9C-101B-9397-08002B2CF9AE}" pid="3" name="ContentTypeId">
    <vt:lpwstr>0x0101001581B635143F154EA3C7B67311F5F321</vt:lpwstr>
  </property>
</Properties>
</file>