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p:scale>
          <a:sx n="75" d="100"/>
          <a:sy n="75" d="100"/>
        </p:scale>
        <p:origin x="902" y="4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6D7F49-2B5F-47D9-9C8B-CCB48B51FB1C}" type="doc">
      <dgm:prSet loTypeId="urn:microsoft.com/office/officeart/2005/8/layout/cycle4" loCatId="relationship" qsTypeId="urn:microsoft.com/office/officeart/2005/8/quickstyle/3d2" qsCatId="3D" csTypeId="urn:microsoft.com/office/officeart/2005/8/colors/colorful2" csCatId="colorful" phldr="1"/>
      <dgm:spPr/>
      <dgm:t>
        <a:bodyPr/>
        <a:lstStyle/>
        <a:p>
          <a:endParaRPr lang="en-GB"/>
        </a:p>
      </dgm:t>
    </dgm:pt>
    <dgm:pt modelId="{3F5F3AC0-A1A9-4A5E-8539-16660D28E540}">
      <dgm:prSet phldrT="[Text]" custT="1"/>
      <dgm:spPr/>
      <dgm:t>
        <a:bodyPr/>
        <a:lstStyle/>
        <a:p>
          <a:pPr algn="l"/>
          <a:r>
            <a:rPr lang="en-GB" sz="1000" b="1">
              <a:latin typeface="Arial" panose="020B0604020202020204" pitchFamily="34" charset="0"/>
              <a:cs typeface="Arial" panose="020B0604020202020204" pitchFamily="34" charset="0"/>
            </a:rPr>
            <a:t>               1. Invest in        Cross-Cultural Training. </a:t>
          </a:r>
        </a:p>
        <a:p>
          <a:pPr algn="l"/>
          <a:endParaRPr lang="en-GB" sz="1000" b="1">
            <a:latin typeface="Arial" panose="020B0604020202020204" pitchFamily="34" charset="0"/>
            <a:cs typeface="Arial" panose="020B0604020202020204" pitchFamily="34" charset="0"/>
          </a:endParaRPr>
        </a:p>
        <a:p>
          <a:pPr algn="l"/>
          <a:r>
            <a:rPr lang="en-GB" sz="1000">
              <a:latin typeface="Arial" panose="020B0604020202020204" pitchFamily="34" charset="0"/>
              <a:cs typeface="Arial" panose="020B0604020202020204" pitchFamily="34" charset="0"/>
            </a:rPr>
            <a:t>Provide cultural awareness training for managers and negotiation teams.</a:t>
          </a:r>
        </a:p>
        <a:p>
          <a:pPr algn="l"/>
          <a:r>
            <a:rPr lang="en-GB" sz="1000">
              <a:latin typeface="Arial" panose="020B0604020202020204" pitchFamily="34" charset="0"/>
              <a:cs typeface="Arial" panose="020B0604020202020204" pitchFamily="34" charset="0"/>
            </a:rPr>
            <a:t>Develop an understanding of</a:t>
          </a:r>
        </a:p>
        <a:p>
          <a:pPr algn="l"/>
          <a:r>
            <a:rPr lang="en-GB" sz="1000">
              <a:latin typeface="Arial" panose="020B0604020202020204" pitchFamily="34" charset="0"/>
              <a:cs typeface="Arial" panose="020B0604020202020204" pitchFamily="34" charset="0"/>
            </a:rPr>
            <a:t>Chinese business etiquette, communication styles and negotiation practices. (Meyer, 2014; Molinsky, 2013)</a:t>
          </a:r>
          <a:endParaRPr lang="en-GB" sz="1000" dirty="0">
            <a:latin typeface="Arial" panose="020B0604020202020204" pitchFamily="34" charset="0"/>
            <a:cs typeface="Arial" panose="020B0604020202020204" pitchFamily="34" charset="0"/>
          </a:endParaRPr>
        </a:p>
      </dgm:t>
    </dgm:pt>
    <dgm:pt modelId="{6FBD53A2-1A47-4ADA-A069-229B9AF69299}" type="parTrans" cxnId="{B308091B-7FC0-4644-8C4B-23826B3AB8BC}">
      <dgm:prSet/>
      <dgm:spPr/>
      <dgm:t>
        <a:bodyPr/>
        <a:lstStyle/>
        <a:p>
          <a:endParaRPr lang="en-GB"/>
        </a:p>
      </dgm:t>
    </dgm:pt>
    <dgm:pt modelId="{DBCBCDDD-A1A7-488D-A25C-95A2525B3DEE}" type="sibTrans" cxnId="{B308091B-7FC0-4644-8C4B-23826B3AB8BC}">
      <dgm:prSet/>
      <dgm:spPr/>
      <dgm:t>
        <a:bodyPr/>
        <a:lstStyle/>
        <a:p>
          <a:endParaRPr lang="en-GB"/>
        </a:p>
      </dgm:t>
    </dgm:pt>
    <dgm:pt modelId="{C63D8526-F556-4EEE-A326-9BF8CF475EEC}">
      <dgm:prSet phldrT="[Text]"/>
      <dgm:spPr/>
      <dgm:t>
        <a:bodyPr/>
        <a:lstStyle/>
        <a:p>
          <a:pPr>
            <a:buNone/>
          </a:pPr>
          <a:r>
            <a:rPr lang="en-GB" b="1">
              <a:latin typeface="Arial" panose="020B0604020202020204" pitchFamily="34" charset="0"/>
              <a:cs typeface="Arial" panose="020B0604020202020204" pitchFamily="34" charset="0"/>
            </a:rPr>
            <a:t>2. Build Long-Term Relationships.  </a:t>
          </a:r>
          <a:r>
            <a:rPr lang="en-GB">
              <a:latin typeface="Arial" panose="020B0604020202020204" pitchFamily="34" charset="0"/>
              <a:cs typeface="Arial" panose="020B0604020202020204" pitchFamily="34" charset="0"/>
            </a:rPr>
            <a:t>Prioritise trust and relationship building before discussing commercial agreements. Maintain regular communication through meetings and follow-up visits </a:t>
          </a:r>
          <a:r>
            <a:rPr lang="en-GB" i="1">
              <a:latin typeface="Arial" panose="020B0604020202020204" pitchFamily="34" charset="0"/>
              <a:cs typeface="Arial" panose="020B0604020202020204" pitchFamily="34" charset="0"/>
            </a:rPr>
            <a:t>(Graham and Lam, 2003).</a:t>
          </a:r>
          <a:endParaRPr lang="en-GB" dirty="0"/>
        </a:p>
      </dgm:t>
    </dgm:pt>
    <dgm:pt modelId="{8DC1253D-BEE2-4FCC-917B-4EE374DDECB9}" type="parTrans" cxnId="{858A287F-0DF6-4757-8190-5A65A3B48D74}">
      <dgm:prSet/>
      <dgm:spPr/>
      <dgm:t>
        <a:bodyPr/>
        <a:lstStyle/>
        <a:p>
          <a:endParaRPr lang="en-GB"/>
        </a:p>
      </dgm:t>
    </dgm:pt>
    <dgm:pt modelId="{F56AB743-CB66-4AE1-A2D3-4610CE4CDA9A}" type="sibTrans" cxnId="{858A287F-0DF6-4757-8190-5A65A3B48D74}">
      <dgm:prSet/>
      <dgm:spPr/>
      <dgm:t>
        <a:bodyPr/>
        <a:lstStyle/>
        <a:p>
          <a:endParaRPr lang="en-GB"/>
        </a:p>
      </dgm:t>
    </dgm:pt>
    <dgm:pt modelId="{6D8B2751-88D0-4FD6-9A4D-20D19C7FD5C7}">
      <dgm:prSet phldrT="[Text]" custT="1"/>
      <dgm:spPr/>
      <dgm:t>
        <a:bodyPr/>
        <a:lstStyle/>
        <a:p>
          <a:pPr>
            <a:buNone/>
          </a:pPr>
          <a:r>
            <a:rPr lang="en-GB" sz="1000" b="1">
              <a:latin typeface="Arial" panose="020B0604020202020204" pitchFamily="34" charset="0"/>
              <a:cs typeface="Arial" panose="020B0604020202020204" pitchFamily="34" charset="0"/>
            </a:rPr>
            <a:t>3. Establish Clear Communication Channels. </a:t>
          </a:r>
          <a:r>
            <a:rPr lang="en-GB" sz="1000">
              <a:latin typeface="Arial" panose="020B0604020202020204" pitchFamily="34" charset="0"/>
              <a:cs typeface="Arial" panose="020B0604020202020204" pitchFamily="34" charset="0"/>
            </a:rPr>
            <a:t>Encourage active listening and cultural sensitivity.  Confirm agreements in writing to minimise misunderstandings. </a:t>
          </a:r>
          <a:r>
            <a:rPr lang="en-GB" sz="1000" i="1">
              <a:latin typeface="Arial" panose="020B0604020202020204" pitchFamily="34" charset="0"/>
              <a:cs typeface="Arial" panose="020B0604020202020204" pitchFamily="34" charset="0"/>
            </a:rPr>
            <a:t>(Buttery and Leung, 1998)</a:t>
          </a:r>
          <a:endParaRPr lang="en-GB" sz="1000" dirty="0">
            <a:latin typeface="Arial" panose="020B0604020202020204" pitchFamily="34" charset="0"/>
            <a:cs typeface="Arial" panose="020B0604020202020204" pitchFamily="34" charset="0"/>
          </a:endParaRPr>
        </a:p>
      </dgm:t>
    </dgm:pt>
    <dgm:pt modelId="{80B1F82B-B03C-48CA-B83F-1D5B03356CEF}" type="parTrans" cxnId="{96A3A4D6-50E9-42A8-AF39-4003E99598DA}">
      <dgm:prSet/>
      <dgm:spPr/>
      <dgm:t>
        <a:bodyPr/>
        <a:lstStyle/>
        <a:p>
          <a:endParaRPr lang="en-GB"/>
        </a:p>
      </dgm:t>
    </dgm:pt>
    <dgm:pt modelId="{20F8B67C-5E6C-456D-8902-106D39EC6081}" type="sibTrans" cxnId="{96A3A4D6-50E9-42A8-AF39-4003E99598DA}">
      <dgm:prSet/>
      <dgm:spPr/>
      <dgm:t>
        <a:bodyPr/>
        <a:lstStyle/>
        <a:p>
          <a:endParaRPr lang="en-GB"/>
        </a:p>
      </dgm:t>
    </dgm:pt>
    <dgm:pt modelId="{95731176-368E-4DE5-9D03-BA47E79E0F8C}">
      <dgm:prSet phldrT="[Text]" custT="1"/>
      <dgm:spPr/>
      <dgm:t>
        <a:bodyPr/>
        <a:lstStyle/>
        <a:p>
          <a:pPr algn="just">
            <a:buNone/>
          </a:pPr>
          <a:endParaRPr lang="en-GB" sz="1200" b="1"/>
        </a:p>
        <a:p>
          <a:pPr algn="just">
            <a:buNone/>
          </a:pPr>
          <a:endParaRPr lang="en-GB" sz="1200" b="1"/>
        </a:p>
        <a:p>
          <a:pPr algn="just">
            <a:buNone/>
          </a:pPr>
          <a:r>
            <a:rPr lang="en-GB" sz="1200" b="1"/>
            <a:t>4. Focus on Mutual Value Creation. </a:t>
          </a:r>
        </a:p>
        <a:p>
          <a:pPr algn="just">
            <a:buNone/>
          </a:pPr>
          <a:r>
            <a:rPr lang="en-GB" sz="1200"/>
            <a:t>Develop innovative pet wellness solutions by combining FitPaws' expertise with PETKIT's technology. </a:t>
          </a:r>
        </a:p>
        <a:p>
          <a:pPr algn="r">
            <a:buNone/>
          </a:pPr>
          <a:r>
            <a:rPr lang="en-GB" sz="1200"/>
            <a:t>Promote a partnership based on shared goals, innovation and customer value. </a:t>
          </a:r>
          <a:r>
            <a:rPr lang="en-GB" sz="1200" i="1"/>
            <a:t>(Wild and Wild, 2023)</a:t>
          </a:r>
          <a:endParaRPr lang="en-GB" sz="1200" dirty="0">
            <a:latin typeface="Arial" panose="020B0604020202020204" pitchFamily="34" charset="0"/>
            <a:cs typeface="Arial" panose="020B0604020202020204" pitchFamily="34" charset="0"/>
          </a:endParaRPr>
        </a:p>
      </dgm:t>
    </dgm:pt>
    <dgm:pt modelId="{BCA3BFC6-213E-4F23-BB17-725FF922F1BF}" type="parTrans" cxnId="{1AC08770-ED53-4DB2-B91E-4D364DC293E4}">
      <dgm:prSet/>
      <dgm:spPr/>
      <dgm:t>
        <a:bodyPr/>
        <a:lstStyle/>
        <a:p>
          <a:endParaRPr lang="en-GB"/>
        </a:p>
      </dgm:t>
    </dgm:pt>
    <dgm:pt modelId="{70CB4D07-9D1F-4D2B-A636-4C8F9199BA5C}" type="sibTrans" cxnId="{1AC08770-ED53-4DB2-B91E-4D364DC293E4}">
      <dgm:prSet/>
      <dgm:spPr/>
      <dgm:t>
        <a:bodyPr/>
        <a:lstStyle/>
        <a:p>
          <a:endParaRPr lang="en-GB"/>
        </a:p>
      </dgm:t>
    </dgm:pt>
    <dgm:pt modelId="{678E6116-C4A0-4523-80D9-70DBC7622E99}" type="pres">
      <dgm:prSet presAssocID="{A56D7F49-2B5F-47D9-9C8B-CCB48B51FB1C}" presName="cycleMatrixDiagram" presStyleCnt="0">
        <dgm:presLayoutVars>
          <dgm:chMax val="1"/>
          <dgm:dir/>
          <dgm:animLvl val="lvl"/>
          <dgm:resizeHandles val="exact"/>
        </dgm:presLayoutVars>
      </dgm:prSet>
      <dgm:spPr/>
    </dgm:pt>
    <dgm:pt modelId="{08118A31-3EF3-4087-998A-45A30443AEE6}" type="pres">
      <dgm:prSet presAssocID="{A56D7F49-2B5F-47D9-9C8B-CCB48B51FB1C}" presName="children" presStyleCnt="0"/>
      <dgm:spPr/>
    </dgm:pt>
    <dgm:pt modelId="{70F7EF2E-5052-4E29-84EB-7B743382C266}" type="pres">
      <dgm:prSet presAssocID="{A56D7F49-2B5F-47D9-9C8B-CCB48B51FB1C}" presName="childPlaceholder" presStyleCnt="0"/>
      <dgm:spPr/>
    </dgm:pt>
    <dgm:pt modelId="{FDDACECF-3834-4852-8939-C078A64FC7F2}" type="pres">
      <dgm:prSet presAssocID="{A56D7F49-2B5F-47D9-9C8B-CCB48B51FB1C}" presName="circle" presStyleCnt="0"/>
      <dgm:spPr/>
    </dgm:pt>
    <dgm:pt modelId="{0411B799-63F6-4CC3-A993-E16AFF1E87A5}" type="pres">
      <dgm:prSet presAssocID="{A56D7F49-2B5F-47D9-9C8B-CCB48B51FB1C}" presName="quadrant1" presStyleLbl="node1" presStyleIdx="0" presStyleCnt="4" custLinFactNeighborX="783">
        <dgm:presLayoutVars>
          <dgm:chMax val="1"/>
          <dgm:bulletEnabled val="1"/>
        </dgm:presLayoutVars>
      </dgm:prSet>
      <dgm:spPr/>
    </dgm:pt>
    <dgm:pt modelId="{F495D26B-F5CA-4561-958B-F58DA570F2A7}" type="pres">
      <dgm:prSet presAssocID="{A56D7F49-2B5F-47D9-9C8B-CCB48B51FB1C}" presName="quadrant2" presStyleLbl="node1" presStyleIdx="1" presStyleCnt="4">
        <dgm:presLayoutVars>
          <dgm:chMax val="1"/>
          <dgm:bulletEnabled val="1"/>
        </dgm:presLayoutVars>
      </dgm:prSet>
      <dgm:spPr/>
    </dgm:pt>
    <dgm:pt modelId="{FD892D0F-10F6-4CD8-B99E-BA2C0B4D3002}" type="pres">
      <dgm:prSet presAssocID="{A56D7F49-2B5F-47D9-9C8B-CCB48B51FB1C}" presName="quadrant3" presStyleLbl="node1" presStyleIdx="2" presStyleCnt="4">
        <dgm:presLayoutVars>
          <dgm:chMax val="1"/>
          <dgm:bulletEnabled val="1"/>
        </dgm:presLayoutVars>
      </dgm:prSet>
      <dgm:spPr/>
    </dgm:pt>
    <dgm:pt modelId="{1E1FFF9D-31A6-4C78-9293-D92F09D3D148}" type="pres">
      <dgm:prSet presAssocID="{A56D7F49-2B5F-47D9-9C8B-CCB48B51FB1C}" presName="quadrant4" presStyleLbl="node1" presStyleIdx="3" presStyleCnt="4">
        <dgm:presLayoutVars>
          <dgm:chMax val="1"/>
          <dgm:bulletEnabled val="1"/>
        </dgm:presLayoutVars>
      </dgm:prSet>
      <dgm:spPr/>
    </dgm:pt>
    <dgm:pt modelId="{661F7AC9-5375-4BFB-A322-9F60A86C180E}" type="pres">
      <dgm:prSet presAssocID="{A56D7F49-2B5F-47D9-9C8B-CCB48B51FB1C}" presName="quadrantPlaceholder" presStyleCnt="0"/>
      <dgm:spPr/>
    </dgm:pt>
    <dgm:pt modelId="{A550F227-EC99-4A5C-B7E9-C1752F9600BF}" type="pres">
      <dgm:prSet presAssocID="{A56D7F49-2B5F-47D9-9C8B-CCB48B51FB1C}" presName="center1" presStyleLbl="fgShp" presStyleIdx="0" presStyleCnt="2" custAng="20082323" custScaleX="53151" custScaleY="59847" custLinFactNeighborX="13605" custLinFactNeighborY="14361"/>
      <dgm:spPr/>
    </dgm:pt>
    <dgm:pt modelId="{20BB1564-18DD-4169-A914-F9F10D8EE507}" type="pres">
      <dgm:prSet presAssocID="{A56D7F49-2B5F-47D9-9C8B-CCB48B51FB1C}" presName="center2" presStyleLbl="fgShp" presStyleIdx="1" presStyleCnt="2" custAng="19056123" custScaleX="54262" custScaleY="41626" custLinFactNeighborX="19273" custLinFactNeighborY="7822"/>
      <dgm:spPr/>
    </dgm:pt>
  </dgm:ptLst>
  <dgm:cxnLst>
    <dgm:cxn modelId="{B308091B-7FC0-4644-8C4B-23826B3AB8BC}" srcId="{A56D7F49-2B5F-47D9-9C8B-CCB48B51FB1C}" destId="{3F5F3AC0-A1A9-4A5E-8539-16660D28E540}" srcOrd="0" destOrd="0" parTransId="{6FBD53A2-1A47-4ADA-A069-229B9AF69299}" sibTransId="{DBCBCDDD-A1A7-488D-A25C-95A2525B3DEE}"/>
    <dgm:cxn modelId="{CCF99935-CE70-466B-8696-E4591950CA01}" type="presOf" srcId="{95731176-368E-4DE5-9D03-BA47E79E0F8C}" destId="{1E1FFF9D-31A6-4C78-9293-D92F09D3D148}" srcOrd="0" destOrd="0" presId="urn:microsoft.com/office/officeart/2005/8/layout/cycle4"/>
    <dgm:cxn modelId="{69B3A140-A19F-48AE-A7FF-763C593E3F39}" type="presOf" srcId="{3F5F3AC0-A1A9-4A5E-8539-16660D28E540}" destId="{0411B799-63F6-4CC3-A993-E16AFF1E87A5}" srcOrd="0" destOrd="0" presId="urn:microsoft.com/office/officeart/2005/8/layout/cycle4"/>
    <dgm:cxn modelId="{FB546F41-FA4E-480E-8E29-905484BB2442}" type="presOf" srcId="{6D8B2751-88D0-4FD6-9A4D-20D19C7FD5C7}" destId="{FD892D0F-10F6-4CD8-B99E-BA2C0B4D3002}" srcOrd="0" destOrd="0" presId="urn:microsoft.com/office/officeart/2005/8/layout/cycle4"/>
    <dgm:cxn modelId="{1AC08770-ED53-4DB2-B91E-4D364DC293E4}" srcId="{A56D7F49-2B5F-47D9-9C8B-CCB48B51FB1C}" destId="{95731176-368E-4DE5-9D03-BA47E79E0F8C}" srcOrd="3" destOrd="0" parTransId="{BCA3BFC6-213E-4F23-BB17-725FF922F1BF}" sibTransId="{70CB4D07-9D1F-4D2B-A636-4C8F9199BA5C}"/>
    <dgm:cxn modelId="{858A287F-0DF6-4757-8190-5A65A3B48D74}" srcId="{A56D7F49-2B5F-47D9-9C8B-CCB48B51FB1C}" destId="{C63D8526-F556-4EEE-A326-9BF8CF475EEC}" srcOrd="1" destOrd="0" parTransId="{8DC1253D-BEE2-4FCC-917B-4EE374DDECB9}" sibTransId="{F56AB743-CB66-4AE1-A2D3-4610CE4CDA9A}"/>
    <dgm:cxn modelId="{18CAAB8B-2E23-4681-9B46-01E9E29A3F27}" type="presOf" srcId="{C63D8526-F556-4EEE-A326-9BF8CF475EEC}" destId="{F495D26B-F5CA-4561-958B-F58DA570F2A7}" srcOrd="0" destOrd="0" presId="urn:microsoft.com/office/officeart/2005/8/layout/cycle4"/>
    <dgm:cxn modelId="{96A3A4D6-50E9-42A8-AF39-4003E99598DA}" srcId="{A56D7F49-2B5F-47D9-9C8B-CCB48B51FB1C}" destId="{6D8B2751-88D0-4FD6-9A4D-20D19C7FD5C7}" srcOrd="2" destOrd="0" parTransId="{80B1F82B-B03C-48CA-B83F-1D5B03356CEF}" sibTransId="{20F8B67C-5E6C-456D-8902-106D39EC6081}"/>
    <dgm:cxn modelId="{AEA57BE4-4FAF-42D9-BEA1-7237BB16D600}" type="presOf" srcId="{A56D7F49-2B5F-47D9-9C8B-CCB48B51FB1C}" destId="{678E6116-C4A0-4523-80D9-70DBC7622E99}" srcOrd="0" destOrd="0" presId="urn:microsoft.com/office/officeart/2005/8/layout/cycle4"/>
    <dgm:cxn modelId="{317DEA25-4A2E-4CF0-B122-CC9BCC18C19F}" type="presParOf" srcId="{678E6116-C4A0-4523-80D9-70DBC7622E99}" destId="{08118A31-3EF3-4087-998A-45A30443AEE6}" srcOrd="0" destOrd="0" presId="urn:microsoft.com/office/officeart/2005/8/layout/cycle4"/>
    <dgm:cxn modelId="{DD5879BF-C489-4795-BF12-D52D796A134A}" type="presParOf" srcId="{08118A31-3EF3-4087-998A-45A30443AEE6}" destId="{70F7EF2E-5052-4E29-84EB-7B743382C266}" srcOrd="0" destOrd="0" presId="urn:microsoft.com/office/officeart/2005/8/layout/cycle4"/>
    <dgm:cxn modelId="{67066A27-CC94-4928-AE72-1C70E05A5C8E}" type="presParOf" srcId="{678E6116-C4A0-4523-80D9-70DBC7622E99}" destId="{FDDACECF-3834-4852-8939-C078A64FC7F2}" srcOrd="1" destOrd="0" presId="urn:microsoft.com/office/officeart/2005/8/layout/cycle4"/>
    <dgm:cxn modelId="{61211AA2-322E-4E4C-A1DC-4DB96476A8AF}" type="presParOf" srcId="{FDDACECF-3834-4852-8939-C078A64FC7F2}" destId="{0411B799-63F6-4CC3-A993-E16AFF1E87A5}" srcOrd="0" destOrd="0" presId="urn:microsoft.com/office/officeart/2005/8/layout/cycle4"/>
    <dgm:cxn modelId="{1130F536-A235-48F5-88A2-1429209E24B4}" type="presParOf" srcId="{FDDACECF-3834-4852-8939-C078A64FC7F2}" destId="{F495D26B-F5CA-4561-958B-F58DA570F2A7}" srcOrd="1" destOrd="0" presId="urn:microsoft.com/office/officeart/2005/8/layout/cycle4"/>
    <dgm:cxn modelId="{0FF0494A-1614-49A1-A9D7-A9923D34274E}" type="presParOf" srcId="{FDDACECF-3834-4852-8939-C078A64FC7F2}" destId="{FD892D0F-10F6-4CD8-B99E-BA2C0B4D3002}" srcOrd="2" destOrd="0" presId="urn:microsoft.com/office/officeart/2005/8/layout/cycle4"/>
    <dgm:cxn modelId="{E5D0DEFC-1401-4A18-BDAE-94C8817CC27E}" type="presParOf" srcId="{FDDACECF-3834-4852-8939-C078A64FC7F2}" destId="{1E1FFF9D-31A6-4C78-9293-D92F09D3D148}" srcOrd="3" destOrd="0" presId="urn:microsoft.com/office/officeart/2005/8/layout/cycle4"/>
    <dgm:cxn modelId="{F3211812-4AB3-4509-8E79-B10297B6F0DA}" type="presParOf" srcId="{FDDACECF-3834-4852-8939-C078A64FC7F2}" destId="{661F7AC9-5375-4BFB-A322-9F60A86C180E}" srcOrd="4" destOrd="0" presId="urn:microsoft.com/office/officeart/2005/8/layout/cycle4"/>
    <dgm:cxn modelId="{F18B3D55-3CAC-4184-B131-63AC7A314609}" type="presParOf" srcId="{678E6116-C4A0-4523-80D9-70DBC7622E99}" destId="{A550F227-EC99-4A5C-B7E9-C1752F9600BF}" srcOrd="2" destOrd="0" presId="urn:microsoft.com/office/officeart/2005/8/layout/cycle4"/>
    <dgm:cxn modelId="{737C92DA-773B-4FB5-8EE0-122542B7B6B0}" type="presParOf" srcId="{678E6116-C4A0-4523-80D9-70DBC7622E99}" destId="{20BB1564-18DD-4169-A914-F9F10D8EE507}" srcOrd="3" destOrd="0" presId="urn:microsoft.com/office/officeart/2005/8/layout/cycle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1B799-63F6-4CC3-A993-E16AFF1E87A5}">
      <dsp:nvSpPr>
        <dsp:cNvPr id="0" name=""/>
        <dsp:cNvSpPr/>
      </dsp:nvSpPr>
      <dsp:spPr>
        <a:xfrm>
          <a:off x="1662484" y="341680"/>
          <a:ext cx="2595574" cy="2595574"/>
        </a:xfrm>
        <a:prstGeom prst="pieWedg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l" defTabSz="444500">
            <a:lnSpc>
              <a:spcPct val="90000"/>
            </a:lnSpc>
            <a:spcBef>
              <a:spcPct val="0"/>
            </a:spcBef>
            <a:spcAft>
              <a:spcPct val="35000"/>
            </a:spcAft>
            <a:buNone/>
          </a:pPr>
          <a:r>
            <a:rPr lang="en-GB" sz="1000" b="1" kern="1200">
              <a:latin typeface="Arial" panose="020B0604020202020204" pitchFamily="34" charset="0"/>
              <a:cs typeface="Arial" panose="020B0604020202020204" pitchFamily="34" charset="0"/>
            </a:rPr>
            <a:t>               1. Invest in        Cross-Cultural Training. </a:t>
          </a:r>
        </a:p>
        <a:p>
          <a:pPr marL="0" lvl="0" indent="0" algn="l" defTabSz="444500">
            <a:lnSpc>
              <a:spcPct val="90000"/>
            </a:lnSpc>
            <a:spcBef>
              <a:spcPct val="0"/>
            </a:spcBef>
            <a:spcAft>
              <a:spcPct val="35000"/>
            </a:spcAft>
            <a:buNone/>
          </a:pPr>
          <a:endParaRPr lang="en-GB" sz="1000" b="1" kern="1200">
            <a:latin typeface="Arial" panose="020B0604020202020204" pitchFamily="34" charset="0"/>
            <a:cs typeface="Arial" panose="020B0604020202020204" pitchFamily="34" charset="0"/>
          </a:endParaRPr>
        </a:p>
        <a:p>
          <a:pPr marL="0" lvl="0" indent="0" algn="l"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Provide cultural awareness training for managers and negotiation teams.</a:t>
          </a:r>
        </a:p>
        <a:p>
          <a:pPr marL="0" lvl="0" indent="0" algn="l"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Develop an understanding of</a:t>
          </a:r>
        </a:p>
        <a:p>
          <a:pPr marL="0" lvl="0" indent="0" algn="l"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Chinese business etiquette, communication styles and negotiation practices. (Meyer, 2014; Molinsky, 2013)</a:t>
          </a:r>
          <a:endParaRPr lang="en-GB" sz="1000" kern="1200" dirty="0">
            <a:latin typeface="Arial" panose="020B0604020202020204" pitchFamily="34" charset="0"/>
            <a:cs typeface="Arial" panose="020B0604020202020204" pitchFamily="34" charset="0"/>
          </a:endParaRPr>
        </a:p>
      </dsp:txBody>
      <dsp:txXfrm>
        <a:off x="2422710" y="1101906"/>
        <a:ext cx="1835348" cy="1835348"/>
      </dsp:txXfrm>
    </dsp:sp>
    <dsp:sp modelId="{F495D26B-F5CA-4561-958B-F58DA570F2A7}">
      <dsp:nvSpPr>
        <dsp:cNvPr id="0" name=""/>
        <dsp:cNvSpPr/>
      </dsp:nvSpPr>
      <dsp:spPr>
        <a:xfrm rot="5400000">
          <a:off x="4357623" y="341680"/>
          <a:ext cx="2595574" cy="2595574"/>
        </a:xfrm>
        <a:prstGeom prst="pieWedge">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b="1" kern="1200">
              <a:latin typeface="Arial" panose="020B0604020202020204" pitchFamily="34" charset="0"/>
              <a:cs typeface="Arial" panose="020B0604020202020204" pitchFamily="34" charset="0"/>
            </a:rPr>
            <a:t>2. Build Long-Term Relationships.  </a:t>
          </a:r>
          <a:r>
            <a:rPr lang="en-GB" sz="1100" kern="1200">
              <a:latin typeface="Arial" panose="020B0604020202020204" pitchFamily="34" charset="0"/>
              <a:cs typeface="Arial" panose="020B0604020202020204" pitchFamily="34" charset="0"/>
            </a:rPr>
            <a:t>Prioritise trust and relationship building before discussing commercial agreements. Maintain regular communication through meetings and follow-up visits </a:t>
          </a:r>
          <a:r>
            <a:rPr lang="en-GB" sz="1100" i="1" kern="1200">
              <a:latin typeface="Arial" panose="020B0604020202020204" pitchFamily="34" charset="0"/>
              <a:cs typeface="Arial" panose="020B0604020202020204" pitchFamily="34" charset="0"/>
            </a:rPr>
            <a:t>(Graham and Lam, 2003).</a:t>
          </a:r>
          <a:endParaRPr lang="en-GB" sz="1100" kern="1200" dirty="0"/>
        </a:p>
      </dsp:txBody>
      <dsp:txXfrm rot="-5400000">
        <a:off x="4357623" y="1101906"/>
        <a:ext cx="1835348" cy="1835348"/>
      </dsp:txXfrm>
    </dsp:sp>
    <dsp:sp modelId="{FD892D0F-10F6-4CD8-B99E-BA2C0B4D3002}">
      <dsp:nvSpPr>
        <dsp:cNvPr id="0" name=""/>
        <dsp:cNvSpPr/>
      </dsp:nvSpPr>
      <dsp:spPr>
        <a:xfrm rot="10800000">
          <a:off x="4357623" y="3057143"/>
          <a:ext cx="2595574" cy="2595574"/>
        </a:xfrm>
        <a:prstGeom prst="pieWedge">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b="1" kern="1200">
              <a:latin typeface="Arial" panose="020B0604020202020204" pitchFamily="34" charset="0"/>
              <a:cs typeface="Arial" panose="020B0604020202020204" pitchFamily="34" charset="0"/>
            </a:rPr>
            <a:t>3. Establish Clear Communication Channels. </a:t>
          </a:r>
          <a:r>
            <a:rPr lang="en-GB" sz="1000" kern="1200">
              <a:latin typeface="Arial" panose="020B0604020202020204" pitchFamily="34" charset="0"/>
              <a:cs typeface="Arial" panose="020B0604020202020204" pitchFamily="34" charset="0"/>
            </a:rPr>
            <a:t>Encourage active listening and cultural sensitivity.  Confirm agreements in writing to minimise misunderstandings. </a:t>
          </a:r>
          <a:r>
            <a:rPr lang="en-GB" sz="1000" i="1" kern="1200">
              <a:latin typeface="Arial" panose="020B0604020202020204" pitchFamily="34" charset="0"/>
              <a:cs typeface="Arial" panose="020B0604020202020204" pitchFamily="34" charset="0"/>
            </a:rPr>
            <a:t>(Buttery and Leung, 1998)</a:t>
          </a:r>
          <a:endParaRPr lang="en-GB" sz="1000" kern="1200" dirty="0">
            <a:latin typeface="Arial" panose="020B0604020202020204" pitchFamily="34" charset="0"/>
            <a:cs typeface="Arial" panose="020B0604020202020204" pitchFamily="34" charset="0"/>
          </a:endParaRPr>
        </a:p>
      </dsp:txBody>
      <dsp:txXfrm rot="10800000">
        <a:off x="4357623" y="3057143"/>
        <a:ext cx="1835348" cy="1835348"/>
      </dsp:txXfrm>
    </dsp:sp>
    <dsp:sp modelId="{1E1FFF9D-31A6-4C78-9293-D92F09D3D148}">
      <dsp:nvSpPr>
        <dsp:cNvPr id="0" name=""/>
        <dsp:cNvSpPr/>
      </dsp:nvSpPr>
      <dsp:spPr>
        <a:xfrm rot="16200000">
          <a:off x="1642161" y="3057143"/>
          <a:ext cx="2595574" cy="2595574"/>
        </a:xfrm>
        <a:prstGeom prst="pieWedg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just" defTabSz="533400">
            <a:lnSpc>
              <a:spcPct val="90000"/>
            </a:lnSpc>
            <a:spcBef>
              <a:spcPct val="0"/>
            </a:spcBef>
            <a:spcAft>
              <a:spcPct val="35000"/>
            </a:spcAft>
            <a:buNone/>
          </a:pPr>
          <a:endParaRPr lang="en-GB" sz="1200" b="1" kern="1200"/>
        </a:p>
        <a:p>
          <a:pPr marL="0" lvl="0" indent="0" algn="just" defTabSz="533400">
            <a:lnSpc>
              <a:spcPct val="90000"/>
            </a:lnSpc>
            <a:spcBef>
              <a:spcPct val="0"/>
            </a:spcBef>
            <a:spcAft>
              <a:spcPct val="35000"/>
            </a:spcAft>
            <a:buNone/>
          </a:pPr>
          <a:endParaRPr lang="en-GB" sz="1200" b="1" kern="1200"/>
        </a:p>
        <a:p>
          <a:pPr marL="0" lvl="0" indent="0" algn="just" defTabSz="533400">
            <a:lnSpc>
              <a:spcPct val="90000"/>
            </a:lnSpc>
            <a:spcBef>
              <a:spcPct val="0"/>
            </a:spcBef>
            <a:spcAft>
              <a:spcPct val="35000"/>
            </a:spcAft>
            <a:buNone/>
          </a:pPr>
          <a:r>
            <a:rPr lang="en-GB" sz="1200" b="1" kern="1200"/>
            <a:t>4. Focus on Mutual Value Creation. </a:t>
          </a:r>
        </a:p>
        <a:p>
          <a:pPr marL="0" lvl="0" indent="0" algn="just" defTabSz="533400">
            <a:lnSpc>
              <a:spcPct val="90000"/>
            </a:lnSpc>
            <a:spcBef>
              <a:spcPct val="0"/>
            </a:spcBef>
            <a:spcAft>
              <a:spcPct val="35000"/>
            </a:spcAft>
            <a:buNone/>
          </a:pPr>
          <a:r>
            <a:rPr lang="en-GB" sz="1200" kern="1200"/>
            <a:t>Develop innovative pet wellness solutions by combining FitPaws' expertise with PETKIT's technology. </a:t>
          </a:r>
        </a:p>
        <a:p>
          <a:pPr marL="0" lvl="0" indent="0" algn="r" defTabSz="533400">
            <a:lnSpc>
              <a:spcPct val="90000"/>
            </a:lnSpc>
            <a:spcBef>
              <a:spcPct val="0"/>
            </a:spcBef>
            <a:spcAft>
              <a:spcPct val="35000"/>
            </a:spcAft>
            <a:buNone/>
          </a:pPr>
          <a:r>
            <a:rPr lang="en-GB" sz="1200" kern="1200"/>
            <a:t>Promote a partnership based on shared goals, innovation and customer value. </a:t>
          </a:r>
          <a:r>
            <a:rPr lang="en-GB" sz="1200" i="1" kern="1200"/>
            <a:t>(Wild and Wild, 2023)</a:t>
          </a:r>
          <a:endParaRPr lang="en-GB" sz="1200" kern="1200" dirty="0">
            <a:latin typeface="Arial" panose="020B0604020202020204" pitchFamily="34" charset="0"/>
            <a:cs typeface="Arial" panose="020B0604020202020204" pitchFamily="34" charset="0"/>
          </a:endParaRPr>
        </a:p>
      </dsp:txBody>
      <dsp:txXfrm rot="5400000">
        <a:off x="2402387" y="3057143"/>
        <a:ext cx="1835348" cy="1835348"/>
      </dsp:txXfrm>
    </dsp:sp>
    <dsp:sp modelId="{A550F227-EC99-4A5C-B7E9-C1752F9600BF}">
      <dsp:nvSpPr>
        <dsp:cNvPr id="0" name=""/>
        <dsp:cNvSpPr/>
      </dsp:nvSpPr>
      <dsp:spPr>
        <a:xfrm rot="20082323">
          <a:off x="4181443" y="2726065"/>
          <a:ext cx="476319" cy="466370"/>
        </a:xfrm>
        <a:prstGeom prst="circularArrow">
          <a:avLst/>
        </a:prstGeom>
        <a:solidFill>
          <a:schemeClr val="accent2">
            <a:tint val="4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0BB1564-18DD-4169-A914-F9F10D8EE507}">
      <dsp:nvSpPr>
        <dsp:cNvPr id="0" name=""/>
        <dsp:cNvSpPr/>
      </dsp:nvSpPr>
      <dsp:spPr>
        <a:xfrm rot="8256123">
          <a:off x="4227259" y="3045824"/>
          <a:ext cx="486275" cy="324379"/>
        </a:xfrm>
        <a:prstGeom prst="circularArrow">
          <a:avLst/>
        </a:prstGeom>
        <a:solidFill>
          <a:schemeClr val="accent2">
            <a:tint val="4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A048-5920-C374-E836-F3996647C4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4B4BED-2CFF-4103-F702-814A572506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264026-119D-DEFA-7CBA-D814DD956E80}"/>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5" name="Footer Placeholder 4">
            <a:extLst>
              <a:ext uri="{FF2B5EF4-FFF2-40B4-BE49-F238E27FC236}">
                <a16:creationId xmlns:a16="http://schemas.microsoft.com/office/drawing/2014/main" id="{A12E4B07-26A1-DB80-56F3-2894D6B4D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95A42-93EF-D1DF-B0CC-E07CFA5C2078}"/>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1959217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D1670-7C95-4DA1-56A3-4AC47FBAFC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9DC00-454C-BAA5-268A-C0BE932FCB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A7CAEF-254F-4238-E6FC-959270E7FF1C}"/>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5" name="Footer Placeholder 4">
            <a:extLst>
              <a:ext uri="{FF2B5EF4-FFF2-40B4-BE49-F238E27FC236}">
                <a16:creationId xmlns:a16="http://schemas.microsoft.com/office/drawing/2014/main" id="{B359E5EC-FDF5-1A7C-3EF5-67679457EC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5DD770-DE90-6F42-1E07-DC1BAE3B6F8F}"/>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1546325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6880-E8FF-FAD7-73AD-2507312943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2F2CA2-9182-BA4F-D256-B1CE3AB837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FA3A57-80F8-2F20-CDE4-DBA6E85AF4FA}"/>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5" name="Footer Placeholder 4">
            <a:extLst>
              <a:ext uri="{FF2B5EF4-FFF2-40B4-BE49-F238E27FC236}">
                <a16:creationId xmlns:a16="http://schemas.microsoft.com/office/drawing/2014/main" id="{87D5FA4A-8CF2-5EDF-E88B-CF49D060DC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101EE4-6143-B7F0-8627-8C8DD570ECE1}"/>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2718955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60C5-B55C-FC04-9C8E-421E60CED5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F41A34-B6AE-6220-EA1B-C23328EDCA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A2BCB0-5EFC-4377-FAB5-8B88E8FD26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FA3E37-DEC6-31C1-7264-CF958AB88610}"/>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6" name="Footer Placeholder 5">
            <a:extLst>
              <a:ext uri="{FF2B5EF4-FFF2-40B4-BE49-F238E27FC236}">
                <a16:creationId xmlns:a16="http://schemas.microsoft.com/office/drawing/2014/main" id="{14CA9E21-09A8-A984-BEC0-0E58B5E3E1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02D2DC-E803-76A3-3599-7F886206D0BF}"/>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630934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97688-3964-FC9C-94A4-B3A260F9A2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12FF0E-E9DA-0AF6-B217-559254F173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68B337-903A-279F-85FD-E70C0401BE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4E957E-AA87-9BFD-8360-29FDB18061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185A71-5B40-59B4-6B39-F9AA136B0C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121C60-D59B-EA33-EA51-169C48935491}"/>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8" name="Footer Placeholder 7">
            <a:extLst>
              <a:ext uri="{FF2B5EF4-FFF2-40B4-BE49-F238E27FC236}">
                <a16:creationId xmlns:a16="http://schemas.microsoft.com/office/drawing/2014/main" id="{4D2ADCE2-E664-CA0A-6500-DEC925AB94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6F7942-7FC7-1924-D80E-BE816921EF60}"/>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1620015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2279C-F078-4F70-221F-E5ABA58D0F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D495E2-CF5C-4E02-E98F-B7E737BE3AE3}"/>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4" name="Footer Placeholder 3">
            <a:extLst>
              <a:ext uri="{FF2B5EF4-FFF2-40B4-BE49-F238E27FC236}">
                <a16:creationId xmlns:a16="http://schemas.microsoft.com/office/drawing/2014/main" id="{7CF15A92-8B09-A8CF-CA2A-CB7D1EC1F4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146725-C42B-78A4-C5B0-13F03F925817}"/>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615439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A124E1-6464-ED2A-629D-A2C09BE7480E}"/>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3" name="Footer Placeholder 2">
            <a:extLst>
              <a:ext uri="{FF2B5EF4-FFF2-40B4-BE49-F238E27FC236}">
                <a16:creationId xmlns:a16="http://schemas.microsoft.com/office/drawing/2014/main" id="{7F20EC7E-CEEF-2469-7EDA-15CD74791A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3F7C05-A749-CD8E-3631-06B6375FCEDF}"/>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3366139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9AF29-4169-DF3B-6BDC-920E6348CD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DCCA64-4988-3DE5-ACEF-4874597A92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934A02-0313-99C9-07E3-9FE11B60E8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984A37-9B5E-5D54-ABA2-74799FF1C51E}"/>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6" name="Footer Placeholder 5">
            <a:extLst>
              <a:ext uri="{FF2B5EF4-FFF2-40B4-BE49-F238E27FC236}">
                <a16:creationId xmlns:a16="http://schemas.microsoft.com/office/drawing/2014/main" id="{B78E337F-024C-A1BD-2476-B86A48F111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FAC6A0-1367-4DEE-B893-2923B745517E}"/>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3357118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B235A-3825-0BFD-43BF-BE53AE1109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B6EB0C-9AEC-895F-4A83-46A0A945C4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326311-4491-FC22-1243-375A3FCED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7696D3-21D9-70BB-EA28-B1556B553D7B}"/>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6" name="Footer Placeholder 5">
            <a:extLst>
              <a:ext uri="{FF2B5EF4-FFF2-40B4-BE49-F238E27FC236}">
                <a16:creationId xmlns:a16="http://schemas.microsoft.com/office/drawing/2014/main" id="{BDE8E9EE-544E-8CFB-3F52-B57220CADA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C8ADDB-3DC5-6A48-C2B7-AB5095CC3172}"/>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3961460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72646-D42B-3BF7-1B6C-38912738D2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A3ED71-2980-4D21-A561-81D20730E6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78036-E209-8098-A945-57E9606D653F}"/>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5" name="Footer Placeholder 4">
            <a:extLst>
              <a:ext uri="{FF2B5EF4-FFF2-40B4-BE49-F238E27FC236}">
                <a16:creationId xmlns:a16="http://schemas.microsoft.com/office/drawing/2014/main" id="{17C4A8BD-F045-03BF-3D56-615D2AB2D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9E7B44-1A0C-9896-31FD-06A4B1E416A3}"/>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379975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7A6B4A-1D85-6629-190D-7A5C5D7520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CBCC48-B7FB-CFDF-72B2-F42BCD46F1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DE9265-2450-F13B-6241-EB3BC95B3B71}"/>
              </a:ext>
            </a:extLst>
          </p:cNvPr>
          <p:cNvSpPr>
            <a:spLocks noGrp="1"/>
          </p:cNvSpPr>
          <p:nvPr>
            <p:ph type="dt" sz="half" idx="10"/>
          </p:nvPr>
        </p:nvSpPr>
        <p:spPr/>
        <p:txBody>
          <a:bodyPr/>
          <a:lstStyle/>
          <a:p>
            <a:fld id="{DC3B5C4A-B77A-4CD9-B95D-ADEF7DF655EC}" type="datetimeFigureOut">
              <a:rPr lang="en-GB" smtClean="0"/>
              <a:t>24/07/2026</a:t>
            </a:fld>
            <a:endParaRPr lang="en-GB"/>
          </a:p>
        </p:txBody>
      </p:sp>
      <p:sp>
        <p:nvSpPr>
          <p:cNvPr id="5" name="Footer Placeholder 4">
            <a:extLst>
              <a:ext uri="{FF2B5EF4-FFF2-40B4-BE49-F238E27FC236}">
                <a16:creationId xmlns:a16="http://schemas.microsoft.com/office/drawing/2014/main" id="{18801A64-B262-053F-4E43-A9DE0F6FBF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E327B9-53D9-AD30-AAA5-9F43E831C853}"/>
              </a:ext>
            </a:extLst>
          </p:cNvPr>
          <p:cNvSpPr>
            <a:spLocks noGrp="1"/>
          </p:cNvSpPr>
          <p:nvPr>
            <p:ph type="sldNum" sz="quarter" idx="12"/>
          </p:nvPr>
        </p:nvSpPr>
        <p:spPr/>
        <p:txBody>
          <a:bodyPr/>
          <a:lstStyle/>
          <a:p>
            <a:fld id="{79A38F4A-BDD7-4A03-9C0C-90522B1F3FBB}" type="slidenum">
              <a:rPr lang="en-GB" smtClean="0"/>
              <a:t>‹#›</a:t>
            </a:fld>
            <a:endParaRPr lang="en-GB"/>
          </a:p>
        </p:txBody>
      </p:sp>
    </p:spTree>
    <p:extLst>
      <p:ext uri="{BB962C8B-B14F-4D97-AF65-F5344CB8AC3E}">
        <p14:creationId xmlns:p14="http://schemas.microsoft.com/office/powerpoint/2010/main" val="290104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4A6792-B82D-6E2E-7D4C-919A7B54D3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165B5C-8EBF-913D-BDD9-AE6098892E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1DDF45-272C-3CC0-9386-6072F4F062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3B5C4A-B77A-4CD9-B95D-ADEF7DF655EC}" type="datetimeFigureOut">
              <a:rPr lang="en-GB" smtClean="0"/>
              <a:t>24/07/2026</a:t>
            </a:fld>
            <a:endParaRPr lang="en-GB"/>
          </a:p>
        </p:txBody>
      </p:sp>
      <p:sp>
        <p:nvSpPr>
          <p:cNvPr id="5" name="Footer Placeholder 4">
            <a:extLst>
              <a:ext uri="{FF2B5EF4-FFF2-40B4-BE49-F238E27FC236}">
                <a16:creationId xmlns:a16="http://schemas.microsoft.com/office/drawing/2014/main" id="{D92D9CC0-1F7A-91B8-CDD3-066003B5CC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76A3CFD-DB6B-A94D-16D4-9E849B00F2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A38F4A-BDD7-4A03-9C0C-90522B1F3FBB}" type="slidenum">
              <a:rPr lang="en-GB" smtClean="0"/>
              <a:t>‹#›</a:t>
            </a:fld>
            <a:endParaRPr lang="en-GB"/>
          </a:p>
        </p:txBody>
      </p:sp>
    </p:spTree>
    <p:extLst>
      <p:ext uri="{BB962C8B-B14F-4D97-AF65-F5344CB8AC3E}">
        <p14:creationId xmlns:p14="http://schemas.microsoft.com/office/powerpoint/2010/main" val="4004012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ww.flickr.com/photos/chrisser/4112402105/"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hyperlink" Target="https://freepngimg.com/png/19177-united-kingdom-flag-transparent"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petkit.co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background with white text&#10;&#10;AI-generated content may be incorrect.">
            <a:extLst>
              <a:ext uri="{FF2B5EF4-FFF2-40B4-BE49-F238E27FC236}">
                <a16:creationId xmlns:a16="http://schemas.microsoft.com/office/drawing/2014/main" id="{6F99F666-1D63-5BD7-D686-1E478DA8A6D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67562" y="294784"/>
            <a:ext cx="4122420" cy="1367155"/>
          </a:xfrm>
          <a:prstGeom prst="rect">
            <a:avLst/>
          </a:prstGeom>
          <a:noFill/>
        </p:spPr>
      </p:pic>
      <p:sp>
        <p:nvSpPr>
          <p:cNvPr id="11" name="TextBox 10">
            <a:extLst>
              <a:ext uri="{FF2B5EF4-FFF2-40B4-BE49-F238E27FC236}">
                <a16:creationId xmlns:a16="http://schemas.microsoft.com/office/drawing/2014/main" id="{722A5C2B-557B-E672-5371-1407632E2CB6}"/>
              </a:ext>
            </a:extLst>
          </p:cNvPr>
          <p:cNvSpPr txBox="1"/>
          <p:nvPr/>
        </p:nvSpPr>
        <p:spPr>
          <a:xfrm>
            <a:off x="4145280" y="1856363"/>
            <a:ext cx="4480560" cy="861774"/>
          </a:xfrm>
          <a:prstGeom prst="rect">
            <a:avLst/>
          </a:prstGeom>
          <a:noFill/>
        </p:spPr>
        <p:txBody>
          <a:bodyPr wrap="square">
            <a:spAutoFit/>
          </a:bodyPr>
          <a:lstStyle/>
          <a:p>
            <a:pPr algn="ctr"/>
            <a:r>
              <a:rPr lang="en-US" sz="1600" b="1" dirty="0">
                <a:latin typeface="Arial" panose="020B0604020202020204" pitchFamily="34" charset="0"/>
                <a:cs typeface="Arial" panose="020B0604020202020204" pitchFamily="34" charset="0"/>
              </a:rPr>
              <a:t>BA (Hons) Business Management</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International Business Communications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LCBB6023</a:t>
            </a:r>
          </a:p>
        </p:txBody>
      </p:sp>
      <p:sp>
        <p:nvSpPr>
          <p:cNvPr id="13" name="TextBox 12">
            <a:extLst>
              <a:ext uri="{FF2B5EF4-FFF2-40B4-BE49-F238E27FC236}">
                <a16:creationId xmlns:a16="http://schemas.microsoft.com/office/drawing/2014/main" id="{2BAF12EA-C1E8-E091-6288-370978C3721B}"/>
              </a:ext>
            </a:extLst>
          </p:cNvPr>
          <p:cNvSpPr txBox="1"/>
          <p:nvPr/>
        </p:nvSpPr>
        <p:spPr>
          <a:xfrm>
            <a:off x="1422400" y="4030772"/>
            <a:ext cx="8961120" cy="2339102"/>
          </a:xfrm>
          <a:prstGeom prst="rect">
            <a:avLst/>
          </a:prstGeom>
          <a:noFill/>
        </p:spPr>
        <p:txBody>
          <a:bodyPr wrap="square">
            <a:spAutoFit/>
          </a:bodyPr>
          <a:lstStyle/>
          <a:p>
            <a:endParaRPr lang="en-US" sz="1600" b="1" dirty="0">
              <a:latin typeface="Arial" panose="020B0604020202020204" pitchFamily="34" charset="0"/>
              <a:cs typeface="Arial" panose="020B0604020202020204" pitchFamily="34" charset="0"/>
            </a:endParaRPr>
          </a:p>
          <a:p>
            <a:endParaRPr lang="en-US" sz="1600" b="1" dirty="0">
              <a:latin typeface="Arial" panose="020B0604020202020204" pitchFamily="34" charset="0"/>
              <a:cs typeface="Arial" panose="020B0604020202020204" pitchFamily="34" charset="0"/>
            </a:endParaRP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Student Name: </a:t>
            </a:r>
            <a:r>
              <a:rPr lang="en-US" sz="1600" dirty="0">
                <a:latin typeface="Arial" panose="020B0604020202020204" pitchFamily="34" charset="0"/>
                <a:cs typeface="Arial" panose="020B0604020202020204" pitchFamily="34" charset="0"/>
              </a:rPr>
              <a:t>Carmen Antal-Berbecaru</a:t>
            </a:r>
            <a:endParaRPr lang="en-GB"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Student Number:</a:t>
            </a:r>
            <a:r>
              <a:rPr lang="en-US" sz="1600" dirty="0">
                <a:latin typeface="Arial" panose="020B0604020202020204" pitchFamily="34" charset="0"/>
                <a:cs typeface="Arial" panose="020B0604020202020204" pitchFamily="34" charset="0"/>
              </a:rPr>
              <a:t> 2242917</a:t>
            </a:r>
            <a:endParaRPr lang="en-GB"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Lecturer Name: </a:t>
            </a:r>
            <a:r>
              <a:rPr lang="en-GB" sz="1600" dirty="0"/>
              <a:t>Afzal Munna Rexon Nting</a:t>
            </a:r>
            <a:endParaRPr lang="en-GB"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algn="ctr"/>
            <a:r>
              <a:rPr lang="en-US" sz="1600" b="1" dirty="0">
                <a:latin typeface="Arial" panose="020B0604020202020204" pitchFamily="34" charset="0"/>
                <a:cs typeface="Arial" panose="020B0604020202020204" pitchFamily="34" charset="0"/>
              </a:rPr>
              <a:t>Session</a:t>
            </a:r>
            <a:r>
              <a:rPr lang="en-US" sz="1600" dirty="0">
                <a:latin typeface="Arial" panose="020B0604020202020204" pitchFamily="34" charset="0"/>
                <a:cs typeface="Arial" panose="020B0604020202020204" pitchFamily="34" charset="0"/>
              </a:rPr>
              <a:t>: July 2026 Term 1</a:t>
            </a:r>
            <a:endParaRPr lang="en-GB" sz="16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857765A-AE5C-F64C-E392-D6C8AD0A4138}"/>
              </a:ext>
            </a:extLst>
          </p:cNvPr>
          <p:cNvSpPr txBox="1"/>
          <p:nvPr/>
        </p:nvSpPr>
        <p:spPr>
          <a:xfrm>
            <a:off x="2519680" y="2926695"/>
            <a:ext cx="7335520" cy="1631216"/>
          </a:xfrm>
          <a:prstGeom prst="rect">
            <a:avLst/>
          </a:prstGeom>
          <a:noFill/>
        </p:spPr>
        <p:txBody>
          <a:bodyPr wrap="square">
            <a:spAutoFit/>
          </a:bodyPr>
          <a:lstStyle/>
          <a:p>
            <a:pPr algn="ctr">
              <a:buNone/>
            </a:pPr>
            <a:r>
              <a:rPr lang="en-GB" sz="2000" b="1" dirty="0">
                <a:latin typeface="Arial" panose="020B0604020202020204" pitchFamily="34" charset="0"/>
                <a:cs typeface="Arial" panose="020B0604020202020204" pitchFamily="34" charset="0"/>
              </a:rPr>
              <a:t>Cross-Cultural Negotiations</a:t>
            </a:r>
          </a:p>
          <a:p>
            <a:pPr algn="ctr">
              <a:buNone/>
            </a:pPr>
            <a:r>
              <a:rPr lang="en-GB" sz="2000" b="1" dirty="0">
                <a:latin typeface="Arial" panose="020B0604020202020204" pitchFamily="34" charset="0"/>
                <a:cs typeface="Arial" panose="020B0604020202020204" pitchFamily="34" charset="0"/>
              </a:rPr>
              <a:t>Building a Strategic Partnership between </a:t>
            </a:r>
          </a:p>
          <a:p>
            <a:pPr algn="ctr">
              <a:buNone/>
            </a:pPr>
            <a:r>
              <a:rPr lang="en-GB" sz="2000" b="1" dirty="0">
                <a:latin typeface="Arial" panose="020B0604020202020204" pitchFamily="34" charset="0"/>
                <a:cs typeface="Arial" panose="020B0604020202020204" pitchFamily="34" charset="0"/>
              </a:rPr>
              <a:t>FitPaws Mobile Canine Fitness &amp; Smart Wellness Ltd (UK) and </a:t>
            </a:r>
          </a:p>
          <a:p>
            <a:pPr algn="ctr">
              <a:buNone/>
            </a:pPr>
            <a:r>
              <a:rPr lang="en-GB" sz="2000" b="1" dirty="0">
                <a:latin typeface="Arial" panose="020B0604020202020204" pitchFamily="34" charset="0"/>
                <a:cs typeface="Arial" panose="020B0604020202020204" pitchFamily="34" charset="0"/>
              </a:rPr>
              <a:t>PETKIT (China)</a:t>
            </a:r>
          </a:p>
        </p:txBody>
      </p:sp>
      <p:pic>
        <p:nvPicPr>
          <p:cNvPr id="19" name="Picture 18">
            <a:extLst>
              <a:ext uri="{FF2B5EF4-FFF2-40B4-BE49-F238E27FC236}">
                <a16:creationId xmlns:a16="http://schemas.microsoft.com/office/drawing/2014/main" id="{D3F27E69-8CC7-447A-7588-3905C6387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spTree>
    <p:extLst>
      <p:ext uri="{BB962C8B-B14F-4D97-AF65-F5344CB8AC3E}">
        <p14:creationId xmlns:p14="http://schemas.microsoft.com/office/powerpoint/2010/main" val="2772495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background with white text&#10;&#10;AI-generated content may be incorrect.">
            <a:extLst>
              <a:ext uri="{FF2B5EF4-FFF2-40B4-BE49-F238E27FC236}">
                <a16:creationId xmlns:a16="http://schemas.microsoft.com/office/drawing/2014/main" id="{AF49CF95-F215-7603-920A-D8ED59A6690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pic>
        <p:nvPicPr>
          <p:cNvPr id="7" name="Picture 6">
            <a:extLst>
              <a:ext uri="{FF2B5EF4-FFF2-40B4-BE49-F238E27FC236}">
                <a16:creationId xmlns:a16="http://schemas.microsoft.com/office/drawing/2014/main" id="{FCA3DC9B-338E-F2C2-33EA-A751910D68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sp>
        <p:nvSpPr>
          <p:cNvPr id="9" name="TextBox 8">
            <a:extLst>
              <a:ext uri="{FF2B5EF4-FFF2-40B4-BE49-F238E27FC236}">
                <a16:creationId xmlns:a16="http://schemas.microsoft.com/office/drawing/2014/main" id="{CE9E74A6-C7C6-74FC-AE07-DC62790B3DCD}"/>
              </a:ext>
            </a:extLst>
          </p:cNvPr>
          <p:cNvSpPr txBox="1"/>
          <p:nvPr/>
        </p:nvSpPr>
        <p:spPr>
          <a:xfrm>
            <a:off x="279400" y="555070"/>
            <a:ext cx="11064240" cy="2339102"/>
          </a:xfrm>
          <a:prstGeom prst="rect">
            <a:avLst/>
          </a:prstGeom>
          <a:noFill/>
        </p:spPr>
        <p:txBody>
          <a:bodyPr wrap="square">
            <a:spAutoFit/>
          </a:bodyPr>
          <a:lstStyle/>
          <a:p>
            <a:pPr algn="ctr">
              <a:buNone/>
            </a:pPr>
            <a:r>
              <a:rPr lang="en-GB" b="1" dirty="0">
                <a:latin typeface="Arial" panose="020B0604020202020204" pitchFamily="34" charset="0"/>
                <a:cs typeface="Arial" panose="020B0604020202020204" pitchFamily="34" charset="0"/>
              </a:rPr>
              <a:t>Executive Summary</a:t>
            </a:r>
          </a:p>
          <a:p>
            <a:pPr>
              <a:buNone/>
            </a:pPr>
            <a:endParaRPr lang="en-GB" sz="1600" b="1"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Purpose of the Presentation</a:t>
            </a:r>
          </a:p>
          <a:p>
            <a:pPr>
              <a:buNone/>
            </a:pPr>
            <a:r>
              <a:rPr lang="en-GB" sz="1600" dirty="0">
                <a:latin typeface="Arial" panose="020B0604020202020204" pitchFamily="34" charset="0"/>
                <a:cs typeface="Arial" panose="020B0604020202020204" pitchFamily="34" charset="0"/>
              </a:rPr>
              <a:t>To seek Board approval for a strategic partnership between </a:t>
            </a:r>
            <a:r>
              <a:rPr lang="en-GB" sz="1600" b="1" dirty="0">
                <a:latin typeface="Arial" panose="020B0604020202020204" pitchFamily="34" charset="0"/>
                <a:cs typeface="Arial" panose="020B0604020202020204" pitchFamily="34" charset="0"/>
              </a:rPr>
              <a:t>FitPaws Mobile Canine Fitness &amp; Smart Wellness Ltd (United Kingdom)</a:t>
            </a:r>
            <a:r>
              <a:rPr lang="en-GB" sz="1600" dirty="0">
                <a:latin typeface="Arial" panose="020B0604020202020204" pitchFamily="34" charset="0"/>
                <a:cs typeface="Arial" panose="020B0604020202020204" pitchFamily="34" charset="0"/>
              </a:rPr>
              <a:t> and </a:t>
            </a:r>
            <a:r>
              <a:rPr lang="en-GB" sz="1600" b="1" dirty="0">
                <a:latin typeface="Arial" panose="020B0604020202020204" pitchFamily="34" charset="0"/>
                <a:cs typeface="Arial" panose="020B0604020202020204" pitchFamily="34" charset="0"/>
              </a:rPr>
              <a:t>PETKIT (China)</a:t>
            </a:r>
            <a:r>
              <a:rPr lang="en-GB" sz="1600" dirty="0">
                <a:latin typeface="Arial" panose="020B0604020202020204" pitchFamily="34" charset="0"/>
                <a:cs typeface="Arial" panose="020B0604020202020204" pitchFamily="34" charset="0"/>
              </a:rPr>
              <a:t>, to combine personalised canine wellness services with innovative smart pet technology to strengthen our competitive advantage and expand within the growing UK pet care market.</a:t>
            </a:r>
          </a:p>
          <a:p>
            <a:pPr>
              <a:buNone/>
            </a:pPr>
            <a:endParaRPr lang="en-GB" sz="1600" b="1" dirty="0">
              <a:latin typeface="Arial" panose="020B0604020202020204" pitchFamily="34" charset="0"/>
              <a:cs typeface="Arial" panose="020B0604020202020204" pitchFamily="34" charset="0"/>
            </a:endParaRPr>
          </a:p>
          <a:p>
            <a:pPr>
              <a:buNone/>
            </a:pP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p>
        </p:txBody>
      </p:sp>
      <p:sp>
        <p:nvSpPr>
          <p:cNvPr id="10" name="Rectangle: Rounded Corners 9">
            <a:extLst>
              <a:ext uri="{FF2B5EF4-FFF2-40B4-BE49-F238E27FC236}">
                <a16:creationId xmlns:a16="http://schemas.microsoft.com/office/drawing/2014/main" id="{D78F97E7-B52A-7AA6-F010-68BBF92040E8}"/>
              </a:ext>
            </a:extLst>
          </p:cNvPr>
          <p:cNvSpPr/>
          <p:nvPr/>
        </p:nvSpPr>
        <p:spPr>
          <a:xfrm>
            <a:off x="6654800" y="2611120"/>
            <a:ext cx="4328160" cy="3190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D973E106-A19D-43EE-44C7-760122CA5A3C}"/>
              </a:ext>
            </a:extLst>
          </p:cNvPr>
          <p:cNvSpPr/>
          <p:nvPr/>
        </p:nvSpPr>
        <p:spPr>
          <a:xfrm>
            <a:off x="640080" y="2509520"/>
            <a:ext cx="4643120" cy="333248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4B0379B-991E-6558-F77A-37716B8497BF}"/>
              </a:ext>
            </a:extLst>
          </p:cNvPr>
          <p:cNvSpPr txBox="1"/>
          <p:nvPr/>
        </p:nvSpPr>
        <p:spPr>
          <a:xfrm>
            <a:off x="6827520" y="2844989"/>
            <a:ext cx="3779520" cy="2554545"/>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Today's Presentation</a:t>
            </a:r>
          </a:p>
          <a:p>
            <a:pPr algn="ctr">
              <a:buNone/>
            </a:pPr>
            <a:endParaRPr lang="en-GB" sz="16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Business context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Understanding culture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Cultural differences between the UK and China </a:t>
            </a:r>
          </a:p>
          <a:p>
            <a:pPr>
              <a:buNone/>
            </a:pPr>
            <a:r>
              <a:rPr lang="en-GB" sz="1600" dirty="0">
                <a:latin typeface="Arial" panose="020B0604020202020204" pitchFamily="34" charset="0"/>
                <a:cs typeface="Arial" panose="020B0604020202020204" pitchFamily="34" charset="0"/>
              </a:rPr>
              <a:t>Negotiation challenges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Strategies for a successful partnership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Recommendations to the Board </a:t>
            </a:r>
          </a:p>
          <a:p>
            <a:pPr>
              <a:buNone/>
            </a:pPr>
            <a:r>
              <a:rPr lang="en-GB" sz="1600" i="1" dirty="0">
                <a:latin typeface="Arial" panose="020B0604020202020204" pitchFamily="34" charset="0"/>
                <a:cs typeface="Arial" panose="020B0604020202020204" pitchFamily="34" charset="0"/>
              </a:rPr>
              <a:t>(Wild and Wild, 2023; PETKIT, 2026)</a:t>
            </a:r>
            <a:endParaRPr lang="en-GB" sz="16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0BEFC47D-36AE-3D63-1683-1F85FEDCA170}"/>
              </a:ext>
            </a:extLst>
          </p:cNvPr>
          <p:cNvSpPr txBox="1"/>
          <p:nvPr/>
        </p:nvSpPr>
        <p:spPr>
          <a:xfrm>
            <a:off x="741680" y="2796570"/>
            <a:ext cx="4328160" cy="2308324"/>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Business Opportunity</a:t>
            </a:r>
          </a:p>
          <a:p>
            <a:pPr algn="ctr">
              <a:buNone/>
            </a:pPr>
            <a:endParaRPr lang="en-GB" sz="16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Growing demand for smart pet healthcare solutions in the UK.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PETKIT offers innovative technology that complements FitPaws' services.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A strategic partnership would create value for both organisations through knowledge sharing, market expansion and innovation. </a:t>
            </a:r>
          </a:p>
        </p:txBody>
      </p:sp>
    </p:spTree>
    <p:extLst>
      <p:ext uri="{BB962C8B-B14F-4D97-AF65-F5344CB8AC3E}">
        <p14:creationId xmlns:p14="http://schemas.microsoft.com/office/powerpoint/2010/main" val="3154556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95C995-705B-0FF2-2225-0C35845702A7}"/>
              </a:ext>
            </a:extLst>
          </p:cNvPr>
          <p:cNvSpPr txBox="1"/>
          <p:nvPr/>
        </p:nvSpPr>
        <p:spPr>
          <a:xfrm>
            <a:off x="2854960" y="419854"/>
            <a:ext cx="6096000"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Introducing the Strategic Partnership</a:t>
            </a:r>
          </a:p>
        </p:txBody>
      </p:sp>
      <p:pic>
        <p:nvPicPr>
          <p:cNvPr id="7" name="Picture 6">
            <a:extLst>
              <a:ext uri="{FF2B5EF4-FFF2-40B4-BE49-F238E27FC236}">
                <a16:creationId xmlns:a16="http://schemas.microsoft.com/office/drawing/2014/main" id="{A710153B-FBAE-1552-4687-99AC665BCC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9" name="Picture 8" descr="A black background with white text&#10;&#10;AI-generated content may be incorrect.">
            <a:extLst>
              <a:ext uri="{FF2B5EF4-FFF2-40B4-BE49-F238E27FC236}">
                <a16:creationId xmlns:a16="http://schemas.microsoft.com/office/drawing/2014/main" id="{C352949C-F8FC-6A7C-D1AB-823085596C4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10" name="Rectangle: Rounded Corners 9">
            <a:extLst>
              <a:ext uri="{FF2B5EF4-FFF2-40B4-BE49-F238E27FC236}">
                <a16:creationId xmlns:a16="http://schemas.microsoft.com/office/drawing/2014/main" id="{B4571F67-5144-8EE3-EA97-42CCA85B3F7E}"/>
              </a:ext>
            </a:extLst>
          </p:cNvPr>
          <p:cNvSpPr/>
          <p:nvPr/>
        </p:nvSpPr>
        <p:spPr>
          <a:xfrm>
            <a:off x="243840" y="1219200"/>
            <a:ext cx="5344160" cy="357632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F6EB846E-5934-6108-CEB1-3ACD8E75E8FC}"/>
              </a:ext>
            </a:extLst>
          </p:cNvPr>
          <p:cNvSpPr/>
          <p:nvPr/>
        </p:nvSpPr>
        <p:spPr>
          <a:xfrm>
            <a:off x="6187440" y="1259840"/>
            <a:ext cx="5262880" cy="381000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ABAEE59-9219-B3B6-478A-BE6D700DF245}"/>
              </a:ext>
            </a:extLst>
          </p:cNvPr>
          <p:cNvSpPr txBox="1"/>
          <p:nvPr/>
        </p:nvSpPr>
        <p:spPr>
          <a:xfrm>
            <a:off x="386080" y="1443841"/>
            <a:ext cx="4968240" cy="3385542"/>
          </a:xfrm>
          <a:prstGeom prst="rect">
            <a:avLst/>
          </a:prstGeom>
          <a:noFill/>
        </p:spPr>
        <p:txBody>
          <a:bodyPr wrap="square">
            <a:spAutoFit/>
          </a:bodyPr>
          <a:lstStyle/>
          <a:p>
            <a:pPr algn="ctr">
              <a:buNone/>
            </a:pPr>
            <a:r>
              <a:rPr lang="en-GB" b="1" dirty="0">
                <a:latin typeface="Arial" panose="020B0604020202020204" pitchFamily="34" charset="0"/>
                <a:cs typeface="Arial" panose="020B0604020202020204" pitchFamily="34" charset="0"/>
              </a:rPr>
              <a:t>FitPaws Mobile Canine Fitness </a:t>
            </a:r>
          </a:p>
          <a:p>
            <a:pPr algn="ctr">
              <a:buNone/>
            </a:pPr>
            <a:r>
              <a:rPr lang="en-GB" b="1" dirty="0">
                <a:latin typeface="Arial" panose="020B0604020202020204" pitchFamily="34" charset="0"/>
                <a:cs typeface="Arial" panose="020B0604020202020204" pitchFamily="34" charset="0"/>
              </a:rPr>
              <a:t>&amp; Smart Wellness Ltd (UK)</a:t>
            </a:r>
          </a:p>
          <a:p>
            <a:pPr>
              <a:buNone/>
            </a:pPr>
            <a:endParaRPr lang="en-GB" b="1" dirty="0">
              <a:latin typeface="Arial" panose="020B0604020202020204" pitchFamily="34" charset="0"/>
              <a:cs typeface="Arial" panose="020B0604020202020204" pitchFamily="34" charset="0"/>
            </a:endParaRPr>
          </a:p>
          <a:p>
            <a:pPr>
              <a:buNone/>
            </a:pPr>
            <a:r>
              <a:rPr lang="en-GB" sz="1600" b="1" dirty="0"/>
              <a:t>Our Mission</a:t>
            </a:r>
            <a:endParaRPr lang="en-GB" sz="1600" dirty="0"/>
          </a:p>
          <a:p>
            <a:pPr>
              <a:buNone/>
            </a:pPr>
            <a:r>
              <a:rPr lang="en-GB" sz="1600" dirty="0"/>
              <a:t>To improve dogs' health and quality of life through personalised canine fitness programmes, rehabilitation services and smart wellness solutions.</a:t>
            </a:r>
          </a:p>
          <a:p>
            <a:pPr>
              <a:buNone/>
            </a:pPr>
            <a:r>
              <a:rPr lang="en-GB" sz="1600" b="1" dirty="0"/>
              <a:t>Core Services</a:t>
            </a:r>
            <a:endParaRPr lang="en-GB" sz="1600" dirty="0"/>
          </a:p>
          <a:p>
            <a:pPr>
              <a:buFont typeface="Arial" panose="020B0604020202020204" pitchFamily="34" charset="0"/>
              <a:buChar char="•"/>
            </a:pPr>
            <a:r>
              <a:rPr lang="en-GB" sz="1600" dirty="0"/>
              <a:t>Mobile canine fitness and rehabilitation </a:t>
            </a:r>
          </a:p>
          <a:p>
            <a:pPr>
              <a:buFont typeface="Arial" panose="020B0604020202020204" pitchFamily="34" charset="0"/>
              <a:buChar char="•"/>
            </a:pPr>
            <a:r>
              <a:rPr lang="en-GB" sz="1600" dirty="0"/>
              <a:t>Weight management programmes </a:t>
            </a:r>
          </a:p>
          <a:p>
            <a:pPr>
              <a:buFont typeface="Arial" panose="020B0604020202020204" pitchFamily="34" charset="0"/>
              <a:buChar char="•"/>
            </a:pPr>
            <a:r>
              <a:rPr lang="en-GB" sz="1600" dirty="0"/>
              <a:t>Senior dog mobility support </a:t>
            </a:r>
          </a:p>
          <a:p>
            <a:pPr>
              <a:buFont typeface="Arial" panose="020B0604020202020204" pitchFamily="34" charset="0"/>
              <a:buChar char="•"/>
            </a:pPr>
            <a:r>
              <a:rPr lang="en-GB" sz="1600" dirty="0"/>
              <a:t>Smart wellness monitoring </a:t>
            </a:r>
          </a:p>
          <a:p>
            <a:pPr>
              <a:buFont typeface="Arial" panose="020B0604020202020204" pitchFamily="34" charset="0"/>
              <a:buChar char="•"/>
            </a:pPr>
            <a:r>
              <a:rPr lang="en-GB" sz="1600" dirty="0"/>
              <a:t>Personalised pet health consultations </a:t>
            </a:r>
          </a:p>
        </p:txBody>
      </p:sp>
      <p:pic>
        <p:nvPicPr>
          <p:cNvPr id="16" name="Picture 15">
            <a:extLst>
              <a:ext uri="{FF2B5EF4-FFF2-40B4-BE49-F238E27FC236}">
                <a16:creationId xmlns:a16="http://schemas.microsoft.com/office/drawing/2014/main" id="{B9A8AFF9-CD3F-9755-AED9-FE9D9E9FC7A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01558" y="1537765"/>
            <a:ext cx="783431" cy="768555"/>
          </a:xfrm>
          <a:prstGeom prst="rect">
            <a:avLst/>
          </a:prstGeom>
        </p:spPr>
      </p:pic>
      <p:pic>
        <p:nvPicPr>
          <p:cNvPr id="19" name="Picture 18">
            <a:extLst>
              <a:ext uri="{FF2B5EF4-FFF2-40B4-BE49-F238E27FC236}">
                <a16:creationId xmlns:a16="http://schemas.microsoft.com/office/drawing/2014/main" id="{AA1211B6-300D-6E3B-281A-DF10C037A8B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0800000" flipH="1" flipV="1">
            <a:off x="6296577" y="1523997"/>
            <a:ext cx="866991" cy="640083"/>
          </a:xfrm>
          <a:prstGeom prst="rect">
            <a:avLst/>
          </a:prstGeom>
        </p:spPr>
      </p:pic>
      <p:sp>
        <p:nvSpPr>
          <p:cNvPr id="22" name="TextBox 21">
            <a:extLst>
              <a:ext uri="{FF2B5EF4-FFF2-40B4-BE49-F238E27FC236}">
                <a16:creationId xmlns:a16="http://schemas.microsoft.com/office/drawing/2014/main" id="{24FAD138-98FD-56AB-CF13-0828E1725951}"/>
              </a:ext>
            </a:extLst>
          </p:cNvPr>
          <p:cNvSpPr txBox="1"/>
          <p:nvPr/>
        </p:nvSpPr>
        <p:spPr>
          <a:xfrm>
            <a:off x="6207760" y="1554480"/>
            <a:ext cx="5283200" cy="3908762"/>
          </a:xfrm>
          <a:prstGeom prst="rect">
            <a:avLst/>
          </a:prstGeom>
          <a:noFill/>
        </p:spPr>
        <p:txBody>
          <a:bodyPr wrap="square">
            <a:spAutoFit/>
          </a:bodyPr>
          <a:lstStyle/>
          <a:p>
            <a:pPr algn="ctr">
              <a:buNone/>
            </a:pPr>
            <a:r>
              <a:rPr lang="en-GB" b="1" dirty="0">
                <a:latin typeface="Arial" panose="020B0604020202020204" pitchFamily="34" charset="0"/>
                <a:cs typeface="Arial" panose="020B0604020202020204" pitchFamily="34" charset="0"/>
              </a:rPr>
              <a:t>Our Strategic Partner –</a:t>
            </a:r>
          </a:p>
          <a:p>
            <a:pPr algn="ctr">
              <a:buNone/>
            </a:pPr>
            <a:r>
              <a:rPr lang="en-GB" b="1" dirty="0">
                <a:latin typeface="Arial" panose="020B0604020202020204" pitchFamily="34" charset="0"/>
                <a:cs typeface="Arial" panose="020B0604020202020204" pitchFamily="34" charset="0"/>
              </a:rPr>
              <a:t> PETKIT (China)</a:t>
            </a:r>
          </a:p>
          <a:p>
            <a:pPr>
              <a:buNone/>
            </a:pPr>
            <a:r>
              <a:rPr lang="en-GB" sz="1600" dirty="0">
                <a:latin typeface="Arial" panose="020B0604020202020204" pitchFamily="34" charset="0"/>
                <a:cs typeface="Arial" panose="020B0604020202020204" pitchFamily="34" charset="0"/>
              </a:rPr>
              <a:t>PETKIT is a leading Chinese pet technology company specialising in innovative smart pet care products </a:t>
            </a:r>
          </a:p>
          <a:p>
            <a:pPr>
              <a:buNone/>
            </a:pPr>
            <a:r>
              <a:rPr lang="en-GB" sz="1600" dirty="0">
                <a:latin typeface="Arial" panose="020B0604020202020204" pitchFamily="34" charset="0"/>
                <a:cs typeface="Arial" panose="020B0604020202020204" pitchFamily="34" charset="0"/>
              </a:rPr>
              <a:t>that improve pet health, wellbeing and owner </a:t>
            </a:r>
          </a:p>
          <a:p>
            <a:pPr>
              <a:buNone/>
            </a:pPr>
            <a:r>
              <a:rPr lang="en-GB" sz="1600" dirty="0">
                <a:latin typeface="Arial" panose="020B0604020202020204" pitchFamily="34" charset="0"/>
                <a:cs typeface="Arial" panose="020B0604020202020204" pitchFamily="34" charset="0"/>
              </a:rPr>
              <a:t>convenience.</a:t>
            </a:r>
          </a:p>
          <a:p>
            <a:pPr>
              <a:buNone/>
            </a:pPr>
            <a:r>
              <a:rPr lang="en-GB" sz="1600" b="1" dirty="0">
                <a:latin typeface="Arial" panose="020B0604020202020204" pitchFamily="34" charset="0"/>
                <a:cs typeface="Arial" panose="020B0604020202020204" pitchFamily="34" charset="0"/>
              </a:rPr>
              <a:t>Key Products</a:t>
            </a:r>
            <a:endParaRPr lang="en-GB" sz="1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Smart pet feeders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Smart drinking fountains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Health monitoring devices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GPS tracking technology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Smart pet accessories </a:t>
            </a:r>
          </a:p>
          <a:p>
            <a:pPr>
              <a:buNone/>
            </a:pPr>
            <a:r>
              <a:rPr lang="en-GB" sz="1600" i="1" dirty="0">
                <a:latin typeface="Arial" panose="020B0604020202020204" pitchFamily="34" charset="0"/>
                <a:cs typeface="Arial" panose="020B0604020202020204" pitchFamily="34" charset="0"/>
              </a:rPr>
              <a:t>(PETKIT, 2026)</a:t>
            </a:r>
            <a:endParaRPr lang="en-GB" sz="1600" dirty="0">
              <a:latin typeface="Arial" panose="020B0604020202020204" pitchFamily="34" charset="0"/>
              <a:cs typeface="Arial" panose="020B0604020202020204" pitchFamily="34" charset="0"/>
            </a:endParaRPr>
          </a:p>
          <a:p>
            <a:pPr>
              <a:buNone/>
            </a:pPr>
            <a:br>
              <a:rPr lang="en-GB" dirty="0"/>
            </a:br>
            <a:endParaRPr lang="en-GB" dirty="0"/>
          </a:p>
        </p:txBody>
      </p:sp>
      <p:sp>
        <p:nvSpPr>
          <p:cNvPr id="24" name="TextBox 23">
            <a:extLst>
              <a:ext uri="{FF2B5EF4-FFF2-40B4-BE49-F238E27FC236}">
                <a16:creationId xmlns:a16="http://schemas.microsoft.com/office/drawing/2014/main" id="{C9B551E1-6B68-D1A2-50D6-042E75DAAC55}"/>
              </a:ext>
            </a:extLst>
          </p:cNvPr>
          <p:cNvSpPr txBox="1"/>
          <p:nvPr/>
        </p:nvSpPr>
        <p:spPr>
          <a:xfrm>
            <a:off x="335280" y="5334675"/>
            <a:ext cx="10891520" cy="1323439"/>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Strategic Partnership Objective</a:t>
            </a:r>
          </a:p>
          <a:p>
            <a:pPr algn="ctr">
              <a:buNone/>
            </a:pPr>
            <a:endParaRPr lang="en-GB" sz="1600" b="1"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To integrate PETKIT's innovative smart pet technology into FitPaws' mobile canine fitness services, creating a comprehensive pet wellness solution for the UK market while supporting PETKIT's expansion into the United Kingdom.</a:t>
            </a:r>
          </a:p>
          <a:p>
            <a:pPr>
              <a:buNone/>
            </a:pPr>
            <a:r>
              <a:rPr lang="en-GB" sz="1600" i="1" dirty="0">
                <a:latin typeface="Arial" panose="020B0604020202020204" pitchFamily="34" charset="0"/>
                <a:cs typeface="Arial" panose="020B0604020202020204" pitchFamily="34" charset="0"/>
              </a:rPr>
              <a:t>(Wild and Wild, 2023; PETKIT, 2026)</a:t>
            </a:r>
            <a:endParaRPr lang="en-GB" sz="1600" dirty="0">
              <a:latin typeface="Arial" panose="020B0604020202020204" pitchFamily="34" charset="0"/>
              <a:cs typeface="Arial" panose="020B0604020202020204" pitchFamily="34" charset="0"/>
            </a:endParaRPr>
          </a:p>
        </p:txBody>
      </p:sp>
      <p:sp>
        <p:nvSpPr>
          <p:cNvPr id="25" name="Rectangle: Rounded Corners 24">
            <a:extLst>
              <a:ext uri="{FF2B5EF4-FFF2-40B4-BE49-F238E27FC236}">
                <a16:creationId xmlns:a16="http://schemas.microsoft.com/office/drawing/2014/main" id="{E090DF8E-89BA-B4E8-C964-339509848441}"/>
              </a:ext>
            </a:extLst>
          </p:cNvPr>
          <p:cNvSpPr/>
          <p:nvPr/>
        </p:nvSpPr>
        <p:spPr>
          <a:xfrm>
            <a:off x="274320" y="5374640"/>
            <a:ext cx="11003280" cy="130048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53334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E2C5010-D8AE-CF75-A6E3-1EB222A265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7" name="Picture 6" descr="A black background with white text&#10;&#10;AI-generated content may be incorrect.">
            <a:extLst>
              <a:ext uri="{FF2B5EF4-FFF2-40B4-BE49-F238E27FC236}">
                <a16:creationId xmlns:a16="http://schemas.microsoft.com/office/drawing/2014/main" id="{2FD95C12-EE40-9A58-9CDC-39FFD643099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graphicFrame>
        <p:nvGraphicFramePr>
          <p:cNvPr id="8" name="Table 7">
            <a:extLst>
              <a:ext uri="{FF2B5EF4-FFF2-40B4-BE49-F238E27FC236}">
                <a16:creationId xmlns:a16="http://schemas.microsoft.com/office/drawing/2014/main" id="{0CA90D8D-B608-CA10-A032-25CD4CB89FB7}"/>
              </a:ext>
            </a:extLst>
          </p:cNvPr>
          <p:cNvGraphicFramePr>
            <a:graphicFrameLocks noGrp="1"/>
          </p:cNvGraphicFramePr>
          <p:nvPr>
            <p:extLst>
              <p:ext uri="{D42A27DB-BD31-4B8C-83A1-F6EECF244321}">
                <p14:modId xmlns:p14="http://schemas.microsoft.com/office/powerpoint/2010/main" val="2042507304"/>
              </p:ext>
            </p:extLst>
          </p:nvPr>
        </p:nvGraphicFramePr>
        <p:xfrm>
          <a:off x="746760" y="1837214"/>
          <a:ext cx="10515600" cy="4157185"/>
        </p:xfrm>
        <a:graphic>
          <a:graphicData uri="http://schemas.openxmlformats.org/drawingml/2006/table">
            <a:tbl>
              <a:tblPr/>
              <a:tblGrid>
                <a:gridCol w="5257800">
                  <a:extLst>
                    <a:ext uri="{9D8B030D-6E8A-4147-A177-3AD203B41FA5}">
                      <a16:colId xmlns:a16="http://schemas.microsoft.com/office/drawing/2014/main" val="2723884828"/>
                    </a:ext>
                  </a:extLst>
                </a:gridCol>
                <a:gridCol w="5257800">
                  <a:extLst>
                    <a:ext uri="{9D8B030D-6E8A-4147-A177-3AD203B41FA5}">
                      <a16:colId xmlns:a16="http://schemas.microsoft.com/office/drawing/2014/main" val="1289673550"/>
                    </a:ext>
                  </a:extLst>
                </a:gridCol>
              </a:tblGrid>
              <a:tr h="831437">
                <a:tc>
                  <a:txBody>
                    <a:bodyPr/>
                    <a:lstStyle/>
                    <a:p>
                      <a:pPr algn="ctr">
                        <a:buNone/>
                      </a:pPr>
                      <a:r>
                        <a:rPr lang="en-GB" b="1"/>
                        <a:t>FitPaws contributes</a:t>
                      </a:r>
                      <a:endParaRPr lang="en-GB"/>
                    </a:p>
                  </a:txBody>
                  <a:tcPr anchor="ctr">
                    <a:lnL>
                      <a:noFill/>
                    </a:lnL>
                    <a:lnR>
                      <a:noFill/>
                    </a:lnR>
                    <a:lnT>
                      <a:noFill/>
                    </a:lnT>
                    <a:lnB>
                      <a:noFill/>
                    </a:lnB>
                    <a:noFill/>
                  </a:tcPr>
                </a:tc>
                <a:tc>
                  <a:txBody>
                    <a:bodyPr/>
                    <a:lstStyle/>
                    <a:p>
                      <a:pPr algn="ctr">
                        <a:buNone/>
                      </a:pPr>
                      <a:r>
                        <a:rPr lang="en-GB" b="1"/>
                        <a:t>PETKIT contributes</a:t>
                      </a:r>
                      <a:endParaRPr lang="en-GB"/>
                    </a:p>
                  </a:txBody>
                  <a:tcPr anchor="ctr">
                    <a:lnL>
                      <a:noFill/>
                    </a:lnL>
                    <a:lnR>
                      <a:noFill/>
                    </a:lnR>
                    <a:lnT>
                      <a:noFill/>
                    </a:lnT>
                    <a:lnB>
                      <a:noFill/>
                    </a:lnB>
                    <a:noFill/>
                  </a:tcPr>
                </a:tc>
                <a:extLst>
                  <a:ext uri="{0D108BD9-81ED-4DB2-BD59-A6C34878D82A}">
                    <a16:rowId xmlns:a16="http://schemas.microsoft.com/office/drawing/2014/main" val="2186260497"/>
                  </a:ext>
                </a:extLst>
              </a:tr>
              <a:tr h="831437">
                <a:tc>
                  <a:txBody>
                    <a:bodyPr/>
                    <a:lstStyle/>
                    <a:p>
                      <a:pPr algn="ctr">
                        <a:buNone/>
                      </a:pPr>
                      <a:r>
                        <a:rPr lang="en-GB"/>
                        <a:t>Canine rehabilitation expertise</a:t>
                      </a:r>
                    </a:p>
                  </a:txBody>
                  <a:tcPr anchor="ctr">
                    <a:lnL>
                      <a:noFill/>
                    </a:lnL>
                    <a:lnR>
                      <a:noFill/>
                    </a:lnR>
                    <a:lnT>
                      <a:noFill/>
                    </a:lnT>
                    <a:lnB>
                      <a:noFill/>
                    </a:lnB>
                    <a:noFill/>
                  </a:tcPr>
                </a:tc>
                <a:tc>
                  <a:txBody>
                    <a:bodyPr/>
                    <a:lstStyle/>
                    <a:p>
                      <a:pPr algn="ctr">
                        <a:buNone/>
                      </a:pPr>
                      <a:r>
                        <a:rPr lang="en-GB"/>
                        <a:t>Smart pet technology</a:t>
                      </a:r>
                    </a:p>
                  </a:txBody>
                  <a:tcPr anchor="ctr">
                    <a:lnL>
                      <a:noFill/>
                    </a:lnL>
                    <a:lnR>
                      <a:noFill/>
                    </a:lnR>
                    <a:lnT>
                      <a:noFill/>
                    </a:lnT>
                    <a:lnB>
                      <a:noFill/>
                    </a:lnB>
                    <a:noFill/>
                  </a:tcPr>
                </a:tc>
                <a:extLst>
                  <a:ext uri="{0D108BD9-81ED-4DB2-BD59-A6C34878D82A}">
                    <a16:rowId xmlns:a16="http://schemas.microsoft.com/office/drawing/2014/main" val="3809377236"/>
                  </a:ext>
                </a:extLst>
              </a:tr>
              <a:tr h="831437">
                <a:tc>
                  <a:txBody>
                    <a:bodyPr/>
                    <a:lstStyle/>
                    <a:p>
                      <a:pPr algn="ctr">
                        <a:buNone/>
                      </a:pPr>
                      <a:r>
                        <a:rPr lang="en-GB"/>
                        <a:t>Local UK market knowledge</a:t>
                      </a:r>
                    </a:p>
                  </a:txBody>
                  <a:tcPr anchor="ctr">
                    <a:lnL>
                      <a:noFill/>
                    </a:lnL>
                    <a:lnR>
                      <a:noFill/>
                    </a:lnR>
                    <a:lnT>
                      <a:noFill/>
                    </a:lnT>
                    <a:lnB>
                      <a:noFill/>
                    </a:lnB>
                    <a:noFill/>
                  </a:tcPr>
                </a:tc>
                <a:tc>
                  <a:txBody>
                    <a:bodyPr/>
                    <a:lstStyle/>
                    <a:p>
                      <a:pPr algn="ctr">
                        <a:buNone/>
                      </a:pPr>
                      <a:r>
                        <a:rPr lang="en-GB"/>
                        <a:t>Product innovation</a:t>
                      </a:r>
                    </a:p>
                  </a:txBody>
                  <a:tcPr anchor="ctr">
                    <a:lnL>
                      <a:noFill/>
                    </a:lnL>
                    <a:lnR>
                      <a:noFill/>
                    </a:lnR>
                    <a:lnT>
                      <a:noFill/>
                    </a:lnT>
                    <a:lnB>
                      <a:noFill/>
                    </a:lnB>
                    <a:noFill/>
                  </a:tcPr>
                </a:tc>
                <a:extLst>
                  <a:ext uri="{0D108BD9-81ED-4DB2-BD59-A6C34878D82A}">
                    <a16:rowId xmlns:a16="http://schemas.microsoft.com/office/drawing/2014/main" val="216832505"/>
                  </a:ext>
                </a:extLst>
              </a:tr>
              <a:tr h="831437">
                <a:tc>
                  <a:txBody>
                    <a:bodyPr/>
                    <a:lstStyle/>
                    <a:p>
                      <a:pPr algn="ctr">
                        <a:buNone/>
                      </a:pPr>
                      <a:r>
                        <a:rPr lang="en-GB"/>
                        <a:t>Customer relationships</a:t>
                      </a:r>
                    </a:p>
                  </a:txBody>
                  <a:tcPr anchor="ctr">
                    <a:lnL>
                      <a:noFill/>
                    </a:lnL>
                    <a:lnR>
                      <a:noFill/>
                    </a:lnR>
                    <a:lnT>
                      <a:noFill/>
                    </a:lnT>
                    <a:lnB>
                      <a:noFill/>
                    </a:lnB>
                    <a:noFill/>
                  </a:tcPr>
                </a:tc>
                <a:tc>
                  <a:txBody>
                    <a:bodyPr/>
                    <a:lstStyle/>
                    <a:p>
                      <a:pPr algn="ctr">
                        <a:buNone/>
                      </a:pPr>
                      <a:r>
                        <a:rPr lang="en-GB"/>
                        <a:t>Research &amp; development</a:t>
                      </a:r>
                    </a:p>
                  </a:txBody>
                  <a:tcPr anchor="ctr">
                    <a:lnL>
                      <a:noFill/>
                    </a:lnL>
                    <a:lnR>
                      <a:noFill/>
                    </a:lnR>
                    <a:lnT>
                      <a:noFill/>
                    </a:lnT>
                    <a:lnB>
                      <a:noFill/>
                    </a:lnB>
                    <a:noFill/>
                  </a:tcPr>
                </a:tc>
                <a:extLst>
                  <a:ext uri="{0D108BD9-81ED-4DB2-BD59-A6C34878D82A}">
                    <a16:rowId xmlns:a16="http://schemas.microsoft.com/office/drawing/2014/main" val="3815707606"/>
                  </a:ext>
                </a:extLst>
              </a:tr>
              <a:tr h="831437">
                <a:tc>
                  <a:txBody>
                    <a:bodyPr/>
                    <a:lstStyle/>
                    <a:p>
                      <a:pPr algn="ctr">
                        <a:buNone/>
                      </a:pPr>
                      <a:r>
                        <a:rPr lang="en-GB"/>
                        <a:t>Professional support services</a:t>
                      </a:r>
                    </a:p>
                  </a:txBody>
                  <a:tcPr anchor="ctr">
                    <a:lnL>
                      <a:noFill/>
                    </a:lnL>
                    <a:lnR>
                      <a:noFill/>
                    </a:lnR>
                    <a:lnT>
                      <a:noFill/>
                    </a:lnT>
                    <a:lnB>
                      <a:noFill/>
                    </a:lnB>
                    <a:noFill/>
                  </a:tcPr>
                </a:tc>
                <a:tc>
                  <a:txBody>
                    <a:bodyPr/>
                    <a:lstStyle/>
                    <a:p>
                      <a:pPr algn="ctr">
                        <a:buNone/>
                      </a:pPr>
                      <a:r>
                        <a:rPr lang="en-GB" dirty="0"/>
                        <a:t>Global manufacturing capability</a:t>
                      </a:r>
                    </a:p>
                  </a:txBody>
                  <a:tcPr anchor="ctr">
                    <a:lnL>
                      <a:noFill/>
                    </a:lnL>
                    <a:lnR>
                      <a:noFill/>
                    </a:lnR>
                    <a:lnT>
                      <a:noFill/>
                    </a:lnT>
                    <a:lnB>
                      <a:noFill/>
                    </a:lnB>
                    <a:noFill/>
                  </a:tcPr>
                </a:tc>
                <a:extLst>
                  <a:ext uri="{0D108BD9-81ED-4DB2-BD59-A6C34878D82A}">
                    <a16:rowId xmlns:a16="http://schemas.microsoft.com/office/drawing/2014/main" val="2960785109"/>
                  </a:ext>
                </a:extLst>
              </a:tr>
            </a:tbl>
          </a:graphicData>
        </a:graphic>
      </p:graphicFrame>
      <p:sp>
        <p:nvSpPr>
          <p:cNvPr id="10" name="TextBox 9">
            <a:extLst>
              <a:ext uri="{FF2B5EF4-FFF2-40B4-BE49-F238E27FC236}">
                <a16:creationId xmlns:a16="http://schemas.microsoft.com/office/drawing/2014/main" id="{2F975008-DD77-8837-7A3C-4FEF1F3D6005}"/>
              </a:ext>
            </a:extLst>
          </p:cNvPr>
          <p:cNvSpPr txBox="1"/>
          <p:nvPr/>
        </p:nvSpPr>
        <p:spPr>
          <a:xfrm>
            <a:off x="2631440" y="795774"/>
            <a:ext cx="6096000" cy="461665"/>
          </a:xfrm>
          <a:prstGeom prst="rect">
            <a:avLst/>
          </a:prstGeom>
          <a:noFill/>
        </p:spPr>
        <p:txBody>
          <a:bodyPr wrap="square">
            <a:spAutoFit/>
          </a:bodyPr>
          <a:lstStyle/>
          <a:p>
            <a:pPr algn="ctr">
              <a:buNone/>
            </a:pPr>
            <a:r>
              <a:rPr lang="en-GB" sz="2400" b="1" dirty="0">
                <a:latin typeface="Arial" panose="020B0604020202020204" pitchFamily="34" charset="0"/>
                <a:cs typeface="Arial" panose="020B0604020202020204" pitchFamily="34" charset="0"/>
              </a:rPr>
              <a:t>Value Proposition</a:t>
            </a:r>
          </a:p>
        </p:txBody>
      </p:sp>
    </p:spTree>
    <p:extLst>
      <p:ext uri="{BB962C8B-B14F-4D97-AF65-F5344CB8AC3E}">
        <p14:creationId xmlns:p14="http://schemas.microsoft.com/office/powerpoint/2010/main" val="4035507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15E045A-4CD0-A48A-BF03-E7AEE84440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7" name="Picture 6" descr="A black background with white text&#10;&#10;AI-generated content may be incorrect.">
            <a:extLst>
              <a:ext uri="{FF2B5EF4-FFF2-40B4-BE49-F238E27FC236}">
                <a16:creationId xmlns:a16="http://schemas.microsoft.com/office/drawing/2014/main" id="{2A41D01B-5EEC-203B-DAE8-9735FC77FF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9" name="TextBox 8">
            <a:extLst>
              <a:ext uri="{FF2B5EF4-FFF2-40B4-BE49-F238E27FC236}">
                <a16:creationId xmlns:a16="http://schemas.microsoft.com/office/drawing/2014/main" id="{85CECD4B-206D-2B01-E244-E63814DE24BB}"/>
              </a:ext>
            </a:extLst>
          </p:cNvPr>
          <p:cNvSpPr txBox="1"/>
          <p:nvPr/>
        </p:nvSpPr>
        <p:spPr>
          <a:xfrm>
            <a:off x="2712720" y="379214"/>
            <a:ext cx="6096000" cy="461665"/>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Understanding Culture</a:t>
            </a:r>
          </a:p>
        </p:txBody>
      </p:sp>
      <p:sp>
        <p:nvSpPr>
          <p:cNvPr id="11" name="TextBox 10">
            <a:extLst>
              <a:ext uri="{FF2B5EF4-FFF2-40B4-BE49-F238E27FC236}">
                <a16:creationId xmlns:a16="http://schemas.microsoft.com/office/drawing/2014/main" id="{E61AD21C-1155-41F2-45B1-B942CA63FCB4}"/>
              </a:ext>
            </a:extLst>
          </p:cNvPr>
          <p:cNvSpPr txBox="1"/>
          <p:nvPr/>
        </p:nvSpPr>
        <p:spPr>
          <a:xfrm>
            <a:off x="223520" y="1152436"/>
            <a:ext cx="11592560" cy="830997"/>
          </a:xfrm>
          <a:prstGeom prst="rect">
            <a:avLst/>
          </a:prstGeom>
          <a:noFill/>
        </p:spPr>
        <p:txBody>
          <a:bodyPr wrap="square">
            <a:spAutoFit/>
          </a:bodyPr>
          <a:lstStyle/>
          <a:p>
            <a:pPr algn="just"/>
            <a:r>
              <a:rPr lang="en-GB" sz="1600" b="1" dirty="0"/>
              <a:t>"Culture influences how individuals think, communicate, make decisions and develop business relationships. Therefore, cultural awareness is a critical factor in achieving effective cross-cultural negotiations."</a:t>
            </a:r>
            <a:r>
              <a:rPr lang="en-GB" sz="1600" dirty="0"/>
              <a:t> </a:t>
            </a:r>
            <a:r>
              <a:rPr lang="en-GB" sz="1600" b="1" dirty="0"/>
              <a:t>(Hofstede, Hofstede and Minkov, 2010; Ghauri and Usunier, 1996; Meyer, 2014).</a:t>
            </a:r>
            <a:endParaRPr lang="en-GB" sz="1600" dirty="0">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id="{DC2EABF4-0C29-DAA2-09BB-E3B01FB9993E}"/>
              </a:ext>
            </a:extLst>
          </p:cNvPr>
          <p:cNvSpPr/>
          <p:nvPr/>
        </p:nvSpPr>
        <p:spPr>
          <a:xfrm>
            <a:off x="558800" y="2473960"/>
            <a:ext cx="4429760" cy="245364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E394FE5-8AA8-FAFD-4871-F4BDB8EF53B7}"/>
              </a:ext>
            </a:extLst>
          </p:cNvPr>
          <p:cNvSpPr txBox="1"/>
          <p:nvPr/>
        </p:nvSpPr>
        <p:spPr>
          <a:xfrm>
            <a:off x="812800" y="2568416"/>
            <a:ext cx="3992880" cy="1815882"/>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What is Culture?</a:t>
            </a:r>
          </a:p>
          <a:p>
            <a:pPr algn="ctr">
              <a:buNone/>
            </a:pPr>
            <a:endParaRPr lang="en-GB" sz="1600" b="1"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"Culture is the collective programming of the mind that distinguishes the members of one group or category of people from another."</a:t>
            </a:r>
          </a:p>
          <a:p>
            <a:pPr>
              <a:buNone/>
            </a:pPr>
            <a:r>
              <a:rPr lang="en-GB" sz="1600" dirty="0">
                <a:latin typeface="Arial" panose="020B0604020202020204" pitchFamily="34" charset="0"/>
                <a:cs typeface="Arial" panose="020B0604020202020204" pitchFamily="34" charset="0"/>
              </a:rPr>
              <a:t>(Hofstede, Hofstede and Minkov, 2010)</a:t>
            </a:r>
          </a:p>
        </p:txBody>
      </p:sp>
      <p:sp>
        <p:nvSpPr>
          <p:cNvPr id="15" name="Oval 14">
            <a:extLst>
              <a:ext uri="{FF2B5EF4-FFF2-40B4-BE49-F238E27FC236}">
                <a16:creationId xmlns:a16="http://schemas.microsoft.com/office/drawing/2014/main" id="{4C112894-C39D-4C6F-97B8-DFA5A95ADF60}"/>
              </a:ext>
            </a:extLst>
          </p:cNvPr>
          <p:cNvSpPr/>
          <p:nvPr/>
        </p:nvSpPr>
        <p:spPr>
          <a:xfrm>
            <a:off x="5902960" y="1762760"/>
            <a:ext cx="5608320" cy="333248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29DCC6BF-2129-77BC-A1F3-ACC7203E32AF}"/>
              </a:ext>
            </a:extLst>
          </p:cNvPr>
          <p:cNvSpPr txBox="1"/>
          <p:nvPr/>
        </p:nvSpPr>
        <p:spPr>
          <a:xfrm>
            <a:off x="5902960" y="1980763"/>
            <a:ext cx="5892800" cy="3046988"/>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Key Elements of Culture</a:t>
            </a:r>
          </a:p>
          <a:p>
            <a:pPr>
              <a:buNone/>
            </a:pPr>
            <a:r>
              <a:rPr lang="en-GB" sz="1600" b="1" dirty="0">
                <a:latin typeface="Arial" panose="020B0604020202020204" pitchFamily="34" charset="0"/>
                <a:cs typeface="Arial" panose="020B0604020202020204" pitchFamily="34" charset="0"/>
              </a:rPr>
              <a:t>             Values &amp; Beliefs</a:t>
            </a:r>
            <a:endParaRPr lang="en-GB" sz="1600" dirty="0">
              <a:latin typeface="Arial" panose="020B0604020202020204" pitchFamily="34" charset="0"/>
              <a:cs typeface="Arial" panose="020B0604020202020204" pitchFamily="34" charset="0"/>
            </a:endParaRPr>
          </a:p>
          <a:p>
            <a:pPr algn="ctr">
              <a:buFont typeface="Arial" panose="020B0604020202020204" pitchFamily="34" charset="0"/>
              <a:buChar char="•"/>
            </a:pPr>
            <a:r>
              <a:rPr lang="en-GB" sz="1600" dirty="0">
                <a:latin typeface="Arial" panose="020B0604020202020204" pitchFamily="34" charset="0"/>
                <a:cs typeface="Arial" panose="020B0604020202020204" pitchFamily="34" charset="0"/>
              </a:rPr>
              <a:t>Shape attitudes and business ethics. </a:t>
            </a:r>
          </a:p>
          <a:p>
            <a:pPr>
              <a:buNone/>
            </a:pPr>
            <a:r>
              <a:rPr lang="en-GB" sz="1600" b="1" dirty="0">
                <a:latin typeface="Arial" panose="020B0604020202020204" pitchFamily="34" charset="0"/>
                <a:cs typeface="Arial" panose="020B0604020202020204" pitchFamily="34" charset="0"/>
              </a:rPr>
              <a:t>             Communication</a:t>
            </a:r>
            <a:endParaRPr lang="en-GB" sz="1600" dirty="0">
              <a:latin typeface="Arial" panose="020B0604020202020204" pitchFamily="34" charset="0"/>
              <a:cs typeface="Arial" panose="020B0604020202020204" pitchFamily="34" charset="0"/>
            </a:endParaRPr>
          </a:p>
          <a:p>
            <a:pPr algn="ctr">
              <a:buFont typeface="Arial" panose="020B0604020202020204" pitchFamily="34" charset="0"/>
              <a:buChar char="•"/>
            </a:pPr>
            <a:r>
              <a:rPr lang="en-GB" sz="1600" dirty="0">
                <a:latin typeface="Arial" panose="020B0604020202020204" pitchFamily="34" charset="0"/>
                <a:cs typeface="Arial" panose="020B0604020202020204" pitchFamily="34" charset="0"/>
              </a:rPr>
              <a:t>Influences how information is shared and interpreted. </a:t>
            </a:r>
          </a:p>
          <a:p>
            <a:r>
              <a:rPr lang="en-GB" sz="1600" b="1" dirty="0">
                <a:latin typeface="Arial" panose="020B0604020202020204" pitchFamily="34" charset="0"/>
                <a:cs typeface="Arial" panose="020B0604020202020204" pitchFamily="34" charset="0"/>
              </a:rPr>
              <a:t>             Social Norms</a:t>
            </a:r>
            <a:endParaRPr lang="en-GB" sz="1600" dirty="0">
              <a:latin typeface="Arial" panose="020B0604020202020204" pitchFamily="34" charset="0"/>
              <a:cs typeface="Arial" panose="020B0604020202020204" pitchFamily="34" charset="0"/>
            </a:endParaRPr>
          </a:p>
          <a:p>
            <a:pPr algn="ctr">
              <a:buFont typeface="Arial" panose="020B0604020202020204" pitchFamily="34" charset="0"/>
              <a:buChar char="•"/>
            </a:pPr>
            <a:r>
              <a:rPr lang="en-GB" sz="1600" dirty="0">
                <a:latin typeface="Arial" panose="020B0604020202020204" pitchFamily="34" charset="0"/>
                <a:cs typeface="Arial" panose="020B0604020202020204" pitchFamily="34" charset="0"/>
              </a:rPr>
              <a:t>Define acceptable behaviour and business etiquette. </a:t>
            </a:r>
          </a:p>
          <a:p>
            <a:pPr>
              <a:buNone/>
            </a:pPr>
            <a:r>
              <a:rPr lang="en-GB" sz="1600" b="1" dirty="0">
                <a:latin typeface="Arial" panose="020B0604020202020204" pitchFamily="34" charset="0"/>
                <a:cs typeface="Arial" panose="020B0604020202020204" pitchFamily="34" charset="0"/>
              </a:rPr>
              <a:t>             Organisational Practices</a:t>
            </a:r>
            <a:endParaRPr lang="en-GB" sz="1600" dirty="0">
              <a:latin typeface="Arial" panose="020B0604020202020204" pitchFamily="34" charset="0"/>
              <a:cs typeface="Arial" panose="020B0604020202020204" pitchFamily="34" charset="0"/>
            </a:endParaRPr>
          </a:p>
          <a:p>
            <a:pPr algn="ctr">
              <a:buFont typeface="Arial" panose="020B0604020202020204" pitchFamily="34" charset="0"/>
              <a:buChar char="•"/>
            </a:pPr>
            <a:r>
              <a:rPr lang="en-GB" sz="1600" dirty="0">
                <a:latin typeface="Arial" panose="020B0604020202020204" pitchFamily="34" charset="0"/>
                <a:cs typeface="Arial" panose="020B0604020202020204" pitchFamily="34" charset="0"/>
              </a:rPr>
              <a:t>Affect leadership, teamwork and decision-making. </a:t>
            </a:r>
          </a:p>
          <a:p>
            <a:pPr>
              <a:buNone/>
            </a:pPr>
            <a:r>
              <a:rPr lang="en-GB" sz="1600" b="1" dirty="0">
                <a:latin typeface="Arial" panose="020B0604020202020204" pitchFamily="34" charset="0"/>
                <a:cs typeface="Arial" panose="020B0604020202020204" pitchFamily="34" charset="0"/>
              </a:rPr>
              <a:t>             Business Relationships</a:t>
            </a:r>
            <a:endParaRPr lang="en-GB" sz="1600" dirty="0">
              <a:latin typeface="Arial" panose="020B0604020202020204" pitchFamily="34" charset="0"/>
              <a:cs typeface="Arial" panose="020B0604020202020204" pitchFamily="34" charset="0"/>
            </a:endParaRPr>
          </a:p>
          <a:p>
            <a:pPr algn="ctr">
              <a:buFont typeface="Arial" panose="020B0604020202020204" pitchFamily="34" charset="0"/>
              <a:buChar char="•"/>
            </a:pPr>
            <a:r>
              <a:rPr lang="en-GB" sz="1600" dirty="0">
                <a:latin typeface="Arial" panose="020B0604020202020204" pitchFamily="34" charset="0"/>
                <a:cs typeface="Arial" panose="020B0604020202020204" pitchFamily="34" charset="0"/>
              </a:rPr>
              <a:t>Influence trust, collaboration and </a:t>
            </a:r>
          </a:p>
          <a:p>
            <a:pPr algn="ctr"/>
            <a:r>
              <a:rPr lang="en-GB" sz="1600" dirty="0">
                <a:latin typeface="Arial" panose="020B0604020202020204" pitchFamily="34" charset="0"/>
                <a:cs typeface="Arial" panose="020B0604020202020204" pitchFamily="34" charset="0"/>
              </a:rPr>
              <a:t>long-term partnerships.</a:t>
            </a:r>
          </a:p>
        </p:txBody>
      </p:sp>
      <p:sp>
        <p:nvSpPr>
          <p:cNvPr id="18" name="Rectangle: Rounded Corners 17">
            <a:extLst>
              <a:ext uri="{FF2B5EF4-FFF2-40B4-BE49-F238E27FC236}">
                <a16:creationId xmlns:a16="http://schemas.microsoft.com/office/drawing/2014/main" id="{C64DCC3C-2856-C0F2-FDCC-40484CA444D1}"/>
              </a:ext>
            </a:extLst>
          </p:cNvPr>
          <p:cNvSpPr/>
          <p:nvPr/>
        </p:nvSpPr>
        <p:spPr>
          <a:xfrm>
            <a:off x="477520" y="5201920"/>
            <a:ext cx="11236960" cy="138176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67D1267-6B30-1B36-0A4D-AABFC5BF9BC6}"/>
              </a:ext>
            </a:extLst>
          </p:cNvPr>
          <p:cNvSpPr txBox="1"/>
          <p:nvPr/>
        </p:nvSpPr>
        <p:spPr>
          <a:xfrm>
            <a:off x="792480" y="5219005"/>
            <a:ext cx="10424160" cy="1384995"/>
          </a:xfrm>
          <a:prstGeom prst="rect">
            <a:avLst/>
          </a:prstGeom>
          <a:noFill/>
        </p:spPr>
        <p:txBody>
          <a:bodyPr wrap="square">
            <a:spAutoFit/>
          </a:bodyPr>
          <a:lstStyle/>
          <a:p>
            <a:pPr algn="ctr">
              <a:buNone/>
            </a:pPr>
            <a:r>
              <a:rPr lang="en-GB" sz="1400" b="1" dirty="0">
                <a:latin typeface="Arial" panose="020B0604020202020204" pitchFamily="34" charset="0"/>
                <a:cs typeface="Arial" panose="020B0604020202020204" pitchFamily="34" charset="0"/>
              </a:rPr>
              <a:t>Why Culture Matters for FitPaws?</a:t>
            </a:r>
          </a:p>
          <a:p>
            <a:pPr>
              <a:buNone/>
            </a:pPr>
            <a:r>
              <a:rPr lang="en-GB" sz="1400" dirty="0">
                <a:latin typeface="Arial" panose="020B0604020202020204" pitchFamily="34" charset="0"/>
                <a:cs typeface="Arial" panose="020B0604020202020204" pitchFamily="34" charset="0"/>
              </a:rPr>
              <a:t>For FitPaws, understanding Chinese culture will help to:</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Build trust with PETKIT.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Avoid misunderstandings.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Adapt negotiation strategies.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Develop a sustainable long-term partnership. (Meyer, 2014; Trompenaars and Hampden-Turner, 2012)</a:t>
            </a:r>
          </a:p>
        </p:txBody>
      </p:sp>
    </p:spTree>
    <p:extLst>
      <p:ext uri="{BB962C8B-B14F-4D97-AF65-F5344CB8AC3E}">
        <p14:creationId xmlns:p14="http://schemas.microsoft.com/office/powerpoint/2010/main" val="203082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4EBEA2-EF6C-D984-785C-CBB984766A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7" name="Picture 6" descr="A black background with white text&#10;&#10;AI-generated content may be incorrect.">
            <a:extLst>
              <a:ext uri="{FF2B5EF4-FFF2-40B4-BE49-F238E27FC236}">
                <a16:creationId xmlns:a16="http://schemas.microsoft.com/office/drawing/2014/main" id="{128506AE-E417-FFC9-99A2-DC59D1A9C9A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9" name="TextBox 8">
            <a:extLst>
              <a:ext uri="{FF2B5EF4-FFF2-40B4-BE49-F238E27FC236}">
                <a16:creationId xmlns:a16="http://schemas.microsoft.com/office/drawing/2014/main" id="{E38B0505-6B87-AF58-EA7C-689C209C80B9}"/>
              </a:ext>
            </a:extLst>
          </p:cNvPr>
          <p:cNvSpPr txBox="1"/>
          <p:nvPr/>
        </p:nvSpPr>
        <p:spPr>
          <a:xfrm>
            <a:off x="1859280" y="2304256"/>
            <a:ext cx="9743440" cy="1938992"/>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"Culture is not a barrier to international business; rather, it is a strategic resource that organisations can leverage to build trust, strengthen relationships and achieve sustainable competitive advantage."</a:t>
            </a:r>
          </a:p>
          <a:p>
            <a:pPr>
              <a:buNone/>
            </a:pPr>
            <a:r>
              <a:rPr lang="en-GB" sz="2400" i="1" dirty="0">
                <a:latin typeface="Arial" panose="020B0604020202020204" pitchFamily="34" charset="0"/>
                <a:cs typeface="Arial" panose="020B0604020202020204" pitchFamily="34" charset="0"/>
              </a:rPr>
              <a:t>(Meyer, 2014; Hofstede, Hofstede and Minkov, 2010)</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2652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643AD6B-16AB-73A2-40EC-C28A9F2087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7" name="Picture 6" descr="A black background with white text&#10;&#10;AI-generated content may be incorrect.">
            <a:extLst>
              <a:ext uri="{FF2B5EF4-FFF2-40B4-BE49-F238E27FC236}">
                <a16:creationId xmlns:a16="http://schemas.microsoft.com/office/drawing/2014/main" id="{B111441D-61D0-203F-4FCB-68CA813E21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9" name="TextBox 8">
            <a:extLst>
              <a:ext uri="{FF2B5EF4-FFF2-40B4-BE49-F238E27FC236}">
                <a16:creationId xmlns:a16="http://schemas.microsoft.com/office/drawing/2014/main" id="{3BF5AF30-36F3-7720-31CD-B57D79F5E710}"/>
              </a:ext>
            </a:extLst>
          </p:cNvPr>
          <p:cNvSpPr txBox="1"/>
          <p:nvPr/>
        </p:nvSpPr>
        <p:spPr>
          <a:xfrm>
            <a:off x="2743200" y="460494"/>
            <a:ext cx="6096000" cy="830997"/>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Theoretical Framework: Hofstede's Cultural Dimensions</a:t>
            </a:r>
          </a:p>
        </p:txBody>
      </p:sp>
      <p:sp>
        <p:nvSpPr>
          <p:cNvPr id="11" name="TextBox 10">
            <a:extLst>
              <a:ext uri="{FF2B5EF4-FFF2-40B4-BE49-F238E27FC236}">
                <a16:creationId xmlns:a16="http://schemas.microsoft.com/office/drawing/2014/main" id="{83C8169D-1826-A8FC-40B4-F22A5986EF30}"/>
              </a:ext>
            </a:extLst>
          </p:cNvPr>
          <p:cNvSpPr txBox="1"/>
          <p:nvPr/>
        </p:nvSpPr>
        <p:spPr>
          <a:xfrm>
            <a:off x="1432560" y="1566317"/>
            <a:ext cx="9631680" cy="1477328"/>
          </a:xfrm>
          <a:prstGeom prst="rect">
            <a:avLst/>
          </a:prstGeom>
          <a:noFill/>
        </p:spPr>
        <p:txBody>
          <a:bodyPr wrap="square">
            <a:spAutoFit/>
          </a:bodyPr>
          <a:lstStyle/>
          <a:p>
            <a:pPr algn="just">
              <a:buNone/>
            </a:pPr>
            <a:r>
              <a:rPr lang="en-GB" dirty="0">
                <a:latin typeface="Arial" panose="020B0604020202020204" pitchFamily="34" charset="0"/>
                <a:cs typeface="Arial" panose="020B0604020202020204" pitchFamily="34" charset="0"/>
              </a:rPr>
              <a:t>Hofstede's Cultural Dimensions provide a framework for understanding how national culture influences workplace behaviour, leadership, communication and negotiation. The model helps organisations anticipate cultural differences and adapt their business strategies when operating internationally.</a:t>
            </a:r>
          </a:p>
          <a:p>
            <a:pPr algn="just">
              <a:buNone/>
            </a:pPr>
            <a:r>
              <a:rPr lang="en-GB" b="1" dirty="0">
                <a:latin typeface="Arial" panose="020B0604020202020204" pitchFamily="34" charset="0"/>
                <a:cs typeface="Arial" panose="020B0604020202020204" pitchFamily="34" charset="0"/>
              </a:rPr>
              <a:t>(Hofstede, Hofstede and Minkov, 2010)</a:t>
            </a:r>
            <a:endParaRPr lang="en-GB"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F537D91D-6A31-B42E-62CE-FBC9ED1BCFEB}"/>
              </a:ext>
            </a:extLst>
          </p:cNvPr>
          <p:cNvSpPr txBox="1"/>
          <p:nvPr/>
        </p:nvSpPr>
        <p:spPr>
          <a:xfrm>
            <a:off x="294640" y="3429000"/>
            <a:ext cx="5567680" cy="2308324"/>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Implications for FitPaws</a:t>
            </a:r>
          </a:p>
          <a:p>
            <a:pPr>
              <a:buNone/>
            </a:pPr>
            <a:endParaRPr lang="en-GB" sz="1600" b="1"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To negotiate successfully with PETKIT, FitPaws should:</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Respect organisational hierarchy.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Invest time in building long-term relationships.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Adapt communication to avoid confrontation.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Focus on mutual value rather than immediate commercial outcomes. </a:t>
            </a:r>
          </a:p>
          <a:p>
            <a:pPr>
              <a:buNone/>
            </a:pPr>
            <a:r>
              <a:rPr lang="en-GB" sz="1600" i="1" dirty="0">
                <a:latin typeface="Arial" panose="020B0604020202020204" pitchFamily="34" charset="0"/>
                <a:cs typeface="Arial" panose="020B0604020202020204" pitchFamily="34" charset="0"/>
              </a:rPr>
              <a:t>(Graham and Lam, 2003; Meyer, 2014)</a:t>
            </a:r>
            <a:endParaRPr lang="en-GB" sz="16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AA81CFD0-13FC-8364-0B14-942D156275C2}"/>
              </a:ext>
            </a:extLst>
          </p:cNvPr>
          <p:cNvSpPr txBox="1"/>
          <p:nvPr/>
        </p:nvSpPr>
        <p:spPr>
          <a:xfrm>
            <a:off x="6908800" y="3736816"/>
            <a:ext cx="4643120" cy="1877437"/>
          </a:xfrm>
          <a:prstGeom prst="rect">
            <a:avLst/>
          </a:prstGeom>
          <a:noFill/>
        </p:spPr>
        <p:txBody>
          <a:bodyPr wrap="square">
            <a:spAutoFit/>
          </a:bodyPr>
          <a:lstStyle/>
          <a:p>
            <a:pPr algn="just"/>
            <a:r>
              <a:rPr lang="en-GB" sz="1600" dirty="0">
                <a:latin typeface="Arial" panose="020B0604020202020204" pitchFamily="34" charset="0"/>
                <a:cs typeface="Arial" panose="020B0604020202020204" pitchFamily="34" charset="0"/>
              </a:rPr>
              <a:t>Although Hofstede's model provides a valuable framework for understanding national cultural differences, it should not be used to stereotype individuals, as organisational culture, personal experience and globalisation also influence business behaviour </a:t>
            </a:r>
            <a:r>
              <a:rPr lang="en-GB" sz="1600" dirty="0"/>
              <a:t>(Meyer, 2014; Trompenaars and Hampden-Turner, 2012).</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4112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8E02199-4D0F-A57D-31D7-987F8820FB03}"/>
              </a:ext>
            </a:extLst>
          </p:cNvPr>
          <p:cNvGraphicFramePr>
            <a:graphicFrameLocks noGrp="1"/>
          </p:cNvGraphicFramePr>
          <p:nvPr>
            <p:extLst>
              <p:ext uri="{D42A27DB-BD31-4B8C-83A1-F6EECF244321}">
                <p14:modId xmlns:p14="http://schemas.microsoft.com/office/powerpoint/2010/main" val="1559262747"/>
              </p:ext>
            </p:extLst>
          </p:nvPr>
        </p:nvGraphicFramePr>
        <p:xfrm>
          <a:off x="629920" y="1914036"/>
          <a:ext cx="9509760" cy="3569160"/>
        </p:xfrm>
        <a:graphic>
          <a:graphicData uri="http://schemas.openxmlformats.org/drawingml/2006/table">
            <a:tbl>
              <a:tblPr/>
              <a:tblGrid>
                <a:gridCol w="2377440">
                  <a:extLst>
                    <a:ext uri="{9D8B030D-6E8A-4147-A177-3AD203B41FA5}">
                      <a16:colId xmlns:a16="http://schemas.microsoft.com/office/drawing/2014/main" val="1622667481"/>
                    </a:ext>
                  </a:extLst>
                </a:gridCol>
                <a:gridCol w="2377440">
                  <a:extLst>
                    <a:ext uri="{9D8B030D-6E8A-4147-A177-3AD203B41FA5}">
                      <a16:colId xmlns:a16="http://schemas.microsoft.com/office/drawing/2014/main" val="2727679865"/>
                    </a:ext>
                  </a:extLst>
                </a:gridCol>
                <a:gridCol w="2377440">
                  <a:extLst>
                    <a:ext uri="{9D8B030D-6E8A-4147-A177-3AD203B41FA5}">
                      <a16:colId xmlns:a16="http://schemas.microsoft.com/office/drawing/2014/main" val="2568077364"/>
                    </a:ext>
                  </a:extLst>
                </a:gridCol>
                <a:gridCol w="2377440">
                  <a:extLst>
                    <a:ext uri="{9D8B030D-6E8A-4147-A177-3AD203B41FA5}">
                      <a16:colId xmlns:a16="http://schemas.microsoft.com/office/drawing/2014/main" val="920026681"/>
                    </a:ext>
                  </a:extLst>
                </a:gridCol>
              </a:tblGrid>
              <a:tr h="231681">
                <a:tc>
                  <a:txBody>
                    <a:bodyPr/>
                    <a:lstStyle/>
                    <a:p>
                      <a:pPr>
                        <a:buNone/>
                      </a:pPr>
                      <a:r>
                        <a:rPr lang="en-GB" sz="1400" b="1">
                          <a:latin typeface="Arial" panose="020B0604020202020204" pitchFamily="34" charset="0"/>
                          <a:cs typeface="Arial" panose="020B0604020202020204" pitchFamily="34" charset="0"/>
                        </a:rPr>
                        <a:t>Dimension</a:t>
                      </a:r>
                      <a:endParaRPr lang="en-GB" sz="1400">
                        <a:latin typeface="Arial" panose="020B0604020202020204" pitchFamily="34" charset="0"/>
                        <a:cs typeface="Arial" panose="020B0604020202020204" pitchFamily="34" charset="0"/>
                      </a:endParaRP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b="1">
                          <a:latin typeface="Arial" panose="020B0604020202020204" pitchFamily="34" charset="0"/>
                          <a:cs typeface="Arial" panose="020B0604020202020204" pitchFamily="34" charset="0"/>
                        </a:rPr>
                        <a:t>United Kingdom</a:t>
                      </a:r>
                      <a:endParaRPr lang="en-GB" sz="1400">
                        <a:latin typeface="Arial" panose="020B0604020202020204" pitchFamily="34" charset="0"/>
                        <a:cs typeface="Arial" panose="020B0604020202020204" pitchFamily="34" charset="0"/>
                      </a:endParaRP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b="1">
                          <a:latin typeface="Arial" panose="020B0604020202020204" pitchFamily="34" charset="0"/>
                          <a:cs typeface="Arial" panose="020B0604020202020204" pitchFamily="34" charset="0"/>
                        </a:rPr>
                        <a:t>China</a:t>
                      </a:r>
                      <a:endParaRPr lang="en-GB" sz="1400">
                        <a:latin typeface="Arial" panose="020B0604020202020204" pitchFamily="34" charset="0"/>
                        <a:cs typeface="Arial" panose="020B0604020202020204" pitchFamily="34" charset="0"/>
                      </a:endParaRP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b="1">
                          <a:latin typeface="Arial" panose="020B0604020202020204" pitchFamily="34" charset="0"/>
                          <a:cs typeface="Arial" panose="020B0604020202020204" pitchFamily="34" charset="0"/>
                        </a:rPr>
                        <a:t>Impact on Negotiations</a:t>
                      </a:r>
                      <a:endParaRPr lang="en-GB" sz="1400">
                        <a:latin typeface="Arial" panose="020B0604020202020204" pitchFamily="34" charset="0"/>
                        <a:cs typeface="Arial" panose="020B0604020202020204" pitchFamily="34" charset="0"/>
                      </a:endParaRP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325929"/>
                  </a:ext>
                </a:extLst>
              </a:tr>
              <a:tr h="582017">
                <a:tc>
                  <a:txBody>
                    <a:bodyPr/>
                    <a:lstStyle/>
                    <a:p>
                      <a:pPr>
                        <a:buNone/>
                      </a:pPr>
                      <a:r>
                        <a:rPr lang="en-GB" sz="1400" b="1" dirty="0">
                          <a:latin typeface="Arial" panose="020B0604020202020204" pitchFamily="34" charset="0"/>
                          <a:cs typeface="Arial" panose="020B0604020202020204" pitchFamily="34" charset="0"/>
                        </a:rPr>
                        <a:t>Power Distance</a:t>
                      </a:r>
                      <a:endParaRPr lang="en-GB" sz="1400" dirty="0">
                        <a:latin typeface="Arial" panose="020B0604020202020204" pitchFamily="34" charset="0"/>
                        <a:cs typeface="Arial" panose="020B0604020202020204" pitchFamily="34" charset="0"/>
                      </a:endParaRP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Low</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High</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Chinese negotiators expect respect for hierarchy and senior decision-makers.</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94067309"/>
                  </a:ext>
                </a:extLst>
              </a:tr>
              <a:tr h="757185">
                <a:tc>
                  <a:txBody>
                    <a:bodyPr/>
                    <a:lstStyle/>
                    <a:p>
                      <a:pPr>
                        <a:buNone/>
                      </a:pPr>
                      <a:r>
                        <a:rPr lang="en-GB" sz="1400" b="1">
                          <a:latin typeface="Arial" panose="020B0604020202020204" pitchFamily="34" charset="0"/>
                          <a:cs typeface="Arial" panose="020B0604020202020204" pitchFamily="34" charset="0"/>
                        </a:rPr>
                        <a:t>Individualism</a:t>
                      </a:r>
                      <a:endParaRPr lang="en-GB" sz="1400">
                        <a:latin typeface="Arial" panose="020B0604020202020204" pitchFamily="34" charset="0"/>
                        <a:cs typeface="Arial" panose="020B0604020202020204" pitchFamily="34" charset="0"/>
                      </a:endParaRP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latin typeface="Arial" panose="020B0604020202020204" pitchFamily="34" charset="0"/>
                          <a:cs typeface="Arial" panose="020B0604020202020204" pitchFamily="34" charset="0"/>
                        </a:rPr>
                        <a:t>High</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Low (Collectivist)</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UK focuses on individual responsibility, while China values group harmony and consensus.</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84708577"/>
                  </a:ext>
                </a:extLst>
              </a:tr>
              <a:tr h="582017">
                <a:tc>
                  <a:txBody>
                    <a:bodyPr/>
                    <a:lstStyle/>
                    <a:p>
                      <a:pPr>
                        <a:buNone/>
                      </a:pPr>
                      <a:r>
                        <a:rPr lang="en-GB" sz="1400" b="1">
                          <a:latin typeface="Arial" panose="020B0604020202020204" pitchFamily="34" charset="0"/>
                          <a:cs typeface="Arial" panose="020B0604020202020204" pitchFamily="34" charset="0"/>
                        </a:rPr>
                        <a:t>Long-Term Orientation</a:t>
                      </a:r>
                      <a:endParaRPr lang="en-GB" sz="1400">
                        <a:latin typeface="Arial" panose="020B0604020202020204" pitchFamily="34" charset="0"/>
                        <a:cs typeface="Arial" panose="020B0604020202020204" pitchFamily="34" charset="0"/>
                      </a:endParaRP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Moderate</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Very High</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Chinese businesses prioritise long-term relationships over short-term gains.</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05713032"/>
                  </a:ext>
                </a:extLst>
              </a:tr>
              <a:tr h="582017">
                <a:tc>
                  <a:txBody>
                    <a:bodyPr/>
                    <a:lstStyle/>
                    <a:p>
                      <a:pPr>
                        <a:buNone/>
                      </a:pPr>
                      <a:r>
                        <a:rPr lang="en-GB" sz="1400" b="1" dirty="0">
                          <a:latin typeface="Arial" panose="020B0604020202020204" pitchFamily="34" charset="0"/>
                          <a:cs typeface="Arial" panose="020B0604020202020204" pitchFamily="34" charset="0"/>
                        </a:rPr>
                        <a:t>Communication Style</a:t>
                      </a:r>
                      <a:endParaRPr lang="en-GB" sz="1400" dirty="0">
                        <a:latin typeface="Arial" panose="020B0604020202020204" pitchFamily="34" charset="0"/>
                        <a:cs typeface="Arial" panose="020B0604020202020204" pitchFamily="34" charset="0"/>
                      </a:endParaRP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Direct</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latin typeface="Arial" panose="020B0604020202020204" pitchFamily="34" charset="0"/>
                          <a:cs typeface="Arial" panose="020B0604020202020204" pitchFamily="34" charset="0"/>
                        </a:rPr>
                        <a:t>Indirect</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latin typeface="Arial" panose="020B0604020202020204" pitchFamily="34" charset="0"/>
                          <a:cs typeface="Arial" panose="020B0604020202020204" pitchFamily="34" charset="0"/>
                        </a:rPr>
                        <a:t>Messages may be conveyed subtly to preserve harmony and avoid conflict.</a:t>
                      </a:r>
                    </a:p>
                  </a:txBody>
                  <a:tcPr marL="73751" marR="73751" marT="36876" marB="3687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09166721"/>
                  </a:ext>
                </a:extLst>
              </a:tr>
            </a:tbl>
          </a:graphicData>
        </a:graphic>
      </p:graphicFrame>
      <p:sp>
        <p:nvSpPr>
          <p:cNvPr id="6" name="TextBox 5">
            <a:extLst>
              <a:ext uri="{FF2B5EF4-FFF2-40B4-BE49-F238E27FC236}">
                <a16:creationId xmlns:a16="http://schemas.microsoft.com/office/drawing/2014/main" id="{E8ED55E2-C755-E3E1-1837-B3CE947A6F0C}"/>
              </a:ext>
            </a:extLst>
          </p:cNvPr>
          <p:cNvSpPr txBox="1"/>
          <p:nvPr/>
        </p:nvSpPr>
        <p:spPr>
          <a:xfrm>
            <a:off x="2885440" y="992555"/>
            <a:ext cx="6096000" cy="369332"/>
          </a:xfrm>
          <a:prstGeom prst="rect">
            <a:avLst/>
          </a:prstGeom>
          <a:noFill/>
        </p:spPr>
        <p:txBody>
          <a:bodyPr wrap="square">
            <a:spAutoFit/>
          </a:bodyPr>
          <a:lstStyle/>
          <a:p>
            <a:pPr>
              <a:buNone/>
            </a:pPr>
            <a:r>
              <a:rPr lang="en-GB" b="1" dirty="0"/>
              <a:t>Comparison of the United Kingdom and China</a:t>
            </a:r>
          </a:p>
        </p:txBody>
      </p:sp>
      <p:sp>
        <p:nvSpPr>
          <p:cNvPr id="8" name="TextBox 7">
            <a:extLst>
              <a:ext uri="{FF2B5EF4-FFF2-40B4-BE49-F238E27FC236}">
                <a16:creationId xmlns:a16="http://schemas.microsoft.com/office/drawing/2014/main" id="{F6C08DA1-B6EA-F79D-3DA4-FEBB45D8727C}"/>
              </a:ext>
            </a:extLst>
          </p:cNvPr>
          <p:cNvSpPr txBox="1"/>
          <p:nvPr/>
        </p:nvSpPr>
        <p:spPr>
          <a:xfrm>
            <a:off x="5963920" y="6343134"/>
            <a:ext cx="6096000" cy="307777"/>
          </a:xfrm>
          <a:prstGeom prst="rect">
            <a:avLst/>
          </a:prstGeom>
          <a:noFill/>
        </p:spPr>
        <p:txBody>
          <a:bodyPr wrap="square">
            <a:spAutoFit/>
          </a:bodyPr>
          <a:lstStyle/>
          <a:p>
            <a:pPr>
              <a:buNone/>
            </a:pPr>
            <a:r>
              <a:rPr lang="en-GB" sz="1400" i="1" dirty="0">
                <a:latin typeface="Arial" panose="020B0604020202020204" pitchFamily="34" charset="0"/>
                <a:cs typeface="Arial" panose="020B0604020202020204" pitchFamily="34" charset="0"/>
              </a:rPr>
              <a:t>(Hofstede, Hofstede and Minkov, 2010; Meyer, 2014)</a:t>
            </a:r>
            <a:endParaRPr lang="en-GB" sz="14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41832E9B-247D-E276-D180-CADF79F917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12" name="Picture 11" descr="A black background with white text&#10;&#10;AI-generated content may be incorrect.">
            <a:extLst>
              <a:ext uri="{FF2B5EF4-FFF2-40B4-BE49-F238E27FC236}">
                <a16:creationId xmlns:a16="http://schemas.microsoft.com/office/drawing/2014/main" id="{60D52EC5-1D03-4D1D-BCD4-0097B1A8BAD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Tree>
    <p:extLst>
      <p:ext uri="{BB962C8B-B14F-4D97-AF65-F5344CB8AC3E}">
        <p14:creationId xmlns:p14="http://schemas.microsoft.com/office/powerpoint/2010/main" val="2980049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background with white text&#10;&#10;AI-generated content may be incorrect.">
            <a:extLst>
              <a:ext uri="{FF2B5EF4-FFF2-40B4-BE49-F238E27FC236}">
                <a16:creationId xmlns:a16="http://schemas.microsoft.com/office/drawing/2014/main" id="{BCD652E9-140C-DC68-4CF7-77A673FE45C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pic>
        <p:nvPicPr>
          <p:cNvPr id="7" name="Picture 6">
            <a:extLst>
              <a:ext uri="{FF2B5EF4-FFF2-40B4-BE49-F238E27FC236}">
                <a16:creationId xmlns:a16="http://schemas.microsoft.com/office/drawing/2014/main" id="{BBB5EB73-13DD-83A5-D82A-EFDF8D60F5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sp>
        <p:nvSpPr>
          <p:cNvPr id="9" name="TextBox 8">
            <a:extLst>
              <a:ext uri="{FF2B5EF4-FFF2-40B4-BE49-F238E27FC236}">
                <a16:creationId xmlns:a16="http://schemas.microsoft.com/office/drawing/2014/main" id="{9E3D9181-A233-1F60-3A51-C245D79D6498}"/>
              </a:ext>
            </a:extLst>
          </p:cNvPr>
          <p:cNvSpPr txBox="1"/>
          <p:nvPr/>
        </p:nvSpPr>
        <p:spPr>
          <a:xfrm>
            <a:off x="2976880" y="440174"/>
            <a:ext cx="6096000" cy="830997"/>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Cultural Challenges in UK–China Negotiations</a:t>
            </a:r>
          </a:p>
        </p:txBody>
      </p:sp>
      <p:sp>
        <p:nvSpPr>
          <p:cNvPr id="11" name="TextBox 10">
            <a:extLst>
              <a:ext uri="{FF2B5EF4-FFF2-40B4-BE49-F238E27FC236}">
                <a16:creationId xmlns:a16="http://schemas.microsoft.com/office/drawing/2014/main" id="{4AB384BB-FA7E-A882-1F2A-5B7E026A986E}"/>
              </a:ext>
            </a:extLst>
          </p:cNvPr>
          <p:cNvSpPr txBox="1"/>
          <p:nvPr/>
        </p:nvSpPr>
        <p:spPr>
          <a:xfrm>
            <a:off x="447040" y="1298416"/>
            <a:ext cx="11541760" cy="830997"/>
          </a:xfrm>
          <a:prstGeom prst="rect">
            <a:avLst/>
          </a:prstGeom>
          <a:noFill/>
        </p:spPr>
        <p:txBody>
          <a:bodyPr wrap="square">
            <a:spAutoFit/>
          </a:bodyPr>
          <a:lstStyle/>
          <a:p>
            <a:pPr>
              <a:buNone/>
            </a:pPr>
            <a:r>
              <a:rPr lang="en-GB" sz="1600" b="1" dirty="0">
                <a:latin typeface="Arial" panose="020B0604020202020204" pitchFamily="34" charset="0"/>
                <a:cs typeface="Arial" panose="020B0604020202020204" pitchFamily="34" charset="0"/>
              </a:rPr>
              <a:t>Key Cultural Elements to Overcome</a:t>
            </a:r>
          </a:p>
          <a:p>
            <a:pPr>
              <a:buNone/>
            </a:pPr>
            <a:r>
              <a:rPr lang="en-GB" sz="1600" dirty="0">
                <a:latin typeface="Arial" panose="020B0604020202020204" pitchFamily="34" charset="0"/>
                <a:cs typeface="Arial" panose="020B0604020202020204" pitchFamily="34" charset="0"/>
              </a:rPr>
              <a:t>Successful negotiations between </a:t>
            </a:r>
            <a:r>
              <a:rPr lang="en-GB" sz="1600" b="1" dirty="0">
                <a:latin typeface="Arial" panose="020B0604020202020204" pitchFamily="34" charset="0"/>
                <a:cs typeface="Arial" panose="020B0604020202020204" pitchFamily="34" charset="0"/>
              </a:rPr>
              <a:t>FitPaws</a:t>
            </a:r>
            <a:r>
              <a:rPr lang="en-GB" sz="1600" dirty="0">
                <a:latin typeface="Arial" panose="020B0604020202020204" pitchFamily="34" charset="0"/>
                <a:cs typeface="Arial" panose="020B0604020202020204" pitchFamily="34" charset="0"/>
              </a:rPr>
              <a:t> and </a:t>
            </a:r>
            <a:r>
              <a:rPr lang="en-GB" sz="1600" b="1" dirty="0">
                <a:latin typeface="Arial" panose="020B0604020202020204" pitchFamily="34" charset="0"/>
                <a:cs typeface="Arial" panose="020B0604020202020204" pitchFamily="34" charset="0"/>
              </a:rPr>
              <a:t>PETKIT</a:t>
            </a:r>
            <a:r>
              <a:rPr lang="en-GB" sz="1600" dirty="0">
                <a:latin typeface="Arial" panose="020B0604020202020204" pitchFamily="34" charset="0"/>
                <a:cs typeface="Arial" panose="020B0604020202020204" pitchFamily="34" charset="0"/>
              </a:rPr>
              <a:t> require an understanding of the cultural differences that influence communication, decision-making and relationship building.</a:t>
            </a:r>
          </a:p>
        </p:txBody>
      </p:sp>
      <p:sp>
        <p:nvSpPr>
          <p:cNvPr id="13" name="TextBox 12">
            <a:extLst>
              <a:ext uri="{FF2B5EF4-FFF2-40B4-BE49-F238E27FC236}">
                <a16:creationId xmlns:a16="http://schemas.microsoft.com/office/drawing/2014/main" id="{4FF0F5AA-18A5-339B-9E75-9228B0786C4F}"/>
              </a:ext>
            </a:extLst>
          </p:cNvPr>
          <p:cNvSpPr txBox="1"/>
          <p:nvPr/>
        </p:nvSpPr>
        <p:spPr>
          <a:xfrm>
            <a:off x="325120" y="2762519"/>
            <a:ext cx="5770880" cy="1815882"/>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1. Guanxi (Building Relationships)</a:t>
            </a:r>
          </a:p>
          <a:p>
            <a:pPr algn="just">
              <a:buFont typeface="Arial" panose="020B0604020202020204" pitchFamily="34" charset="0"/>
              <a:buChar char="•"/>
            </a:pPr>
            <a:r>
              <a:rPr lang="en-GB" sz="1600" dirty="0">
                <a:latin typeface="Arial" panose="020B0604020202020204" pitchFamily="34" charset="0"/>
                <a:cs typeface="Arial" panose="020B0604020202020204" pitchFamily="34" charset="0"/>
              </a:rPr>
              <a:t>Business relationships are built on </a:t>
            </a:r>
            <a:r>
              <a:rPr lang="en-GB" sz="1600" b="1" dirty="0">
                <a:latin typeface="Arial" panose="020B0604020202020204" pitchFamily="34" charset="0"/>
                <a:cs typeface="Arial" panose="020B0604020202020204" pitchFamily="34" charset="0"/>
              </a:rPr>
              <a:t>trust</a:t>
            </a:r>
            <a:r>
              <a:rPr lang="en-GB" sz="1600" dirty="0">
                <a:latin typeface="Arial" panose="020B0604020202020204" pitchFamily="34" charset="0"/>
                <a:cs typeface="Arial" panose="020B0604020202020204" pitchFamily="34" charset="0"/>
              </a:rPr>
              <a:t>, mutual respect and long-term commitment. </a:t>
            </a:r>
          </a:p>
          <a:p>
            <a:pPr algn="just">
              <a:buFont typeface="Arial" panose="020B0604020202020204" pitchFamily="34" charset="0"/>
              <a:buChar char="•"/>
            </a:pPr>
            <a:r>
              <a:rPr lang="en-GB" sz="1600" dirty="0">
                <a:latin typeface="Arial" panose="020B0604020202020204" pitchFamily="34" charset="0"/>
                <a:cs typeface="Arial" panose="020B0604020202020204" pitchFamily="34" charset="0"/>
              </a:rPr>
              <a:t>Personal relationships often develop before commercial agreements. </a:t>
            </a:r>
          </a:p>
          <a:p>
            <a:pPr algn="just">
              <a:buFont typeface="Arial" panose="020B0604020202020204" pitchFamily="34" charset="0"/>
              <a:buChar char="•"/>
            </a:pPr>
            <a:r>
              <a:rPr lang="en-GB" sz="1600" dirty="0">
                <a:latin typeface="Arial" panose="020B0604020202020204" pitchFamily="34" charset="0"/>
                <a:cs typeface="Arial" panose="020B0604020202020204" pitchFamily="34" charset="0"/>
              </a:rPr>
              <a:t>Investing time in networking and relationship building is essential. </a:t>
            </a:r>
            <a:r>
              <a:rPr lang="en-GB" sz="1600" i="1" dirty="0">
                <a:latin typeface="Arial" panose="020B0604020202020204" pitchFamily="34" charset="0"/>
                <a:cs typeface="Arial" panose="020B0604020202020204" pitchFamily="34" charset="0"/>
              </a:rPr>
              <a:t>(Graham and Lam, 2003)</a:t>
            </a:r>
            <a:endParaRPr lang="en-GB" sz="16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CC68DE9-FC2A-22AD-F16C-74ABDECA3BBB}"/>
              </a:ext>
            </a:extLst>
          </p:cNvPr>
          <p:cNvSpPr txBox="1"/>
          <p:nvPr/>
        </p:nvSpPr>
        <p:spPr>
          <a:xfrm>
            <a:off x="6289040" y="2767280"/>
            <a:ext cx="6096000" cy="1323439"/>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2. </a:t>
            </a:r>
            <a:r>
              <a:rPr lang="en-GB" sz="1600" b="1" dirty="0" err="1">
                <a:latin typeface="Arial" panose="020B0604020202020204" pitchFamily="34" charset="0"/>
                <a:cs typeface="Arial" panose="020B0604020202020204" pitchFamily="34" charset="0"/>
              </a:rPr>
              <a:t>Mianzi</a:t>
            </a:r>
            <a:r>
              <a:rPr lang="en-GB" sz="1600" b="1" dirty="0">
                <a:latin typeface="Arial" panose="020B0604020202020204" pitchFamily="34" charset="0"/>
                <a:cs typeface="Arial" panose="020B0604020202020204" pitchFamily="34" charset="0"/>
              </a:rPr>
              <a:t> (Saving Face)</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Maintaining dignity and reputation is highly valued.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Public criticism or confrontation should be avoided.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Disagreements should be handled respectfully and privately. </a:t>
            </a:r>
          </a:p>
          <a:p>
            <a:pPr>
              <a:buNone/>
            </a:pPr>
            <a:r>
              <a:rPr lang="en-GB" sz="1600" i="1" dirty="0">
                <a:latin typeface="Arial" panose="020B0604020202020204" pitchFamily="34" charset="0"/>
                <a:cs typeface="Arial" panose="020B0604020202020204" pitchFamily="34" charset="0"/>
              </a:rPr>
              <a:t>(Buttery and Leung, 1998)</a:t>
            </a:r>
            <a:endParaRPr lang="en-GB" sz="16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8CA285A4-7945-E9BF-E1F6-6052146E7EE7}"/>
              </a:ext>
            </a:extLst>
          </p:cNvPr>
          <p:cNvSpPr txBox="1"/>
          <p:nvPr/>
        </p:nvSpPr>
        <p:spPr>
          <a:xfrm>
            <a:off x="101600" y="4797197"/>
            <a:ext cx="5781040" cy="1569660"/>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3. Hierarchy and Respect</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Senior executives play a significant role in decision-making.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Formal titles and business etiquette demonstrate professionalism.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Decisions may take longer due to multiple approval levels. </a:t>
            </a:r>
          </a:p>
          <a:p>
            <a:pPr>
              <a:buNone/>
            </a:pPr>
            <a:r>
              <a:rPr lang="en-GB" sz="1600" i="1" dirty="0">
                <a:latin typeface="Arial" panose="020B0604020202020204" pitchFamily="34" charset="0"/>
                <a:cs typeface="Arial" panose="020B0604020202020204" pitchFamily="34" charset="0"/>
              </a:rPr>
              <a:t>(Hofstede, Hofstede and Minkov, 2010)</a:t>
            </a:r>
            <a:endParaRPr lang="en-GB" sz="16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FF05E973-7FCA-1D56-CBA9-75A3A7267A50}"/>
              </a:ext>
            </a:extLst>
          </p:cNvPr>
          <p:cNvSpPr txBox="1"/>
          <p:nvPr/>
        </p:nvSpPr>
        <p:spPr>
          <a:xfrm>
            <a:off x="6360160" y="4729818"/>
            <a:ext cx="5831840" cy="1569660"/>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4. Communication Style</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UK business culture generally favours </a:t>
            </a:r>
            <a:r>
              <a:rPr lang="en-GB" sz="1600" b="1" dirty="0">
                <a:latin typeface="Arial" panose="020B0604020202020204" pitchFamily="34" charset="0"/>
                <a:cs typeface="Arial" panose="020B0604020202020204" pitchFamily="34" charset="0"/>
              </a:rPr>
              <a:t>direct communication</a:t>
            </a:r>
            <a:r>
              <a:rPr lang="en-GB" sz="1600" dirty="0">
                <a:latin typeface="Arial" panose="020B0604020202020204" pitchFamily="34" charset="0"/>
                <a:cs typeface="Arial" panose="020B0604020202020204" pitchFamily="34" charset="0"/>
              </a:rPr>
              <a:t>, whereas Chinese communication tends to be </a:t>
            </a:r>
            <a:r>
              <a:rPr lang="en-GB" sz="1600" b="1" dirty="0">
                <a:latin typeface="Arial" panose="020B0604020202020204" pitchFamily="34" charset="0"/>
                <a:cs typeface="Arial" panose="020B0604020202020204" pitchFamily="34" charset="0"/>
              </a:rPr>
              <a:t>indirect and context-based</a:t>
            </a:r>
            <a:r>
              <a:rPr lang="en-GB" sz="16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Silence, pauses and subtle responses may indicate disagreement without openly saying "no." </a:t>
            </a:r>
            <a:r>
              <a:rPr lang="en-GB" sz="1600" i="1" dirty="0">
                <a:latin typeface="Arial" panose="020B0604020202020204" pitchFamily="34" charset="0"/>
                <a:cs typeface="Arial" panose="020B0604020202020204" pitchFamily="34" charset="0"/>
              </a:rPr>
              <a:t>(Meyer, 2014)</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5695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6C75BB-6F12-D61B-BC91-9DF843DAAB91}"/>
              </a:ext>
            </a:extLst>
          </p:cNvPr>
          <p:cNvSpPr txBox="1"/>
          <p:nvPr/>
        </p:nvSpPr>
        <p:spPr>
          <a:xfrm>
            <a:off x="1427480" y="964198"/>
            <a:ext cx="9337040" cy="2739211"/>
          </a:xfrm>
          <a:prstGeom prst="rect">
            <a:avLst/>
          </a:prstGeom>
          <a:noFill/>
        </p:spPr>
        <p:txBody>
          <a:bodyPr wrap="square">
            <a:spAutoFit/>
          </a:bodyPr>
          <a:lstStyle/>
          <a:p>
            <a:pPr algn="ctr">
              <a:buNone/>
            </a:pPr>
            <a:r>
              <a:rPr lang="en-GB" sz="2400" b="1" dirty="0">
                <a:latin typeface="Arial" panose="020B0604020202020204" pitchFamily="34" charset="0"/>
                <a:cs typeface="Arial" panose="020B0604020202020204" pitchFamily="34" charset="0"/>
              </a:rPr>
              <a:t>Impact on the FitPaws–PETKIT Partnership</a:t>
            </a:r>
          </a:p>
          <a:p>
            <a:pPr algn="ctr">
              <a:buNone/>
            </a:pPr>
            <a:endParaRPr lang="en-GB" sz="1600" b="1" dirty="0">
              <a:latin typeface="Arial" panose="020B0604020202020204" pitchFamily="34" charset="0"/>
              <a:cs typeface="Arial" panose="020B0604020202020204" pitchFamily="34" charset="0"/>
            </a:endParaRPr>
          </a:p>
          <a:p>
            <a:pPr algn="ctr">
              <a:buNone/>
            </a:pPr>
            <a:endParaRPr lang="en-GB" sz="1600" b="1" dirty="0">
              <a:latin typeface="Arial" panose="020B0604020202020204" pitchFamily="34" charset="0"/>
              <a:cs typeface="Arial" panose="020B0604020202020204" pitchFamily="34" charset="0"/>
            </a:endParaRPr>
          </a:p>
          <a:p>
            <a:pPr algn="ctr">
              <a:buNone/>
            </a:pPr>
            <a:endParaRPr lang="en-GB" sz="1600" b="1" dirty="0">
              <a:latin typeface="Arial" panose="020B0604020202020204" pitchFamily="34" charset="0"/>
              <a:cs typeface="Arial" panose="020B0604020202020204" pitchFamily="34" charset="0"/>
            </a:endParaRPr>
          </a:p>
          <a:p>
            <a:pPr>
              <a:buNone/>
            </a:pPr>
            <a:r>
              <a:rPr lang="en-GB" sz="2000" dirty="0">
                <a:latin typeface="Arial" panose="020B0604020202020204" pitchFamily="34" charset="0"/>
                <a:cs typeface="Arial" panose="020B0604020202020204" pitchFamily="34" charset="0"/>
              </a:rPr>
              <a:t>Understanding these cultural differences will enable FitPaws to:</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Build stronger business relationships.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Reduce misunderstandings.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Increase trust during negotiations.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Improve the likelihood of achieving a successful long-term partnership.</a:t>
            </a:r>
          </a:p>
        </p:txBody>
      </p:sp>
      <p:pic>
        <p:nvPicPr>
          <p:cNvPr id="7" name="Picture 6">
            <a:extLst>
              <a:ext uri="{FF2B5EF4-FFF2-40B4-BE49-F238E27FC236}">
                <a16:creationId xmlns:a16="http://schemas.microsoft.com/office/drawing/2014/main" id="{BC7DCA9C-D5E3-EC75-EFFB-03A0BB887A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9" name="Picture 8" descr="A black background with white text&#10;&#10;AI-generated content may be incorrect.">
            <a:extLst>
              <a:ext uri="{FF2B5EF4-FFF2-40B4-BE49-F238E27FC236}">
                <a16:creationId xmlns:a16="http://schemas.microsoft.com/office/drawing/2014/main" id="{B968FA10-4CED-0026-E649-2B9B7F0A3C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11" name="TextBox 10">
            <a:extLst>
              <a:ext uri="{FF2B5EF4-FFF2-40B4-BE49-F238E27FC236}">
                <a16:creationId xmlns:a16="http://schemas.microsoft.com/office/drawing/2014/main" id="{7DF1430A-2418-2565-7DE2-9B39DB301BAC}"/>
              </a:ext>
            </a:extLst>
          </p:cNvPr>
          <p:cNvSpPr txBox="1"/>
          <p:nvPr/>
        </p:nvSpPr>
        <p:spPr>
          <a:xfrm>
            <a:off x="619760" y="4546938"/>
            <a:ext cx="11206480" cy="1200329"/>
          </a:xfrm>
          <a:prstGeom prst="rect">
            <a:avLst/>
          </a:prstGeom>
          <a:noFill/>
        </p:spPr>
        <p:txBody>
          <a:bodyPr wrap="square">
            <a:spAutoFit/>
          </a:bodyPr>
          <a:lstStyle/>
          <a:p>
            <a:pPr algn="just">
              <a:buNone/>
            </a:pPr>
            <a:r>
              <a:rPr lang="en-GB" dirty="0">
                <a:latin typeface="Arial" panose="020B0604020202020204" pitchFamily="34" charset="0"/>
                <a:cs typeface="Arial" panose="020B0604020202020204" pitchFamily="34" charset="0"/>
              </a:rPr>
              <a:t>While these cultural characteristics provide useful guidance, negotiators should avoid assuming that all Chinese organisations behave in the same way. Individual experience, organisational culture and international exposure also influence negotiation behaviour.</a:t>
            </a:r>
          </a:p>
          <a:p>
            <a:pPr algn="just">
              <a:buNone/>
            </a:pPr>
            <a:r>
              <a:rPr lang="en-GB" i="1" dirty="0">
                <a:latin typeface="Arial" panose="020B0604020202020204" pitchFamily="34" charset="0"/>
                <a:cs typeface="Arial" panose="020B0604020202020204" pitchFamily="34" charset="0"/>
              </a:rPr>
              <a:t>(Meyer, 2014; Trompenaars and Hampden-Turner, 2012)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9155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3F9D44-A1C7-F96A-6C2D-2B0896249A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7" name="Picture 6" descr="A black background with white text&#10;&#10;AI-generated content may be incorrect.">
            <a:extLst>
              <a:ext uri="{FF2B5EF4-FFF2-40B4-BE49-F238E27FC236}">
                <a16:creationId xmlns:a16="http://schemas.microsoft.com/office/drawing/2014/main" id="{33E9962F-8B6D-D466-2F96-338811E1D1A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9" name="TextBox 8">
            <a:extLst>
              <a:ext uri="{FF2B5EF4-FFF2-40B4-BE49-F238E27FC236}">
                <a16:creationId xmlns:a16="http://schemas.microsoft.com/office/drawing/2014/main" id="{90459D87-13A7-10DB-C9BB-99E444F35618}"/>
              </a:ext>
            </a:extLst>
          </p:cNvPr>
          <p:cNvSpPr txBox="1"/>
          <p:nvPr/>
        </p:nvSpPr>
        <p:spPr>
          <a:xfrm>
            <a:off x="2905760" y="277614"/>
            <a:ext cx="6096000" cy="830997"/>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Negotiation Strategies for a Successful Partnership</a:t>
            </a:r>
          </a:p>
        </p:txBody>
      </p:sp>
      <p:sp>
        <p:nvSpPr>
          <p:cNvPr id="11" name="TextBox 10">
            <a:extLst>
              <a:ext uri="{FF2B5EF4-FFF2-40B4-BE49-F238E27FC236}">
                <a16:creationId xmlns:a16="http://schemas.microsoft.com/office/drawing/2014/main" id="{792BAC18-2F0B-8C52-294F-21DD98E6BE0A}"/>
              </a:ext>
            </a:extLst>
          </p:cNvPr>
          <p:cNvSpPr txBox="1"/>
          <p:nvPr/>
        </p:nvSpPr>
        <p:spPr>
          <a:xfrm>
            <a:off x="365760" y="1375956"/>
            <a:ext cx="11369040" cy="523220"/>
          </a:xfrm>
          <a:prstGeom prst="rect">
            <a:avLst/>
          </a:prstGeom>
          <a:noFill/>
        </p:spPr>
        <p:txBody>
          <a:bodyPr wrap="square">
            <a:spAutoFit/>
          </a:bodyPr>
          <a:lstStyle/>
          <a:p>
            <a:pPr algn="just">
              <a:buNone/>
            </a:pPr>
            <a:r>
              <a:rPr lang="en-GB" sz="1400" dirty="0">
                <a:latin typeface="Arial" panose="020B0604020202020204" pitchFamily="34" charset="0"/>
                <a:cs typeface="Arial" panose="020B0604020202020204" pitchFamily="34" charset="0"/>
              </a:rPr>
              <a:t>To establish a successful strategic partnership with PETKIT, FitPaws should adopt a culturally adaptive negotiation approach that balances British business efficiency with Chinese relationship-oriented practices.</a:t>
            </a:r>
          </a:p>
        </p:txBody>
      </p:sp>
      <p:sp>
        <p:nvSpPr>
          <p:cNvPr id="15" name="Rectangle: Rounded Corners 14">
            <a:extLst>
              <a:ext uri="{FF2B5EF4-FFF2-40B4-BE49-F238E27FC236}">
                <a16:creationId xmlns:a16="http://schemas.microsoft.com/office/drawing/2014/main" id="{B12DD10B-0768-E8E4-CC2D-CF7A72F1979A}"/>
              </a:ext>
            </a:extLst>
          </p:cNvPr>
          <p:cNvSpPr/>
          <p:nvPr/>
        </p:nvSpPr>
        <p:spPr>
          <a:xfrm>
            <a:off x="3484880" y="2042160"/>
            <a:ext cx="3322320" cy="13868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EED9993B-EE44-3F08-2320-4A66A61FF696}"/>
              </a:ext>
            </a:extLst>
          </p:cNvPr>
          <p:cNvSpPr txBox="1"/>
          <p:nvPr/>
        </p:nvSpPr>
        <p:spPr>
          <a:xfrm>
            <a:off x="3708400" y="2044005"/>
            <a:ext cx="3048000" cy="1384995"/>
          </a:xfrm>
          <a:prstGeom prst="rect">
            <a:avLst/>
          </a:prstGeom>
          <a:noFill/>
        </p:spPr>
        <p:txBody>
          <a:bodyPr wrap="square">
            <a:spAutoFit/>
          </a:bodyPr>
          <a:lstStyle/>
          <a:p>
            <a:pPr>
              <a:buNone/>
            </a:pPr>
            <a:r>
              <a:rPr lang="en-GB" sz="1200" b="1" dirty="0">
                <a:latin typeface="Arial" panose="020B0604020202020204" pitchFamily="34" charset="0"/>
                <a:cs typeface="Arial" panose="020B0604020202020204" pitchFamily="34" charset="0"/>
              </a:rPr>
              <a:t>1. Build Trust Before Business</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Invest time in developing </a:t>
            </a:r>
            <a:r>
              <a:rPr lang="en-GB" sz="1200" b="1" dirty="0">
                <a:latin typeface="Arial" panose="020B0604020202020204" pitchFamily="34" charset="0"/>
                <a:cs typeface="Arial" panose="020B0604020202020204" pitchFamily="34" charset="0"/>
              </a:rPr>
              <a:t>guanxi</a:t>
            </a:r>
            <a:r>
              <a:rPr lang="en-GB" sz="1200" dirty="0">
                <a:latin typeface="Arial" panose="020B0604020202020204" pitchFamily="34" charset="0"/>
                <a:cs typeface="Arial" panose="020B0604020202020204" pitchFamily="34" charset="0"/>
              </a:rPr>
              <a:t> through meetings and relationship building. </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Demonstrate commitment to a long-term partnership rather than focusing solely on immediate commercial gains. </a:t>
            </a:r>
          </a:p>
          <a:p>
            <a:pPr>
              <a:buNone/>
            </a:pPr>
            <a:r>
              <a:rPr lang="en-GB" sz="1200" i="1" dirty="0">
                <a:latin typeface="Arial" panose="020B0604020202020204" pitchFamily="34" charset="0"/>
                <a:cs typeface="Arial" panose="020B0604020202020204" pitchFamily="34" charset="0"/>
              </a:rPr>
              <a:t>(Graham and Lam, 2003)</a:t>
            </a:r>
            <a:endParaRPr lang="en-GB" sz="1200" dirty="0">
              <a:latin typeface="Arial" panose="020B0604020202020204" pitchFamily="34" charset="0"/>
              <a:cs typeface="Arial" panose="020B0604020202020204" pitchFamily="34" charset="0"/>
            </a:endParaRPr>
          </a:p>
        </p:txBody>
      </p:sp>
      <p:sp>
        <p:nvSpPr>
          <p:cNvPr id="18" name="Rectangle: Rounded Corners 17">
            <a:extLst>
              <a:ext uri="{FF2B5EF4-FFF2-40B4-BE49-F238E27FC236}">
                <a16:creationId xmlns:a16="http://schemas.microsoft.com/office/drawing/2014/main" id="{31FF0331-63DB-D157-0145-724E1BA17F53}"/>
              </a:ext>
            </a:extLst>
          </p:cNvPr>
          <p:cNvSpPr/>
          <p:nvPr/>
        </p:nvSpPr>
        <p:spPr>
          <a:xfrm>
            <a:off x="7670800" y="2077720"/>
            <a:ext cx="3017520" cy="135128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0A94F8C2-65CA-54D6-48FA-39870452EA49}"/>
              </a:ext>
            </a:extLst>
          </p:cNvPr>
          <p:cNvSpPr/>
          <p:nvPr/>
        </p:nvSpPr>
        <p:spPr>
          <a:xfrm>
            <a:off x="3657600" y="3708400"/>
            <a:ext cx="3261360" cy="148336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16FDFEC2-D428-50A6-A68A-20D9C3289C01}"/>
              </a:ext>
            </a:extLst>
          </p:cNvPr>
          <p:cNvSpPr/>
          <p:nvPr/>
        </p:nvSpPr>
        <p:spPr>
          <a:xfrm>
            <a:off x="7528560" y="3520440"/>
            <a:ext cx="4053840" cy="177292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F05C4BA5-66AD-A63D-4E65-0D1347A32B07}"/>
              </a:ext>
            </a:extLst>
          </p:cNvPr>
          <p:cNvSpPr txBox="1"/>
          <p:nvPr/>
        </p:nvSpPr>
        <p:spPr>
          <a:xfrm>
            <a:off x="7833360" y="2044005"/>
            <a:ext cx="2804160" cy="1384995"/>
          </a:xfrm>
          <a:prstGeom prst="rect">
            <a:avLst/>
          </a:prstGeom>
          <a:noFill/>
        </p:spPr>
        <p:txBody>
          <a:bodyPr wrap="square">
            <a:spAutoFit/>
          </a:bodyPr>
          <a:lstStyle/>
          <a:p>
            <a:pPr>
              <a:buNone/>
            </a:pPr>
            <a:r>
              <a:rPr lang="en-GB" sz="1200" b="1" dirty="0">
                <a:latin typeface="Arial" panose="020B0604020202020204" pitchFamily="34" charset="0"/>
                <a:cs typeface="Arial" panose="020B0604020202020204" pitchFamily="34" charset="0"/>
              </a:rPr>
              <a:t>2. Adapt Communication</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Use clear, respectful and professional language. </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Listen actively and avoid interrupting. </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Recognise indirect communication and non-verbal cues. </a:t>
            </a:r>
          </a:p>
          <a:p>
            <a:pPr>
              <a:buNone/>
            </a:pPr>
            <a:r>
              <a:rPr lang="en-GB" sz="1200" i="1" dirty="0">
                <a:latin typeface="Arial" panose="020B0604020202020204" pitchFamily="34" charset="0"/>
                <a:cs typeface="Arial" panose="020B0604020202020204" pitchFamily="34" charset="0"/>
              </a:rPr>
              <a:t>(Meyer, 2014)</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3014A450-60A7-60FB-22FA-5A472C45145A}"/>
              </a:ext>
            </a:extLst>
          </p:cNvPr>
          <p:cNvSpPr txBox="1"/>
          <p:nvPr/>
        </p:nvSpPr>
        <p:spPr>
          <a:xfrm>
            <a:off x="3749040" y="3689757"/>
            <a:ext cx="3200400" cy="1569660"/>
          </a:xfrm>
          <a:prstGeom prst="rect">
            <a:avLst/>
          </a:prstGeom>
          <a:noFill/>
        </p:spPr>
        <p:txBody>
          <a:bodyPr wrap="square">
            <a:spAutoFit/>
          </a:bodyPr>
          <a:lstStyle/>
          <a:p>
            <a:pPr>
              <a:buNone/>
            </a:pPr>
            <a:r>
              <a:rPr lang="en-GB" sz="1200" b="1" dirty="0">
                <a:latin typeface="Arial" panose="020B0604020202020204" pitchFamily="34" charset="0"/>
                <a:cs typeface="Arial" panose="020B0604020202020204" pitchFamily="34" charset="0"/>
              </a:rPr>
              <a:t>3. Respect Hierarchy and Decision-Making</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Address senior executives appropriately. </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Understand that final decisions may require several levels of approval. </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Allow sufficient time for internal consultation. </a:t>
            </a:r>
            <a:r>
              <a:rPr lang="en-GB" sz="1200" i="1" dirty="0">
                <a:latin typeface="Arial" panose="020B0604020202020204" pitchFamily="34" charset="0"/>
                <a:cs typeface="Arial" panose="020B0604020202020204" pitchFamily="34" charset="0"/>
              </a:rPr>
              <a:t>(Hofstede, Hofstede and Minkov, 2010)</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A06C8895-1D42-6886-EEFA-AE767E9AC692}"/>
              </a:ext>
            </a:extLst>
          </p:cNvPr>
          <p:cNvSpPr txBox="1"/>
          <p:nvPr/>
        </p:nvSpPr>
        <p:spPr>
          <a:xfrm>
            <a:off x="7589520" y="3615958"/>
            <a:ext cx="4328160" cy="1569660"/>
          </a:xfrm>
          <a:prstGeom prst="rect">
            <a:avLst/>
          </a:prstGeom>
          <a:noFill/>
        </p:spPr>
        <p:txBody>
          <a:bodyPr wrap="square">
            <a:spAutoFit/>
          </a:bodyPr>
          <a:lstStyle/>
          <a:p>
            <a:pPr>
              <a:buNone/>
            </a:pPr>
            <a:r>
              <a:rPr lang="en-GB" sz="1200" b="1" dirty="0">
                <a:latin typeface="Arial" panose="020B0604020202020204" pitchFamily="34" charset="0"/>
                <a:cs typeface="Arial" panose="020B0604020202020204" pitchFamily="34" charset="0"/>
              </a:rPr>
              <a:t>4. Aim for a Win–Win Outcome</a:t>
            </a:r>
          </a:p>
          <a:p>
            <a:pPr>
              <a:buNone/>
            </a:pPr>
            <a:r>
              <a:rPr lang="en-GB" sz="1200" dirty="0">
                <a:latin typeface="Arial" panose="020B0604020202020204" pitchFamily="34" charset="0"/>
                <a:cs typeface="Arial" panose="020B0604020202020204" pitchFamily="34" charset="0"/>
              </a:rPr>
              <a:t>Rather than negotiating solely on price, focus on creating value for both organisations by:</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combining expertise and technology; </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expanding into new markets; </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improving customer satisfaction; and </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establishing a sustainable long-term partnership. </a:t>
            </a:r>
          </a:p>
          <a:p>
            <a:pPr>
              <a:buNone/>
            </a:pPr>
            <a:r>
              <a:rPr lang="en-GB" sz="1200" i="1" dirty="0">
                <a:latin typeface="Arial" panose="020B0604020202020204" pitchFamily="34" charset="0"/>
                <a:cs typeface="Arial" panose="020B0604020202020204" pitchFamily="34" charset="0"/>
              </a:rPr>
              <a:t>(Ghauri and Usunier, 1996; Wild and Wild, 2023)</a:t>
            </a:r>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5C111D97-CC55-937C-CABA-6815C3A8EB5E}"/>
              </a:ext>
            </a:extLst>
          </p:cNvPr>
          <p:cNvSpPr txBox="1"/>
          <p:nvPr/>
        </p:nvSpPr>
        <p:spPr>
          <a:xfrm>
            <a:off x="599440" y="2367171"/>
            <a:ext cx="2570480" cy="1754326"/>
          </a:xfrm>
          <a:prstGeom prst="rect">
            <a:avLst/>
          </a:prstGeom>
          <a:noFill/>
        </p:spPr>
        <p:txBody>
          <a:bodyPr wrap="square">
            <a:spAutoFit/>
          </a:bodyPr>
          <a:lstStyle/>
          <a:p>
            <a:pPr algn="ctr">
              <a:buNone/>
            </a:pPr>
            <a:r>
              <a:rPr lang="en-GB" sz="1200" b="1" dirty="0">
                <a:latin typeface="Arial" panose="020B0604020202020204" pitchFamily="34" charset="0"/>
                <a:cs typeface="Arial" panose="020B0604020202020204" pitchFamily="34" charset="0"/>
              </a:rPr>
              <a:t>Key Recommendation</a:t>
            </a:r>
          </a:p>
          <a:p>
            <a:pPr>
              <a:buNone/>
            </a:pPr>
            <a:r>
              <a:rPr lang="en-GB" sz="1200" dirty="0">
                <a:latin typeface="Arial" panose="020B0604020202020204" pitchFamily="34" charset="0"/>
                <a:cs typeface="Arial" panose="020B0604020202020204" pitchFamily="34" charset="0"/>
              </a:rPr>
              <a:t>FitPaws should adopt a collaborative negotiation strategy based on trust, flexibility and cultural adaptability, recognising that successful partnerships are built on long-term relationships rather than short-term transactions.</a:t>
            </a:r>
          </a:p>
          <a:p>
            <a:pPr>
              <a:buNone/>
            </a:pPr>
            <a:r>
              <a:rPr lang="en-GB" sz="1200" i="1" dirty="0">
                <a:latin typeface="Arial" panose="020B0604020202020204" pitchFamily="34" charset="0"/>
                <a:cs typeface="Arial" panose="020B0604020202020204" pitchFamily="34" charset="0"/>
              </a:rPr>
              <a:t>(Molinsky, 2013; Meyer, 2014)</a:t>
            </a:r>
            <a:endParaRPr lang="en-GB" sz="1200" dirty="0">
              <a:latin typeface="Arial" panose="020B0604020202020204" pitchFamily="34" charset="0"/>
              <a:cs typeface="Arial" panose="020B0604020202020204" pitchFamily="34" charset="0"/>
            </a:endParaRPr>
          </a:p>
        </p:txBody>
      </p:sp>
      <p:sp>
        <p:nvSpPr>
          <p:cNvPr id="31" name="Flowchart: Sequential Access Storage 30">
            <a:extLst>
              <a:ext uri="{FF2B5EF4-FFF2-40B4-BE49-F238E27FC236}">
                <a16:creationId xmlns:a16="http://schemas.microsoft.com/office/drawing/2014/main" id="{131F5C6D-9B11-63D6-05C3-C0D444D1BE23}"/>
              </a:ext>
            </a:extLst>
          </p:cNvPr>
          <p:cNvSpPr/>
          <p:nvPr/>
        </p:nvSpPr>
        <p:spPr>
          <a:xfrm>
            <a:off x="274320" y="1991360"/>
            <a:ext cx="3119120" cy="2468880"/>
          </a:xfrm>
          <a:prstGeom prst="flowChartMagneticTap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344F8A40-DAE4-3F37-7D54-DC86E90F6FC2}"/>
              </a:ext>
            </a:extLst>
          </p:cNvPr>
          <p:cNvSpPr/>
          <p:nvPr/>
        </p:nvSpPr>
        <p:spPr>
          <a:xfrm>
            <a:off x="1097280" y="5648960"/>
            <a:ext cx="10078720" cy="42672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a:extLst>
              <a:ext uri="{FF2B5EF4-FFF2-40B4-BE49-F238E27FC236}">
                <a16:creationId xmlns:a16="http://schemas.microsoft.com/office/drawing/2014/main" id="{C3612135-D3E7-9B47-F419-B16E2310C96B}"/>
              </a:ext>
            </a:extLst>
          </p:cNvPr>
          <p:cNvSpPr txBox="1"/>
          <p:nvPr/>
        </p:nvSpPr>
        <p:spPr>
          <a:xfrm>
            <a:off x="1066800" y="5666155"/>
            <a:ext cx="10231120" cy="369332"/>
          </a:xfrm>
          <a:prstGeom prst="rect">
            <a:avLst/>
          </a:prstGeom>
          <a:noFill/>
        </p:spPr>
        <p:txBody>
          <a:bodyPr wrap="square">
            <a:spAutoFit/>
          </a:bodyPr>
          <a:lstStyle/>
          <a:p>
            <a:pPr algn="ctr"/>
            <a:r>
              <a:rPr lang="en-GB" b="1" dirty="0"/>
              <a:t>Preparation</a:t>
            </a:r>
            <a:r>
              <a:rPr lang="en-GB" dirty="0"/>
              <a:t> → </a:t>
            </a:r>
            <a:r>
              <a:rPr lang="en-GB" b="1" dirty="0"/>
              <a:t>Relationship Building</a:t>
            </a:r>
            <a:r>
              <a:rPr lang="en-GB" dirty="0"/>
              <a:t> → </a:t>
            </a:r>
            <a:r>
              <a:rPr lang="en-GB" b="1" dirty="0"/>
              <a:t>Formal Negotiation</a:t>
            </a:r>
            <a:r>
              <a:rPr lang="en-GB" dirty="0"/>
              <a:t> → </a:t>
            </a:r>
            <a:r>
              <a:rPr lang="en-GB" b="1" dirty="0"/>
              <a:t>Agreement</a:t>
            </a:r>
            <a:r>
              <a:rPr lang="en-GB" dirty="0"/>
              <a:t> → </a:t>
            </a:r>
            <a:r>
              <a:rPr lang="en-GB" b="1" dirty="0"/>
              <a:t>Long-Term Partnership</a:t>
            </a:r>
            <a:endParaRPr lang="en-GB" dirty="0"/>
          </a:p>
        </p:txBody>
      </p:sp>
      <p:sp>
        <p:nvSpPr>
          <p:cNvPr id="36" name="TextBox 35">
            <a:extLst>
              <a:ext uri="{FF2B5EF4-FFF2-40B4-BE49-F238E27FC236}">
                <a16:creationId xmlns:a16="http://schemas.microsoft.com/office/drawing/2014/main" id="{E42DF522-999B-6CC4-D929-6DB954B6D65F}"/>
              </a:ext>
            </a:extLst>
          </p:cNvPr>
          <p:cNvSpPr txBox="1"/>
          <p:nvPr/>
        </p:nvSpPr>
        <p:spPr>
          <a:xfrm>
            <a:off x="375920" y="6195536"/>
            <a:ext cx="11287760" cy="461665"/>
          </a:xfrm>
          <a:prstGeom prst="rect">
            <a:avLst/>
          </a:prstGeom>
          <a:noFill/>
        </p:spPr>
        <p:txBody>
          <a:bodyPr wrap="square">
            <a:spAutoFit/>
          </a:bodyPr>
          <a:lstStyle/>
          <a:p>
            <a:pPr>
              <a:buNone/>
            </a:pPr>
            <a:r>
              <a:rPr lang="en-GB" sz="1200" dirty="0">
                <a:latin typeface="Arial" panose="020B0604020202020204" pitchFamily="34" charset="0"/>
                <a:cs typeface="Arial" panose="020B0604020202020204" pitchFamily="34" charset="0"/>
              </a:rPr>
              <a:t>Cultural adaptation should not require abandoning FitPaws' core values. Instead, negotiators should balance cultural sensitivity with the company's ethical standards and strategic objectives </a:t>
            </a:r>
            <a:r>
              <a:rPr lang="en-GB" sz="1200" i="1" dirty="0">
                <a:latin typeface="Arial" panose="020B0604020202020204" pitchFamily="34" charset="0"/>
                <a:cs typeface="Arial" panose="020B0604020202020204" pitchFamily="34" charset="0"/>
              </a:rPr>
              <a:t>(Molinsky, 2013).</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2011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EA507F-3E93-A0ED-6548-0A6B709CAA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7" name="Picture 6" descr="A black background with white text&#10;&#10;AI-generated content may be incorrect.">
            <a:extLst>
              <a:ext uri="{FF2B5EF4-FFF2-40B4-BE49-F238E27FC236}">
                <a16:creationId xmlns:a16="http://schemas.microsoft.com/office/drawing/2014/main" id="{2C5BBC3D-BB11-2681-15D4-3D73B415FD5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9" name="TextBox 8">
            <a:extLst>
              <a:ext uri="{FF2B5EF4-FFF2-40B4-BE49-F238E27FC236}">
                <a16:creationId xmlns:a16="http://schemas.microsoft.com/office/drawing/2014/main" id="{98B13D07-8B57-1C7E-E3F9-5F783929A767}"/>
              </a:ext>
            </a:extLst>
          </p:cNvPr>
          <p:cNvSpPr txBox="1"/>
          <p:nvPr/>
        </p:nvSpPr>
        <p:spPr>
          <a:xfrm>
            <a:off x="2773680" y="409694"/>
            <a:ext cx="6096000" cy="461665"/>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Recommendations to the Board</a:t>
            </a:r>
          </a:p>
        </p:txBody>
      </p:sp>
      <p:sp>
        <p:nvSpPr>
          <p:cNvPr id="11" name="TextBox 10">
            <a:extLst>
              <a:ext uri="{FF2B5EF4-FFF2-40B4-BE49-F238E27FC236}">
                <a16:creationId xmlns:a16="http://schemas.microsoft.com/office/drawing/2014/main" id="{4361C6B5-9D5C-ABB9-C0FE-534E09833AF2}"/>
              </a:ext>
            </a:extLst>
          </p:cNvPr>
          <p:cNvSpPr txBox="1"/>
          <p:nvPr/>
        </p:nvSpPr>
        <p:spPr>
          <a:xfrm>
            <a:off x="538480" y="1087735"/>
            <a:ext cx="1134872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To maximise the success of the proposed partnership with </a:t>
            </a:r>
            <a:r>
              <a:rPr lang="en-GB" sz="1400" b="1" dirty="0">
                <a:latin typeface="Arial" panose="020B0604020202020204" pitchFamily="34" charset="0"/>
                <a:cs typeface="Arial" panose="020B0604020202020204" pitchFamily="34" charset="0"/>
              </a:rPr>
              <a:t>PETKIT</a:t>
            </a:r>
            <a:r>
              <a:rPr lang="en-GB" sz="1400" dirty="0">
                <a:latin typeface="Arial" panose="020B0604020202020204" pitchFamily="34" charset="0"/>
                <a:cs typeface="Arial" panose="020B0604020202020204" pitchFamily="34" charset="0"/>
              </a:rPr>
              <a:t>, I recommend that FitPaws adopts the following strategic actions:</a:t>
            </a:r>
          </a:p>
        </p:txBody>
      </p:sp>
      <p:graphicFrame>
        <p:nvGraphicFramePr>
          <p:cNvPr id="12" name="Diagram 11">
            <a:extLst>
              <a:ext uri="{FF2B5EF4-FFF2-40B4-BE49-F238E27FC236}">
                <a16:creationId xmlns:a16="http://schemas.microsoft.com/office/drawing/2014/main" id="{93B6B63A-BBA0-FEF3-6B1A-0C2B4A11BF85}"/>
              </a:ext>
            </a:extLst>
          </p:cNvPr>
          <p:cNvGraphicFramePr/>
          <p:nvPr>
            <p:extLst>
              <p:ext uri="{D42A27DB-BD31-4B8C-83A1-F6EECF244321}">
                <p14:modId xmlns:p14="http://schemas.microsoft.com/office/powerpoint/2010/main" val="1185600151"/>
              </p:ext>
            </p:extLst>
          </p:nvPr>
        </p:nvGraphicFramePr>
        <p:xfrm>
          <a:off x="-1056640" y="1056641"/>
          <a:ext cx="8595360" cy="59943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 name="Rectangle: Rounded Corners 16">
            <a:extLst>
              <a:ext uri="{FF2B5EF4-FFF2-40B4-BE49-F238E27FC236}">
                <a16:creationId xmlns:a16="http://schemas.microsoft.com/office/drawing/2014/main" id="{9CA6E019-DB54-2778-4C02-F141237A178A}"/>
              </a:ext>
            </a:extLst>
          </p:cNvPr>
          <p:cNvSpPr/>
          <p:nvPr/>
        </p:nvSpPr>
        <p:spPr>
          <a:xfrm>
            <a:off x="7589520" y="2219960"/>
            <a:ext cx="3901440" cy="32664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3445110E-DE35-B2BD-7A90-A0CBE3B4DF40}"/>
              </a:ext>
            </a:extLst>
          </p:cNvPr>
          <p:cNvSpPr txBox="1"/>
          <p:nvPr/>
        </p:nvSpPr>
        <p:spPr>
          <a:xfrm>
            <a:off x="7792720" y="2409596"/>
            <a:ext cx="3647440" cy="3139321"/>
          </a:xfrm>
          <a:prstGeom prst="rect">
            <a:avLst/>
          </a:prstGeom>
          <a:noFill/>
        </p:spPr>
        <p:txBody>
          <a:bodyPr wrap="square">
            <a:spAutoFit/>
          </a:bodyPr>
          <a:lstStyle/>
          <a:p>
            <a:pPr>
              <a:buNone/>
            </a:pPr>
            <a:r>
              <a:rPr lang="en-GB" b="1" dirty="0"/>
              <a:t>Expected Business Benefits</a:t>
            </a:r>
          </a:p>
          <a:p>
            <a:pPr>
              <a:buNone/>
            </a:pPr>
            <a:endParaRPr lang="en-GB" b="1" dirty="0"/>
          </a:p>
          <a:p>
            <a:pPr>
              <a:buNone/>
            </a:pPr>
            <a:r>
              <a:rPr lang="en-GB" dirty="0"/>
              <a:t>✔ Competitive advantage in the UK pet wellness market.</a:t>
            </a:r>
          </a:p>
          <a:p>
            <a:pPr>
              <a:buNone/>
            </a:pPr>
            <a:r>
              <a:rPr lang="en-GB" dirty="0"/>
              <a:t>✔ Increased customer trust through innovative technology.</a:t>
            </a:r>
          </a:p>
          <a:p>
            <a:pPr>
              <a:buNone/>
            </a:pPr>
            <a:r>
              <a:rPr lang="en-GB" dirty="0"/>
              <a:t>✔ Enhanced international reputation.</a:t>
            </a:r>
          </a:p>
          <a:p>
            <a:pPr>
              <a:buNone/>
            </a:pPr>
            <a:r>
              <a:rPr lang="en-GB" dirty="0"/>
              <a:t>✔ Sustainable long-term growth.</a:t>
            </a:r>
          </a:p>
          <a:p>
            <a:pPr>
              <a:buNone/>
            </a:pPr>
            <a:r>
              <a:rPr lang="en-GB" dirty="0"/>
              <a:t>✔ Strong strategic partnership with PETKIT.</a:t>
            </a:r>
          </a:p>
        </p:txBody>
      </p:sp>
      <p:sp>
        <p:nvSpPr>
          <p:cNvPr id="20" name="Rectangle: Rounded Corners 19">
            <a:extLst>
              <a:ext uri="{FF2B5EF4-FFF2-40B4-BE49-F238E27FC236}">
                <a16:creationId xmlns:a16="http://schemas.microsoft.com/office/drawing/2014/main" id="{22B9E11F-0BF2-ED60-7800-276C2D795E33}"/>
              </a:ext>
            </a:extLst>
          </p:cNvPr>
          <p:cNvSpPr/>
          <p:nvPr/>
        </p:nvSpPr>
        <p:spPr>
          <a:xfrm>
            <a:off x="5405120" y="5791200"/>
            <a:ext cx="6482080" cy="91440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B6B431B6-71AF-7D8B-D4A5-C304FA944579}"/>
              </a:ext>
            </a:extLst>
          </p:cNvPr>
          <p:cNvSpPr txBox="1"/>
          <p:nvPr/>
        </p:nvSpPr>
        <p:spPr>
          <a:xfrm>
            <a:off x="5415280" y="5822017"/>
            <a:ext cx="6421120" cy="830997"/>
          </a:xfrm>
          <a:prstGeom prst="rect">
            <a:avLst/>
          </a:prstGeom>
          <a:noFill/>
        </p:spPr>
        <p:txBody>
          <a:bodyPr wrap="square">
            <a:spAutoFit/>
          </a:bodyPr>
          <a:lstStyle/>
          <a:p>
            <a:pPr algn="just">
              <a:buNone/>
            </a:pPr>
            <a:r>
              <a:rPr lang="en-GB" sz="1200" dirty="0">
                <a:latin typeface="Arial" panose="020B0604020202020204" pitchFamily="34" charset="0"/>
                <a:cs typeface="Arial" panose="020B0604020202020204" pitchFamily="34" charset="0"/>
              </a:rPr>
              <a:t>Cross-cultural competence should be viewed as a strategic capability rather than a communication skill. Organisations that successfully adapt to cultural differences are more likely to build trust, strengthen international partnerships and achieve sustainable competitive advantage </a:t>
            </a:r>
            <a:r>
              <a:rPr lang="en-GB" sz="1200" i="1" dirty="0">
                <a:latin typeface="Arial" panose="020B0604020202020204" pitchFamily="34" charset="0"/>
                <a:cs typeface="Arial" panose="020B0604020202020204" pitchFamily="34" charset="0"/>
              </a:rPr>
              <a:t>(Meyer, 2014; Wild and Wild, 2023).</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614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FED153D-C80C-4656-25B7-1802BC60C2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15" name="Picture 14" descr="A black background with white text&#10;&#10;AI-generated content may be incorrect.">
            <a:extLst>
              <a:ext uri="{FF2B5EF4-FFF2-40B4-BE49-F238E27FC236}">
                <a16:creationId xmlns:a16="http://schemas.microsoft.com/office/drawing/2014/main" id="{CE1CDCCD-65C2-50F4-BF44-2D3CBC55475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17" name="TextBox 16">
            <a:extLst>
              <a:ext uri="{FF2B5EF4-FFF2-40B4-BE49-F238E27FC236}">
                <a16:creationId xmlns:a16="http://schemas.microsoft.com/office/drawing/2014/main" id="{39AFB451-65B9-52AF-B7D5-65839F067587}"/>
              </a:ext>
            </a:extLst>
          </p:cNvPr>
          <p:cNvSpPr txBox="1"/>
          <p:nvPr/>
        </p:nvSpPr>
        <p:spPr>
          <a:xfrm>
            <a:off x="2550160" y="409694"/>
            <a:ext cx="6096000" cy="461665"/>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Conclusion</a:t>
            </a:r>
          </a:p>
        </p:txBody>
      </p:sp>
      <p:sp>
        <p:nvSpPr>
          <p:cNvPr id="19" name="TextBox 18">
            <a:extLst>
              <a:ext uri="{FF2B5EF4-FFF2-40B4-BE49-F238E27FC236}">
                <a16:creationId xmlns:a16="http://schemas.microsoft.com/office/drawing/2014/main" id="{AF321524-C4ED-BAE3-18DF-8F08AA2ADA92}"/>
              </a:ext>
            </a:extLst>
          </p:cNvPr>
          <p:cNvSpPr txBox="1"/>
          <p:nvPr/>
        </p:nvSpPr>
        <p:spPr>
          <a:xfrm>
            <a:off x="487680" y="1197323"/>
            <a:ext cx="11450320" cy="1815882"/>
          </a:xfrm>
          <a:prstGeom prst="rect">
            <a:avLst/>
          </a:prstGeom>
          <a:noFill/>
        </p:spPr>
        <p:txBody>
          <a:bodyPr wrap="square">
            <a:spAutoFit/>
          </a:bodyPr>
          <a:lstStyle/>
          <a:p>
            <a:pPr>
              <a:buNone/>
            </a:pPr>
            <a:r>
              <a:rPr lang="en-GB" sz="1400" b="1" dirty="0">
                <a:latin typeface="Arial" panose="020B0604020202020204" pitchFamily="34" charset="0"/>
                <a:cs typeface="Arial" panose="020B0604020202020204" pitchFamily="34" charset="0"/>
              </a:rPr>
              <a:t>Achieving a Successful Strategic Partnership</a:t>
            </a:r>
          </a:p>
          <a:p>
            <a:pPr>
              <a:buNone/>
            </a:pPr>
            <a:r>
              <a:rPr lang="en-GB" sz="1400" dirty="0">
                <a:latin typeface="Arial" panose="020B0604020202020204" pitchFamily="34" charset="0"/>
                <a:cs typeface="Arial" panose="020B0604020202020204" pitchFamily="34" charset="0"/>
              </a:rPr>
              <a:t>The proposed partnership between </a:t>
            </a:r>
            <a:r>
              <a:rPr lang="en-GB" sz="1400" b="1" dirty="0">
                <a:latin typeface="Arial" panose="020B0604020202020204" pitchFamily="34" charset="0"/>
                <a:cs typeface="Arial" panose="020B0604020202020204" pitchFamily="34" charset="0"/>
              </a:rPr>
              <a:t>FitPaws Mobile Canine Fitness &amp; Smart Wellness Ltd</a:t>
            </a:r>
            <a:r>
              <a:rPr lang="en-GB" sz="1400" dirty="0">
                <a:latin typeface="Arial" panose="020B0604020202020204" pitchFamily="34" charset="0"/>
                <a:cs typeface="Arial" panose="020B0604020202020204" pitchFamily="34" charset="0"/>
              </a:rPr>
              <a:t> and </a:t>
            </a:r>
            <a:r>
              <a:rPr lang="en-GB" sz="1400" b="1" dirty="0">
                <a:latin typeface="Arial" panose="020B0604020202020204" pitchFamily="34" charset="0"/>
                <a:cs typeface="Arial" panose="020B0604020202020204" pitchFamily="34" charset="0"/>
              </a:rPr>
              <a:t>PETKIT</a:t>
            </a:r>
            <a:r>
              <a:rPr lang="en-GB" sz="1400" dirty="0">
                <a:latin typeface="Arial" panose="020B0604020202020204" pitchFamily="34" charset="0"/>
                <a:cs typeface="Arial" panose="020B0604020202020204" pitchFamily="34" charset="0"/>
              </a:rPr>
              <a:t> offers significant opportunities for innovation, business growth and improved pet healthcare in the UK.</a:t>
            </a:r>
          </a:p>
          <a:p>
            <a:pPr>
              <a:buNone/>
            </a:pPr>
            <a:r>
              <a:rPr lang="en-GB" sz="1400" dirty="0">
                <a:latin typeface="Arial" panose="020B0604020202020204" pitchFamily="34" charset="0"/>
                <a:cs typeface="Arial" panose="020B0604020202020204" pitchFamily="34" charset="0"/>
              </a:rPr>
              <a:t>However, commercial success will depend on more than competitive products or pricing. Understanding and adapting to Chinese business culture will be essential for building trust, communicating effectively and negotiating a mutually beneficial agreement.</a:t>
            </a:r>
          </a:p>
          <a:p>
            <a:pPr>
              <a:buNone/>
            </a:pPr>
            <a:r>
              <a:rPr lang="en-GB" sz="1400" dirty="0">
                <a:latin typeface="Arial" panose="020B0604020202020204" pitchFamily="34" charset="0"/>
                <a:cs typeface="Arial" panose="020B0604020202020204" pitchFamily="34" charset="0"/>
              </a:rPr>
              <a:t>By applying appropriate cross-cultural negotiation strategies, FitPaws can establish a strong, long-term partnership that delivers value for both organisations while creating a sustainable competitive advantage.</a:t>
            </a:r>
          </a:p>
          <a:p>
            <a:pPr>
              <a:buNone/>
            </a:pPr>
            <a:r>
              <a:rPr lang="en-GB" sz="1400" i="1" dirty="0">
                <a:latin typeface="Arial" panose="020B0604020202020204" pitchFamily="34" charset="0"/>
                <a:cs typeface="Arial" panose="020B0604020202020204" pitchFamily="34" charset="0"/>
              </a:rPr>
              <a:t>(Hofstede, Hofstede and Minkov, 2010; Meyer, 2014; Ghauri and Usunier, 1996)</a:t>
            </a:r>
            <a:endParaRPr lang="en-GB" sz="1400" dirty="0">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BA5727C6-B55F-29ED-75E2-F20472087F54}"/>
              </a:ext>
            </a:extLst>
          </p:cNvPr>
          <p:cNvSpPr/>
          <p:nvPr/>
        </p:nvSpPr>
        <p:spPr>
          <a:xfrm>
            <a:off x="426720" y="1066800"/>
            <a:ext cx="11521440" cy="205232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A08EF243-1E9C-AD19-F4A1-097573727C9A}"/>
              </a:ext>
            </a:extLst>
          </p:cNvPr>
          <p:cNvSpPr/>
          <p:nvPr/>
        </p:nvSpPr>
        <p:spPr>
          <a:xfrm>
            <a:off x="2733040" y="5181600"/>
            <a:ext cx="7010400" cy="89408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Rounded Corners 23">
            <a:extLst>
              <a:ext uri="{FF2B5EF4-FFF2-40B4-BE49-F238E27FC236}">
                <a16:creationId xmlns:a16="http://schemas.microsoft.com/office/drawing/2014/main" id="{97E39C12-8419-A9C0-390F-9484E10E38F8}"/>
              </a:ext>
            </a:extLst>
          </p:cNvPr>
          <p:cNvSpPr/>
          <p:nvPr/>
        </p:nvSpPr>
        <p:spPr>
          <a:xfrm>
            <a:off x="477520" y="3606800"/>
            <a:ext cx="11460480" cy="121920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AD91BC2D-6474-7CE4-B5F0-F38F06FB4221}"/>
              </a:ext>
            </a:extLst>
          </p:cNvPr>
          <p:cNvSpPr txBox="1"/>
          <p:nvPr/>
        </p:nvSpPr>
        <p:spPr>
          <a:xfrm>
            <a:off x="711200" y="3609539"/>
            <a:ext cx="11480800" cy="1169551"/>
          </a:xfrm>
          <a:prstGeom prst="rect">
            <a:avLst/>
          </a:prstGeom>
          <a:noFill/>
        </p:spPr>
        <p:txBody>
          <a:bodyPr wrap="square">
            <a:spAutoFit/>
          </a:bodyPr>
          <a:lstStyle/>
          <a:p>
            <a:pPr>
              <a:buNone/>
            </a:pPr>
            <a:r>
              <a:rPr lang="en-GB" sz="1400" b="1" dirty="0">
                <a:latin typeface="Arial" panose="020B0604020202020204" pitchFamily="34" charset="0"/>
                <a:cs typeface="Arial" panose="020B0604020202020204" pitchFamily="34" charset="0"/>
              </a:rPr>
              <a:t>Key Takeaways</a:t>
            </a:r>
          </a:p>
          <a:p>
            <a:pPr>
              <a:buNone/>
            </a:pPr>
            <a:r>
              <a:rPr lang="en-GB" sz="1400" dirty="0">
                <a:latin typeface="Arial" panose="020B0604020202020204" pitchFamily="34" charset="0"/>
                <a:cs typeface="Arial" panose="020B0604020202020204" pitchFamily="34" charset="0"/>
              </a:rPr>
              <a:t>Cultural awareness is a strategic business asset.</a:t>
            </a:r>
          </a:p>
          <a:p>
            <a:pPr>
              <a:buNone/>
            </a:pPr>
            <a:r>
              <a:rPr lang="en-GB" sz="1400" dirty="0">
                <a:latin typeface="Arial" panose="020B0604020202020204" pitchFamily="34" charset="0"/>
                <a:cs typeface="Arial" panose="020B0604020202020204" pitchFamily="34" charset="0"/>
              </a:rPr>
              <a:t>Trust and relationship building are fundamental to negotiations with Chinese partners.</a:t>
            </a:r>
          </a:p>
          <a:p>
            <a:pPr>
              <a:buNone/>
            </a:pPr>
            <a:r>
              <a:rPr lang="en-GB" sz="1400" dirty="0">
                <a:latin typeface="Arial" panose="020B0604020202020204" pitchFamily="34" charset="0"/>
                <a:cs typeface="Arial" panose="020B0604020202020204" pitchFamily="34" charset="0"/>
              </a:rPr>
              <a:t>Effective communication and respect for cultural differences reduce negotiation risks.</a:t>
            </a:r>
          </a:p>
          <a:p>
            <a:pPr>
              <a:buNone/>
            </a:pPr>
            <a:r>
              <a:rPr lang="en-GB" sz="1400" dirty="0">
                <a:latin typeface="Arial" panose="020B0604020202020204" pitchFamily="34" charset="0"/>
                <a:cs typeface="Arial" panose="020B0604020202020204" pitchFamily="34" charset="0"/>
              </a:rPr>
              <a:t>A collaborative, long-term approach will increase the likelihood of a successful partnership between FitPaws and PETKIT.</a:t>
            </a:r>
          </a:p>
        </p:txBody>
      </p:sp>
      <p:sp>
        <p:nvSpPr>
          <p:cNvPr id="28" name="TextBox 27">
            <a:extLst>
              <a:ext uri="{FF2B5EF4-FFF2-40B4-BE49-F238E27FC236}">
                <a16:creationId xmlns:a16="http://schemas.microsoft.com/office/drawing/2014/main" id="{FBAA7422-2D55-DBC2-BE38-D669ED2A74F6}"/>
              </a:ext>
            </a:extLst>
          </p:cNvPr>
          <p:cNvSpPr txBox="1"/>
          <p:nvPr/>
        </p:nvSpPr>
        <p:spPr>
          <a:xfrm>
            <a:off x="2936240" y="5257076"/>
            <a:ext cx="6817360" cy="738664"/>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I recommend that the Board approve the proposed negotiations with PETKIT and support a culturally adaptive negotiation strategy to establish a sustainable strategic partnership that benefits both organisations.</a:t>
            </a:r>
          </a:p>
        </p:txBody>
      </p:sp>
    </p:spTree>
    <p:extLst>
      <p:ext uri="{BB962C8B-B14F-4D97-AF65-F5344CB8AC3E}">
        <p14:creationId xmlns:p14="http://schemas.microsoft.com/office/powerpoint/2010/main" val="8263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FA87494-32A2-7EA8-E151-7B2B9BB152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7" name="Picture 6" descr="A black background with white text&#10;&#10;AI-generated content may be incorrect.">
            <a:extLst>
              <a:ext uri="{FF2B5EF4-FFF2-40B4-BE49-F238E27FC236}">
                <a16:creationId xmlns:a16="http://schemas.microsoft.com/office/drawing/2014/main" id="{6A041542-5D66-487D-4F01-28B9310C369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9" name="TextBox 8">
            <a:extLst>
              <a:ext uri="{FF2B5EF4-FFF2-40B4-BE49-F238E27FC236}">
                <a16:creationId xmlns:a16="http://schemas.microsoft.com/office/drawing/2014/main" id="{D3AF84F4-C83E-F127-431A-9B43CB3A417D}"/>
              </a:ext>
            </a:extLst>
          </p:cNvPr>
          <p:cNvSpPr txBox="1"/>
          <p:nvPr/>
        </p:nvSpPr>
        <p:spPr>
          <a:xfrm>
            <a:off x="162560" y="514430"/>
            <a:ext cx="11440160" cy="6001643"/>
          </a:xfrm>
          <a:prstGeom prst="rect">
            <a:avLst/>
          </a:prstGeom>
          <a:noFill/>
        </p:spPr>
        <p:txBody>
          <a:bodyPr wrap="square">
            <a:spAutoFit/>
          </a:bodyPr>
          <a:lstStyle/>
          <a:p>
            <a:pPr algn="ctr">
              <a:buNone/>
            </a:pPr>
            <a:r>
              <a:rPr lang="en-GB" sz="1600" b="1" dirty="0">
                <a:latin typeface="Arial" panose="020B0604020202020204" pitchFamily="34" charset="0"/>
                <a:cs typeface="Arial" panose="020B0604020202020204" pitchFamily="34" charset="0"/>
              </a:rPr>
              <a:t>References</a:t>
            </a:r>
          </a:p>
          <a:p>
            <a:pPr algn="ctr">
              <a:buNone/>
            </a:pPr>
            <a:endParaRPr lang="en-GB" sz="1600" b="1" dirty="0">
              <a:latin typeface="Arial" panose="020B0604020202020204" pitchFamily="34" charset="0"/>
              <a:cs typeface="Arial" panose="020B0604020202020204" pitchFamily="34" charset="0"/>
            </a:endParaRPr>
          </a:p>
          <a:p>
            <a:pPr algn="ctr">
              <a:buNone/>
            </a:pPr>
            <a:endParaRPr lang="en-GB" sz="1600" b="1" dirty="0">
              <a:latin typeface="Arial" panose="020B0604020202020204" pitchFamily="34" charset="0"/>
              <a:cs typeface="Arial" panose="020B0604020202020204" pitchFamily="34" charset="0"/>
            </a:endParaRPr>
          </a:p>
          <a:p>
            <a:pPr indent="-540000">
              <a:buNone/>
            </a:pPr>
            <a:r>
              <a:rPr lang="en-GB" sz="1400" dirty="0">
                <a:latin typeface="Arial" panose="020B0604020202020204" pitchFamily="34" charset="0"/>
                <a:cs typeface="Arial" panose="020B0604020202020204" pitchFamily="34" charset="0"/>
              </a:rPr>
              <a:t>Buttery, E.A. and Leung, T.K.P. (1998) ‘The difference between Chinese and Western negotiations’, </a:t>
            </a:r>
            <a:r>
              <a:rPr lang="en-GB" sz="1400" i="1" dirty="0">
                <a:latin typeface="Arial" panose="020B0604020202020204" pitchFamily="34" charset="0"/>
                <a:cs typeface="Arial" panose="020B0604020202020204" pitchFamily="34" charset="0"/>
              </a:rPr>
              <a:t>European Journal of </a:t>
            </a:r>
          </a:p>
          <a:p>
            <a:pPr indent="-540000">
              <a:buNone/>
            </a:pPr>
            <a:endParaRPr lang="en-GB" sz="1400" i="1" dirty="0">
              <a:latin typeface="Arial" panose="020B0604020202020204" pitchFamily="34" charset="0"/>
              <a:cs typeface="Arial" panose="020B0604020202020204" pitchFamily="34" charset="0"/>
            </a:endParaRPr>
          </a:p>
          <a:p>
            <a:pPr indent="-540000">
              <a:buNone/>
            </a:pPr>
            <a:r>
              <a:rPr lang="en-GB" sz="1400" i="1" dirty="0">
                <a:latin typeface="Arial" panose="020B0604020202020204" pitchFamily="34" charset="0"/>
                <a:cs typeface="Arial" panose="020B0604020202020204" pitchFamily="34" charset="0"/>
              </a:rPr>
              <a:t>Marketing</a:t>
            </a:r>
            <a:r>
              <a:rPr lang="en-GB" sz="1400" dirty="0">
                <a:latin typeface="Arial" panose="020B0604020202020204" pitchFamily="34" charset="0"/>
                <a:cs typeface="Arial" panose="020B0604020202020204" pitchFamily="34" charset="0"/>
              </a:rPr>
              <a:t>, 32(3/4), pp. 374–389. https://doi.org/10.1108/03090569810204652</a:t>
            </a:r>
          </a:p>
          <a:p>
            <a:pPr indent="-457200">
              <a:buNone/>
            </a:pPr>
            <a:endParaRPr lang="en-GB" sz="1400" dirty="0">
              <a:latin typeface="Arial" panose="020B0604020202020204" pitchFamily="34" charset="0"/>
              <a:cs typeface="Arial" panose="020B0604020202020204" pitchFamily="34" charset="0"/>
            </a:endParaRPr>
          </a:p>
          <a:p>
            <a:pPr indent="-457200">
              <a:buNone/>
            </a:pPr>
            <a:r>
              <a:rPr lang="en-GB" sz="1400" dirty="0">
                <a:latin typeface="Arial" panose="020B0604020202020204" pitchFamily="34" charset="0"/>
                <a:cs typeface="Arial" panose="020B0604020202020204" pitchFamily="34" charset="0"/>
              </a:rPr>
              <a:t>Graham, J.L. and Lam, N.M. (2003) ‘The Chinese negotiation’, </a:t>
            </a:r>
            <a:r>
              <a:rPr lang="en-GB" sz="1400" i="1" dirty="0">
                <a:latin typeface="Arial" panose="020B0604020202020204" pitchFamily="34" charset="0"/>
                <a:cs typeface="Arial" panose="020B0604020202020204" pitchFamily="34" charset="0"/>
              </a:rPr>
              <a:t>Harvard Business Review</a:t>
            </a:r>
            <a:r>
              <a:rPr lang="en-GB" sz="1400" dirty="0">
                <a:latin typeface="Arial" panose="020B0604020202020204" pitchFamily="34" charset="0"/>
                <a:cs typeface="Arial" panose="020B0604020202020204" pitchFamily="34" charset="0"/>
              </a:rPr>
              <a:t>, 81(10), pp. 82–91.</a:t>
            </a:r>
          </a:p>
          <a:p>
            <a:pPr indent="-457200">
              <a:buNone/>
            </a:pPr>
            <a:endParaRPr lang="en-GB" sz="1400" dirty="0">
              <a:latin typeface="Arial" panose="020B0604020202020204" pitchFamily="34" charset="0"/>
              <a:cs typeface="Arial" panose="020B0604020202020204" pitchFamily="34" charset="0"/>
            </a:endParaRPr>
          </a:p>
          <a:p>
            <a:pPr indent="-457200">
              <a:buNone/>
            </a:pPr>
            <a:r>
              <a:rPr lang="en-GB" sz="1400" dirty="0">
                <a:latin typeface="Arial" panose="020B0604020202020204" pitchFamily="34" charset="0"/>
                <a:cs typeface="Arial" panose="020B0604020202020204" pitchFamily="34" charset="0"/>
              </a:rPr>
              <a:t>Hofstede, G., Hofstede, G.J. and Minkov, M. (2010) </a:t>
            </a:r>
            <a:r>
              <a:rPr lang="en-GB" sz="1400" i="1" dirty="0">
                <a:latin typeface="Arial" panose="020B0604020202020204" pitchFamily="34" charset="0"/>
                <a:cs typeface="Arial" panose="020B0604020202020204" pitchFamily="34" charset="0"/>
              </a:rPr>
              <a:t>Cultures and Organisations: Software of the Mind</a:t>
            </a:r>
            <a:r>
              <a:rPr lang="en-GB" sz="1400" dirty="0">
                <a:latin typeface="Arial" panose="020B0604020202020204" pitchFamily="34" charset="0"/>
                <a:cs typeface="Arial" panose="020B0604020202020204" pitchFamily="34" charset="0"/>
              </a:rPr>
              <a:t>. 3rd edn. New York: McGraw-Hill.</a:t>
            </a:r>
          </a:p>
          <a:p>
            <a:pPr indent="-457200">
              <a:buNone/>
            </a:pPr>
            <a:endParaRPr lang="en-GB" sz="1400" dirty="0">
              <a:latin typeface="Arial" panose="020B0604020202020204" pitchFamily="34" charset="0"/>
              <a:cs typeface="Arial" panose="020B0604020202020204" pitchFamily="34" charset="0"/>
            </a:endParaRPr>
          </a:p>
          <a:p>
            <a:pPr indent="-457200">
              <a:buNone/>
            </a:pPr>
            <a:r>
              <a:rPr lang="en-GB" sz="1400" dirty="0">
                <a:latin typeface="Arial" panose="020B0604020202020204" pitchFamily="34" charset="0"/>
                <a:cs typeface="Arial" panose="020B0604020202020204" pitchFamily="34" charset="0"/>
              </a:rPr>
              <a:t>Meyer, E. (2014) </a:t>
            </a:r>
            <a:r>
              <a:rPr lang="en-GB" sz="1400" i="1" dirty="0">
                <a:latin typeface="Arial" panose="020B0604020202020204" pitchFamily="34" charset="0"/>
                <a:cs typeface="Arial" panose="020B0604020202020204" pitchFamily="34" charset="0"/>
              </a:rPr>
              <a:t>The Culture Map: Breaking Through the Invisible Boundaries of Global Business</a:t>
            </a:r>
            <a:r>
              <a:rPr lang="en-GB" sz="1400" dirty="0">
                <a:latin typeface="Arial" panose="020B0604020202020204" pitchFamily="34" charset="0"/>
                <a:cs typeface="Arial" panose="020B0604020202020204" pitchFamily="34" charset="0"/>
              </a:rPr>
              <a:t>. New York: PublicAffairs.</a:t>
            </a:r>
          </a:p>
          <a:p>
            <a:pPr indent="-457200">
              <a:buNone/>
            </a:pPr>
            <a:endParaRPr lang="en-GB" sz="1400" dirty="0">
              <a:latin typeface="Arial" panose="020B0604020202020204" pitchFamily="34" charset="0"/>
              <a:cs typeface="Arial" panose="020B0604020202020204" pitchFamily="34" charset="0"/>
            </a:endParaRPr>
          </a:p>
          <a:p>
            <a:pPr indent="-457200">
              <a:buNone/>
            </a:pPr>
            <a:r>
              <a:rPr lang="en-GB" sz="1400" dirty="0">
                <a:latin typeface="Arial" panose="020B0604020202020204" pitchFamily="34" charset="0"/>
                <a:cs typeface="Arial" panose="020B0604020202020204" pitchFamily="34" charset="0"/>
              </a:rPr>
              <a:t>Molinsky, A. (2013) </a:t>
            </a:r>
            <a:r>
              <a:rPr lang="en-GB" sz="1400" i="1" dirty="0">
                <a:latin typeface="Arial" panose="020B0604020202020204" pitchFamily="34" charset="0"/>
                <a:cs typeface="Arial" panose="020B0604020202020204" pitchFamily="34" charset="0"/>
              </a:rPr>
              <a:t>Global Dexterity: How to Adapt Your Behaviour Across Cultures Without Losing Yourself in the Process</a:t>
            </a:r>
            <a:r>
              <a:rPr lang="en-GB" sz="1400" dirty="0">
                <a:latin typeface="Arial" panose="020B0604020202020204" pitchFamily="34" charset="0"/>
                <a:cs typeface="Arial" panose="020B0604020202020204" pitchFamily="34" charset="0"/>
              </a:rPr>
              <a:t>. Boston, MA: 	Harvard Business Review Press.</a:t>
            </a:r>
          </a:p>
          <a:p>
            <a:pPr indent="-457200">
              <a:buNone/>
            </a:pPr>
            <a:endParaRPr lang="en-GB" sz="1400" dirty="0">
              <a:latin typeface="Arial" panose="020B0604020202020204" pitchFamily="34" charset="0"/>
              <a:cs typeface="Arial" panose="020B0604020202020204" pitchFamily="34" charset="0"/>
            </a:endParaRPr>
          </a:p>
          <a:p>
            <a:pPr indent="-457200">
              <a:buNone/>
            </a:pPr>
            <a:r>
              <a:rPr lang="en-GB" sz="1400" dirty="0">
                <a:latin typeface="Arial" panose="020B0604020202020204" pitchFamily="34" charset="0"/>
                <a:cs typeface="Arial" panose="020B0604020202020204" pitchFamily="34" charset="0"/>
              </a:rPr>
              <a:t>PETKIT (2026) </a:t>
            </a:r>
            <a:r>
              <a:rPr lang="en-GB" sz="1400" i="1" dirty="0">
                <a:latin typeface="Arial" panose="020B0604020202020204" pitchFamily="34" charset="0"/>
                <a:cs typeface="Arial" panose="020B0604020202020204" pitchFamily="34" charset="0"/>
              </a:rPr>
              <a:t>PETKIT Official Website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https://www.petkit.com</a:t>
            </a:r>
            <a:r>
              <a:rPr lang="en-GB" sz="1400" dirty="0">
                <a:latin typeface="Arial" panose="020B0604020202020204" pitchFamily="34" charset="0"/>
                <a:cs typeface="Arial" panose="020B0604020202020204" pitchFamily="34" charset="0"/>
              </a:rPr>
              <a:t> (Accessed: 24 July 2026).</a:t>
            </a:r>
          </a:p>
          <a:p>
            <a:pPr indent="-457200">
              <a:buNone/>
            </a:pPr>
            <a:endParaRPr lang="en-GB" sz="1400" dirty="0">
              <a:latin typeface="Arial" panose="020B0604020202020204" pitchFamily="34" charset="0"/>
              <a:cs typeface="Arial" panose="020B0604020202020204" pitchFamily="34" charset="0"/>
            </a:endParaRPr>
          </a:p>
          <a:p>
            <a:pPr indent="-457200">
              <a:buNone/>
            </a:pPr>
            <a:r>
              <a:rPr lang="en-GB" sz="1400" dirty="0">
                <a:latin typeface="Arial" panose="020B0604020202020204" pitchFamily="34" charset="0"/>
                <a:cs typeface="Arial" panose="020B0604020202020204" pitchFamily="34" charset="0"/>
              </a:rPr>
              <a:t>Schoen, R. (2021) ‘Lacking pluralism? A critical review of the use of cultural dimensions in negotiation research’, </a:t>
            </a:r>
            <a:r>
              <a:rPr lang="en-GB" sz="1400" i="1" dirty="0">
                <a:latin typeface="Arial" panose="020B0604020202020204" pitchFamily="34" charset="0"/>
                <a:cs typeface="Arial" panose="020B0604020202020204" pitchFamily="34" charset="0"/>
              </a:rPr>
              <a:t>Management Review 	Quarterly</a:t>
            </a:r>
            <a:r>
              <a:rPr lang="en-GB" sz="1400" dirty="0">
                <a:latin typeface="Arial" panose="020B0604020202020204" pitchFamily="34" charset="0"/>
                <a:cs typeface="Arial" panose="020B0604020202020204" pitchFamily="34" charset="0"/>
              </a:rPr>
              <a:t>, 71(2), pp. 231–266. </a:t>
            </a:r>
          </a:p>
          <a:p>
            <a:pPr indent="-457200">
              <a:buNone/>
            </a:pPr>
            <a:endParaRPr lang="en-GB" sz="1400" dirty="0">
              <a:latin typeface="Arial" panose="020B0604020202020204" pitchFamily="34" charset="0"/>
              <a:cs typeface="Arial" panose="020B0604020202020204" pitchFamily="34" charset="0"/>
            </a:endParaRPr>
          </a:p>
          <a:p>
            <a:pPr indent="-457200">
              <a:buNone/>
            </a:pPr>
            <a:r>
              <a:rPr lang="en-GB" sz="1400" dirty="0">
                <a:latin typeface="Arial" panose="020B0604020202020204" pitchFamily="34" charset="0"/>
                <a:cs typeface="Arial" panose="020B0604020202020204" pitchFamily="34" charset="0"/>
              </a:rPr>
              <a:t>Svetličič, M. (2022) ‘How to negotiate with the Chinese?’, </a:t>
            </a:r>
            <a:r>
              <a:rPr lang="en-GB" sz="1400" i="1" dirty="0">
                <a:latin typeface="Arial" panose="020B0604020202020204" pitchFamily="34" charset="0"/>
                <a:cs typeface="Arial" panose="020B0604020202020204" pitchFamily="34" charset="0"/>
              </a:rPr>
              <a:t>Journal of Innovative Business and Management</a:t>
            </a:r>
            <a:r>
              <a:rPr lang="en-GB" sz="1400" dirty="0">
                <a:latin typeface="Arial" panose="020B0604020202020204" pitchFamily="34" charset="0"/>
                <a:cs typeface="Arial" panose="020B0604020202020204" pitchFamily="34" charset="0"/>
              </a:rPr>
              <a:t>, 14(1), pp. 61–78. </a:t>
            </a:r>
          </a:p>
          <a:p>
            <a:pPr indent="-457200">
              <a:buNone/>
            </a:pPr>
            <a:endParaRPr lang="en-GB" sz="1400" dirty="0">
              <a:latin typeface="Arial" panose="020B0604020202020204" pitchFamily="34" charset="0"/>
              <a:cs typeface="Arial" panose="020B0604020202020204" pitchFamily="34" charset="0"/>
            </a:endParaRPr>
          </a:p>
          <a:p>
            <a:pPr indent="-457200">
              <a:buNone/>
            </a:pPr>
            <a:r>
              <a:rPr lang="en-GB" sz="1400" dirty="0">
                <a:latin typeface="Arial" panose="020B0604020202020204" pitchFamily="34" charset="0"/>
                <a:cs typeface="Arial" panose="020B0604020202020204" pitchFamily="34" charset="0"/>
              </a:rPr>
              <a:t>Trompenaars, F. and Hampden-Turner, C. (2012) </a:t>
            </a:r>
            <a:r>
              <a:rPr lang="en-GB" sz="1400" i="1" dirty="0">
                <a:latin typeface="Arial" panose="020B0604020202020204" pitchFamily="34" charset="0"/>
                <a:cs typeface="Arial" panose="020B0604020202020204" pitchFamily="34" charset="0"/>
              </a:rPr>
              <a:t>Riding the Waves of Culture: Understanding Diversity in Global Business</a:t>
            </a:r>
            <a:r>
              <a:rPr lang="en-GB" sz="1400" dirty="0">
                <a:latin typeface="Arial" panose="020B0604020202020204" pitchFamily="34" charset="0"/>
                <a:cs typeface="Arial" panose="020B0604020202020204" pitchFamily="34" charset="0"/>
              </a:rPr>
              <a:t>. 3rd edn. London: 	Nicholas Brealey Publishing.</a:t>
            </a:r>
          </a:p>
          <a:p>
            <a:pPr indent="-457200">
              <a:buNone/>
            </a:pPr>
            <a:endParaRPr lang="en-GB" sz="1400" dirty="0">
              <a:latin typeface="Arial" panose="020B0604020202020204" pitchFamily="34" charset="0"/>
              <a:cs typeface="Arial" panose="020B0604020202020204" pitchFamily="34" charset="0"/>
            </a:endParaRPr>
          </a:p>
          <a:p>
            <a:pPr indent="-457200">
              <a:buNone/>
            </a:pPr>
            <a:r>
              <a:rPr lang="en-GB" sz="1400" dirty="0">
                <a:latin typeface="Arial" panose="020B0604020202020204" pitchFamily="34" charset="0"/>
                <a:cs typeface="Arial" panose="020B0604020202020204" pitchFamily="34" charset="0"/>
              </a:rPr>
              <a:t>Wild, J.J. and Wild, K.L. (2023) </a:t>
            </a:r>
            <a:r>
              <a:rPr lang="en-GB" sz="1400" i="1" dirty="0">
                <a:latin typeface="Arial" panose="020B0604020202020204" pitchFamily="34" charset="0"/>
                <a:cs typeface="Arial" panose="020B0604020202020204" pitchFamily="34" charset="0"/>
              </a:rPr>
              <a:t>International Business: The Challenges of Globalisation</a:t>
            </a:r>
            <a:r>
              <a:rPr lang="en-GB" sz="1400" dirty="0">
                <a:latin typeface="Arial" panose="020B0604020202020204" pitchFamily="34" charset="0"/>
                <a:cs typeface="Arial" panose="020B0604020202020204" pitchFamily="34" charset="0"/>
              </a:rPr>
              <a:t>. 10th edn. Harlow: Pearson.</a:t>
            </a:r>
          </a:p>
        </p:txBody>
      </p:sp>
    </p:spTree>
    <p:extLst>
      <p:ext uri="{BB962C8B-B14F-4D97-AF65-F5344CB8AC3E}">
        <p14:creationId xmlns:p14="http://schemas.microsoft.com/office/powerpoint/2010/main" val="2093342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0174DA-D22E-BD9A-27D9-98F1B0B440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1441"/>
            <a:ext cx="1645919" cy="1097279"/>
          </a:xfrm>
          <a:prstGeom prst="rect">
            <a:avLst/>
          </a:prstGeom>
        </p:spPr>
      </p:pic>
      <p:pic>
        <p:nvPicPr>
          <p:cNvPr id="7" name="Picture 6" descr="A black background with white text&#10;&#10;AI-generated content may be incorrect.">
            <a:extLst>
              <a:ext uri="{FF2B5EF4-FFF2-40B4-BE49-F238E27FC236}">
                <a16:creationId xmlns:a16="http://schemas.microsoft.com/office/drawing/2014/main" id="{9AD06415-D227-BB86-2DFF-F8ADDB21488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49162" y="193185"/>
            <a:ext cx="2542331" cy="843136"/>
          </a:xfrm>
          <a:prstGeom prst="rect">
            <a:avLst/>
          </a:prstGeom>
          <a:noFill/>
        </p:spPr>
      </p:pic>
      <p:sp>
        <p:nvSpPr>
          <p:cNvPr id="9" name="TextBox 8">
            <a:extLst>
              <a:ext uri="{FF2B5EF4-FFF2-40B4-BE49-F238E27FC236}">
                <a16:creationId xmlns:a16="http://schemas.microsoft.com/office/drawing/2014/main" id="{BF74B337-4A89-9BA5-DBE3-813F18D274C8}"/>
              </a:ext>
            </a:extLst>
          </p:cNvPr>
          <p:cNvSpPr txBox="1"/>
          <p:nvPr/>
        </p:nvSpPr>
        <p:spPr>
          <a:xfrm>
            <a:off x="2722880" y="1483975"/>
            <a:ext cx="6096000" cy="1200329"/>
          </a:xfrm>
          <a:prstGeom prst="rect">
            <a:avLst/>
          </a:prstGeom>
          <a:noFill/>
        </p:spPr>
        <p:txBody>
          <a:bodyPr wrap="square">
            <a:spAutoFit/>
          </a:bodyPr>
          <a:lstStyle/>
          <a:p>
            <a:pPr algn="just"/>
            <a:r>
              <a:rPr lang="en-GB" dirty="0">
                <a:latin typeface="Arial" panose="020B0604020202020204" pitchFamily="34" charset="0"/>
                <a:cs typeface="Arial" panose="020B0604020202020204" pitchFamily="34" charset="0"/>
              </a:rPr>
              <a:t>The strongest proposal does not win successful international negotiations, but the organisation that best understands and adapts to its business partner's culture does.</a:t>
            </a:r>
          </a:p>
        </p:txBody>
      </p:sp>
      <p:sp>
        <p:nvSpPr>
          <p:cNvPr id="10" name="Rectangle 9">
            <a:extLst>
              <a:ext uri="{FF2B5EF4-FFF2-40B4-BE49-F238E27FC236}">
                <a16:creationId xmlns:a16="http://schemas.microsoft.com/office/drawing/2014/main" id="{C71A6810-63B9-61AB-372F-167585D0B9DA}"/>
              </a:ext>
            </a:extLst>
          </p:cNvPr>
          <p:cNvSpPr/>
          <p:nvPr/>
        </p:nvSpPr>
        <p:spPr>
          <a:xfrm>
            <a:off x="3040961" y="4328775"/>
            <a:ext cx="5297284"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Questions time!</a:t>
            </a:r>
          </a:p>
        </p:txBody>
      </p:sp>
    </p:spTree>
    <p:extLst>
      <p:ext uri="{BB962C8B-B14F-4D97-AF65-F5344CB8AC3E}">
        <p14:creationId xmlns:p14="http://schemas.microsoft.com/office/powerpoint/2010/main" val="744764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2234</Words>
  <Application>Microsoft Office PowerPoint</Application>
  <PresentationFormat>Widescreen</PresentationFormat>
  <Paragraphs>252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Carmen Antal-Berbecaru (2242917)</dc:creator>
  <cp:lastModifiedBy>Carmen Antal-Berbecaru (2242917)</cp:lastModifiedBy>
  <cp:revision>1</cp:revision>
  <dcterms:created xsi:type="dcterms:W3CDTF">2026-07-23T23:15:11Z</dcterms:created>
  <dcterms:modified xsi:type="dcterms:W3CDTF">2026-07-24T12:08:12Z</dcterms:modified>
</cp:coreProperties>
</file>