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757" r:id="rId2"/>
  </p:sldMasterIdLst>
  <p:notesMasterIdLst>
    <p:notesMasterId r:id="rId35"/>
  </p:notesMasterIdLst>
  <p:handoutMasterIdLst>
    <p:handoutMasterId r:id="rId36"/>
  </p:handoutMasterIdLst>
  <p:sldIdLst>
    <p:sldId id="256" r:id="rId3"/>
    <p:sldId id="263" r:id="rId4"/>
    <p:sldId id="298" r:id="rId5"/>
    <p:sldId id="299" r:id="rId6"/>
    <p:sldId id="265" r:id="rId7"/>
    <p:sldId id="266" r:id="rId8"/>
    <p:sldId id="307" r:id="rId9"/>
    <p:sldId id="297" r:id="rId10"/>
    <p:sldId id="271" r:id="rId11"/>
    <p:sldId id="273" r:id="rId12"/>
    <p:sldId id="270" r:id="rId13"/>
    <p:sldId id="269" r:id="rId14"/>
    <p:sldId id="308" r:id="rId15"/>
    <p:sldId id="272" r:id="rId16"/>
    <p:sldId id="274" r:id="rId17"/>
    <p:sldId id="275" r:id="rId18"/>
    <p:sldId id="311" r:id="rId19"/>
    <p:sldId id="312" r:id="rId20"/>
    <p:sldId id="276" r:id="rId21"/>
    <p:sldId id="277" r:id="rId22"/>
    <p:sldId id="278" r:id="rId23"/>
    <p:sldId id="279" r:id="rId24"/>
    <p:sldId id="280" r:id="rId25"/>
    <p:sldId id="281" r:id="rId26"/>
    <p:sldId id="282" r:id="rId27"/>
    <p:sldId id="283" r:id="rId28"/>
    <p:sldId id="296" r:id="rId29"/>
    <p:sldId id="260" r:id="rId30"/>
    <p:sldId id="300" r:id="rId31"/>
    <p:sldId id="301" r:id="rId32"/>
    <p:sldId id="314" r:id="rId33"/>
    <p:sldId id="315" r:id="rId34"/>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457200" rtl="0" eaLnBrk="1" latinLnBrk="0" hangingPunct="1">
      <a:defRPr kern="1200">
        <a:solidFill>
          <a:schemeClr val="tx1"/>
        </a:solidFill>
        <a:latin typeface="Arial" charset="0"/>
        <a:ea typeface="+mn-ea"/>
        <a:cs typeface="+mn-cs"/>
      </a:defRPr>
    </a:lvl6pPr>
    <a:lvl7pPr marL="2743200" algn="l" defTabSz="457200" rtl="0" eaLnBrk="1" latinLnBrk="0" hangingPunct="1">
      <a:defRPr kern="1200">
        <a:solidFill>
          <a:schemeClr val="tx1"/>
        </a:solidFill>
        <a:latin typeface="Arial" charset="0"/>
        <a:ea typeface="+mn-ea"/>
        <a:cs typeface="+mn-cs"/>
      </a:defRPr>
    </a:lvl7pPr>
    <a:lvl8pPr marL="3200400" algn="l" defTabSz="457200" rtl="0" eaLnBrk="1" latinLnBrk="0" hangingPunct="1">
      <a:defRPr kern="1200">
        <a:solidFill>
          <a:schemeClr val="tx1"/>
        </a:solidFill>
        <a:latin typeface="Arial" charset="0"/>
        <a:ea typeface="+mn-ea"/>
        <a:cs typeface="+mn-cs"/>
      </a:defRPr>
    </a:lvl8pPr>
    <a:lvl9pPr marL="3657600" algn="l" defTabSz="4572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9EE7"/>
    <a:srgbClr val="FFB17C"/>
    <a:srgbClr val="E6A3D0"/>
    <a:srgbClr val="FFCAE3"/>
    <a:srgbClr val="DCE66C"/>
    <a:srgbClr val="E6E6E6"/>
    <a:srgbClr val="AAC1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61" autoAdjust="0"/>
    <p:restoredTop sz="93359"/>
  </p:normalViewPr>
  <p:slideViewPr>
    <p:cSldViewPr>
      <p:cViewPr varScale="1">
        <p:scale>
          <a:sx n="83" d="100"/>
          <a:sy n="83" d="100"/>
        </p:scale>
        <p:origin x="1771"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60" d="100"/>
          <a:sy n="60" d="100"/>
        </p:scale>
        <p:origin x="2800" y="4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4593F4-1036-4ABC-A5BA-E5BA028A0F52}" type="doc">
      <dgm:prSet loTypeId="urn:microsoft.com/office/officeart/2005/8/layout/pyramid1" loCatId="pyramid" qsTypeId="urn:microsoft.com/office/officeart/2005/8/quickstyle/simple1" qsCatId="simple" csTypeId="urn:microsoft.com/office/officeart/2005/8/colors/colorful4" csCatId="colorful" phldr="1"/>
      <dgm:spPr/>
    </dgm:pt>
    <dgm:pt modelId="{3497B3B4-491F-41FF-A0B1-173A36F28557}">
      <dgm:prSet phldrT="[Text]"/>
      <dgm:spPr>
        <a:solidFill>
          <a:srgbClr val="FFFF00"/>
        </a:solidFill>
      </dgm:spPr>
      <dgm:t>
        <a:bodyPr/>
        <a:lstStyle/>
        <a:p>
          <a:r>
            <a:rPr lang="en-GB" dirty="0"/>
            <a:t>CREU</a:t>
          </a:r>
        </a:p>
      </dgm:t>
    </dgm:pt>
    <dgm:pt modelId="{9F4AAB79-753E-492C-8694-6B13F31CE822}" type="parTrans" cxnId="{7CE16EF1-512E-4346-B96A-E182C5FD236F}">
      <dgm:prSet/>
      <dgm:spPr/>
      <dgm:t>
        <a:bodyPr/>
        <a:lstStyle/>
        <a:p>
          <a:endParaRPr lang="en-GB"/>
        </a:p>
      </dgm:t>
    </dgm:pt>
    <dgm:pt modelId="{0FC38A28-6FBC-4BFE-A0D2-01A30F890BA6}" type="sibTrans" cxnId="{7CE16EF1-512E-4346-B96A-E182C5FD236F}">
      <dgm:prSet/>
      <dgm:spPr/>
      <dgm:t>
        <a:bodyPr/>
        <a:lstStyle/>
        <a:p>
          <a:endParaRPr lang="en-GB"/>
        </a:p>
      </dgm:t>
    </dgm:pt>
    <dgm:pt modelId="{81EED890-33CB-4A67-ADEB-023431A600FC}">
      <dgm:prSet phldrT="[Text]"/>
      <dgm:spPr>
        <a:solidFill>
          <a:srgbClr val="FF0000"/>
        </a:solidFill>
      </dgm:spPr>
      <dgm:t>
        <a:bodyPr/>
        <a:lstStyle/>
        <a:p>
          <a:r>
            <a:rPr lang="en-GB" dirty="0"/>
            <a:t>GWERTHUSO</a:t>
          </a:r>
        </a:p>
      </dgm:t>
    </dgm:pt>
    <dgm:pt modelId="{93ACD849-3D39-42C0-A961-505A3C97D667}" type="parTrans" cxnId="{85B439D5-47D8-49BE-BDD8-BACDE58EA66C}">
      <dgm:prSet/>
      <dgm:spPr/>
      <dgm:t>
        <a:bodyPr/>
        <a:lstStyle/>
        <a:p>
          <a:endParaRPr lang="en-GB"/>
        </a:p>
      </dgm:t>
    </dgm:pt>
    <dgm:pt modelId="{EE1D2282-833C-4FDA-AC49-B40DCA1367FC}" type="sibTrans" cxnId="{85B439D5-47D8-49BE-BDD8-BACDE58EA66C}">
      <dgm:prSet/>
      <dgm:spPr/>
      <dgm:t>
        <a:bodyPr/>
        <a:lstStyle/>
        <a:p>
          <a:endParaRPr lang="en-GB"/>
        </a:p>
      </dgm:t>
    </dgm:pt>
    <dgm:pt modelId="{05AE2A59-CDD2-41DC-83D9-C8BDC281BDED}">
      <dgm:prSet phldrT="[Text]"/>
      <dgm:spPr/>
      <dgm:t>
        <a:bodyPr/>
        <a:lstStyle/>
        <a:p>
          <a:r>
            <a:rPr lang="en-GB" dirty="0"/>
            <a:t>DADANSODDI</a:t>
          </a:r>
        </a:p>
      </dgm:t>
    </dgm:pt>
    <dgm:pt modelId="{165711B1-8402-4E7C-8C70-ADF1FB4D7FFC}" type="parTrans" cxnId="{68C501EA-368E-478C-8C5A-96D598C9454F}">
      <dgm:prSet/>
      <dgm:spPr/>
      <dgm:t>
        <a:bodyPr/>
        <a:lstStyle/>
        <a:p>
          <a:endParaRPr lang="en-GB"/>
        </a:p>
      </dgm:t>
    </dgm:pt>
    <dgm:pt modelId="{EC0EE2AC-AB7B-4BA8-B33E-4B3B21704090}" type="sibTrans" cxnId="{68C501EA-368E-478C-8C5A-96D598C9454F}">
      <dgm:prSet/>
      <dgm:spPr/>
      <dgm:t>
        <a:bodyPr/>
        <a:lstStyle/>
        <a:p>
          <a:endParaRPr lang="en-GB"/>
        </a:p>
      </dgm:t>
    </dgm:pt>
    <dgm:pt modelId="{434579EE-1F4C-4B60-B01C-27056381F5C5}">
      <dgm:prSet phldrT="[Text]"/>
      <dgm:spPr>
        <a:solidFill>
          <a:srgbClr val="1ECBE8"/>
        </a:solidFill>
      </dgm:spPr>
      <dgm:t>
        <a:bodyPr/>
        <a:lstStyle/>
        <a:p>
          <a:r>
            <a:rPr lang="en-GB" dirty="0"/>
            <a:t>CYMHWYSO</a:t>
          </a:r>
        </a:p>
      </dgm:t>
    </dgm:pt>
    <dgm:pt modelId="{1CB260B3-FF30-4E2D-9DE0-8ED3DEF7DCF1}" type="parTrans" cxnId="{80ED3747-14BC-4B54-A463-84DD72A2D1F6}">
      <dgm:prSet/>
      <dgm:spPr/>
      <dgm:t>
        <a:bodyPr/>
        <a:lstStyle/>
        <a:p>
          <a:endParaRPr lang="en-GB"/>
        </a:p>
      </dgm:t>
    </dgm:pt>
    <dgm:pt modelId="{39D545BF-6A65-4F7A-BAFA-4BAFE0B66782}" type="sibTrans" cxnId="{80ED3747-14BC-4B54-A463-84DD72A2D1F6}">
      <dgm:prSet/>
      <dgm:spPr/>
      <dgm:t>
        <a:bodyPr/>
        <a:lstStyle/>
        <a:p>
          <a:endParaRPr lang="en-GB"/>
        </a:p>
      </dgm:t>
    </dgm:pt>
    <dgm:pt modelId="{15D13853-16BE-4367-8712-636FEC150BFE}">
      <dgm:prSet phldrT="[Text]"/>
      <dgm:spPr>
        <a:solidFill>
          <a:srgbClr val="7030A0"/>
        </a:solidFill>
      </dgm:spPr>
      <dgm:t>
        <a:bodyPr/>
        <a:lstStyle/>
        <a:p>
          <a:r>
            <a:rPr lang="en-GB"/>
            <a:t>DEALL</a:t>
          </a:r>
        </a:p>
      </dgm:t>
    </dgm:pt>
    <dgm:pt modelId="{6EB283A0-53CB-4E3D-9A11-04AFA522C463}" type="parTrans" cxnId="{7B167707-DE93-461E-991D-C9961C3C7F06}">
      <dgm:prSet/>
      <dgm:spPr/>
      <dgm:t>
        <a:bodyPr/>
        <a:lstStyle/>
        <a:p>
          <a:endParaRPr lang="en-GB"/>
        </a:p>
      </dgm:t>
    </dgm:pt>
    <dgm:pt modelId="{EBFF7E17-B37B-49E3-A685-C48F3EA7E762}" type="sibTrans" cxnId="{7B167707-DE93-461E-991D-C9961C3C7F06}">
      <dgm:prSet/>
      <dgm:spPr/>
      <dgm:t>
        <a:bodyPr/>
        <a:lstStyle/>
        <a:p>
          <a:endParaRPr lang="en-GB"/>
        </a:p>
      </dgm:t>
    </dgm:pt>
    <dgm:pt modelId="{3F5CC0E5-4A67-4458-BB5B-83991DE82A80}">
      <dgm:prSet phldrT="[Text]"/>
      <dgm:spPr>
        <a:solidFill>
          <a:schemeClr val="accent2">
            <a:lumMod val="60000"/>
            <a:lumOff val="40000"/>
          </a:schemeClr>
        </a:solidFill>
      </dgm:spPr>
      <dgm:t>
        <a:bodyPr/>
        <a:lstStyle/>
        <a:p>
          <a:r>
            <a:rPr lang="en-GB"/>
            <a:t>COFIO</a:t>
          </a:r>
        </a:p>
      </dgm:t>
    </dgm:pt>
    <dgm:pt modelId="{458FC4C8-4C36-44CC-BB60-9BB29C917FEE}" type="parTrans" cxnId="{3769FCCA-A0CF-4E48-8AE7-BB52AF683D60}">
      <dgm:prSet/>
      <dgm:spPr/>
      <dgm:t>
        <a:bodyPr/>
        <a:lstStyle/>
        <a:p>
          <a:endParaRPr lang="en-GB"/>
        </a:p>
      </dgm:t>
    </dgm:pt>
    <dgm:pt modelId="{7B8A0F3F-00F6-4A73-A424-22880ACD84F9}" type="sibTrans" cxnId="{3769FCCA-A0CF-4E48-8AE7-BB52AF683D60}">
      <dgm:prSet/>
      <dgm:spPr/>
      <dgm:t>
        <a:bodyPr/>
        <a:lstStyle/>
        <a:p>
          <a:endParaRPr lang="en-GB"/>
        </a:p>
      </dgm:t>
    </dgm:pt>
    <dgm:pt modelId="{6832D087-FE0C-423E-9C2B-87419E1862C7}" type="pres">
      <dgm:prSet presAssocID="{A34593F4-1036-4ABC-A5BA-E5BA028A0F52}" presName="Name0" presStyleCnt="0">
        <dgm:presLayoutVars>
          <dgm:dir/>
          <dgm:animLvl val="lvl"/>
          <dgm:resizeHandles val="exact"/>
        </dgm:presLayoutVars>
      </dgm:prSet>
      <dgm:spPr/>
    </dgm:pt>
    <dgm:pt modelId="{27DC3349-B1C9-4E69-ADEB-03C896CF61C6}" type="pres">
      <dgm:prSet presAssocID="{3497B3B4-491F-41FF-A0B1-173A36F28557}" presName="Name8" presStyleCnt="0"/>
      <dgm:spPr/>
    </dgm:pt>
    <dgm:pt modelId="{D0E0ED6E-0BCF-48D8-93A8-B20D13E933C5}" type="pres">
      <dgm:prSet presAssocID="{3497B3B4-491F-41FF-A0B1-173A36F28557}" presName="level" presStyleLbl="node1" presStyleIdx="0" presStyleCnt="6">
        <dgm:presLayoutVars>
          <dgm:chMax val="1"/>
          <dgm:bulletEnabled val="1"/>
        </dgm:presLayoutVars>
      </dgm:prSet>
      <dgm:spPr/>
      <dgm:t>
        <a:bodyPr/>
        <a:lstStyle/>
        <a:p>
          <a:endParaRPr lang="en-GB"/>
        </a:p>
      </dgm:t>
    </dgm:pt>
    <dgm:pt modelId="{2ED75E98-73FA-4DAA-A8E5-87575DD5B6B3}" type="pres">
      <dgm:prSet presAssocID="{3497B3B4-491F-41FF-A0B1-173A36F28557}" presName="levelTx" presStyleLbl="revTx" presStyleIdx="0" presStyleCnt="0">
        <dgm:presLayoutVars>
          <dgm:chMax val="1"/>
          <dgm:bulletEnabled val="1"/>
        </dgm:presLayoutVars>
      </dgm:prSet>
      <dgm:spPr/>
      <dgm:t>
        <a:bodyPr/>
        <a:lstStyle/>
        <a:p>
          <a:endParaRPr lang="en-GB"/>
        </a:p>
      </dgm:t>
    </dgm:pt>
    <dgm:pt modelId="{33E9C819-0BFA-48C4-81C5-163A27CC5ACF}" type="pres">
      <dgm:prSet presAssocID="{81EED890-33CB-4A67-ADEB-023431A600FC}" presName="Name8" presStyleCnt="0"/>
      <dgm:spPr/>
    </dgm:pt>
    <dgm:pt modelId="{D3791C4B-145C-4171-B5B0-072EBE719769}" type="pres">
      <dgm:prSet presAssocID="{81EED890-33CB-4A67-ADEB-023431A600FC}" presName="level" presStyleLbl="node1" presStyleIdx="1" presStyleCnt="6">
        <dgm:presLayoutVars>
          <dgm:chMax val="1"/>
          <dgm:bulletEnabled val="1"/>
        </dgm:presLayoutVars>
      </dgm:prSet>
      <dgm:spPr/>
      <dgm:t>
        <a:bodyPr/>
        <a:lstStyle/>
        <a:p>
          <a:endParaRPr lang="en-GB"/>
        </a:p>
      </dgm:t>
    </dgm:pt>
    <dgm:pt modelId="{D312D78C-C6FF-48FA-B016-AE6457A7CD30}" type="pres">
      <dgm:prSet presAssocID="{81EED890-33CB-4A67-ADEB-023431A600FC}" presName="levelTx" presStyleLbl="revTx" presStyleIdx="0" presStyleCnt="0">
        <dgm:presLayoutVars>
          <dgm:chMax val="1"/>
          <dgm:bulletEnabled val="1"/>
        </dgm:presLayoutVars>
      </dgm:prSet>
      <dgm:spPr/>
      <dgm:t>
        <a:bodyPr/>
        <a:lstStyle/>
        <a:p>
          <a:endParaRPr lang="en-GB"/>
        </a:p>
      </dgm:t>
    </dgm:pt>
    <dgm:pt modelId="{D98C487A-56B1-4503-8D9E-5D8D22840D6E}" type="pres">
      <dgm:prSet presAssocID="{05AE2A59-CDD2-41DC-83D9-C8BDC281BDED}" presName="Name8" presStyleCnt="0"/>
      <dgm:spPr/>
    </dgm:pt>
    <dgm:pt modelId="{64384D6F-D236-4DC7-9EAF-0089C48DAAA1}" type="pres">
      <dgm:prSet presAssocID="{05AE2A59-CDD2-41DC-83D9-C8BDC281BDED}" presName="level" presStyleLbl="node1" presStyleIdx="2" presStyleCnt="6">
        <dgm:presLayoutVars>
          <dgm:chMax val="1"/>
          <dgm:bulletEnabled val="1"/>
        </dgm:presLayoutVars>
      </dgm:prSet>
      <dgm:spPr/>
      <dgm:t>
        <a:bodyPr/>
        <a:lstStyle/>
        <a:p>
          <a:endParaRPr lang="en-GB"/>
        </a:p>
      </dgm:t>
    </dgm:pt>
    <dgm:pt modelId="{E7F7BC66-8A93-4439-B2BD-71B8BB33BB16}" type="pres">
      <dgm:prSet presAssocID="{05AE2A59-CDD2-41DC-83D9-C8BDC281BDED}" presName="levelTx" presStyleLbl="revTx" presStyleIdx="0" presStyleCnt="0">
        <dgm:presLayoutVars>
          <dgm:chMax val="1"/>
          <dgm:bulletEnabled val="1"/>
        </dgm:presLayoutVars>
      </dgm:prSet>
      <dgm:spPr/>
      <dgm:t>
        <a:bodyPr/>
        <a:lstStyle/>
        <a:p>
          <a:endParaRPr lang="en-GB"/>
        </a:p>
      </dgm:t>
    </dgm:pt>
    <dgm:pt modelId="{6E2D6903-F102-4ED6-B15B-86F0B9C40643}" type="pres">
      <dgm:prSet presAssocID="{434579EE-1F4C-4B60-B01C-27056381F5C5}" presName="Name8" presStyleCnt="0"/>
      <dgm:spPr/>
    </dgm:pt>
    <dgm:pt modelId="{863F57BA-1B62-40D0-9C4C-DE0780C2627C}" type="pres">
      <dgm:prSet presAssocID="{434579EE-1F4C-4B60-B01C-27056381F5C5}" presName="level" presStyleLbl="node1" presStyleIdx="3" presStyleCnt="6">
        <dgm:presLayoutVars>
          <dgm:chMax val="1"/>
          <dgm:bulletEnabled val="1"/>
        </dgm:presLayoutVars>
      </dgm:prSet>
      <dgm:spPr/>
      <dgm:t>
        <a:bodyPr/>
        <a:lstStyle/>
        <a:p>
          <a:endParaRPr lang="en-GB"/>
        </a:p>
      </dgm:t>
    </dgm:pt>
    <dgm:pt modelId="{2A05A079-4349-4319-B846-A8E9DAF02EC0}" type="pres">
      <dgm:prSet presAssocID="{434579EE-1F4C-4B60-B01C-27056381F5C5}" presName="levelTx" presStyleLbl="revTx" presStyleIdx="0" presStyleCnt="0">
        <dgm:presLayoutVars>
          <dgm:chMax val="1"/>
          <dgm:bulletEnabled val="1"/>
        </dgm:presLayoutVars>
      </dgm:prSet>
      <dgm:spPr/>
      <dgm:t>
        <a:bodyPr/>
        <a:lstStyle/>
        <a:p>
          <a:endParaRPr lang="en-GB"/>
        </a:p>
      </dgm:t>
    </dgm:pt>
    <dgm:pt modelId="{AA6EEED9-721F-4C89-AF4B-0995D7783C06}" type="pres">
      <dgm:prSet presAssocID="{15D13853-16BE-4367-8712-636FEC150BFE}" presName="Name8" presStyleCnt="0"/>
      <dgm:spPr/>
    </dgm:pt>
    <dgm:pt modelId="{67A2DC34-757A-44B9-8D79-277FC0D4050D}" type="pres">
      <dgm:prSet presAssocID="{15D13853-16BE-4367-8712-636FEC150BFE}" presName="level" presStyleLbl="node1" presStyleIdx="4" presStyleCnt="6">
        <dgm:presLayoutVars>
          <dgm:chMax val="1"/>
          <dgm:bulletEnabled val="1"/>
        </dgm:presLayoutVars>
      </dgm:prSet>
      <dgm:spPr/>
      <dgm:t>
        <a:bodyPr/>
        <a:lstStyle/>
        <a:p>
          <a:endParaRPr lang="en-GB"/>
        </a:p>
      </dgm:t>
    </dgm:pt>
    <dgm:pt modelId="{7685E7A2-2AA2-4A65-A970-BA7BEB01933F}" type="pres">
      <dgm:prSet presAssocID="{15D13853-16BE-4367-8712-636FEC150BFE}" presName="levelTx" presStyleLbl="revTx" presStyleIdx="0" presStyleCnt="0">
        <dgm:presLayoutVars>
          <dgm:chMax val="1"/>
          <dgm:bulletEnabled val="1"/>
        </dgm:presLayoutVars>
      </dgm:prSet>
      <dgm:spPr/>
      <dgm:t>
        <a:bodyPr/>
        <a:lstStyle/>
        <a:p>
          <a:endParaRPr lang="en-GB"/>
        </a:p>
      </dgm:t>
    </dgm:pt>
    <dgm:pt modelId="{2306EAD3-8AFE-4905-BCEA-8DDBC71BB813}" type="pres">
      <dgm:prSet presAssocID="{3F5CC0E5-4A67-4458-BB5B-83991DE82A80}" presName="Name8" presStyleCnt="0"/>
      <dgm:spPr/>
    </dgm:pt>
    <dgm:pt modelId="{1CFA4587-FC6E-4770-B610-7392C2DFCD3A}" type="pres">
      <dgm:prSet presAssocID="{3F5CC0E5-4A67-4458-BB5B-83991DE82A80}" presName="level" presStyleLbl="node1" presStyleIdx="5" presStyleCnt="6">
        <dgm:presLayoutVars>
          <dgm:chMax val="1"/>
          <dgm:bulletEnabled val="1"/>
        </dgm:presLayoutVars>
      </dgm:prSet>
      <dgm:spPr/>
      <dgm:t>
        <a:bodyPr/>
        <a:lstStyle/>
        <a:p>
          <a:endParaRPr lang="en-GB"/>
        </a:p>
      </dgm:t>
    </dgm:pt>
    <dgm:pt modelId="{5965A51B-5BED-4802-9076-D9BB04A04B68}" type="pres">
      <dgm:prSet presAssocID="{3F5CC0E5-4A67-4458-BB5B-83991DE82A80}" presName="levelTx" presStyleLbl="revTx" presStyleIdx="0" presStyleCnt="0">
        <dgm:presLayoutVars>
          <dgm:chMax val="1"/>
          <dgm:bulletEnabled val="1"/>
        </dgm:presLayoutVars>
      </dgm:prSet>
      <dgm:spPr/>
      <dgm:t>
        <a:bodyPr/>
        <a:lstStyle/>
        <a:p>
          <a:endParaRPr lang="en-GB"/>
        </a:p>
      </dgm:t>
    </dgm:pt>
  </dgm:ptLst>
  <dgm:cxnLst>
    <dgm:cxn modelId="{19A17A10-ECBD-4A2D-800C-EC1221ABA3B2}" type="presOf" srcId="{434579EE-1F4C-4B60-B01C-27056381F5C5}" destId="{2A05A079-4349-4319-B846-A8E9DAF02EC0}" srcOrd="1" destOrd="0" presId="urn:microsoft.com/office/officeart/2005/8/layout/pyramid1"/>
    <dgm:cxn modelId="{C8D55FD9-4764-45AF-8829-3FEF60C55917}" type="presOf" srcId="{3F5CC0E5-4A67-4458-BB5B-83991DE82A80}" destId="{5965A51B-5BED-4802-9076-D9BB04A04B68}" srcOrd="1" destOrd="0" presId="urn:microsoft.com/office/officeart/2005/8/layout/pyramid1"/>
    <dgm:cxn modelId="{FD0A617F-471C-422E-9E79-2157F5097345}" type="presOf" srcId="{3497B3B4-491F-41FF-A0B1-173A36F28557}" destId="{2ED75E98-73FA-4DAA-A8E5-87575DD5B6B3}" srcOrd="1" destOrd="0" presId="urn:microsoft.com/office/officeart/2005/8/layout/pyramid1"/>
    <dgm:cxn modelId="{85B439D5-47D8-49BE-BDD8-BACDE58EA66C}" srcId="{A34593F4-1036-4ABC-A5BA-E5BA028A0F52}" destId="{81EED890-33CB-4A67-ADEB-023431A600FC}" srcOrd="1" destOrd="0" parTransId="{93ACD849-3D39-42C0-A961-505A3C97D667}" sibTransId="{EE1D2282-833C-4FDA-AC49-B40DCA1367FC}"/>
    <dgm:cxn modelId="{80ED3747-14BC-4B54-A463-84DD72A2D1F6}" srcId="{A34593F4-1036-4ABC-A5BA-E5BA028A0F52}" destId="{434579EE-1F4C-4B60-B01C-27056381F5C5}" srcOrd="3" destOrd="0" parTransId="{1CB260B3-FF30-4E2D-9DE0-8ED3DEF7DCF1}" sibTransId="{39D545BF-6A65-4F7A-BAFA-4BAFE0B66782}"/>
    <dgm:cxn modelId="{7CE16EF1-512E-4346-B96A-E182C5FD236F}" srcId="{A34593F4-1036-4ABC-A5BA-E5BA028A0F52}" destId="{3497B3B4-491F-41FF-A0B1-173A36F28557}" srcOrd="0" destOrd="0" parTransId="{9F4AAB79-753E-492C-8694-6B13F31CE822}" sibTransId="{0FC38A28-6FBC-4BFE-A0D2-01A30F890BA6}"/>
    <dgm:cxn modelId="{68C501EA-368E-478C-8C5A-96D598C9454F}" srcId="{A34593F4-1036-4ABC-A5BA-E5BA028A0F52}" destId="{05AE2A59-CDD2-41DC-83D9-C8BDC281BDED}" srcOrd="2" destOrd="0" parTransId="{165711B1-8402-4E7C-8C70-ADF1FB4D7FFC}" sibTransId="{EC0EE2AC-AB7B-4BA8-B33E-4B3B21704090}"/>
    <dgm:cxn modelId="{9A23D951-46E7-475F-B478-C3E856D9924E}" type="presOf" srcId="{A34593F4-1036-4ABC-A5BA-E5BA028A0F52}" destId="{6832D087-FE0C-423E-9C2B-87419E1862C7}" srcOrd="0" destOrd="0" presId="urn:microsoft.com/office/officeart/2005/8/layout/pyramid1"/>
    <dgm:cxn modelId="{34F8E573-96F9-4D99-B3B0-72B3667DF9CC}" type="presOf" srcId="{15D13853-16BE-4367-8712-636FEC150BFE}" destId="{67A2DC34-757A-44B9-8D79-277FC0D4050D}" srcOrd="0" destOrd="0" presId="urn:microsoft.com/office/officeart/2005/8/layout/pyramid1"/>
    <dgm:cxn modelId="{92FAA4AA-98DD-47DB-BF10-A13B56CF095E}" type="presOf" srcId="{81EED890-33CB-4A67-ADEB-023431A600FC}" destId="{D3791C4B-145C-4171-B5B0-072EBE719769}" srcOrd="0" destOrd="0" presId="urn:microsoft.com/office/officeart/2005/8/layout/pyramid1"/>
    <dgm:cxn modelId="{4F526EF4-F5FC-42A4-B123-BD61E4604EB1}" type="presOf" srcId="{434579EE-1F4C-4B60-B01C-27056381F5C5}" destId="{863F57BA-1B62-40D0-9C4C-DE0780C2627C}" srcOrd="0" destOrd="0" presId="urn:microsoft.com/office/officeart/2005/8/layout/pyramid1"/>
    <dgm:cxn modelId="{8FC90114-57CE-4E32-A8BF-B972F6D6D12D}" type="presOf" srcId="{05AE2A59-CDD2-41DC-83D9-C8BDC281BDED}" destId="{E7F7BC66-8A93-4439-B2BD-71B8BB33BB16}" srcOrd="1" destOrd="0" presId="urn:microsoft.com/office/officeart/2005/8/layout/pyramid1"/>
    <dgm:cxn modelId="{3769FCCA-A0CF-4E48-8AE7-BB52AF683D60}" srcId="{A34593F4-1036-4ABC-A5BA-E5BA028A0F52}" destId="{3F5CC0E5-4A67-4458-BB5B-83991DE82A80}" srcOrd="5" destOrd="0" parTransId="{458FC4C8-4C36-44CC-BB60-9BB29C917FEE}" sibTransId="{7B8A0F3F-00F6-4A73-A424-22880ACD84F9}"/>
    <dgm:cxn modelId="{EBED6705-3154-4772-AE3C-0ED685F82FCF}" type="presOf" srcId="{15D13853-16BE-4367-8712-636FEC150BFE}" destId="{7685E7A2-2AA2-4A65-A970-BA7BEB01933F}" srcOrd="1" destOrd="0" presId="urn:microsoft.com/office/officeart/2005/8/layout/pyramid1"/>
    <dgm:cxn modelId="{7B167707-DE93-461E-991D-C9961C3C7F06}" srcId="{A34593F4-1036-4ABC-A5BA-E5BA028A0F52}" destId="{15D13853-16BE-4367-8712-636FEC150BFE}" srcOrd="4" destOrd="0" parTransId="{6EB283A0-53CB-4E3D-9A11-04AFA522C463}" sibTransId="{EBFF7E17-B37B-49E3-A685-C48F3EA7E762}"/>
    <dgm:cxn modelId="{7337D1D1-00A8-425F-B52F-81714D7BE09E}" type="presOf" srcId="{05AE2A59-CDD2-41DC-83D9-C8BDC281BDED}" destId="{64384D6F-D236-4DC7-9EAF-0089C48DAAA1}" srcOrd="0" destOrd="0" presId="urn:microsoft.com/office/officeart/2005/8/layout/pyramid1"/>
    <dgm:cxn modelId="{F8FE7249-EC8E-4E64-88B3-FC2621AEF817}" type="presOf" srcId="{3497B3B4-491F-41FF-A0B1-173A36F28557}" destId="{D0E0ED6E-0BCF-48D8-93A8-B20D13E933C5}" srcOrd="0" destOrd="0" presId="urn:microsoft.com/office/officeart/2005/8/layout/pyramid1"/>
    <dgm:cxn modelId="{445A70E7-06C0-4FFF-B4D8-EC29ABC5946F}" type="presOf" srcId="{81EED890-33CB-4A67-ADEB-023431A600FC}" destId="{D312D78C-C6FF-48FA-B016-AE6457A7CD30}" srcOrd="1" destOrd="0" presId="urn:microsoft.com/office/officeart/2005/8/layout/pyramid1"/>
    <dgm:cxn modelId="{951EE33F-43CF-448F-A98B-5780DF166EFF}" type="presOf" srcId="{3F5CC0E5-4A67-4458-BB5B-83991DE82A80}" destId="{1CFA4587-FC6E-4770-B610-7392C2DFCD3A}" srcOrd="0" destOrd="0" presId="urn:microsoft.com/office/officeart/2005/8/layout/pyramid1"/>
    <dgm:cxn modelId="{A408005C-F658-41F1-9363-837321C6B338}" type="presParOf" srcId="{6832D087-FE0C-423E-9C2B-87419E1862C7}" destId="{27DC3349-B1C9-4E69-ADEB-03C896CF61C6}" srcOrd="0" destOrd="0" presId="urn:microsoft.com/office/officeart/2005/8/layout/pyramid1"/>
    <dgm:cxn modelId="{378CDFF3-3E0A-4E38-99F2-A16CD15B3D99}" type="presParOf" srcId="{27DC3349-B1C9-4E69-ADEB-03C896CF61C6}" destId="{D0E0ED6E-0BCF-48D8-93A8-B20D13E933C5}" srcOrd="0" destOrd="0" presId="urn:microsoft.com/office/officeart/2005/8/layout/pyramid1"/>
    <dgm:cxn modelId="{12A66E92-3405-4C9A-B642-B9F56379F61E}" type="presParOf" srcId="{27DC3349-B1C9-4E69-ADEB-03C896CF61C6}" destId="{2ED75E98-73FA-4DAA-A8E5-87575DD5B6B3}" srcOrd="1" destOrd="0" presId="urn:microsoft.com/office/officeart/2005/8/layout/pyramid1"/>
    <dgm:cxn modelId="{9FB6846B-896F-47F2-A1B4-E14B8D5D03E5}" type="presParOf" srcId="{6832D087-FE0C-423E-9C2B-87419E1862C7}" destId="{33E9C819-0BFA-48C4-81C5-163A27CC5ACF}" srcOrd="1" destOrd="0" presId="urn:microsoft.com/office/officeart/2005/8/layout/pyramid1"/>
    <dgm:cxn modelId="{1A2EA1ED-4887-4FEA-BE6C-50D51BF5CFFF}" type="presParOf" srcId="{33E9C819-0BFA-48C4-81C5-163A27CC5ACF}" destId="{D3791C4B-145C-4171-B5B0-072EBE719769}" srcOrd="0" destOrd="0" presId="urn:microsoft.com/office/officeart/2005/8/layout/pyramid1"/>
    <dgm:cxn modelId="{42B61B69-E043-4AFD-96AE-13E4C3935CF2}" type="presParOf" srcId="{33E9C819-0BFA-48C4-81C5-163A27CC5ACF}" destId="{D312D78C-C6FF-48FA-B016-AE6457A7CD30}" srcOrd="1" destOrd="0" presId="urn:microsoft.com/office/officeart/2005/8/layout/pyramid1"/>
    <dgm:cxn modelId="{89BBF0DB-054E-4612-AB7B-9C7A95350B25}" type="presParOf" srcId="{6832D087-FE0C-423E-9C2B-87419E1862C7}" destId="{D98C487A-56B1-4503-8D9E-5D8D22840D6E}" srcOrd="2" destOrd="0" presId="urn:microsoft.com/office/officeart/2005/8/layout/pyramid1"/>
    <dgm:cxn modelId="{1F21B677-B5AD-4303-84BE-D5C2B47982B7}" type="presParOf" srcId="{D98C487A-56B1-4503-8D9E-5D8D22840D6E}" destId="{64384D6F-D236-4DC7-9EAF-0089C48DAAA1}" srcOrd="0" destOrd="0" presId="urn:microsoft.com/office/officeart/2005/8/layout/pyramid1"/>
    <dgm:cxn modelId="{E2FC142E-9C70-427D-A88A-C3EB481D0020}" type="presParOf" srcId="{D98C487A-56B1-4503-8D9E-5D8D22840D6E}" destId="{E7F7BC66-8A93-4439-B2BD-71B8BB33BB16}" srcOrd="1" destOrd="0" presId="urn:microsoft.com/office/officeart/2005/8/layout/pyramid1"/>
    <dgm:cxn modelId="{59CAFA23-EE51-40B8-B258-6C3C1DF44DC2}" type="presParOf" srcId="{6832D087-FE0C-423E-9C2B-87419E1862C7}" destId="{6E2D6903-F102-4ED6-B15B-86F0B9C40643}" srcOrd="3" destOrd="0" presId="urn:microsoft.com/office/officeart/2005/8/layout/pyramid1"/>
    <dgm:cxn modelId="{BBEBC9FE-2F4F-4A5E-A765-E782B0F32853}" type="presParOf" srcId="{6E2D6903-F102-4ED6-B15B-86F0B9C40643}" destId="{863F57BA-1B62-40D0-9C4C-DE0780C2627C}" srcOrd="0" destOrd="0" presId="urn:microsoft.com/office/officeart/2005/8/layout/pyramid1"/>
    <dgm:cxn modelId="{E8A5FECF-695F-4758-9CC7-C9AC0277488E}" type="presParOf" srcId="{6E2D6903-F102-4ED6-B15B-86F0B9C40643}" destId="{2A05A079-4349-4319-B846-A8E9DAF02EC0}" srcOrd="1" destOrd="0" presId="urn:microsoft.com/office/officeart/2005/8/layout/pyramid1"/>
    <dgm:cxn modelId="{9A4294EE-6686-4269-BEEC-62D9B56D5471}" type="presParOf" srcId="{6832D087-FE0C-423E-9C2B-87419E1862C7}" destId="{AA6EEED9-721F-4C89-AF4B-0995D7783C06}" srcOrd="4" destOrd="0" presId="urn:microsoft.com/office/officeart/2005/8/layout/pyramid1"/>
    <dgm:cxn modelId="{334AAFDE-EE95-407C-A611-BCA10EAB1221}" type="presParOf" srcId="{AA6EEED9-721F-4C89-AF4B-0995D7783C06}" destId="{67A2DC34-757A-44B9-8D79-277FC0D4050D}" srcOrd="0" destOrd="0" presId="urn:microsoft.com/office/officeart/2005/8/layout/pyramid1"/>
    <dgm:cxn modelId="{9015CC01-0F30-4D98-8521-45EAF6D00384}" type="presParOf" srcId="{AA6EEED9-721F-4C89-AF4B-0995D7783C06}" destId="{7685E7A2-2AA2-4A65-A970-BA7BEB01933F}" srcOrd="1" destOrd="0" presId="urn:microsoft.com/office/officeart/2005/8/layout/pyramid1"/>
    <dgm:cxn modelId="{4D84E6C5-6DD8-4766-9717-867F1221A681}" type="presParOf" srcId="{6832D087-FE0C-423E-9C2B-87419E1862C7}" destId="{2306EAD3-8AFE-4905-BCEA-8DDBC71BB813}" srcOrd="5" destOrd="0" presId="urn:microsoft.com/office/officeart/2005/8/layout/pyramid1"/>
    <dgm:cxn modelId="{BB382EE9-178E-4251-932A-F0C8C302B037}" type="presParOf" srcId="{2306EAD3-8AFE-4905-BCEA-8DDBC71BB813}" destId="{1CFA4587-FC6E-4770-B610-7392C2DFCD3A}" srcOrd="0" destOrd="0" presId="urn:microsoft.com/office/officeart/2005/8/layout/pyramid1"/>
    <dgm:cxn modelId="{EF354EE9-4994-426A-AD0B-8AC32CA60139}" type="presParOf" srcId="{2306EAD3-8AFE-4905-BCEA-8DDBC71BB813}" destId="{5965A51B-5BED-4802-9076-D9BB04A04B68}"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E8F187C-D2D7-4A5D-8E09-4958CF323D42}" type="datetimeFigureOut">
              <a:rPr lang="en-GB" smtClean="0"/>
              <a:t>11/10/2018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4AEB300-2533-42A4-973D-547756665711}" type="slidenum">
              <a:rPr lang="en-GB" smtClean="0"/>
              <a:t>‹#›</a:t>
            </a:fld>
            <a:endParaRPr lang="en-GB"/>
          </a:p>
        </p:txBody>
      </p:sp>
    </p:spTree>
    <p:extLst>
      <p:ext uri="{BB962C8B-B14F-4D97-AF65-F5344CB8AC3E}">
        <p14:creationId xmlns:p14="http://schemas.microsoft.com/office/powerpoint/2010/main" val="6016879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A52411D5-E0B4-E945-B66E-F59883EA9992}" type="datetimeFigureOut">
              <a:rPr lang="en-US" smtClean="0"/>
              <a:pPr/>
              <a:t>10/11/2018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6F0488D-1479-504B-A781-895B9B422AB9}" type="slidenum">
              <a:rPr lang="en-US" smtClean="0"/>
              <a:pPr/>
              <a:t>‹#›</a:t>
            </a:fld>
            <a:endParaRPr lang="en-US"/>
          </a:p>
        </p:txBody>
      </p:sp>
    </p:spTree>
    <p:extLst>
      <p:ext uri="{BB962C8B-B14F-4D97-AF65-F5344CB8AC3E}">
        <p14:creationId xmlns:p14="http://schemas.microsoft.com/office/powerpoint/2010/main" val="236209823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A9FC7884-2EF2-1948-968B-2AC2ECBAE35F}" type="slidenum">
              <a:rPr lang="en-GB"/>
              <a:pPr/>
              <a:t>27</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385731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9CCA478F-DB25-2A44-98B5-DE2C8BBCDD9A}" type="slidenum">
              <a:rPr lang="en-GB"/>
              <a:pPr/>
              <a:t>29</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GB" dirty="0"/>
          </a:p>
        </p:txBody>
      </p:sp>
    </p:spTree>
    <p:extLst>
      <p:ext uri="{BB962C8B-B14F-4D97-AF65-F5344CB8AC3E}">
        <p14:creationId xmlns:p14="http://schemas.microsoft.com/office/powerpoint/2010/main" val="2230510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DE08528E-8BC9-FE41-A562-76B3CD3B4195}" type="slidenum">
              <a:rPr lang="en-GB"/>
              <a:pPr/>
              <a:t>30</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GB" dirty="0"/>
          </a:p>
        </p:txBody>
      </p:sp>
    </p:spTree>
    <p:extLst>
      <p:ext uri="{BB962C8B-B14F-4D97-AF65-F5344CB8AC3E}">
        <p14:creationId xmlns:p14="http://schemas.microsoft.com/office/powerpoint/2010/main" val="1601734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vert="horz"/>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Click to edit Master subtitle style</a:t>
            </a:r>
            <a:endParaRPr lang="en-US"/>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cy-GB"/>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vert="horz"/>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vert="horz"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Click to edit Master text styles</a:t>
            </a:r>
          </a:p>
        </p:txBody>
      </p:sp>
    </p:spTree>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cy-GB"/>
              <a:t>Click to edit Master title style</a:t>
            </a:r>
            <a:endParaRPr lang="en-US"/>
          </a:p>
        </p:txBody>
      </p:sp>
    </p:spTree>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vert="horz"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Tree>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vert="horz"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Tree>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cy-GB"/>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768852CA-056B-154D-94F9-B96D905B7C5B}" type="slidenum">
              <a:rPr lang="en-GB"/>
              <a:pPr/>
              <a:t>‹#›</a:t>
            </a:fld>
            <a:endParaRPr lang="en-GB"/>
          </a:p>
        </p:txBody>
      </p:sp>
    </p:spTree>
    <p:extLst>
      <p:ext uri="{BB962C8B-B14F-4D97-AF65-F5344CB8AC3E}">
        <p14:creationId xmlns:p14="http://schemas.microsoft.com/office/powerpoint/2010/main" val="1930800922"/>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9AB3A824-1A51-4B26-AD58-A6D8E14F6C04}" type="datetimeFigureOut">
              <a:rPr lang="en-US" smtClean="0"/>
              <a:t>10/11/2018</a:t>
            </a:fld>
            <a:endParaRPr lang="en-US" dirty="0"/>
          </a:p>
        </p:txBody>
      </p:sp>
      <p:sp>
        <p:nvSpPr>
          <p:cNvPr id="5" name="Footer Placeholder 4"/>
          <p:cNvSpPr>
            <a:spLocks noGrp="1"/>
          </p:cNvSpPr>
          <p:nvPr>
            <p:ph type="ftr" sz="quarter" idx="11"/>
          </p:nvPr>
        </p:nvSpPr>
        <p:spPr>
          <a:xfrm>
            <a:off x="1900237" y="5410202"/>
            <a:ext cx="3843665" cy="365125"/>
          </a:xfrm>
        </p:spPr>
        <p:txBody>
          <a:bodyPr/>
          <a:lstStyle/>
          <a:p>
            <a:r>
              <a:rPr lang="en-US"/>
              <a:t>
              </a:t>
            </a:r>
            <a:endParaRPr lang="en-US" dirty="0"/>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15109052"/>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97D162C4-EDD9-4389-A98B-B87ECEA2A816}" type="datetimeFigureOut">
              <a:rPr lang="en-US" smtClean="0"/>
              <a:t>10/11/2018</a:t>
            </a:fld>
            <a:endParaRPr lang="en-US" dirty="0"/>
          </a:p>
        </p:txBody>
      </p:sp>
      <p:sp>
        <p:nvSpPr>
          <p:cNvPr id="50" name="Footer Placeholder 4"/>
          <p:cNvSpPr>
            <a:spLocks noGrp="1"/>
          </p:cNvSpPr>
          <p:nvPr>
            <p:ph type="ftr" sz="quarter" idx="11"/>
          </p:nvPr>
        </p:nvSpPr>
        <p:spPr>
          <a:xfrm>
            <a:off x="856059" y="5883276"/>
            <a:ext cx="4679482" cy="365125"/>
          </a:xfrm>
        </p:spPr>
        <p:txBody>
          <a:bodyPr/>
          <a:lstStyle/>
          <a:p>
            <a:r>
              <a:rPr lang="en-US"/>
              <a:t>
              </a:t>
            </a:r>
            <a:endParaRPr lang="en-US" dirty="0"/>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3126856"/>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10/11/2018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6825568"/>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10/11/2018</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79323425"/>
      </p:ext>
    </p:extLst>
  </p:cSld>
  <p:clrMapOvr>
    <a:masterClrMapping/>
  </p:clrMapOvr>
  <p:transition spd="slow">
    <p:wipe/>
  </p:transition>
  <p:extLst mod="1">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10/11/2018</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9975225"/>
      </p:ext>
    </p:extLst>
  </p:cSld>
  <p:clrMapOvr>
    <a:masterClrMapping/>
  </p:clrMapOvr>
  <p:transition spd="slow">
    <p:wipe/>
  </p:transition>
  <p:extLst mod="1">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10/11/2018</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0867173"/>
      </p:ext>
    </p:extLst>
  </p:cSld>
  <p:clrMapOvr>
    <a:masterClrMapping/>
  </p:clrMapOvr>
  <p:transition spd="slow">
    <p:wip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10/11/2018</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20297492"/>
      </p:ext>
    </p:extLst>
  </p:cSld>
  <p:clrMapOvr>
    <a:masterClrMapping/>
  </p:clrMapOvr>
  <p:transition spd="slow">
    <p:wip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10/11/2018</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4311608"/>
      </p:ext>
    </p:extLst>
  </p:cSld>
  <p:clrMapOvr>
    <a:masterClrMapping/>
  </p:clrMapOvr>
  <p:transition spd="slow">
    <p:wipe/>
  </p:transition>
  <p:extLst mod="1">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10/11/2018</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109296"/>
      </p:ext>
    </p:extLst>
  </p:cSld>
  <p:clrMapOvr>
    <a:masterClrMapping/>
  </p:clrMapOvr>
  <p:transition spd="slow">
    <p:wip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pPr/>
              <a:t>10/11/2018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4264357730"/>
      </p:ext>
    </p:extLst>
  </p:cSld>
  <p:clrMapOvr>
    <a:masterClrMapping/>
  </p:clrMapOvr>
  <p:transition spd="slow">
    <p:wip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pPr/>
              <a:t>10/11/2018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026706100"/>
      </p:ext>
    </p:extLst>
  </p:cSld>
  <p:clrMapOvr>
    <a:masterClrMapping/>
  </p:clrMapOvr>
  <p:transition spd="slow">
    <p:wip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pPr/>
              <a:t>10/11/2018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628002884"/>
      </p:ext>
    </p:extLst>
  </p:cSld>
  <p:clrMapOvr>
    <a:masterClrMapping/>
  </p:clrMapOvr>
  <p:transition spd="slow">
    <p:wip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pPr/>
              <a:t>10/11/2018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3128804061"/>
      </p:ext>
    </p:extLst>
  </p:cSld>
  <p:clrMapOvr>
    <a:masterClrMapping/>
  </p:clrMapOvr>
  <p:transition spd="slow">
    <p:wip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334D819-9F07-4261-B09B-9E467E5D9002}" type="datetimeFigureOut">
              <a:rPr lang="en-US" smtClean="0"/>
              <a:pPr/>
              <a:t>10/11/2018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3390718745"/>
      </p:ext>
    </p:extLst>
  </p:cSld>
  <p:clrMapOvr>
    <a:masterClrMapping/>
  </p:clrMapOvr>
  <p:transition spd="slow">
    <p:wip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334D819-9F07-4261-B09B-9E467E5D9002}" type="datetimeFigureOut">
              <a:rPr lang="en-US" smtClean="0"/>
              <a:pPr/>
              <a:t>10/11/2018</a:t>
            </a:fld>
            <a:endParaRPr lang="en-US"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02753377"/>
      </p:ext>
    </p:extLst>
  </p:cSld>
  <p:clrMapOvr>
    <a:masterClrMapping/>
  </p:clrMapOvr>
  <p:transition spd="slow">
    <p:wip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10/11/2018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9034858"/>
      </p:ext>
    </p:extLst>
  </p:cSld>
  <p:clrMapOvr>
    <a:masterClrMapping/>
  </p:clrMapOvr>
  <p:transition spd="slow">
    <p:wip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10/11/2018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7940473"/>
      </p:ext>
    </p:extLst>
  </p:cSld>
  <p:clrMapOvr>
    <a:masterClrMapping/>
  </p:clrMapOvr>
  <p:transition spd="slow">
    <p:wip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768852CA-056B-154D-94F9-B96D905B7C5B}" type="slidenum">
              <a:rPr lang="en-GB"/>
              <a:pPr/>
              <a:t>‹#›</a:t>
            </a:fld>
            <a:endParaRPr lang="en-GB"/>
          </a:p>
        </p:txBody>
      </p:sp>
    </p:spTree>
    <p:extLst>
      <p:ext uri="{BB962C8B-B14F-4D97-AF65-F5344CB8AC3E}">
        <p14:creationId xmlns:p14="http://schemas.microsoft.com/office/powerpoint/2010/main" val="2680987845"/>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hyperlink" Target="http://www.m62.net/powerpoint-slides/" TargetMode="Externa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hyperlink" Target="http://www.m62.net/presentation-theory/bullet-points-dont-work/beyond-bullet-points/" TargetMode="External"/><Relationship Id="rId20" Type="http://schemas.openxmlformats.org/officeDocument/2006/relationships/hyperlink" Target="http://www.m62.net/powerpoint-training/"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www.m62.net/" TargetMode="Externa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theme" Target="../theme/theme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0" y="0"/>
            <a:ext cx="9144000" cy="6858000"/>
          </a:xfrm>
          <a:prstGeom prst="rect">
            <a:avLst/>
          </a:prstGeom>
          <a:gradFill rotWithShape="1">
            <a:gsLst>
              <a:gs pos="0">
                <a:schemeClr val="bg1"/>
              </a:gs>
              <a:gs pos="100000">
                <a:srgbClr val="D9D9D9"/>
              </a:gs>
            </a:gsLst>
            <a:lin ang="5400000" scaled="1"/>
          </a:gradFill>
          <a:ln w="9525">
            <a:noFill/>
            <a:miter lim="800000"/>
            <a:headEnd/>
            <a:tailEnd/>
          </a:ln>
          <a:effectLst/>
        </p:spPr>
        <p:txBody>
          <a:bodyPr wrap="none" anchor="ctr">
            <a:prstTxWarp prst="textNoShape">
              <a:avLst/>
            </a:prstTxWarp>
          </a:bodyPr>
          <a:lstStyle/>
          <a:p>
            <a:pPr algn="ctr"/>
            <a:endParaRPr lang="en-US"/>
          </a:p>
        </p:txBody>
      </p:sp>
      <p:sp>
        <p:nvSpPr>
          <p:cNvPr id="16387" name="Rectangle 3"/>
          <p:cNvSpPr>
            <a:spLocks noChangeArrowheads="1"/>
          </p:cNvSpPr>
          <p:nvPr/>
        </p:nvSpPr>
        <p:spPr bwMode="auto">
          <a:xfrm>
            <a:off x="-93663" y="6453188"/>
            <a:ext cx="8532813" cy="366712"/>
          </a:xfrm>
          <a:prstGeom prst="rect">
            <a:avLst/>
          </a:prstGeom>
          <a:noFill/>
          <a:ln w="9525">
            <a:noFill/>
            <a:miter lim="800000"/>
            <a:headEnd/>
            <a:tailEnd/>
          </a:ln>
          <a:effectLst/>
        </p:spPr>
        <p:txBody>
          <a:bodyPr lIns="0" tIns="0" rIns="0" bIns="0" anchor="ctr">
            <a:prstTxWarp prst="textNoShape">
              <a:avLst/>
            </a:prstTxWarp>
          </a:bodyPr>
          <a:lstStyle/>
          <a:p>
            <a:pPr algn="r"/>
            <a:r>
              <a:rPr lang="en-US" sz="1200">
                <a:solidFill>
                  <a:srgbClr val="4D4D4D"/>
                </a:solidFill>
                <a:latin typeface="Neo Sans" pitchFamily="34" charset="0"/>
              </a:rPr>
              <a:t>m62 visualcommunications is the global leader in presentation effectiveness, from offices in the UK, USA, and Singapore</a:t>
            </a:r>
          </a:p>
        </p:txBody>
      </p:sp>
      <p:pic>
        <p:nvPicPr>
          <p:cNvPr id="16388" name="Picture 4" descr="m62-logo">
            <a:hlinkClick r:id="rId14"/>
          </p:cNvPr>
          <p:cNvPicPr>
            <a:picLocks noChangeAspect="1" noChangeArrowheads="1"/>
          </p:cNvPicPr>
          <p:nvPr/>
        </p:nvPicPr>
        <p:blipFill>
          <a:blip r:embed="rId15"/>
          <a:srcRect/>
          <a:stretch>
            <a:fillRect/>
          </a:stretch>
        </p:blipFill>
        <p:spPr bwMode="auto">
          <a:xfrm>
            <a:off x="8502650" y="6484938"/>
            <a:ext cx="381000" cy="257175"/>
          </a:xfrm>
          <a:prstGeom prst="rect">
            <a:avLst/>
          </a:prstGeom>
          <a:noFill/>
        </p:spPr>
      </p:pic>
      <p:pic>
        <p:nvPicPr>
          <p:cNvPr id="16389" name="Picture 5" descr="1">
            <a:hlinkClick r:id="rId16"/>
          </p:cNvPr>
          <p:cNvPicPr>
            <a:picLocks noChangeAspect="1" noChangeArrowheads="1"/>
          </p:cNvPicPr>
          <p:nvPr/>
        </p:nvPicPr>
        <p:blipFill>
          <a:blip r:embed="rId17"/>
          <a:srcRect/>
          <a:stretch>
            <a:fillRect/>
          </a:stretch>
        </p:blipFill>
        <p:spPr bwMode="auto">
          <a:xfrm>
            <a:off x="260350" y="777875"/>
            <a:ext cx="2000250" cy="1457325"/>
          </a:xfrm>
          <a:prstGeom prst="rect">
            <a:avLst/>
          </a:prstGeom>
          <a:noFill/>
        </p:spPr>
      </p:pic>
      <p:pic>
        <p:nvPicPr>
          <p:cNvPr id="16390" name="Picture 6" descr="2">
            <a:hlinkClick r:id="rId18"/>
          </p:cNvPr>
          <p:cNvPicPr>
            <a:picLocks noChangeAspect="1" noChangeArrowheads="1"/>
          </p:cNvPicPr>
          <p:nvPr/>
        </p:nvPicPr>
        <p:blipFill>
          <a:blip r:embed="rId19"/>
          <a:srcRect/>
          <a:stretch>
            <a:fillRect/>
          </a:stretch>
        </p:blipFill>
        <p:spPr bwMode="auto">
          <a:xfrm>
            <a:off x="287338" y="2673350"/>
            <a:ext cx="2000250" cy="1457325"/>
          </a:xfrm>
          <a:prstGeom prst="rect">
            <a:avLst/>
          </a:prstGeom>
          <a:noFill/>
        </p:spPr>
      </p:pic>
      <p:pic>
        <p:nvPicPr>
          <p:cNvPr id="16391" name="Picture 7" descr="3">
            <a:hlinkClick r:id="rId20"/>
          </p:cNvPr>
          <p:cNvPicPr>
            <a:picLocks noChangeAspect="1" noChangeArrowheads="1"/>
          </p:cNvPicPr>
          <p:nvPr/>
        </p:nvPicPr>
        <p:blipFill>
          <a:blip r:embed="rId21"/>
          <a:srcRect/>
          <a:stretch>
            <a:fillRect/>
          </a:stretch>
        </p:blipFill>
        <p:spPr bwMode="auto">
          <a:xfrm>
            <a:off x="287338" y="4568825"/>
            <a:ext cx="2000250" cy="1457325"/>
          </a:xfrm>
          <a:prstGeom prst="rect">
            <a:avLst/>
          </a:prstGeom>
          <a:noFill/>
        </p:spPr>
      </p:pic>
      <p:sp>
        <p:nvSpPr>
          <p:cNvPr id="16392" name="Text Box 8">
            <a:hlinkClick r:id="rId16"/>
          </p:cNvPr>
          <p:cNvSpPr txBox="1">
            <a:spLocks noChangeArrowheads="1"/>
          </p:cNvSpPr>
          <p:nvPr/>
        </p:nvSpPr>
        <p:spPr bwMode="auto">
          <a:xfrm>
            <a:off x="379413" y="2290763"/>
            <a:ext cx="1636712" cy="212725"/>
          </a:xfrm>
          <a:prstGeom prst="rect">
            <a:avLst/>
          </a:prstGeom>
          <a:noFill/>
          <a:ln w="9525">
            <a:noFill/>
            <a:miter lim="800000"/>
            <a:headEnd/>
            <a:tailEnd/>
          </a:ln>
          <a:effectLst/>
        </p:spPr>
        <p:txBody>
          <a:bodyPr wrap="none" lIns="0" tIns="0" rIns="0" bIns="0" anchor="ctr">
            <a:prstTxWarp prst="textNoShape">
              <a:avLst/>
            </a:prstTxWarp>
            <a:spAutoFit/>
          </a:bodyPr>
          <a:lstStyle/>
          <a:p>
            <a:r>
              <a:rPr lang="en-US" sz="1400">
                <a:solidFill>
                  <a:srgbClr val="135971"/>
                </a:solidFill>
                <a:latin typeface="Neo Sans" pitchFamily="34" charset="0"/>
              </a:rPr>
              <a:t>Beyond Bullet Points</a:t>
            </a:r>
          </a:p>
        </p:txBody>
      </p:sp>
      <p:sp>
        <p:nvSpPr>
          <p:cNvPr id="16393" name="Text Box 9">
            <a:hlinkClick r:id="rId18"/>
          </p:cNvPr>
          <p:cNvSpPr txBox="1">
            <a:spLocks noChangeArrowheads="1"/>
          </p:cNvSpPr>
          <p:nvPr/>
        </p:nvSpPr>
        <p:spPr bwMode="auto">
          <a:xfrm>
            <a:off x="379413" y="4189413"/>
            <a:ext cx="1417637" cy="212725"/>
          </a:xfrm>
          <a:prstGeom prst="rect">
            <a:avLst/>
          </a:prstGeom>
          <a:noFill/>
          <a:ln w="9525">
            <a:noFill/>
            <a:miter lim="800000"/>
            <a:headEnd/>
            <a:tailEnd/>
          </a:ln>
          <a:effectLst/>
        </p:spPr>
        <p:txBody>
          <a:bodyPr wrap="none" lIns="0" tIns="0" rIns="0" bIns="0" anchor="ctr">
            <a:prstTxWarp prst="textNoShape">
              <a:avLst/>
            </a:prstTxWarp>
            <a:spAutoFit/>
          </a:bodyPr>
          <a:lstStyle/>
          <a:p>
            <a:r>
              <a:rPr lang="en-US" sz="1400">
                <a:solidFill>
                  <a:srgbClr val="135971"/>
                </a:solidFill>
                <a:latin typeface="Neo Sans" pitchFamily="34" charset="0"/>
              </a:rPr>
              <a:t>PowerPoint Slides</a:t>
            </a:r>
          </a:p>
        </p:txBody>
      </p:sp>
      <p:sp>
        <p:nvSpPr>
          <p:cNvPr id="16394" name="Text Box 10">
            <a:hlinkClick r:id="rId20"/>
          </p:cNvPr>
          <p:cNvSpPr txBox="1">
            <a:spLocks noChangeArrowheads="1"/>
          </p:cNvSpPr>
          <p:nvPr/>
        </p:nvSpPr>
        <p:spPr bwMode="auto">
          <a:xfrm>
            <a:off x="379413" y="6084888"/>
            <a:ext cx="1598612" cy="212725"/>
          </a:xfrm>
          <a:prstGeom prst="rect">
            <a:avLst/>
          </a:prstGeom>
          <a:noFill/>
          <a:ln w="9525">
            <a:noFill/>
            <a:miter lim="800000"/>
            <a:headEnd/>
            <a:tailEnd/>
          </a:ln>
          <a:effectLst/>
        </p:spPr>
        <p:txBody>
          <a:bodyPr wrap="none" lIns="0" tIns="0" rIns="0" bIns="0" anchor="ctr">
            <a:prstTxWarp prst="textNoShape">
              <a:avLst/>
            </a:prstTxWarp>
            <a:spAutoFit/>
          </a:bodyPr>
          <a:lstStyle/>
          <a:p>
            <a:r>
              <a:rPr lang="en-US" sz="1400">
                <a:solidFill>
                  <a:srgbClr val="135971"/>
                </a:solidFill>
                <a:latin typeface="Neo Sans" pitchFamily="34" charset="0"/>
              </a:rPr>
              <a:t>PowerPoint Training</a:t>
            </a:r>
          </a:p>
        </p:txBody>
      </p:sp>
      <p:pic>
        <p:nvPicPr>
          <p:cNvPr id="16395" name="Picture 11" descr="bg"/>
          <p:cNvPicPr>
            <a:picLocks noChangeAspect="1" noChangeArrowheads="1"/>
          </p:cNvPicPr>
          <p:nvPr/>
        </p:nvPicPr>
        <p:blipFill>
          <a:blip r:embed="rId22"/>
          <a:srcRect/>
          <a:stretch>
            <a:fillRect/>
          </a:stretch>
        </p:blipFill>
        <p:spPr bwMode="auto">
          <a:xfrm>
            <a:off x="2520950" y="777875"/>
            <a:ext cx="6362700" cy="5248275"/>
          </a:xfrm>
          <a:prstGeom prst="rect">
            <a:avLst/>
          </a:prstGeom>
          <a:noFill/>
        </p:spPr>
      </p:pic>
      <p:sp>
        <p:nvSpPr>
          <p:cNvPr id="16396" name="Text Box 12"/>
          <p:cNvSpPr txBox="1">
            <a:spLocks noChangeArrowheads="1"/>
          </p:cNvSpPr>
          <p:nvPr/>
        </p:nvSpPr>
        <p:spPr bwMode="auto">
          <a:xfrm>
            <a:off x="28575" y="188913"/>
            <a:ext cx="9115425" cy="366712"/>
          </a:xfrm>
          <a:prstGeom prst="rect">
            <a:avLst/>
          </a:prstGeom>
          <a:noFill/>
          <a:ln w="9525">
            <a:noFill/>
            <a:miter lim="800000"/>
            <a:headEnd/>
            <a:tailEnd/>
          </a:ln>
          <a:effectLst/>
        </p:spPr>
        <p:txBody>
          <a:bodyPr lIns="0" tIns="0" rIns="0" bIns="0" anchor="ctr">
            <a:prstTxWarp prst="textNoShape">
              <a:avLst/>
            </a:prstTxWarp>
          </a:bodyPr>
          <a:lstStyle/>
          <a:p>
            <a:pPr algn="ctr"/>
            <a:r>
              <a:rPr lang="en-US" sz="2100">
                <a:solidFill>
                  <a:srgbClr val="333333"/>
                </a:solidFill>
                <a:latin typeface="Neo Sans" pitchFamily="34" charset="0"/>
              </a:rPr>
              <a:t>It’s not the </a:t>
            </a:r>
            <a:r>
              <a:rPr lang="en-US" sz="2100" b="1">
                <a:solidFill>
                  <a:srgbClr val="333333"/>
                </a:solidFill>
                <a:latin typeface="Neo Sans" pitchFamily="34" charset="0"/>
              </a:rPr>
              <a:t>design</a:t>
            </a:r>
            <a:r>
              <a:rPr lang="en-US" sz="2100">
                <a:solidFill>
                  <a:srgbClr val="333333"/>
                </a:solidFill>
                <a:latin typeface="Neo Sans" pitchFamily="34" charset="0"/>
              </a:rPr>
              <a:t> of your template, it’s what you </a:t>
            </a:r>
            <a:r>
              <a:rPr lang="en-US" sz="2100" b="1">
                <a:solidFill>
                  <a:srgbClr val="333333"/>
                </a:solidFill>
                <a:latin typeface="Neo Sans" pitchFamily="34" charset="0"/>
              </a:rPr>
              <a:t>do with it</a:t>
            </a:r>
            <a:r>
              <a:rPr lang="en-US" sz="2100">
                <a:solidFill>
                  <a:srgbClr val="333333"/>
                </a:solidFill>
                <a:latin typeface="Neo Sans" pitchFamily="34" charset="0"/>
              </a:rPr>
              <a:t> that counts</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ransition spd="slow">
    <p:wipe/>
  </p:transition>
  <p:txStyles>
    <p:titleStyle>
      <a:lvl1pPr algn="ctr" rtl="0" fontAlgn="base">
        <a:spcBef>
          <a:spcPct val="0"/>
        </a:spcBef>
        <a:spcAft>
          <a:spcPct val="0"/>
        </a:spcAft>
        <a:defRPr sz="2000">
          <a:solidFill>
            <a:srgbClr val="333333"/>
          </a:solidFill>
          <a:latin typeface="+mj-lt"/>
          <a:ea typeface="+mj-ea"/>
          <a:cs typeface="+mj-cs"/>
        </a:defRPr>
      </a:lvl1pPr>
      <a:lvl2pPr algn="ctr" rtl="0" fontAlgn="base">
        <a:spcBef>
          <a:spcPct val="0"/>
        </a:spcBef>
        <a:spcAft>
          <a:spcPct val="0"/>
        </a:spcAft>
        <a:defRPr sz="2000">
          <a:solidFill>
            <a:srgbClr val="333333"/>
          </a:solidFill>
          <a:latin typeface="Neo Sans" pitchFamily="34" charset="0"/>
        </a:defRPr>
      </a:lvl2pPr>
      <a:lvl3pPr algn="ctr" rtl="0" fontAlgn="base">
        <a:spcBef>
          <a:spcPct val="0"/>
        </a:spcBef>
        <a:spcAft>
          <a:spcPct val="0"/>
        </a:spcAft>
        <a:defRPr sz="2000">
          <a:solidFill>
            <a:srgbClr val="333333"/>
          </a:solidFill>
          <a:latin typeface="Neo Sans" pitchFamily="34" charset="0"/>
        </a:defRPr>
      </a:lvl3pPr>
      <a:lvl4pPr algn="ctr" rtl="0" fontAlgn="base">
        <a:spcBef>
          <a:spcPct val="0"/>
        </a:spcBef>
        <a:spcAft>
          <a:spcPct val="0"/>
        </a:spcAft>
        <a:defRPr sz="2000">
          <a:solidFill>
            <a:srgbClr val="333333"/>
          </a:solidFill>
          <a:latin typeface="Neo Sans" pitchFamily="34" charset="0"/>
        </a:defRPr>
      </a:lvl4pPr>
      <a:lvl5pPr algn="ctr" rtl="0" fontAlgn="base">
        <a:spcBef>
          <a:spcPct val="0"/>
        </a:spcBef>
        <a:spcAft>
          <a:spcPct val="0"/>
        </a:spcAft>
        <a:defRPr sz="2000">
          <a:solidFill>
            <a:srgbClr val="333333"/>
          </a:solidFill>
          <a:latin typeface="Neo Sans" pitchFamily="34" charset="0"/>
        </a:defRPr>
      </a:lvl5pPr>
      <a:lvl6pPr marL="457200" algn="ctr" rtl="0" fontAlgn="base">
        <a:spcBef>
          <a:spcPct val="0"/>
        </a:spcBef>
        <a:spcAft>
          <a:spcPct val="0"/>
        </a:spcAft>
        <a:defRPr sz="2000">
          <a:solidFill>
            <a:srgbClr val="333333"/>
          </a:solidFill>
          <a:latin typeface="Neo Sans" pitchFamily="34" charset="0"/>
        </a:defRPr>
      </a:lvl6pPr>
      <a:lvl7pPr marL="914400" algn="ctr" rtl="0" fontAlgn="base">
        <a:spcBef>
          <a:spcPct val="0"/>
        </a:spcBef>
        <a:spcAft>
          <a:spcPct val="0"/>
        </a:spcAft>
        <a:defRPr sz="2000">
          <a:solidFill>
            <a:srgbClr val="333333"/>
          </a:solidFill>
          <a:latin typeface="Neo Sans" pitchFamily="34" charset="0"/>
        </a:defRPr>
      </a:lvl7pPr>
      <a:lvl8pPr marL="1371600" algn="ctr" rtl="0" fontAlgn="base">
        <a:spcBef>
          <a:spcPct val="0"/>
        </a:spcBef>
        <a:spcAft>
          <a:spcPct val="0"/>
        </a:spcAft>
        <a:defRPr sz="2000">
          <a:solidFill>
            <a:srgbClr val="333333"/>
          </a:solidFill>
          <a:latin typeface="Neo Sans" pitchFamily="34" charset="0"/>
        </a:defRPr>
      </a:lvl8pPr>
      <a:lvl9pPr marL="1828800" algn="ctr" rtl="0" fontAlgn="base">
        <a:spcBef>
          <a:spcPct val="0"/>
        </a:spcBef>
        <a:spcAft>
          <a:spcPct val="0"/>
        </a:spcAft>
        <a:defRPr sz="2000">
          <a:solidFill>
            <a:srgbClr val="333333"/>
          </a:solidFill>
          <a:latin typeface="Neo Sans"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ＭＳ Ｐゴシック" charset="-128"/>
        </a:defRPr>
      </a:lvl2pPr>
      <a:lvl3pPr marL="1143000" indent="-228600" algn="l" rtl="0" fontAlgn="base">
        <a:spcBef>
          <a:spcPct val="20000"/>
        </a:spcBef>
        <a:spcAft>
          <a:spcPct val="0"/>
        </a:spcAft>
        <a:buChar char="•"/>
        <a:defRPr sz="2400">
          <a:solidFill>
            <a:schemeClr val="tx1"/>
          </a:solidFill>
          <a:latin typeface="+mn-lt"/>
          <a:ea typeface="ＭＳ Ｐゴシック" charset="-128"/>
        </a:defRPr>
      </a:lvl3pPr>
      <a:lvl4pPr marL="1600200" indent="-228600" algn="l" rtl="0" fontAlgn="base">
        <a:spcBef>
          <a:spcPct val="20000"/>
        </a:spcBef>
        <a:spcAft>
          <a:spcPct val="0"/>
        </a:spcAft>
        <a:buChar char="–"/>
        <a:defRPr sz="2000">
          <a:solidFill>
            <a:schemeClr val="tx1"/>
          </a:solidFill>
          <a:latin typeface="+mn-lt"/>
          <a:ea typeface="ＭＳ Ｐゴシック" charset="-128"/>
        </a:defRPr>
      </a:lvl4pPr>
      <a:lvl5pPr marL="2057400" indent="-228600" algn="l" rtl="0" fontAlgn="base">
        <a:spcBef>
          <a:spcPct val="20000"/>
        </a:spcBef>
        <a:spcAft>
          <a:spcPct val="0"/>
        </a:spcAft>
        <a:buChar char="»"/>
        <a:defRPr sz="2000">
          <a:solidFill>
            <a:schemeClr val="tx1"/>
          </a:solidFill>
          <a:latin typeface="+mn-lt"/>
          <a:ea typeface="ＭＳ Ｐゴシック" charset="-128"/>
        </a:defRPr>
      </a:lvl5pPr>
      <a:lvl6pPr marL="2514600" indent="-228600" algn="l" rtl="0" fontAlgn="base">
        <a:spcBef>
          <a:spcPct val="20000"/>
        </a:spcBef>
        <a:spcAft>
          <a:spcPct val="0"/>
        </a:spcAft>
        <a:buChar char="»"/>
        <a:defRPr sz="2000">
          <a:solidFill>
            <a:schemeClr val="tx1"/>
          </a:solidFill>
          <a:latin typeface="+mn-lt"/>
          <a:ea typeface="ＭＳ Ｐゴシック" charset="-128"/>
        </a:defRPr>
      </a:lvl6pPr>
      <a:lvl7pPr marL="2971800" indent="-228600" algn="l" rtl="0" fontAlgn="base">
        <a:spcBef>
          <a:spcPct val="20000"/>
        </a:spcBef>
        <a:spcAft>
          <a:spcPct val="0"/>
        </a:spcAft>
        <a:buChar char="»"/>
        <a:defRPr sz="2000">
          <a:solidFill>
            <a:schemeClr val="tx1"/>
          </a:solidFill>
          <a:latin typeface="+mn-lt"/>
          <a:ea typeface="ＭＳ Ｐゴシック" charset="-128"/>
        </a:defRPr>
      </a:lvl7pPr>
      <a:lvl8pPr marL="3429000" indent="-228600" algn="l" rtl="0" fontAlgn="base">
        <a:spcBef>
          <a:spcPct val="20000"/>
        </a:spcBef>
        <a:spcAft>
          <a:spcPct val="0"/>
        </a:spcAft>
        <a:buChar char="»"/>
        <a:defRPr sz="2000">
          <a:solidFill>
            <a:schemeClr val="tx1"/>
          </a:solidFill>
          <a:latin typeface="+mn-lt"/>
          <a:ea typeface="ＭＳ Ｐゴシック" charset="-128"/>
        </a:defRPr>
      </a:lvl8pPr>
      <a:lvl9pPr marL="3886200" indent="-228600" algn="l" rtl="0" fontAlgn="base">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10/11/2018</a:t>
            </a:fld>
            <a:endParaRPr lang="en-US"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95044920"/>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 id="2147483775" r:id="rId18"/>
  </p:sldLayoutIdLst>
  <p:transition spd="slow">
    <p:wipe/>
  </p:transition>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creativecommons.org/licenses/by-nc-nd/3.0" TargetMode="External"/><Relationship Id="rId2" Type="http://schemas.openxmlformats.org/officeDocument/2006/relationships/hyperlink" Target="http://www.learningandteaching.info/teaching/objectives.htm" TargetMode="Externa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hyperlink" Target="https://www.online-stopwatch.com/horse-race/"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30.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483768" y="1368217"/>
            <a:ext cx="8475662" cy="1025525"/>
          </a:xfrm>
        </p:spPr>
        <p:txBody>
          <a:bodyPr>
            <a:normAutofit fontScale="90000"/>
          </a:bodyPr>
          <a:lstStyle/>
          <a:p>
            <a:r>
              <a:rPr lang="en-US" dirty="0" err="1"/>
              <a:t>Deilliannau</a:t>
            </a:r>
            <a:r>
              <a:rPr lang="en-US" dirty="0"/>
              <a:t> </a:t>
            </a:r>
            <a:r>
              <a:rPr lang="en-US" dirty="0" err="1"/>
              <a:t>Dysgu</a:t>
            </a:r>
            <a:r>
              <a:rPr lang="en-US" dirty="0"/>
              <a:t>, </a:t>
            </a:r>
            <a:br>
              <a:rPr lang="en-US" dirty="0"/>
            </a:br>
            <a:r>
              <a:rPr lang="en-US" dirty="0" err="1"/>
              <a:t>Amcanion</a:t>
            </a:r>
            <a:r>
              <a:rPr lang="en-US" dirty="0"/>
              <a:t>, </a:t>
            </a:r>
            <a:r>
              <a:rPr lang="en-US" dirty="0" err="1"/>
              <a:t>Nodau</a:t>
            </a:r>
            <a:r>
              <a:rPr lang="en-US" dirty="0"/>
              <a:t> a </a:t>
            </a:r>
            <a:br>
              <a:rPr lang="en-US" dirty="0"/>
            </a:br>
            <a:r>
              <a:rPr lang="en-US" dirty="0" err="1"/>
              <a:t>Meini</a:t>
            </a:r>
            <a:r>
              <a:rPr lang="en-US" dirty="0"/>
              <a:t> </a:t>
            </a:r>
            <a:r>
              <a:rPr lang="en-US" dirty="0" err="1"/>
              <a:t>Prawf</a:t>
            </a:r>
            <a:r>
              <a:rPr lang="en-US" dirty="0"/>
              <a:t> </a:t>
            </a:r>
            <a:r>
              <a:rPr lang="en-US" dirty="0" err="1"/>
              <a:t>Llwyddiant</a:t>
            </a:r>
            <a:endParaRPr lang="en-US" dirty="0"/>
          </a:p>
        </p:txBody>
      </p:sp>
      <p:sp>
        <p:nvSpPr>
          <p:cNvPr id="2051" name="Rectangle 3"/>
          <p:cNvSpPr>
            <a:spLocks noGrp="1" noChangeArrowheads="1"/>
          </p:cNvSpPr>
          <p:nvPr>
            <p:ph type="subTitle" idx="1"/>
          </p:nvPr>
        </p:nvSpPr>
        <p:spPr>
          <a:xfrm>
            <a:off x="334170" y="3041184"/>
            <a:ext cx="7523162" cy="1222375"/>
          </a:xfrm>
        </p:spPr>
        <p:txBody>
          <a:bodyPr>
            <a:normAutofit fontScale="92500" lnSpcReduction="20000"/>
          </a:bodyPr>
          <a:lstStyle/>
          <a:p>
            <a:pPr algn="r"/>
            <a:r>
              <a:rPr lang="en-US" dirty="0"/>
              <a:t>Mathew Jones</a:t>
            </a:r>
          </a:p>
          <a:p>
            <a:pPr algn="r"/>
            <a:r>
              <a:rPr lang="en-US" dirty="0"/>
              <a:t>Nanna Ryder</a:t>
            </a:r>
          </a:p>
          <a:p>
            <a:pPr algn="r"/>
            <a:r>
              <a:rPr lang="en-US" dirty="0"/>
              <a:t>11.10.18</a:t>
            </a:r>
          </a:p>
        </p:txBody>
      </p:sp>
      <p:pic>
        <p:nvPicPr>
          <p:cNvPr id="7" name="Picture 6"/>
          <p:cNvPicPr>
            <a:picLocks noChangeAspect="1"/>
          </p:cNvPicPr>
          <p:nvPr/>
        </p:nvPicPr>
        <p:blipFill>
          <a:blip r:embed="rId2">
            <a:alphaModFix amt="9000"/>
          </a:blip>
          <a:stretch>
            <a:fillRect/>
          </a:stretch>
        </p:blipFill>
        <p:spPr>
          <a:xfrm>
            <a:off x="334170" y="3652371"/>
            <a:ext cx="9144000" cy="2268812"/>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Effect transition="in" filter="fade">
                                      <p:cBhvr>
                                        <p:cTn id="13" dur="1000"/>
                                        <p:tgtEl>
                                          <p:spTgt spid="2051">
                                            <p:txEl>
                                              <p:pRg st="0" end="0"/>
                                            </p:txEl>
                                          </p:spTgt>
                                        </p:tgtEl>
                                      </p:cBhvr>
                                    </p:animEffect>
                                    <p:anim calcmode="lin" valueType="num">
                                      <p:cBhvr>
                                        <p:cTn id="14" dur="1000" fill="hold"/>
                                        <p:tgtEl>
                                          <p:spTgt spid="2051">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0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051">
                                            <p:txEl>
                                              <p:pRg st="1" end="1"/>
                                            </p:txEl>
                                          </p:spTgt>
                                        </p:tgtEl>
                                        <p:attrNameLst>
                                          <p:attrName>style.visibility</p:attrName>
                                        </p:attrNameLst>
                                      </p:cBhvr>
                                      <p:to>
                                        <p:strVal val="visible"/>
                                      </p:to>
                                    </p:set>
                                    <p:animEffect transition="in" filter="fade">
                                      <p:cBhvr>
                                        <p:cTn id="20" dur="1000"/>
                                        <p:tgtEl>
                                          <p:spTgt spid="2051">
                                            <p:txEl>
                                              <p:pRg st="1" end="1"/>
                                            </p:txEl>
                                          </p:spTgt>
                                        </p:tgtEl>
                                      </p:cBhvr>
                                    </p:animEffect>
                                    <p:anim calcmode="lin" valueType="num">
                                      <p:cBhvr>
                                        <p:cTn id="21" dur="1000" fill="hold"/>
                                        <p:tgtEl>
                                          <p:spTgt spid="2051">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20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2051">
                                            <p:txEl>
                                              <p:pRg st="2" end="2"/>
                                            </p:txEl>
                                          </p:spTgt>
                                        </p:tgtEl>
                                        <p:attrNameLst>
                                          <p:attrName>style.visibility</p:attrName>
                                        </p:attrNameLst>
                                      </p:cBhvr>
                                      <p:to>
                                        <p:strVal val="visible"/>
                                      </p:to>
                                    </p:set>
                                    <p:animEffect transition="in" filter="fade">
                                      <p:cBhvr>
                                        <p:cTn id="27" dur="1000"/>
                                        <p:tgtEl>
                                          <p:spTgt spid="2051">
                                            <p:txEl>
                                              <p:pRg st="2" end="2"/>
                                            </p:txEl>
                                          </p:spTgt>
                                        </p:tgtEl>
                                      </p:cBhvr>
                                    </p:animEffect>
                                    <p:anim calcmode="lin" valueType="num">
                                      <p:cBhvr>
                                        <p:cTn id="28" dur="1000" fill="hold"/>
                                        <p:tgtEl>
                                          <p:spTgt spid="2051">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205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2195736" y="1752600"/>
            <a:ext cx="2952328" cy="4124672"/>
          </a:xfrm>
        </p:spPr>
        <p:txBody>
          <a:bodyPr>
            <a:normAutofit/>
          </a:bodyPr>
          <a:lstStyle/>
          <a:p>
            <a:r>
              <a:rPr lang="en-US" sz="4000" dirty="0"/>
              <a:t>IAWN!</a:t>
            </a:r>
          </a:p>
          <a:p>
            <a:r>
              <a:rPr lang="en-US" sz="4000" cap="none" dirty="0"/>
              <a:t>Felly </a:t>
            </a:r>
            <a:r>
              <a:rPr lang="en-US" sz="4000" cap="none" dirty="0" err="1"/>
              <a:t>beth</a:t>
            </a:r>
            <a:r>
              <a:rPr lang="en-US" sz="4000" cap="none" dirty="0"/>
              <a:t> </a:t>
            </a:r>
            <a:r>
              <a:rPr lang="en-US" sz="4000" cap="none" dirty="0" err="1"/>
              <a:t>yw’r</a:t>
            </a:r>
            <a:r>
              <a:rPr lang="en-US" sz="4000" cap="none" dirty="0"/>
              <a:t> </a:t>
            </a:r>
            <a:r>
              <a:rPr lang="en-US" sz="4000" cap="none" dirty="0" err="1"/>
              <a:t>pethau</a:t>
            </a:r>
            <a:r>
              <a:rPr lang="en-US" sz="4000" cap="none" dirty="0"/>
              <a:t> </a:t>
            </a:r>
            <a:r>
              <a:rPr lang="en-US" sz="4000" cap="none" dirty="0" err="1"/>
              <a:t>hyn</a:t>
            </a:r>
            <a:r>
              <a:rPr lang="en-US" sz="4000" cap="none" dirty="0"/>
              <a:t>?</a:t>
            </a:r>
          </a:p>
        </p:txBody>
      </p:sp>
      <p:pic>
        <p:nvPicPr>
          <p:cNvPr id="6" name="Picture 5"/>
          <p:cNvPicPr>
            <a:picLocks noChangeAspect="1"/>
          </p:cNvPicPr>
          <p:nvPr/>
        </p:nvPicPr>
        <p:blipFill>
          <a:blip r:embed="rId2"/>
          <a:stretch>
            <a:fillRect/>
          </a:stretch>
        </p:blipFill>
        <p:spPr>
          <a:xfrm>
            <a:off x="6012160" y="1124744"/>
            <a:ext cx="2750840" cy="4124971"/>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2555776" y="332656"/>
            <a:ext cx="7827962" cy="1527175"/>
          </a:xfrm>
        </p:spPr>
        <p:txBody>
          <a:bodyPr>
            <a:noAutofit/>
          </a:bodyPr>
          <a:lstStyle/>
          <a:p>
            <a:r>
              <a:rPr lang="en-US" sz="2800" dirty="0"/>
              <a:t>Nod ac </a:t>
            </a:r>
            <a:r>
              <a:rPr lang="en-US" sz="2800" dirty="0" err="1"/>
              <a:t>Amcanion</a:t>
            </a:r>
            <a:r>
              <a:rPr lang="en-US" sz="2800" dirty="0"/>
              <a:t> </a:t>
            </a:r>
            <a:r>
              <a:rPr lang="en-US" sz="2800" dirty="0" err="1"/>
              <a:t>Dysgu</a:t>
            </a:r>
            <a:r>
              <a:rPr lang="en-US" sz="2800" dirty="0"/>
              <a:t> ...</a:t>
            </a:r>
          </a:p>
          <a:p>
            <a:r>
              <a:rPr lang="en-US" sz="2800" dirty="0"/>
              <a:t> </a:t>
            </a:r>
          </a:p>
          <a:p>
            <a:r>
              <a:rPr lang="en-US" sz="2800" cap="none" dirty="0" err="1"/>
              <a:t>Yn</a:t>
            </a:r>
            <a:r>
              <a:rPr lang="en-US" sz="2800" cap="none" dirty="0"/>
              <a:t> </a:t>
            </a:r>
            <a:r>
              <a:rPr lang="en-US" sz="2800" cap="none" dirty="0" err="1"/>
              <a:t>aml</a:t>
            </a:r>
            <a:r>
              <a:rPr lang="en-US" sz="2800" cap="none" dirty="0"/>
              <a:t> </a:t>
            </a:r>
            <a:r>
              <a:rPr lang="en-US" sz="2800" cap="none" dirty="0" err="1"/>
              <a:t>defnyddir</a:t>
            </a:r>
            <a:r>
              <a:rPr lang="en-US" sz="2800" cap="none" dirty="0"/>
              <a:t> y </a:t>
            </a:r>
            <a:r>
              <a:rPr lang="en-US" sz="2800" cap="none" dirty="0" err="1"/>
              <a:t>frawddeg</a:t>
            </a:r>
            <a:r>
              <a:rPr lang="en-US" sz="2800" cap="none" dirty="0"/>
              <a:t> </a:t>
            </a:r>
            <a:r>
              <a:rPr lang="en-US" sz="2800" cap="none" dirty="0" err="1"/>
              <a:t>ganlynol</a:t>
            </a:r>
            <a:r>
              <a:rPr lang="en-US" sz="2800" cap="none" dirty="0"/>
              <a:t>…</a:t>
            </a:r>
          </a:p>
          <a:p>
            <a:r>
              <a:rPr lang="en-US" sz="2800" cap="none" dirty="0"/>
              <a:t>“</a:t>
            </a:r>
            <a:r>
              <a:rPr lang="en-US" sz="2800" cap="none" dirty="0" err="1"/>
              <a:t>Erbyn</a:t>
            </a:r>
            <a:r>
              <a:rPr lang="en-US" sz="2800" cap="none" dirty="0"/>
              <a:t> </a:t>
            </a:r>
            <a:r>
              <a:rPr lang="en-US" sz="2800" cap="none" dirty="0" err="1"/>
              <a:t>diwedd</a:t>
            </a:r>
            <a:r>
              <a:rPr lang="en-US" sz="2800" cap="none" dirty="0"/>
              <a:t> y </a:t>
            </a:r>
            <a:r>
              <a:rPr lang="en-US" sz="2800" cap="none" dirty="0" err="1"/>
              <a:t>wers</a:t>
            </a:r>
            <a:r>
              <a:rPr lang="en-US" sz="2800" cap="none" dirty="0"/>
              <a:t> : </a:t>
            </a:r>
            <a:r>
              <a:rPr lang="en-US" sz="2800" cap="none" dirty="0" err="1"/>
              <a:t>bydd</a:t>
            </a:r>
            <a:r>
              <a:rPr lang="en-US" sz="2800" cap="none" dirty="0"/>
              <a:t> y plant </a:t>
            </a:r>
            <a:r>
              <a:rPr lang="en-US" sz="2800" cap="none" dirty="0" err="1"/>
              <a:t>yn</a:t>
            </a:r>
            <a:endParaRPr lang="en-US" sz="2800" cap="none" dirty="0"/>
          </a:p>
          <a:p>
            <a:r>
              <a:rPr lang="en-US" sz="2800" cap="none" dirty="0"/>
              <a:t> </a:t>
            </a:r>
            <a:r>
              <a:rPr lang="en-US" sz="2800" cap="none" dirty="0" err="1"/>
              <a:t>medru</a:t>
            </a:r>
            <a:r>
              <a:rPr lang="en-US" sz="2800" cap="none" dirty="0"/>
              <a:t> …”</a:t>
            </a:r>
          </a:p>
        </p:txBody>
      </p:sp>
      <p:sp>
        <p:nvSpPr>
          <p:cNvPr id="3" name="TextBox 2"/>
          <p:cNvSpPr txBox="1"/>
          <p:nvPr/>
        </p:nvSpPr>
        <p:spPr>
          <a:xfrm>
            <a:off x="2051720" y="3789040"/>
            <a:ext cx="6768752" cy="2554545"/>
          </a:xfrm>
          <a:prstGeom prst="rect">
            <a:avLst/>
          </a:prstGeom>
          <a:noFill/>
        </p:spPr>
        <p:txBody>
          <a:bodyPr wrap="square" rtlCol="0">
            <a:spAutoFit/>
          </a:bodyPr>
          <a:lstStyle/>
          <a:p>
            <a:r>
              <a:rPr lang="en-US" sz="3200" dirty="0">
                <a:latin typeface="+mn-lt"/>
              </a:rPr>
              <a:t>Noda Kerry (2002:1)</a:t>
            </a:r>
          </a:p>
          <a:p>
            <a:r>
              <a:rPr lang="en-US" sz="3200" dirty="0">
                <a:latin typeface="+mn-lt"/>
              </a:rPr>
              <a:t> </a:t>
            </a:r>
            <a:r>
              <a:rPr lang="en-US" sz="3200" dirty="0">
                <a:solidFill>
                  <a:srgbClr val="FF0000"/>
                </a:solidFill>
                <a:latin typeface="+mn-lt"/>
              </a:rPr>
              <a:t>“ At the end of the lesson, what do I want my students to know, to do or to understand which will take their learning on from where it is now?”</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2267744" y="836712"/>
            <a:ext cx="6279232" cy="5400600"/>
          </a:xfrm>
        </p:spPr>
        <p:txBody>
          <a:bodyPr>
            <a:normAutofit/>
          </a:bodyPr>
          <a:lstStyle/>
          <a:p>
            <a:r>
              <a:rPr lang="en-US" sz="2600" dirty="0"/>
              <a:t>Felly </a:t>
            </a:r>
            <a:r>
              <a:rPr lang="en-US" sz="2600" dirty="0" err="1"/>
              <a:t>sut</a:t>
            </a:r>
            <a:r>
              <a:rPr lang="en-US" sz="2600" dirty="0"/>
              <a:t> </a:t>
            </a:r>
            <a:r>
              <a:rPr lang="en-US" sz="2600" dirty="0" err="1"/>
              <a:t>mae’n</a:t>
            </a:r>
            <a:r>
              <a:rPr lang="en-US" sz="2600" dirty="0"/>
              <a:t> </a:t>
            </a:r>
            <a:r>
              <a:rPr lang="en-US" sz="2600" dirty="0" err="1"/>
              <a:t>wahanol</a:t>
            </a:r>
            <a:r>
              <a:rPr lang="en-US" sz="2600" dirty="0"/>
              <a:t> </a:t>
            </a:r>
            <a:r>
              <a:rPr lang="en-US" sz="2600" dirty="0" err="1"/>
              <a:t>i</a:t>
            </a:r>
            <a:r>
              <a:rPr lang="en-US" sz="2600" dirty="0"/>
              <a:t> </a:t>
            </a:r>
            <a:r>
              <a:rPr lang="en-US" sz="2600" dirty="0" err="1"/>
              <a:t>ddeilliannau</a:t>
            </a:r>
            <a:r>
              <a:rPr lang="en-US" sz="2600" dirty="0"/>
              <a:t> </a:t>
            </a:r>
            <a:r>
              <a:rPr lang="en-US" sz="2600" dirty="0" err="1"/>
              <a:t>dysgu</a:t>
            </a:r>
            <a:r>
              <a:rPr lang="en-US" sz="2600" dirty="0"/>
              <a:t> ???</a:t>
            </a:r>
          </a:p>
          <a:p>
            <a:r>
              <a:rPr lang="en-US" sz="2400" dirty="0"/>
              <a:t> </a:t>
            </a:r>
          </a:p>
          <a:p>
            <a:r>
              <a:rPr lang="en-US" sz="2800" cap="none" dirty="0">
                <a:latin typeface="Adobe Caslon Pro"/>
                <a:cs typeface="Adobe Caslon Pro"/>
              </a:rPr>
              <a:t>Mae </a:t>
            </a:r>
            <a:r>
              <a:rPr lang="en-US" sz="2800" cap="none" dirty="0" err="1">
                <a:latin typeface="Adobe Caslon Pro"/>
                <a:cs typeface="Adobe Caslon Pro"/>
              </a:rPr>
              <a:t>amcanion</a:t>
            </a:r>
            <a:r>
              <a:rPr lang="en-US" sz="2800" cap="none" dirty="0">
                <a:latin typeface="Adobe Caslon Pro"/>
                <a:cs typeface="Adobe Caslon Pro"/>
              </a:rPr>
              <a:t> </a:t>
            </a:r>
            <a:r>
              <a:rPr lang="en-US" sz="2800" cap="none" dirty="0" err="1">
                <a:latin typeface="Adobe Caslon Pro"/>
                <a:cs typeface="Adobe Caslon Pro"/>
              </a:rPr>
              <a:t>dysgu</a:t>
            </a:r>
            <a:r>
              <a:rPr lang="en-US" sz="2800" cap="none" dirty="0">
                <a:latin typeface="Adobe Caslon Pro"/>
                <a:cs typeface="Adobe Caslon Pro"/>
              </a:rPr>
              <a:t> </a:t>
            </a:r>
            <a:r>
              <a:rPr lang="en-US" sz="2800" cap="none" dirty="0" err="1">
                <a:latin typeface="Adobe Caslon Pro"/>
                <a:cs typeface="Adobe Caslon Pro"/>
              </a:rPr>
              <a:t>yn</a:t>
            </a:r>
            <a:r>
              <a:rPr lang="en-US" sz="2800" cap="none" dirty="0">
                <a:latin typeface="Adobe Caslon Pro"/>
                <a:cs typeface="Adobe Caslon Pro"/>
              </a:rPr>
              <a:t> </a:t>
            </a:r>
            <a:r>
              <a:rPr lang="en-US" sz="2800" cap="none" dirty="0" err="1">
                <a:latin typeface="Adobe Caslon Pro"/>
                <a:cs typeface="Adobe Caslon Pro"/>
              </a:rPr>
              <a:t>nodi</a:t>
            </a:r>
            <a:r>
              <a:rPr lang="en-US" sz="2800" cap="none" dirty="0">
                <a:latin typeface="Adobe Caslon Pro"/>
                <a:cs typeface="Adobe Caslon Pro"/>
              </a:rPr>
              <a:t> </a:t>
            </a:r>
            <a:r>
              <a:rPr lang="en-US" sz="2800" cap="none" dirty="0" err="1">
                <a:latin typeface="Adobe Caslon Pro"/>
                <a:cs typeface="Adobe Caslon Pro"/>
              </a:rPr>
              <a:t>beth</a:t>
            </a:r>
            <a:r>
              <a:rPr lang="en-US" sz="2800" cap="none" dirty="0">
                <a:latin typeface="Adobe Caslon Pro"/>
                <a:cs typeface="Adobe Caslon Pro"/>
              </a:rPr>
              <a:t> </a:t>
            </a:r>
            <a:r>
              <a:rPr lang="en-US" sz="2800" cap="none" dirty="0" err="1">
                <a:latin typeface="Adobe Caslon Pro"/>
                <a:cs typeface="Adobe Caslon Pro"/>
              </a:rPr>
              <a:t>hoffai’r</a:t>
            </a:r>
            <a:r>
              <a:rPr lang="en-US" sz="2800" cap="none" dirty="0">
                <a:latin typeface="Adobe Caslon Pro"/>
                <a:cs typeface="Adobe Caslon Pro"/>
              </a:rPr>
              <a:t> </a:t>
            </a:r>
            <a:r>
              <a:rPr lang="en-US" sz="2800" cap="none" dirty="0" err="1">
                <a:latin typeface="Adobe Caslon Pro"/>
                <a:cs typeface="Adobe Caslon Pro"/>
              </a:rPr>
              <a:t>athro</a:t>
            </a:r>
            <a:r>
              <a:rPr lang="en-US" sz="2800" cap="none" dirty="0">
                <a:latin typeface="Adobe Caslon Pro"/>
                <a:cs typeface="Adobe Caslon Pro"/>
              </a:rPr>
              <a:t> </a:t>
            </a:r>
            <a:r>
              <a:rPr lang="en-US" sz="2800" cap="none" dirty="0" err="1">
                <a:latin typeface="Adobe Caslon Pro"/>
                <a:cs typeface="Adobe Caslon Pro"/>
              </a:rPr>
              <a:t>i’r</a:t>
            </a:r>
            <a:r>
              <a:rPr lang="en-US" sz="2800" cap="none" dirty="0">
                <a:latin typeface="Adobe Caslon Pro"/>
                <a:cs typeface="Adobe Caslon Pro"/>
              </a:rPr>
              <a:t> plant </a:t>
            </a:r>
            <a:r>
              <a:rPr lang="en-US" sz="2800" cap="none" dirty="0" err="1">
                <a:latin typeface="Adobe Caslon Pro"/>
                <a:cs typeface="Adobe Caslon Pro"/>
              </a:rPr>
              <a:t>i</a:t>
            </a:r>
            <a:r>
              <a:rPr lang="en-US" sz="2800" cap="none" dirty="0">
                <a:latin typeface="Adobe Caslon Pro"/>
                <a:cs typeface="Adobe Caslon Pro"/>
              </a:rPr>
              <a:t> </a:t>
            </a:r>
            <a:r>
              <a:rPr lang="en-US" sz="2800" cap="none" dirty="0" err="1">
                <a:latin typeface="Adobe Caslon Pro"/>
                <a:cs typeface="Adobe Caslon Pro"/>
              </a:rPr>
              <a:t>wneud</a:t>
            </a:r>
            <a:r>
              <a:rPr lang="en-US" sz="2800" cap="none" dirty="0">
                <a:latin typeface="Adobe Caslon Pro"/>
                <a:cs typeface="Adobe Caslon Pro"/>
              </a:rPr>
              <a:t> </a:t>
            </a:r>
            <a:r>
              <a:rPr lang="en-US" sz="2800" cap="none" dirty="0" err="1">
                <a:latin typeface="Adobe Caslon Pro"/>
                <a:cs typeface="Adobe Caslon Pro"/>
              </a:rPr>
              <a:t>erbyn</a:t>
            </a:r>
            <a:r>
              <a:rPr lang="en-US" sz="2800" cap="none" dirty="0">
                <a:latin typeface="Adobe Caslon Pro"/>
                <a:cs typeface="Adobe Caslon Pro"/>
              </a:rPr>
              <a:t> </a:t>
            </a:r>
            <a:r>
              <a:rPr lang="en-US" sz="2800" cap="none" dirty="0" err="1">
                <a:latin typeface="Adobe Caslon Pro"/>
                <a:cs typeface="Adobe Caslon Pro"/>
              </a:rPr>
              <a:t>diwedd</a:t>
            </a:r>
            <a:r>
              <a:rPr lang="en-US" sz="2800" cap="none" dirty="0">
                <a:latin typeface="Adobe Caslon Pro"/>
                <a:cs typeface="Adobe Caslon Pro"/>
              </a:rPr>
              <a:t> y </a:t>
            </a:r>
            <a:r>
              <a:rPr lang="en-US" sz="2800" cap="none" dirty="0" err="1">
                <a:latin typeface="Adobe Caslon Pro"/>
                <a:cs typeface="Adobe Caslon Pro"/>
              </a:rPr>
              <a:t>wers</a:t>
            </a:r>
            <a:r>
              <a:rPr lang="en-US" sz="2800" cap="none" dirty="0">
                <a:latin typeface="Adobe Caslon Pro"/>
                <a:cs typeface="Adobe Caslon Pro"/>
              </a:rPr>
              <a:t>, </a:t>
            </a:r>
            <a:r>
              <a:rPr lang="en-US" sz="2800" cap="none" dirty="0" err="1">
                <a:latin typeface="Adobe Caslon Pro"/>
                <a:cs typeface="Adobe Caslon Pro"/>
              </a:rPr>
              <a:t>ble</a:t>
            </a:r>
            <a:r>
              <a:rPr lang="en-US" sz="2800" cap="none" dirty="0">
                <a:latin typeface="Adobe Caslon Pro"/>
                <a:cs typeface="Adobe Caslon Pro"/>
              </a:rPr>
              <a:t> </a:t>
            </a:r>
            <a:r>
              <a:rPr lang="en-US" sz="2800" cap="none" dirty="0" err="1">
                <a:latin typeface="Adobe Caslon Pro"/>
                <a:cs typeface="Adobe Caslon Pro"/>
              </a:rPr>
              <a:t>ystyrir</a:t>
            </a:r>
            <a:r>
              <a:rPr lang="en-US" sz="2800" cap="none" dirty="0">
                <a:latin typeface="Adobe Caslon Pro"/>
                <a:cs typeface="Adobe Caslon Pro"/>
              </a:rPr>
              <a:t> </a:t>
            </a:r>
            <a:r>
              <a:rPr lang="en-US" sz="2800" cap="none" dirty="0" err="1">
                <a:latin typeface="Adobe Caslon Pro"/>
                <a:cs typeface="Adobe Caslon Pro"/>
              </a:rPr>
              <a:t>deilliannau</a:t>
            </a:r>
            <a:r>
              <a:rPr lang="en-US" sz="2800" cap="none" dirty="0">
                <a:latin typeface="Adobe Caslon Pro"/>
                <a:cs typeface="Adobe Caslon Pro"/>
              </a:rPr>
              <a:t> </a:t>
            </a:r>
            <a:r>
              <a:rPr lang="en-US" sz="2800" cap="none" dirty="0" err="1">
                <a:latin typeface="Adobe Caslon Pro"/>
                <a:cs typeface="Adobe Caslon Pro"/>
              </a:rPr>
              <a:t>dysgu</a:t>
            </a:r>
            <a:r>
              <a:rPr lang="en-US" sz="2800" cap="none" dirty="0">
                <a:latin typeface="Adobe Caslon Pro"/>
                <a:cs typeface="Adobe Caslon Pro"/>
              </a:rPr>
              <a:t> </a:t>
            </a:r>
            <a:r>
              <a:rPr lang="en-US" sz="2800" cap="none" dirty="0" err="1">
                <a:latin typeface="Adobe Caslon Pro"/>
                <a:cs typeface="Adobe Caslon Pro"/>
              </a:rPr>
              <a:t>fel</a:t>
            </a:r>
            <a:r>
              <a:rPr lang="en-US" sz="2800" cap="none" dirty="0">
                <a:latin typeface="Adobe Caslon Pro"/>
                <a:cs typeface="Adobe Caslon Pro"/>
              </a:rPr>
              <a:t> </a:t>
            </a:r>
            <a:r>
              <a:rPr lang="en-US" sz="2800" cap="none" dirty="0" err="1">
                <a:latin typeface="Adobe Caslon Pro"/>
                <a:cs typeface="Adobe Caslon Pro"/>
              </a:rPr>
              <a:t>yr</a:t>
            </a:r>
            <a:r>
              <a:rPr lang="en-US" sz="2800" cap="none" dirty="0">
                <a:latin typeface="Adobe Caslon Pro"/>
                <a:cs typeface="Adobe Caslon Pro"/>
              </a:rPr>
              <a:t> </a:t>
            </a:r>
            <a:r>
              <a:rPr lang="en-US" sz="2800" cap="none" dirty="0" err="1">
                <a:latin typeface="Adobe Caslon Pro"/>
                <a:cs typeface="Adobe Caslon Pro"/>
              </a:rPr>
              <a:t>hyn</a:t>
            </a:r>
            <a:r>
              <a:rPr lang="en-US" sz="2800" cap="none" dirty="0">
                <a:latin typeface="Adobe Caslon Pro"/>
                <a:cs typeface="Adobe Caslon Pro"/>
              </a:rPr>
              <a:t> a </a:t>
            </a:r>
            <a:r>
              <a:rPr lang="en-US" sz="2800" cap="none" dirty="0" err="1">
                <a:latin typeface="Adobe Caslon Pro"/>
                <a:cs typeface="Adobe Caslon Pro"/>
              </a:rPr>
              <a:t>gyflawnwyd</a:t>
            </a:r>
            <a:r>
              <a:rPr lang="en-US" sz="2800" cap="none" dirty="0">
                <a:latin typeface="Adobe Caslon Pro"/>
                <a:cs typeface="Adobe Caslon Pro"/>
              </a:rPr>
              <a:t> </a:t>
            </a:r>
            <a:r>
              <a:rPr lang="en-US" sz="2800" cap="none" dirty="0" err="1">
                <a:latin typeface="Adobe Caslon Pro"/>
                <a:cs typeface="Adobe Caslon Pro"/>
              </a:rPr>
              <a:t>gan</a:t>
            </a:r>
            <a:r>
              <a:rPr lang="en-US" sz="2800" cap="none" dirty="0">
                <a:latin typeface="Adobe Caslon Pro"/>
                <a:cs typeface="Adobe Caslon Pro"/>
              </a:rPr>
              <a:t> y plant! ( Grigg, 2010:245 )</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7664" y="914491"/>
            <a:ext cx="6336704" cy="3450613"/>
          </a:xfrm>
        </p:spPr>
        <p:txBody>
          <a:bodyPr>
            <a:normAutofit/>
          </a:bodyPr>
          <a:lstStyle/>
          <a:p>
            <a:pPr marL="0" indent="0">
              <a:buNone/>
            </a:pPr>
            <a:r>
              <a:rPr lang="en-US" sz="2800" dirty="0" err="1"/>
              <a:t>Nodwedd</a:t>
            </a:r>
            <a:r>
              <a:rPr lang="en-US" sz="2800" dirty="0"/>
              <a:t> </a:t>
            </a:r>
            <a:r>
              <a:rPr lang="en-US" sz="2800" dirty="0" err="1"/>
              <a:t>arwyddocaol</a:t>
            </a:r>
            <a:r>
              <a:rPr lang="en-US" sz="2800" dirty="0"/>
              <a:t> o </a:t>
            </a:r>
            <a:r>
              <a:rPr lang="en-US" sz="2800" dirty="0" err="1"/>
              <a:t>asesu</a:t>
            </a:r>
            <a:r>
              <a:rPr lang="en-US" sz="2800" dirty="0"/>
              <a:t> </a:t>
            </a:r>
            <a:r>
              <a:rPr lang="en-US" sz="2800" dirty="0" err="1"/>
              <a:t>ar</a:t>
            </a:r>
            <a:r>
              <a:rPr lang="en-US" sz="2800" dirty="0"/>
              <a:t> </a:t>
            </a:r>
            <a:r>
              <a:rPr lang="en-US" sz="2800" dirty="0" err="1"/>
              <a:t>gyfer</a:t>
            </a:r>
            <a:r>
              <a:rPr lang="en-US" sz="2800" dirty="0"/>
              <a:t> </a:t>
            </a:r>
            <a:r>
              <a:rPr lang="en-US" sz="2800" dirty="0" err="1"/>
              <a:t>dysgu</a:t>
            </a:r>
            <a:r>
              <a:rPr lang="en-US" sz="2800" dirty="0"/>
              <a:t> </a:t>
            </a:r>
            <a:r>
              <a:rPr lang="en-US" sz="2800" dirty="0" err="1"/>
              <a:t>yw</a:t>
            </a:r>
            <a:r>
              <a:rPr lang="en-US" sz="2800" dirty="0"/>
              <a:t> </a:t>
            </a:r>
            <a:r>
              <a:rPr lang="en-US" sz="2800" dirty="0" err="1"/>
              <a:t>rhannu</a:t>
            </a:r>
            <a:r>
              <a:rPr lang="en-US" sz="2800" dirty="0"/>
              <a:t> </a:t>
            </a:r>
            <a:r>
              <a:rPr lang="en-US" sz="2800" dirty="0" err="1"/>
              <a:t>yr</a:t>
            </a:r>
            <a:r>
              <a:rPr lang="en-US" sz="2800" dirty="0"/>
              <a:t> </a:t>
            </a:r>
            <a:r>
              <a:rPr lang="en-US" sz="2800" dirty="0" err="1"/>
              <a:t>amcanion</a:t>
            </a:r>
            <a:r>
              <a:rPr lang="en-US" sz="2800" dirty="0"/>
              <a:t> </a:t>
            </a:r>
            <a:r>
              <a:rPr lang="en-US" sz="2800" dirty="0" err="1"/>
              <a:t>dysgu</a:t>
            </a:r>
            <a:r>
              <a:rPr lang="en-US" sz="2800" dirty="0"/>
              <a:t> </a:t>
            </a:r>
            <a:r>
              <a:rPr lang="en-US" sz="2800" dirty="0" err="1"/>
              <a:t>a'r</a:t>
            </a:r>
            <a:r>
              <a:rPr lang="en-US" sz="2800" dirty="0"/>
              <a:t> </a:t>
            </a:r>
            <a:r>
              <a:rPr lang="en-US" sz="2800" dirty="0" err="1"/>
              <a:t>canlyniadau</a:t>
            </a:r>
            <a:r>
              <a:rPr lang="en-US" sz="2800" dirty="0"/>
              <a:t> </a:t>
            </a:r>
            <a:r>
              <a:rPr lang="en-US" sz="2800" dirty="0" err="1"/>
              <a:t>dysgu</a:t>
            </a:r>
            <a:r>
              <a:rPr lang="en-US" sz="2800" dirty="0"/>
              <a:t> </a:t>
            </a:r>
            <a:r>
              <a:rPr lang="en-US" sz="2800" dirty="0" err="1"/>
              <a:t>disgwyliedig</a:t>
            </a:r>
            <a:r>
              <a:rPr lang="en-US" sz="2800" dirty="0"/>
              <a:t> </a:t>
            </a:r>
            <a:r>
              <a:rPr lang="en-US" sz="2800" dirty="0" err="1"/>
              <a:t>gyda’r</a:t>
            </a:r>
            <a:r>
              <a:rPr lang="en-US" sz="2800" dirty="0"/>
              <a:t> </a:t>
            </a:r>
            <a:r>
              <a:rPr lang="en-US" sz="2800" dirty="0" err="1"/>
              <a:t>disgyblion</a:t>
            </a:r>
            <a:r>
              <a:rPr lang="en-US" sz="2800" dirty="0"/>
              <a:t> </a:t>
            </a:r>
            <a:r>
              <a:rPr lang="en-US" sz="2800" dirty="0" err="1"/>
              <a:t>mewn</a:t>
            </a:r>
            <a:r>
              <a:rPr lang="en-US" sz="2800" dirty="0"/>
              <a:t> </a:t>
            </a:r>
            <a:r>
              <a:rPr lang="en-US" sz="2800" dirty="0" err="1"/>
              <a:t>ffordd</a:t>
            </a:r>
            <a:r>
              <a:rPr lang="en-US" sz="2800" dirty="0"/>
              <a:t> </a:t>
            </a:r>
            <a:r>
              <a:rPr lang="en-US" sz="2800" dirty="0" err="1"/>
              <a:t>glir</a:t>
            </a:r>
            <a:r>
              <a:rPr lang="en-US" sz="2800" dirty="0"/>
              <a:t> ac </a:t>
            </a:r>
            <a:r>
              <a:rPr lang="en-US" sz="2800" dirty="0" err="1"/>
              <a:t>amlwg</a:t>
            </a:r>
            <a:r>
              <a:rPr lang="en-US" sz="2800" dirty="0"/>
              <a:t>.</a:t>
            </a:r>
          </a:p>
        </p:txBody>
      </p:sp>
      <p:pic>
        <p:nvPicPr>
          <p:cNvPr id="4" name="Picture 3"/>
          <p:cNvPicPr>
            <a:picLocks noChangeAspect="1"/>
          </p:cNvPicPr>
          <p:nvPr/>
        </p:nvPicPr>
        <p:blipFill>
          <a:blip r:embed="rId2"/>
          <a:stretch>
            <a:fillRect/>
          </a:stretch>
        </p:blipFill>
        <p:spPr>
          <a:xfrm>
            <a:off x="845700" y="4365104"/>
            <a:ext cx="8062200" cy="2088232"/>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375571"/>
            <a:ext cx="8002588" cy="648366"/>
          </a:xfrm>
        </p:spPr>
        <p:txBody>
          <a:bodyPr>
            <a:normAutofit fontScale="90000"/>
          </a:bodyPr>
          <a:lstStyle/>
          <a:p>
            <a:r>
              <a:rPr lang="en-US" dirty="0" err="1"/>
              <a:t>Ysgrifennu</a:t>
            </a:r>
            <a:r>
              <a:rPr lang="en-US" dirty="0"/>
              <a:t> nod, </a:t>
            </a:r>
            <a:r>
              <a:rPr lang="en-US" dirty="0" err="1"/>
              <a:t>bwriad</a:t>
            </a:r>
            <a:r>
              <a:rPr lang="en-US" dirty="0"/>
              <a:t> </a:t>
            </a:r>
            <a:r>
              <a:rPr lang="en-US" dirty="0" err="1"/>
              <a:t>neu</a:t>
            </a:r>
            <a:r>
              <a:rPr lang="en-US" dirty="0"/>
              <a:t> </a:t>
            </a:r>
            <a:br>
              <a:rPr lang="en-US" dirty="0"/>
            </a:br>
            <a:r>
              <a:rPr lang="en-US" dirty="0" err="1"/>
              <a:t>amcanion</a:t>
            </a:r>
            <a:r>
              <a:rPr lang="en-US" dirty="0"/>
              <a:t> </a:t>
            </a:r>
            <a:r>
              <a:rPr lang="en-US" dirty="0" err="1"/>
              <a:t>dysgu</a:t>
            </a:r>
            <a:endParaRPr lang="en-US" dirty="0"/>
          </a:p>
        </p:txBody>
      </p:sp>
      <p:sp>
        <p:nvSpPr>
          <p:cNvPr id="3" name="Content Placeholder 2"/>
          <p:cNvSpPr>
            <a:spLocks noGrp="1"/>
          </p:cNvSpPr>
          <p:nvPr>
            <p:ph idx="1"/>
          </p:nvPr>
        </p:nvSpPr>
        <p:spPr>
          <a:xfrm>
            <a:off x="5486399" y="1273513"/>
            <a:ext cx="3781668" cy="4740441"/>
          </a:xfrm>
        </p:spPr>
        <p:txBody>
          <a:bodyPr>
            <a:normAutofit/>
          </a:bodyPr>
          <a:lstStyle/>
          <a:p>
            <a:r>
              <a:rPr lang="en-US" sz="2800" b="1" dirty="0" err="1">
                <a:solidFill>
                  <a:srgbClr val="FF0000"/>
                </a:solidFill>
              </a:rPr>
              <a:t>Penodol</a:t>
            </a:r>
            <a:endParaRPr lang="en-US" sz="2800" b="1" dirty="0">
              <a:solidFill>
                <a:srgbClr val="FF0000"/>
              </a:solidFill>
            </a:endParaRPr>
          </a:p>
          <a:p>
            <a:r>
              <a:rPr lang="en-US" sz="2800" b="1" dirty="0" err="1">
                <a:solidFill>
                  <a:schemeClr val="accent5"/>
                </a:solidFill>
              </a:rPr>
              <a:t>Mesuradwy</a:t>
            </a:r>
            <a:endParaRPr lang="en-US" sz="2800" b="1" dirty="0">
              <a:solidFill>
                <a:schemeClr val="accent5"/>
              </a:solidFill>
            </a:endParaRPr>
          </a:p>
          <a:p>
            <a:pPr marL="0" indent="0">
              <a:buNone/>
            </a:pPr>
            <a:endParaRPr lang="en-US" sz="2800" dirty="0"/>
          </a:p>
          <a:p>
            <a:r>
              <a:rPr lang="en-US" sz="2800" b="1" dirty="0" err="1">
                <a:solidFill>
                  <a:srgbClr val="7030A0"/>
                </a:solidFill>
              </a:rPr>
              <a:t>Cyraeddadwy</a:t>
            </a:r>
            <a:endParaRPr lang="en-US" sz="2800" b="1" dirty="0">
              <a:solidFill>
                <a:srgbClr val="7030A0"/>
              </a:solidFill>
            </a:endParaRPr>
          </a:p>
          <a:p>
            <a:r>
              <a:rPr lang="en-US" sz="2800" b="1" dirty="0" err="1">
                <a:solidFill>
                  <a:srgbClr val="0070C0"/>
                </a:solidFill>
              </a:rPr>
              <a:t>Realistig</a:t>
            </a:r>
            <a:endParaRPr lang="en-US" sz="2800" b="1" dirty="0">
              <a:solidFill>
                <a:srgbClr val="0070C0"/>
              </a:solidFill>
            </a:endParaRPr>
          </a:p>
          <a:p>
            <a:pPr marL="0" indent="0">
              <a:buNone/>
            </a:pPr>
            <a:endParaRPr lang="en-US" sz="2800" b="1" dirty="0">
              <a:solidFill>
                <a:srgbClr val="0070C0"/>
              </a:solidFill>
            </a:endParaRPr>
          </a:p>
          <a:p>
            <a:r>
              <a:rPr lang="en-US" sz="2800" b="1" dirty="0" err="1">
                <a:solidFill>
                  <a:schemeClr val="accent3">
                    <a:lumMod val="75000"/>
                  </a:schemeClr>
                </a:solidFill>
              </a:rPr>
              <a:t>Amserol</a:t>
            </a:r>
            <a:endParaRPr lang="en-US" sz="2800" b="1" dirty="0">
              <a:solidFill>
                <a:schemeClr val="accent3">
                  <a:lumMod val="75000"/>
                </a:schemeClr>
              </a:solidFill>
            </a:endParaRPr>
          </a:p>
          <a:p>
            <a:pPr>
              <a:buNone/>
            </a:pPr>
            <a:endParaRPr lang="en-US" dirty="0"/>
          </a:p>
        </p:txBody>
      </p:sp>
      <p:pic>
        <p:nvPicPr>
          <p:cNvPr id="4" name="Picture 3"/>
          <p:cNvPicPr>
            <a:picLocks noChangeAspect="1"/>
          </p:cNvPicPr>
          <p:nvPr/>
        </p:nvPicPr>
        <p:blipFill>
          <a:blip r:embed="rId2"/>
          <a:stretch>
            <a:fillRect/>
          </a:stretch>
        </p:blipFill>
        <p:spPr>
          <a:xfrm>
            <a:off x="381000" y="1219200"/>
            <a:ext cx="5118100" cy="4330700"/>
          </a:xfrm>
          <a:prstGeom prst="rect">
            <a:avLst/>
          </a:prstGeom>
        </p:spPr>
      </p:pic>
      <p:sp>
        <p:nvSpPr>
          <p:cNvPr id="5" name="TextBox 4"/>
          <p:cNvSpPr txBox="1"/>
          <p:nvPr/>
        </p:nvSpPr>
        <p:spPr>
          <a:xfrm>
            <a:off x="2198077" y="5638800"/>
            <a:ext cx="1916723" cy="369332"/>
          </a:xfrm>
          <a:prstGeom prst="rect">
            <a:avLst/>
          </a:prstGeom>
          <a:gradFill>
            <a:gsLst>
              <a:gs pos="0">
                <a:srgbClr val="FFFF00"/>
              </a:gs>
              <a:gs pos="100000">
                <a:schemeClr val="accent1">
                  <a:shade val="74000"/>
                  <a:satMod val="128000"/>
                  <a:lumMod val="100000"/>
                </a:schemeClr>
              </a:gs>
            </a:gsLst>
          </a:gradFill>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dirty="0">
                <a:solidFill>
                  <a:schemeClr val="accent4">
                    <a:lumMod val="25000"/>
                  </a:schemeClr>
                </a:solidFill>
              </a:rPr>
              <a:t>SMART</a:t>
            </a:r>
          </a:p>
        </p:txBody>
      </p:sp>
      <p:sp>
        <p:nvSpPr>
          <p:cNvPr id="6" name="TextBox 5"/>
          <p:cNvSpPr txBox="1"/>
          <p:nvPr/>
        </p:nvSpPr>
        <p:spPr>
          <a:xfrm>
            <a:off x="6324293" y="5799477"/>
            <a:ext cx="2105881" cy="369332"/>
          </a:xfrm>
          <a:prstGeom prst="rect">
            <a:avLst/>
          </a:prstGeom>
          <a:gradFill>
            <a:gsLst>
              <a:gs pos="0">
                <a:srgbClr val="FFFF00"/>
              </a:gs>
              <a:gs pos="100000">
                <a:schemeClr val="accent1">
                  <a:shade val="74000"/>
                  <a:satMod val="128000"/>
                  <a:lumMod val="100000"/>
                </a:schemeClr>
              </a:gs>
            </a:gsLst>
          </a:gradFill>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dirty="0">
                <a:solidFill>
                  <a:srgbClr val="363636"/>
                </a:solidFill>
              </a:rPr>
              <a:t>CRAMP??</a:t>
            </a:r>
          </a:p>
        </p:txBody>
      </p:sp>
      <p:sp>
        <p:nvSpPr>
          <p:cNvPr id="7" name="TextBox 6"/>
          <p:cNvSpPr txBox="1"/>
          <p:nvPr/>
        </p:nvSpPr>
        <p:spPr>
          <a:xfrm>
            <a:off x="3927231" y="6418385"/>
            <a:ext cx="3161480" cy="369332"/>
          </a:xfrm>
          <a:prstGeom prst="rect">
            <a:avLst/>
          </a:prstGeom>
          <a:noFill/>
        </p:spPr>
        <p:txBody>
          <a:bodyPr wrap="none" rtlCol="0">
            <a:spAutoFit/>
          </a:bodyPr>
          <a:lstStyle/>
          <a:p>
            <a:r>
              <a:rPr lang="en-US" dirty="0"/>
              <a:t>Hughes, (2002), Petty (2006)</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505808"/>
            <a:ext cx="8382000" cy="438150"/>
          </a:xfrm>
        </p:spPr>
        <p:txBody>
          <a:bodyPr>
            <a:noAutofit/>
          </a:bodyPr>
          <a:lstStyle/>
          <a:p>
            <a:r>
              <a:rPr lang="en-US" sz="3200" dirty="0" err="1"/>
              <a:t>Ysgrifennu</a:t>
            </a:r>
            <a:r>
              <a:rPr lang="en-US" sz="3200" dirty="0"/>
              <a:t> nod </a:t>
            </a:r>
            <a:r>
              <a:rPr lang="en-US" sz="3200" dirty="0" err="1"/>
              <a:t>neu</a:t>
            </a:r>
            <a:r>
              <a:rPr lang="en-US" sz="3200" dirty="0"/>
              <a:t> </a:t>
            </a:r>
            <a:br>
              <a:rPr lang="en-US" sz="3200" dirty="0"/>
            </a:br>
            <a:r>
              <a:rPr lang="en-US" sz="3200" dirty="0" err="1"/>
              <a:t>amcanion</a:t>
            </a:r>
            <a:r>
              <a:rPr lang="en-US" sz="3200" dirty="0"/>
              <a:t> </a:t>
            </a:r>
            <a:r>
              <a:rPr lang="en-US" sz="3200" dirty="0" err="1"/>
              <a:t>dysgu</a:t>
            </a:r>
            <a:endParaRPr lang="en-US" sz="3200" dirty="0"/>
          </a:p>
        </p:txBody>
      </p:sp>
      <p:sp>
        <p:nvSpPr>
          <p:cNvPr id="3" name="Content Placeholder 2"/>
          <p:cNvSpPr>
            <a:spLocks noGrp="1"/>
          </p:cNvSpPr>
          <p:nvPr>
            <p:ph idx="1"/>
          </p:nvPr>
        </p:nvSpPr>
        <p:spPr>
          <a:xfrm>
            <a:off x="3100616" y="1485647"/>
            <a:ext cx="2971800" cy="2895600"/>
          </a:xfrm>
        </p:spPr>
        <p:txBody>
          <a:bodyPr>
            <a:noAutofit/>
          </a:bodyPr>
          <a:lstStyle/>
          <a:p>
            <a:r>
              <a:rPr lang="en-US" b="1" dirty="0" err="1">
                <a:solidFill>
                  <a:srgbClr val="FF0000"/>
                </a:solidFill>
              </a:rPr>
              <a:t>Penodol</a:t>
            </a:r>
            <a:endParaRPr lang="en-US" b="1" dirty="0"/>
          </a:p>
          <a:p>
            <a:r>
              <a:rPr lang="en-US" b="1" dirty="0" err="1">
                <a:solidFill>
                  <a:schemeClr val="accent5"/>
                </a:solidFill>
              </a:rPr>
              <a:t>Mesuradwy</a:t>
            </a:r>
            <a:endParaRPr lang="en-US" b="1" dirty="0">
              <a:solidFill>
                <a:schemeClr val="accent5"/>
              </a:solidFill>
            </a:endParaRPr>
          </a:p>
          <a:p>
            <a:r>
              <a:rPr lang="en-US" b="1" dirty="0" err="1">
                <a:solidFill>
                  <a:srgbClr val="7030A0"/>
                </a:solidFill>
              </a:rPr>
              <a:t>Cyraeddadwy</a:t>
            </a:r>
            <a:endParaRPr lang="en-US" b="1" dirty="0">
              <a:solidFill>
                <a:srgbClr val="7030A0"/>
              </a:solidFill>
            </a:endParaRPr>
          </a:p>
          <a:p>
            <a:r>
              <a:rPr lang="en-US" b="1" dirty="0" err="1">
                <a:solidFill>
                  <a:srgbClr val="0070C0"/>
                </a:solidFill>
              </a:rPr>
              <a:t>Synhwyrol</a:t>
            </a:r>
            <a:endParaRPr lang="en-US" b="1" dirty="0"/>
          </a:p>
          <a:p>
            <a:r>
              <a:rPr lang="en-US" b="1" dirty="0" err="1">
                <a:solidFill>
                  <a:schemeClr val="accent3">
                    <a:lumMod val="75000"/>
                  </a:schemeClr>
                </a:solidFill>
              </a:rPr>
              <a:t>Amserol</a:t>
            </a:r>
            <a:endParaRPr lang="en-US" b="1" dirty="0">
              <a:solidFill>
                <a:schemeClr val="accent3">
                  <a:lumMod val="75000"/>
                </a:schemeClr>
              </a:solidFill>
            </a:endParaRPr>
          </a:p>
          <a:p>
            <a:r>
              <a:rPr lang="en-US" b="1" dirty="0" err="1">
                <a:solidFill>
                  <a:srgbClr val="002060"/>
                </a:solidFill>
              </a:rPr>
              <a:t>Uchelgeisiol</a:t>
            </a:r>
            <a:endParaRPr lang="en-US" b="1" dirty="0">
              <a:solidFill>
                <a:srgbClr val="002060"/>
              </a:solidFill>
            </a:endParaRPr>
          </a:p>
        </p:txBody>
      </p:sp>
      <p:pic>
        <p:nvPicPr>
          <p:cNvPr id="4" name="Picture 3"/>
          <p:cNvPicPr>
            <a:picLocks noChangeAspect="1"/>
          </p:cNvPicPr>
          <p:nvPr/>
        </p:nvPicPr>
        <p:blipFill>
          <a:blip r:embed="rId2"/>
          <a:srcRect b="7423"/>
          <a:stretch>
            <a:fillRect/>
          </a:stretch>
        </p:blipFill>
        <p:spPr>
          <a:xfrm>
            <a:off x="1119416" y="1544568"/>
            <a:ext cx="1981200" cy="2610148"/>
          </a:xfrm>
          <a:prstGeom prst="rect">
            <a:avLst/>
          </a:prstGeom>
        </p:spPr>
      </p:pic>
      <p:sp>
        <p:nvSpPr>
          <p:cNvPr id="6" name="TextBox 5"/>
          <p:cNvSpPr txBox="1"/>
          <p:nvPr/>
        </p:nvSpPr>
        <p:spPr>
          <a:xfrm>
            <a:off x="1547664" y="4981857"/>
            <a:ext cx="5354388" cy="369332"/>
          </a:xfrm>
          <a:prstGeom prst="rect">
            <a:avLst/>
          </a:prstGeom>
          <a:noFill/>
        </p:spPr>
        <p:txBody>
          <a:bodyPr wrap="none" rtlCol="0">
            <a:spAutoFit/>
          </a:bodyPr>
          <a:lstStyle/>
          <a:p>
            <a:r>
              <a:rPr lang="en-US" dirty="0" err="1"/>
              <a:t>Cyfeiria</a:t>
            </a:r>
            <a:r>
              <a:rPr lang="en-US" dirty="0"/>
              <a:t> </a:t>
            </a:r>
            <a:r>
              <a:rPr lang="en-US" dirty="0" err="1"/>
              <a:t>Llywodraeth</a:t>
            </a:r>
            <a:r>
              <a:rPr lang="en-US" dirty="0"/>
              <a:t> </a:t>
            </a:r>
            <a:r>
              <a:rPr lang="en-US" dirty="0" err="1"/>
              <a:t>Cymru</a:t>
            </a:r>
            <a:r>
              <a:rPr lang="en-US" dirty="0"/>
              <a:t> at </a:t>
            </a:r>
            <a:r>
              <a:rPr lang="en-US" dirty="0" err="1"/>
              <a:t>dargedau</a:t>
            </a:r>
            <a:r>
              <a:rPr lang="en-US" dirty="0"/>
              <a:t> </a:t>
            </a:r>
            <a:r>
              <a:rPr lang="en-US" b="1" dirty="0"/>
              <a:t>CAMPUS</a:t>
            </a:r>
          </a:p>
        </p:txBody>
      </p:sp>
      <p:sp>
        <p:nvSpPr>
          <p:cNvPr id="7" name="TextBox 6"/>
          <p:cNvSpPr txBox="1"/>
          <p:nvPr/>
        </p:nvSpPr>
        <p:spPr>
          <a:xfrm>
            <a:off x="1259632" y="5464625"/>
            <a:ext cx="7696200" cy="1200329"/>
          </a:xfrm>
          <a:prstGeom prst="rect">
            <a:avLst/>
          </a:prstGeom>
          <a:noFill/>
        </p:spPr>
        <p:txBody>
          <a:bodyPr wrap="square" rtlCol="0">
            <a:spAutoFit/>
          </a:bodyPr>
          <a:lstStyle/>
          <a:p>
            <a:r>
              <a:rPr lang="en-US" dirty="0" err="1"/>
              <a:t>Gellir</a:t>
            </a:r>
            <a:r>
              <a:rPr lang="en-US" dirty="0"/>
              <a:t> </a:t>
            </a:r>
            <a:r>
              <a:rPr lang="en-US" dirty="0" err="1"/>
              <a:t>ystyried</a:t>
            </a:r>
            <a:r>
              <a:rPr lang="en-US" dirty="0"/>
              <a:t> </a:t>
            </a:r>
            <a:r>
              <a:rPr lang="en-US" dirty="0" err="1"/>
              <a:t>gosod</a:t>
            </a:r>
            <a:r>
              <a:rPr lang="en-US" dirty="0"/>
              <a:t> </a:t>
            </a:r>
            <a:r>
              <a:rPr lang="en-US" dirty="0" err="1"/>
              <a:t>targedau</a:t>
            </a:r>
            <a:r>
              <a:rPr lang="en-US" dirty="0"/>
              <a:t> </a:t>
            </a:r>
            <a:r>
              <a:rPr lang="en-US" dirty="0" err="1"/>
              <a:t>mewn</a:t>
            </a:r>
            <a:r>
              <a:rPr lang="en-US" dirty="0"/>
              <a:t> </a:t>
            </a:r>
            <a:r>
              <a:rPr lang="en-US" dirty="0" err="1"/>
              <a:t>amrywiaeth</a:t>
            </a:r>
            <a:r>
              <a:rPr lang="en-US" dirty="0"/>
              <a:t> </a:t>
            </a:r>
            <a:r>
              <a:rPr lang="en-US" dirty="0" err="1"/>
              <a:t>eang</a:t>
            </a:r>
            <a:r>
              <a:rPr lang="en-US" dirty="0"/>
              <a:t> </a:t>
            </a:r>
            <a:r>
              <a:rPr lang="en-US" dirty="0" err="1"/>
              <a:t>o</a:t>
            </a:r>
            <a:r>
              <a:rPr lang="en-US" dirty="0"/>
              <a:t> </a:t>
            </a:r>
            <a:r>
              <a:rPr lang="en-US" dirty="0" err="1"/>
              <a:t>gyd-destunau</a:t>
            </a:r>
            <a:r>
              <a:rPr lang="en-US" dirty="0"/>
              <a:t> ac </a:t>
            </a:r>
            <a:r>
              <a:rPr lang="en-US" dirty="0" err="1"/>
              <a:t>ar</a:t>
            </a:r>
            <a:r>
              <a:rPr lang="en-US" dirty="0"/>
              <a:t> </a:t>
            </a:r>
            <a:r>
              <a:rPr lang="en-US" dirty="0" err="1"/>
              <a:t>sawl</a:t>
            </a:r>
            <a:r>
              <a:rPr lang="en-US" dirty="0"/>
              <a:t> </a:t>
            </a:r>
            <a:r>
              <a:rPr lang="en-US" dirty="0" err="1"/>
              <a:t>graddfa</a:t>
            </a:r>
            <a:r>
              <a:rPr lang="en-US" dirty="0"/>
              <a:t>. </a:t>
            </a:r>
            <a:r>
              <a:rPr lang="en-US" dirty="0" err="1"/>
              <a:t>Dywedir</a:t>
            </a:r>
            <a:r>
              <a:rPr lang="en-US" dirty="0"/>
              <a:t> </a:t>
            </a:r>
            <a:r>
              <a:rPr lang="en-US" dirty="0" err="1"/>
              <a:t>yn</a:t>
            </a:r>
            <a:r>
              <a:rPr lang="en-US" dirty="0"/>
              <a:t> </a:t>
            </a:r>
            <a:r>
              <a:rPr lang="en-US" dirty="0" err="1"/>
              <a:t>aml</a:t>
            </a:r>
            <a:r>
              <a:rPr lang="en-US" dirty="0"/>
              <a:t> </a:t>
            </a:r>
            <a:r>
              <a:rPr lang="en-US" dirty="0" err="1"/>
              <a:t>fod</a:t>
            </a:r>
            <a:r>
              <a:rPr lang="en-US" dirty="0"/>
              <a:t> </a:t>
            </a:r>
            <a:r>
              <a:rPr lang="en-US" dirty="0" err="1"/>
              <a:t>angen</a:t>
            </a:r>
            <a:r>
              <a:rPr lang="en-US" dirty="0"/>
              <a:t> </a:t>
            </a:r>
            <a:r>
              <a:rPr lang="en-US" dirty="0" err="1"/>
              <a:t>i</a:t>
            </a:r>
            <a:r>
              <a:rPr lang="en-US" dirty="0"/>
              <a:t> </a:t>
            </a:r>
            <a:r>
              <a:rPr lang="en-US" dirty="0" err="1"/>
              <a:t>dargedau</a:t>
            </a:r>
            <a:r>
              <a:rPr lang="en-US" dirty="0"/>
              <a:t> </a:t>
            </a:r>
            <a:r>
              <a:rPr lang="en-US" dirty="0" err="1"/>
              <a:t>fod</a:t>
            </a:r>
            <a:r>
              <a:rPr lang="en-US" dirty="0"/>
              <a:t> </a:t>
            </a:r>
            <a:r>
              <a:rPr lang="en-US" dirty="0" err="1"/>
              <a:t>yn</a:t>
            </a:r>
            <a:r>
              <a:rPr lang="en-US" dirty="0"/>
              <a:t> ‘GAMPUS’ </a:t>
            </a:r>
            <a:r>
              <a:rPr lang="en-US" dirty="0" err="1"/>
              <a:t>h.y</a:t>
            </a:r>
            <a:r>
              <a:rPr lang="en-US" dirty="0"/>
              <a:t>. </a:t>
            </a:r>
            <a:r>
              <a:rPr lang="en-US" b="1" dirty="0" err="1"/>
              <a:t>C</a:t>
            </a:r>
            <a:r>
              <a:rPr lang="en-US" dirty="0" err="1"/>
              <a:t>yraeddadwy</a:t>
            </a:r>
            <a:r>
              <a:rPr lang="en-US" dirty="0"/>
              <a:t>, </a:t>
            </a:r>
            <a:r>
              <a:rPr lang="en-US" b="1" dirty="0" err="1"/>
              <a:t>A</a:t>
            </a:r>
            <a:r>
              <a:rPr lang="en-US" dirty="0" err="1"/>
              <a:t>mserol</a:t>
            </a:r>
            <a:r>
              <a:rPr lang="en-US" dirty="0"/>
              <a:t>, </a:t>
            </a:r>
            <a:r>
              <a:rPr lang="en-US" b="1" dirty="0" err="1"/>
              <a:t>M</a:t>
            </a:r>
            <a:r>
              <a:rPr lang="en-US" dirty="0" err="1"/>
              <a:t>esuradwy</a:t>
            </a:r>
            <a:r>
              <a:rPr lang="en-US" dirty="0"/>
              <a:t>, </a:t>
            </a:r>
            <a:r>
              <a:rPr lang="en-US" b="1" dirty="0" err="1"/>
              <a:t>P</a:t>
            </a:r>
            <a:r>
              <a:rPr lang="en-US" dirty="0" err="1"/>
              <a:t>enodol</a:t>
            </a:r>
            <a:r>
              <a:rPr lang="en-US" dirty="0"/>
              <a:t>, </a:t>
            </a:r>
            <a:r>
              <a:rPr lang="en-US" b="1" dirty="0" err="1"/>
              <a:t>U</a:t>
            </a:r>
            <a:r>
              <a:rPr lang="en-US" dirty="0" err="1"/>
              <a:t>chelgeisiol</a:t>
            </a:r>
            <a:r>
              <a:rPr lang="en-US" dirty="0"/>
              <a:t>, </a:t>
            </a:r>
            <a:r>
              <a:rPr lang="en-US" b="1" dirty="0" err="1"/>
              <a:t>S</a:t>
            </a:r>
            <a:r>
              <a:rPr lang="en-US" dirty="0" err="1"/>
              <a:t>ynhwyrol</a:t>
            </a:r>
            <a:endParaRPr lang="en-US" dirty="0"/>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67744" y="116632"/>
            <a:ext cx="6876256" cy="5688632"/>
          </a:xfrm>
        </p:spPr>
        <p:txBody>
          <a:bodyPr>
            <a:normAutofit fontScale="70000" lnSpcReduction="20000"/>
          </a:bodyPr>
          <a:lstStyle/>
          <a:p>
            <a:r>
              <a:rPr lang="en-US" sz="2400" b="1" dirty="0" err="1">
                <a:solidFill>
                  <a:srgbClr val="7030A0"/>
                </a:solidFill>
              </a:rPr>
              <a:t>cyraeddadwy</a:t>
            </a:r>
            <a:r>
              <a:rPr lang="en-US" sz="2400" b="1" dirty="0">
                <a:solidFill>
                  <a:schemeClr val="tx1"/>
                </a:solidFill>
              </a:rPr>
              <a:t>	</a:t>
            </a:r>
          </a:p>
          <a:p>
            <a:r>
              <a:rPr lang="en-US" sz="2400" cap="none" dirty="0">
                <a:solidFill>
                  <a:schemeClr val="tx1"/>
                </a:solidFill>
              </a:rPr>
              <a:t>Gan y </a:t>
            </a:r>
            <a:r>
              <a:rPr lang="en-US" sz="2400" cap="none" dirty="0" err="1">
                <a:solidFill>
                  <a:schemeClr val="tx1"/>
                </a:solidFill>
              </a:rPr>
              <a:t>disgyblion</a:t>
            </a:r>
            <a:endParaRPr lang="en-US" sz="2400" cap="none" dirty="0">
              <a:solidFill>
                <a:schemeClr val="tx1"/>
              </a:solidFill>
            </a:endParaRPr>
          </a:p>
          <a:p>
            <a:r>
              <a:rPr lang="en-US" sz="2400" b="1" dirty="0" err="1">
                <a:solidFill>
                  <a:schemeClr val="accent3">
                    <a:lumMod val="75000"/>
                  </a:schemeClr>
                </a:solidFill>
              </a:rPr>
              <a:t>amserol</a:t>
            </a:r>
            <a:endParaRPr lang="en-US" sz="2400" b="1" dirty="0">
              <a:solidFill>
                <a:schemeClr val="accent3">
                  <a:lumMod val="75000"/>
                </a:schemeClr>
              </a:solidFill>
            </a:endParaRPr>
          </a:p>
          <a:p>
            <a:r>
              <a:rPr lang="en-US" sz="2400" cap="none" dirty="0">
                <a:solidFill>
                  <a:schemeClr val="tx1"/>
                </a:solidFill>
              </a:rPr>
              <a:t>Neu </a:t>
            </a:r>
            <a:r>
              <a:rPr lang="en-US" sz="2400" cap="none" dirty="0" err="1">
                <a:solidFill>
                  <a:schemeClr val="tx1"/>
                </a:solidFill>
              </a:rPr>
              <a:t>gyraeddadwy</a:t>
            </a:r>
            <a:r>
              <a:rPr lang="en-US" sz="2400" cap="none" dirty="0">
                <a:solidFill>
                  <a:schemeClr val="tx1"/>
                </a:solidFill>
              </a:rPr>
              <a:t> o </a:t>
            </a:r>
            <a:r>
              <a:rPr lang="en-US" sz="2400" cap="none" dirty="0" err="1">
                <a:solidFill>
                  <a:schemeClr val="tx1"/>
                </a:solidFill>
              </a:rPr>
              <a:t>fewn</a:t>
            </a:r>
            <a:r>
              <a:rPr lang="en-US" sz="2400" cap="none" dirty="0">
                <a:solidFill>
                  <a:schemeClr val="tx1"/>
                </a:solidFill>
              </a:rPr>
              <a:t> </a:t>
            </a:r>
            <a:r>
              <a:rPr lang="en-US" sz="2400" cap="none" dirty="0" err="1">
                <a:solidFill>
                  <a:schemeClr val="tx1"/>
                </a:solidFill>
              </a:rPr>
              <a:t>cyfnod</a:t>
            </a:r>
            <a:r>
              <a:rPr lang="en-US" sz="2400" cap="none" dirty="0">
                <a:solidFill>
                  <a:schemeClr val="tx1"/>
                </a:solidFill>
              </a:rPr>
              <a:t> </a:t>
            </a:r>
            <a:r>
              <a:rPr lang="en-US" sz="2400" cap="none" dirty="0" err="1">
                <a:solidFill>
                  <a:schemeClr val="tx1"/>
                </a:solidFill>
              </a:rPr>
              <a:t>amser</a:t>
            </a:r>
            <a:r>
              <a:rPr lang="en-US" sz="2400" cap="none" dirty="0">
                <a:solidFill>
                  <a:schemeClr val="tx1"/>
                </a:solidFill>
              </a:rPr>
              <a:t> y </a:t>
            </a:r>
            <a:r>
              <a:rPr lang="en-US" sz="2400" cap="none" dirty="0" err="1">
                <a:solidFill>
                  <a:schemeClr val="tx1"/>
                </a:solidFill>
              </a:rPr>
              <a:t>sesiwn</a:t>
            </a:r>
            <a:r>
              <a:rPr lang="en-US" sz="2400" cap="none" dirty="0">
                <a:solidFill>
                  <a:schemeClr val="tx1"/>
                </a:solidFill>
              </a:rPr>
              <a:t> / </a:t>
            </a:r>
            <a:r>
              <a:rPr lang="en-US" sz="2400" cap="none" dirty="0" err="1">
                <a:solidFill>
                  <a:schemeClr val="tx1"/>
                </a:solidFill>
              </a:rPr>
              <a:t>gwers</a:t>
            </a:r>
            <a:r>
              <a:rPr lang="en-US" sz="2400" cap="none" dirty="0">
                <a:solidFill>
                  <a:schemeClr val="tx1"/>
                </a:solidFill>
              </a:rPr>
              <a:t>/</a:t>
            </a:r>
            <a:r>
              <a:rPr lang="en-US" sz="2400" cap="none" dirty="0" err="1">
                <a:solidFill>
                  <a:schemeClr val="tx1"/>
                </a:solidFill>
              </a:rPr>
              <a:t>gweithgaredd</a:t>
            </a:r>
            <a:endParaRPr lang="en-US" sz="2400" cap="none" dirty="0">
              <a:solidFill>
                <a:schemeClr val="tx1"/>
              </a:solidFill>
            </a:endParaRPr>
          </a:p>
          <a:p>
            <a:r>
              <a:rPr lang="en-US" sz="2400" b="1" dirty="0" err="1">
                <a:solidFill>
                  <a:schemeClr val="accent5"/>
                </a:solidFill>
              </a:rPr>
              <a:t>mesuradwy</a:t>
            </a:r>
            <a:endParaRPr lang="en-US" sz="2400" b="1" dirty="0">
              <a:solidFill>
                <a:schemeClr val="accent5"/>
              </a:solidFill>
            </a:endParaRPr>
          </a:p>
          <a:p>
            <a:r>
              <a:rPr lang="en-US" sz="2400" cap="none" dirty="0" err="1">
                <a:solidFill>
                  <a:schemeClr val="tx1"/>
                </a:solidFill>
              </a:rPr>
              <a:t>Dylech</a:t>
            </a:r>
            <a:r>
              <a:rPr lang="en-US" sz="2400" cap="none" dirty="0">
                <a:solidFill>
                  <a:schemeClr val="tx1"/>
                </a:solidFill>
              </a:rPr>
              <a:t> </a:t>
            </a:r>
            <a:r>
              <a:rPr lang="en-US" sz="2400" cap="none" dirty="0" err="1">
                <a:solidFill>
                  <a:schemeClr val="tx1"/>
                </a:solidFill>
              </a:rPr>
              <a:t>fod</a:t>
            </a:r>
            <a:r>
              <a:rPr lang="en-US" sz="2400" cap="none" dirty="0">
                <a:solidFill>
                  <a:schemeClr val="tx1"/>
                </a:solidFill>
              </a:rPr>
              <a:t> a </a:t>
            </a:r>
            <a:r>
              <a:rPr lang="en-US" sz="2400" cap="none" dirty="0" err="1">
                <a:solidFill>
                  <a:schemeClr val="tx1"/>
                </a:solidFill>
              </a:rPr>
              <a:t>syniad</a:t>
            </a:r>
            <a:r>
              <a:rPr lang="en-US" sz="2400" cap="none" dirty="0">
                <a:solidFill>
                  <a:schemeClr val="tx1"/>
                </a:solidFill>
              </a:rPr>
              <a:t> o </a:t>
            </a:r>
            <a:r>
              <a:rPr lang="en-US" sz="2400" cap="none" dirty="0" err="1">
                <a:solidFill>
                  <a:schemeClr val="tx1"/>
                </a:solidFill>
              </a:rPr>
              <a:t>sut</a:t>
            </a:r>
            <a:r>
              <a:rPr lang="en-US" sz="2400" cap="none" dirty="0">
                <a:solidFill>
                  <a:schemeClr val="tx1"/>
                </a:solidFill>
              </a:rPr>
              <a:t> y gall </a:t>
            </a:r>
            <a:r>
              <a:rPr lang="en-US" sz="2400" cap="none" dirty="0" err="1">
                <a:solidFill>
                  <a:schemeClr val="tx1"/>
                </a:solidFill>
              </a:rPr>
              <a:t>cyrhaeddiad</a:t>
            </a:r>
            <a:r>
              <a:rPr lang="en-US" sz="2400" cap="none" dirty="0">
                <a:solidFill>
                  <a:schemeClr val="tx1"/>
                </a:solidFill>
              </a:rPr>
              <a:t> </a:t>
            </a:r>
            <a:r>
              <a:rPr lang="en-US" sz="2400" cap="none" dirty="0" err="1">
                <a:solidFill>
                  <a:schemeClr val="tx1"/>
                </a:solidFill>
              </a:rPr>
              <a:t>disgyblion</a:t>
            </a:r>
            <a:r>
              <a:rPr lang="en-US" sz="2400" cap="none" dirty="0">
                <a:solidFill>
                  <a:schemeClr val="tx1"/>
                </a:solidFill>
              </a:rPr>
              <a:t> </a:t>
            </a:r>
            <a:r>
              <a:rPr lang="en-US" sz="2400" cap="none" dirty="0" err="1">
                <a:solidFill>
                  <a:schemeClr val="tx1"/>
                </a:solidFill>
              </a:rPr>
              <a:t>gael</a:t>
            </a:r>
            <a:r>
              <a:rPr lang="en-US" sz="2400" cap="none" dirty="0">
                <a:solidFill>
                  <a:schemeClr val="tx1"/>
                </a:solidFill>
              </a:rPr>
              <a:t> </a:t>
            </a:r>
            <a:r>
              <a:rPr lang="en-US" sz="2400" cap="none" dirty="0" err="1">
                <a:solidFill>
                  <a:schemeClr val="tx1"/>
                </a:solidFill>
              </a:rPr>
              <a:t>ei</a:t>
            </a:r>
            <a:r>
              <a:rPr lang="en-US" sz="2400" cap="none" dirty="0">
                <a:solidFill>
                  <a:schemeClr val="tx1"/>
                </a:solidFill>
              </a:rPr>
              <a:t> </a:t>
            </a:r>
            <a:r>
              <a:rPr lang="en-US" sz="2400" cap="none" dirty="0" err="1">
                <a:solidFill>
                  <a:schemeClr val="tx1"/>
                </a:solidFill>
              </a:rPr>
              <a:t>asesu</a:t>
            </a:r>
            <a:endParaRPr lang="en-US" sz="2400" b="1" dirty="0">
              <a:solidFill>
                <a:schemeClr val="tx1"/>
              </a:solidFill>
            </a:endParaRPr>
          </a:p>
          <a:p>
            <a:r>
              <a:rPr lang="en-US" sz="2400" b="1" dirty="0" err="1">
                <a:solidFill>
                  <a:srgbClr val="FF0000"/>
                </a:solidFill>
              </a:rPr>
              <a:t>Penodol</a:t>
            </a:r>
            <a:endParaRPr lang="en-US" sz="2400" b="1" dirty="0">
              <a:solidFill>
                <a:srgbClr val="FF0000"/>
              </a:solidFill>
            </a:endParaRPr>
          </a:p>
          <a:p>
            <a:r>
              <a:rPr lang="en-US" sz="2400" cap="none" dirty="0" err="1">
                <a:solidFill>
                  <a:schemeClr val="tx1"/>
                </a:solidFill>
              </a:rPr>
              <a:t>Dylent</a:t>
            </a:r>
            <a:r>
              <a:rPr lang="en-US" sz="2400" cap="none" dirty="0">
                <a:solidFill>
                  <a:schemeClr val="tx1"/>
                </a:solidFill>
              </a:rPr>
              <a:t> </a:t>
            </a:r>
            <a:r>
              <a:rPr lang="en-US" sz="2400" cap="none" dirty="0" err="1">
                <a:solidFill>
                  <a:schemeClr val="tx1"/>
                </a:solidFill>
              </a:rPr>
              <a:t>ddatgan</a:t>
            </a:r>
            <a:r>
              <a:rPr lang="en-US" sz="2400" cap="none" dirty="0">
                <a:solidFill>
                  <a:schemeClr val="tx1"/>
                </a:solidFill>
              </a:rPr>
              <a:t> </a:t>
            </a:r>
            <a:r>
              <a:rPr lang="en-US" sz="2400" cap="none" dirty="0" err="1">
                <a:solidFill>
                  <a:schemeClr val="tx1"/>
                </a:solidFill>
              </a:rPr>
              <a:t>yn</a:t>
            </a:r>
            <a:r>
              <a:rPr lang="en-US" sz="2400" cap="none" dirty="0">
                <a:solidFill>
                  <a:schemeClr val="tx1"/>
                </a:solidFill>
              </a:rPr>
              <a:t> </a:t>
            </a:r>
            <a:r>
              <a:rPr lang="en-US" sz="2400" cap="none" dirty="0" err="1">
                <a:solidFill>
                  <a:schemeClr val="tx1"/>
                </a:solidFill>
              </a:rPr>
              <a:t>glir</a:t>
            </a:r>
            <a:r>
              <a:rPr lang="en-US" sz="2400" cap="none" dirty="0">
                <a:solidFill>
                  <a:schemeClr val="tx1"/>
                </a:solidFill>
              </a:rPr>
              <a:t> </a:t>
            </a:r>
            <a:r>
              <a:rPr lang="en-US" sz="2400" cap="none" dirty="0" err="1">
                <a:solidFill>
                  <a:schemeClr val="tx1"/>
                </a:solidFill>
              </a:rPr>
              <a:t>yr</a:t>
            </a:r>
            <a:r>
              <a:rPr lang="en-US" sz="2400" cap="none" dirty="0">
                <a:solidFill>
                  <a:schemeClr val="tx1"/>
                </a:solidFill>
              </a:rPr>
              <a:t> </a:t>
            </a:r>
            <a:r>
              <a:rPr lang="en-US" sz="2400" cap="none" dirty="0" err="1">
                <a:solidFill>
                  <a:schemeClr val="tx1"/>
                </a:solidFill>
              </a:rPr>
              <a:t>hyn</a:t>
            </a:r>
            <a:r>
              <a:rPr lang="en-US" sz="2400" cap="none" dirty="0">
                <a:solidFill>
                  <a:schemeClr val="tx1"/>
                </a:solidFill>
              </a:rPr>
              <a:t> y </a:t>
            </a:r>
            <a:r>
              <a:rPr lang="en-US" sz="2400" cap="none" dirty="0" err="1">
                <a:solidFill>
                  <a:schemeClr val="tx1"/>
                </a:solidFill>
              </a:rPr>
              <a:t>dylai’r</a:t>
            </a:r>
            <a:r>
              <a:rPr lang="en-US" sz="2400" cap="none" dirty="0">
                <a:solidFill>
                  <a:schemeClr val="tx1"/>
                </a:solidFill>
              </a:rPr>
              <a:t> </a:t>
            </a:r>
            <a:r>
              <a:rPr lang="en-US" sz="2400" cap="none" dirty="0" err="1">
                <a:solidFill>
                  <a:schemeClr val="tx1"/>
                </a:solidFill>
              </a:rPr>
              <a:t>disgyblion</a:t>
            </a:r>
            <a:r>
              <a:rPr lang="en-US" sz="2400" cap="none" dirty="0">
                <a:solidFill>
                  <a:schemeClr val="tx1"/>
                </a:solidFill>
              </a:rPr>
              <a:t> </a:t>
            </a:r>
            <a:r>
              <a:rPr lang="en-US" sz="2400" cap="none" dirty="0" err="1">
                <a:solidFill>
                  <a:schemeClr val="tx1"/>
                </a:solidFill>
              </a:rPr>
              <a:t>wybod</a:t>
            </a:r>
            <a:r>
              <a:rPr lang="en-US" sz="2400" cap="none" dirty="0">
                <a:solidFill>
                  <a:schemeClr val="tx1"/>
                </a:solidFill>
              </a:rPr>
              <a:t>/</a:t>
            </a:r>
            <a:r>
              <a:rPr lang="en-US" sz="2400" cap="none" dirty="0" err="1">
                <a:solidFill>
                  <a:schemeClr val="tx1"/>
                </a:solidFill>
              </a:rPr>
              <a:t>allu</a:t>
            </a:r>
            <a:r>
              <a:rPr lang="en-US" sz="2400" cap="none" dirty="0">
                <a:solidFill>
                  <a:schemeClr val="tx1"/>
                </a:solidFill>
              </a:rPr>
              <a:t> </a:t>
            </a:r>
            <a:r>
              <a:rPr lang="en-US" sz="2400" cap="none" dirty="0" err="1">
                <a:solidFill>
                  <a:schemeClr val="tx1"/>
                </a:solidFill>
              </a:rPr>
              <a:t>ei</a:t>
            </a:r>
            <a:r>
              <a:rPr lang="en-US" sz="2400" cap="none" dirty="0">
                <a:solidFill>
                  <a:schemeClr val="tx1"/>
                </a:solidFill>
              </a:rPr>
              <a:t> </a:t>
            </a:r>
            <a:r>
              <a:rPr lang="en-US" sz="2400" cap="none" dirty="0" err="1">
                <a:solidFill>
                  <a:schemeClr val="tx1"/>
                </a:solidFill>
              </a:rPr>
              <a:t>wneud</a:t>
            </a:r>
            <a:r>
              <a:rPr lang="en-US" sz="2400" cap="none" dirty="0">
                <a:solidFill>
                  <a:schemeClr val="tx1"/>
                </a:solidFill>
              </a:rPr>
              <a:t>, ac </a:t>
            </a:r>
            <a:r>
              <a:rPr lang="en-US" sz="2400" cap="none" dirty="0" err="1">
                <a:solidFill>
                  <a:schemeClr val="tx1"/>
                </a:solidFill>
              </a:rPr>
              <a:t>ar</a:t>
            </a:r>
            <a:r>
              <a:rPr lang="en-US" sz="2400" cap="none" dirty="0">
                <a:solidFill>
                  <a:schemeClr val="tx1"/>
                </a:solidFill>
              </a:rPr>
              <a:t> </a:t>
            </a:r>
            <a:r>
              <a:rPr lang="en-US" sz="2400" cap="none" dirty="0" err="1">
                <a:solidFill>
                  <a:schemeClr val="tx1"/>
                </a:solidFill>
              </a:rPr>
              <a:t>ba</a:t>
            </a:r>
            <a:r>
              <a:rPr lang="en-US" sz="2400" cap="none" dirty="0">
                <a:solidFill>
                  <a:schemeClr val="tx1"/>
                </a:solidFill>
              </a:rPr>
              <a:t> </a:t>
            </a:r>
            <a:r>
              <a:rPr lang="en-US" sz="2400" cap="none" dirty="0" err="1">
                <a:solidFill>
                  <a:schemeClr val="tx1"/>
                </a:solidFill>
              </a:rPr>
              <a:t>lefel</a:t>
            </a:r>
            <a:r>
              <a:rPr lang="en-US" sz="2400" cap="none" dirty="0">
                <a:solidFill>
                  <a:schemeClr val="tx1"/>
                </a:solidFill>
              </a:rPr>
              <a:t>.</a:t>
            </a:r>
            <a:r>
              <a:rPr lang="en-US" sz="2400" dirty="0">
                <a:solidFill>
                  <a:schemeClr val="tx1"/>
                </a:solidFill>
              </a:rPr>
              <a:t>	</a:t>
            </a:r>
            <a:endParaRPr lang="en-US" sz="2400" b="1" dirty="0">
              <a:solidFill>
                <a:schemeClr val="tx1"/>
              </a:solidFill>
            </a:endParaRPr>
          </a:p>
          <a:p>
            <a:r>
              <a:rPr lang="en-US" sz="2400" b="1" cap="none" dirty="0">
                <a:solidFill>
                  <a:schemeClr val="accent1">
                    <a:lumMod val="75000"/>
                  </a:schemeClr>
                </a:solidFill>
              </a:rPr>
              <a:t>UCHELGEISIOL</a:t>
            </a:r>
            <a:r>
              <a:rPr lang="en-US" sz="2400" cap="none" dirty="0">
                <a:solidFill>
                  <a:schemeClr val="tx1"/>
                </a:solidFill>
              </a:rPr>
              <a:t>	</a:t>
            </a:r>
            <a:endParaRPr lang="en-US" sz="2400" b="1" cap="none" dirty="0">
              <a:solidFill>
                <a:schemeClr val="tx1"/>
              </a:solidFill>
            </a:endParaRPr>
          </a:p>
          <a:p>
            <a:r>
              <a:rPr lang="en-US" sz="2400" cap="none" dirty="0" err="1"/>
              <a:t>Yn</a:t>
            </a:r>
            <a:r>
              <a:rPr lang="en-US" sz="2400" cap="none" dirty="0"/>
              <a:t> </a:t>
            </a:r>
            <a:r>
              <a:rPr lang="en-US" sz="2400" cap="none" dirty="0" err="1"/>
              <a:t>briodol</a:t>
            </a:r>
            <a:r>
              <a:rPr lang="en-US" sz="2400" cap="none" dirty="0"/>
              <a:t> </a:t>
            </a:r>
            <a:r>
              <a:rPr lang="en-US" sz="2400" cap="none" dirty="0" err="1"/>
              <a:t>i</a:t>
            </a:r>
            <a:r>
              <a:rPr lang="en-US" sz="2400" cap="none" dirty="0"/>
              <a:t> </a:t>
            </a:r>
            <a:r>
              <a:rPr lang="en-US" sz="2400" cap="none" dirty="0" err="1"/>
              <a:t>lefel</a:t>
            </a:r>
            <a:r>
              <a:rPr lang="en-US" sz="2400" cap="none" dirty="0"/>
              <a:t> </a:t>
            </a:r>
            <a:r>
              <a:rPr lang="en-US" sz="2400" cap="none" dirty="0" err="1"/>
              <a:t>gallu’r</a:t>
            </a:r>
            <a:r>
              <a:rPr lang="en-US" sz="2400" cap="none" dirty="0"/>
              <a:t> </a:t>
            </a:r>
            <a:r>
              <a:rPr lang="en-US" sz="2400" cap="none" dirty="0" err="1"/>
              <a:t>disgyblion</a:t>
            </a:r>
            <a:r>
              <a:rPr lang="en-US" sz="2400" cap="none" dirty="0"/>
              <a:t> ac </a:t>
            </a:r>
            <a:r>
              <a:rPr lang="en-US" sz="2400" cap="none" dirty="0" err="1"/>
              <a:t>yn</a:t>
            </a:r>
            <a:r>
              <a:rPr lang="en-US" sz="2400" cap="none" dirty="0"/>
              <a:t> </a:t>
            </a:r>
            <a:r>
              <a:rPr lang="en-US" sz="2400" cap="none" dirty="0" err="1"/>
              <a:t>ymestyn</a:t>
            </a:r>
            <a:r>
              <a:rPr lang="en-US" sz="2400" cap="none" dirty="0"/>
              <a:t> </a:t>
            </a:r>
            <a:r>
              <a:rPr lang="en-US" sz="2400" cap="none" dirty="0" err="1"/>
              <a:t>eu</a:t>
            </a:r>
            <a:r>
              <a:rPr lang="en-US" sz="2400" cap="none" dirty="0"/>
              <a:t> </a:t>
            </a:r>
            <a:r>
              <a:rPr lang="en-US" sz="2400" cap="none" dirty="0" err="1"/>
              <a:t>dysgu</a:t>
            </a:r>
            <a:r>
              <a:rPr lang="en-US" sz="2400" b="1" dirty="0"/>
              <a:t>	</a:t>
            </a:r>
          </a:p>
          <a:p>
            <a:r>
              <a:rPr lang="en-US" sz="2400" b="1" dirty="0">
                <a:solidFill>
                  <a:schemeClr val="tx1"/>
                </a:solidFill>
              </a:rPr>
              <a:t>SYNHWYROL</a:t>
            </a:r>
            <a:r>
              <a:rPr lang="en-US" sz="2400" b="1" dirty="0">
                <a:solidFill>
                  <a:srgbClr val="0070C0"/>
                </a:solidFill>
              </a:rPr>
              <a:t>	</a:t>
            </a:r>
          </a:p>
          <a:p>
            <a:r>
              <a:rPr lang="en-US" sz="2400" cap="none" dirty="0" err="1"/>
              <a:t>Gellid</a:t>
            </a:r>
            <a:r>
              <a:rPr lang="en-US" sz="2400" cap="none" dirty="0"/>
              <a:t> </a:t>
            </a:r>
            <a:r>
              <a:rPr lang="en-US" sz="2400" cap="none" dirty="0" err="1"/>
              <a:t>ystyried</a:t>
            </a:r>
            <a:r>
              <a:rPr lang="en-US" sz="2400" cap="none" dirty="0"/>
              <a:t> </a:t>
            </a:r>
            <a:r>
              <a:rPr lang="en-US" sz="2400" cap="none" dirty="0" err="1"/>
              <a:t>hyn</a:t>
            </a:r>
            <a:r>
              <a:rPr lang="en-US" sz="2400" cap="none" dirty="0"/>
              <a:t> </a:t>
            </a:r>
            <a:r>
              <a:rPr lang="en-US" sz="2400" cap="none" dirty="0" err="1"/>
              <a:t>yn</a:t>
            </a:r>
            <a:r>
              <a:rPr lang="en-US" sz="2400" cap="none" dirty="0"/>
              <a:t> </a:t>
            </a:r>
            <a:r>
              <a:rPr lang="en-US" sz="2400" cap="none" dirty="0" err="1"/>
              <a:t>debyg</a:t>
            </a:r>
            <a:r>
              <a:rPr lang="en-US" sz="2400" cap="none" dirty="0"/>
              <a:t> </a:t>
            </a:r>
            <a:r>
              <a:rPr lang="en-US" sz="2400" cap="none" dirty="0" err="1"/>
              <a:t>i</a:t>
            </a:r>
            <a:r>
              <a:rPr lang="en-US" sz="2400" cap="none" dirty="0"/>
              <a:t> </a:t>
            </a:r>
            <a:r>
              <a:rPr lang="en-US" sz="2400" cap="none" dirty="0" err="1"/>
              <a:t>gyrhaeddiad</a:t>
            </a:r>
            <a:r>
              <a:rPr lang="en-US" sz="2400" cap="none" dirty="0"/>
              <a:t>, </a:t>
            </a:r>
            <a:r>
              <a:rPr lang="en-US" sz="2400" cap="none" dirty="0" err="1"/>
              <a:t>ond</a:t>
            </a:r>
            <a:r>
              <a:rPr lang="en-US" sz="2400" cap="none" dirty="0"/>
              <a:t> </a:t>
            </a:r>
            <a:r>
              <a:rPr lang="en-US" sz="2400" cap="none" dirty="0" err="1"/>
              <a:t>mae'n</a:t>
            </a:r>
            <a:r>
              <a:rPr lang="en-US" sz="2400" cap="none" dirty="0"/>
              <a:t> </a:t>
            </a:r>
            <a:r>
              <a:rPr lang="en-US" sz="2400" cap="none" dirty="0" err="1"/>
              <a:t>cyfeirio</a:t>
            </a:r>
            <a:r>
              <a:rPr lang="en-US" sz="2400" cap="none" dirty="0"/>
              <a:t> at </a:t>
            </a:r>
            <a:r>
              <a:rPr lang="en-US" sz="2400" cap="none" dirty="0" err="1"/>
              <a:t>briodoldeb</a:t>
            </a:r>
            <a:r>
              <a:rPr lang="en-US" sz="2400" cap="none" dirty="0"/>
              <a:t> y </a:t>
            </a:r>
            <a:r>
              <a:rPr lang="en-US" sz="2400" cap="none" dirty="0" err="1"/>
              <a:t>dasg</a:t>
            </a:r>
            <a:r>
              <a:rPr lang="en-US" sz="2400" cap="none" dirty="0"/>
              <a:t> </a:t>
            </a:r>
            <a:r>
              <a:rPr lang="en-US" sz="2400" cap="none" dirty="0" err="1"/>
              <a:t>gyffredinol</a:t>
            </a:r>
            <a:r>
              <a:rPr lang="en-US" sz="2400" cap="none" dirty="0"/>
              <a:t>. "Dilys" </a:t>
            </a:r>
            <a:r>
              <a:rPr lang="en-US" sz="2400" cap="none" dirty="0" err="1"/>
              <a:t>mewn</a:t>
            </a:r>
            <a:r>
              <a:rPr lang="en-US" sz="2400" cap="none" dirty="0"/>
              <a:t> </a:t>
            </a:r>
            <a:r>
              <a:rPr lang="en-US" sz="2400" cap="none" dirty="0" err="1"/>
              <a:t>terminoleg</a:t>
            </a:r>
            <a:r>
              <a:rPr lang="en-US" sz="2400" cap="none" dirty="0"/>
              <a:t> </a:t>
            </a:r>
            <a:r>
              <a:rPr lang="en-US" sz="2400" cap="none" dirty="0" err="1"/>
              <a:t>asesu</a:t>
            </a:r>
            <a:r>
              <a:rPr lang="en-US" sz="2400" cap="none" dirty="0"/>
              <a:t>. </a:t>
            </a:r>
          </a:p>
          <a:p>
            <a:r>
              <a:rPr lang="en-US" b="1" dirty="0"/>
              <a:t>	</a:t>
            </a:r>
          </a:p>
          <a:p>
            <a:endParaRPr lang="en-US" dirty="0"/>
          </a:p>
        </p:txBody>
      </p:sp>
      <p:sp>
        <p:nvSpPr>
          <p:cNvPr id="5" name="TextBox 4"/>
          <p:cNvSpPr txBox="1"/>
          <p:nvPr/>
        </p:nvSpPr>
        <p:spPr>
          <a:xfrm>
            <a:off x="2267744" y="5589240"/>
            <a:ext cx="6266656" cy="1754326"/>
          </a:xfrm>
          <a:prstGeom prst="rect">
            <a:avLst/>
          </a:prstGeom>
          <a:noFill/>
        </p:spPr>
        <p:txBody>
          <a:bodyPr wrap="square" rtlCol="0">
            <a:spAutoFit/>
          </a:bodyPr>
          <a:lstStyle/>
          <a:p>
            <a:r>
              <a:rPr lang="en-US" b="1" dirty="0" err="1"/>
              <a:t>Darllen</a:t>
            </a:r>
            <a:r>
              <a:rPr lang="en-US" b="1" dirty="0"/>
              <a:t> </a:t>
            </a:r>
            <a:r>
              <a:rPr lang="en-US" b="1" dirty="0" err="1"/>
              <a:t>pellach</a:t>
            </a:r>
            <a:r>
              <a:rPr lang="en-US" b="1" dirty="0"/>
              <a:t> </a:t>
            </a:r>
            <a:r>
              <a:rPr lang="en-US" b="1" dirty="0">
                <a:solidFill>
                  <a:schemeClr val="tx2"/>
                </a:solidFill>
              </a:rPr>
              <a:t>: </a:t>
            </a:r>
            <a:r>
              <a:rPr lang="en-US" b="1" u="sng" dirty="0">
                <a:hlinkClick r:id="rId2"/>
              </a:rPr>
              <a:t>http://www.learningandteaching.info/teaching/objectives.htm#ixzz2j3VE2Ktu Under Creative Commons License: </a:t>
            </a:r>
            <a:r>
              <a:rPr lang="en-US" b="1" u="sng" dirty="0">
                <a:hlinkClick r:id="rId3"/>
              </a:rPr>
              <a:t>Attribution Non-Commercial No Derivatives</a:t>
            </a:r>
            <a:r>
              <a:rPr lang="en-US" b="1" dirty="0"/>
              <a:t>  </a:t>
            </a:r>
            <a:endParaRPr lang="en-GB" dirty="0"/>
          </a:p>
          <a:p>
            <a:endParaRPr lang="en-US" b="1" dirty="0">
              <a:solidFill>
                <a:schemeClr val="tx2"/>
              </a:solidFill>
            </a:endParaRPr>
          </a:p>
          <a:p>
            <a:endParaRPr lang="en-US" b="1" dirty="0"/>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066800"/>
            <a:ext cx="8002588" cy="438150"/>
          </a:xfrm>
        </p:spPr>
        <p:txBody>
          <a:bodyPr>
            <a:noAutofit/>
          </a:bodyPr>
          <a:lstStyle/>
          <a:p>
            <a:pPr algn="ctr"/>
            <a:r>
              <a:rPr lang="en-US" sz="4800" dirty="0" err="1">
                <a:solidFill>
                  <a:srgbClr val="7030A0"/>
                </a:solidFill>
              </a:rPr>
              <a:t>Cyraeddadwy</a:t>
            </a:r>
            <a:endParaRPr lang="en-US" sz="4800" dirty="0">
              <a:solidFill>
                <a:srgbClr val="7030A0"/>
              </a:solidFill>
            </a:endParaRPr>
          </a:p>
        </p:txBody>
      </p:sp>
      <p:sp>
        <p:nvSpPr>
          <p:cNvPr id="3" name="Content Placeholder 2"/>
          <p:cNvSpPr>
            <a:spLocks noGrp="1"/>
          </p:cNvSpPr>
          <p:nvPr>
            <p:ph idx="1"/>
          </p:nvPr>
        </p:nvSpPr>
        <p:spPr>
          <a:xfrm>
            <a:off x="1475656" y="2276872"/>
            <a:ext cx="6975748" cy="5073650"/>
          </a:xfrm>
        </p:spPr>
        <p:txBody>
          <a:bodyPr/>
          <a:lstStyle/>
          <a:p>
            <a:r>
              <a:rPr lang="en-US" b="0" i="0" dirty="0" err="1">
                <a:latin typeface="Lucida Grande"/>
                <a:ea typeface="Lucida Grande"/>
                <a:cs typeface="Lucida Grande"/>
              </a:rPr>
              <a:t>Edrychwch</a:t>
            </a:r>
            <a:r>
              <a:rPr lang="en-US" b="0" i="0" dirty="0">
                <a:latin typeface="Lucida Grande"/>
                <a:ea typeface="Lucida Grande"/>
                <a:cs typeface="Lucida Grande"/>
              </a:rPr>
              <a:t> </a:t>
            </a:r>
            <a:r>
              <a:rPr lang="en-US" b="0" i="0" dirty="0" err="1">
                <a:latin typeface="Lucida Grande"/>
                <a:ea typeface="Lucida Grande"/>
                <a:cs typeface="Lucida Grande"/>
              </a:rPr>
              <a:t>ar</a:t>
            </a:r>
            <a:r>
              <a:rPr lang="en-US" b="0" i="0" dirty="0">
                <a:latin typeface="Lucida Grande"/>
                <a:ea typeface="Lucida Grande"/>
                <a:cs typeface="Lucida Grande"/>
              </a:rPr>
              <a:t> </a:t>
            </a:r>
            <a:r>
              <a:rPr lang="en-US" b="0" i="0" dirty="0" err="1">
                <a:latin typeface="Lucida Grande"/>
                <a:ea typeface="Lucida Grande"/>
                <a:cs typeface="Lucida Grande"/>
              </a:rPr>
              <a:t>eich</a:t>
            </a:r>
            <a:r>
              <a:rPr lang="en-US" b="0" i="0" dirty="0">
                <a:latin typeface="Lucida Grande"/>
                <a:ea typeface="Lucida Grande"/>
                <a:cs typeface="Lucida Grande"/>
              </a:rPr>
              <a:t> </a:t>
            </a:r>
            <a:r>
              <a:rPr lang="en-US" b="0" i="0" dirty="0" err="1">
                <a:latin typeface="Lucida Grande"/>
                <a:ea typeface="Lucida Grande"/>
                <a:cs typeface="Lucida Grande"/>
              </a:rPr>
              <a:t>cynllun</a:t>
            </a:r>
            <a:r>
              <a:rPr lang="en-US" b="0" i="0" dirty="0">
                <a:latin typeface="Lucida Grande"/>
                <a:ea typeface="Lucida Grande"/>
                <a:cs typeface="Lucida Grande"/>
              </a:rPr>
              <a:t> </a:t>
            </a:r>
            <a:r>
              <a:rPr lang="en-US" b="0" i="0" dirty="0" err="1">
                <a:latin typeface="Lucida Grande"/>
                <a:ea typeface="Lucida Grande"/>
                <a:cs typeface="Lucida Grande"/>
              </a:rPr>
              <a:t>gwers</a:t>
            </a:r>
            <a:endParaRPr lang="en-US" b="0" i="0" dirty="0">
              <a:latin typeface="Lucida Grande"/>
              <a:ea typeface="Lucida Grande"/>
              <a:cs typeface="Lucida Grande"/>
            </a:endParaRPr>
          </a:p>
          <a:p>
            <a:r>
              <a:rPr lang="en-US" dirty="0" err="1">
                <a:latin typeface="Lucida Grande"/>
                <a:ea typeface="Lucida Grande"/>
                <a:cs typeface="Lucida Grande"/>
              </a:rPr>
              <a:t>Ydy’r</a:t>
            </a:r>
            <a:r>
              <a:rPr lang="en-US" dirty="0">
                <a:latin typeface="Lucida Grande"/>
                <a:ea typeface="Lucida Grande"/>
                <a:cs typeface="Lucida Grande"/>
              </a:rPr>
              <a:t> nod </a:t>
            </a:r>
            <a:r>
              <a:rPr lang="en-US" dirty="0" err="1">
                <a:latin typeface="Lucida Grande"/>
                <a:ea typeface="Lucida Grande"/>
                <a:cs typeface="Lucida Grande"/>
              </a:rPr>
              <a:t>a’r</a:t>
            </a:r>
            <a:r>
              <a:rPr lang="en-US" dirty="0">
                <a:latin typeface="Lucida Grande"/>
                <a:ea typeface="Lucida Grande"/>
                <a:cs typeface="Lucida Grande"/>
              </a:rPr>
              <a:t> </a:t>
            </a:r>
            <a:r>
              <a:rPr lang="en-US" dirty="0" err="1">
                <a:latin typeface="Lucida Grande"/>
                <a:ea typeface="Lucida Grande"/>
                <a:cs typeface="Lucida Grande"/>
              </a:rPr>
              <a:t>amcanion</a:t>
            </a:r>
            <a:r>
              <a:rPr lang="en-US" dirty="0">
                <a:latin typeface="Lucida Grande"/>
                <a:ea typeface="Lucida Grande"/>
                <a:cs typeface="Lucida Grande"/>
              </a:rPr>
              <a:t> </a:t>
            </a:r>
            <a:r>
              <a:rPr lang="en-US" dirty="0" err="1">
                <a:latin typeface="Lucida Grande"/>
                <a:ea typeface="Lucida Grande"/>
                <a:cs typeface="Lucida Grande"/>
              </a:rPr>
              <a:t>dysgu</a:t>
            </a:r>
            <a:r>
              <a:rPr lang="en-US" dirty="0">
                <a:latin typeface="Lucida Grande"/>
                <a:ea typeface="Lucida Grande"/>
                <a:cs typeface="Lucida Grande"/>
              </a:rPr>
              <a:t> </a:t>
            </a:r>
            <a:r>
              <a:rPr lang="en-US" dirty="0" err="1">
                <a:latin typeface="Lucida Grande"/>
                <a:ea typeface="Lucida Grande"/>
                <a:cs typeface="Lucida Grande"/>
              </a:rPr>
              <a:t>yn</a:t>
            </a:r>
            <a:r>
              <a:rPr lang="en-US" dirty="0">
                <a:latin typeface="Lucida Grande"/>
                <a:ea typeface="Lucida Grande"/>
                <a:cs typeface="Lucida Grande"/>
              </a:rPr>
              <a:t> </a:t>
            </a:r>
            <a:r>
              <a:rPr lang="en-US" dirty="0" err="1">
                <a:latin typeface="Lucida Grande"/>
                <a:ea typeface="Lucida Grande"/>
                <a:cs typeface="Lucida Grande"/>
              </a:rPr>
              <a:t>gyraeddadwy</a:t>
            </a:r>
            <a:r>
              <a:rPr lang="en-US" dirty="0">
                <a:latin typeface="Lucida Grande"/>
                <a:ea typeface="Lucida Grande"/>
                <a:cs typeface="Lucida Grande"/>
              </a:rPr>
              <a:t>?</a:t>
            </a:r>
          </a:p>
          <a:p>
            <a:r>
              <a:rPr lang="en-US" b="0" i="0" dirty="0" err="1">
                <a:latin typeface="Lucida Grande"/>
                <a:ea typeface="Lucida Grande"/>
                <a:cs typeface="Lucida Grande"/>
              </a:rPr>
              <a:t>Sut</a:t>
            </a:r>
            <a:r>
              <a:rPr lang="en-US" b="0" i="0" dirty="0">
                <a:latin typeface="Lucida Grande"/>
                <a:ea typeface="Lucida Grande"/>
                <a:cs typeface="Lucida Grande"/>
              </a:rPr>
              <a:t> </a:t>
            </a:r>
            <a:r>
              <a:rPr lang="en-US" b="0" i="0" dirty="0" err="1">
                <a:latin typeface="Lucida Grande"/>
                <a:ea typeface="Lucida Grande"/>
                <a:cs typeface="Lucida Grande"/>
              </a:rPr>
              <a:t>ydych</a:t>
            </a:r>
            <a:r>
              <a:rPr lang="en-US" b="0" i="0" dirty="0">
                <a:latin typeface="Lucida Grande"/>
                <a:ea typeface="Lucida Grande"/>
                <a:cs typeface="Lucida Grande"/>
              </a:rPr>
              <a:t> </a:t>
            </a:r>
            <a:r>
              <a:rPr lang="en-US" b="0" i="0" dirty="0" err="1">
                <a:latin typeface="Lucida Grande"/>
                <a:ea typeface="Lucida Grande"/>
                <a:cs typeface="Lucida Grande"/>
              </a:rPr>
              <a:t>chi’n</a:t>
            </a:r>
            <a:r>
              <a:rPr lang="en-US" b="0" i="0" dirty="0">
                <a:latin typeface="Lucida Grande"/>
                <a:ea typeface="Lucida Grande"/>
                <a:cs typeface="Lucida Grande"/>
              </a:rPr>
              <a:t> </a:t>
            </a:r>
            <a:r>
              <a:rPr lang="en-US" b="0" i="0" dirty="0" err="1">
                <a:latin typeface="Lucida Grande"/>
                <a:ea typeface="Lucida Grande"/>
                <a:cs typeface="Lucida Grande"/>
              </a:rPr>
              <a:t>gwybod</a:t>
            </a:r>
            <a:r>
              <a:rPr lang="en-US" b="0" i="0" dirty="0">
                <a:latin typeface="Lucida Grande"/>
                <a:ea typeface="Lucida Grande"/>
                <a:cs typeface="Lucida Grande"/>
              </a:rPr>
              <a:t> </a:t>
            </a:r>
            <a:r>
              <a:rPr lang="en-US" b="0" i="0" dirty="0" err="1">
                <a:latin typeface="Lucida Grande"/>
                <a:ea typeface="Lucida Grande"/>
                <a:cs typeface="Lucida Grande"/>
              </a:rPr>
              <a:t>hyn</a:t>
            </a:r>
            <a:r>
              <a:rPr lang="en-US" b="0" i="0" dirty="0">
                <a:latin typeface="Lucida Grande"/>
                <a:ea typeface="Lucida Grande"/>
                <a:cs typeface="Lucida Grande"/>
              </a:rPr>
              <a:t>?</a:t>
            </a:r>
          </a:p>
          <a:p>
            <a:r>
              <a:rPr lang="en-US" dirty="0">
                <a:latin typeface="Lucida Grande"/>
                <a:ea typeface="Lucida Grande"/>
                <a:cs typeface="Lucida Grande"/>
              </a:rPr>
              <a:t>Beth </a:t>
            </a:r>
            <a:r>
              <a:rPr lang="en-US" dirty="0" err="1">
                <a:latin typeface="Lucida Grande"/>
                <a:ea typeface="Lucida Grande"/>
                <a:cs typeface="Lucida Grande"/>
              </a:rPr>
              <a:t>allech</a:t>
            </a:r>
            <a:r>
              <a:rPr lang="en-US" dirty="0">
                <a:latin typeface="Lucida Grande"/>
                <a:ea typeface="Lucida Grande"/>
                <a:cs typeface="Lucida Grande"/>
              </a:rPr>
              <a:t> chi </a:t>
            </a:r>
            <a:r>
              <a:rPr lang="en-US" dirty="0" err="1">
                <a:latin typeface="Lucida Grande"/>
                <a:ea typeface="Lucida Grande"/>
                <a:cs typeface="Lucida Grande"/>
              </a:rPr>
              <a:t>wneud</a:t>
            </a:r>
            <a:r>
              <a:rPr lang="en-US" dirty="0">
                <a:latin typeface="Lucida Grande"/>
                <a:ea typeface="Lucida Grande"/>
                <a:cs typeface="Lucida Grande"/>
              </a:rPr>
              <a:t> </a:t>
            </a:r>
            <a:r>
              <a:rPr lang="en-US" dirty="0" err="1">
                <a:latin typeface="Lucida Grande"/>
                <a:ea typeface="Lucida Grande"/>
                <a:cs typeface="Lucida Grande"/>
              </a:rPr>
              <a:t>i’w</a:t>
            </a:r>
            <a:r>
              <a:rPr lang="en-US" dirty="0">
                <a:latin typeface="Lucida Grande"/>
                <a:ea typeface="Lucida Grande"/>
                <a:cs typeface="Lucida Grande"/>
              </a:rPr>
              <a:t> </a:t>
            </a:r>
            <a:r>
              <a:rPr lang="en-US" dirty="0" err="1">
                <a:latin typeface="Lucida Grande"/>
                <a:ea typeface="Lucida Grande"/>
                <a:cs typeface="Lucida Grande"/>
              </a:rPr>
              <a:t>gwella</a:t>
            </a:r>
            <a:r>
              <a:rPr lang="en-US" dirty="0">
                <a:latin typeface="Lucida Grande"/>
                <a:ea typeface="Lucida Grande"/>
                <a:cs typeface="Lucida Grande"/>
              </a:rPr>
              <a:t>? </a:t>
            </a:r>
          </a:p>
          <a:p>
            <a:r>
              <a:rPr lang="en-US" b="0" i="0" dirty="0">
                <a:latin typeface="Lucida Grande"/>
                <a:ea typeface="Lucida Grande"/>
                <a:cs typeface="Lucida Grande"/>
              </a:rPr>
              <a:t>A </a:t>
            </a:r>
            <a:r>
              <a:rPr lang="en-US" b="0" i="0" dirty="0" err="1">
                <a:latin typeface="Lucida Grande"/>
                <a:ea typeface="Lucida Grande"/>
                <a:cs typeface="Lucida Grande"/>
              </a:rPr>
              <a:t>allwch</a:t>
            </a:r>
            <a:r>
              <a:rPr lang="en-US" b="0" i="0" dirty="0">
                <a:latin typeface="Lucida Grande"/>
                <a:ea typeface="Lucida Grande"/>
                <a:cs typeface="Lucida Grande"/>
              </a:rPr>
              <a:t> chi </a:t>
            </a:r>
            <a:r>
              <a:rPr lang="en-US" b="0" i="0" dirty="0" err="1">
                <a:latin typeface="Lucida Grande"/>
                <a:ea typeface="Lucida Grande"/>
                <a:cs typeface="Lucida Grande"/>
              </a:rPr>
              <a:t>feddwl</a:t>
            </a:r>
            <a:r>
              <a:rPr lang="en-US" b="0" i="0" dirty="0">
                <a:latin typeface="Lucida Grande"/>
                <a:ea typeface="Lucida Grande"/>
                <a:cs typeface="Lucida Grande"/>
              </a:rPr>
              <a:t> am </a:t>
            </a:r>
            <a:r>
              <a:rPr lang="en-US" b="0" i="0" dirty="0" err="1">
                <a:latin typeface="Lucida Grande"/>
                <a:ea typeface="Lucida Grande"/>
                <a:cs typeface="Lucida Grande"/>
              </a:rPr>
              <a:t>enghraifft</a:t>
            </a:r>
            <a:r>
              <a:rPr lang="en-US" b="0" i="0" dirty="0">
                <a:latin typeface="Lucida Grande"/>
                <a:ea typeface="Lucida Grande"/>
                <a:cs typeface="Lucida Grande"/>
              </a:rPr>
              <a:t> o </a:t>
            </a:r>
            <a:r>
              <a:rPr lang="en-US" b="0" i="0" dirty="0" err="1">
                <a:latin typeface="Lucida Grande"/>
                <a:ea typeface="Lucida Grande"/>
                <a:cs typeface="Lucida Grande"/>
              </a:rPr>
              <a:t>ddeilliant</a:t>
            </a:r>
            <a:r>
              <a:rPr lang="en-US" b="0" i="0" dirty="0">
                <a:latin typeface="Lucida Grande"/>
                <a:ea typeface="Lucida Grande"/>
                <a:cs typeface="Lucida Grande"/>
              </a:rPr>
              <a:t> </a:t>
            </a:r>
            <a:r>
              <a:rPr lang="en-US" b="0" i="0" dirty="0" err="1">
                <a:latin typeface="Lucida Grande"/>
                <a:ea typeface="Lucida Grande"/>
                <a:cs typeface="Lucida Grande"/>
              </a:rPr>
              <a:t>dysgu</a:t>
            </a:r>
            <a:r>
              <a:rPr lang="en-US" b="0" i="0" dirty="0">
                <a:latin typeface="Lucida Grande"/>
                <a:ea typeface="Lucida Grande"/>
                <a:cs typeface="Lucida Grande"/>
              </a:rPr>
              <a:t> </a:t>
            </a:r>
            <a:r>
              <a:rPr lang="en-US" b="0" i="0" dirty="0" err="1">
                <a:latin typeface="Lucida Grande"/>
                <a:ea typeface="Lucida Grande"/>
                <a:cs typeface="Lucida Grande"/>
              </a:rPr>
              <a:t>nad</a:t>
            </a:r>
            <a:r>
              <a:rPr lang="en-US" b="0" i="0" dirty="0">
                <a:latin typeface="Lucida Grande"/>
                <a:ea typeface="Lucida Grande"/>
                <a:cs typeface="Lucida Grande"/>
              </a:rPr>
              <a:t> </a:t>
            </a:r>
            <a:r>
              <a:rPr lang="en-US" dirty="0" err="1">
                <a:latin typeface="Lucida Grande"/>
                <a:ea typeface="Lucida Grande"/>
                <a:cs typeface="Lucida Grande"/>
              </a:rPr>
              <a:t>sy</a:t>
            </a:r>
            <a:r>
              <a:rPr lang="en-US" b="0" i="0" dirty="0" err="1">
                <a:latin typeface="Lucida Grande"/>
                <a:ea typeface="Lucida Grande"/>
                <a:cs typeface="Lucida Grande"/>
              </a:rPr>
              <a:t>'n</a:t>
            </a:r>
            <a:r>
              <a:rPr lang="en-US" b="0" i="0" dirty="0">
                <a:latin typeface="Lucida Grande"/>
                <a:ea typeface="Lucida Grande"/>
                <a:cs typeface="Lucida Grande"/>
              </a:rPr>
              <a:t> </a:t>
            </a:r>
            <a:r>
              <a:rPr lang="en-US" b="0" i="0" dirty="0" err="1">
                <a:latin typeface="Lucida Grande"/>
                <a:ea typeface="Lucida Grande"/>
                <a:cs typeface="Lucida Grande"/>
              </a:rPr>
              <a:t>gyraeddadwy</a:t>
            </a:r>
            <a:r>
              <a:rPr lang="en-US" b="0" i="0" dirty="0">
                <a:latin typeface="Lucida Grande"/>
                <a:ea typeface="Lucida Grande"/>
                <a:cs typeface="Lucida Grande"/>
              </a:rPr>
              <a:t>?</a:t>
            </a:r>
            <a:endParaRPr lang="en-US" dirty="0"/>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85800"/>
            <a:ext cx="8002588" cy="438150"/>
          </a:xfrm>
        </p:spPr>
        <p:txBody>
          <a:bodyPr>
            <a:normAutofit fontScale="90000"/>
          </a:bodyPr>
          <a:lstStyle/>
          <a:p>
            <a:r>
              <a:rPr lang="en-US" sz="5333" dirty="0" err="1">
                <a:solidFill>
                  <a:schemeClr val="accent3">
                    <a:lumMod val="75000"/>
                  </a:schemeClr>
                </a:solidFill>
              </a:rPr>
              <a:t>Amserol</a:t>
            </a:r>
            <a:r>
              <a:rPr lang="en-US" dirty="0"/>
              <a:t/>
            </a:r>
            <a:br>
              <a:rPr lang="en-US" dirty="0"/>
            </a:br>
            <a:endParaRPr lang="en-US" dirty="0"/>
          </a:p>
        </p:txBody>
      </p:sp>
      <p:sp>
        <p:nvSpPr>
          <p:cNvPr id="3" name="Content Placeholder 2"/>
          <p:cNvSpPr>
            <a:spLocks noGrp="1"/>
          </p:cNvSpPr>
          <p:nvPr>
            <p:ph idx="1"/>
          </p:nvPr>
        </p:nvSpPr>
        <p:spPr>
          <a:xfrm>
            <a:off x="304800" y="1905000"/>
            <a:ext cx="8002588" cy="5073650"/>
          </a:xfrm>
        </p:spPr>
        <p:txBody>
          <a:bodyPr/>
          <a:lstStyle/>
          <a:p>
            <a:pPr>
              <a:buNone/>
            </a:pPr>
            <a:r>
              <a:rPr lang="en-US" dirty="0"/>
              <a:t>       </a:t>
            </a:r>
            <a:r>
              <a:rPr lang="en-US" dirty="0" err="1"/>
              <a:t>Enghraifft</a:t>
            </a:r>
            <a:r>
              <a:rPr lang="en-US" dirty="0"/>
              <a:t> </a:t>
            </a:r>
            <a:r>
              <a:rPr lang="en-US" dirty="0" err="1"/>
              <a:t>anamserol</a:t>
            </a:r>
            <a:endParaRPr lang="en-US" dirty="0"/>
          </a:p>
          <a:p>
            <a:endParaRPr lang="en-US" dirty="0"/>
          </a:p>
          <a:p>
            <a:pPr>
              <a:buNone/>
            </a:pPr>
            <a:r>
              <a:rPr lang="en-US" dirty="0"/>
              <a:t>- </a:t>
            </a:r>
            <a:r>
              <a:rPr lang="en-US" sz="2800" dirty="0" err="1">
                <a:solidFill>
                  <a:schemeClr val="accent3">
                    <a:lumMod val="75000"/>
                  </a:schemeClr>
                </a:solidFill>
              </a:rPr>
              <a:t>Bydd</a:t>
            </a:r>
            <a:r>
              <a:rPr lang="en-US" sz="2800" dirty="0">
                <a:solidFill>
                  <a:schemeClr val="accent3">
                    <a:lumMod val="75000"/>
                  </a:schemeClr>
                </a:solidFill>
              </a:rPr>
              <a:t> y plant </a:t>
            </a:r>
            <a:r>
              <a:rPr lang="en-US" sz="2800" dirty="0" err="1">
                <a:solidFill>
                  <a:schemeClr val="accent3">
                    <a:lumMod val="75000"/>
                  </a:schemeClr>
                </a:solidFill>
              </a:rPr>
              <a:t>yn</a:t>
            </a:r>
            <a:r>
              <a:rPr lang="en-US" sz="2800" dirty="0">
                <a:solidFill>
                  <a:schemeClr val="accent3">
                    <a:lumMod val="75000"/>
                  </a:schemeClr>
                </a:solidFill>
              </a:rPr>
              <a:t> </a:t>
            </a:r>
            <a:r>
              <a:rPr lang="en-US" sz="2800" dirty="0" err="1">
                <a:solidFill>
                  <a:schemeClr val="accent3">
                    <a:lumMod val="75000"/>
                  </a:schemeClr>
                </a:solidFill>
              </a:rPr>
              <a:t>gwerthuso</a:t>
            </a:r>
            <a:r>
              <a:rPr lang="en-US" sz="2800" dirty="0">
                <a:solidFill>
                  <a:schemeClr val="accent3">
                    <a:lumMod val="75000"/>
                  </a:schemeClr>
                </a:solidFill>
              </a:rPr>
              <a:t> </a:t>
            </a:r>
            <a:r>
              <a:rPr lang="en-US" sz="2800" dirty="0" err="1">
                <a:solidFill>
                  <a:schemeClr val="accent3">
                    <a:lumMod val="75000"/>
                  </a:schemeClr>
                </a:solidFill>
              </a:rPr>
              <a:t>effaith</a:t>
            </a:r>
            <a:r>
              <a:rPr lang="en-US" sz="2800" dirty="0">
                <a:solidFill>
                  <a:schemeClr val="accent3">
                    <a:lumMod val="75000"/>
                  </a:schemeClr>
                </a:solidFill>
              </a:rPr>
              <a:t> </a:t>
            </a:r>
            <a:r>
              <a:rPr lang="en-US" sz="2800" dirty="0" err="1">
                <a:solidFill>
                  <a:schemeClr val="accent3">
                    <a:lumMod val="75000"/>
                  </a:schemeClr>
                </a:solidFill>
              </a:rPr>
              <a:t>bodau</a:t>
            </a:r>
            <a:r>
              <a:rPr lang="en-US" sz="2800" dirty="0">
                <a:solidFill>
                  <a:schemeClr val="accent3">
                    <a:lumMod val="75000"/>
                  </a:schemeClr>
                </a:solidFill>
              </a:rPr>
              <a:t> </a:t>
            </a:r>
            <a:r>
              <a:rPr lang="en-US" sz="2800" dirty="0" err="1">
                <a:solidFill>
                  <a:schemeClr val="accent3">
                    <a:lumMod val="75000"/>
                  </a:schemeClr>
                </a:solidFill>
              </a:rPr>
              <a:t>dynol</a:t>
            </a:r>
            <a:r>
              <a:rPr lang="en-US" sz="2800" dirty="0">
                <a:solidFill>
                  <a:schemeClr val="accent3">
                    <a:lumMod val="75000"/>
                  </a:schemeClr>
                </a:solidFill>
              </a:rPr>
              <a:t> </a:t>
            </a:r>
            <a:r>
              <a:rPr lang="en-US" sz="2800" dirty="0" err="1">
                <a:solidFill>
                  <a:schemeClr val="accent3">
                    <a:lumMod val="75000"/>
                  </a:schemeClr>
                </a:solidFill>
              </a:rPr>
              <a:t>ar</a:t>
            </a:r>
            <a:r>
              <a:rPr lang="en-US" sz="2800" dirty="0">
                <a:solidFill>
                  <a:schemeClr val="accent3">
                    <a:lumMod val="75000"/>
                  </a:schemeClr>
                </a:solidFill>
              </a:rPr>
              <a:t> yr </a:t>
            </a:r>
            <a:r>
              <a:rPr lang="en-US" sz="2800" dirty="0" err="1">
                <a:solidFill>
                  <a:schemeClr val="accent3">
                    <a:lumMod val="75000"/>
                  </a:schemeClr>
                </a:solidFill>
              </a:rPr>
              <a:t>arfordir</a:t>
            </a:r>
            <a:r>
              <a:rPr lang="en-US" sz="2800" dirty="0">
                <a:solidFill>
                  <a:schemeClr val="accent3">
                    <a:lumMod val="75000"/>
                  </a:schemeClr>
                </a:solidFill>
              </a:rPr>
              <a:t> </a:t>
            </a:r>
            <a:r>
              <a:rPr lang="en-US" sz="2800" dirty="0" err="1">
                <a:solidFill>
                  <a:schemeClr val="accent3">
                    <a:lumMod val="75000"/>
                  </a:schemeClr>
                </a:solidFill>
              </a:rPr>
              <a:t>lleol</a:t>
            </a:r>
            <a:r>
              <a:rPr lang="en-US" sz="2800" dirty="0">
                <a:solidFill>
                  <a:schemeClr val="accent3">
                    <a:lumMod val="75000"/>
                  </a:schemeClr>
                </a:solidFill>
              </a:rPr>
              <a:t>.</a:t>
            </a:r>
          </a:p>
        </p:txBody>
      </p:sp>
      <p:sp>
        <p:nvSpPr>
          <p:cNvPr id="4" name="TextBox 3"/>
          <p:cNvSpPr txBox="1"/>
          <p:nvPr/>
        </p:nvSpPr>
        <p:spPr>
          <a:xfrm>
            <a:off x="2286000" y="4572000"/>
            <a:ext cx="4461478" cy="523220"/>
          </a:xfrm>
          <a:prstGeom prst="rect">
            <a:avLst/>
          </a:prstGeom>
          <a:noFill/>
        </p:spPr>
        <p:txBody>
          <a:bodyPr wrap="none" rtlCol="0">
            <a:spAutoFit/>
          </a:bodyPr>
          <a:lstStyle/>
          <a:p>
            <a:r>
              <a:rPr lang="en-US" sz="2800" dirty="0" err="1"/>
              <a:t>Ffurfiwch</a:t>
            </a:r>
            <a:r>
              <a:rPr lang="en-US" sz="2800" dirty="0"/>
              <a:t> un </a:t>
            </a:r>
            <a:r>
              <a:rPr lang="en-US" sz="2800" dirty="0" err="1"/>
              <a:t>mwy</a:t>
            </a:r>
            <a:r>
              <a:rPr lang="en-US" sz="2800" dirty="0"/>
              <a:t> </a:t>
            </a:r>
            <a:r>
              <a:rPr lang="en-US" sz="2800" dirty="0" err="1">
                <a:solidFill>
                  <a:schemeClr val="accent2">
                    <a:lumMod val="75000"/>
                  </a:schemeClr>
                </a:solidFill>
              </a:rPr>
              <a:t>amserol</a:t>
            </a:r>
            <a:endParaRPr lang="en-US" sz="2800" dirty="0">
              <a:solidFill>
                <a:schemeClr val="accent2">
                  <a:lumMod val="75000"/>
                </a:schemeClr>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err="1">
                <a:solidFill>
                  <a:srgbClr val="00B050"/>
                </a:solidFill>
              </a:rPr>
              <a:t>Mesuradwy</a:t>
            </a:r>
            <a:endParaRPr lang="en-US" sz="3600" dirty="0">
              <a:solidFill>
                <a:srgbClr val="00B050"/>
              </a:solidFill>
            </a:endParaRPr>
          </a:p>
        </p:txBody>
      </p:sp>
      <p:sp>
        <p:nvSpPr>
          <p:cNvPr id="3" name="Content Placeholder 2"/>
          <p:cNvSpPr>
            <a:spLocks noGrp="1"/>
          </p:cNvSpPr>
          <p:nvPr>
            <p:ph idx="1"/>
          </p:nvPr>
        </p:nvSpPr>
        <p:spPr>
          <a:xfrm>
            <a:off x="856060" y="2249486"/>
            <a:ext cx="7429499" cy="4347865"/>
          </a:xfrm>
        </p:spPr>
        <p:txBody>
          <a:bodyPr>
            <a:normAutofit/>
          </a:bodyPr>
          <a:lstStyle/>
          <a:p>
            <a:pPr>
              <a:buNone/>
            </a:pPr>
            <a:r>
              <a:rPr lang="en-US" dirty="0" err="1"/>
              <a:t>Enghraifft</a:t>
            </a:r>
            <a:r>
              <a:rPr lang="en-US" dirty="0"/>
              <a:t> </a:t>
            </a:r>
            <a:r>
              <a:rPr lang="en-US" dirty="0" err="1"/>
              <a:t>anfesuradwy</a:t>
            </a:r>
            <a:endParaRPr lang="en-US" dirty="0"/>
          </a:p>
          <a:p>
            <a:r>
              <a:rPr lang="en-US" dirty="0" err="1"/>
              <a:t>Bydd</a:t>
            </a:r>
            <a:r>
              <a:rPr lang="en-US" dirty="0"/>
              <a:t> y plant </a:t>
            </a:r>
            <a:r>
              <a:rPr lang="en-US" dirty="0" err="1"/>
              <a:t>yn</a:t>
            </a:r>
            <a:r>
              <a:rPr lang="en-US" dirty="0"/>
              <a:t> </a:t>
            </a:r>
            <a:r>
              <a:rPr lang="en-US" dirty="0" err="1"/>
              <a:t>darganfod</a:t>
            </a:r>
            <a:r>
              <a:rPr lang="en-US" dirty="0"/>
              <a:t> </a:t>
            </a:r>
            <a:r>
              <a:rPr lang="en-US" dirty="0" err="1"/>
              <a:t>amrywiaeth</a:t>
            </a:r>
            <a:r>
              <a:rPr lang="en-US" dirty="0"/>
              <a:t> </a:t>
            </a:r>
            <a:r>
              <a:rPr lang="en-US" dirty="0" err="1"/>
              <a:t>mewn</a:t>
            </a:r>
            <a:r>
              <a:rPr lang="en-US" dirty="0"/>
              <a:t> </a:t>
            </a:r>
            <a:r>
              <a:rPr lang="en-US" dirty="0" err="1"/>
              <a:t>coedwig</a:t>
            </a:r>
            <a:r>
              <a:rPr lang="en-US" dirty="0"/>
              <a:t> </a:t>
            </a:r>
            <a:r>
              <a:rPr lang="en-US" dirty="0" err="1"/>
              <a:t>trwy</a:t>
            </a:r>
            <a:r>
              <a:rPr lang="en-US" dirty="0"/>
              <a:t> </a:t>
            </a:r>
            <a:r>
              <a:rPr lang="en-US" dirty="0" err="1"/>
              <a:t>ddod</a:t>
            </a:r>
            <a:r>
              <a:rPr lang="en-US" dirty="0"/>
              <a:t> </a:t>
            </a:r>
            <a:r>
              <a:rPr lang="en-US" dirty="0" err="1"/>
              <a:t>wyneb</a:t>
            </a:r>
            <a:r>
              <a:rPr lang="en-US" dirty="0"/>
              <a:t> </a:t>
            </a:r>
            <a:r>
              <a:rPr lang="en-US" dirty="0" err="1"/>
              <a:t>yn</a:t>
            </a:r>
            <a:r>
              <a:rPr lang="en-US" dirty="0"/>
              <a:t> </a:t>
            </a:r>
            <a:r>
              <a:rPr lang="en-US" dirty="0" err="1"/>
              <a:t>wyneb</a:t>
            </a:r>
            <a:r>
              <a:rPr lang="en-US" dirty="0"/>
              <a:t> ag </a:t>
            </a:r>
            <a:r>
              <a:rPr lang="en-US" dirty="0" err="1"/>
              <a:t>ef</a:t>
            </a:r>
            <a:r>
              <a:rPr lang="en-US" dirty="0"/>
              <a:t>.</a:t>
            </a:r>
          </a:p>
          <a:p>
            <a:pPr>
              <a:buNone/>
            </a:pPr>
            <a:endParaRPr lang="en-US" dirty="0"/>
          </a:p>
          <a:p>
            <a:pPr>
              <a:buNone/>
            </a:pPr>
            <a:r>
              <a:rPr lang="en-US" dirty="0" err="1"/>
              <a:t>Enghraifft</a:t>
            </a:r>
            <a:r>
              <a:rPr lang="en-US" dirty="0"/>
              <a:t> </a:t>
            </a:r>
            <a:r>
              <a:rPr lang="en-US" dirty="0" err="1"/>
              <a:t>fesuradwy</a:t>
            </a:r>
            <a:endParaRPr lang="en-US" dirty="0"/>
          </a:p>
          <a:p>
            <a:r>
              <a:rPr lang="en-US" dirty="0" err="1"/>
              <a:t>Ar</a:t>
            </a:r>
            <a:r>
              <a:rPr lang="en-US" dirty="0"/>
              <a:t> </a:t>
            </a:r>
            <a:r>
              <a:rPr lang="en-US" dirty="0" err="1"/>
              <a:t>ôl</a:t>
            </a:r>
            <a:r>
              <a:rPr lang="en-US" dirty="0"/>
              <a:t> y </a:t>
            </a:r>
            <a:r>
              <a:rPr lang="en-US" dirty="0" err="1"/>
              <a:t>daith</a:t>
            </a:r>
            <a:r>
              <a:rPr lang="en-US" dirty="0"/>
              <a:t> </a:t>
            </a:r>
            <a:r>
              <a:rPr lang="en-US" dirty="0" err="1"/>
              <a:t>i’r</a:t>
            </a:r>
            <a:r>
              <a:rPr lang="en-US" dirty="0"/>
              <a:t> </a:t>
            </a:r>
            <a:r>
              <a:rPr lang="en-US" dirty="0" err="1"/>
              <a:t>goedwig</a:t>
            </a:r>
            <a:r>
              <a:rPr lang="en-US" dirty="0"/>
              <a:t>, </a:t>
            </a:r>
            <a:r>
              <a:rPr lang="en-US" dirty="0" err="1"/>
              <a:t>bydd</a:t>
            </a:r>
            <a:r>
              <a:rPr lang="en-US" dirty="0"/>
              <a:t> y plant </a:t>
            </a:r>
            <a:r>
              <a:rPr lang="en-US" dirty="0" err="1"/>
              <a:t>yn</a:t>
            </a:r>
            <a:r>
              <a:rPr lang="en-US" dirty="0"/>
              <a:t> </a:t>
            </a:r>
            <a:r>
              <a:rPr lang="en-US" dirty="0" err="1"/>
              <a:t>disgrifio</a:t>
            </a:r>
            <a:r>
              <a:rPr lang="en-US" dirty="0"/>
              <a:t> o </a:t>
            </a:r>
            <a:r>
              <a:rPr lang="en-US" dirty="0" err="1"/>
              <a:t>leiaf</a:t>
            </a:r>
            <a:r>
              <a:rPr lang="en-US" dirty="0"/>
              <a:t> 6 </a:t>
            </a:r>
            <a:r>
              <a:rPr lang="en-US" dirty="0" err="1"/>
              <a:t>gwahanol</a:t>
            </a:r>
            <a:r>
              <a:rPr lang="en-US" dirty="0"/>
              <a:t> math o </a:t>
            </a:r>
            <a:r>
              <a:rPr lang="en-US" dirty="0" err="1"/>
              <a:t>blanhigyn</a:t>
            </a:r>
            <a:r>
              <a:rPr lang="en-US" dirty="0"/>
              <a:t> a 6 math o </a:t>
            </a:r>
            <a:r>
              <a:rPr lang="en-US" dirty="0" err="1"/>
              <a:t>greadur</a:t>
            </a:r>
            <a:r>
              <a:rPr lang="en-US" dirty="0"/>
              <a:t> a </a:t>
            </a:r>
            <a:r>
              <a:rPr lang="en-US" dirty="0" err="1"/>
              <a:t>welir</a:t>
            </a:r>
            <a:r>
              <a:rPr lang="en-US" dirty="0"/>
              <a:t> </a:t>
            </a:r>
            <a:r>
              <a:rPr lang="en-US" dirty="0" err="1"/>
              <a:t>mewn</a:t>
            </a:r>
            <a:r>
              <a:rPr lang="en-US" dirty="0"/>
              <a:t> </a:t>
            </a:r>
            <a:r>
              <a:rPr lang="en-US" dirty="0" err="1"/>
              <a:t>coedwig</a:t>
            </a:r>
            <a:r>
              <a:rPr lang="en-US" dirty="0"/>
              <a:t>.</a:t>
            </a:r>
          </a:p>
        </p:txBody>
      </p:sp>
      <p:sp>
        <p:nvSpPr>
          <p:cNvPr id="4" name="TextBox 3"/>
          <p:cNvSpPr txBox="1"/>
          <p:nvPr/>
        </p:nvSpPr>
        <p:spPr>
          <a:xfrm>
            <a:off x="856060" y="3717032"/>
            <a:ext cx="7676380" cy="646331"/>
          </a:xfrm>
          <a:prstGeom prst="rect">
            <a:avLst/>
          </a:prstGeom>
          <a:noFill/>
        </p:spPr>
        <p:txBody>
          <a:bodyPr wrap="square" rtlCol="0">
            <a:spAutoFit/>
          </a:bodyPr>
          <a:lstStyle/>
          <a:p>
            <a:r>
              <a:rPr lang="en-US" b="1" dirty="0" err="1">
                <a:solidFill>
                  <a:srgbClr val="00B050"/>
                </a:solidFill>
              </a:rPr>
              <a:t>Aneglur</a:t>
            </a:r>
            <a:r>
              <a:rPr lang="en-US" b="1" dirty="0">
                <a:solidFill>
                  <a:srgbClr val="00B050"/>
                </a:solidFill>
              </a:rPr>
              <a:t> </a:t>
            </a:r>
            <a:r>
              <a:rPr lang="en-US" b="1" dirty="0" err="1">
                <a:solidFill>
                  <a:srgbClr val="00B050"/>
                </a:solidFill>
              </a:rPr>
              <a:t>ynghylch</a:t>
            </a:r>
            <a:r>
              <a:rPr lang="en-US" b="1" dirty="0">
                <a:solidFill>
                  <a:srgbClr val="00B050"/>
                </a:solidFill>
              </a:rPr>
              <a:t> yr </a:t>
            </a:r>
            <a:r>
              <a:rPr lang="en-US" b="1" dirty="0" err="1">
                <a:solidFill>
                  <a:srgbClr val="00B050"/>
                </a:solidFill>
              </a:rPr>
              <a:t>hyn</a:t>
            </a:r>
            <a:r>
              <a:rPr lang="en-US" b="1" dirty="0">
                <a:solidFill>
                  <a:srgbClr val="00B050"/>
                </a:solidFill>
              </a:rPr>
              <a:t> </a:t>
            </a:r>
            <a:r>
              <a:rPr lang="en-US" b="1" dirty="0" err="1">
                <a:solidFill>
                  <a:srgbClr val="00B050"/>
                </a:solidFill>
              </a:rPr>
              <a:t>mae’r</a:t>
            </a:r>
            <a:r>
              <a:rPr lang="en-US" b="1" dirty="0">
                <a:solidFill>
                  <a:srgbClr val="00B050"/>
                </a:solidFill>
              </a:rPr>
              <a:t>  plant </a:t>
            </a:r>
            <a:r>
              <a:rPr lang="en-US" b="1" dirty="0" err="1">
                <a:solidFill>
                  <a:srgbClr val="00B050"/>
                </a:solidFill>
              </a:rPr>
              <a:t>yn</a:t>
            </a:r>
            <a:r>
              <a:rPr lang="en-US" b="1" dirty="0">
                <a:solidFill>
                  <a:srgbClr val="00B050"/>
                </a:solidFill>
              </a:rPr>
              <a:t> </a:t>
            </a:r>
            <a:r>
              <a:rPr lang="en-US" b="1" dirty="0" err="1">
                <a:solidFill>
                  <a:srgbClr val="00B050"/>
                </a:solidFill>
              </a:rPr>
              <a:t>ei</a:t>
            </a:r>
            <a:r>
              <a:rPr lang="en-US" b="1" dirty="0">
                <a:solidFill>
                  <a:srgbClr val="00B050"/>
                </a:solidFill>
              </a:rPr>
              <a:t> </a:t>
            </a:r>
            <a:r>
              <a:rPr lang="en-US" b="1" dirty="0" err="1">
                <a:solidFill>
                  <a:srgbClr val="00B050"/>
                </a:solidFill>
              </a:rPr>
              <a:t>ddysgu</a:t>
            </a:r>
            <a:r>
              <a:rPr lang="en-US" b="1" dirty="0">
                <a:solidFill>
                  <a:srgbClr val="00B050"/>
                </a:solidFill>
              </a:rPr>
              <a:t> ... </a:t>
            </a:r>
            <a:r>
              <a:rPr lang="en-US" b="1" dirty="0" err="1">
                <a:solidFill>
                  <a:srgbClr val="00B050"/>
                </a:solidFill>
              </a:rPr>
              <a:t>cymaint</a:t>
            </a:r>
            <a:r>
              <a:rPr lang="en-US" b="1" dirty="0">
                <a:solidFill>
                  <a:srgbClr val="00B050"/>
                </a:solidFill>
              </a:rPr>
              <a:t> </a:t>
            </a:r>
            <a:r>
              <a:rPr lang="en-US" b="1" dirty="0" err="1">
                <a:solidFill>
                  <a:srgbClr val="00B050"/>
                </a:solidFill>
              </a:rPr>
              <a:t>o</a:t>
            </a:r>
            <a:r>
              <a:rPr lang="en-US" b="1" dirty="0">
                <a:solidFill>
                  <a:srgbClr val="00B050"/>
                </a:solidFill>
              </a:rPr>
              <a:t> </a:t>
            </a:r>
            <a:r>
              <a:rPr lang="en-US" b="1" dirty="0" err="1">
                <a:solidFill>
                  <a:srgbClr val="00B050"/>
                </a:solidFill>
              </a:rPr>
              <a:t>amrywiaeth</a:t>
            </a:r>
            <a:r>
              <a:rPr lang="en-US" b="1" dirty="0">
                <a:solidFill>
                  <a:srgbClr val="00B050"/>
                </a:solidFill>
              </a:rPr>
              <a:t> </a:t>
            </a:r>
            <a:r>
              <a:rPr lang="en-US" b="1" dirty="0" err="1">
                <a:solidFill>
                  <a:srgbClr val="00B050"/>
                </a:solidFill>
              </a:rPr>
              <a:t>yn</a:t>
            </a:r>
            <a:r>
              <a:rPr lang="en-US" b="1" dirty="0">
                <a:solidFill>
                  <a:srgbClr val="00B050"/>
                </a:solidFill>
              </a:rPr>
              <a:t> </a:t>
            </a:r>
            <a:r>
              <a:rPr lang="en-US" b="1" dirty="0" err="1">
                <a:solidFill>
                  <a:srgbClr val="00B050"/>
                </a:solidFill>
              </a:rPr>
              <a:t>y</a:t>
            </a:r>
            <a:r>
              <a:rPr lang="en-US" b="1" dirty="0">
                <a:solidFill>
                  <a:srgbClr val="00B050"/>
                </a:solidFill>
              </a:rPr>
              <a:t> </a:t>
            </a:r>
            <a:r>
              <a:rPr lang="en-US" b="1" dirty="0" err="1">
                <a:solidFill>
                  <a:srgbClr val="00B050"/>
                </a:solidFill>
              </a:rPr>
              <a:t>goedwig</a:t>
            </a:r>
            <a:endParaRPr lang="en-US" b="1" dirty="0">
              <a:solidFill>
                <a:srgbClr val="00B050"/>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linds(horizontal)">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800" dirty="0">
                <a:solidFill>
                  <a:srgbClr val="FF0000"/>
                </a:solidFill>
              </a:rPr>
              <a:t>PENODOL</a:t>
            </a:r>
          </a:p>
        </p:txBody>
      </p:sp>
      <p:sp>
        <p:nvSpPr>
          <p:cNvPr id="3" name="Content Placeholder 2"/>
          <p:cNvSpPr>
            <a:spLocks noGrp="1"/>
          </p:cNvSpPr>
          <p:nvPr>
            <p:ph idx="1"/>
          </p:nvPr>
        </p:nvSpPr>
        <p:spPr/>
        <p:txBody>
          <a:bodyPr>
            <a:normAutofit fontScale="62500" lnSpcReduction="20000"/>
          </a:bodyPr>
          <a:lstStyle/>
          <a:p>
            <a:pPr>
              <a:buNone/>
            </a:pPr>
            <a:r>
              <a:rPr lang="en-US" sz="2900" dirty="0" err="1"/>
              <a:t>Enghraifft</a:t>
            </a:r>
            <a:r>
              <a:rPr lang="en-US" sz="2900" dirty="0"/>
              <a:t> </a:t>
            </a:r>
            <a:r>
              <a:rPr lang="en-US" sz="2900" dirty="0" err="1"/>
              <a:t>amhenodol</a:t>
            </a:r>
            <a:endParaRPr lang="en-US" sz="2900" dirty="0"/>
          </a:p>
          <a:p>
            <a:endParaRPr lang="en-US" dirty="0"/>
          </a:p>
          <a:p>
            <a:r>
              <a:rPr lang="en-US" sz="3100" dirty="0" err="1"/>
              <a:t>Bydd</a:t>
            </a:r>
            <a:r>
              <a:rPr lang="en-US" sz="3100" dirty="0"/>
              <a:t> y plant </a:t>
            </a:r>
            <a:r>
              <a:rPr lang="en-US" sz="3100" dirty="0" err="1"/>
              <a:t>yn</a:t>
            </a:r>
            <a:r>
              <a:rPr lang="en-US" sz="3100" dirty="0"/>
              <a:t> </a:t>
            </a:r>
            <a:r>
              <a:rPr lang="en-US" sz="3100" dirty="0" err="1"/>
              <a:t>gwneud</a:t>
            </a:r>
            <a:r>
              <a:rPr lang="en-US" sz="3100" dirty="0"/>
              <a:t> </a:t>
            </a:r>
            <a:r>
              <a:rPr lang="en-US" sz="3100" dirty="0" err="1"/>
              <a:t>nodiadau</a:t>
            </a:r>
            <a:r>
              <a:rPr lang="en-US" sz="3100" dirty="0"/>
              <a:t> am </a:t>
            </a:r>
            <a:r>
              <a:rPr lang="en-US" sz="3100" dirty="0" err="1"/>
              <a:t>gwymp</a:t>
            </a:r>
            <a:r>
              <a:rPr lang="en-US" sz="3100" dirty="0"/>
              <a:t> y </a:t>
            </a:r>
            <a:r>
              <a:rPr lang="en-US" sz="3100" dirty="0" err="1"/>
              <a:t>farchnad</a:t>
            </a:r>
            <a:r>
              <a:rPr lang="en-US" sz="3100" dirty="0"/>
              <a:t> </a:t>
            </a:r>
            <a:r>
              <a:rPr lang="en-US" sz="3100" dirty="0" err="1"/>
              <a:t>stoc</a:t>
            </a:r>
            <a:r>
              <a:rPr lang="en-US" sz="3100" dirty="0"/>
              <a:t> 1929.</a:t>
            </a:r>
          </a:p>
          <a:p>
            <a:pPr marL="0" indent="0">
              <a:buNone/>
            </a:pPr>
            <a:endParaRPr lang="en-US" sz="3100" dirty="0"/>
          </a:p>
          <a:p>
            <a:pPr>
              <a:buNone/>
            </a:pPr>
            <a:r>
              <a:rPr lang="en-US" sz="2900" dirty="0" err="1"/>
              <a:t>Enghraifft</a:t>
            </a:r>
            <a:r>
              <a:rPr lang="en-US" sz="2900" dirty="0"/>
              <a:t> </a:t>
            </a:r>
            <a:r>
              <a:rPr lang="en-US" sz="2900" dirty="0" err="1"/>
              <a:t>benodol</a:t>
            </a:r>
            <a:endParaRPr lang="en-US" sz="2900" dirty="0"/>
          </a:p>
          <a:p>
            <a:pPr marL="0" indent="0">
              <a:buNone/>
            </a:pPr>
            <a:endParaRPr lang="en-US" dirty="0"/>
          </a:p>
          <a:p>
            <a:r>
              <a:rPr lang="en-US" sz="3400" dirty="0" err="1">
                <a:solidFill>
                  <a:srgbClr val="FF0000"/>
                </a:solidFill>
              </a:rPr>
              <a:t>Erbyn</a:t>
            </a:r>
            <a:r>
              <a:rPr lang="en-US" sz="3400" dirty="0">
                <a:solidFill>
                  <a:srgbClr val="FF0000"/>
                </a:solidFill>
              </a:rPr>
              <a:t> </a:t>
            </a:r>
            <a:r>
              <a:rPr lang="en-US" sz="3400" dirty="0" err="1">
                <a:solidFill>
                  <a:srgbClr val="FF0000"/>
                </a:solidFill>
              </a:rPr>
              <a:t>diwedd</a:t>
            </a:r>
            <a:r>
              <a:rPr lang="en-US" sz="3400" dirty="0">
                <a:solidFill>
                  <a:srgbClr val="FF0000"/>
                </a:solidFill>
              </a:rPr>
              <a:t> y </a:t>
            </a:r>
            <a:r>
              <a:rPr lang="en-US" sz="3400" dirty="0" err="1">
                <a:solidFill>
                  <a:srgbClr val="FF0000"/>
                </a:solidFill>
              </a:rPr>
              <a:t>wers</a:t>
            </a:r>
            <a:r>
              <a:rPr lang="en-US" sz="3400" dirty="0">
                <a:solidFill>
                  <a:srgbClr val="FF0000"/>
                </a:solidFill>
              </a:rPr>
              <a:t>, </a:t>
            </a:r>
            <a:r>
              <a:rPr lang="en-US" sz="3400" dirty="0" err="1">
                <a:solidFill>
                  <a:srgbClr val="FF0000"/>
                </a:solidFill>
              </a:rPr>
              <a:t>bydd</a:t>
            </a:r>
            <a:r>
              <a:rPr lang="en-US" sz="3400" dirty="0">
                <a:solidFill>
                  <a:srgbClr val="FF0000"/>
                </a:solidFill>
              </a:rPr>
              <a:t> y plant </a:t>
            </a:r>
            <a:r>
              <a:rPr lang="en-US" sz="3400" dirty="0" err="1">
                <a:solidFill>
                  <a:srgbClr val="FF0000"/>
                </a:solidFill>
              </a:rPr>
              <a:t>yn</a:t>
            </a:r>
            <a:r>
              <a:rPr lang="en-US" sz="3400" dirty="0">
                <a:solidFill>
                  <a:srgbClr val="FF0000"/>
                </a:solidFill>
              </a:rPr>
              <a:t> </a:t>
            </a:r>
            <a:r>
              <a:rPr lang="en-US" sz="3400" dirty="0" err="1">
                <a:solidFill>
                  <a:srgbClr val="FF0000"/>
                </a:solidFill>
              </a:rPr>
              <a:t>cwblhau'r</a:t>
            </a:r>
            <a:r>
              <a:rPr lang="en-US" sz="3400" dirty="0">
                <a:solidFill>
                  <a:srgbClr val="FF0000"/>
                </a:solidFill>
              </a:rPr>
              <a:t> map </a:t>
            </a:r>
            <a:r>
              <a:rPr lang="en-US" sz="3400" dirty="0" err="1">
                <a:solidFill>
                  <a:srgbClr val="FF0000"/>
                </a:solidFill>
              </a:rPr>
              <a:t>meddwl</a:t>
            </a:r>
            <a:r>
              <a:rPr lang="en-US" sz="3400" dirty="0">
                <a:solidFill>
                  <a:srgbClr val="FF0000"/>
                </a:solidFill>
              </a:rPr>
              <a:t> </a:t>
            </a:r>
            <a:r>
              <a:rPr lang="en-US" sz="3400" dirty="0" err="1">
                <a:solidFill>
                  <a:srgbClr val="FF0000"/>
                </a:solidFill>
              </a:rPr>
              <a:t>aml-lif</a:t>
            </a:r>
            <a:r>
              <a:rPr lang="en-US" sz="3400" dirty="0">
                <a:solidFill>
                  <a:srgbClr val="FF0000"/>
                </a:solidFill>
              </a:rPr>
              <a:t> </a:t>
            </a:r>
            <a:r>
              <a:rPr lang="en-US" sz="3400" dirty="0" err="1">
                <a:solidFill>
                  <a:srgbClr val="FF0000"/>
                </a:solidFill>
              </a:rPr>
              <a:t>yn</a:t>
            </a:r>
            <a:r>
              <a:rPr lang="en-US" sz="3400" dirty="0">
                <a:solidFill>
                  <a:srgbClr val="FF0000"/>
                </a:solidFill>
              </a:rPr>
              <a:t> </a:t>
            </a:r>
            <a:r>
              <a:rPr lang="en-US" sz="3400" dirty="0" err="1">
                <a:solidFill>
                  <a:srgbClr val="FF0000"/>
                </a:solidFill>
              </a:rPr>
              <a:t>dangos</a:t>
            </a:r>
            <a:r>
              <a:rPr lang="en-US" sz="3400" dirty="0">
                <a:solidFill>
                  <a:srgbClr val="FF0000"/>
                </a:solidFill>
              </a:rPr>
              <a:t> </a:t>
            </a:r>
            <a:r>
              <a:rPr lang="en-US" sz="3400" dirty="0" err="1">
                <a:solidFill>
                  <a:srgbClr val="FF0000"/>
                </a:solidFill>
              </a:rPr>
              <a:t>achosion</a:t>
            </a:r>
            <a:r>
              <a:rPr lang="en-US" sz="3400" dirty="0">
                <a:solidFill>
                  <a:srgbClr val="FF0000"/>
                </a:solidFill>
              </a:rPr>
              <a:t> ac </a:t>
            </a:r>
            <a:r>
              <a:rPr lang="en-US" sz="3400" dirty="0" err="1">
                <a:solidFill>
                  <a:srgbClr val="FF0000"/>
                </a:solidFill>
              </a:rPr>
              <a:t>effeithiau</a:t>
            </a:r>
            <a:r>
              <a:rPr lang="en-US" sz="3400" dirty="0">
                <a:solidFill>
                  <a:srgbClr val="FF0000"/>
                </a:solidFill>
              </a:rPr>
              <a:t> </a:t>
            </a:r>
            <a:r>
              <a:rPr lang="en-US" sz="3400" dirty="0" err="1">
                <a:solidFill>
                  <a:srgbClr val="FF0000"/>
                </a:solidFill>
              </a:rPr>
              <a:t>cwymp</a:t>
            </a:r>
            <a:r>
              <a:rPr lang="en-US" sz="3400" dirty="0">
                <a:solidFill>
                  <a:srgbClr val="FF0000"/>
                </a:solidFill>
              </a:rPr>
              <a:t> y </a:t>
            </a:r>
            <a:r>
              <a:rPr lang="en-US" sz="3400" dirty="0" err="1">
                <a:solidFill>
                  <a:srgbClr val="FF0000"/>
                </a:solidFill>
              </a:rPr>
              <a:t>farchnad</a:t>
            </a:r>
            <a:r>
              <a:rPr lang="en-US" sz="3400" dirty="0">
                <a:solidFill>
                  <a:srgbClr val="FF0000"/>
                </a:solidFill>
              </a:rPr>
              <a:t> </a:t>
            </a:r>
            <a:r>
              <a:rPr lang="en-US" sz="3400" dirty="0" err="1">
                <a:solidFill>
                  <a:srgbClr val="FF0000"/>
                </a:solidFill>
              </a:rPr>
              <a:t>stoc</a:t>
            </a:r>
            <a:r>
              <a:rPr lang="en-US" sz="3400" dirty="0">
                <a:solidFill>
                  <a:srgbClr val="FF0000"/>
                </a:solidFill>
              </a:rPr>
              <a:t> yn1929.</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F8CA26-AACD-8A4E-AB47-5034F06FF27F}"/>
              </a:ext>
            </a:extLst>
          </p:cNvPr>
          <p:cNvSpPr>
            <a:spLocks noGrp="1"/>
          </p:cNvSpPr>
          <p:nvPr>
            <p:ph type="title"/>
          </p:nvPr>
        </p:nvSpPr>
        <p:spPr/>
        <p:txBody>
          <a:bodyPr/>
          <a:lstStyle/>
          <a:p>
            <a:r>
              <a:rPr lang="en-US" dirty="0" err="1">
                <a:solidFill>
                  <a:schemeClr val="accent1">
                    <a:lumMod val="75000"/>
                  </a:schemeClr>
                </a:solidFill>
              </a:rPr>
              <a:t>uchelgeisiol</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xmlns="" id="{08B6BC08-B01E-C440-AF8E-F4E2A2A862B0}"/>
              </a:ext>
            </a:extLst>
          </p:cNvPr>
          <p:cNvSpPr>
            <a:spLocks noGrp="1"/>
          </p:cNvSpPr>
          <p:nvPr>
            <p:ph idx="1"/>
          </p:nvPr>
        </p:nvSpPr>
        <p:spPr/>
        <p:txBody>
          <a:bodyPr/>
          <a:lstStyle/>
          <a:p>
            <a:r>
              <a:rPr lang="en-US" dirty="0" err="1"/>
              <a:t>Meddyliwch</a:t>
            </a:r>
            <a:r>
              <a:rPr lang="en-US" dirty="0"/>
              <a:t> </a:t>
            </a:r>
            <a:r>
              <a:rPr lang="en-US" dirty="0" err="1"/>
              <a:t>nol</a:t>
            </a:r>
            <a:r>
              <a:rPr lang="en-US" dirty="0"/>
              <a:t> </a:t>
            </a:r>
            <a:r>
              <a:rPr lang="en-US" dirty="0" err="1"/>
              <a:t>i</a:t>
            </a:r>
            <a:r>
              <a:rPr lang="en-US" dirty="0"/>
              <a:t> PAP1.</a:t>
            </a:r>
          </a:p>
          <a:p>
            <a:r>
              <a:rPr lang="en-US" dirty="0"/>
              <a:t>Pa </a:t>
            </a:r>
            <a:r>
              <a:rPr lang="en-US" dirty="0" err="1"/>
              <a:t>mor</a:t>
            </a:r>
            <a:r>
              <a:rPr lang="en-US" dirty="0"/>
              <a:t> </a:t>
            </a:r>
            <a:r>
              <a:rPr lang="en-US" dirty="0" err="1"/>
              <a:t>uchelgeisiol</a:t>
            </a:r>
            <a:r>
              <a:rPr lang="en-US" dirty="0"/>
              <a:t> </a:t>
            </a:r>
            <a:r>
              <a:rPr lang="en-US" dirty="0" err="1"/>
              <a:t>yw’r</a:t>
            </a:r>
            <a:r>
              <a:rPr lang="en-US" dirty="0"/>
              <a:t> </a:t>
            </a:r>
            <a:r>
              <a:rPr lang="en-US" dirty="0" err="1"/>
              <a:t>targedau</a:t>
            </a:r>
            <a:r>
              <a:rPr lang="en-US" dirty="0"/>
              <a:t> </a:t>
            </a:r>
            <a:r>
              <a:rPr lang="en-US" dirty="0" err="1"/>
              <a:t>yn</a:t>
            </a:r>
            <a:r>
              <a:rPr lang="en-US" dirty="0"/>
              <a:t> </a:t>
            </a:r>
            <a:r>
              <a:rPr lang="en-US" dirty="0" err="1"/>
              <a:t>eich</a:t>
            </a:r>
            <a:r>
              <a:rPr lang="en-US" dirty="0"/>
              <a:t> </a:t>
            </a:r>
            <a:r>
              <a:rPr lang="en-US" dirty="0" err="1"/>
              <a:t>cynllun</a:t>
            </a:r>
            <a:r>
              <a:rPr lang="en-US" dirty="0"/>
              <a:t> </a:t>
            </a:r>
            <a:r>
              <a:rPr lang="en-US" dirty="0" err="1"/>
              <a:t>gwers</a:t>
            </a:r>
            <a:r>
              <a:rPr lang="en-US" dirty="0"/>
              <a:t>  </a:t>
            </a:r>
            <a:r>
              <a:rPr lang="en-US" dirty="0" err="1"/>
              <a:t>ar</a:t>
            </a:r>
            <a:r>
              <a:rPr lang="en-US" dirty="0"/>
              <a:t> </a:t>
            </a:r>
            <a:r>
              <a:rPr lang="en-US" dirty="0" err="1"/>
              <a:t>gyfer</a:t>
            </a:r>
            <a:r>
              <a:rPr lang="en-US" dirty="0"/>
              <a:t> y </a:t>
            </a:r>
            <a:r>
              <a:rPr lang="en-US" dirty="0" err="1"/>
              <a:t>dysgwyr</a:t>
            </a:r>
            <a:r>
              <a:rPr lang="en-US" dirty="0"/>
              <a:t> </a:t>
            </a:r>
            <a:r>
              <a:rPr lang="en-US" dirty="0" err="1"/>
              <a:t>oedd</a:t>
            </a:r>
            <a:r>
              <a:rPr lang="en-US" dirty="0"/>
              <a:t> </a:t>
            </a:r>
            <a:r>
              <a:rPr lang="en-US" dirty="0" err="1"/>
              <a:t>yn</a:t>
            </a:r>
            <a:r>
              <a:rPr lang="en-US" dirty="0"/>
              <a:t> </a:t>
            </a:r>
            <a:r>
              <a:rPr lang="en-US" dirty="0" err="1"/>
              <a:t>eich</a:t>
            </a:r>
            <a:r>
              <a:rPr lang="en-US" dirty="0"/>
              <a:t> </a:t>
            </a:r>
            <a:r>
              <a:rPr lang="en-US" dirty="0" err="1"/>
              <a:t>dosbarth</a:t>
            </a:r>
            <a:r>
              <a:rPr lang="en-US" dirty="0"/>
              <a:t>?</a:t>
            </a:r>
          </a:p>
          <a:p>
            <a:r>
              <a:rPr lang="en-US" dirty="0" err="1"/>
              <a:t>Oes</a:t>
            </a:r>
            <a:r>
              <a:rPr lang="en-US" dirty="0"/>
              <a:t> </a:t>
            </a:r>
            <a:r>
              <a:rPr lang="en-US" dirty="0" err="1"/>
              <a:t>lle</a:t>
            </a:r>
            <a:r>
              <a:rPr lang="en-US" dirty="0"/>
              <a:t> i </a:t>
            </a:r>
            <a:r>
              <a:rPr lang="en-US" dirty="0" err="1"/>
              <a:t>wella</a:t>
            </a:r>
            <a:r>
              <a:rPr lang="en-US" dirty="0"/>
              <a:t>?</a:t>
            </a:r>
          </a:p>
        </p:txBody>
      </p:sp>
    </p:spTree>
    <p:extLst>
      <p:ext uri="{BB962C8B-B14F-4D97-AF65-F5344CB8AC3E}">
        <p14:creationId xmlns:p14="http://schemas.microsoft.com/office/powerpoint/2010/main" val="19811498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85800"/>
            <a:ext cx="8002588" cy="438150"/>
          </a:xfrm>
        </p:spPr>
        <p:txBody>
          <a:bodyPr>
            <a:normAutofit fontScale="90000"/>
          </a:bodyPr>
          <a:lstStyle/>
          <a:p>
            <a:pPr algn="ctr"/>
            <a:r>
              <a:rPr lang="en-US" sz="6000" dirty="0" err="1">
                <a:solidFill>
                  <a:srgbClr val="0070C0"/>
                </a:solidFill>
              </a:rPr>
              <a:t>synhwyrol</a:t>
            </a:r>
            <a:endParaRPr lang="en-US" dirty="0">
              <a:solidFill>
                <a:srgbClr val="0070C0"/>
              </a:solidFill>
            </a:endParaRPr>
          </a:p>
        </p:txBody>
      </p:sp>
      <p:sp>
        <p:nvSpPr>
          <p:cNvPr id="3" name="Content Placeholder 2"/>
          <p:cNvSpPr>
            <a:spLocks noGrp="1"/>
          </p:cNvSpPr>
          <p:nvPr>
            <p:ph idx="1"/>
          </p:nvPr>
        </p:nvSpPr>
        <p:spPr>
          <a:xfrm>
            <a:off x="304800" y="2209800"/>
            <a:ext cx="8002588" cy="5073650"/>
          </a:xfrm>
        </p:spPr>
        <p:txBody>
          <a:bodyPr/>
          <a:lstStyle/>
          <a:p>
            <a:r>
              <a:rPr lang="en-US" dirty="0" err="1"/>
              <a:t>Sut</a:t>
            </a:r>
            <a:r>
              <a:rPr lang="en-US" dirty="0"/>
              <a:t> </a:t>
            </a:r>
            <a:r>
              <a:rPr lang="en-US" dirty="0" err="1"/>
              <a:t>ydych</a:t>
            </a:r>
            <a:r>
              <a:rPr lang="en-US" dirty="0"/>
              <a:t> </a:t>
            </a:r>
            <a:r>
              <a:rPr lang="en-US" dirty="0" err="1"/>
              <a:t>chi'n</a:t>
            </a:r>
            <a:r>
              <a:rPr lang="en-US" dirty="0"/>
              <a:t> </a:t>
            </a:r>
            <a:r>
              <a:rPr lang="en-US" dirty="0" err="1"/>
              <a:t>gwneud</a:t>
            </a:r>
            <a:r>
              <a:rPr lang="en-US" dirty="0"/>
              <a:t> </a:t>
            </a:r>
            <a:r>
              <a:rPr lang="en-US" dirty="0" err="1"/>
              <a:t>yn</a:t>
            </a:r>
            <a:r>
              <a:rPr lang="en-US" dirty="0"/>
              <a:t> </a:t>
            </a:r>
            <a:r>
              <a:rPr lang="en-US" dirty="0" err="1"/>
              <a:t>siŵr</a:t>
            </a:r>
            <a:r>
              <a:rPr lang="en-US" dirty="0"/>
              <a:t> </a:t>
            </a:r>
            <a:r>
              <a:rPr lang="en-US" dirty="0" err="1"/>
              <a:t>bod</a:t>
            </a:r>
            <a:r>
              <a:rPr lang="en-US" dirty="0"/>
              <a:t> </a:t>
            </a:r>
            <a:r>
              <a:rPr lang="en-US" dirty="0" err="1"/>
              <a:t>eich</a:t>
            </a:r>
            <a:r>
              <a:rPr lang="en-US" dirty="0"/>
              <a:t> </a:t>
            </a:r>
            <a:r>
              <a:rPr lang="en-US" dirty="0" err="1"/>
              <a:t>canlyniadau</a:t>
            </a:r>
            <a:r>
              <a:rPr lang="en-US" dirty="0"/>
              <a:t> </a:t>
            </a:r>
            <a:r>
              <a:rPr lang="en-US" dirty="0" err="1"/>
              <a:t>dysgu</a:t>
            </a:r>
            <a:r>
              <a:rPr lang="en-US" dirty="0"/>
              <a:t> BOB AMSER </a:t>
            </a:r>
            <a:r>
              <a:rPr lang="en-US" dirty="0" err="1"/>
              <a:t>yn</a:t>
            </a:r>
            <a:r>
              <a:rPr lang="en-US" dirty="0"/>
              <a:t> </a:t>
            </a:r>
            <a:r>
              <a:rPr lang="en-US" dirty="0" err="1"/>
              <a:t>berthnasol</a:t>
            </a:r>
            <a:r>
              <a:rPr lang="en-US" dirty="0"/>
              <a:t>?</a:t>
            </a:r>
          </a:p>
        </p:txBody>
      </p:sp>
      <p:pic>
        <p:nvPicPr>
          <p:cNvPr id="4" name="Picture 3"/>
          <p:cNvPicPr>
            <a:picLocks noChangeAspect="1"/>
          </p:cNvPicPr>
          <p:nvPr/>
        </p:nvPicPr>
        <p:blipFill>
          <a:blip r:embed="rId2"/>
          <a:stretch>
            <a:fillRect/>
          </a:stretch>
        </p:blipFill>
        <p:spPr>
          <a:xfrm rot="1043327">
            <a:off x="4781619" y="3838822"/>
            <a:ext cx="1352927" cy="1905373"/>
          </a:xfrm>
          <a:prstGeom prst="rect">
            <a:avLst/>
          </a:prstGeom>
        </p:spPr>
      </p:pic>
      <p:pic>
        <p:nvPicPr>
          <p:cNvPr id="5" name="Picture 4"/>
          <p:cNvPicPr>
            <a:picLocks noChangeAspect="1"/>
          </p:cNvPicPr>
          <p:nvPr/>
        </p:nvPicPr>
        <p:blipFill>
          <a:blip r:embed="rId3"/>
          <a:stretch>
            <a:fillRect/>
          </a:stretch>
        </p:blipFill>
        <p:spPr>
          <a:xfrm rot="1096142">
            <a:off x="3784870" y="3737409"/>
            <a:ext cx="1485900" cy="2108200"/>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linds(horizont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blinds(horizontal)">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209800"/>
            <a:ext cx="8002588" cy="5073650"/>
          </a:xfrm>
        </p:spPr>
        <p:txBody>
          <a:bodyPr/>
          <a:lstStyle/>
          <a:p>
            <a:r>
              <a:rPr lang="en-US" dirty="0" err="1">
                <a:solidFill>
                  <a:srgbClr val="FFFF00"/>
                </a:solidFill>
              </a:rPr>
              <a:t>Erbyn</a:t>
            </a:r>
            <a:r>
              <a:rPr lang="en-US" dirty="0">
                <a:solidFill>
                  <a:srgbClr val="FFFF00"/>
                </a:solidFill>
              </a:rPr>
              <a:t> </a:t>
            </a:r>
            <a:r>
              <a:rPr lang="en-US" dirty="0" err="1">
                <a:solidFill>
                  <a:srgbClr val="FFFF00"/>
                </a:solidFill>
              </a:rPr>
              <a:t>diwedd</a:t>
            </a:r>
            <a:r>
              <a:rPr lang="en-US" dirty="0">
                <a:solidFill>
                  <a:srgbClr val="FFFF00"/>
                </a:solidFill>
              </a:rPr>
              <a:t> </a:t>
            </a:r>
            <a:r>
              <a:rPr lang="en-US" dirty="0" err="1">
                <a:solidFill>
                  <a:srgbClr val="FFFF00"/>
                </a:solidFill>
              </a:rPr>
              <a:t>y</a:t>
            </a:r>
            <a:r>
              <a:rPr lang="en-US" dirty="0">
                <a:solidFill>
                  <a:srgbClr val="FFFF00"/>
                </a:solidFill>
              </a:rPr>
              <a:t> </a:t>
            </a:r>
            <a:r>
              <a:rPr lang="en-US" dirty="0" err="1">
                <a:solidFill>
                  <a:srgbClr val="FFFF00"/>
                </a:solidFill>
              </a:rPr>
              <a:t>wers</a:t>
            </a:r>
            <a:r>
              <a:rPr lang="en-US" dirty="0">
                <a:solidFill>
                  <a:srgbClr val="FFFF00"/>
                </a:solidFill>
              </a:rPr>
              <a:t>, </a:t>
            </a:r>
            <a:r>
              <a:rPr lang="en-US" dirty="0" err="1">
                <a:solidFill>
                  <a:srgbClr val="FFFF00"/>
                </a:solidFill>
              </a:rPr>
              <a:t>dylech</a:t>
            </a:r>
            <a:r>
              <a:rPr lang="en-US" dirty="0">
                <a:solidFill>
                  <a:srgbClr val="FFFF00"/>
                </a:solidFill>
              </a:rPr>
              <a:t> </a:t>
            </a:r>
            <a:r>
              <a:rPr lang="en-US" dirty="0" err="1">
                <a:solidFill>
                  <a:srgbClr val="FFFF00"/>
                </a:solidFill>
              </a:rPr>
              <a:t>fod</a:t>
            </a:r>
            <a:r>
              <a:rPr lang="en-US" dirty="0">
                <a:solidFill>
                  <a:srgbClr val="FFFF00"/>
                </a:solidFill>
              </a:rPr>
              <a:t> </a:t>
            </a:r>
            <a:r>
              <a:rPr lang="en-US" dirty="0" err="1">
                <a:solidFill>
                  <a:srgbClr val="FFFF00"/>
                </a:solidFill>
              </a:rPr>
              <a:t>yn</a:t>
            </a:r>
            <a:r>
              <a:rPr lang="en-US" dirty="0">
                <a:solidFill>
                  <a:srgbClr val="FFFF00"/>
                </a:solidFill>
              </a:rPr>
              <a:t> </a:t>
            </a:r>
            <a:r>
              <a:rPr lang="en-US" dirty="0" err="1">
                <a:solidFill>
                  <a:srgbClr val="FFFF00"/>
                </a:solidFill>
              </a:rPr>
              <a:t>gallu</a:t>
            </a:r>
            <a:r>
              <a:rPr lang="en-US" dirty="0">
                <a:solidFill>
                  <a:srgbClr val="FFFF00"/>
                </a:solidFill>
              </a:rPr>
              <a:t> </a:t>
            </a:r>
            <a:r>
              <a:rPr lang="en-US" dirty="0" err="1">
                <a:solidFill>
                  <a:srgbClr val="FFFF00"/>
                </a:solidFill>
              </a:rPr>
              <a:t>trafod</a:t>
            </a:r>
            <a:r>
              <a:rPr lang="en-US" dirty="0">
                <a:solidFill>
                  <a:srgbClr val="FFFF00"/>
                </a:solidFill>
              </a:rPr>
              <a:t> tri </a:t>
            </a:r>
            <a:r>
              <a:rPr lang="en-US" dirty="0" err="1">
                <a:solidFill>
                  <a:srgbClr val="FFFF00"/>
                </a:solidFill>
              </a:rPr>
              <a:t>gwelliannau</a:t>
            </a:r>
            <a:r>
              <a:rPr lang="en-US" dirty="0">
                <a:solidFill>
                  <a:srgbClr val="FFFF00"/>
                </a:solidFill>
              </a:rPr>
              <a:t> </a:t>
            </a:r>
            <a:r>
              <a:rPr lang="en-US" dirty="0" err="1">
                <a:solidFill>
                  <a:srgbClr val="FFFF00"/>
                </a:solidFill>
              </a:rPr>
              <a:t>posibl</a:t>
            </a:r>
            <a:r>
              <a:rPr lang="en-US" dirty="0">
                <a:solidFill>
                  <a:srgbClr val="FFFF00"/>
                </a:solidFill>
              </a:rPr>
              <a:t> </a:t>
            </a:r>
            <a:r>
              <a:rPr lang="en-US" dirty="0" err="1">
                <a:solidFill>
                  <a:srgbClr val="FFFF00"/>
                </a:solidFill>
              </a:rPr>
              <a:t>i</a:t>
            </a:r>
            <a:r>
              <a:rPr lang="en-US" dirty="0">
                <a:solidFill>
                  <a:srgbClr val="FFFF00"/>
                </a:solidFill>
              </a:rPr>
              <a:t> </a:t>
            </a:r>
            <a:r>
              <a:rPr lang="en-US" dirty="0" err="1">
                <a:solidFill>
                  <a:srgbClr val="FFFF00"/>
                </a:solidFill>
              </a:rPr>
              <a:t>reoli</a:t>
            </a:r>
            <a:r>
              <a:rPr lang="en-US" dirty="0">
                <a:solidFill>
                  <a:srgbClr val="FFFF00"/>
                </a:solidFill>
              </a:rPr>
              <a:t> </a:t>
            </a:r>
            <a:r>
              <a:rPr lang="en-US" dirty="0" err="1">
                <a:solidFill>
                  <a:srgbClr val="FFFF00"/>
                </a:solidFill>
              </a:rPr>
              <a:t>gwastraff</a:t>
            </a:r>
            <a:r>
              <a:rPr lang="en-US" dirty="0">
                <a:solidFill>
                  <a:srgbClr val="FFFF00"/>
                </a:solidFill>
              </a:rPr>
              <a:t>  </a:t>
            </a:r>
            <a:r>
              <a:rPr lang="en-US" dirty="0" err="1">
                <a:solidFill>
                  <a:srgbClr val="FFFF00"/>
                </a:solidFill>
              </a:rPr>
              <a:t>yn</a:t>
            </a:r>
            <a:r>
              <a:rPr lang="en-US" dirty="0">
                <a:solidFill>
                  <a:srgbClr val="FFFF00"/>
                </a:solidFill>
              </a:rPr>
              <a:t> </a:t>
            </a:r>
            <a:r>
              <a:rPr lang="en-US" dirty="0" err="1">
                <a:solidFill>
                  <a:srgbClr val="FFFF00"/>
                </a:solidFill>
              </a:rPr>
              <a:t>amser</a:t>
            </a:r>
            <a:r>
              <a:rPr lang="en-US" dirty="0">
                <a:solidFill>
                  <a:srgbClr val="FFFF00"/>
                </a:solidFill>
              </a:rPr>
              <a:t> </a:t>
            </a:r>
            <a:r>
              <a:rPr lang="en-US" dirty="0" err="1">
                <a:solidFill>
                  <a:srgbClr val="FFFF00"/>
                </a:solidFill>
              </a:rPr>
              <a:t>y</a:t>
            </a:r>
            <a:r>
              <a:rPr lang="en-US" dirty="0">
                <a:solidFill>
                  <a:srgbClr val="FFFF00"/>
                </a:solidFill>
              </a:rPr>
              <a:t> </a:t>
            </a:r>
            <a:r>
              <a:rPr lang="en-US" dirty="0" err="1">
                <a:solidFill>
                  <a:srgbClr val="FFFF00"/>
                </a:solidFill>
              </a:rPr>
              <a:t>Tuduriaid</a:t>
            </a:r>
            <a:r>
              <a:rPr lang="en-US" dirty="0">
                <a:solidFill>
                  <a:srgbClr val="FFFF00"/>
                </a:solidFill>
              </a:rPr>
              <a:t>.</a:t>
            </a:r>
          </a:p>
        </p:txBody>
      </p:sp>
      <p:sp>
        <p:nvSpPr>
          <p:cNvPr id="4" name="TextBox 3"/>
          <p:cNvSpPr txBox="1"/>
          <p:nvPr/>
        </p:nvSpPr>
        <p:spPr>
          <a:xfrm>
            <a:off x="1337393" y="1887987"/>
            <a:ext cx="1005403" cy="369332"/>
          </a:xfrm>
          <a:prstGeom prst="rect">
            <a:avLst/>
          </a:prstGeom>
          <a:noFill/>
        </p:spPr>
        <p:txBody>
          <a:bodyPr wrap="none" rtlCol="0">
            <a:spAutoFit/>
          </a:bodyPr>
          <a:lstStyle/>
          <a:p>
            <a:r>
              <a:rPr lang="en-US" dirty="0" err="1">
                <a:ln w="18415" cmpd="sng">
                  <a:solidFill>
                    <a:srgbClr val="FFFFFF"/>
                  </a:solidFill>
                  <a:prstDash val="solid"/>
                </a:ln>
                <a:solidFill>
                  <a:srgbClr val="FFB17C"/>
                </a:solidFill>
                <a:effectLst>
                  <a:outerShdw blurRad="63500" dir="3600000" algn="tl" rotWithShape="0">
                    <a:srgbClr val="000000">
                      <a:alpha val="70000"/>
                    </a:srgbClr>
                  </a:outerShdw>
                </a:effectLst>
              </a:rPr>
              <a:t>amserol</a:t>
            </a:r>
            <a:endParaRPr lang="en-US" dirty="0">
              <a:solidFill>
                <a:srgbClr val="FFB17C"/>
              </a:solidFill>
            </a:endParaRPr>
          </a:p>
        </p:txBody>
      </p:sp>
      <p:sp>
        <p:nvSpPr>
          <p:cNvPr id="5" name="Rectangle 4"/>
          <p:cNvSpPr/>
          <p:nvPr/>
        </p:nvSpPr>
        <p:spPr>
          <a:xfrm>
            <a:off x="2808353" y="3678334"/>
            <a:ext cx="2340943" cy="400110"/>
          </a:xfrm>
          <a:prstGeom prst="rect">
            <a:avLst/>
          </a:prstGeom>
          <a:noFill/>
        </p:spPr>
        <p:txBody>
          <a:bodyPr wrap="square" lIns="91440" tIns="45720" rIns="91440" bIns="45720">
            <a:spAutoFit/>
          </a:bodyPr>
          <a:lstStyle/>
          <a:p>
            <a:pPr algn="ctr"/>
            <a:r>
              <a:rPr lang="cy-GB" sz="2000" dirty="0">
                <a:ln w="18415" cmpd="sng">
                  <a:solidFill>
                    <a:srgbClr val="FFFFFF"/>
                  </a:solidFill>
                  <a:prstDash val="solid"/>
                </a:ln>
                <a:solidFill>
                  <a:srgbClr val="C00000"/>
                </a:solidFill>
                <a:effectLst>
                  <a:outerShdw blurRad="63500" dir="3600000" algn="tl" rotWithShape="0">
                    <a:srgbClr val="000000">
                      <a:alpha val="70000"/>
                    </a:srgbClr>
                  </a:outerShdw>
                </a:effectLst>
              </a:rPr>
              <a:t>p</a:t>
            </a:r>
            <a:r>
              <a:rPr lang="cy-GB" sz="2000" b="0" cap="none" spc="0" dirty="0">
                <a:ln w="18415" cmpd="sng">
                  <a:solidFill>
                    <a:srgbClr val="FFFFFF"/>
                  </a:solidFill>
                  <a:prstDash val="solid"/>
                </a:ln>
                <a:solidFill>
                  <a:srgbClr val="C00000"/>
                </a:solidFill>
                <a:effectLst>
                  <a:outerShdw blurRad="63500" dir="3600000" algn="tl" rotWithShape="0">
                    <a:srgbClr val="000000">
                      <a:alpha val="70000"/>
                    </a:srgbClr>
                  </a:outerShdw>
                </a:effectLst>
              </a:rPr>
              <a:t>enodol</a:t>
            </a:r>
          </a:p>
        </p:txBody>
      </p:sp>
      <p:sp>
        <p:nvSpPr>
          <p:cNvPr id="9" name="TextBox 8"/>
          <p:cNvSpPr txBox="1"/>
          <p:nvPr/>
        </p:nvSpPr>
        <p:spPr>
          <a:xfrm>
            <a:off x="7315200" y="1828800"/>
            <a:ext cx="1454244" cy="369332"/>
          </a:xfrm>
          <a:prstGeom prst="rect">
            <a:avLst/>
          </a:prstGeom>
          <a:noFill/>
        </p:spPr>
        <p:txBody>
          <a:bodyPr wrap="none" rtlCol="0">
            <a:spAutoFit/>
          </a:bodyPr>
          <a:lstStyle/>
          <a:p>
            <a:r>
              <a:rPr lang="en-US" b="1" dirty="0" err="1">
                <a:solidFill>
                  <a:schemeClr val="accent5"/>
                </a:solidFill>
              </a:rPr>
              <a:t>mesuradwy</a:t>
            </a:r>
            <a:endParaRPr lang="en-US" b="1" dirty="0">
              <a:solidFill>
                <a:schemeClr val="accent5"/>
              </a:solidFill>
            </a:endParaRPr>
          </a:p>
        </p:txBody>
      </p:sp>
      <p:cxnSp>
        <p:nvCxnSpPr>
          <p:cNvPr id="11" name="Straight Arrow Connector 10"/>
          <p:cNvCxnSpPr/>
          <p:nvPr/>
        </p:nvCxnSpPr>
        <p:spPr>
          <a:xfrm rot="10800000">
            <a:off x="2987824" y="3169574"/>
            <a:ext cx="762000" cy="4572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a:cxnSpLocks/>
          </p:cNvCxnSpPr>
          <p:nvPr/>
        </p:nvCxnSpPr>
        <p:spPr>
          <a:xfrm flipH="1">
            <a:off x="7217658" y="2257319"/>
            <a:ext cx="616044" cy="50113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cxnSpLocks/>
            <a:stCxn id="4" idx="3"/>
          </p:cNvCxnSpPr>
          <p:nvPr/>
        </p:nvCxnSpPr>
        <p:spPr>
          <a:xfrm>
            <a:off x="2342796" y="2072653"/>
            <a:ext cx="0" cy="27622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5360809" y="1573322"/>
            <a:ext cx="1646605" cy="369332"/>
          </a:xfrm>
          <a:prstGeom prst="rect">
            <a:avLst/>
          </a:prstGeom>
          <a:noFill/>
        </p:spPr>
        <p:txBody>
          <a:bodyPr wrap="none" rtlCol="0">
            <a:spAutoFit/>
          </a:bodyPr>
          <a:lstStyle/>
          <a:p>
            <a:r>
              <a:rPr lang="en-US" b="1" dirty="0" err="1">
                <a:solidFill>
                  <a:srgbClr val="7030A0"/>
                </a:solidFill>
              </a:rPr>
              <a:t>cyraeddadwy</a:t>
            </a:r>
            <a:endParaRPr lang="en-US" b="1" dirty="0">
              <a:solidFill>
                <a:srgbClr val="7030A0"/>
              </a:solidFill>
            </a:endParaRPr>
          </a:p>
        </p:txBody>
      </p:sp>
      <p:cxnSp>
        <p:nvCxnSpPr>
          <p:cNvPr id="18" name="Straight Arrow Connector 17"/>
          <p:cNvCxnSpPr>
            <a:stCxn id="16" idx="2"/>
          </p:cNvCxnSpPr>
          <p:nvPr/>
        </p:nvCxnSpPr>
        <p:spPr>
          <a:xfrm>
            <a:off x="6184112" y="1942654"/>
            <a:ext cx="826287" cy="34334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609600" y="3886200"/>
            <a:ext cx="1262635" cy="369332"/>
          </a:xfrm>
          <a:prstGeom prst="rect">
            <a:avLst/>
          </a:prstGeom>
          <a:noFill/>
        </p:spPr>
        <p:txBody>
          <a:bodyPr wrap="none" rtlCol="0">
            <a:spAutoFit/>
          </a:bodyPr>
          <a:lstStyle/>
          <a:p>
            <a:r>
              <a:rPr lang="en-US" dirty="0" err="1">
                <a:solidFill>
                  <a:schemeClr val="accent2">
                    <a:lumMod val="60000"/>
                    <a:lumOff val="40000"/>
                  </a:schemeClr>
                </a:solidFill>
              </a:rPr>
              <a:t>perthnasol</a:t>
            </a:r>
            <a:endParaRPr lang="en-US" dirty="0">
              <a:solidFill>
                <a:schemeClr val="accent2">
                  <a:lumMod val="60000"/>
                  <a:lumOff val="40000"/>
                </a:schemeClr>
              </a:solidFill>
            </a:endParaRPr>
          </a:p>
        </p:txBody>
      </p:sp>
      <p:cxnSp>
        <p:nvCxnSpPr>
          <p:cNvPr id="21" name="Straight Arrow Connector 20"/>
          <p:cNvCxnSpPr>
            <a:stCxn id="19" idx="0"/>
          </p:cNvCxnSpPr>
          <p:nvPr/>
        </p:nvCxnSpPr>
        <p:spPr>
          <a:xfrm rot="5400000" flipH="1" flipV="1">
            <a:off x="1039559" y="3554159"/>
            <a:ext cx="533400" cy="13068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xmlns="" id="{FFD200AA-4E69-C346-900D-A0C605843DF5}"/>
              </a:ext>
            </a:extLst>
          </p:cNvPr>
          <p:cNvSpPr txBox="1"/>
          <p:nvPr/>
        </p:nvSpPr>
        <p:spPr>
          <a:xfrm>
            <a:off x="6012160" y="4070866"/>
            <a:ext cx="1584176" cy="369332"/>
          </a:xfrm>
          <a:prstGeom prst="rect">
            <a:avLst/>
          </a:prstGeom>
          <a:noFill/>
        </p:spPr>
        <p:txBody>
          <a:bodyPr wrap="square" rtlCol="0">
            <a:spAutoFit/>
          </a:bodyPr>
          <a:lstStyle/>
          <a:p>
            <a:r>
              <a:rPr lang="en-US" dirty="0" err="1"/>
              <a:t>uchelgeisiol</a:t>
            </a:r>
            <a:r>
              <a:rPr lang="en-US" dirty="0"/>
              <a:t>? </a:t>
            </a:r>
          </a:p>
        </p:txBody>
      </p:sp>
    </p:spTree>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692696"/>
            <a:ext cx="6851103" cy="475804"/>
          </a:xfrm>
        </p:spPr>
        <p:txBody>
          <a:bodyPr>
            <a:noAutofit/>
          </a:bodyPr>
          <a:lstStyle/>
          <a:p>
            <a:r>
              <a:rPr lang="en-US" sz="3200" dirty="0" err="1"/>
              <a:t>Ysgrifennu</a:t>
            </a:r>
            <a:r>
              <a:rPr lang="en-US" sz="3200" dirty="0"/>
              <a:t> nod </a:t>
            </a:r>
            <a:r>
              <a:rPr lang="en-US" sz="3200" dirty="0" err="1"/>
              <a:t>neu</a:t>
            </a:r>
            <a:r>
              <a:rPr lang="en-US" sz="3200" dirty="0"/>
              <a:t> </a:t>
            </a:r>
            <a:br>
              <a:rPr lang="en-US" sz="3200" dirty="0"/>
            </a:br>
            <a:r>
              <a:rPr lang="en-US" sz="3200" dirty="0" err="1"/>
              <a:t>amcanion</a:t>
            </a:r>
            <a:r>
              <a:rPr lang="en-US" sz="3200" dirty="0"/>
              <a:t> </a:t>
            </a:r>
            <a:r>
              <a:rPr lang="en-US" sz="3200" dirty="0" err="1"/>
              <a:t>dysgu</a:t>
            </a:r>
            <a:endParaRPr lang="en-US" sz="3200" dirty="0"/>
          </a:p>
        </p:txBody>
      </p:sp>
      <p:sp>
        <p:nvSpPr>
          <p:cNvPr id="3" name="Content Placeholder 2"/>
          <p:cNvSpPr>
            <a:spLocks noGrp="1"/>
          </p:cNvSpPr>
          <p:nvPr>
            <p:ph idx="1"/>
          </p:nvPr>
        </p:nvSpPr>
        <p:spPr/>
        <p:txBody>
          <a:bodyPr/>
          <a:lstStyle/>
          <a:p>
            <a:pPr>
              <a:buNone/>
            </a:pPr>
            <a:r>
              <a:rPr lang="en-US" dirty="0"/>
              <a:t>Mae </a:t>
            </a:r>
            <a:r>
              <a:rPr lang="en-US" dirty="0" err="1"/>
              <a:t>hyn</a:t>
            </a:r>
            <a:r>
              <a:rPr lang="en-US" dirty="0"/>
              <a:t> </a:t>
            </a:r>
            <a:r>
              <a:rPr lang="en-US" dirty="0" err="1"/>
              <a:t>yn</a:t>
            </a:r>
            <a:r>
              <a:rPr lang="en-US" dirty="0"/>
              <a:t> </a:t>
            </a:r>
            <a:r>
              <a:rPr lang="en-US" dirty="0" err="1"/>
              <a:t>penderfynu</a:t>
            </a:r>
            <a:r>
              <a:rPr lang="en-US" dirty="0"/>
              <a:t> </a:t>
            </a:r>
            <a:r>
              <a:rPr lang="en-US" dirty="0" err="1"/>
              <a:t>ar</a:t>
            </a:r>
            <a:r>
              <a:rPr lang="en-US" dirty="0"/>
              <a:t> </a:t>
            </a:r>
            <a:r>
              <a:rPr lang="en-US" dirty="0" err="1"/>
              <a:t>eich</a:t>
            </a:r>
            <a:r>
              <a:rPr lang="en-US" dirty="0"/>
              <a:t> </a:t>
            </a:r>
            <a:r>
              <a:rPr lang="en-US" dirty="0" err="1"/>
              <a:t>strategaethau</a:t>
            </a:r>
            <a:r>
              <a:rPr lang="en-US" dirty="0"/>
              <a:t> </a:t>
            </a:r>
            <a:r>
              <a:rPr lang="en-US" dirty="0" err="1"/>
              <a:t>addysgu</a:t>
            </a:r>
            <a:r>
              <a:rPr lang="en-US" dirty="0"/>
              <a:t> </a:t>
            </a:r>
            <a:r>
              <a:rPr lang="en-US" dirty="0" err="1"/>
              <a:t>ar</a:t>
            </a:r>
            <a:r>
              <a:rPr lang="en-US" dirty="0"/>
              <a:t> </a:t>
            </a:r>
            <a:r>
              <a:rPr lang="en-US" dirty="0" err="1"/>
              <a:t>gyfer</a:t>
            </a:r>
            <a:r>
              <a:rPr lang="en-US" dirty="0"/>
              <a:t> </a:t>
            </a:r>
            <a:r>
              <a:rPr lang="en-US" dirty="0" err="1"/>
              <a:t>y</a:t>
            </a:r>
            <a:r>
              <a:rPr lang="en-US" dirty="0"/>
              <a:t> </a:t>
            </a:r>
            <a:r>
              <a:rPr lang="en-US" dirty="0" err="1"/>
              <a:t>wers</a:t>
            </a:r>
            <a:r>
              <a:rPr lang="en-US" dirty="0"/>
              <a:t>!</a:t>
            </a:r>
          </a:p>
        </p:txBody>
      </p:sp>
      <p:sp>
        <p:nvSpPr>
          <p:cNvPr id="4" name="TextBox 3"/>
          <p:cNvSpPr txBox="1"/>
          <p:nvPr/>
        </p:nvSpPr>
        <p:spPr>
          <a:xfrm>
            <a:off x="546100" y="3133467"/>
            <a:ext cx="7112000" cy="923330"/>
          </a:xfrm>
          <a:prstGeom prst="rect">
            <a:avLst/>
          </a:prstGeom>
          <a:noFill/>
        </p:spPr>
        <p:txBody>
          <a:bodyPr wrap="square" rtlCol="0">
            <a:spAutoFit/>
          </a:bodyPr>
          <a:lstStyle/>
          <a:p>
            <a:r>
              <a:rPr lang="en-US" dirty="0" err="1"/>
              <a:t>Erbyn</a:t>
            </a:r>
            <a:r>
              <a:rPr lang="en-US" dirty="0"/>
              <a:t> </a:t>
            </a:r>
            <a:r>
              <a:rPr lang="en-US" dirty="0" err="1"/>
              <a:t>diwedd</a:t>
            </a:r>
            <a:r>
              <a:rPr lang="en-US" dirty="0"/>
              <a:t> </a:t>
            </a:r>
            <a:r>
              <a:rPr lang="en-US" dirty="0" err="1"/>
              <a:t>y</a:t>
            </a:r>
            <a:r>
              <a:rPr lang="en-US" dirty="0"/>
              <a:t> </a:t>
            </a:r>
            <a:r>
              <a:rPr lang="en-US" dirty="0" err="1"/>
              <a:t>wers</a:t>
            </a:r>
            <a:r>
              <a:rPr lang="en-US" dirty="0"/>
              <a:t>, </a:t>
            </a:r>
            <a:r>
              <a:rPr lang="en-US" dirty="0" err="1"/>
              <a:t>dylech</a:t>
            </a:r>
            <a:r>
              <a:rPr lang="en-US" dirty="0"/>
              <a:t> </a:t>
            </a:r>
            <a:r>
              <a:rPr lang="en-US" dirty="0" err="1"/>
              <a:t>fod</a:t>
            </a:r>
            <a:r>
              <a:rPr lang="en-US" dirty="0"/>
              <a:t> </a:t>
            </a:r>
            <a:r>
              <a:rPr lang="en-US" dirty="0" err="1"/>
              <a:t>yn</a:t>
            </a:r>
            <a:r>
              <a:rPr lang="en-US" dirty="0"/>
              <a:t> </a:t>
            </a:r>
            <a:r>
              <a:rPr lang="en-US" dirty="0" err="1"/>
              <a:t>gallu</a:t>
            </a:r>
            <a:r>
              <a:rPr lang="en-US" dirty="0"/>
              <a:t> </a:t>
            </a:r>
            <a:r>
              <a:rPr lang="en-US" dirty="0" err="1"/>
              <a:t>trafod</a:t>
            </a:r>
            <a:r>
              <a:rPr lang="en-US" dirty="0"/>
              <a:t> tri </a:t>
            </a:r>
            <a:r>
              <a:rPr lang="en-US" dirty="0" err="1"/>
              <a:t>gwelliannau</a:t>
            </a:r>
            <a:r>
              <a:rPr lang="en-US" dirty="0"/>
              <a:t> </a:t>
            </a:r>
            <a:r>
              <a:rPr lang="en-US" dirty="0" err="1"/>
              <a:t>posibl</a:t>
            </a:r>
            <a:r>
              <a:rPr lang="en-US" dirty="0"/>
              <a:t> </a:t>
            </a:r>
            <a:r>
              <a:rPr lang="en-US" dirty="0" err="1"/>
              <a:t>i</a:t>
            </a:r>
            <a:r>
              <a:rPr lang="en-US" dirty="0"/>
              <a:t> </a:t>
            </a:r>
            <a:r>
              <a:rPr lang="en-US" dirty="0" err="1"/>
              <a:t>reoli</a:t>
            </a:r>
            <a:r>
              <a:rPr lang="en-US" dirty="0"/>
              <a:t> </a:t>
            </a:r>
            <a:r>
              <a:rPr lang="en-US" dirty="0" err="1"/>
              <a:t>gwastraff</a:t>
            </a:r>
            <a:r>
              <a:rPr lang="en-US" dirty="0"/>
              <a:t>  </a:t>
            </a:r>
            <a:r>
              <a:rPr lang="en-US" dirty="0" err="1"/>
              <a:t>yn</a:t>
            </a:r>
            <a:r>
              <a:rPr lang="en-US" dirty="0"/>
              <a:t> </a:t>
            </a:r>
            <a:r>
              <a:rPr lang="en-US" dirty="0" err="1"/>
              <a:t>amser</a:t>
            </a:r>
            <a:r>
              <a:rPr lang="en-US" dirty="0"/>
              <a:t> </a:t>
            </a:r>
            <a:r>
              <a:rPr lang="en-US" dirty="0" err="1"/>
              <a:t>Tuduriaid</a:t>
            </a:r>
            <a:r>
              <a:rPr lang="en-US" dirty="0"/>
              <a:t>.</a:t>
            </a:r>
          </a:p>
          <a:p>
            <a:endParaRPr lang="en-US" dirty="0"/>
          </a:p>
        </p:txBody>
      </p:sp>
      <p:sp>
        <p:nvSpPr>
          <p:cNvPr id="5" name="TextBox 4"/>
          <p:cNvSpPr txBox="1"/>
          <p:nvPr/>
        </p:nvSpPr>
        <p:spPr>
          <a:xfrm>
            <a:off x="4966141" y="3975100"/>
            <a:ext cx="659518" cy="369332"/>
          </a:xfrm>
          <a:prstGeom prst="rect">
            <a:avLst/>
          </a:prstGeom>
          <a:noFill/>
        </p:spPr>
        <p:txBody>
          <a:bodyPr wrap="none" rtlCol="0">
            <a:spAutoFit/>
          </a:bodyPr>
          <a:lstStyle/>
          <a:p>
            <a:r>
              <a:rPr lang="en-US" dirty="0" err="1"/>
              <a:t>Sut</a:t>
            </a:r>
            <a:r>
              <a:rPr lang="en-US" dirty="0"/>
              <a:t>?</a:t>
            </a:r>
          </a:p>
        </p:txBody>
      </p:sp>
      <p:cxnSp>
        <p:nvCxnSpPr>
          <p:cNvPr id="7" name="Curved Connector 6"/>
          <p:cNvCxnSpPr/>
          <p:nvPr/>
        </p:nvCxnSpPr>
        <p:spPr>
          <a:xfrm rot="16200000" flipV="1">
            <a:off x="4095234" y="3664466"/>
            <a:ext cx="686832" cy="673100"/>
          </a:xfrm>
          <a:prstGeom prst="curvedConnector3">
            <a:avLst>
              <a:gd name="adj1" fmla="val 50000"/>
            </a:avLst>
          </a:prstGeom>
          <a:ln>
            <a:tailEnd type="arrow"/>
          </a:ln>
        </p:spPr>
        <p:style>
          <a:lnRef idx="2">
            <a:schemeClr val="accent1"/>
          </a:lnRef>
          <a:fillRef idx="0">
            <a:schemeClr val="accent1"/>
          </a:fillRef>
          <a:effectRef idx="1">
            <a:schemeClr val="accent1"/>
          </a:effectRef>
          <a:fontRef idx="minor">
            <a:schemeClr val="tx1"/>
          </a:fontRef>
        </p:style>
      </p:cxnSp>
      <p:cxnSp>
        <p:nvCxnSpPr>
          <p:cNvPr id="9" name="Shape 8"/>
          <p:cNvCxnSpPr>
            <a:stCxn id="5" idx="3"/>
          </p:cNvCxnSpPr>
          <p:nvPr/>
        </p:nvCxnSpPr>
        <p:spPr>
          <a:xfrm flipH="1" flipV="1">
            <a:off x="4966141" y="3365500"/>
            <a:ext cx="659518" cy="794266"/>
          </a:xfrm>
          <a:prstGeom prst="curvedConnector4">
            <a:avLst>
              <a:gd name="adj1" fmla="val -34662"/>
              <a:gd name="adj2" fmla="val 61625"/>
            </a:avLst>
          </a:prstGeom>
          <a:ln>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1043608" y="4724400"/>
            <a:ext cx="7249492" cy="923330"/>
          </a:xfrm>
          <a:prstGeom prst="rect">
            <a:avLst/>
          </a:prstGeom>
          <a:noFill/>
        </p:spPr>
        <p:txBody>
          <a:bodyPr wrap="square" rtlCol="0">
            <a:spAutoFit/>
          </a:bodyPr>
          <a:lstStyle/>
          <a:p>
            <a:r>
              <a:rPr lang="en-US" dirty="0" err="1"/>
              <a:t>Bydd</a:t>
            </a:r>
            <a:r>
              <a:rPr lang="en-US" dirty="0"/>
              <a:t> </a:t>
            </a:r>
            <a:r>
              <a:rPr lang="en-US" dirty="0" err="1"/>
              <a:t>natur</a:t>
            </a:r>
            <a:r>
              <a:rPr lang="en-US" dirty="0"/>
              <a:t> yr </a:t>
            </a:r>
            <a:r>
              <a:rPr lang="en-US" dirty="0" err="1"/>
              <a:t>amcanion</a:t>
            </a:r>
            <a:r>
              <a:rPr lang="en-US" dirty="0"/>
              <a:t> </a:t>
            </a:r>
            <a:r>
              <a:rPr lang="en-US" dirty="0" err="1"/>
              <a:t>yn</a:t>
            </a:r>
            <a:r>
              <a:rPr lang="en-US" dirty="0"/>
              <a:t> </a:t>
            </a:r>
            <a:r>
              <a:rPr lang="en-US" dirty="0" err="1"/>
              <a:t>dylanwadu</a:t>
            </a:r>
            <a:r>
              <a:rPr lang="en-US" dirty="0"/>
              <a:t> </a:t>
            </a:r>
            <a:r>
              <a:rPr lang="en-US" dirty="0" err="1"/>
              <a:t>ar</a:t>
            </a:r>
            <a:r>
              <a:rPr lang="en-US" dirty="0"/>
              <a:t> </a:t>
            </a:r>
            <a:r>
              <a:rPr lang="en-US" dirty="0" err="1"/>
              <a:t>eich</a:t>
            </a:r>
            <a:r>
              <a:rPr lang="en-US" dirty="0"/>
              <a:t> dull </a:t>
            </a:r>
            <a:r>
              <a:rPr lang="en-US" dirty="0" err="1"/>
              <a:t>dysgu</a:t>
            </a:r>
            <a:r>
              <a:rPr lang="en-US" dirty="0"/>
              <a:t> (</a:t>
            </a:r>
            <a:r>
              <a:rPr lang="en-US" dirty="0" err="1"/>
              <a:t>neu</a:t>
            </a:r>
            <a:r>
              <a:rPr lang="en-US" dirty="0"/>
              <a:t> </a:t>
            </a:r>
            <a:r>
              <a:rPr lang="en-US" dirty="0" err="1"/>
              <a:t>fodel</a:t>
            </a:r>
            <a:r>
              <a:rPr lang="en-US" dirty="0"/>
              <a:t>) </a:t>
            </a:r>
            <a:r>
              <a:rPr lang="en-US" dirty="0" err="1"/>
              <a:t>rydych</a:t>
            </a:r>
            <a:r>
              <a:rPr lang="en-US" dirty="0"/>
              <a:t> </a:t>
            </a:r>
            <a:r>
              <a:rPr lang="en-US" dirty="0" err="1"/>
              <a:t>yn</a:t>
            </a:r>
            <a:r>
              <a:rPr lang="en-US" dirty="0"/>
              <a:t> </a:t>
            </a:r>
            <a:r>
              <a:rPr lang="en-US" dirty="0" err="1"/>
              <a:t>ei</a:t>
            </a:r>
            <a:r>
              <a:rPr lang="en-US" dirty="0"/>
              <a:t> </a:t>
            </a:r>
            <a:r>
              <a:rPr lang="en-US" dirty="0" err="1"/>
              <a:t>ddefnyddio</a:t>
            </a:r>
            <a:r>
              <a:rPr lang="en-US" dirty="0"/>
              <a:t>, </a:t>
            </a:r>
            <a:r>
              <a:rPr lang="en-US" dirty="0" err="1"/>
              <a:t>a'r</a:t>
            </a:r>
            <a:r>
              <a:rPr lang="en-US" dirty="0"/>
              <a:t> </a:t>
            </a:r>
            <a:r>
              <a:rPr lang="en-US" dirty="0" err="1"/>
              <a:t>strategaethau</a:t>
            </a:r>
            <a:r>
              <a:rPr lang="en-US" dirty="0"/>
              <a:t> </a:t>
            </a:r>
            <a:r>
              <a:rPr lang="en-US" dirty="0" err="1"/>
              <a:t>a'r</a:t>
            </a:r>
            <a:r>
              <a:rPr lang="en-US" dirty="0"/>
              <a:t> </a:t>
            </a:r>
            <a:r>
              <a:rPr lang="en-US" dirty="0" err="1"/>
              <a:t>technegau</a:t>
            </a:r>
            <a:r>
              <a:rPr lang="en-US" dirty="0"/>
              <a:t> y </a:t>
            </a:r>
            <a:r>
              <a:rPr lang="en-US" dirty="0" err="1"/>
              <a:t>byddwch</a:t>
            </a:r>
            <a:r>
              <a:rPr lang="en-US" dirty="0"/>
              <a:t> </a:t>
            </a:r>
            <a:r>
              <a:rPr lang="en-US" dirty="0" err="1"/>
              <a:t>yn</a:t>
            </a:r>
            <a:r>
              <a:rPr lang="en-US" dirty="0"/>
              <a:t> </a:t>
            </a:r>
            <a:r>
              <a:rPr lang="en-US" dirty="0" err="1"/>
              <a:t>eu</a:t>
            </a:r>
            <a:r>
              <a:rPr lang="en-US" dirty="0"/>
              <a:t> </a:t>
            </a:r>
            <a:r>
              <a:rPr lang="en-US" dirty="0" err="1"/>
              <a:t>defnyddio</a:t>
            </a:r>
            <a:r>
              <a:rPr lang="en-US" dirty="0"/>
              <a:t> </a:t>
            </a:r>
            <a:r>
              <a:rPr lang="en-US" dirty="0" err="1"/>
              <a:t>i</a:t>
            </a:r>
            <a:r>
              <a:rPr lang="en-US" dirty="0"/>
              <a:t> </a:t>
            </a:r>
            <a:r>
              <a:rPr lang="en-US" dirty="0" err="1"/>
              <a:t>sicrhau</a:t>
            </a:r>
            <a:r>
              <a:rPr lang="en-US" dirty="0"/>
              <a:t> bod y </a:t>
            </a:r>
            <a:r>
              <a:rPr lang="en-US" dirty="0" err="1"/>
              <a:t>dysgu</a:t>
            </a:r>
            <a:r>
              <a:rPr lang="en-US" dirty="0"/>
              <a:t> </a:t>
            </a:r>
            <a:r>
              <a:rPr lang="en-US" dirty="0" err="1"/>
              <a:t>yn</a:t>
            </a:r>
            <a:r>
              <a:rPr lang="en-US" dirty="0"/>
              <a:t> </a:t>
            </a:r>
            <a:r>
              <a:rPr lang="en-US" dirty="0" err="1"/>
              <a:t>effeithiol</a:t>
            </a:r>
            <a:r>
              <a:rPr lang="en-US" dirty="0"/>
              <a:t> ac </a:t>
            </a:r>
            <a:r>
              <a:rPr lang="en-US" dirty="0" err="1"/>
              <a:t>yn</a:t>
            </a:r>
            <a:r>
              <a:rPr lang="en-US" dirty="0"/>
              <a:t> </a:t>
            </a:r>
            <a:r>
              <a:rPr lang="en-US" dirty="0" err="1"/>
              <a:t>effeithlon</a:t>
            </a:r>
            <a:r>
              <a:rPr lang="en-US" dirty="0"/>
              <a:t>.</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D3FC6F-C410-3F4E-BC22-FAE284E8961B}"/>
              </a:ext>
            </a:extLst>
          </p:cNvPr>
          <p:cNvSpPr>
            <a:spLocks noGrp="1"/>
          </p:cNvSpPr>
          <p:nvPr>
            <p:ph type="title"/>
          </p:nvPr>
        </p:nvSpPr>
        <p:spPr/>
        <p:txBody>
          <a:bodyPr/>
          <a:lstStyle/>
          <a:p>
            <a:r>
              <a:rPr lang="en-US" dirty="0" err="1"/>
              <a:t>Tacsonomeg</a:t>
            </a:r>
            <a:r>
              <a:rPr lang="en-US" dirty="0"/>
              <a:t> </a:t>
            </a:r>
            <a:r>
              <a:rPr lang="en-US" dirty="0" err="1"/>
              <a:t>Diwygiedig</a:t>
            </a:r>
            <a:r>
              <a:rPr lang="en-US" dirty="0"/>
              <a:t> bloom (2001)</a:t>
            </a:r>
          </a:p>
        </p:txBody>
      </p:sp>
      <p:graphicFrame>
        <p:nvGraphicFramePr>
          <p:cNvPr id="3" name="Diagram 2">
            <a:extLst>
              <a:ext uri="{FF2B5EF4-FFF2-40B4-BE49-F238E27FC236}">
                <a16:creationId xmlns:a16="http://schemas.microsoft.com/office/drawing/2014/main" xmlns="" id="{26A55221-F7B1-3D42-B853-640BAC9F443E}"/>
              </a:ext>
            </a:extLst>
          </p:cNvPr>
          <p:cNvGraphicFramePr/>
          <p:nvPr>
            <p:extLst>
              <p:ext uri="{D42A27DB-BD31-4B8C-83A1-F6EECF244321}">
                <p14:modId xmlns:p14="http://schemas.microsoft.com/office/powerpoint/2010/main" val="1544752197"/>
              </p:ext>
            </p:extLst>
          </p:nvPr>
        </p:nvGraphicFramePr>
        <p:xfrm>
          <a:off x="1439029" y="1916832"/>
          <a:ext cx="6846530" cy="4015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11311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B9D605-D1EB-E344-989F-67337C7D315C}"/>
              </a:ext>
            </a:extLst>
          </p:cNvPr>
          <p:cNvSpPr>
            <a:spLocks noGrp="1"/>
          </p:cNvSpPr>
          <p:nvPr>
            <p:ph type="title"/>
          </p:nvPr>
        </p:nvSpPr>
        <p:spPr/>
        <p:txBody>
          <a:bodyPr/>
          <a:lstStyle/>
          <a:p>
            <a:r>
              <a:rPr lang="en-US" dirty="0" err="1"/>
              <a:t>Adfyfyriwch</a:t>
            </a:r>
            <a:endParaRPr lang="en-US" dirty="0"/>
          </a:p>
        </p:txBody>
      </p:sp>
      <p:sp>
        <p:nvSpPr>
          <p:cNvPr id="3" name="Content Placeholder 2">
            <a:extLst>
              <a:ext uri="{FF2B5EF4-FFF2-40B4-BE49-F238E27FC236}">
                <a16:creationId xmlns:a16="http://schemas.microsoft.com/office/drawing/2014/main" xmlns="" id="{47D12E35-A902-5745-91C1-31B3C8AA701D}"/>
              </a:ext>
            </a:extLst>
          </p:cNvPr>
          <p:cNvSpPr>
            <a:spLocks noGrp="1"/>
          </p:cNvSpPr>
          <p:nvPr>
            <p:ph idx="1"/>
          </p:nvPr>
        </p:nvSpPr>
        <p:spPr/>
        <p:txBody>
          <a:bodyPr/>
          <a:lstStyle/>
          <a:p>
            <a:r>
              <a:rPr lang="en-US" dirty="0" err="1"/>
              <a:t>Edrychwch</a:t>
            </a:r>
            <a:r>
              <a:rPr lang="en-US" dirty="0"/>
              <a:t> </a:t>
            </a:r>
            <a:r>
              <a:rPr lang="en-US" dirty="0" err="1"/>
              <a:t>ar</a:t>
            </a:r>
            <a:r>
              <a:rPr lang="en-US" dirty="0"/>
              <a:t> </a:t>
            </a:r>
            <a:r>
              <a:rPr lang="en-US" dirty="0" err="1"/>
              <a:t>eich</a:t>
            </a:r>
            <a:r>
              <a:rPr lang="en-US" dirty="0"/>
              <a:t> </a:t>
            </a:r>
            <a:r>
              <a:rPr lang="en-US" dirty="0" err="1"/>
              <a:t>cynllun</a:t>
            </a:r>
            <a:r>
              <a:rPr lang="en-US" dirty="0"/>
              <a:t> </a:t>
            </a:r>
            <a:r>
              <a:rPr lang="en-US" dirty="0" err="1"/>
              <a:t>gwers</a:t>
            </a:r>
            <a:endParaRPr lang="en-US" dirty="0"/>
          </a:p>
          <a:p>
            <a:r>
              <a:rPr lang="en-US" dirty="0"/>
              <a:t>Beth </a:t>
            </a:r>
            <a:r>
              <a:rPr lang="en-US" dirty="0" err="1"/>
              <a:t>yw’r</a:t>
            </a:r>
            <a:r>
              <a:rPr lang="en-US" dirty="0"/>
              <a:t> </a:t>
            </a:r>
            <a:r>
              <a:rPr lang="en-US" dirty="0" err="1"/>
              <a:t>ferf</a:t>
            </a:r>
            <a:r>
              <a:rPr lang="en-US" dirty="0"/>
              <a:t>/</a:t>
            </a:r>
            <a:r>
              <a:rPr lang="en-US" dirty="0" err="1"/>
              <a:t>berfau</a:t>
            </a:r>
            <a:r>
              <a:rPr lang="en-US" dirty="0"/>
              <a:t> a </a:t>
            </a:r>
            <a:r>
              <a:rPr lang="en-US" dirty="0" err="1"/>
              <a:t>ddefnyddioch</a:t>
            </a:r>
            <a:r>
              <a:rPr lang="en-US" dirty="0"/>
              <a:t> </a:t>
            </a:r>
            <a:r>
              <a:rPr lang="en-US" dirty="0" err="1"/>
              <a:t>yn</a:t>
            </a:r>
            <a:r>
              <a:rPr lang="en-US" dirty="0"/>
              <a:t> </a:t>
            </a:r>
            <a:r>
              <a:rPr lang="en-US" dirty="0" err="1"/>
              <a:t>eich</a:t>
            </a:r>
            <a:r>
              <a:rPr lang="en-US" dirty="0"/>
              <a:t> nod ac </a:t>
            </a:r>
            <a:r>
              <a:rPr lang="en-US" dirty="0" err="1"/>
              <a:t>amcanion</a:t>
            </a:r>
            <a:r>
              <a:rPr lang="en-US" dirty="0"/>
              <a:t> </a:t>
            </a:r>
            <a:r>
              <a:rPr lang="en-US" dirty="0" err="1"/>
              <a:t>dysgu</a:t>
            </a:r>
            <a:r>
              <a:rPr lang="en-US" dirty="0"/>
              <a:t>?</a:t>
            </a:r>
          </a:p>
          <a:p>
            <a:r>
              <a:rPr lang="en-US" dirty="0" err="1"/>
              <a:t>Ar</a:t>
            </a:r>
            <a:r>
              <a:rPr lang="en-US" dirty="0"/>
              <a:t> </a:t>
            </a:r>
            <a:r>
              <a:rPr lang="en-US" dirty="0" err="1"/>
              <a:t>ba</a:t>
            </a:r>
            <a:r>
              <a:rPr lang="en-US" dirty="0"/>
              <a:t> </a:t>
            </a:r>
            <a:r>
              <a:rPr lang="en-US" dirty="0" err="1"/>
              <a:t>lefel</a:t>
            </a:r>
            <a:r>
              <a:rPr lang="en-US" dirty="0"/>
              <a:t> o </a:t>
            </a:r>
            <a:r>
              <a:rPr lang="en-US" dirty="0" err="1"/>
              <a:t>dacsonomeg</a:t>
            </a:r>
            <a:r>
              <a:rPr lang="en-US" dirty="0"/>
              <a:t> Bloom </a:t>
            </a:r>
            <a:r>
              <a:rPr lang="en-US" dirty="0" err="1"/>
              <a:t>mae</a:t>
            </a:r>
            <a:r>
              <a:rPr lang="en-US" dirty="0"/>
              <a:t> </a:t>
            </a:r>
            <a:r>
              <a:rPr lang="en-US" dirty="0" err="1"/>
              <a:t>hwn</a:t>
            </a:r>
            <a:r>
              <a:rPr lang="en-US" dirty="0"/>
              <a:t>?</a:t>
            </a:r>
          </a:p>
          <a:p>
            <a:r>
              <a:rPr lang="en-US" dirty="0"/>
              <a:t>A </a:t>
            </a:r>
            <a:r>
              <a:rPr lang="en-US" dirty="0" err="1"/>
              <a:t>allwch</a:t>
            </a:r>
            <a:r>
              <a:rPr lang="en-US" dirty="0"/>
              <a:t> </a:t>
            </a:r>
            <a:r>
              <a:rPr lang="en-US" dirty="0" err="1"/>
              <a:t>newid</a:t>
            </a:r>
            <a:r>
              <a:rPr lang="en-US" dirty="0"/>
              <a:t> y </a:t>
            </a:r>
            <a:r>
              <a:rPr lang="en-US" dirty="0" err="1"/>
              <a:t>ferf</a:t>
            </a:r>
            <a:r>
              <a:rPr lang="en-US" dirty="0"/>
              <a:t> i un </a:t>
            </a:r>
            <a:r>
              <a:rPr lang="en-US" dirty="0" err="1"/>
              <a:t>sydd</a:t>
            </a:r>
            <a:r>
              <a:rPr lang="en-US" dirty="0"/>
              <a:t> </a:t>
            </a:r>
            <a:r>
              <a:rPr lang="en-US" dirty="0" err="1"/>
              <a:t>yn</a:t>
            </a:r>
            <a:r>
              <a:rPr lang="en-US" dirty="0"/>
              <a:t> </a:t>
            </a:r>
            <a:r>
              <a:rPr lang="en-US" dirty="0" err="1"/>
              <a:t>hybu</a:t>
            </a:r>
            <a:r>
              <a:rPr lang="en-US" dirty="0"/>
              <a:t> </a:t>
            </a:r>
            <a:r>
              <a:rPr lang="en-US" dirty="0" err="1"/>
              <a:t>meddwl</a:t>
            </a:r>
            <a:r>
              <a:rPr lang="en-US" dirty="0"/>
              <a:t> </a:t>
            </a:r>
            <a:r>
              <a:rPr lang="en-US" dirty="0" err="1"/>
              <a:t>ar</a:t>
            </a:r>
            <a:r>
              <a:rPr lang="en-US" dirty="0"/>
              <a:t> </a:t>
            </a:r>
            <a:r>
              <a:rPr lang="en-US" dirty="0" err="1"/>
              <a:t>lefel</a:t>
            </a:r>
            <a:r>
              <a:rPr lang="en-US" dirty="0"/>
              <a:t> </a:t>
            </a:r>
            <a:r>
              <a:rPr lang="en-US" dirty="0" err="1"/>
              <a:t>uwch</a:t>
            </a:r>
            <a:r>
              <a:rPr lang="en-US" dirty="0"/>
              <a:t>?</a:t>
            </a:r>
          </a:p>
          <a:p>
            <a:endParaRPr lang="en-US" dirty="0"/>
          </a:p>
        </p:txBody>
      </p:sp>
    </p:spTree>
    <p:extLst>
      <p:ext uri="{BB962C8B-B14F-4D97-AF65-F5344CB8AC3E}">
        <p14:creationId xmlns:p14="http://schemas.microsoft.com/office/powerpoint/2010/main" val="5372997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9632" y="798731"/>
            <a:ext cx="7046168" cy="5632232"/>
          </a:xfrm>
        </p:spPr>
        <p:txBody>
          <a:bodyPr>
            <a:normAutofit fontScale="70000" lnSpcReduction="20000"/>
          </a:bodyPr>
          <a:lstStyle/>
          <a:p>
            <a:pPr>
              <a:buNone/>
            </a:pPr>
            <a:r>
              <a:rPr lang="en-US" dirty="0">
                <a:solidFill>
                  <a:srgbClr val="7030A0"/>
                </a:solidFill>
              </a:rPr>
              <a:t>   </a:t>
            </a:r>
            <a:r>
              <a:rPr lang="en-US" dirty="0" err="1">
                <a:solidFill>
                  <a:srgbClr val="7030A0"/>
                </a:solidFill>
              </a:rPr>
              <a:t>Ar</a:t>
            </a:r>
            <a:r>
              <a:rPr lang="en-US" dirty="0">
                <a:solidFill>
                  <a:srgbClr val="7030A0"/>
                </a:solidFill>
              </a:rPr>
              <a:t> </a:t>
            </a:r>
            <a:r>
              <a:rPr lang="en-US" dirty="0" err="1">
                <a:solidFill>
                  <a:srgbClr val="7030A0"/>
                </a:solidFill>
              </a:rPr>
              <a:t>ôl</a:t>
            </a:r>
            <a:r>
              <a:rPr lang="en-US" dirty="0">
                <a:solidFill>
                  <a:srgbClr val="7030A0"/>
                </a:solidFill>
              </a:rPr>
              <a:t> </a:t>
            </a:r>
            <a:r>
              <a:rPr lang="en-US" dirty="0" err="1">
                <a:solidFill>
                  <a:srgbClr val="7030A0"/>
                </a:solidFill>
              </a:rPr>
              <a:t>rhannu’r</a:t>
            </a:r>
            <a:r>
              <a:rPr lang="en-US" dirty="0">
                <a:solidFill>
                  <a:srgbClr val="7030A0"/>
                </a:solidFill>
              </a:rPr>
              <a:t> </a:t>
            </a:r>
            <a:r>
              <a:rPr lang="en-US" dirty="0" err="1">
                <a:solidFill>
                  <a:srgbClr val="7030A0"/>
                </a:solidFill>
              </a:rPr>
              <a:t>hyn</a:t>
            </a:r>
            <a:r>
              <a:rPr lang="en-US" dirty="0">
                <a:solidFill>
                  <a:srgbClr val="7030A0"/>
                </a:solidFill>
              </a:rPr>
              <a:t> y </a:t>
            </a:r>
            <a:r>
              <a:rPr lang="en-US" dirty="0" err="1">
                <a:solidFill>
                  <a:srgbClr val="7030A0"/>
                </a:solidFill>
              </a:rPr>
              <a:t>maent</a:t>
            </a:r>
            <a:r>
              <a:rPr lang="en-US" dirty="0">
                <a:solidFill>
                  <a:srgbClr val="7030A0"/>
                </a:solidFill>
              </a:rPr>
              <a:t> </a:t>
            </a:r>
            <a:r>
              <a:rPr lang="en-US" dirty="0" err="1">
                <a:solidFill>
                  <a:srgbClr val="7030A0"/>
                </a:solidFill>
              </a:rPr>
              <a:t>yn</a:t>
            </a:r>
            <a:r>
              <a:rPr lang="en-US" dirty="0">
                <a:solidFill>
                  <a:srgbClr val="7030A0"/>
                </a:solidFill>
              </a:rPr>
              <a:t> </a:t>
            </a:r>
            <a:r>
              <a:rPr lang="en-US" dirty="0" err="1">
                <a:solidFill>
                  <a:srgbClr val="7030A0"/>
                </a:solidFill>
              </a:rPr>
              <a:t>mynd</a:t>
            </a:r>
            <a:r>
              <a:rPr lang="en-US" dirty="0">
                <a:solidFill>
                  <a:srgbClr val="7030A0"/>
                </a:solidFill>
              </a:rPr>
              <a:t> </a:t>
            </a:r>
            <a:r>
              <a:rPr lang="en-US" dirty="0" err="1">
                <a:solidFill>
                  <a:srgbClr val="7030A0"/>
                </a:solidFill>
              </a:rPr>
              <a:t>i</a:t>
            </a:r>
            <a:r>
              <a:rPr lang="en-US" dirty="0">
                <a:solidFill>
                  <a:srgbClr val="7030A0"/>
                </a:solidFill>
              </a:rPr>
              <a:t> </a:t>
            </a:r>
            <a:r>
              <a:rPr lang="en-US" dirty="0" err="1">
                <a:solidFill>
                  <a:srgbClr val="7030A0"/>
                </a:solidFill>
              </a:rPr>
              <a:t>ddysgu</a:t>
            </a:r>
            <a:r>
              <a:rPr lang="en-US" dirty="0">
                <a:solidFill>
                  <a:srgbClr val="7030A0"/>
                </a:solidFill>
              </a:rPr>
              <a:t> </a:t>
            </a:r>
            <a:r>
              <a:rPr lang="en-US" dirty="0" err="1">
                <a:solidFill>
                  <a:srgbClr val="7030A0"/>
                </a:solidFill>
              </a:rPr>
              <a:t>gyda’r</a:t>
            </a:r>
            <a:r>
              <a:rPr lang="en-US" dirty="0">
                <a:solidFill>
                  <a:srgbClr val="7030A0"/>
                </a:solidFill>
              </a:rPr>
              <a:t> </a:t>
            </a:r>
            <a:r>
              <a:rPr lang="en-US" dirty="0" err="1">
                <a:solidFill>
                  <a:srgbClr val="7030A0"/>
                </a:solidFill>
              </a:rPr>
              <a:t>myfyrwyr</a:t>
            </a:r>
            <a:r>
              <a:rPr lang="en-US" dirty="0">
                <a:solidFill>
                  <a:srgbClr val="7030A0"/>
                </a:solidFill>
              </a:rPr>
              <a:t>, </a:t>
            </a:r>
            <a:r>
              <a:rPr lang="en-US" dirty="0" err="1">
                <a:solidFill>
                  <a:srgbClr val="7030A0"/>
                </a:solidFill>
              </a:rPr>
              <a:t>mae'n</a:t>
            </a:r>
            <a:r>
              <a:rPr lang="en-US" dirty="0">
                <a:solidFill>
                  <a:srgbClr val="7030A0"/>
                </a:solidFill>
              </a:rPr>
              <a:t> </a:t>
            </a:r>
            <a:r>
              <a:rPr lang="en-US" dirty="0" err="1">
                <a:solidFill>
                  <a:srgbClr val="7030A0"/>
                </a:solidFill>
              </a:rPr>
              <a:t>gwneud</a:t>
            </a:r>
            <a:r>
              <a:rPr lang="en-US" dirty="0">
                <a:solidFill>
                  <a:srgbClr val="7030A0"/>
                </a:solidFill>
              </a:rPr>
              <a:t> </a:t>
            </a:r>
            <a:r>
              <a:rPr lang="en-US" dirty="0" err="1">
                <a:solidFill>
                  <a:srgbClr val="7030A0"/>
                </a:solidFill>
              </a:rPr>
              <a:t>synnwyr</a:t>
            </a:r>
            <a:r>
              <a:rPr lang="en-US" dirty="0">
                <a:solidFill>
                  <a:srgbClr val="7030A0"/>
                </a:solidFill>
              </a:rPr>
              <a:t> </a:t>
            </a:r>
            <a:r>
              <a:rPr lang="en-US" dirty="0" err="1">
                <a:solidFill>
                  <a:srgbClr val="7030A0"/>
                </a:solidFill>
              </a:rPr>
              <a:t>i</a:t>
            </a:r>
            <a:r>
              <a:rPr lang="en-US" dirty="0">
                <a:solidFill>
                  <a:srgbClr val="7030A0"/>
                </a:solidFill>
              </a:rPr>
              <a:t> </a:t>
            </a:r>
            <a:r>
              <a:rPr lang="en-US" dirty="0" err="1">
                <a:solidFill>
                  <a:srgbClr val="7030A0"/>
                </a:solidFill>
              </a:rPr>
              <a:t>roi</a:t>
            </a:r>
            <a:r>
              <a:rPr lang="en-US" dirty="0">
                <a:solidFill>
                  <a:srgbClr val="7030A0"/>
                </a:solidFill>
              </a:rPr>
              <a:t> </a:t>
            </a:r>
            <a:r>
              <a:rPr lang="en-US" dirty="0" err="1">
                <a:solidFill>
                  <a:srgbClr val="7030A0"/>
                </a:solidFill>
              </a:rPr>
              <a:t>rheswm</a:t>
            </a:r>
            <a:r>
              <a:rPr lang="en-US" dirty="0">
                <a:solidFill>
                  <a:srgbClr val="7030A0"/>
                </a:solidFill>
              </a:rPr>
              <a:t> </a:t>
            </a:r>
            <a:r>
              <a:rPr lang="en-US" dirty="0" err="1">
                <a:solidFill>
                  <a:srgbClr val="7030A0"/>
                </a:solidFill>
              </a:rPr>
              <a:t>dros</a:t>
            </a:r>
            <a:r>
              <a:rPr lang="en-US" dirty="0">
                <a:solidFill>
                  <a:srgbClr val="7030A0"/>
                </a:solidFill>
              </a:rPr>
              <a:t> </a:t>
            </a:r>
            <a:r>
              <a:rPr lang="en-US" dirty="0" err="1">
                <a:solidFill>
                  <a:srgbClr val="7030A0"/>
                </a:solidFill>
              </a:rPr>
              <a:t>eu</a:t>
            </a:r>
            <a:r>
              <a:rPr lang="en-US" dirty="0">
                <a:solidFill>
                  <a:srgbClr val="7030A0"/>
                </a:solidFill>
              </a:rPr>
              <a:t> </a:t>
            </a:r>
            <a:r>
              <a:rPr lang="en-US" dirty="0" err="1">
                <a:solidFill>
                  <a:srgbClr val="7030A0"/>
                </a:solidFill>
              </a:rPr>
              <a:t>dysgu</a:t>
            </a:r>
            <a:r>
              <a:rPr lang="en-US" dirty="0">
                <a:solidFill>
                  <a:srgbClr val="7030A0"/>
                </a:solidFill>
              </a:rPr>
              <a:t> </a:t>
            </a:r>
            <a:r>
              <a:rPr lang="en-US" dirty="0" err="1">
                <a:solidFill>
                  <a:srgbClr val="7030A0"/>
                </a:solidFill>
              </a:rPr>
              <a:t>iddynt</a:t>
            </a:r>
            <a:r>
              <a:rPr lang="en-US" dirty="0">
                <a:solidFill>
                  <a:srgbClr val="7030A0"/>
                </a:solidFill>
              </a:rPr>
              <a:t>. </a:t>
            </a:r>
            <a:r>
              <a:rPr lang="en-US" dirty="0" err="1">
                <a:solidFill>
                  <a:srgbClr val="7030A0"/>
                </a:solidFill>
              </a:rPr>
              <a:t>Hynny</a:t>
            </a:r>
            <a:r>
              <a:rPr lang="en-US" dirty="0">
                <a:solidFill>
                  <a:srgbClr val="7030A0"/>
                </a:solidFill>
              </a:rPr>
              <a:t> </a:t>
            </a:r>
            <a:r>
              <a:rPr lang="en-US" dirty="0" err="1">
                <a:solidFill>
                  <a:srgbClr val="7030A0"/>
                </a:solidFill>
              </a:rPr>
              <a:t>yw</a:t>
            </a:r>
            <a:r>
              <a:rPr lang="en-US" dirty="0">
                <a:solidFill>
                  <a:srgbClr val="7030A0"/>
                </a:solidFill>
              </a:rPr>
              <a:t>, </a:t>
            </a:r>
            <a:r>
              <a:rPr lang="en-US" dirty="0" err="1">
                <a:solidFill>
                  <a:srgbClr val="7030A0"/>
                </a:solidFill>
              </a:rPr>
              <a:t>mae</a:t>
            </a:r>
            <a:r>
              <a:rPr lang="en-US" dirty="0">
                <a:solidFill>
                  <a:srgbClr val="7030A0"/>
                </a:solidFill>
              </a:rPr>
              <a:t> </a:t>
            </a:r>
            <a:r>
              <a:rPr lang="en-US" dirty="0" err="1">
                <a:solidFill>
                  <a:srgbClr val="7030A0"/>
                </a:solidFill>
              </a:rPr>
              <a:t>athrawon</a:t>
            </a:r>
            <a:r>
              <a:rPr lang="en-US" dirty="0">
                <a:solidFill>
                  <a:srgbClr val="7030A0"/>
                </a:solidFill>
              </a:rPr>
              <a:t> </a:t>
            </a:r>
            <a:r>
              <a:rPr lang="en-US" dirty="0" err="1">
                <a:solidFill>
                  <a:srgbClr val="7030A0"/>
                </a:solidFill>
              </a:rPr>
              <a:t>yn</a:t>
            </a:r>
            <a:r>
              <a:rPr lang="en-US" dirty="0">
                <a:solidFill>
                  <a:srgbClr val="7030A0"/>
                </a:solidFill>
              </a:rPr>
              <a:t> </a:t>
            </a:r>
            <a:r>
              <a:rPr lang="en-US" dirty="0" err="1">
                <a:solidFill>
                  <a:srgbClr val="7030A0"/>
                </a:solidFill>
              </a:rPr>
              <a:t>ateb</a:t>
            </a:r>
            <a:r>
              <a:rPr lang="en-US" dirty="0">
                <a:solidFill>
                  <a:srgbClr val="7030A0"/>
                </a:solidFill>
              </a:rPr>
              <a:t> </a:t>
            </a:r>
            <a:r>
              <a:rPr lang="en-US" dirty="0" err="1">
                <a:solidFill>
                  <a:srgbClr val="7030A0"/>
                </a:solidFill>
              </a:rPr>
              <a:t>y</a:t>
            </a:r>
            <a:r>
              <a:rPr lang="en-US" dirty="0">
                <a:solidFill>
                  <a:srgbClr val="7030A0"/>
                </a:solidFill>
              </a:rPr>
              <a:t> </a:t>
            </a:r>
            <a:r>
              <a:rPr lang="en-US" dirty="0" err="1">
                <a:solidFill>
                  <a:srgbClr val="7030A0"/>
                </a:solidFill>
              </a:rPr>
              <a:t>cwestiwn</a:t>
            </a:r>
            <a:r>
              <a:rPr lang="en-US" dirty="0">
                <a:solidFill>
                  <a:srgbClr val="7030A0"/>
                </a:solidFill>
              </a:rPr>
              <a:t>, 'Pam yr </a:t>
            </a:r>
            <a:r>
              <a:rPr lang="en-US" dirty="0" err="1">
                <a:solidFill>
                  <a:srgbClr val="7030A0"/>
                </a:solidFill>
              </a:rPr>
              <a:t>ydym</a:t>
            </a:r>
            <a:r>
              <a:rPr lang="en-US" dirty="0">
                <a:solidFill>
                  <a:srgbClr val="7030A0"/>
                </a:solidFill>
              </a:rPr>
              <a:t> </a:t>
            </a:r>
            <a:r>
              <a:rPr lang="en-US" dirty="0" err="1">
                <a:solidFill>
                  <a:srgbClr val="7030A0"/>
                </a:solidFill>
              </a:rPr>
              <a:t>yn</a:t>
            </a:r>
            <a:r>
              <a:rPr lang="en-US" dirty="0">
                <a:solidFill>
                  <a:srgbClr val="7030A0"/>
                </a:solidFill>
              </a:rPr>
              <a:t> </a:t>
            </a:r>
            <a:r>
              <a:rPr lang="en-US" dirty="0" err="1">
                <a:solidFill>
                  <a:srgbClr val="7030A0"/>
                </a:solidFill>
              </a:rPr>
              <a:t>dysgu</a:t>
            </a:r>
            <a:r>
              <a:rPr lang="en-US" dirty="0">
                <a:solidFill>
                  <a:srgbClr val="7030A0"/>
                </a:solidFill>
              </a:rPr>
              <a:t> </a:t>
            </a:r>
            <a:r>
              <a:rPr lang="en-US" dirty="0" err="1">
                <a:solidFill>
                  <a:srgbClr val="7030A0"/>
                </a:solidFill>
              </a:rPr>
              <a:t>hwn</a:t>
            </a:r>
            <a:r>
              <a:rPr lang="en-US" dirty="0">
                <a:solidFill>
                  <a:srgbClr val="7030A0"/>
                </a:solidFill>
              </a:rPr>
              <a:t>?'</a:t>
            </a:r>
          </a:p>
          <a:p>
            <a:pPr>
              <a:buNone/>
            </a:pPr>
            <a:endParaRPr lang="en-US" dirty="0"/>
          </a:p>
          <a:p>
            <a:pPr>
              <a:buNone/>
            </a:pPr>
            <a:r>
              <a:rPr lang="en-US" dirty="0" err="1"/>
              <a:t>Yn</a:t>
            </a:r>
            <a:r>
              <a:rPr lang="en-US" dirty="0"/>
              <a:t> </a:t>
            </a:r>
            <a:r>
              <a:rPr lang="en-US" dirty="0" err="1"/>
              <a:t>fras</a:t>
            </a:r>
            <a:r>
              <a:rPr lang="en-US" dirty="0"/>
              <a:t>, </a:t>
            </a:r>
            <a:r>
              <a:rPr lang="en-US" dirty="0" err="1"/>
              <a:t>mae</a:t>
            </a:r>
            <a:r>
              <a:rPr lang="en-US" dirty="0"/>
              <a:t> </a:t>
            </a:r>
            <a:r>
              <a:rPr lang="en-US" dirty="0" err="1"/>
              <a:t>dau</a:t>
            </a:r>
            <a:r>
              <a:rPr lang="en-US" dirty="0"/>
              <a:t> </a:t>
            </a:r>
            <a:r>
              <a:rPr lang="en-US" dirty="0" err="1"/>
              <a:t>ateb</a:t>
            </a:r>
            <a:r>
              <a:rPr lang="en-US" dirty="0"/>
              <a:t> </a:t>
            </a:r>
            <a:r>
              <a:rPr lang="en-US" dirty="0" err="1"/>
              <a:t>posib</a:t>
            </a:r>
            <a:r>
              <a:rPr lang="en-US" dirty="0"/>
              <a:t>:</a:t>
            </a:r>
          </a:p>
          <a:p>
            <a:pPr>
              <a:buNone/>
            </a:pPr>
            <a:endParaRPr lang="en-US" dirty="0"/>
          </a:p>
          <a:p>
            <a:pPr>
              <a:buNone/>
            </a:pPr>
            <a:r>
              <a:rPr lang="en-US" dirty="0">
                <a:solidFill>
                  <a:srgbClr val="FFFF00"/>
                </a:solidFill>
              </a:rPr>
              <a:t>   </a:t>
            </a:r>
            <a:r>
              <a:rPr lang="en-US" dirty="0">
                <a:solidFill>
                  <a:schemeClr val="accent5">
                    <a:lumMod val="75000"/>
                  </a:schemeClr>
                </a:solidFill>
              </a:rPr>
              <a:t>1. </a:t>
            </a:r>
            <a:r>
              <a:rPr lang="en-US" dirty="0" err="1">
                <a:solidFill>
                  <a:schemeClr val="accent5">
                    <a:lumMod val="75000"/>
                  </a:schemeClr>
                </a:solidFill>
              </a:rPr>
              <a:t>Rydym</a:t>
            </a:r>
            <a:r>
              <a:rPr lang="en-US" dirty="0">
                <a:solidFill>
                  <a:schemeClr val="accent5">
                    <a:lumMod val="75000"/>
                  </a:schemeClr>
                </a:solidFill>
              </a:rPr>
              <a:t> </a:t>
            </a:r>
            <a:r>
              <a:rPr lang="en-US" dirty="0" err="1">
                <a:solidFill>
                  <a:schemeClr val="accent5">
                    <a:lumMod val="75000"/>
                  </a:schemeClr>
                </a:solidFill>
              </a:rPr>
              <a:t>yn</a:t>
            </a:r>
            <a:r>
              <a:rPr lang="en-US" dirty="0">
                <a:solidFill>
                  <a:schemeClr val="accent5">
                    <a:lumMod val="75000"/>
                  </a:schemeClr>
                </a:solidFill>
              </a:rPr>
              <a:t> </a:t>
            </a:r>
            <a:r>
              <a:rPr lang="en-US" dirty="0" err="1">
                <a:solidFill>
                  <a:schemeClr val="accent5">
                    <a:lumMod val="75000"/>
                  </a:schemeClr>
                </a:solidFill>
              </a:rPr>
              <a:t>dysgu</a:t>
            </a:r>
            <a:r>
              <a:rPr lang="en-US" dirty="0">
                <a:solidFill>
                  <a:schemeClr val="accent5">
                    <a:lumMod val="75000"/>
                  </a:schemeClr>
                </a:solidFill>
              </a:rPr>
              <a:t> </a:t>
            </a:r>
            <a:r>
              <a:rPr lang="en-US" dirty="0" err="1">
                <a:solidFill>
                  <a:schemeClr val="accent5">
                    <a:lumMod val="75000"/>
                  </a:schemeClr>
                </a:solidFill>
              </a:rPr>
              <a:t>hyn</a:t>
            </a:r>
            <a:r>
              <a:rPr lang="en-US" dirty="0">
                <a:solidFill>
                  <a:schemeClr val="accent5">
                    <a:lumMod val="75000"/>
                  </a:schemeClr>
                </a:solidFill>
              </a:rPr>
              <a:t> </a:t>
            </a:r>
            <a:r>
              <a:rPr lang="en-US" dirty="0" err="1">
                <a:solidFill>
                  <a:schemeClr val="accent5">
                    <a:lumMod val="75000"/>
                  </a:schemeClr>
                </a:solidFill>
              </a:rPr>
              <a:t>oherwydd</a:t>
            </a:r>
            <a:r>
              <a:rPr lang="en-US" dirty="0">
                <a:solidFill>
                  <a:schemeClr val="accent5">
                    <a:lumMod val="75000"/>
                  </a:schemeClr>
                </a:solidFill>
              </a:rPr>
              <a:t> </a:t>
            </a:r>
            <a:r>
              <a:rPr lang="en-US" dirty="0" err="1">
                <a:solidFill>
                  <a:schemeClr val="accent5">
                    <a:lumMod val="75000"/>
                  </a:schemeClr>
                </a:solidFill>
              </a:rPr>
              <a:t>ei</a:t>
            </a:r>
            <a:r>
              <a:rPr lang="en-US" dirty="0">
                <a:solidFill>
                  <a:schemeClr val="accent5">
                    <a:lumMod val="75000"/>
                  </a:schemeClr>
                </a:solidFill>
              </a:rPr>
              <a:t> </a:t>
            </a:r>
            <a:r>
              <a:rPr lang="en-US" dirty="0" err="1">
                <a:solidFill>
                  <a:schemeClr val="accent5">
                    <a:lumMod val="75000"/>
                  </a:schemeClr>
                </a:solidFill>
              </a:rPr>
              <a:t>fod</a:t>
            </a:r>
            <a:r>
              <a:rPr lang="en-US" dirty="0">
                <a:solidFill>
                  <a:schemeClr val="accent5">
                    <a:lumMod val="75000"/>
                  </a:schemeClr>
                </a:solidFill>
              </a:rPr>
              <a:t> </a:t>
            </a:r>
            <a:r>
              <a:rPr lang="en-US" dirty="0" err="1">
                <a:solidFill>
                  <a:schemeClr val="accent5">
                    <a:lumMod val="75000"/>
                  </a:schemeClr>
                </a:solidFill>
              </a:rPr>
              <a:t>yn</a:t>
            </a:r>
            <a:r>
              <a:rPr lang="en-US" dirty="0">
                <a:solidFill>
                  <a:schemeClr val="accent5">
                    <a:lumMod val="75000"/>
                  </a:schemeClr>
                </a:solidFill>
              </a:rPr>
              <a:t> </a:t>
            </a:r>
            <a:r>
              <a:rPr lang="en-US" dirty="0" err="1">
                <a:solidFill>
                  <a:schemeClr val="accent5">
                    <a:lumMod val="75000"/>
                  </a:schemeClr>
                </a:solidFill>
              </a:rPr>
              <a:t>rhywbeth</a:t>
            </a:r>
            <a:r>
              <a:rPr lang="en-US" dirty="0">
                <a:solidFill>
                  <a:schemeClr val="accent5">
                    <a:lumMod val="75000"/>
                  </a:schemeClr>
                </a:solidFill>
              </a:rPr>
              <a:t> y </a:t>
            </a:r>
            <a:r>
              <a:rPr lang="en-US" dirty="0" err="1">
                <a:solidFill>
                  <a:schemeClr val="accent5">
                    <a:lumMod val="75000"/>
                  </a:schemeClr>
                </a:solidFill>
              </a:rPr>
              <a:t>mae</a:t>
            </a:r>
            <a:r>
              <a:rPr lang="en-US" dirty="0">
                <a:solidFill>
                  <a:schemeClr val="accent5">
                    <a:lumMod val="75000"/>
                  </a:schemeClr>
                </a:solidFill>
              </a:rPr>
              <a:t> </a:t>
            </a:r>
            <a:r>
              <a:rPr lang="en-US" dirty="0" err="1">
                <a:solidFill>
                  <a:schemeClr val="accent5">
                    <a:lumMod val="75000"/>
                  </a:schemeClr>
                </a:solidFill>
              </a:rPr>
              <a:t>angen</a:t>
            </a:r>
            <a:r>
              <a:rPr lang="en-US" dirty="0">
                <a:solidFill>
                  <a:schemeClr val="accent5">
                    <a:lumMod val="75000"/>
                  </a:schemeClr>
                </a:solidFill>
              </a:rPr>
              <a:t> </a:t>
            </a:r>
            <a:r>
              <a:rPr lang="en-US" dirty="0" err="1">
                <a:solidFill>
                  <a:schemeClr val="accent5">
                    <a:lumMod val="75000"/>
                  </a:schemeClr>
                </a:solidFill>
              </a:rPr>
              <a:t>i</a:t>
            </a:r>
            <a:r>
              <a:rPr lang="en-US" dirty="0">
                <a:solidFill>
                  <a:schemeClr val="accent5">
                    <a:lumMod val="75000"/>
                  </a:schemeClr>
                </a:solidFill>
              </a:rPr>
              <a:t> </a:t>
            </a:r>
            <a:r>
              <a:rPr lang="en-US" dirty="0" err="1">
                <a:solidFill>
                  <a:schemeClr val="accent5">
                    <a:lumMod val="75000"/>
                  </a:schemeClr>
                </a:solidFill>
              </a:rPr>
              <a:t>ni</a:t>
            </a:r>
            <a:r>
              <a:rPr lang="en-US" dirty="0">
                <a:solidFill>
                  <a:schemeClr val="accent5">
                    <a:lumMod val="75000"/>
                  </a:schemeClr>
                </a:solidFill>
              </a:rPr>
              <a:t> </a:t>
            </a:r>
            <a:r>
              <a:rPr lang="en-US" dirty="0" err="1">
                <a:solidFill>
                  <a:schemeClr val="accent5">
                    <a:lumMod val="75000"/>
                  </a:schemeClr>
                </a:solidFill>
              </a:rPr>
              <a:t>fod</a:t>
            </a:r>
            <a:r>
              <a:rPr lang="en-US" dirty="0">
                <a:solidFill>
                  <a:schemeClr val="accent5">
                    <a:lumMod val="75000"/>
                  </a:schemeClr>
                </a:solidFill>
              </a:rPr>
              <a:t> </a:t>
            </a:r>
            <a:r>
              <a:rPr lang="en-US" dirty="0" err="1">
                <a:solidFill>
                  <a:schemeClr val="accent5">
                    <a:lumMod val="75000"/>
                  </a:schemeClr>
                </a:solidFill>
              </a:rPr>
              <a:t>yn</a:t>
            </a:r>
            <a:r>
              <a:rPr lang="en-US" dirty="0">
                <a:solidFill>
                  <a:schemeClr val="accent5">
                    <a:lumMod val="75000"/>
                  </a:schemeClr>
                </a:solidFill>
              </a:rPr>
              <a:t> </a:t>
            </a:r>
            <a:r>
              <a:rPr lang="en-US" dirty="0" err="1">
                <a:solidFill>
                  <a:schemeClr val="accent5">
                    <a:lumMod val="75000"/>
                  </a:schemeClr>
                </a:solidFill>
              </a:rPr>
              <a:t>gallu</a:t>
            </a:r>
            <a:r>
              <a:rPr lang="en-US" dirty="0">
                <a:solidFill>
                  <a:schemeClr val="accent5">
                    <a:lumMod val="75000"/>
                  </a:schemeClr>
                </a:solidFill>
              </a:rPr>
              <a:t> </a:t>
            </a:r>
            <a:r>
              <a:rPr lang="en-US" dirty="0" err="1">
                <a:solidFill>
                  <a:schemeClr val="accent5">
                    <a:lumMod val="75000"/>
                  </a:schemeClr>
                </a:solidFill>
              </a:rPr>
              <a:t>gwneud</a:t>
            </a:r>
            <a:r>
              <a:rPr lang="en-US" dirty="0">
                <a:solidFill>
                  <a:schemeClr val="accent5">
                    <a:lumMod val="75000"/>
                  </a:schemeClr>
                </a:solidFill>
              </a:rPr>
              <a:t> </a:t>
            </a:r>
            <a:r>
              <a:rPr lang="en-US" dirty="0" err="1">
                <a:solidFill>
                  <a:schemeClr val="accent5">
                    <a:lumMod val="75000"/>
                  </a:schemeClr>
                </a:solidFill>
              </a:rPr>
              <a:t>os</a:t>
            </a:r>
            <a:r>
              <a:rPr lang="en-US" dirty="0">
                <a:solidFill>
                  <a:schemeClr val="accent5">
                    <a:lumMod val="75000"/>
                  </a:schemeClr>
                </a:solidFill>
              </a:rPr>
              <a:t> </a:t>
            </a:r>
            <a:r>
              <a:rPr lang="en-US" dirty="0" err="1">
                <a:solidFill>
                  <a:schemeClr val="accent5">
                    <a:lumMod val="75000"/>
                  </a:schemeClr>
                </a:solidFill>
              </a:rPr>
              <a:t>ydym</a:t>
            </a:r>
            <a:r>
              <a:rPr lang="en-US" dirty="0">
                <a:solidFill>
                  <a:schemeClr val="accent5">
                    <a:lumMod val="75000"/>
                  </a:schemeClr>
                </a:solidFill>
              </a:rPr>
              <a:t> am </a:t>
            </a:r>
            <a:r>
              <a:rPr lang="en-US" dirty="0" err="1">
                <a:solidFill>
                  <a:schemeClr val="accent5">
                    <a:lumMod val="75000"/>
                  </a:schemeClr>
                </a:solidFill>
              </a:rPr>
              <a:t>fod</a:t>
            </a:r>
            <a:r>
              <a:rPr lang="en-US" dirty="0">
                <a:solidFill>
                  <a:schemeClr val="accent5">
                    <a:lumMod val="75000"/>
                  </a:schemeClr>
                </a:solidFill>
              </a:rPr>
              <a:t> </a:t>
            </a:r>
            <a:r>
              <a:rPr lang="en-US" dirty="0" err="1">
                <a:solidFill>
                  <a:schemeClr val="accent5">
                    <a:lumMod val="75000"/>
                  </a:schemeClr>
                </a:solidFill>
              </a:rPr>
              <a:t>yn</a:t>
            </a:r>
            <a:r>
              <a:rPr lang="en-US" dirty="0">
                <a:solidFill>
                  <a:schemeClr val="accent5">
                    <a:lumMod val="75000"/>
                  </a:schemeClr>
                </a:solidFill>
              </a:rPr>
              <a:t> </a:t>
            </a:r>
            <a:r>
              <a:rPr lang="en-US" dirty="0" err="1">
                <a:solidFill>
                  <a:schemeClr val="accent5">
                    <a:lumMod val="75000"/>
                  </a:schemeClr>
                </a:solidFill>
              </a:rPr>
              <a:t>llwyddiannus</a:t>
            </a:r>
            <a:r>
              <a:rPr lang="en-US" dirty="0">
                <a:solidFill>
                  <a:schemeClr val="accent5">
                    <a:lumMod val="75000"/>
                  </a:schemeClr>
                </a:solidFill>
              </a:rPr>
              <a:t> </a:t>
            </a:r>
            <a:r>
              <a:rPr lang="en-US" dirty="0" err="1">
                <a:solidFill>
                  <a:schemeClr val="accent5">
                    <a:lumMod val="75000"/>
                  </a:schemeClr>
                </a:solidFill>
              </a:rPr>
              <a:t>yn</a:t>
            </a:r>
            <a:r>
              <a:rPr lang="en-US" dirty="0">
                <a:solidFill>
                  <a:schemeClr val="accent5">
                    <a:lumMod val="75000"/>
                  </a:schemeClr>
                </a:solidFill>
              </a:rPr>
              <a:t> yr </a:t>
            </a:r>
            <a:r>
              <a:rPr lang="en-US" dirty="0" err="1">
                <a:solidFill>
                  <a:schemeClr val="accent5">
                    <a:lumMod val="75000"/>
                  </a:schemeClr>
                </a:solidFill>
              </a:rPr>
              <a:t>ysgol</a:t>
            </a:r>
            <a:r>
              <a:rPr lang="en-US" dirty="0">
                <a:solidFill>
                  <a:schemeClr val="accent5">
                    <a:lumMod val="75000"/>
                  </a:schemeClr>
                </a:solidFill>
              </a:rPr>
              <a:t>. (</a:t>
            </a:r>
            <a:r>
              <a:rPr lang="en-US" dirty="0" err="1">
                <a:solidFill>
                  <a:schemeClr val="accent5">
                    <a:lumMod val="75000"/>
                  </a:schemeClr>
                </a:solidFill>
              </a:rPr>
              <a:t>sgiliau</a:t>
            </a:r>
            <a:r>
              <a:rPr lang="en-US" dirty="0">
                <a:solidFill>
                  <a:schemeClr val="accent5">
                    <a:lumMod val="75000"/>
                  </a:schemeClr>
                </a:solidFill>
              </a:rPr>
              <a:t> </a:t>
            </a:r>
            <a:r>
              <a:rPr lang="en-US" dirty="0" err="1">
                <a:solidFill>
                  <a:schemeClr val="accent5">
                    <a:lumMod val="75000"/>
                  </a:schemeClr>
                </a:solidFill>
              </a:rPr>
              <a:t>academaidd</a:t>
            </a:r>
            <a:r>
              <a:rPr lang="en-US" dirty="0">
                <a:solidFill>
                  <a:schemeClr val="accent5">
                    <a:lumMod val="75000"/>
                  </a:schemeClr>
                </a:solidFill>
              </a:rPr>
              <a:t>).</a:t>
            </a:r>
          </a:p>
          <a:p>
            <a:pPr>
              <a:buNone/>
            </a:pPr>
            <a:endParaRPr lang="en-US" dirty="0"/>
          </a:p>
          <a:p>
            <a:pPr>
              <a:buNone/>
            </a:pPr>
            <a:r>
              <a:rPr lang="en-US" dirty="0"/>
              <a:t>2</a:t>
            </a:r>
            <a:r>
              <a:rPr lang="en-US" dirty="0">
                <a:solidFill>
                  <a:schemeClr val="tx2">
                    <a:lumMod val="75000"/>
                    <a:lumOff val="25000"/>
                  </a:schemeClr>
                </a:solidFill>
              </a:rPr>
              <a:t>. </a:t>
            </a:r>
            <a:r>
              <a:rPr lang="en-US" dirty="0" err="1">
                <a:solidFill>
                  <a:schemeClr val="tx2">
                    <a:lumMod val="75000"/>
                    <a:lumOff val="25000"/>
                  </a:schemeClr>
                </a:solidFill>
              </a:rPr>
              <a:t>Rydym</a:t>
            </a:r>
            <a:r>
              <a:rPr lang="en-US" dirty="0">
                <a:solidFill>
                  <a:schemeClr val="tx2">
                    <a:lumMod val="75000"/>
                    <a:lumOff val="25000"/>
                  </a:schemeClr>
                </a:solidFill>
              </a:rPr>
              <a:t> </a:t>
            </a:r>
            <a:r>
              <a:rPr lang="en-US" dirty="0" err="1">
                <a:solidFill>
                  <a:schemeClr val="tx2">
                    <a:lumMod val="75000"/>
                    <a:lumOff val="25000"/>
                  </a:schemeClr>
                </a:solidFill>
              </a:rPr>
              <a:t>yn</a:t>
            </a:r>
            <a:r>
              <a:rPr lang="en-US" dirty="0">
                <a:solidFill>
                  <a:schemeClr val="tx2">
                    <a:lumMod val="75000"/>
                    <a:lumOff val="25000"/>
                  </a:schemeClr>
                </a:solidFill>
              </a:rPr>
              <a:t> </a:t>
            </a:r>
            <a:r>
              <a:rPr lang="en-US" dirty="0" err="1">
                <a:solidFill>
                  <a:schemeClr val="tx2">
                    <a:lumMod val="75000"/>
                    <a:lumOff val="25000"/>
                  </a:schemeClr>
                </a:solidFill>
              </a:rPr>
              <a:t>dysgu</a:t>
            </a:r>
            <a:r>
              <a:rPr lang="en-US" dirty="0">
                <a:solidFill>
                  <a:schemeClr val="tx2">
                    <a:lumMod val="75000"/>
                    <a:lumOff val="25000"/>
                  </a:schemeClr>
                </a:solidFill>
              </a:rPr>
              <a:t> </a:t>
            </a:r>
            <a:r>
              <a:rPr lang="en-US" dirty="0" err="1">
                <a:solidFill>
                  <a:schemeClr val="tx2">
                    <a:lumMod val="75000"/>
                    <a:lumOff val="25000"/>
                  </a:schemeClr>
                </a:solidFill>
              </a:rPr>
              <a:t>hyn</a:t>
            </a:r>
            <a:r>
              <a:rPr lang="en-US" dirty="0">
                <a:solidFill>
                  <a:schemeClr val="tx2">
                    <a:lumMod val="75000"/>
                    <a:lumOff val="25000"/>
                  </a:schemeClr>
                </a:solidFill>
              </a:rPr>
              <a:t> </a:t>
            </a:r>
            <a:r>
              <a:rPr lang="en-US" dirty="0" err="1">
                <a:solidFill>
                  <a:schemeClr val="tx2">
                    <a:lumMod val="75000"/>
                    <a:lumOff val="25000"/>
                  </a:schemeClr>
                </a:solidFill>
              </a:rPr>
              <a:t>oherwydd</a:t>
            </a:r>
            <a:r>
              <a:rPr lang="en-US" dirty="0">
                <a:solidFill>
                  <a:schemeClr val="tx2">
                    <a:lumMod val="75000"/>
                    <a:lumOff val="25000"/>
                  </a:schemeClr>
                </a:solidFill>
              </a:rPr>
              <a:t> </a:t>
            </a:r>
            <a:r>
              <a:rPr lang="en-US" dirty="0" err="1">
                <a:solidFill>
                  <a:schemeClr val="tx2">
                    <a:lumMod val="75000"/>
                    <a:lumOff val="25000"/>
                  </a:schemeClr>
                </a:solidFill>
              </a:rPr>
              <a:t>ei</a:t>
            </a:r>
            <a:r>
              <a:rPr lang="en-US" dirty="0">
                <a:solidFill>
                  <a:schemeClr val="tx2">
                    <a:lumMod val="75000"/>
                    <a:lumOff val="25000"/>
                  </a:schemeClr>
                </a:solidFill>
              </a:rPr>
              <a:t> </a:t>
            </a:r>
            <a:r>
              <a:rPr lang="en-US" dirty="0" err="1">
                <a:solidFill>
                  <a:schemeClr val="tx2">
                    <a:lumMod val="75000"/>
                    <a:lumOff val="25000"/>
                  </a:schemeClr>
                </a:solidFill>
              </a:rPr>
              <a:t>fod</a:t>
            </a:r>
            <a:r>
              <a:rPr lang="en-US" dirty="0">
                <a:solidFill>
                  <a:schemeClr val="tx2">
                    <a:lumMod val="75000"/>
                    <a:lumOff val="25000"/>
                  </a:schemeClr>
                </a:solidFill>
              </a:rPr>
              <a:t> </a:t>
            </a:r>
            <a:r>
              <a:rPr lang="en-US" dirty="0" err="1">
                <a:solidFill>
                  <a:schemeClr val="tx2">
                    <a:lumMod val="75000"/>
                    <a:lumOff val="25000"/>
                  </a:schemeClr>
                </a:solidFill>
              </a:rPr>
              <a:t>yn</a:t>
            </a:r>
            <a:r>
              <a:rPr lang="en-US" dirty="0">
                <a:solidFill>
                  <a:schemeClr val="tx2">
                    <a:lumMod val="75000"/>
                    <a:lumOff val="25000"/>
                  </a:schemeClr>
                </a:solidFill>
              </a:rPr>
              <a:t> </a:t>
            </a:r>
            <a:r>
              <a:rPr lang="en-US" dirty="0" err="1">
                <a:solidFill>
                  <a:schemeClr val="tx2">
                    <a:lumMod val="75000"/>
                    <a:lumOff val="25000"/>
                  </a:schemeClr>
                </a:solidFill>
              </a:rPr>
              <a:t>rhywbeth</a:t>
            </a:r>
            <a:r>
              <a:rPr lang="en-US" dirty="0">
                <a:solidFill>
                  <a:schemeClr val="tx2">
                    <a:lumMod val="75000"/>
                    <a:lumOff val="25000"/>
                  </a:schemeClr>
                </a:solidFill>
              </a:rPr>
              <a:t> y </a:t>
            </a:r>
            <a:r>
              <a:rPr lang="en-US" dirty="0" err="1">
                <a:solidFill>
                  <a:schemeClr val="tx2">
                    <a:lumMod val="75000"/>
                    <a:lumOff val="25000"/>
                  </a:schemeClr>
                </a:solidFill>
              </a:rPr>
              <a:t>mae</a:t>
            </a:r>
            <a:r>
              <a:rPr lang="en-US" dirty="0">
                <a:solidFill>
                  <a:schemeClr val="tx2">
                    <a:lumMod val="75000"/>
                    <a:lumOff val="25000"/>
                  </a:schemeClr>
                </a:solidFill>
              </a:rPr>
              <a:t> </a:t>
            </a:r>
            <a:r>
              <a:rPr lang="en-US" dirty="0" err="1">
                <a:solidFill>
                  <a:schemeClr val="tx2">
                    <a:lumMod val="75000"/>
                    <a:lumOff val="25000"/>
                  </a:schemeClr>
                </a:solidFill>
              </a:rPr>
              <a:t>angen</a:t>
            </a:r>
            <a:r>
              <a:rPr lang="en-US" dirty="0">
                <a:solidFill>
                  <a:schemeClr val="tx2">
                    <a:lumMod val="75000"/>
                    <a:lumOff val="25000"/>
                  </a:schemeClr>
                </a:solidFill>
              </a:rPr>
              <a:t> </a:t>
            </a:r>
            <a:r>
              <a:rPr lang="en-US" dirty="0" err="1">
                <a:solidFill>
                  <a:schemeClr val="tx2">
                    <a:lumMod val="75000"/>
                    <a:lumOff val="25000"/>
                  </a:schemeClr>
                </a:solidFill>
              </a:rPr>
              <a:t>i</a:t>
            </a:r>
            <a:r>
              <a:rPr lang="en-US" dirty="0">
                <a:solidFill>
                  <a:schemeClr val="tx2">
                    <a:lumMod val="75000"/>
                    <a:lumOff val="25000"/>
                  </a:schemeClr>
                </a:solidFill>
              </a:rPr>
              <a:t> </a:t>
            </a:r>
            <a:r>
              <a:rPr lang="en-US" dirty="0" err="1">
                <a:solidFill>
                  <a:schemeClr val="tx2">
                    <a:lumMod val="75000"/>
                    <a:lumOff val="25000"/>
                  </a:schemeClr>
                </a:solidFill>
              </a:rPr>
              <a:t>ni</a:t>
            </a:r>
            <a:r>
              <a:rPr lang="en-US" dirty="0">
                <a:solidFill>
                  <a:schemeClr val="tx2">
                    <a:lumMod val="75000"/>
                    <a:lumOff val="25000"/>
                  </a:schemeClr>
                </a:solidFill>
              </a:rPr>
              <a:t> </a:t>
            </a:r>
            <a:r>
              <a:rPr lang="en-US" dirty="0" err="1">
                <a:solidFill>
                  <a:schemeClr val="tx2">
                    <a:lumMod val="75000"/>
                    <a:lumOff val="25000"/>
                  </a:schemeClr>
                </a:solidFill>
              </a:rPr>
              <a:t>wybod</a:t>
            </a:r>
            <a:r>
              <a:rPr lang="en-US" dirty="0">
                <a:solidFill>
                  <a:schemeClr val="tx2">
                    <a:lumMod val="75000"/>
                    <a:lumOff val="25000"/>
                  </a:schemeClr>
                </a:solidFill>
              </a:rPr>
              <a:t> </a:t>
            </a:r>
            <a:r>
              <a:rPr lang="en-US" dirty="0" err="1">
                <a:solidFill>
                  <a:schemeClr val="tx2">
                    <a:lumMod val="75000"/>
                    <a:lumOff val="25000"/>
                  </a:schemeClr>
                </a:solidFill>
              </a:rPr>
              <a:t>amdano</a:t>
            </a:r>
            <a:r>
              <a:rPr lang="en-US" dirty="0">
                <a:solidFill>
                  <a:schemeClr val="tx2">
                    <a:lumMod val="75000"/>
                    <a:lumOff val="25000"/>
                  </a:schemeClr>
                </a:solidFill>
              </a:rPr>
              <a:t>, </a:t>
            </a:r>
            <a:r>
              <a:rPr lang="en-US" dirty="0" err="1">
                <a:solidFill>
                  <a:schemeClr val="tx2">
                    <a:lumMod val="75000"/>
                    <a:lumOff val="25000"/>
                  </a:schemeClr>
                </a:solidFill>
              </a:rPr>
              <a:t>ei</a:t>
            </a:r>
            <a:r>
              <a:rPr lang="en-US" dirty="0">
                <a:solidFill>
                  <a:schemeClr val="tx2">
                    <a:lumMod val="75000"/>
                    <a:lumOff val="25000"/>
                  </a:schemeClr>
                </a:solidFill>
              </a:rPr>
              <a:t> </a:t>
            </a:r>
            <a:r>
              <a:rPr lang="en-US" dirty="0" err="1">
                <a:solidFill>
                  <a:schemeClr val="tx2">
                    <a:lumMod val="75000"/>
                    <a:lumOff val="25000"/>
                  </a:schemeClr>
                </a:solidFill>
              </a:rPr>
              <a:t>ddeall</a:t>
            </a:r>
            <a:r>
              <a:rPr lang="en-US" dirty="0">
                <a:solidFill>
                  <a:schemeClr val="tx2">
                    <a:lumMod val="75000"/>
                    <a:lumOff val="25000"/>
                  </a:schemeClr>
                </a:solidFill>
              </a:rPr>
              <a:t> </a:t>
            </a:r>
            <a:r>
              <a:rPr lang="en-US" dirty="0" err="1">
                <a:solidFill>
                  <a:schemeClr val="tx2">
                    <a:lumMod val="75000"/>
                    <a:lumOff val="25000"/>
                  </a:schemeClr>
                </a:solidFill>
              </a:rPr>
              <a:t>neu</a:t>
            </a:r>
            <a:r>
              <a:rPr lang="en-US" dirty="0">
                <a:solidFill>
                  <a:schemeClr val="tx2">
                    <a:lumMod val="75000"/>
                    <a:lumOff val="25000"/>
                  </a:schemeClr>
                </a:solidFill>
              </a:rPr>
              <a:t> </a:t>
            </a:r>
            <a:r>
              <a:rPr lang="en-US" dirty="0" err="1">
                <a:solidFill>
                  <a:schemeClr val="tx2">
                    <a:lumMod val="75000"/>
                    <a:lumOff val="25000"/>
                  </a:schemeClr>
                </a:solidFill>
              </a:rPr>
              <a:t>allu</a:t>
            </a:r>
            <a:r>
              <a:rPr lang="en-US" dirty="0">
                <a:solidFill>
                  <a:schemeClr val="tx2">
                    <a:lumMod val="75000"/>
                    <a:lumOff val="25000"/>
                  </a:schemeClr>
                </a:solidFill>
              </a:rPr>
              <a:t> </a:t>
            </a:r>
            <a:r>
              <a:rPr lang="en-US" dirty="0" err="1">
                <a:solidFill>
                  <a:schemeClr val="tx2">
                    <a:lumMod val="75000"/>
                    <a:lumOff val="25000"/>
                  </a:schemeClr>
                </a:solidFill>
              </a:rPr>
              <a:t>ei</a:t>
            </a:r>
            <a:r>
              <a:rPr lang="en-US" dirty="0">
                <a:solidFill>
                  <a:schemeClr val="tx2">
                    <a:lumMod val="75000"/>
                    <a:lumOff val="25000"/>
                  </a:schemeClr>
                </a:solidFill>
              </a:rPr>
              <a:t> </a:t>
            </a:r>
            <a:r>
              <a:rPr lang="en-US" dirty="0" err="1">
                <a:solidFill>
                  <a:schemeClr val="tx2">
                    <a:lumMod val="75000"/>
                    <a:lumOff val="25000"/>
                  </a:schemeClr>
                </a:solidFill>
              </a:rPr>
              <a:t>wneud</a:t>
            </a:r>
            <a:r>
              <a:rPr lang="en-US" dirty="0">
                <a:solidFill>
                  <a:schemeClr val="tx2">
                    <a:lumMod val="75000"/>
                    <a:lumOff val="25000"/>
                  </a:schemeClr>
                </a:solidFill>
              </a:rPr>
              <a:t> </a:t>
            </a:r>
            <a:r>
              <a:rPr lang="en-US" dirty="0" err="1">
                <a:solidFill>
                  <a:schemeClr val="tx2">
                    <a:lumMod val="75000"/>
                    <a:lumOff val="25000"/>
                  </a:schemeClr>
                </a:solidFill>
              </a:rPr>
              <a:t>yn</a:t>
            </a:r>
            <a:r>
              <a:rPr lang="en-US" dirty="0">
                <a:solidFill>
                  <a:schemeClr val="tx2">
                    <a:lumMod val="75000"/>
                    <a:lumOff val="25000"/>
                  </a:schemeClr>
                </a:solidFill>
              </a:rPr>
              <a:t> </a:t>
            </a:r>
            <a:r>
              <a:rPr lang="en-US" dirty="0" err="1">
                <a:solidFill>
                  <a:schemeClr val="tx2">
                    <a:lumMod val="75000"/>
                    <a:lumOff val="25000"/>
                  </a:schemeClr>
                </a:solidFill>
              </a:rPr>
              <a:t>ein</a:t>
            </a:r>
            <a:r>
              <a:rPr lang="en-US" dirty="0">
                <a:solidFill>
                  <a:schemeClr val="tx2">
                    <a:lumMod val="75000"/>
                    <a:lumOff val="25000"/>
                  </a:schemeClr>
                </a:solidFill>
              </a:rPr>
              <a:t> </a:t>
            </a:r>
            <a:r>
              <a:rPr lang="en-US" dirty="0" err="1">
                <a:solidFill>
                  <a:schemeClr val="tx2">
                    <a:lumMod val="75000"/>
                    <a:lumOff val="25000"/>
                  </a:schemeClr>
                </a:solidFill>
              </a:rPr>
              <a:t>bywydau</a:t>
            </a:r>
            <a:r>
              <a:rPr lang="en-US" dirty="0">
                <a:solidFill>
                  <a:schemeClr val="tx2">
                    <a:lumMod val="75000"/>
                    <a:lumOff val="25000"/>
                  </a:schemeClr>
                </a:solidFill>
              </a:rPr>
              <a:t> bob </a:t>
            </a:r>
            <a:r>
              <a:rPr lang="en-US" dirty="0" err="1">
                <a:solidFill>
                  <a:schemeClr val="tx2">
                    <a:lumMod val="75000"/>
                    <a:lumOff val="25000"/>
                  </a:schemeClr>
                </a:solidFill>
              </a:rPr>
              <a:t>dydd</a:t>
            </a:r>
            <a:r>
              <a:rPr lang="en-US" dirty="0">
                <a:solidFill>
                  <a:schemeClr val="tx2">
                    <a:lumMod val="75000"/>
                    <a:lumOff val="25000"/>
                  </a:schemeClr>
                </a:solidFill>
              </a:rPr>
              <a:t>. (</a:t>
            </a:r>
            <a:r>
              <a:rPr lang="en-US" dirty="0" err="1">
                <a:solidFill>
                  <a:schemeClr val="tx2">
                    <a:lumMod val="75000"/>
                    <a:lumOff val="25000"/>
                  </a:schemeClr>
                </a:solidFill>
              </a:rPr>
              <a:t>sgiliau</a:t>
            </a:r>
            <a:r>
              <a:rPr lang="en-US" dirty="0">
                <a:solidFill>
                  <a:schemeClr val="tx2">
                    <a:lumMod val="75000"/>
                    <a:lumOff val="25000"/>
                  </a:schemeClr>
                </a:solidFill>
              </a:rPr>
              <a:t> </a:t>
            </a:r>
            <a:r>
              <a:rPr lang="en-US" dirty="0" err="1">
                <a:solidFill>
                  <a:schemeClr val="tx2">
                    <a:lumMod val="75000"/>
                    <a:lumOff val="25000"/>
                  </a:schemeClr>
                </a:solidFill>
              </a:rPr>
              <a:t>bywyd</a:t>
            </a:r>
            <a:r>
              <a:rPr lang="en-US" dirty="0">
                <a:solidFill>
                  <a:schemeClr val="tx2">
                    <a:lumMod val="75000"/>
                    <a:lumOff val="25000"/>
                  </a:schemeClr>
                </a:solidFill>
              </a:rPr>
              <a:t>).</a:t>
            </a:r>
          </a:p>
          <a:p>
            <a:pPr>
              <a:buNone/>
            </a:pPr>
            <a:endParaRPr lang="en-US" dirty="0"/>
          </a:p>
          <a:p>
            <a:pPr>
              <a:buNone/>
            </a:pPr>
            <a:r>
              <a:rPr lang="en-US" dirty="0"/>
              <a:t>    </a:t>
            </a:r>
            <a:r>
              <a:rPr lang="en-US" dirty="0" err="1"/>
              <a:t>Mae'n</a:t>
            </a:r>
            <a:r>
              <a:rPr lang="en-US" dirty="0"/>
              <a:t> </a:t>
            </a:r>
            <a:r>
              <a:rPr lang="en-US" dirty="0" err="1"/>
              <a:t>debyg</a:t>
            </a:r>
            <a:r>
              <a:rPr lang="en-US" dirty="0"/>
              <a:t> y </a:t>
            </a:r>
            <a:r>
              <a:rPr lang="en-US" dirty="0" err="1"/>
              <a:t>bydd</a:t>
            </a:r>
            <a:r>
              <a:rPr lang="en-US" dirty="0"/>
              <a:t> </a:t>
            </a:r>
            <a:r>
              <a:rPr lang="en-US" dirty="0" err="1"/>
              <a:t>angen</a:t>
            </a:r>
            <a:r>
              <a:rPr lang="en-US" dirty="0"/>
              <a:t> </a:t>
            </a:r>
            <a:r>
              <a:rPr lang="en-US" dirty="0" err="1"/>
              <a:t>i</a:t>
            </a:r>
            <a:r>
              <a:rPr lang="en-US" dirty="0"/>
              <a:t> </a:t>
            </a:r>
            <a:r>
              <a:rPr lang="en-US" dirty="0" err="1"/>
              <a:t>athrawon</a:t>
            </a:r>
            <a:r>
              <a:rPr lang="en-US" dirty="0"/>
              <a:t> </a:t>
            </a:r>
            <a:r>
              <a:rPr lang="en-US" dirty="0" err="1"/>
              <a:t>egluro</a:t>
            </a:r>
            <a:r>
              <a:rPr lang="en-US" dirty="0"/>
              <a:t> </a:t>
            </a:r>
            <a:r>
              <a:rPr lang="en-US" dirty="0" err="1"/>
              <a:t>pwysigrwydd</a:t>
            </a:r>
            <a:r>
              <a:rPr lang="en-US" dirty="0"/>
              <a:t> </a:t>
            </a:r>
            <a:r>
              <a:rPr lang="en-US" dirty="0" err="1"/>
              <a:t>academaidd</a:t>
            </a:r>
            <a:r>
              <a:rPr lang="en-US" dirty="0"/>
              <a:t> yr </a:t>
            </a:r>
            <a:r>
              <a:rPr lang="en-US" dirty="0" err="1"/>
              <a:t>hyn</a:t>
            </a:r>
            <a:r>
              <a:rPr lang="en-US" dirty="0"/>
              <a:t> y </a:t>
            </a:r>
            <a:r>
              <a:rPr lang="en-US" dirty="0" err="1"/>
              <a:t>maent</a:t>
            </a:r>
            <a:r>
              <a:rPr lang="en-US" dirty="0"/>
              <a:t> am </a:t>
            </a:r>
            <a:r>
              <a:rPr lang="en-US" dirty="0" err="1"/>
              <a:t>i'w</a:t>
            </a:r>
            <a:r>
              <a:rPr lang="en-US" dirty="0"/>
              <a:t> </a:t>
            </a:r>
            <a:r>
              <a:rPr lang="en-US" dirty="0" err="1"/>
              <a:t>myfyrwyr</a:t>
            </a:r>
            <a:r>
              <a:rPr lang="en-US" dirty="0"/>
              <a:t> </a:t>
            </a:r>
            <a:r>
              <a:rPr lang="en-US" dirty="0" err="1"/>
              <a:t>i</a:t>
            </a:r>
            <a:r>
              <a:rPr lang="en-US" dirty="0"/>
              <a:t> </a:t>
            </a:r>
            <a:r>
              <a:rPr lang="en-US" dirty="0" err="1"/>
              <a:t>ddysgu</a:t>
            </a:r>
            <a:r>
              <a:rPr lang="en-US" dirty="0"/>
              <a:t>, </a:t>
            </a:r>
            <a:r>
              <a:rPr lang="en-US" dirty="0" err="1"/>
              <a:t>ond</a:t>
            </a:r>
            <a:r>
              <a:rPr lang="en-US" dirty="0"/>
              <a:t> </a:t>
            </a:r>
            <a:r>
              <a:rPr lang="en-US" dirty="0" err="1"/>
              <a:t>bydd</a:t>
            </a:r>
            <a:r>
              <a:rPr lang="en-US" dirty="0"/>
              <a:t> </a:t>
            </a:r>
            <a:r>
              <a:rPr lang="en-US" dirty="0" err="1"/>
              <a:t>myfyrwyr</a:t>
            </a:r>
            <a:r>
              <a:rPr lang="en-US" dirty="0"/>
              <a:t> </a:t>
            </a:r>
            <a:r>
              <a:rPr lang="en-US" dirty="0" err="1"/>
              <a:t>yn</a:t>
            </a:r>
            <a:r>
              <a:rPr lang="en-US" dirty="0"/>
              <a:t> </a:t>
            </a:r>
            <a:r>
              <a:rPr lang="en-US" dirty="0" err="1"/>
              <a:t>aml</a:t>
            </a:r>
            <a:r>
              <a:rPr lang="en-US" dirty="0"/>
              <a:t> </a:t>
            </a:r>
            <a:r>
              <a:rPr lang="en-US" dirty="0" err="1"/>
              <a:t>yn</a:t>
            </a:r>
            <a:r>
              <a:rPr lang="en-US" dirty="0"/>
              <a:t> </a:t>
            </a:r>
            <a:r>
              <a:rPr lang="en-US" dirty="0" err="1"/>
              <a:t>gallu</a:t>
            </a:r>
            <a:r>
              <a:rPr lang="en-US" dirty="0"/>
              <a:t> </a:t>
            </a:r>
            <a:r>
              <a:rPr lang="en-US" dirty="0" err="1"/>
              <a:t>dweud</a:t>
            </a:r>
            <a:r>
              <a:rPr lang="en-US" dirty="0"/>
              <a:t> </a:t>
            </a:r>
            <a:r>
              <a:rPr lang="en-US" dirty="0" err="1"/>
              <a:t>wrth</a:t>
            </a:r>
            <a:r>
              <a:rPr lang="en-US" dirty="0"/>
              <a:t> yr </a:t>
            </a:r>
            <a:r>
              <a:rPr lang="en-US" dirty="0" err="1"/>
              <a:t>athro</a:t>
            </a:r>
            <a:r>
              <a:rPr lang="en-US" dirty="0"/>
              <a:t> pam </a:t>
            </a:r>
            <a:r>
              <a:rPr lang="en-US" dirty="0" err="1"/>
              <a:t>fod</a:t>
            </a:r>
            <a:r>
              <a:rPr lang="en-US" dirty="0"/>
              <a:t> y '</a:t>
            </a:r>
            <a:r>
              <a:rPr lang="en-US" dirty="0" err="1"/>
              <a:t>sgiliau</a:t>
            </a:r>
            <a:r>
              <a:rPr lang="en-US" dirty="0"/>
              <a:t> </a:t>
            </a:r>
            <a:r>
              <a:rPr lang="en-US" dirty="0" err="1"/>
              <a:t>bywyd</a:t>
            </a:r>
            <a:r>
              <a:rPr lang="en-US" dirty="0"/>
              <a:t>' </a:t>
            </a:r>
            <a:r>
              <a:rPr lang="en-US" dirty="0" err="1"/>
              <a:t>yn</a:t>
            </a:r>
            <a:r>
              <a:rPr lang="en-US" dirty="0"/>
              <a:t> </a:t>
            </a:r>
            <a:r>
              <a:rPr lang="en-US" dirty="0" err="1"/>
              <a:t>bwysig</a:t>
            </a:r>
            <a:r>
              <a:rPr lang="en-US" dirty="0"/>
              <a:t> </a:t>
            </a:r>
            <a:r>
              <a:rPr lang="en-US" dirty="0" err="1"/>
              <a:t>i</a:t>
            </a:r>
            <a:r>
              <a:rPr lang="en-US" dirty="0"/>
              <a:t> </a:t>
            </a:r>
            <a:r>
              <a:rPr lang="en-US" dirty="0" err="1"/>
              <a:t>ddysgu</a:t>
            </a:r>
            <a:r>
              <a:rPr lang="en-US" dirty="0"/>
              <a:t>.</a:t>
            </a:r>
          </a:p>
        </p:txBody>
      </p:sp>
      <p:sp>
        <p:nvSpPr>
          <p:cNvPr id="4" name="TextBox 3"/>
          <p:cNvSpPr txBox="1"/>
          <p:nvPr/>
        </p:nvSpPr>
        <p:spPr>
          <a:xfrm>
            <a:off x="1259632" y="152400"/>
            <a:ext cx="6588968" cy="646331"/>
          </a:xfrm>
          <a:prstGeom prst="rect">
            <a:avLst/>
          </a:prstGeom>
          <a:noFill/>
        </p:spPr>
        <p:txBody>
          <a:bodyPr wrap="square" rtlCol="0">
            <a:spAutoFit/>
          </a:bodyPr>
          <a:lstStyle/>
          <a:p>
            <a:r>
              <a:rPr lang="en-US" sz="36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Y DARLUN EHANGACH !!!</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219200"/>
            <a:ext cx="8686800" cy="5073650"/>
          </a:xfrm>
        </p:spPr>
        <p:txBody>
          <a:bodyPr>
            <a:normAutofit/>
          </a:bodyPr>
          <a:lstStyle/>
          <a:p>
            <a:pPr algn="ctr">
              <a:buNone/>
            </a:pPr>
            <a:r>
              <a:rPr lang="en-US" sz="3600" dirty="0"/>
              <a:t> </a:t>
            </a:r>
          </a:p>
          <a:p>
            <a:pPr algn="ctr">
              <a:buNone/>
            </a:pPr>
            <a:endParaRPr lang="en-US" sz="3600" dirty="0"/>
          </a:p>
          <a:p>
            <a:pPr algn="ctr">
              <a:buNone/>
            </a:pPr>
            <a:r>
              <a:rPr lang="en-US" sz="3600" dirty="0"/>
              <a:t>Mae 1 </a:t>
            </a:r>
            <a:r>
              <a:rPr lang="en-US" sz="3600" dirty="0" err="1"/>
              <a:t>munud</a:t>
            </a:r>
            <a:r>
              <a:rPr lang="en-US" sz="3600" dirty="0"/>
              <a:t> </a:t>
            </a:r>
            <a:r>
              <a:rPr lang="en-US" sz="3600" dirty="0" err="1"/>
              <a:t>gyda</a:t>
            </a:r>
            <a:r>
              <a:rPr lang="en-US" sz="3600" dirty="0"/>
              <a:t> chi </a:t>
            </a:r>
            <a:r>
              <a:rPr lang="en-US" sz="3600" dirty="0" err="1"/>
              <a:t>i</a:t>
            </a:r>
            <a:r>
              <a:rPr lang="en-US" sz="3600" dirty="0"/>
              <a:t> </a:t>
            </a:r>
            <a:r>
              <a:rPr lang="en-US" sz="3600" dirty="0" err="1"/>
              <a:t>dynnu</a:t>
            </a:r>
            <a:r>
              <a:rPr lang="en-US" sz="3600" dirty="0"/>
              <a:t> </a:t>
            </a:r>
            <a:r>
              <a:rPr lang="en-US" sz="3600" dirty="0" err="1"/>
              <a:t>llun</a:t>
            </a:r>
            <a:r>
              <a:rPr lang="en-US" sz="3600" dirty="0"/>
              <a:t> </a:t>
            </a:r>
            <a:r>
              <a:rPr lang="en-US" sz="3600" dirty="0" err="1"/>
              <a:t>tŷ</a:t>
            </a:r>
            <a:r>
              <a:rPr lang="en-US" sz="3600" dirty="0"/>
              <a:t>!</a:t>
            </a:r>
          </a:p>
          <a:p>
            <a:pPr algn="ctr">
              <a:buNone/>
            </a:pPr>
            <a:r>
              <a:rPr lang="en-US" sz="3600" dirty="0" err="1"/>
              <a:t>Bant</a:t>
            </a:r>
            <a:r>
              <a:rPr lang="en-US" sz="3600" dirty="0"/>
              <a:t> a chi!!!</a:t>
            </a:r>
          </a:p>
        </p:txBody>
      </p:sp>
      <p:sp>
        <p:nvSpPr>
          <p:cNvPr id="2" name="TextBox 1">
            <a:extLst>
              <a:ext uri="{FF2B5EF4-FFF2-40B4-BE49-F238E27FC236}">
                <a16:creationId xmlns:a16="http://schemas.microsoft.com/office/drawing/2014/main" xmlns="" id="{DC2F980C-FB7B-1241-89E4-553117E1E05F}"/>
              </a:ext>
            </a:extLst>
          </p:cNvPr>
          <p:cNvSpPr txBox="1"/>
          <p:nvPr/>
        </p:nvSpPr>
        <p:spPr>
          <a:xfrm>
            <a:off x="1907704" y="4941168"/>
            <a:ext cx="5472608" cy="369332"/>
          </a:xfrm>
          <a:prstGeom prst="rect">
            <a:avLst/>
          </a:prstGeom>
          <a:noFill/>
        </p:spPr>
        <p:txBody>
          <a:bodyPr wrap="square" rtlCol="0">
            <a:spAutoFit/>
          </a:bodyPr>
          <a:lstStyle/>
          <a:p>
            <a:r>
              <a:rPr lang="en-US" dirty="0">
                <a:hlinkClick r:id="rId2"/>
              </a:rPr>
              <a:t>https://www.online-stopwatch.com/horse-race/</a:t>
            </a:r>
            <a:r>
              <a:rPr lang="en-US" dirty="0"/>
              <a:t> </a:t>
            </a:r>
          </a:p>
        </p:txBody>
      </p:sp>
    </p:spTree>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96752"/>
            <a:ext cx="8002588" cy="438150"/>
          </a:xfrm>
        </p:spPr>
        <p:txBody>
          <a:bodyPr>
            <a:normAutofit fontScale="90000"/>
          </a:bodyPr>
          <a:lstStyle/>
          <a:p>
            <a:r>
              <a:rPr lang="en-US" dirty="0" err="1"/>
              <a:t>Trafodwch</a:t>
            </a:r>
            <a:r>
              <a:rPr lang="en-US" dirty="0"/>
              <a:t> </a:t>
            </a:r>
            <a:r>
              <a:rPr lang="en-US" dirty="0" err="1"/>
              <a:t>gyda’ch</a:t>
            </a:r>
            <a:r>
              <a:rPr lang="en-US" dirty="0"/>
              <a:t> partner</a:t>
            </a:r>
          </a:p>
        </p:txBody>
      </p:sp>
      <p:sp>
        <p:nvSpPr>
          <p:cNvPr id="3" name="Content Placeholder 2"/>
          <p:cNvSpPr>
            <a:spLocks noGrp="1"/>
          </p:cNvSpPr>
          <p:nvPr>
            <p:ph idx="1"/>
          </p:nvPr>
        </p:nvSpPr>
        <p:spPr>
          <a:xfrm>
            <a:off x="1259632" y="2852936"/>
            <a:ext cx="8002588" cy="5073650"/>
          </a:xfrm>
        </p:spPr>
        <p:txBody>
          <a:bodyPr/>
          <a:lstStyle/>
          <a:p>
            <a:pPr marL="514350" indent="-514350">
              <a:buFont typeface="+mj-lt"/>
              <a:buAutoNum type="arabicPeriod"/>
            </a:pPr>
            <a:r>
              <a:rPr lang="en-US" dirty="0"/>
              <a:t>Beth </a:t>
            </a:r>
            <a:r>
              <a:rPr lang="en-US" dirty="0" err="1"/>
              <a:t>yw’r</a:t>
            </a:r>
            <a:r>
              <a:rPr lang="en-US" dirty="0"/>
              <a:t> </a:t>
            </a:r>
            <a:r>
              <a:rPr lang="en-US" dirty="0" err="1"/>
              <a:t>rhinweddau</a:t>
            </a:r>
            <a:r>
              <a:rPr lang="en-US" dirty="0"/>
              <a:t> da am </a:t>
            </a:r>
            <a:r>
              <a:rPr lang="en-US" dirty="0" err="1"/>
              <a:t>dŷ</a:t>
            </a:r>
            <a:r>
              <a:rPr lang="en-US" dirty="0"/>
              <a:t> </a:t>
            </a:r>
            <a:r>
              <a:rPr lang="en-US" dirty="0" err="1"/>
              <a:t>eich</a:t>
            </a:r>
            <a:r>
              <a:rPr lang="en-US" dirty="0"/>
              <a:t> partner?</a:t>
            </a:r>
          </a:p>
          <a:p>
            <a:pPr marL="514350" indent="-514350">
              <a:buFont typeface="+mj-lt"/>
              <a:buAutoNum type="arabicPeriod"/>
            </a:pPr>
            <a:r>
              <a:rPr lang="en-US" dirty="0"/>
              <a:t>Beth </a:t>
            </a:r>
            <a:r>
              <a:rPr lang="en-US" dirty="0" err="1"/>
              <a:t>allwch</a:t>
            </a:r>
            <a:r>
              <a:rPr lang="en-US" dirty="0"/>
              <a:t> chi </a:t>
            </a:r>
            <a:r>
              <a:rPr lang="en-US" dirty="0" err="1"/>
              <a:t>wneud</a:t>
            </a:r>
            <a:r>
              <a:rPr lang="en-US" dirty="0"/>
              <a:t> </a:t>
            </a:r>
            <a:r>
              <a:rPr lang="en-US" dirty="0" err="1"/>
              <a:t>i</a:t>
            </a:r>
            <a:r>
              <a:rPr lang="en-US" dirty="0"/>
              <a:t> </a:t>
            </a:r>
            <a:r>
              <a:rPr lang="en-US" dirty="0" err="1"/>
              <a:t>wella</a:t>
            </a:r>
            <a:r>
              <a:rPr lang="en-US" dirty="0"/>
              <a:t> </a:t>
            </a:r>
            <a:r>
              <a:rPr lang="en-US" dirty="0" err="1"/>
              <a:t>tŷ</a:t>
            </a:r>
            <a:r>
              <a:rPr lang="en-US" dirty="0"/>
              <a:t> </a:t>
            </a:r>
            <a:r>
              <a:rPr lang="en-US" dirty="0" err="1"/>
              <a:t>eich</a:t>
            </a:r>
            <a:r>
              <a:rPr lang="en-US" dirty="0"/>
              <a:t> partner?</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Marciwch</a:t>
            </a:r>
            <a:r>
              <a:rPr lang="en-US" dirty="0"/>
              <a:t> </a:t>
            </a:r>
            <a:r>
              <a:rPr lang="en-US" dirty="0" err="1"/>
              <a:t>Dŷ</a:t>
            </a:r>
            <a:r>
              <a:rPr lang="en-US" dirty="0"/>
              <a:t> </a:t>
            </a:r>
            <a:r>
              <a:rPr lang="en-US" dirty="0" err="1"/>
              <a:t>eich</a:t>
            </a:r>
            <a:r>
              <a:rPr lang="en-US" dirty="0"/>
              <a:t> partner</a:t>
            </a:r>
          </a:p>
        </p:txBody>
      </p:sp>
      <p:sp>
        <p:nvSpPr>
          <p:cNvPr id="3" name="Content Placeholder 2"/>
          <p:cNvSpPr>
            <a:spLocks noGrp="1"/>
          </p:cNvSpPr>
          <p:nvPr>
            <p:ph idx="1"/>
          </p:nvPr>
        </p:nvSpPr>
        <p:spPr/>
        <p:txBody>
          <a:bodyPr/>
          <a:lstStyle/>
          <a:p>
            <a:r>
              <a:rPr lang="en-US" dirty="0"/>
              <a:t>Ramp </a:t>
            </a:r>
            <a:r>
              <a:rPr lang="en-US" dirty="0" err="1"/>
              <a:t>ar</a:t>
            </a:r>
            <a:r>
              <a:rPr lang="en-US" dirty="0"/>
              <a:t> </a:t>
            </a:r>
            <a:r>
              <a:rPr lang="en-US" dirty="0" err="1"/>
              <a:t>gyfer</a:t>
            </a:r>
            <a:r>
              <a:rPr lang="en-US" dirty="0"/>
              <a:t> </a:t>
            </a:r>
            <a:r>
              <a:rPr lang="en-US" dirty="0" err="1"/>
              <a:t>cadair</a:t>
            </a:r>
            <a:r>
              <a:rPr lang="en-US" dirty="0"/>
              <a:t> </a:t>
            </a:r>
            <a:r>
              <a:rPr lang="en-US" dirty="0" err="1"/>
              <a:t>olwyn</a:t>
            </a:r>
            <a:r>
              <a:rPr lang="en-US" dirty="0"/>
              <a:t>                   /30 </a:t>
            </a:r>
          </a:p>
          <a:p>
            <a:r>
              <a:rPr lang="en-US" dirty="0" err="1"/>
              <a:t>Lle</a:t>
            </a:r>
            <a:r>
              <a:rPr lang="en-US" dirty="0"/>
              <a:t> </a:t>
            </a:r>
            <a:r>
              <a:rPr lang="en-US" dirty="0" err="1"/>
              <a:t>parcio</a:t>
            </a:r>
            <a:r>
              <a:rPr lang="en-US" dirty="0"/>
              <a:t> </a:t>
            </a:r>
            <a:r>
              <a:rPr lang="en-US" dirty="0" err="1"/>
              <a:t>ar</a:t>
            </a:r>
            <a:r>
              <a:rPr lang="en-US" dirty="0"/>
              <a:t> </a:t>
            </a:r>
            <a:r>
              <a:rPr lang="en-US" dirty="0" err="1"/>
              <a:t>gyfer</a:t>
            </a:r>
            <a:r>
              <a:rPr lang="en-US" dirty="0"/>
              <a:t> yr </a:t>
            </a:r>
            <a:r>
              <a:rPr lang="en-US" dirty="0" err="1"/>
              <a:t>anabl</a:t>
            </a:r>
            <a:r>
              <a:rPr lang="en-US" dirty="0"/>
              <a:t>                   /20</a:t>
            </a:r>
          </a:p>
          <a:p>
            <a:r>
              <a:rPr lang="en-US" dirty="0" err="1"/>
              <a:t>Yr</a:t>
            </a:r>
            <a:r>
              <a:rPr lang="en-US" dirty="0"/>
              <a:t> </a:t>
            </a:r>
            <a:r>
              <a:rPr lang="en-US" dirty="0" err="1"/>
              <a:t>ystafelloedd</a:t>
            </a:r>
            <a:r>
              <a:rPr lang="en-US" dirty="0"/>
              <a:t> </a:t>
            </a:r>
            <a:r>
              <a:rPr lang="en-US" dirty="0" err="1"/>
              <a:t>i</a:t>
            </a:r>
            <a:r>
              <a:rPr lang="en-US" dirty="0"/>
              <a:t> </a:t>
            </a:r>
            <a:r>
              <a:rPr lang="en-US" dirty="0" err="1"/>
              <a:t>gyd</a:t>
            </a:r>
            <a:r>
              <a:rPr lang="en-US" dirty="0"/>
              <a:t> </a:t>
            </a:r>
            <a:r>
              <a:rPr lang="en-US" dirty="0" err="1"/>
              <a:t>ar</a:t>
            </a:r>
            <a:r>
              <a:rPr lang="en-US" dirty="0"/>
              <a:t> un </a:t>
            </a:r>
            <a:r>
              <a:rPr lang="en-US" dirty="0" err="1"/>
              <a:t>llawr</a:t>
            </a:r>
            <a:r>
              <a:rPr lang="en-US" dirty="0"/>
              <a:t>            /10</a:t>
            </a:r>
          </a:p>
          <a:p>
            <a:r>
              <a:rPr lang="en-US" dirty="0" err="1"/>
              <a:t>Planhigion</a:t>
            </a:r>
            <a:r>
              <a:rPr lang="en-US" dirty="0"/>
              <a:t> a </a:t>
            </a:r>
            <a:r>
              <a:rPr lang="en-US" dirty="0" err="1"/>
              <a:t>blodau</a:t>
            </a:r>
            <a:r>
              <a:rPr lang="en-US" dirty="0"/>
              <a:t> </a:t>
            </a:r>
            <a:r>
              <a:rPr lang="en-US" dirty="0" err="1"/>
              <a:t>yn</a:t>
            </a:r>
            <a:r>
              <a:rPr lang="en-US" dirty="0"/>
              <a:t> yr </a:t>
            </a:r>
            <a:r>
              <a:rPr lang="en-US" dirty="0" err="1"/>
              <a:t>ardd</a:t>
            </a:r>
            <a:r>
              <a:rPr lang="en-US" dirty="0"/>
              <a:t>              /10 </a:t>
            </a:r>
          </a:p>
          <a:p>
            <a:r>
              <a:rPr lang="en-US" dirty="0"/>
              <a:t>System intercom </a:t>
            </a:r>
            <a:r>
              <a:rPr lang="en-US" dirty="0" err="1"/>
              <a:t>yn</a:t>
            </a:r>
            <a:r>
              <a:rPr lang="en-US" dirty="0"/>
              <a:t> y </a:t>
            </a:r>
            <a:r>
              <a:rPr lang="en-US" dirty="0" err="1"/>
              <a:t>prif</a:t>
            </a:r>
            <a:r>
              <a:rPr lang="en-US" dirty="0"/>
              <a:t> </a:t>
            </a:r>
            <a:r>
              <a:rPr lang="en-US" dirty="0" err="1"/>
              <a:t>ddrws</a:t>
            </a:r>
            <a:r>
              <a:rPr lang="en-US" dirty="0"/>
              <a:t>             /20</a:t>
            </a:r>
          </a:p>
          <a:p>
            <a:r>
              <a:rPr lang="en-US" dirty="0" err="1"/>
              <a:t>Llwybr</a:t>
            </a:r>
            <a:r>
              <a:rPr lang="en-US" dirty="0"/>
              <a:t> </a:t>
            </a:r>
            <a:r>
              <a:rPr lang="en-US" dirty="0" err="1"/>
              <a:t>gwastad</a:t>
            </a:r>
            <a:r>
              <a:rPr lang="en-US" dirty="0"/>
              <a:t> </a:t>
            </a:r>
            <a:r>
              <a:rPr lang="en-US" dirty="0" err="1"/>
              <a:t>i’r</a:t>
            </a:r>
            <a:r>
              <a:rPr lang="en-US" dirty="0"/>
              <a:t> </a:t>
            </a:r>
            <a:r>
              <a:rPr lang="en-US" dirty="0" err="1"/>
              <a:t>sied</a:t>
            </a:r>
            <a:r>
              <a:rPr lang="en-US" dirty="0"/>
              <a:t>                          /10</a:t>
            </a:r>
          </a:p>
        </p:txBody>
      </p:sp>
      <p:sp>
        <p:nvSpPr>
          <p:cNvPr id="4" name="TextBox 3">
            <a:extLst>
              <a:ext uri="{FF2B5EF4-FFF2-40B4-BE49-F238E27FC236}">
                <a16:creationId xmlns:a16="http://schemas.microsoft.com/office/drawing/2014/main" xmlns="" id="{DF9E159F-5740-B94C-B231-D88292184154}"/>
              </a:ext>
            </a:extLst>
          </p:cNvPr>
          <p:cNvSpPr txBox="1"/>
          <p:nvPr/>
        </p:nvSpPr>
        <p:spPr>
          <a:xfrm>
            <a:off x="5940152" y="1988840"/>
            <a:ext cx="1224136" cy="369332"/>
          </a:xfrm>
          <a:prstGeom prst="rect">
            <a:avLst/>
          </a:prstGeom>
          <a:noFill/>
        </p:spPr>
        <p:txBody>
          <a:bodyPr wrap="square" rtlCol="0">
            <a:spAutoFit/>
          </a:bodyPr>
          <a:lstStyle/>
          <a:p>
            <a:r>
              <a:rPr lang="en-US" dirty="0"/>
              <a:t> MARC</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43000"/>
            <a:ext cx="7056140" cy="1133872"/>
          </a:xfrm>
        </p:spPr>
        <p:txBody>
          <a:bodyPr>
            <a:normAutofit/>
          </a:bodyPr>
          <a:lstStyle/>
          <a:p>
            <a:r>
              <a:rPr lang="en-US" dirty="0"/>
              <a:t>Beth </a:t>
            </a:r>
            <a:r>
              <a:rPr lang="en-US" dirty="0" err="1"/>
              <a:t>yw’r</a:t>
            </a:r>
            <a:r>
              <a:rPr lang="en-US" dirty="0"/>
              <a:t> </a:t>
            </a:r>
            <a:r>
              <a:rPr lang="en-US" dirty="0" err="1"/>
              <a:t>pwynt</a:t>
            </a:r>
            <a:r>
              <a:rPr lang="en-US" dirty="0"/>
              <a:t> </a:t>
            </a:r>
            <a:br>
              <a:rPr lang="en-US" dirty="0"/>
            </a:br>
            <a:r>
              <a:rPr lang="en-US" dirty="0" err="1"/>
              <a:t>dw</a:t>
            </a:r>
            <a:r>
              <a:rPr lang="en-US" dirty="0"/>
              <a:t> </a:t>
            </a:r>
            <a:r>
              <a:rPr lang="en-US" dirty="0" err="1"/>
              <a:t>i'n</a:t>
            </a:r>
            <a:r>
              <a:rPr lang="en-US" dirty="0"/>
              <a:t> </a:t>
            </a:r>
            <a:r>
              <a:rPr lang="en-US" dirty="0" err="1"/>
              <a:t>ceisio’i</a:t>
            </a:r>
            <a:r>
              <a:rPr lang="en-US" dirty="0"/>
              <a:t> </a:t>
            </a:r>
            <a:r>
              <a:rPr lang="en-US" dirty="0" err="1"/>
              <a:t>wneud</a:t>
            </a:r>
            <a:r>
              <a:rPr lang="en-US" dirty="0"/>
              <a:t>?</a:t>
            </a:r>
          </a:p>
        </p:txBody>
      </p:sp>
      <p:sp>
        <p:nvSpPr>
          <p:cNvPr id="3" name="Content Placeholder 2"/>
          <p:cNvSpPr>
            <a:spLocks noGrp="1"/>
          </p:cNvSpPr>
          <p:nvPr>
            <p:ph idx="1"/>
          </p:nvPr>
        </p:nvSpPr>
        <p:spPr>
          <a:xfrm>
            <a:off x="827584" y="2852936"/>
            <a:ext cx="8002588" cy="5073650"/>
          </a:xfrm>
        </p:spPr>
        <p:txBody>
          <a:bodyPr/>
          <a:lstStyle/>
          <a:p>
            <a:pPr>
              <a:buNone/>
            </a:pPr>
            <a:r>
              <a:rPr lang="en-US" dirty="0"/>
              <a:t>'Mae </a:t>
            </a:r>
            <a:r>
              <a:rPr lang="en-US" dirty="0" err="1"/>
              <a:t>angen</a:t>
            </a:r>
            <a:r>
              <a:rPr lang="en-US" dirty="0"/>
              <a:t> </a:t>
            </a:r>
            <a:r>
              <a:rPr lang="en-US" dirty="0" err="1"/>
              <a:t>i</a:t>
            </a:r>
            <a:r>
              <a:rPr lang="en-US" dirty="0"/>
              <a:t> </a:t>
            </a:r>
            <a:r>
              <a:rPr lang="en-US" dirty="0" err="1"/>
              <a:t>unrhyw</a:t>
            </a:r>
            <a:r>
              <a:rPr lang="en-US" dirty="0"/>
              <a:t> </a:t>
            </a:r>
            <a:r>
              <a:rPr lang="en-US" dirty="0" err="1"/>
              <a:t>ddysgwr</a:t>
            </a:r>
            <a:r>
              <a:rPr lang="en-US" dirty="0"/>
              <a:t> </a:t>
            </a:r>
            <a:r>
              <a:rPr lang="en-US" dirty="0" err="1"/>
              <a:t>i</a:t>
            </a:r>
            <a:r>
              <a:rPr lang="en-US" dirty="0"/>
              <a:t> </a:t>
            </a:r>
            <a:r>
              <a:rPr lang="en-US" dirty="0" err="1"/>
              <a:t>wybod</a:t>
            </a:r>
            <a:r>
              <a:rPr lang="en-US" dirty="0"/>
              <a:t> </a:t>
            </a:r>
            <a:r>
              <a:rPr lang="en-US" dirty="0" err="1"/>
              <a:t>beth</a:t>
            </a:r>
            <a:r>
              <a:rPr lang="en-US" dirty="0"/>
              <a:t> </a:t>
            </a:r>
            <a:r>
              <a:rPr lang="en-US" dirty="0" err="1"/>
              <a:t>maent</a:t>
            </a:r>
            <a:r>
              <a:rPr lang="en-US" dirty="0"/>
              <a:t> </a:t>
            </a:r>
            <a:r>
              <a:rPr lang="en-US" dirty="0" err="1"/>
              <a:t>yn</a:t>
            </a:r>
            <a:r>
              <a:rPr lang="en-US" dirty="0"/>
              <a:t> </a:t>
            </a:r>
            <a:r>
              <a:rPr lang="en-US" dirty="0" err="1"/>
              <a:t>dysgu</a:t>
            </a:r>
            <a:r>
              <a:rPr lang="en-US" dirty="0"/>
              <a:t> </a:t>
            </a:r>
            <a:r>
              <a:rPr lang="en-US" dirty="0" err="1"/>
              <a:t>ei</a:t>
            </a:r>
            <a:r>
              <a:rPr lang="en-US" dirty="0"/>
              <a:t> </a:t>
            </a:r>
            <a:r>
              <a:rPr lang="en-US" dirty="0" err="1"/>
              <a:t>wneud</a:t>
            </a:r>
            <a:r>
              <a:rPr lang="en-US" dirty="0"/>
              <a:t> a </a:t>
            </a:r>
            <a:r>
              <a:rPr lang="en-US" dirty="0" err="1"/>
              <a:t>beth</a:t>
            </a:r>
            <a:r>
              <a:rPr lang="en-US" dirty="0"/>
              <a:t> </a:t>
            </a:r>
            <a:r>
              <a:rPr lang="en-US" dirty="0" err="1"/>
              <a:t>yw’r</a:t>
            </a:r>
            <a:r>
              <a:rPr lang="en-US" dirty="0"/>
              <a:t> </a:t>
            </a:r>
            <a:r>
              <a:rPr lang="en-US" dirty="0" err="1"/>
              <a:t>llinyn</a:t>
            </a:r>
            <a:r>
              <a:rPr lang="en-US" dirty="0"/>
              <a:t> </a:t>
            </a:r>
            <a:r>
              <a:rPr lang="en-US" dirty="0" err="1"/>
              <a:t>mesur</a:t>
            </a:r>
            <a:r>
              <a:rPr lang="en-US" dirty="0"/>
              <a:t>.’</a:t>
            </a:r>
          </a:p>
          <a:p>
            <a:pPr algn="r">
              <a:buNone/>
            </a:pPr>
            <a:r>
              <a:rPr lang="en-US" dirty="0"/>
              <a:t>(Gilbert, 2010)</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5616" y="49240"/>
            <a:ext cx="7490792" cy="4525963"/>
          </a:xfrm>
        </p:spPr>
        <p:txBody>
          <a:bodyPr>
            <a:normAutofit/>
          </a:bodyPr>
          <a:lstStyle/>
          <a:p>
            <a:pPr>
              <a:buNone/>
            </a:pPr>
            <a:r>
              <a:rPr lang="en-US" dirty="0"/>
              <a:t>   </a:t>
            </a:r>
            <a:r>
              <a:rPr lang="en-US" dirty="0" err="1"/>
              <a:t>Dywed</a:t>
            </a:r>
            <a:r>
              <a:rPr lang="en-US" dirty="0"/>
              <a:t> Royce Sadler (1998), </a:t>
            </a:r>
            <a:r>
              <a:rPr lang="en-US" dirty="0" err="1"/>
              <a:t>addysgwr</a:t>
            </a:r>
            <a:r>
              <a:rPr lang="en-US" dirty="0"/>
              <a:t> o </a:t>
            </a:r>
            <a:r>
              <a:rPr lang="en-US" dirty="0" err="1"/>
              <a:t>Awstralia</a:t>
            </a:r>
            <a:r>
              <a:rPr lang="en-US" dirty="0"/>
              <a:t>,  </a:t>
            </a:r>
            <a:r>
              <a:rPr lang="en-US" dirty="0" err="1"/>
              <a:t>sydd</a:t>
            </a:r>
            <a:r>
              <a:rPr lang="en-US" dirty="0"/>
              <a:t> </a:t>
            </a:r>
            <a:r>
              <a:rPr lang="en-US" dirty="0" err="1"/>
              <a:t>wedi</a:t>
            </a:r>
            <a:r>
              <a:rPr lang="en-US" dirty="0"/>
              <a:t> bod </a:t>
            </a:r>
            <a:r>
              <a:rPr lang="en-US" dirty="0" err="1"/>
              <a:t>yn</a:t>
            </a:r>
            <a:r>
              <a:rPr lang="en-US" dirty="0"/>
              <a:t> </a:t>
            </a:r>
            <a:r>
              <a:rPr lang="en-US" dirty="0" err="1"/>
              <a:t>gweithio</a:t>
            </a:r>
            <a:r>
              <a:rPr lang="en-US" dirty="0"/>
              <a:t> </a:t>
            </a:r>
            <a:r>
              <a:rPr lang="en-US" dirty="0" err="1"/>
              <a:t>yn</a:t>
            </a:r>
            <a:r>
              <a:rPr lang="en-US" dirty="0"/>
              <a:t> y </a:t>
            </a:r>
            <a:r>
              <a:rPr lang="en-US" dirty="0" err="1"/>
              <a:t>maes</a:t>
            </a:r>
            <a:r>
              <a:rPr lang="en-US" dirty="0"/>
              <a:t> </a:t>
            </a:r>
            <a:r>
              <a:rPr lang="en-US" dirty="0" err="1"/>
              <a:t>asesu</a:t>
            </a:r>
            <a:r>
              <a:rPr lang="en-US" dirty="0"/>
              <a:t> </a:t>
            </a:r>
            <a:r>
              <a:rPr lang="en-US" dirty="0" err="1"/>
              <a:t>ffurfiannol</a:t>
            </a:r>
            <a:r>
              <a:rPr lang="en-US" dirty="0"/>
              <a:t> am </a:t>
            </a:r>
            <a:r>
              <a:rPr lang="en-US" dirty="0" err="1"/>
              <a:t>amser</a:t>
            </a:r>
            <a:r>
              <a:rPr lang="en-US" dirty="0"/>
              <a:t> </a:t>
            </a:r>
            <a:r>
              <a:rPr lang="en-US" dirty="0" err="1"/>
              <a:t>hir</a:t>
            </a:r>
            <a:r>
              <a:rPr lang="en-US" dirty="0"/>
              <a:t>:</a:t>
            </a:r>
          </a:p>
          <a:p>
            <a:pPr marL="0" indent="0">
              <a:buNone/>
            </a:pPr>
            <a:endParaRPr lang="en-US" dirty="0"/>
          </a:p>
          <a:p>
            <a:pPr>
              <a:buNone/>
            </a:pPr>
            <a:r>
              <a:rPr lang="en-US" dirty="0"/>
              <a:t>  "We need to let students into the secret, allowing them to become insiders of the assessment process. We need to make provision for them to become members of the guild of people who can make consistently sound judgments and know why those judgments are justifiable."</a:t>
            </a:r>
          </a:p>
        </p:txBody>
      </p:sp>
      <p:sp>
        <p:nvSpPr>
          <p:cNvPr id="4" name="TextBox 3"/>
          <p:cNvSpPr txBox="1"/>
          <p:nvPr/>
        </p:nvSpPr>
        <p:spPr>
          <a:xfrm>
            <a:off x="899592" y="5517232"/>
            <a:ext cx="8091264" cy="1200329"/>
          </a:xfrm>
          <a:prstGeom prst="rect">
            <a:avLst/>
          </a:prstGeom>
          <a:noFill/>
        </p:spPr>
        <p:txBody>
          <a:bodyPr wrap="square" rtlCol="0">
            <a:spAutoFit/>
          </a:bodyPr>
          <a:lstStyle/>
          <a:p>
            <a:r>
              <a:rPr lang="en-US" dirty="0">
                <a:solidFill>
                  <a:srgbClr val="660066"/>
                </a:solidFill>
              </a:rPr>
              <a:t>Sadler, R 1998, Letting students into the secret: Further steps in making criteria and standards work to improve learning. Paper presented at the Annual Conference for State Review Panels and District Review Panel Chairs, July 1998.</a:t>
            </a:r>
          </a:p>
        </p:txBody>
      </p:sp>
      <p:pic>
        <p:nvPicPr>
          <p:cNvPr id="5" name="Picture 4"/>
          <p:cNvPicPr>
            <a:picLocks noChangeAspect="1"/>
          </p:cNvPicPr>
          <p:nvPr/>
        </p:nvPicPr>
        <p:blipFill>
          <a:blip r:embed="rId2"/>
          <a:stretch>
            <a:fillRect/>
          </a:stretch>
        </p:blipFill>
        <p:spPr>
          <a:xfrm>
            <a:off x="6948264" y="3851303"/>
            <a:ext cx="1447800" cy="1447800"/>
          </a:xfrm>
          <a:prstGeom prst="rect">
            <a:avLst/>
          </a:prstGeom>
        </p:spPr>
      </p:pic>
      <p:sp>
        <p:nvSpPr>
          <p:cNvPr id="7" name="TextBox 6"/>
          <p:cNvSpPr txBox="1"/>
          <p:nvPr/>
        </p:nvSpPr>
        <p:spPr>
          <a:xfrm>
            <a:off x="3419872" y="1700808"/>
            <a:ext cx="774709" cy="369332"/>
          </a:xfrm>
          <a:prstGeom prst="rect">
            <a:avLst/>
          </a:prstGeom>
          <a:noFill/>
        </p:spPr>
        <p:txBody>
          <a:bodyPr wrap="none" rtlCol="0">
            <a:spAutoFit/>
          </a:bodyPr>
          <a:lstStyle/>
          <a:p>
            <a:r>
              <a:rPr lang="en-US" dirty="0">
                <a:solidFill>
                  <a:srgbClr val="FFFF00"/>
                </a:solidFill>
              </a:rPr>
              <a:t>SUT?</a:t>
            </a:r>
          </a:p>
        </p:txBody>
      </p:sp>
      <p:cxnSp>
        <p:nvCxnSpPr>
          <p:cNvPr id="9" name="Shape 8"/>
          <p:cNvCxnSpPr>
            <a:stCxn id="7" idx="1"/>
          </p:cNvCxnSpPr>
          <p:nvPr/>
        </p:nvCxnSpPr>
        <p:spPr>
          <a:xfrm rot="10800000" flipV="1">
            <a:off x="3267472" y="1885474"/>
            <a:ext cx="152400" cy="196334"/>
          </a:xfrm>
          <a:prstGeom prst="bentConnector2">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Elbow Connector 10"/>
          <p:cNvCxnSpPr>
            <a:stCxn id="7" idx="3"/>
          </p:cNvCxnSpPr>
          <p:nvPr/>
        </p:nvCxnSpPr>
        <p:spPr>
          <a:xfrm>
            <a:off x="4194581" y="1885474"/>
            <a:ext cx="139691" cy="120134"/>
          </a:xfrm>
          <a:prstGeom prst="bentConnector3">
            <a:avLst>
              <a:gd name="adj1" fmla="val 50000"/>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err="1">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Meini</a:t>
            </a:r>
            <a:r>
              <a:rPr lang="en-US" b="1"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 </a:t>
            </a:r>
            <a:r>
              <a:rPr lang="en-US" b="1" dirty="0" err="1">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Prawf</a:t>
            </a:r>
            <a:r>
              <a:rPr lang="en-US" b="1"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 </a:t>
            </a:r>
            <a:r>
              <a:rPr lang="en-US" b="1" dirty="0" err="1">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Llwyddiant</a:t>
            </a:r>
            <a:endParaRPr lang="en-US" b="1"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3" name="Content Placeholder 2"/>
          <p:cNvSpPr>
            <a:spLocks noGrp="1"/>
          </p:cNvSpPr>
          <p:nvPr>
            <p:ph idx="1"/>
          </p:nvPr>
        </p:nvSpPr>
        <p:spPr/>
        <p:txBody>
          <a:bodyPr>
            <a:normAutofit fontScale="92500" lnSpcReduction="20000"/>
          </a:bodyPr>
          <a:lstStyle/>
          <a:p>
            <a:pPr>
              <a:buNone/>
            </a:pPr>
            <a:r>
              <a:rPr lang="en-US" dirty="0"/>
              <a:t>Beth </a:t>
            </a:r>
            <a:r>
              <a:rPr lang="en-US" dirty="0" err="1"/>
              <a:t>ydyn</a:t>
            </a:r>
            <a:r>
              <a:rPr lang="en-US" dirty="0"/>
              <a:t> </a:t>
            </a:r>
            <a:r>
              <a:rPr lang="en-US" dirty="0" err="1"/>
              <a:t>nhw</a:t>
            </a:r>
            <a:r>
              <a:rPr lang="en-US" dirty="0"/>
              <a:t>?</a:t>
            </a:r>
          </a:p>
          <a:p>
            <a:endParaRPr lang="en-US" dirty="0"/>
          </a:p>
          <a:p>
            <a:r>
              <a:rPr lang="en-US" dirty="0" err="1"/>
              <a:t>cynhwysion</a:t>
            </a:r>
            <a:r>
              <a:rPr lang="en-US" dirty="0"/>
              <a:t> </a:t>
            </a:r>
            <a:r>
              <a:rPr lang="en-US" dirty="0" err="1"/>
              <a:t>i</a:t>
            </a:r>
            <a:r>
              <a:rPr lang="en-US" dirty="0"/>
              <a:t> </a:t>
            </a:r>
            <a:r>
              <a:rPr lang="en-US" dirty="0" err="1"/>
              <a:t>rysait</a:t>
            </a:r>
            <a:r>
              <a:rPr lang="en-US" dirty="0"/>
              <a:t> </a:t>
            </a:r>
            <a:r>
              <a:rPr lang="en-US" dirty="0" err="1"/>
              <a:t>ein</a:t>
            </a:r>
            <a:r>
              <a:rPr lang="en-US" dirty="0"/>
              <a:t> </a:t>
            </a:r>
            <a:r>
              <a:rPr lang="en-US" dirty="0" err="1"/>
              <a:t>hamcanion</a:t>
            </a:r>
            <a:r>
              <a:rPr lang="en-US" dirty="0"/>
              <a:t> </a:t>
            </a:r>
            <a:r>
              <a:rPr lang="en-US" dirty="0" err="1"/>
              <a:t>dysgu</a:t>
            </a:r>
            <a:endParaRPr lang="en-US" dirty="0"/>
          </a:p>
          <a:p>
            <a:r>
              <a:rPr lang="en-US" dirty="0" err="1"/>
              <a:t>yn</a:t>
            </a:r>
            <a:r>
              <a:rPr lang="en-US" dirty="0"/>
              <a:t> </a:t>
            </a:r>
            <a:r>
              <a:rPr lang="en-US" dirty="0" err="1"/>
              <a:t>syml</a:t>
            </a:r>
            <a:r>
              <a:rPr lang="en-US" dirty="0"/>
              <a:t>, gallant </a:t>
            </a:r>
            <a:r>
              <a:rPr lang="en-US" dirty="0" err="1"/>
              <a:t>fod</a:t>
            </a:r>
            <a:r>
              <a:rPr lang="en-US" dirty="0"/>
              <a:t> </a:t>
            </a:r>
            <a:r>
              <a:rPr lang="en-US" dirty="0" err="1"/>
              <a:t>yn</a:t>
            </a:r>
            <a:r>
              <a:rPr lang="en-US" dirty="0"/>
              <a:t> </a:t>
            </a:r>
            <a:r>
              <a:rPr lang="en-US" dirty="0" err="1"/>
              <a:t>rhestr</a:t>
            </a:r>
            <a:r>
              <a:rPr lang="en-US" dirty="0"/>
              <a:t> </a:t>
            </a:r>
            <a:r>
              <a:rPr lang="en-US" dirty="0" err="1"/>
              <a:t>neu</a:t>
            </a:r>
            <a:r>
              <a:rPr lang="en-US" dirty="0"/>
              <a:t> </a:t>
            </a:r>
            <a:r>
              <a:rPr lang="en-US" dirty="0" err="1"/>
              <a:t>gyfarwyddyd</a:t>
            </a:r>
            <a:r>
              <a:rPr lang="en-US" dirty="0"/>
              <a:t> </a:t>
            </a:r>
            <a:r>
              <a:rPr lang="en-US" dirty="0" err="1"/>
              <a:t>ar</a:t>
            </a:r>
            <a:r>
              <a:rPr lang="en-US" dirty="0"/>
              <a:t> </a:t>
            </a:r>
            <a:r>
              <a:rPr lang="en-US" dirty="0" err="1"/>
              <a:t>gyfer</a:t>
            </a:r>
            <a:r>
              <a:rPr lang="en-US" dirty="0"/>
              <a:t> </a:t>
            </a:r>
            <a:r>
              <a:rPr lang="en-US" dirty="0" err="1"/>
              <a:t>sut</a:t>
            </a:r>
            <a:r>
              <a:rPr lang="en-US" dirty="0"/>
              <a:t> </a:t>
            </a:r>
            <a:r>
              <a:rPr lang="en-US" dirty="0" err="1"/>
              <a:t>i</a:t>
            </a:r>
            <a:r>
              <a:rPr lang="en-US" dirty="0"/>
              <a:t> </a:t>
            </a:r>
            <a:r>
              <a:rPr lang="en-US" dirty="0" err="1"/>
              <a:t>lwyddo</a:t>
            </a:r>
            <a:endParaRPr lang="en-US" dirty="0"/>
          </a:p>
          <a:p>
            <a:r>
              <a:rPr lang="en-US" dirty="0"/>
              <a:t>offer </a:t>
            </a:r>
            <a:r>
              <a:rPr lang="en-US" dirty="0" err="1"/>
              <a:t>ar</a:t>
            </a:r>
            <a:r>
              <a:rPr lang="en-US" dirty="0"/>
              <a:t> </a:t>
            </a:r>
            <a:r>
              <a:rPr lang="en-US" dirty="0" err="1"/>
              <a:t>gyfer</a:t>
            </a:r>
            <a:r>
              <a:rPr lang="en-US" dirty="0"/>
              <a:t> </a:t>
            </a:r>
            <a:r>
              <a:rPr lang="en-US" dirty="0" err="1"/>
              <a:t>arfogi</a:t>
            </a:r>
            <a:r>
              <a:rPr lang="en-US" dirty="0"/>
              <a:t> </a:t>
            </a:r>
            <a:r>
              <a:rPr lang="en-US" dirty="0" err="1"/>
              <a:t>dysgwyr</a:t>
            </a:r>
            <a:r>
              <a:rPr lang="en-US" dirty="0"/>
              <a:t> </a:t>
            </a:r>
            <a:r>
              <a:rPr lang="en-US" dirty="0" err="1"/>
              <a:t>i</a:t>
            </a:r>
            <a:r>
              <a:rPr lang="en-US" dirty="0"/>
              <a:t> </a:t>
            </a:r>
            <a:r>
              <a:rPr lang="en-US" dirty="0" err="1"/>
              <a:t>hunan</a:t>
            </a:r>
            <a:r>
              <a:rPr lang="en-US" dirty="0"/>
              <a:t> </a:t>
            </a:r>
            <a:r>
              <a:rPr lang="en-US" dirty="0" err="1"/>
              <a:t>asesu</a:t>
            </a:r>
            <a:r>
              <a:rPr lang="en-US" dirty="0"/>
              <a:t> a </a:t>
            </a:r>
            <a:r>
              <a:rPr lang="en-US" dirty="0" err="1"/>
              <a:t>asesu</a:t>
            </a:r>
            <a:r>
              <a:rPr lang="en-US" dirty="0"/>
              <a:t> </a:t>
            </a:r>
            <a:r>
              <a:rPr lang="en-US" dirty="0" err="1"/>
              <a:t>cyfoedion</a:t>
            </a:r>
            <a:r>
              <a:rPr lang="en-US" dirty="0"/>
              <a:t> </a:t>
            </a:r>
          </a:p>
          <a:p>
            <a:r>
              <a:rPr lang="en-US" dirty="0" err="1"/>
              <a:t>awgrymiadau</a:t>
            </a:r>
            <a:r>
              <a:rPr lang="en-US" dirty="0"/>
              <a:t> </a:t>
            </a:r>
            <a:r>
              <a:rPr lang="en-US" dirty="0" err="1"/>
              <a:t>i</a:t>
            </a:r>
            <a:r>
              <a:rPr lang="en-US" dirty="0"/>
              <a:t> </a:t>
            </a:r>
            <a:r>
              <a:rPr lang="en-US" dirty="0" err="1"/>
              <a:t>gyflawni'r</a:t>
            </a:r>
            <a:r>
              <a:rPr lang="en-US" dirty="0"/>
              <a:t> </a:t>
            </a:r>
            <a:r>
              <a:rPr lang="en-US" dirty="0" err="1"/>
              <a:t>amcan</a:t>
            </a:r>
            <a:r>
              <a:rPr lang="en-US" dirty="0"/>
              <a:t> </a:t>
            </a:r>
            <a:r>
              <a:rPr lang="en-US" dirty="0" err="1"/>
              <a:t>dysgu</a:t>
            </a:r>
            <a:endParaRPr lang="en-US" dirty="0"/>
          </a:p>
          <a:p>
            <a:r>
              <a:rPr lang="en-US" dirty="0" err="1"/>
              <a:t>mae’n</a:t>
            </a:r>
            <a:r>
              <a:rPr lang="en-US" dirty="0"/>
              <a:t> </a:t>
            </a:r>
            <a:r>
              <a:rPr lang="en-US" dirty="0" err="1"/>
              <a:t>restr</a:t>
            </a:r>
            <a:r>
              <a:rPr lang="en-US" dirty="0"/>
              <a:t> o </a:t>
            </a:r>
            <a:r>
              <a:rPr lang="en-US" dirty="0" err="1"/>
              <a:t>ysgogiadau</a:t>
            </a:r>
            <a:r>
              <a:rPr lang="en-US" dirty="0"/>
              <a:t> '</a:t>
            </a:r>
            <a:r>
              <a:rPr lang="en-US" dirty="0" err="1"/>
              <a:t>cofio</a:t>
            </a:r>
            <a:r>
              <a:rPr lang="en-US" dirty="0"/>
              <a:t>’ </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836712"/>
            <a:ext cx="8534400" cy="5759450"/>
          </a:xfrm>
        </p:spPr>
        <p:txBody>
          <a:bodyPr/>
          <a:lstStyle/>
          <a:p>
            <a:pPr>
              <a:buNone/>
            </a:pPr>
            <a:r>
              <a:rPr lang="en-US" b="1" dirty="0"/>
              <a:t>MAE ANGEN IDDYNT I FOD:</a:t>
            </a:r>
          </a:p>
          <a:p>
            <a:pPr>
              <a:buNone/>
            </a:pPr>
            <a:endParaRPr lang="en-US" dirty="0"/>
          </a:p>
          <a:p>
            <a:r>
              <a:rPr lang="en-US" dirty="0" err="1"/>
              <a:t>wedi</a:t>
            </a:r>
            <a:r>
              <a:rPr lang="en-US" dirty="0"/>
              <a:t> </a:t>
            </a:r>
            <a:r>
              <a:rPr lang="en-US" dirty="0" err="1"/>
              <a:t>eu</a:t>
            </a:r>
            <a:r>
              <a:rPr lang="en-US" dirty="0"/>
              <a:t> </a:t>
            </a:r>
            <a:r>
              <a:rPr lang="en-US" dirty="0" err="1"/>
              <a:t>hysgrifennu</a:t>
            </a:r>
            <a:r>
              <a:rPr lang="en-US" dirty="0"/>
              <a:t> </a:t>
            </a:r>
            <a:r>
              <a:rPr lang="en-US" dirty="0" err="1"/>
              <a:t>mewn</a:t>
            </a:r>
            <a:r>
              <a:rPr lang="en-US" dirty="0"/>
              <a:t> </a:t>
            </a:r>
            <a:r>
              <a:rPr lang="en-US" dirty="0" err="1"/>
              <a:t>iaith</a:t>
            </a:r>
            <a:r>
              <a:rPr lang="en-US" dirty="0"/>
              <a:t> y </a:t>
            </a:r>
            <a:r>
              <a:rPr lang="en-US" dirty="0" err="1"/>
              <a:t>mae</a:t>
            </a:r>
            <a:r>
              <a:rPr lang="en-US" dirty="0"/>
              <a:t> </a:t>
            </a:r>
            <a:r>
              <a:rPr lang="en-US" dirty="0" err="1"/>
              <a:t>dysgwyr</a:t>
            </a:r>
            <a:r>
              <a:rPr lang="en-US" dirty="0"/>
              <a:t> </a:t>
            </a:r>
            <a:r>
              <a:rPr lang="en-US" dirty="0" err="1"/>
              <a:t>yn</a:t>
            </a:r>
            <a:r>
              <a:rPr lang="en-US" dirty="0"/>
              <a:t> </a:t>
            </a:r>
            <a:r>
              <a:rPr lang="en-US" dirty="0" err="1"/>
              <a:t>ei</a:t>
            </a:r>
            <a:r>
              <a:rPr lang="en-US" dirty="0"/>
              <a:t> </a:t>
            </a:r>
            <a:r>
              <a:rPr lang="en-US" dirty="0" err="1"/>
              <a:t>ddeall</a:t>
            </a:r>
            <a:endParaRPr lang="en-US" dirty="0"/>
          </a:p>
          <a:p>
            <a:r>
              <a:rPr lang="en-US" dirty="0" err="1"/>
              <a:t>yn</a:t>
            </a:r>
            <a:r>
              <a:rPr lang="en-US" dirty="0"/>
              <a:t> </a:t>
            </a:r>
            <a:r>
              <a:rPr lang="en-US" dirty="0" err="1"/>
              <a:t>gyfyngedig</a:t>
            </a:r>
            <a:r>
              <a:rPr lang="en-US" dirty="0"/>
              <a:t> </a:t>
            </a:r>
            <a:r>
              <a:rPr lang="en-US" dirty="0" err="1"/>
              <a:t>mewn</a:t>
            </a:r>
            <a:r>
              <a:rPr lang="en-US" dirty="0"/>
              <a:t> </a:t>
            </a:r>
            <a:r>
              <a:rPr lang="en-US" dirty="0" err="1"/>
              <a:t>nifer</a:t>
            </a:r>
            <a:r>
              <a:rPr lang="en-US" dirty="0"/>
              <a:t> (</a:t>
            </a:r>
            <a:r>
              <a:rPr lang="en-US" dirty="0" err="1"/>
              <a:t>nid</a:t>
            </a:r>
            <a:r>
              <a:rPr lang="en-US" dirty="0"/>
              <a:t> </a:t>
            </a:r>
            <a:r>
              <a:rPr lang="en-US" dirty="0" err="1"/>
              <a:t>yn</a:t>
            </a:r>
            <a:r>
              <a:rPr lang="en-US" dirty="0"/>
              <a:t> </a:t>
            </a:r>
            <a:r>
              <a:rPr lang="en-US" dirty="0" err="1"/>
              <a:t>cael</a:t>
            </a:r>
            <a:r>
              <a:rPr lang="en-US" dirty="0"/>
              <a:t> </a:t>
            </a:r>
            <a:r>
              <a:rPr lang="en-US" dirty="0" err="1"/>
              <a:t>eu</a:t>
            </a:r>
            <a:r>
              <a:rPr lang="en-US" dirty="0"/>
              <a:t> </a:t>
            </a:r>
            <a:r>
              <a:rPr lang="en-US" dirty="0" err="1"/>
              <a:t>llethu</a:t>
            </a:r>
            <a:r>
              <a:rPr lang="en-US" dirty="0"/>
              <a:t> </a:t>
            </a:r>
            <a:r>
              <a:rPr lang="en-US" dirty="0" err="1"/>
              <a:t>gan</a:t>
            </a:r>
            <a:r>
              <a:rPr lang="en-US" dirty="0"/>
              <a:t> y </a:t>
            </a:r>
            <a:r>
              <a:rPr lang="en-US" dirty="0" err="1"/>
              <a:t>dasg</a:t>
            </a:r>
            <a:r>
              <a:rPr lang="en-US" dirty="0"/>
              <a:t>)</a:t>
            </a:r>
          </a:p>
          <a:p>
            <a:r>
              <a:rPr lang="en-US" dirty="0" err="1"/>
              <a:t>yn</a:t>
            </a:r>
            <a:r>
              <a:rPr lang="en-US" dirty="0"/>
              <a:t> </a:t>
            </a:r>
            <a:r>
              <a:rPr lang="en-US" dirty="0" err="1"/>
              <a:t>canolbwyntio</a:t>
            </a:r>
            <a:r>
              <a:rPr lang="en-US" dirty="0"/>
              <a:t> </a:t>
            </a:r>
            <a:r>
              <a:rPr lang="en-US" dirty="0" err="1"/>
              <a:t>ar</a:t>
            </a:r>
            <a:r>
              <a:rPr lang="en-US" dirty="0"/>
              <a:t> </a:t>
            </a:r>
            <a:r>
              <a:rPr lang="en-US" dirty="0" err="1"/>
              <a:t>agweddau</a:t>
            </a:r>
            <a:r>
              <a:rPr lang="en-US" dirty="0"/>
              <a:t> </a:t>
            </a:r>
            <a:r>
              <a:rPr lang="en-US" dirty="0" err="1"/>
              <a:t>dysgu</a:t>
            </a:r>
            <a:r>
              <a:rPr lang="en-US" dirty="0"/>
              <a:t> ac </a:t>
            </a:r>
            <a:r>
              <a:rPr lang="en-US" dirty="0" err="1"/>
              <a:t>nid</a:t>
            </a:r>
            <a:r>
              <a:rPr lang="en-US" dirty="0"/>
              <a:t> </a:t>
            </a:r>
            <a:r>
              <a:rPr lang="en-US" dirty="0" err="1"/>
              <a:t>ar</a:t>
            </a:r>
            <a:r>
              <a:rPr lang="en-US" dirty="0"/>
              <a:t> </a:t>
            </a:r>
            <a:r>
              <a:rPr lang="en-US" dirty="0" err="1"/>
              <a:t>ymddygiad</a:t>
            </a:r>
            <a:endParaRPr lang="en-US" dirty="0"/>
          </a:p>
          <a:p>
            <a:r>
              <a:rPr lang="en-US" dirty="0" err="1"/>
              <a:t>yn</a:t>
            </a:r>
            <a:r>
              <a:rPr lang="en-US" dirty="0"/>
              <a:t> </a:t>
            </a:r>
            <a:r>
              <a:rPr lang="en-US" dirty="0" err="1"/>
              <a:t>cael</a:t>
            </a:r>
            <a:r>
              <a:rPr lang="en-US" dirty="0"/>
              <a:t> </a:t>
            </a:r>
            <a:r>
              <a:rPr lang="en-US" dirty="0" err="1"/>
              <a:t>eu</a:t>
            </a:r>
            <a:r>
              <a:rPr lang="en-US" dirty="0"/>
              <a:t> </a:t>
            </a:r>
            <a:r>
              <a:rPr lang="en-US" dirty="0" err="1"/>
              <a:t>cefnogi</a:t>
            </a:r>
            <a:r>
              <a:rPr lang="en-US" dirty="0"/>
              <a:t> </a:t>
            </a:r>
            <a:r>
              <a:rPr lang="en-US" dirty="0" err="1"/>
              <a:t>gan</a:t>
            </a:r>
            <a:r>
              <a:rPr lang="en-US" dirty="0"/>
              <a:t> </a:t>
            </a:r>
            <a:r>
              <a:rPr lang="en-US" dirty="0" err="1"/>
              <a:t>enghreifftiau</a:t>
            </a:r>
            <a:r>
              <a:rPr lang="en-US" dirty="0"/>
              <a:t> o </a:t>
            </a:r>
            <a:r>
              <a:rPr lang="en-US" dirty="0" err="1"/>
              <a:t>waith</a:t>
            </a:r>
            <a:r>
              <a:rPr lang="en-US" dirty="0"/>
              <a:t> (</a:t>
            </a:r>
            <a:r>
              <a:rPr lang="en-US" dirty="0" err="1"/>
              <a:t>sy'n</a:t>
            </a:r>
            <a:r>
              <a:rPr lang="en-US" dirty="0"/>
              <a:t> </a:t>
            </a:r>
            <a:r>
              <a:rPr lang="en-US" dirty="0" err="1"/>
              <a:t>gwneud</a:t>
            </a:r>
            <a:r>
              <a:rPr lang="en-US" dirty="0"/>
              <a:t> </a:t>
            </a:r>
            <a:r>
              <a:rPr lang="en-US" dirty="0" err="1"/>
              <a:t>eu</a:t>
            </a:r>
            <a:r>
              <a:rPr lang="en-US" dirty="0"/>
              <a:t> </a:t>
            </a:r>
            <a:r>
              <a:rPr lang="en-US" dirty="0" err="1"/>
              <a:t>hystyr</a:t>
            </a:r>
            <a:r>
              <a:rPr lang="en-US" dirty="0"/>
              <a:t> </a:t>
            </a:r>
            <a:r>
              <a:rPr lang="en-US" dirty="0" err="1"/>
              <a:t>yn</a:t>
            </a:r>
            <a:r>
              <a:rPr lang="en-US" dirty="0"/>
              <a:t> </a:t>
            </a:r>
            <a:r>
              <a:rPr lang="en-US" dirty="0" err="1"/>
              <a:t>glir</a:t>
            </a:r>
            <a:r>
              <a:rPr lang="en-US" dirty="0"/>
              <a:t>)</a:t>
            </a:r>
          </a:p>
          <a:p>
            <a:r>
              <a:rPr lang="en-US" dirty="0" err="1"/>
              <a:t>wedi</a:t>
            </a:r>
            <a:r>
              <a:rPr lang="en-US" dirty="0"/>
              <a:t> </a:t>
            </a:r>
            <a:r>
              <a:rPr lang="en-US" dirty="0" err="1"/>
              <a:t>eu</a:t>
            </a:r>
            <a:r>
              <a:rPr lang="en-US" dirty="0"/>
              <a:t> </a:t>
            </a:r>
            <a:r>
              <a:rPr lang="en-US" dirty="0" err="1"/>
              <a:t>creu</a:t>
            </a:r>
            <a:r>
              <a:rPr lang="en-US" dirty="0"/>
              <a:t> </a:t>
            </a:r>
            <a:r>
              <a:rPr lang="en-US" dirty="0" err="1"/>
              <a:t>yn</a:t>
            </a:r>
            <a:r>
              <a:rPr lang="en-US" dirty="0"/>
              <a:t> </a:t>
            </a:r>
            <a:r>
              <a:rPr lang="en-US" dirty="0" err="1"/>
              <a:t>ddelfrydol</a:t>
            </a:r>
            <a:r>
              <a:rPr lang="en-US" dirty="0"/>
              <a:t> </a:t>
            </a:r>
            <a:r>
              <a:rPr lang="en-US" dirty="0" err="1"/>
              <a:t>gyda</a:t>
            </a:r>
            <a:r>
              <a:rPr lang="en-US" dirty="0"/>
              <a:t> </a:t>
            </a:r>
            <a:r>
              <a:rPr lang="en-US" dirty="0" err="1"/>
              <a:t>mewnbwn</a:t>
            </a:r>
            <a:r>
              <a:rPr lang="en-US" dirty="0"/>
              <a:t> </a:t>
            </a:r>
            <a:r>
              <a:rPr lang="en-US" dirty="0" err="1"/>
              <a:t>gan</a:t>
            </a:r>
            <a:r>
              <a:rPr lang="en-US" dirty="0"/>
              <a:t> </a:t>
            </a:r>
            <a:r>
              <a:rPr lang="en-US" dirty="0" err="1"/>
              <a:t>fyfyrwyr</a:t>
            </a:r>
            <a:r>
              <a:rPr lang="en-US" dirty="0"/>
              <a:t> (</a:t>
            </a:r>
            <a:r>
              <a:rPr lang="en-US" dirty="0" err="1"/>
              <a:t>mwy</a:t>
            </a:r>
            <a:r>
              <a:rPr lang="en-US" dirty="0"/>
              <a:t> </a:t>
            </a:r>
            <a:r>
              <a:rPr lang="en-US" dirty="0" err="1"/>
              <a:t>o</a:t>
            </a:r>
            <a:r>
              <a:rPr lang="en-US" dirty="0"/>
              <a:t> </a:t>
            </a:r>
            <a:r>
              <a:rPr lang="en-US" dirty="0" err="1"/>
              <a:t>ddealltwriaeth</a:t>
            </a:r>
            <a:r>
              <a:rPr lang="en-US" dirty="0"/>
              <a:t> a </a:t>
            </a:r>
            <a:r>
              <a:rPr lang="en-US" dirty="0" err="1"/>
              <a:t>pherchnogaeth</a:t>
            </a:r>
            <a:r>
              <a:rPr lang="en-US" dirty="0"/>
              <a:t>)</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 name="Text Box 14"/>
          <p:cNvSpPr txBox="1">
            <a:spLocks noChangeArrowheads="1"/>
          </p:cNvSpPr>
          <p:nvPr/>
        </p:nvSpPr>
        <p:spPr bwMode="auto">
          <a:xfrm>
            <a:off x="1091954" y="973694"/>
            <a:ext cx="1535829" cy="369332"/>
          </a:xfrm>
          <a:prstGeom prst="rect">
            <a:avLst/>
          </a:prstGeom>
          <a:noFill/>
          <a:ln w="9525">
            <a:noFill/>
            <a:miter lim="800000"/>
            <a:headEnd/>
            <a:tailEnd/>
          </a:ln>
        </p:spPr>
        <p:txBody>
          <a:bodyPr wrap="square">
            <a:prstTxWarp prst="textNoShape">
              <a:avLst/>
            </a:prstTxWarp>
            <a:spAutoFit/>
          </a:bodyPr>
          <a:lstStyle/>
          <a:p>
            <a:r>
              <a:rPr lang="cy-GB" b="1" dirty="0"/>
              <a:t>Cofiwch!!!</a:t>
            </a:r>
          </a:p>
        </p:txBody>
      </p:sp>
      <p:grpSp>
        <p:nvGrpSpPr>
          <p:cNvPr id="2" name="Organization Chart 16"/>
          <p:cNvGrpSpPr>
            <a:grpSpLocks noGrp="1" noChangeAspect="1"/>
          </p:cNvGrpSpPr>
          <p:nvPr/>
        </p:nvGrpSpPr>
        <p:grpSpPr bwMode="auto">
          <a:xfrm>
            <a:off x="1547813" y="252413"/>
            <a:ext cx="5224462" cy="3714750"/>
            <a:chOff x="1134" y="1270"/>
            <a:chExt cx="1872" cy="720"/>
          </a:xfrm>
        </p:grpSpPr>
        <p:sp>
          <p:nvSpPr>
            <p:cNvPr id="2051" name="AutoShape 15"/>
            <p:cNvSpPr>
              <a:spLocks noChangeAspect="1" noChangeArrowheads="1" noTextEdit="1"/>
            </p:cNvSpPr>
            <p:nvPr/>
          </p:nvSpPr>
          <p:spPr bwMode="auto">
            <a:xfrm>
              <a:off x="1134" y="1270"/>
              <a:ext cx="1872" cy="720"/>
            </a:xfrm>
            <a:prstGeom prst="rect">
              <a:avLst/>
            </a:prstGeom>
            <a:noFill/>
            <a:ln w="9525">
              <a:noFill/>
              <a:miter lim="800000"/>
              <a:headEnd/>
              <a:tailEnd/>
            </a:ln>
          </p:spPr>
          <p:txBody>
            <a:bodyPr>
              <a:prstTxWarp prst="textNoShape">
                <a:avLst/>
              </a:prstTxWarp>
            </a:bodyPr>
            <a:lstStyle/>
            <a:p>
              <a:endParaRPr lang="en-US"/>
            </a:p>
          </p:txBody>
        </p:sp>
        <p:cxnSp>
          <p:nvCxnSpPr>
            <p:cNvPr id="2052" name="_s2052"/>
            <p:cNvCxnSpPr>
              <a:cxnSpLocks noChangeShapeType="1"/>
              <a:stCxn id="2056" idx="0"/>
              <a:endCxn id="2054" idx="2"/>
            </p:cNvCxnSpPr>
            <p:nvPr/>
          </p:nvCxnSpPr>
          <p:spPr bwMode="auto">
            <a:xfrm rot="5400000" flipH="1">
              <a:off x="2250" y="1378"/>
              <a:ext cx="144" cy="504"/>
            </a:xfrm>
            <a:prstGeom prst="bentConnector3">
              <a:avLst>
                <a:gd name="adj1" fmla="val 18273"/>
              </a:avLst>
            </a:prstGeom>
            <a:noFill/>
            <a:ln w="28575">
              <a:solidFill>
                <a:schemeClr val="tx1"/>
              </a:solidFill>
              <a:miter lim="800000"/>
              <a:headEnd/>
              <a:tailEnd/>
            </a:ln>
          </p:spPr>
        </p:cxnSp>
        <p:cxnSp>
          <p:nvCxnSpPr>
            <p:cNvPr id="2053" name="_s2053"/>
            <p:cNvCxnSpPr>
              <a:cxnSpLocks noChangeShapeType="1"/>
              <a:stCxn id="2055" idx="0"/>
              <a:endCxn id="2054" idx="2"/>
            </p:cNvCxnSpPr>
            <p:nvPr/>
          </p:nvCxnSpPr>
          <p:spPr bwMode="auto">
            <a:xfrm rot="16200000">
              <a:off x="1746" y="1378"/>
              <a:ext cx="144" cy="504"/>
            </a:xfrm>
            <a:prstGeom prst="bentConnector3">
              <a:avLst>
                <a:gd name="adj1" fmla="val 18273"/>
              </a:avLst>
            </a:prstGeom>
            <a:noFill/>
            <a:ln w="28575">
              <a:solidFill>
                <a:schemeClr val="tx1"/>
              </a:solidFill>
              <a:miter lim="800000"/>
              <a:headEnd/>
              <a:tailEnd/>
            </a:ln>
          </p:spPr>
        </p:cxnSp>
        <p:sp>
          <p:nvSpPr>
            <p:cNvPr id="2054" name="_s2054"/>
            <p:cNvSpPr>
              <a:spLocks noChangeArrowheads="1"/>
            </p:cNvSpPr>
            <p:nvPr/>
          </p:nvSpPr>
          <p:spPr bwMode="auto">
            <a:xfrm>
              <a:off x="1638" y="1270"/>
              <a:ext cx="864" cy="288"/>
            </a:xfrm>
            <a:prstGeom prst="roundRect">
              <a:avLst>
                <a:gd name="adj" fmla="val 16667"/>
              </a:avLst>
            </a:prstGeom>
            <a:solidFill>
              <a:schemeClr val="accent1"/>
            </a:solidFill>
            <a:ln w="9525">
              <a:solidFill>
                <a:schemeClr val="tx1"/>
              </a:solidFill>
              <a:round/>
              <a:headEnd/>
              <a:tailEnd/>
            </a:ln>
          </p:spPr>
          <p:txBody>
            <a:bodyPr lIns="0" tIns="0" rIns="0" bIns="0" anchor="ctr">
              <a:prstTxWarp prst="textNoShape">
                <a:avLst/>
              </a:prstTxWarp>
            </a:bodyPr>
            <a:lstStyle/>
            <a:p>
              <a:pPr algn="ctr"/>
              <a:r>
                <a:rPr lang="en-GB" sz="2000" b="1" dirty="0" err="1"/>
                <a:t>Camsyniadau</a:t>
              </a:r>
              <a:r>
                <a:rPr lang="en-GB" sz="2000" b="1" dirty="0"/>
                <a:t> </a:t>
              </a:r>
              <a:r>
                <a:rPr lang="en-GB" sz="2000" b="1" dirty="0" err="1"/>
                <a:t>cyffredin</a:t>
              </a:r>
              <a:r>
                <a:rPr lang="en-GB" sz="2000" b="1" dirty="0"/>
                <a:t> </a:t>
              </a:r>
              <a:r>
                <a:rPr lang="en-GB" sz="2000" b="1" dirty="0" err="1"/>
                <a:t>ynghylch</a:t>
              </a:r>
              <a:r>
                <a:rPr lang="en-GB" sz="2000" b="1" dirty="0"/>
                <a:t> </a:t>
              </a:r>
              <a:r>
                <a:rPr lang="en-GB" sz="2000" b="1" dirty="0" err="1"/>
                <a:t>datblygu</a:t>
              </a:r>
              <a:r>
                <a:rPr lang="en-GB" sz="2000" b="1" dirty="0"/>
                <a:t> </a:t>
              </a:r>
              <a:r>
                <a:rPr lang="en-GB" sz="2000" b="1" dirty="0" err="1"/>
                <a:t>meini</a:t>
              </a:r>
              <a:r>
                <a:rPr lang="en-GB" sz="2000" b="1" dirty="0"/>
                <a:t> </a:t>
              </a:r>
              <a:r>
                <a:rPr lang="en-GB" sz="2000" b="1" dirty="0" err="1"/>
                <a:t>prawf</a:t>
              </a:r>
              <a:r>
                <a:rPr lang="en-GB" sz="2000" b="1" dirty="0"/>
                <a:t> </a:t>
              </a:r>
              <a:r>
                <a:rPr lang="en-GB" sz="2000" b="1" dirty="0" err="1"/>
                <a:t>llwyddiant</a:t>
              </a:r>
              <a:endParaRPr lang="en-GB" sz="2000" b="1" dirty="0"/>
            </a:p>
          </p:txBody>
        </p:sp>
        <p:sp>
          <p:nvSpPr>
            <p:cNvPr id="2055" name="_s2055"/>
            <p:cNvSpPr>
              <a:spLocks noChangeArrowheads="1"/>
            </p:cNvSpPr>
            <p:nvPr/>
          </p:nvSpPr>
          <p:spPr bwMode="auto">
            <a:xfrm>
              <a:off x="1134" y="1702"/>
              <a:ext cx="864" cy="288"/>
            </a:xfrm>
            <a:prstGeom prst="roundRect">
              <a:avLst>
                <a:gd name="adj" fmla="val 16667"/>
              </a:avLst>
            </a:prstGeom>
            <a:solidFill>
              <a:schemeClr val="accent1"/>
            </a:solidFill>
            <a:ln w="9525">
              <a:solidFill>
                <a:schemeClr val="tx1"/>
              </a:solidFill>
              <a:round/>
              <a:headEnd/>
              <a:tailEnd/>
            </a:ln>
          </p:spPr>
          <p:txBody>
            <a:bodyPr wrap="none" lIns="0" tIns="0" rIns="0" bIns="0" anchor="ctr">
              <a:prstTxWarp prst="textNoShape">
                <a:avLst/>
              </a:prstTxWarp>
            </a:bodyPr>
            <a:lstStyle/>
            <a:p>
              <a:pPr algn="ctr"/>
              <a:r>
                <a:rPr lang="en-GB" sz="2000"/>
                <a:t>Rhoi ‘cynllun marcio’ </a:t>
              </a:r>
            </a:p>
            <a:p>
              <a:pPr algn="ctr"/>
              <a:r>
                <a:rPr lang="en-GB" sz="2000"/>
                <a:t>i ddysgwyr</a:t>
              </a:r>
            </a:p>
          </p:txBody>
        </p:sp>
        <p:sp>
          <p:nvSpPr>
            <p:cNvPr id="2056" name="_s2056"/>
            <p:cNvSpPr>
              <a:spLocks noChangeArrowheads="1"/>
            </p:cNvSpPr>
            <p:nvPr/>
          </p:nvSpPr>
          <p:spPr bwMode="auto">
            <a:xfrm>
              <a:off x="2142" y="1702"/>
              <a:ext cx="864" cy="288"/>
            </a:xfrm>
            <a:prstGeom prst="roundRect">
              <a:avLst>
                <a:gd name="adj" fmla="val 16667"/>
              </a:avLst>
            </a:prstGeom>
            <a:solidFill>
              <a:schemeClr val="accent1"/>
            </a:solidFill>
            <a:ln w="9525">
              <a:solidFill>
                <a:schemeClr val="tx1"/>
              </a:solidFill>
              <a:round/>
              <a:headEnd/>
              <a:tailEnd/>
            </a:ln>
          </p:spPr>
          <p:txBody>
            <a:bodyPr wrap="none" lIns="0" tIns="0" rIns="0" bIns="0" anchor="ctr">
              <a:prstTxWarp prst="textNoShape">
                <a:avLst/>
              </a:prstTxWarp>
            </a:bodyPr>
            <a:lstStyle/>
            <a:p>
              <a:pPr algn="ctr"/>
              <a:r>
                <a:rPr lang="en-GB" sz="2000" dirty="0" err="1"/>
                <a:t>Gofyn</a:t>
              </a:r>
              <a:r>
                <a:rPr lang="en-GB" sz="2000" dirty="0"/>
                <a:t> </a:t>
              </a:r>
              <a:r>
                <a:rPr lang="en-GB" sz="2000" dirty="0" err="1"/>
                <a:t>i</a:t>
              </a:r>
              <a:r>
                <a:rPr lang="en-GB" sz="2000" dirty="0"/>
                <a:t> </a:t>
              </a:r>
              <a:r>
                <a:rPr lang="en-GB" sz="2000" dirty="0" err="1"/>
                <a:t>ddysgwyr</a:t>
              </a:r>
              <a:r>
                <a:rPr lang="en-GB" sz="2000" dirty="0"/>
                <a:t> </a:t>
              </a:r>
            </a:p>
            <a:p>
              <a:pPr algn="ctr"/>
              <a:r>
                <a:rPr lang="en-GB" sz="2000" dirty="0" err="1"/>
                <a:t>dicio</a:t>
              </a:r>
              <a:r>
                <a:rPr lang="en-GB" sz="2000" dirty="0"/>
                <a:t> </a:t>
              </a:r>
              <a:r>
                <a:rPr lang="en-GB" sz="2000" dirty="0" err="1"/>
                <a:t>eitemau</a:t>
              </a:r>
              <a:r>
                <a:rPr lang="en-GB" sz="2000" dirty="0"/>
                <a:t> </a:t>
              </a:r>
              <a:r>
                <a:rPr lang="en-GB" sz="2000" dirty="0" err="1"/>
                <a:t>ar</a:t>
              </a:r>
              <a:r>
                <a:rPr lang="en-GB" sz="2000" dirty="0"/>
                <a:t> </a:t>
              </a:r>
              <a:r>
                <a:rPr lang="en-GB" sz="2000" dirty="0" err="1"/>
                <a:t>restr</a:t>
              </a:r>
              <a:endParaRPr lang="en-GB" sz="2000" dirty="0"/>
            </a:p>
            <a:p>
              <a:pPr algn="ctr"/>
              <a:r>
                <a:rPr lang="en-GB" sz="2000" dirty="0"/>
                <a:t>o </a:t>
              </a:r>
              <a:r>
                <a:rPr lang="en-GB" sz="2000" dirty="0" err="1"/>
                <a:t>bethau</a:t>
              </a:r>
              <a:r>
                <a:rPr lang="en-GB" sz="2000" dirty="0"/>
                <a:t> y gallant </a:t>
              </a:r>
            </a:p>
            <a:p>
              <a:pPr algn="ctr"/>
              <a:r>
                <a:rPr lang="en-GB" sz="2000" dirty="0" err="1"/>
                <a:t>eu</a:t>
              </a:r>
              <a:r>
                <a:rPr lang="en-GB" sz="2000" dirty="0"/>
                <a:t> </a:t>
              </a:r>
              <a:r>
                <a:rPr lang="en-GB" sz="2000" dirty="0" err="1"/>
                <a:t>gwneud</a:t>
              </a:r>
              <a:endParaRPr lang="en-GB" sz="2000" dirty="0"/>
            </a:p>
          </p:txBody>
        </p:sp>
      </p:grpSp>
      <p:sp>
        <p:nvSpPr>
          <p:cNvPr id="2059" name="Text Box 25"/>
          <p:cNvSpPr txBox="1">
            <a:spLocks noChangeArrowheads="1"/>
          </p:cNvSpPr>
          <p:nvPr/>
        </p:nvSpPr>
        <p:spPr bwMode="auto">
          <a:xfrm>
            <a:off x="1908175" y="3979863"/>
            <a:ext cx="1638300" cy="701675"/>
          </a:xfrm>
          <a:prstGeom prst="rect">
            <a:avLst/>
          </a:prstGeom>
          <a:noFill/>
          <a:ln w="9525">
            <a:noFill/>
            <a:miter lim="800000"/>
            <a:headEnd/>
            <a:tailEnd/>
          </a:ln>
        </p:spPr>
        <p:txBody>
          <a:bodyPr wrap="none">
            <a:prstTxWarp prst="textNoShape">
              <a:avLst/>
            </a:prstTxWarp>
            <a:spAutoFit/>
          </a:bodyPr>
          <a:lstStyle/>
          <a:p>
            <a:r>
              <a:rPr lang="cy-GB" sz="2000" dirty="0">
                <a:solidFill>
                  <a:srgbClr val="FF0000"/>
                </a:solidFill>
              </a:rPr>
              <a:t>Tacteg rysait</a:t>
            </a:r>
          </a:p>
          <a:p>
            <a:endParaRPr lang="cy-GB" sz="2000" dirty="0">
              <a:solidFill>
                <a:srgbClr val="FF0000"/>
              </a:solidFill>
            </a:endParaRPr>
          </a:p>
        </p:txBody>
      </p:sp>
      <p:sp>
        <p:nvSpPr>
          <p:cNvPr id="2060" name="Text Box 26"/>
          <p:cNvSpPr txBox="1">
            <a:spLocks noChangeArrowheads="1"/>
          </p:cNvSpPr>
          <p:nvPr/>
        </p:nvSpPr>
        <p:spPr bwMode="auto">
          <a:xfrm>
            <a:off x="5292725" y="3908425"/>
            <a:ext cx="3177921" cy="400110"/>
          </a:xfrm>
          <a:prstGeom prst="rect">
            <a:avLst/>
          </a:prstGeom>
          <a:noFill/>
          <a:ln w="9525">
            <a:noFill/>
            <a:miter lim="800000"/>
            <a:headEnd/>
            <a:tailEnd/>
          </a:ln>
        </p:spPr>
        <p:txBody>
          <a:bodyPr wrap="none">
            <a:prstTxWarp prst="textNoShape">
              <a:avLst/>
            </a:prstTxWarp>
            <a:spAutoFit/>
          </a:bodyPr>
          <a:lstStyle/>
          <a:p>
            <a:r>
              <a:rPr lang="cy-GB" sz="2000" dirty="0">
                <a:solidFill>
                  <a:srgbClr val="0033CC"/>
                </a:solidFill>
              </a:rPr>
              <a:t>Tacteg colomen mewn twll</a:t>
            </a:r>
          </a:p>
        </p:txBody>
      </p:sp>
      <p:sp>
        <p:nvSpPr>
          <p:cNvPr id="2061" name="Text Box 27"/>
          <p:cNvSpPr txBox="1">
            <a:spLocks noChangeArrowheads="1"/>
          </p:cNvSpPr>
          <p:nvPr/>
        </p:nvSpPr>
        <p:spPr bwMode="auto">
          <a:xfrm>
            <a:off x="1524000" y="4267200"/>
            <a:ext cx="2844800" cy="701675"/>
          </a:xfrm>
          <a:prstGeom prst="rect">
            <a:avLst/>
          </a:prstGeom>
          <a:noFill/>
          <a:ln w="9525">
            <a:noFill/>
            <a:miter lim="800000"/>
            <a:headEnd/>
            <a:tailEnd/>
          </a:ln>
        </p:spPr>
        <p:txBody>
          <a:bodyPr wrap="none">
            <a:prstTxWarp prst="textNoShape">
              <a:avLst/>
            </a:prstTxWarp>
            <a:spAutoFit/>
          </a:bodyPr>
          <a:lstStyle/>
          <a:p>
            <a:r>
              <a:rPr lang="cy-GB" dirty="0">
                <a:solidFill>
                  <a:srgbClr val="FF0000"/>
                </a:solidFill>
              </a:rPr>
              <a:t>‘</a:t>
            </a:r>
            <a:r>
              <a:rPr lang="cy-GB" sz="2000" dirty="0">
                <a:solidFill>
                  <a:srgbClr val="FF0000"/>
                </a:solidFill>
              </a:rPr>
              <a:t>Dywedwch wrthyf beth </a:t>
            </a:r>
            <a:endParaRPr lang="en-GB" sz="2000" dirty="0">
              <a:solidFill>
                <a:srgbClr val="FF0000"/>
              </a:solidFill>
            </a:endParaRPr>
          </a:p>
          <a:p>
            <a:r>
              <a:rPr lang="cy-GB" sz="2000" dirty="0">
                <a:solidFill>
                  <a:srgbClr val="FF0000"/>
                </a:solidFill>
              </a:rPr>
              <a:t>i'w wneud ac fe'i gwnaf’</a:t>
            </a:r>
          </a:p>
        </p:txBody>
      </p:sp>
      <p:sp>
        <p:nvSpPr>
          <p:cNvPr id="2062" name="Text Box 28"/>
          <p:cNvSpPr txBox="1">
            <a:spLocks noChangeArrowheads="1"/>
          </p:cNvSpPr>
          <p:nvPr/>
        </p:nvSpPr>
        <p:spPr bwMode="auto">
          <a:xfrm>
            <a:off x="5292725" y="4267200"/>
            <a:ext cx="3459163" cy="396875"/>
          </a:xfrm>
          <a:prstGeom prst="rect">
            <a:avLst/>
          </a:prstGeom>
          <a:noFill/>
          <a:ln w="9525">
            <a:noFill/>
            <a:miter lim="800000"/>
            <a:headEnd/>
            <a:tailEnd/>
          </a:ln>
        </p:spPr>
        <p:txBody>
          <a:bodyPr wrap="none">
            <a:prstTxWarp prst="textNoShape">
              <a:avLst/>
            </a:prstTxWarp>
            <a:spAutoFit/>
          </a:bodyPr>
          <a:lstStyle/>
          <a:p>
            <a:r>
              <a:rPr lang="cy-GB" sz="2000" dirty="0">
                <a:solidFill>
                  <a:srgbClr val="0000FF"/>
                </a:solidFill>
              </a:rPr>
              <a:t>‘Rwyf wedi'i wneud felly dyna ni’</a:t>
            </a:r>
          </a:p>
        </p:txBody>
      </p:sp>
      <p:sp>
        <p:nvSpPr>
          <p:cNvPr id="2063" name="Text Box 29"/>
          <p:cNvSpPr txBox="1">
            <a:spLocks noChangeArrowheads="1"/>
          </p:cNvSpPr>
          <p:nvPr/>
        </p:nvSpPr>
        <p:spPr bwMode="auto">
          <a:xfrm>
            <a:off x="457200" y="5105400"/>
            <a:ext cx="4217988" cy="915988"/>
          </a:xfrm>
          <a:prstGeom prst="rect">
            <a:avLst/>
          </a:prstGeom>
          <a:solidFill>
            <a:srgbClr val="FFFF00"/>
          </a:solidFill>
          <a:ln w="9525">
            <a:noFill/>
            <a:miter lim="800000"/>
            <a:headEnd/>
            <a:tailEnd/>
          </a:ln>
        </p:spPr>
        <p:txBody>
          <a:bodyPr wrap="none">
            <a:prstTxWarp prst="textNoShape">
              <a:avLst/>
            </a:prstTxWarp>
            <a:spAutoFit/>
          </a:bodyPr>
          <a:lstStyle/>
          <a:p>
            <a:pPr>
              <a:buFontTx/>
              <a:buChar char="•"/>
            </a:pPr>
            <a:r>
              <a:rPr lang="cy-GB" dirty="0">
                <a:solidFill>
                  <a:schemeClr val="accent4">
                    <a:lumMod val="25000"/>
                  </a:schemeClr>
                </a:solidFill>
              </a:rPr>
              <a:t> Yn meithrin dibyniaeth NID gallu</a:t>
            </a:r>
          </a:p>
          <a:p>
            <a:pPr>
              <a:buFontTx/>
              <a:buChar char="•"/>
            </a:pPr>
            <a:r>
              <a:rPr lang="cy-GB" dirty="0">
                <a:solidFill>
                  <a:schemeClr val="accent4">
                    <a:lumMod val="25000"/>
                  </a:schemeClr>
                </a:solidFill>
              </a:rPr>
              <a:t> yn dadbersonoli'r dysgu ac yn meithrin</a:t>
            </a:r>
          </a:p>
          <a:p>
            <a:r>
              <a:rPr lang="cy-GB" dirty="0">
                <a:solidFill>
                  <a:schemeClr val="accent4">
                    <a:lumMod val="25000"/>
                  </a:schemeClr>
                </a:solidFill>
              </a:rPr>
              <a:t>dadgymhelliant</a:t>
            </a:r>
          </a:p>
        </p:txBody>
      </p:sp>
      <p:sp>
        <p:nvSpPr>
          <p:cNvPr id="2064" name="Text Box 30"/>
          <p:cNvSpPr txBox="1">
            <a:spLocks noChangeArrowheads="1"/>
          </p:cNvSpPr>
          <p:nvPr/>
        </p:nvSpPr>
        <p:spPr bwMode="auto">
          <a:xfrm>
            <a:off x="4876800" y="4876800"/>
            <a:ext cx="3959225" cy="641350"/>
          </a:xfrm>
          <a:prstGeom prst="rect">
            <a:avLst/>
          </a:prstGeom>
          <a:solidFill>
            <a:srgbClr val="FFFF00"/>
          </a:solidFill>
          <a:ln w="9525">
            <a:noFill/>
            <a:miter lim="800000"/>
            <a:headEnd/>
            <a:tailEnd/>
          </a:ln>
        </p:spPr>
        <p:txBody>
          <a:bodyPr wrap="none">
            <a:prstTxWarp prst="textNoShape">
              <a:avLst/>
            </a:prstTxWarp>
            <a:spAutoFit/>
          </a:bodyPr>
          <a:lstStyle/>
          <a:p>
            <a:pPr>
              <a:buFontTx/>
              <a:buChar char="•"/>
            </a:pPr>
            <a:r>
              <a:rPr lang="cy-GB" dirty="0">
                <a:solidFill>
                  <a:srgbClr val="363636"/>
                </a:solidFill>
              </a:rPr>
              <a:t> Yn atal gwelliannau mewn ansawdd</a:t>
            </a:r>
          </a:p>
          <a:p>
            <a:pPr>
              <a:buFontTx/>
              <a:buChar char="•"/>
            </a:pPr>
            <a:r>
              <a:rPr lang="cy-GB" dirty="0">
                <a:solidFill>
                  <a:srgbClr val="363636"/>
                </a:solidFill>
              </a:rPr>
              <a:t> Yn atal cynwysoldeb</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5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6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6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6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6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 grpId="0"/>
      <p:bldP spid="2059" grpId="0"/>
      <p:bldP spid="2060" grpId="0"/>
      <p:bldP spid="2061" grpId="0"/>
      <p:bldP spid="2062" grpId="0"/>
      <p:bldP spid="2063" grpId="0" animBg="1"/>
      <p:bldP spid="2064"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dirty="0"/>
              <a:t>Beth </a:t>
            </a:r>
            <a:r>
              <a:rPr lang="en-US" dirty="0" err="1"/>
              <a:t>yw’r</a:t>
            </a:r>
            <a:r>
              <a:rPr lang="en-US" dirty="0"/>
              <a:t> </a:t>
            </a:r>
            <a:r>
              <a:rPr lang="en-US" dirty="0" err="1"/>
              <a:t>mantais</a:t>
            </a:r>
            <a:r>
              <a:rPr lang="en-US" dirty="0"/>
              <a:t> </a:t>
            </a:r>
            <a:r>
              <a:rPr lang="en-US" dirty="0" err="1"/>
              <a:t>i</a:t>
            </a:r>
            <a:r>
              <a:rPr lang="en-US" dirty="0"/>
              <a:t> </a:t>
            </a:r>
            <a:r>
              <a:rPr lang="en-US" dirty="0" err="1"/>
              <a:t>ddisgyblion</a:t>
            </a:r>
            <a:r>
              <a:rPr lang="en-US" dirty="0"/>
              <a:t>?</a:t>
            </a:r>
          </a:p>
        </p:txBody>
      </p:sp>
      <p:sp>
        <p:nvSpPr>
          <p:cNvPr id="12291" name="Rectangle 3"/>
          <p:cNvSpPr>
            <a:spLocks noGrp="1" noChangeArrowheads="1"/>
          </p:cNvSpPr>
          <p:nvPr>
            <p:ph idx="1"/>
          </p:nvPr>
        </p:nvSpPr>
        <p:spPr>
          <a:xfrm>
            <a:off x="1187624" y="1784350"/>
            <a:ext cx="7119764" cy="5073650"/>
          </a:xfrm>
        </p:spPr>
        <p:txBody>
          <a:bodyPr/>
          <a:lstStyle/>
          <a:p>
            <a:r>
              <a:rPr lang="en-US" dirty="0"/>
              <a:t>Gall </a:t>
            </a:r>
            <a:r>
              <a:rPr lang="en-US" dirty="0" err="1"/>
              <a:t>myfyrwyr</a:t>
            </a:r>
            <a:r>
              <a:rPr lang="en-US" dirty="0"/>
              <a:t> </a:t>
            </a:r>
            <a:r>
              <a:rPr lang="en-US" dirty="0" err="1"/>
              <a:t>gyflawni</a:t>
            </a:r>
            <a:endParaRPr lang="en-US" dirty="0"/>
          </a:p>
          <a:p>
            <a:r>
              <a:rPr lang="en-US" dirty="0" err="1"/>
              <a:t>Gwerthfawrogi</a:t>
            </a:r>
            <a:r>
              <a:rPr lang="en-US" dirty="0"/>
              <a:t> </a:t>
            </a:r>
            <a:r>
              <a:rPr lang="en-US" dirty="0" err="1"/>
              <a:t>bod</a:t>
            </a:r>
            <a:r>
              <a:rPr lang="en-US" dirty="0"/>
              <a:t> </a:t>
            </a:r>
            <a:r>
              <a:rPr lang="en-US" dirty="0" err="1"/>
              <a:t>dysgu</a:t>
            </a:r>
            <a:r>
              <a:rPr lang="en-US" dirty="0"/>
              <a:t> </a:t>
            </a:r>
            <a:r>
              <a:rPr lang="en-US" dirty="0" err="1"/>
              <a:t>yn</a:t>
            </a:r>
            <a:r>
              <a:rPr lang="en-US" dirty="0"/>
              <a:t> </a:t>
            </a:r>
            <a:r>
              <a:rPr lang="en-US" dirty="0" err="1"/>
              <a:t>gofyn</a:t>
            </a:r>
            <a:r>
              <a:rPr lang="en-US" dirty="0"/>
              <a:t> am </a:t>
            </a:r>
            <a:r>
              <a:rPr lang="en-US" dirty="0" err="1"/>
              <a:t>ddefnyddio</a:t>
            </a:r>
            <a:r>
              <a:rPr lang="en-US" dirty="0"/>
              <a:t> </a:t>
            </a:r>
            <a:r>
              <a:rPr lang="en-US" dirty="0" err="1"/>
              <a:t>sgiliau</a:t>
            </a:r>
            <a:r>
              <a:rPr lang="en-US" dirty="0"/>
              <a:t> </a:t>
            </a:r>
            <a:r>
              <a:rPr lang="en-US" dirty="0" err="1"/>
              <a:t>penodol</a:t>
            </a:r>
            <a:r>
              <a:rPr lang="en-US" dirty="0"/>
              <a:t>.</a:t>
            </a:r>
          </a:p>
          <a:p>
            <a:r>
              <a:rPr lang="en-US" dirty="0"/>
              <a:t>Mae </a:t>
            </a:r>
            <a:r>
              <a:rPr lang="en-US" dirty="0" err="1"/>
              <a:t>dealltwriaeth</a:t>
            </a:r>
            <a:r>
              <a:rPr lang="en-US" dirty="0"/>
              <a:t> </a:t>
            </a:r>
            <a:r>
              <a:rPr lang="en-US" dirty="0" err="1"/>
              <a:t>fod</a:t>
            </a:r>
            <a:r>
              <a:rPr lang="en-US" dirty="0"/>
              <a:t> </a:t>
            </a:r>
            <a:r>
              <a:rPr lang="en-US" dirty="0" err="1"/>
              <a:t>yna</a:t>
            </a:r>
            <a:r>
              <a:rPr lang="en-US" dirty="0"/>
              <a:t> </a:t>
            </a:r>
            <a:r>
              <a:rPr lang="en-US" dirty="0" err="1"/>
              <a:t>amryw</a:t>
            </a:r>
            <a:r>
              <a:rPr lang="en-US" dirty="0"/>
              <a:t> </a:t>
            </a:r>
            <a:r>
              <a:rPr lang="en-US" dirty="0" err="1"/>
              <a:t>o</a:t>
            </a:r>
            <a:r>
              <a:rPr lang="en-US" dirty="0"/>
              <a:t> </a:t>
            </a:r>
            <a:r>
              <a:rPr lang="en-US" dirty="0" err="1"/>
              <a:t>sgiliau</a:t>
            </a:r>
            <a:r>
              <a:rPr lang="en-US" dirty="0"/>
              <a:t> </a:t>
            </a:r>
            <a:r>
              <a:rPr lang="en-US" dirty="0" err="1"/>
              <a:t>sydd</a:t>
            </a:r>
            <a:r>
              <a:rPr lang="en-US" dirty="0"/>
              <a:t> a </a:t>
            </a:r>
            <a:r>
              <a:rPr lang="en-US" dirty="0" err="1"/>
              <a:t>diyniant</a:t>
            </a:r>
            <a:r>
              <a:rPr lang="en-US" dirty="0"/>
              <a:t> ac </a:t>
            </a:r>
            <a:r>
              <a:rPr lang="en-US" dirty="0" err="1"/>
              <a:t>angen</a:t>
            </a:r>
            <a:r>
              <a:rPr lang="en-US" dirty="0"/>
              <a:t> </a:t>
            </a:r>
            <a:r>
              <a:rPr lang="en-US" dirty="0" err="1"/>
              <a:t>ailadrodd</a:t>
            </a:r>
            <a:r>
              <a:rPr lang="en-US" dirty="0"/>
              <a:t>.</a:t>
            </a:r>
          </a:p>
          <a:p>
            <a:r>
              <a:rPr lang="en-US" dirty="0" err="1"/>
              <a:t>Defnyddir</a:t>
            </a:r>
            <a:r>
              <a:rPr lang="en-US" dirty="0"/>
              <a:t> </a:t>
            </a:r>
            <a:r>
              <a:rPr lang="en-US" dirty="0" err="1"/>
              <a:t>fel</a:t>
            </a:r>
            <a:r>
              <a:rPr lang="en-US" dirty="0"/>
              <a:t> </a:t>
            </a:r>
            <a:r>
              <a:rPr lang="en-US" dirty="0" err="1"/>
              <a:t>AagD</a:t>
            </a:r>
            <a:r>
              <a:rPr lang="en-US" dirty="0"/>
              <a:t> </a:t>
            </a:r>
            <a:r>
              <a:rPr lang="en-US" dirty="0" err="1"/>
              <a:t>i</a:t>
            </a:r>
            <a:r>
              <a:rPr lang="en-US" dirty="0"/>
              <a:t> </a:t>
            </a:r>
            <a:r>
              <a:rPr lang="en-US" dirty="0" err="1"/>
              <a:t>wybod</a:t>
            </a:r>
            <a:r>
              <a:rPr lang="en-US" dirty="0"/>
              <a:t> </a:t>
            </a:r>
            <a:r>
              <a:rPr lang="en-US" dirty="0" err="1"/>
              <a:t>sut</a:t>
            </a:r>
            <a:r>
              <a:rPr lang="en-US" dirty="0"/>
              <a:t> </a:t>
            </a:r>
            <a:r>
              <a:rPr lang="en-US" dirty="0" err="1"/>
              <a:t>i</a:t>
            </a:r>
            <a:r>
              <a:rPr lang="en-US" dirty="0"/>
              <a:t> </a:t>
            </a:r>
            <a:r>
              <a:rPr lang="en-US" dirty="0" err="1"/>
              <a:t>wella</a:t>
            </a:r>
            <a:endParaRPr lang="en-US" dirty="0"/>
          </a:p>
          <a:p>
            <a:r>
              <a:rPr lang="en-US" dirty="0" err="1"/>
              <a:t>Gwelliannau</a:t>
            </a:r>
            <a:r>
              <a:rPr lang="en-US" dirty="0"/>
              <a:t> </a:t>
            </a:r>
            <a:r>
              <a:rPr lang="en-US" dirty="0" err="1"/>
              <a:t>amser</a:t>
            </a:r>
            <a:r>
              <a:rPr lang="en-US" dirty="0"/>
              <a:t> </a:t>
            </a:r>
            <a:r>
              <a:rPr lang="en-US" dirty="0" err="1"/>
              <a:t>wrth</a:t>
            </a:r>
            <a:r>
              <a:rPr lang="en-US" dirty="0"/>
              <a:t> </a:t>
            </a:r>
            <a:r>
              <a:rPr lang="en-US" dirty="0" err="1"/>
              <a:t>iddynt</a:t>
            </a:r>
            <a:r>
              <a:rPr lang="en-US" dirty="0"/>
              <a:t> </a:t>
            </a:r>
            <a:r>
              <a:rPr lang="en-US" dirty="0" err="1"/>
              <a:t>weithio</a:t>
            </a:r>
            <a:endParaRPr lang="en-US" dirty="0"/>
          </a:p>
        </p:txBody>
      </p:sp>
      <p:sp>
        <p:nvSpPr>
          <p:cNvPr id="12292" name="Freeform 4"/>
          <p:cNvSpPr>
            <a:spLocks/>
          </p:cNvSpPr>
          <p:nvPr/>
        </p:nvSpPr>
        <p:spPr bwMode="auto">
          <a:xfrm>
            <a:off x="-17463" y="649288"/>
            <a:ext cx="8424863" cy="563562"/>
          </a:xfrm>
          <a:custGeom>
            <a:avLst/>
            <a:gdLst/>
            <a:ahLst/>
            <a:cxnLst>
              <a:cxn ang="0">
                <a:pos x="0" y="9"/>
              </a:cxn>
              <a:cxn ang="0">
                <a:pos x="4536" y="9"/>
              </a:cxn>
              <a:cxn ang="0">
                <a:pos x="4627" y="62"/>
              </a:cxn>
              <a:cxn ang="0">
                <a:pos x="4808" y="110"/>
              </a:cxn>
              <a:cxn ang="0">
                <a:pos x="4945" y="189"/>
              </a:cxn>
              <a:cxn ang="0">
                <a:pos x="4899" y="216"/>
              </a:cxn>
              <a:cxn ang="0">
                <a:pos x="5081" y="265"/>
              </a:cxn>
              <a:cxn ang="0">
                <a:pos x="5171" y="355"/>
              </a:cxn>
            </a:cxnLst>
            <a:rect l="0" t="0" r="r" b="b"/>
            <a:pathLst>
              <a:path w="5307" h="355">
                <a:moveTo>
                  <a:pt x="0" y="9"/>
                </a:moveTo>
                <a:cubicBezTo>
                  <a:pt x="1882" y="4"/>
                  <a:pt x="3765" y="0"/>
                  <a:pt x="4536" y="9"/>
                </a:cubicBezTo>
                <a:cubicBezTo>
                  <a:pt x="5307" y="18"/>
                  <a:pt x="4582" y="45"/>
                  <a:pt x="4627" y="62"/>
                </a:cubicBezTo>
                <a:cubicBezTo>
                  <a:pt x="4672" y="79"/>
                  <a:pt x="4755" y="89"/>
                  <a:pt x="4808" y="110"/>
                </a:cubicBezTo>
                <a:cubicBezTo>
                  <a:pt x="4861" y="131"/>
                  <a:pt x="4930" y="172"/>
                  <a:pt x="4945" y="189"/>
                </a:cubicBezTo>
                <a:cubicBezTo>
                  <a:pt x="4960" y="206"/>
                  <a:pt x="4876" y="203"/>
                  <a:pt x="4899" y="216"/>
                </a:cubicBezTo>
                <a:cubicBezTo>
                  <a:pt x="4922" y="229"/>
                  <a:pt x="5036" y="242"/>
                  <a:pt x="5081" y="265"/>
                </a:cubicBezTo>
                <a:cubicBezTo>
                  <a:pt x="5126" y="288"/>
                  <a:pt x="5156" y="337"/>
                  <a:pt x="5171" y="355"/>
                </a:cubicBezTo>
              </a:path>
            </a:pathLst>
          </a:custGeom>
          <a:noFill/>
          <a:ln w="41275">
            <a:solidFill>
              <a:schemeClr val="bg1"/>
            </a:solidFill>
            <a:round/>
            <a:headEnd/>
            <a:tailEnd/>
          </a:ln>
          <a:effectLst/>
        </p:spPr>
        <p:txBody>
          <a:bodyPr>
            <a:prstTxWarp prst="textNoShape">
              <a:avLst/>
            </a:prstTxWarp>
          </a:bodyPr>
          <a:lstStyle/>
          <a:p>
            <a:endParaRPr lang="en-US"/>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292"/>
                                        </p:tgtEl>
                                        <p:attrNameLst>
                                          <p:attrName>style.visibility</p:attrName>
                                        </p:attrNameLst>
                                      </p:cBhvr>
                                      <p:to>
                                        <p:strVal val="visible"/>
                                      </p:to>
                                    </p:set>
                                    <p:animEffect transition="in" filter="wipe(left)">
                                      <p:cBhvr>
                                        <p:cTn id="7" dur="500"/>
                                        <p:tgtEl>
                                          <p:spTgt spid="12292"/>
                                        </p:tgtEl>
                                      </p:cBhvr>
                                    </p:animEffect>
                                  </p:childTnLst>
                                </p:cTn>
                              </p:par>
                            </p:childTnLst>
                          </p:cTn>
                        </p:par>
                        <p:par>
                          <p:cTn id="8" fill="hold">
                            <p:stCondLst>
                              <p:cond delay="500"/>
                            </p:stCondLst>
                            <p:childTnLst>
                              <p:par>
                                <p:cTn id="9" presetID="53" presetClass="entr" presetSubtype="0" fill="hold" grpId="0" nodeType="afterEffect">
                                  <p:stCondLst>
                                    <p:cond delay="0"/>
                                  </p:stCondLst>
                                  <p:iterate type="lt">
                                    <p:tmPct val="4000"/>
                                  </p:iterate>
                                  <p:childTnLst>
                                    <p:set>
                                      <p:cBhvr>
                                        <p:cTn id="10" dur="1" fill="hold">
                                          <p:stCondLst>
                                            <p:cond delay="0"/>
                                          </p:stCondLst>
                                        </p:cTn>
                                        <p:tgtEl>
                                          <p:spTgt spid="12290"/>
                                        </p:tgtEl>
                                        <p:attrNameLst>
                                          <p:attrName>style.visibility</p:attrName>
                                        </p:attrNameLst>
                                      </p:cBhvr>
                                      <p:to>
                                        <p:strVal val="visible"/>
                                      </p:to>
                                    </p:set>
                                    <p:anim calcmode="lin" valueType="num">
                                      <p:cBhvr>
                                        <p:cTn id="11" dur="500" fill="hold"/>
                                        <p:tgtEl>
                                          <p:spTgt spid="12290"/>
                                        </p:tgtEl>
                                        <p:attrNameLst>
                                          <p:attrName>ppt_w</p:attrName>
                                        </p:attrNameLst>
                                      </p:cBhvr>
                                      <p:tavLst>
                                        <p:tav tm="0">
                                          <p:val>
                                            <p:fltVal val="0"/>
                                          </p:val>
                                        </p:tav>
                                        <p:tav tm="100000">
                                          <p:val>
                                            <p:strVal val="#ppt_w"/>
                                          </p:val>
                                        </p:tav>
                                      </p:tavLst>
                                    </p:anim>
                                    <p:anim calcmode="lin" valueType="num">
                                      <p:cBhvr>
                                        <p:cTn id="12" dur="500" fill="hold"/>
                                        <p:tgtEl>
                                          <p:spTgt spid="12290"/>
                                        </p:tgtEl>
                                        <p:attrNameLst>
                                          <p:attrName>ppt_h</p:attrName>
                                        </p:attrNameLst>
                                      </p:cBhvr>
                                      <p:tavLst>
                                        <p:tav tm="0">
                                          <p:val>
                                            <p:fltVal val="0"/>
                                          </p:val>
                                        </p:tav>
                                        <p:tav tm="100000">
                                          <p:val>
                                            <p:strVal val="#ppt_h"/>
                                          </p:val>
                                        </p:tav>
                                      </p:tavLst>
                                    </p:anim>
                                    <p:animEffect transition="in" filter="fade">
                                      <p:cBhvr>
                                        <p:cTn id="13" dur="500"/>
                                        <p:tgtEl>
                                          <p:spTgt spid="12290"/>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1" nodeType="clickEffect">
                                  <p:stCondLst>
                                    <p:cond delay="0"/>
                                  </p:stCondLst>
                                  <p:iterate type="lt">
                                    <p:tmAbs val="0"/>
                                  </p:iterate>
                                  <p:childTnLst>
                                    <p:set>
                                      <p:cBhvr>
                                        <p:cTn id="17" dur="1" fill="hold">
                                          <p:stCondLst>
                                            <p:cond delay="0"/>
                                          </p:stCondLst>
                                        </p:cTn>
                                        <p:tgtEl>
                                          <p:spTgt spid="12290"/>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0" grpId="1"/>
      <p:bldP spid="12291" grpId="0" build="p"/>
      <p:bldP spid="1229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ChangeArrowheads="1"/>
          </p:cNvSpPr>
          <p:nvPr/>
        </p:nvSpPr>
        <p:spPr bwMode="auto">
          <a:xfrm>
            <a:off x="457200" y="0"/>
            <a:ext cx="8229600" cy="1417638"/>
          </a:xfrm>
          <a:prstGeom prst="rect">
            <a:avLst/>
          </a:prstGeom>
          <a:noFill/>
          <a:ln w="9525">
            <a:noFill/>
            <a:miter lim="800000"/>
            <a:headEnd/>
            <a:tailEnd/>
          </a:ln>
        </p:spPr>
        <p:txBody>
          <a:bodyPr anchor="ctr">
            <a:prstTxWarp prst="textNoShape">
              <a:avLst/>
            </a:prstTxWarp>
          </a:bodyPr>
          <a:lstStyle/>
          <a:p>
            <a:pPr algn="ctr"/>
            <a:endParaRPr lang="en-US" sz="3200" b="1">
              <a:solidFill>
                <a:schemeClr val="tx2"/>
              </a:solidFill>
            </a:endParaRPr>
          </a:p>
        </p:txBody>
      </p:sp>
      <p:sp>
        <p:nvSpPr>
          <p:cNvPr id="16389" name="Rectangle 5"/>
          <p:cNvSpPr>
            <a:spLocks noChangeArrowheads="1"/>
          </p:cNvSpPr>
          <p:nvPr/>
        </p:nvSpPr>
        <p:spPr bwMode="auto">
          <a:xfrm>
            <a:off x="1403350" y="215900"/>
            <a:ext cx="7499350" cy="1417638"/>
          </a:xfrm>
          <a:prstGeom prst="rect">
            <a:avLst/>
          </a:prstGeom>
          <a:noFill/>
          <a:ln w="9525">
            <a:noFill/>
            <a:miter lim="800000"/>
            <a:headEnd/>
            <a:tailEnd/>
          </a:ln>
        </p:spPr>
        <p:txBody>
          <a:bodyPr anchor="ctr">
            <a:prstTxWarp prst="textNoShape">
              <a:avLst/>
            </a:prstTxWarp>
          </a:bodyPr>
          <a:lstStyle/>
          <a:p>
            <a:r>
              <a:rPr lang="cy-GB" sz="3600" b="1" dirty="0">
                <a:solidFill>
                  <a:schemeClr val="tx2"/>
                </a:solidFill>
              </a:rPr>
              <a:t>Datblygu meini prawf llwyddiant</a:t>
            </a:r>
          </a:p>
        </p:txBody>
      </p:sp>
      <p:sp>
        <p:nvSpPr>
          <p:cNvPr id="16390" name="Rectangle 6"/>
          <p:cNvSpPr>
            <a:spLocks noChangeArrowheads="1"/>
          </p:cNvSpPr>
          <p:nvPr/>
        </p:nvSpPr>
        <p:spPr bwMode="auto">
          <a:xfrm>
            <a:off x="1281960" y="1188071"/>
            <a:ext cx="7434804" cy="3112524"/>
          </a:xfrm>
          <a:prstGeom prst="rect">
            <a:avLst/>
          </a:prstGeom>
          <a:noFill/>
          <a:ln w="9525">
            <a:noFill/>
            <a:miter lim="800000"/>
            <a:headEnd/>
            <a:tailEnd/>
          </a:ln>
        </p:spPr>
        <p:txBody>
          <a:bodyPr>
            <a:prstTxWarp prst="textNoShape">
              <a:avLst/>
            </a:prstTxWarp>
          </a:bodyPr>
          <a:lstStyle/>
          <a:p>
            <a:pPr marL="342900" indent="-342900">
              <a:spcBef>
                <a:spcPct val="20000"/>
              </a:spcBef>
            </a:pPr>
            <a:r>
              <a:rPr lang="cy-GB" sz="2400" dirty="0"/>
              <a:t>Mae Hari a Charlotte eisiau prynu cadair wthio i'w</a:t>
            </a:r>
          </a:p>
          <a:p>
            <a:pPr marL="342900" indent="-342900">
              <a:spcBef>
                <a:spcPct val="20000"/>
              </a:spcBef>
            </a:pPr>
            <a:r>
              <a:rPr lang="cy-GB" sz="2400" dirty="0"/>
              <a:t>mab blwydd oed. Rhaid i'r gadair wthio allu ffitio</a:t>
            </a:r>
          </a:p>
          <a:p>
            <a:pPr marL="342900" indent="-342900">
              <a:spcBef>
                <a:spcPct val="20000"/>
              </a:spcBef>
            </a:pPr>
            <a:r>
              <a:rPr lang="cy-GB" sz="2400" dirty="0"/>
              <a:t>yng nghist eu car bach a bod yn ysgafn ac yn hawdd</a:t>
            </a:r>
          </a:p>
          <a:p>
            <a:pPr marL="342900" indent="-342900">
              <a:spcBef>
                <a:spcPct val="20000"/>
              </a:spcBef>
            </a:pPr>
            <a:r>
              <a:rPr lang="cy-GB" sz="2400" dirty="0"/>
              <a:t>ei symud.</a:t>
            </a:r>
          </a:p>
          <a:p>
            <a:pPr marL="342900" indent="-342900">
              <a:spcBef>
                <a:spcPct val="20000"/>
              </a:spcBef>
            </a:pPr>
            <a:r>
              <a:rPr lang="cy-GB" sz="2400" dirty="0"/>
              <a:t>Beth fyddai eu meini prawf llwyddiant?</a:t>
            </a:r>
          </a:p>
          <a:p>
            <a:pPr marL="342900" indent="-342900">
              <a:spcBef>
                <a:spcPct val="20000"/>
              </a:spcBef>
            </a:pPr>
            <a:r>
              <a:rPr lang="cy-GB" sz="2400" dirty="0"/>
              <a:t>Pa gadair wthio fyddech chi'n eu cynghori i'w phrynu?</a:t>
            </a:r>
          </a:p>
          <a:p>
            <a:pPr marL="342900" indent="-342900">
              <a:spcBef>
                <a:spcPct val="20000"/>
              </a:spcBef>
            </a:pPr>
            <a:r>
              <a:rPr lang="cy-GB" sz="2400" dirty="0"/>
              <a:t>Pam?</a:t>
            </a:r>
          </a:p>
          <a:p>
            <a:pPr marL="342900" indent="-342900">
              <a:spcBef>
                <a:spcPct val="20000"/>
              </a:spcBef>
            </a:pPr>
            <a:r>
              <a:rPr lang="cy-GB" sz="2400" dirty="0"/>
              <a:t> </a:t>
            </a:r>
          </a:p>
          <a:p>
            <a:pPr marL="342900" indent="-342900">
              <a:spcBef>
                <a:spcPct val="20000"/>
              </a:spcBef>
            </a:pPr>
            <a:endParaRPr lang="cy-GB" sz="2400" i="1" dirty="0"/>
          </a:p>
          <a:p>
            <a:pPr marL="342900" indent="-342900">
              <a:spcBef>
                <a:spcPct val="20000"/>
              </a:spcBef>
            </a:pPr>
            <a:endParaRPr lang="cy-GB" sz="2800" b="1" dirty="0"/>
          </a:p>
        </p:txBody>
      </p:sp>
      <p:pic>
        <p:nvPicPr>
          <p:cNvPr id="2052" name="Picture 4" descr="Image result for baby buggy">
            <a:extLst>
              <a:ext uri="{FF2B5EF4-FFF2-40B4-BE49-F238E27FC236}">
                <a16:creationId xmlns:a16="http://schemas.microsoft.com/office/drawing/2014/main" xmlns="" id="{B118730E-67DB-CD4A-970D-91EC47059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4566678"/>
            <a:ext cx="1152128" cy="1730602"/>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6" descr="Image result for baby buggy">
            <a:extLst>
              <a:ext uri="{FF2B5EF4-FFF2-40B4-BE49-F238E27FC236}">
                <a16:creationId xmlns:a16="http://schemas.microsoft.com/office/drawing/2014/main" xmlns="" id="{9E908378-4381-2F44-9687-4DFF34513E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48397" y="3986421"/>
            <a:ext cx="1752476" cy="1752476"/>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8" descr="Image result for heavy duty baby buggy">
            <a:extLst>
              <a:ext uri="{FF2B5EF4-FFF2-40B4-BE49-F238E27FC236}">
                <a16:creationId xmlns:a16="http://schemas.microsoft.com/office/drawing/2014/main" xmlns="" id="{D943097C-0A9E-C04A-97B2-0FC789661B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0272" y="4542093"/>
            <a:ext cx="1489840" cy="1461346"/>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0" descr="Image result for lightweight baby buggy">
            <a:extLst>
              <a:ext uri="{FF2B5EF4-FFF2-40B4-BE49-F238E27FC236}">
                <a16:creationId xmlns:a16="http://schemas.microsoft.com/office/drawing/2014/main" xmlns="" id="{52FE6D78-94D6-704A-8321-B7A8B7AADF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73097" y="4313896"/>
            <a:ext cx="1974950" cy="13178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9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p:bldP spid="1639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ChangeArrowheads="1"/>
          </p:cNvSpPr>
          <p:nvPr/>
        </p:nvSpPr>
        <p:spPr bwMode="auto">
          <a:xfrm>
            <a:off x="457200" y="0"/>
            <a:ext cx="8229600" cy="1417638"/>
          </a:xfrm>
          <a:prstGeom prst="rect">
            <a:avLst/>
          </a:prstGeom>
          <a:noFill/>
          <a:ln w="9525">
            <a:noFill/>
            <a:miter lim="800000"/>
            <a:headEnd/>
            <a:tailEnd/>
          </a:ln>
        </p:spPr>
        <p:txBody>
          <a:bodyPr anchor="ctr">
            <a:prstTxWarp prst="textNoShape">
              <a:avLst/>
            </a:prstTxWarp>
          </a:bodyPr>
          <a:lstStyle/>
          <a:p>
            <a:pPr algn="ctr"/>
            <a:endParaRPr lang="en-US" sz="3200" b="1">
              <a:solidFill>
                <a:schemeClr val="tx2"/>
              </a:solidFill>
            </a:endParaRPr>
          </a:p>
        </p:txBody>
      </p:sp>
      <p:sp>
        <p:nvSpPr>
          <p:cNvPr id="17412" name="Rectangle 4"/>
          <p:cNvSpPr>
            <a:spLocks noChangeArrowheads="1"/>
          </p:cNvSpPr>
          <p:nvPr/>
        </p:nvSpPr>
        <p:spPr bwMode="auto">
          <a:xfrm>
            <a:off x="1476375" y="1600200"/>
            <a:ext cx="7210425" cy="4525963"/>
          </a:xfrm>
          <a:prstGeom prst="rect">
            <a:avLst/>
          </a:prstGeom>
          <a:noFill/>
          <a:ln w="9525">
            <a:noFill/>
            <a:miter lim="800000"/>
            <a:headEnd/>
            <a:tailEnd/>
          </a:ln>
        </p:spPr>
        <p:txBody>
          <a:bodyPr>
            <a:prstTxWarp prst="textNoShape">
              <a:avLst/>
            </a:prstTxWarp>
          </a:bodyPr>
          <a:lstStyle/>
          <a:p>
            <a:pPr marL="342900" indent="-342900">
              <a:spcBef>
                <a:spcPct val="20000"/>
              </a:spcBef>
            </a:pPr>
            <a:endParaRPr lang="en-US" sz="2800"/>
          </a:p>
        </p:txBody>
      </p:sp>
      <p:sp>
        <p:nvSpPr>
          <p:cNvPr id="17413" name="Rectangle 5"/>
          <p:cNvSpPr>
            <a:spLocks noChangeArrowheads="1"/>
          </p:cNvSpPr>
          <p:nvPr/>
        </p:nvSpPr>
        <p:spPr bwMode="auto">
          <a:xfrm>
            <a:off x="1403350" y="215900"/>
            <a:ext cx="7499350" cy="1417638"/>
          </a:xfrm>
          <a:prstGeom prst="rect">
            <a:avLst/>
          </a:prstGeom>
          <a:noFill/>
          <a:ln w="9525">
            <a:noFill/>
            <a:miter lim="800000"/>
            <a:headEnd/>
            <a:tailEnd/>
          </a:ln>
        </p:spPr>
        <p:txBody>
          <a:bodyPr anchor="ctr">
            <a:prstTxWarp prst="textNoShape">
              <a:avLst/>
            </a:prstTxWarp>
          </a:bodyPr>
          <a:lstStyle/>
          <a:p>
            <a:r>
              <a:rPr lang="cy-GB" sz="3600" b="1" dirty="0">
                <a:solidFill>
                  <a:schemeClr val="tx2"/>
                </a:solidFill>
              </a:rPr>
              <a:t>Datblygu meini prawf llwyddiant</a:t>
            </a:r>
          </a:p>
        </p:txBody>
      </p:sp>
      <p:sp>
        <p:nvSpPr>
          <p:cNvPr id="17414" name="Rectangle 6"/>
          <p:cNvSpPr>
            <a:spLocks noChangeArrowheads="1"/>
          </p:cNvSpPr>
          <p:nvPr/>
        </p:nvSpPr>
        <p:spPr bwMode="auto">
          <a:xfrm>
            <a:off x="914400" y="1412875"/>
            <a:ext cx="7988300" cy="4929188"/>
          </a:xfrm>
          <a:prstGeom prst="rect">
            <a:avLst/>
          </a:prstGeom>
          <a:noFill/>
          <a:ln w="9525">
            <a:noFill/>
            <a:miter lim="800000"/>
            <a:headEnd/>
            <a:tailEnd/>
          </a:ln>
        </p:spPr>
        <p:txBody>
          <a:bodyPr>
            <a:prstTxWarp prst="textNoShape">
              <a:avLst/>
            </a:prstTxWarp>
          </a:bodyPr>
          <a:lstStyle/>
          <a:p>
            <a:pPr marL="342900" indent="-342900">
              <a:spcBef>
                <a:spcPct val="20000"/>
              </a:spcBef>
            </a:pPr>
            <a:r>
              <a:rPr lang="cy-GB" sz="2400" dirty="0"/>
              <a:t>Pa gadair wthio a ddewiswyd gennych?</a:t>
            </a:r>
          </a:p>
          <a:p>
            <a:pPr marL="342900" indent="-342900">
              <a:spcBef>
                <a:spcPct val="20000"/>
              </a:spcBef>
            </a:pPr>
            <a:endParaRPr lang="cy-GB" sz="2400" dirty="0"/>
          </a:p>
          <a:p>
            <a:pPr marL="342900" indent="-342900">
              <a:spcBef>
                <a:spcPct val="20000"/>
              </a:spcBef>
            </a:pPr>
            <a:r>
              <a:rPr lang="cy-GB" sz="2400" dirty="0"/>
              <a:t>Pam y gwnaethoch ddewis y gadair wthio hon?</a:t>
            </a:r>
          </a:p>
          <a:p>
            <a:pPr marL="342900" indent="-342900">
              <a:spcBef>
                <a:spcPct val="20000"/>
              </a:spcBef>
            </a:pPr>
            <a:endParaRPr lang="cy-GB" sz="2400" dirty="0"/>
          </a:p>
          <a:p>
            <a:pPr marL="342900" indent="-342900">
              <a:spcBef>
                <a:spcPct val="20000"/>
              </a:spcBef>
            </a:pPr>
            <a:r>
              <a:rPr lang="cy-GB" sz="2400" dirty="0"/>
              <a:t>A wnaethoch addasu eich meini prawf llwyddiant? Os </a:t>
            </a:r>
            <a:endParaRPr lang="en-GB" sz="2400" dirty="0"/>
          </a:p>
          <a:p>
            <a:pPr marL="342900" indent="-342900">
              <a:spcBef>
                <a:spcPct val="20000"/>
              </a:spcBef>
            </a:pPr>
            <a:r>
              <a:rPr lang="cy-GB" sz="2400" dirty="0"/>
              <a:t>felly, sut</a:t>
            </a:r>
            <a:r>
              <a:rPr lang="en-GB" sz="2400" dirty="0"/>
              <a:t> </a:t>
            </a:r>
            <a:r>
              <a:rPr lang="cy-GB" sz="2400" dirty="0"/>
              <a:t>y gwnaethoch eu haddasu? O ble y daeth</a:t>
            </a:r>
            <a:endParaRPr lang="en-GB" sz="2400" dirty="0"/>
          </a:p>
          <a:p>
            <a:pPr marL="342900" indent="-342900">
              <a:spcBef>
                <a:spcPct val="20000"/>
              </a:spcBef>
            </a:pPr>
            <a:r>
              <a:rPr lang="cy-GB" sz="2400" dirty="0"/>
              <a:t>eich syniadau eraill?</a:t>
            </a:r>
          </a:p>
          <a:p>
            <a:pPr marL="342900" indent="-342900">
              <a:spcBef>
                <a:spcPct val="20000"/>
              </a:spcBef>
            </a:pPr>
            <a:endParaRPr lang="cy-GB" sz="2400" dirty="0"/>
          </a:p>
          <a:p>
            <a:pPr marL="342900" indent="-342900">
              <a:spcBef>
                <a:spcPct val="20000"/>
              </a:spcBef>
            </a:pPr>
            <a:r>
              <a:rPr lang="cy-GB" sz="2400" dirty="0"/>
              <a:t>Pryd y gallech ddefnyddio'r meini prawf hyn neu feini </a:t>
            </a:r>
            <a:endParaRPr lang="en-GB" sz="2400" dirty="0"/>
          </a:p>
          <a:p>
            <a:pPr marL="342900" indent="-342900">
              <a:spcBef>
                <a:spcPct val="20000"/>
              </a:spcBef>
            </a:pPr>
            <a:r>
              <a:rPr lang="cy-GB" sz="2400" dirty="0"/>
              <a:t>prawf tebyg eto?</a:t>
            </a:r>
            <a:r>
              <a:rPr lang="en-GB" sz="2400" dirty="0"/>
              <a:t> </a:t>
            </a:r>
            <a:r>
              <a:rPr lang="cy-GB" sz="2400" dirty="0"/>
              <a:t>Pryd y gallech ddefnyddio'r </a:t>
            </a:r>
            <a:endParaRPr lang="en-GB" sz="2400" dirty="0"/>
          </a:p>
          <a:p>
            <a:pPr marL="342900" indent="-342900">
              <a:spcBef>
                <a:spcPct val="20000"/>
              </a:spcBef>
            </a:pPr>
            <a:r>
              <a:rPr lang="cy-GB" sz="2400" dirty="0"/>
              <a:t>broses hon eto?</a:t>
            </a:r>
          </a:p>
          <a:p>
            <a:pPr marL="342900" indent="-342900">
              <a:spcBef>
                <a:spcPct val="20000"/>
              </a:spcBef>
            </a:pPr>
            <a:endParaRPr lang="cy-GB" sz="2400" i="1" dirty="0"/>
          </a:p>
          <a:p>
            <a:pPr marL="342900" indent="-342900">
              <a:spcBef>
                <a:spcPct val="20000"/>
              </a:spcBef>
            </a:pPr>
            <a:endParaRPr lang="cy-GB" sz="2800" b="1" dirty="0"/>
          </a:p>
        </p:txBody>
      </p:sp>
      <p:pic>
        <p:nvPicPr>
          <p:cNvPr id="17415" name="Picture 7" descr="MCj01008000000[1]"/>
          <p:cNvPicPr>
            <a:picLocks noChangeAspect="1" noChangeArrowheads="1"/>
          </p:cNvPicPr>
          <p:nvPr/>
        </p:nvPicPr>
        <p:blipFill>
          <a:blip r:embed="rId3"/>
          <a:srcRect/>
          <a:stretch>
            <a:fillRect/>
          </a:stretch>
        </p:blipFill>
        <p:spPr bwMode="auto">
          <a:xfrm>
            <a:off x="7235825" y="1341438"/>
            <a:ext cx="1296988" cy="1511300"/>
          </a:xfrm>
          <a:prstGeom prst="rect">
            <a:avLst/>
          </a:prstGeom>
          <a:noFill/>
          <a:ln w="9525">
            <a:noFill/>
            <a:miter lim="800000"/>
            <a:headEnd/>
            <a:tailEnd/>
          </a:ln>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4">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414">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41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41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41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41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41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41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17414">
                                            <p:txEl>
                                              <p:pRg st="0" end="0"/>
                                            </p:txEl>
                                          </p:spTgt>
                                        </p:tgtEl>
                                        <p:attrNameLst>
                                          <p:attrName>style.visibility</p:attrName>
                                        </p:attrNameLst>
                                      </p:cBhvr>
                                      <p:to>
                                        <p:strVal val="visible"/>
                                      </p:to>
                                    </p:set>
                                  </p:childTnLst>
                                </p:cTn>
                              </p:par>
                              <p:par>
                                <p:cTn id="33" presetID="1" presetClass="entr" presetSubtype="0" fill="hold" grpId="1" nodeType="withEffect">
                                  <p:stCondLst>
                                    <p:cond delay="0"/>
                                  </p:stCondLst>
                                  <p:childTnLst>
                                    <p:set>
                                      <p:cBhvr>
                                        <p:cTn id="34" dur="1" fill="hold">
                                          <p:stCondLst>
                                            <p:cond delay="0"/>
                                          </p:stCondLst>
                                        </p:cTn>
                                        <p:tgtEl>
                                          <p:spTgt spid="17414">
                                            <p:txEl>
                                              <p:pRg st="2" end="2"/>
                                            </p:txEl>
                                          </p:spTgt>
                                        </p:tgtEl>
                                        <p:attrNameLst>
                                          <p:attrName>style.visibility</p:attrName>
                                        </p:attrNameLst>
                                      </p:cBhvr>
                                      <p:to>
                                        <p:strVal val="visible"/>
                                      </p:to>
                                    </p:set>
                                  </p:childTnLst>
                                </p:cTn>
                              </p:par>
                              <p:par>
                                <p:cTn id="35" presetID="1" presetClass="entr" presetSubtype="0" fill="hold" grpId="1" nodeType="withEffect">
                                  <p:stCondLst>
                                    <p:cond delay="0"/>
                                  </p:stCondLst>
                                  <p:childTnLst>
                                    <p:set>
                                      <p:cBhvr>
                                        <p:cTn id="36" dur="1" fill="hold">
                                          <p:stCondLst>
                                            <p:cond delay="0"/>
                                          </p:stCondLst>
                                        </p:cTn>
                                        <p:tgtEl>
                                          <p:spTgt spid="17414">
                                            <p:txEl>
                                              <p:pRg st="4" end="4"/>
                                            </p:txEl>
                                          </p:spTgt>
                                        </p:tgtEl>
                                        <p:attrNameLst>
                                          <p:attrName>style.visibility</p:attrName>
                                        </p:attrNameLst>
                                      </p:cBhvr>
                                      <p:to>
                                        <p:strVal val="visible"/>
                                      </p:to>
                                    </p:set>
                                  </p:childTnLst>
                                </p:cTn>
                              </p:par>
                              <p:par>
                                <p:cTn id="37" presetID="1" presetClass="entr" presetSubtype="0" fill="hold" grpId="1" nodeType="withEffect">
                                  <p:stCondLst>
                                    <p:cond delay="0"/>
                                  </p:stCondLst>
                                  <p:childTnLst>
                                    <p:set>
                                      <p:cBhvr>
                                        <p:cTn id="38" dur="1" fill="hold">
                                          <p:stCondLst>
                                            <p:cond delay="0"/>
                                          </p:stCondLst>
                                        </p:cTn>
                                        <p:tgtEl>
                                          <p:spTgt spid="17414">
                                            <p:txEl>
                                              <p:pRg st="5" end="5"/>
                                            </p:txEl>
                                          </p:spTgt>
                                        </p:tgtEl>
                                        <p:attrNameLst>
                                          <p:attrName>style.visibility</p:attrName>
                                        </p:attrNameLst>
                                      </p:cBhvr>
                                      <p:to>
                                        <p:strVal val="visible"/>
                                      </p:to>
                                    </p:set>
                                  </p:childTnLst>
                                </p:cTn>
                              </p:par>
                              <p:par>
                                <p:cTn id="39" presetID="1" presetClass="entr" presetSubtype="0" fill="hold" grpId="1" nodeType="withEffect">
                                  <p:stCondLst>
                                    <p:cond delay="0"/>
                                  </p:stCondLst>
                                  <p:childTnLst>
                                    <p:set>
                                      <p:cBhvr>
                                        <p:cTn id="40" dur="1" fill="hold">
                                          <p:stCondLst>
                                            <p:cond delay="0"/>
                                          </p:stCondLst>
                                        </p:cTn>
                                        <p:tgtEl>
                                          <p:spTgt spid="17414">
                                            <p:txEl>
                                              <p:pRg st="6" end="6"/>
                                            </p:txEl>
                                          </p:spTgt>
                                        </p:tgtEl>
                                        <p:attrNameLst>
                                          <p:attrName>style.visibility</p:attrName>
                                        </p:attrNameLst>
                                      </p:cBhvr>
                                      <p:to>
                                        <p:strVal val="visible"/>
                                      </p:to>
                                    </p:set>
                                  </p:childTnLst>
                                </p:cTn>
                              </p:par>
                              <p:par>
                                <p:cTn id="41" presetID="1" presetClass="entr" presetSubtype="0" fill="hold" grpId="1" nodeType="withEffect">
                                  <p:stCondLst>
                                    <p:cond delay="0"/>
                                  </p:stCondLst>
                                  <p:childTnLst>
                                    <p:set>
                                      <p:cBhvr>
                                        <p:cTn id="42" dur="1" fill="hold">
                                          <p:stCondLst>
                                            <p:cond delay="0"/>
                                          </p:stCondLst>
                                        </p:cTn>
                                        <p:tgtEl>
                                          <p:spTgt spid="17414">
                                            <p:txEl>
                                              <p:pRg st="8" end="8"/>
                                            </p:txEl>
                                          </p:spTgt>
                                        </p:tgtEl>
                                        <p:attrNameLst>
                                          <p:attrName>style.visibility</p:attrName>
                                        </p:attrNameLst>
                                      </p:cBhvr>
                                      <p:to>
                                        <p:strVal val="visible"/>
                                      </p:to>
                                    </p:set>
                                  </p:childTnLst>
                                </p:cTn>
                              </p:par>
                              <p:par>
                                <p:cTn id="43" presetID="1" presetClass="entr" presetSubtype="0" fill="hold" grpId="1" nodeType="withEffect">
                                  <p:stCondLst>
                                    <p:cond delay="0"/>
                                  </p:stCondLst>
                                  <p:childTnLst>
                                    <p:set>
                                      <p:cBhvr>
                                        <p:cTn id="44" dur="1" fill="hold">
                                          <p:stCondLst>
                                            <p:cond delay="0"/>
                                          </p:stCondLst>
                                        </p:cTn>
                                        <p:tgtEl>
                                          <p:spTgt spid="17414">
                                            <p:txEl>
                                              <p:pRg st="9" end="9"/>
                                            </p:txEl>
                                          </p:spTgt>
                                        </p:tgtEl>
                                        <p:attrNameLst>
                                          <p:attrName>style.visibility</p:attrName>
                                        </p:attrNameLst>
                                      </p:cBhvr>
                                      <p:to>
                                        <p:strVal val="visible"/>
                                      </p:to>
                                    </p:set>
                                  </p:childTnLst>
                                </p:cTn>
                              </p:par>
                              <p:par>
                                <p:cTn id="45" presetID="1" presetClass="entr" presetSubtype="0" fill="hold" grpId="1" nodeType="withEffect">
                                  <p:stCondLst>
                                    <p:cond delay="0"/>
                                  </p:stCondLst>
                                  <p:childTnLst>
                                    <p:set>
                                      <p:cBhvr>
                                        <p:cTn id="46" dur="1" fill="hold">
                                          <p:stCondLst>
                                            <p:cond delay="0"/>
                                          </p:stCondLst>
                                        </p:cTn>
                                        <p:tgtEl>
                                          <p:spTgt spid="17414">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2" nodeType="clickEffect">
                                  <p:stCondLst>
                                    <p:cond delay="0"/>
                                  </p:stCondLst>
                                  <p:childTnLst>
                                    <p:set>
                                      <p:cBhvr>
                                        <p:cTn id="50" dur="1" fill="hold">
                                          <p:stCondLst>
                                            <p:cond delay="0"/>
                                          </p:stCondLst>
                                        </p:cTn>
                                        <p:tgtEl>
                                          <p:spTgt spid="17414">
                                            <p:txEl>
                                              <p:pRg st="0" end="0"/>
                                            </p:txEl>
                                          </p:spTgt>
                                        </p:tgtEl>
                                        <p:attrNameLst>
                                          <p:attrName>style.visibility</p:attrName>
                                        </p:attrNameLst>
                                      </p:cBhvr>
                                      <p:to>
                                        <p:strVal val="visible"/>
                                      </p:to>
                                    </p:set>
                                  </p:childTnLst>
                                </p:cTn>
                              </p:par>
                              <p:par>
                                <p:cTn id="51" presetID="1" presetClass="entr" presetSubtype="0" fill="hold" grpId="2" nodeType="withEffect">
                                  <p:stCondLst>
                                    <p:cond delay="0"/>
                                  </p:stCondLst>
                                  <p:childTnLst>
                                    <p:set>
                                      <p:cBhvr>
                                        <p:cTn id="52" dur="1" fill="hold">
                                          <p:stCondLst>
                                            <p:cond delay="0"/>
                                          </p:stCondLst>
                                        </p:cTn>
                                        <p:tgtEl>
                                          <p:spTgt spid="17414">
                                            <p:txEl>
                                              <p:pRg st="2" end="2"/>
                                            </p:txEl>
                                          </p:spTgt>
                                        </p:tgtEl>
                                        <p:attrNameLst>
                                          <p:attrName>style.visibility</p:attrName>
                                        </p:attrNameLst>
                                      </p:cBhvr>
                                      <p:to>
                                        <p:strVal val="visible"/>
                                      </p:to>
                                    </p:set>
                                  </p:childTnLst>
                                </p:cTn>
                              </p:par>
                              <p:par>
                                <p:cTn id="53" presetID="1" presetClass="entr" presetSubtype="0" fill="hold" grpId="2" nodeType="withEffect">
                                  <p:stCondLst>
                                    <p:cond delay="0"/>
                                  </p:stCondLst>
                                  <p:childTnLst>
                                    <p:set>
                                      <p:cBhvr>
                                        <p:cTn id="54" dur="1" fill="hold">
                                          <p:stCondLst>
                                            <p:cond delay="0"/>
                                          </p:stCondLst>
                                        </p:cTn>
                                        <p:tgtEl>
                                          <p:spTgt spid="17414">
                                            <p:txEl>
                                              <p:pRg st="4" end="4"/>
                                            </p:txEl>
                                          </p:spTgt>
                                        </p:tgtEl>
                                        <p:attrNameLst>
                                          <p:attrName>style.visibility</p:attrName>
                                        </p:attrNameLst>
                                      </p:cBhvr>
                                      <p:to>
                                        <p:strVal val="visible"/>
                                      </p:to>
                                    </p:set>
                                  </p:childTnLst>
                                </p:cTn>
                              </p:par>
                              <p:par>
                                <p:cTn id="55" presetID="1" presetClass="entr" presetSubtype="0" fill="hold" grpId="2" nodeType="withEffect">
                                  <p:stCondLst>
                                    <p:cond delay="0"/>
                                  </p:stCondLst>
                                  <p:childTnLst>
                                    <p:set>
                                      <p:cBhvr>
                                        <p:cTn id="56" dur="1" fill="hold">
                                          <p:stCondLst>
                                            <p:cond delay="0"/>
                                          </p:stCondLst>
                                        </p:cTn>
                                        <p:tgtEl>
                                          <p:spTgt spid="17414">
                                            <p:txEl>
                                              <p:pRg st="5" end="5"/>
                                            </p:txEl>
                                          </p:spTgt>
                                        </p:tgtEl>
                                        <p:attrNameLst>
                                          <p:attrName>style.visibility</p:attrName>
                                        </p:attrNameLst>
                                      </p:cBhvr>
                                      <p:to>
                                        <p:strVal val="visible"/>
                                      </p:to>
                                    </p:set>
                                  </p:childTnLst>
                                </p:cTn>
                              </p:par>
                              <p:par>
                                <p:cTn id="57" presetID="1" presetClass="entr" presetSubtype="0" fill="hold" grpId="2" nodeType="withEffect">
                                  <p:stCondLst>
                                    <p:cond delay="0"/>
                                  </p:stCondLst>
                                  <p:childTnLst>
                                    <p:set>
                                      <p:cBhvr>
                                        <p:cTn id="58" dur="1" fill="hold">
                                          <p:stCondLst>
                                            <p:cond delay="0"/>
                                          </p:stCondLst>
                                        </p:cTn>
                                        <p:tgtEl>
                                          <p:spTgt spid="17414">
                                            <p:txEl>
                                              <p:pRg st="6" end="6"/>
                                            </p:txEl>
                                          </p:spTgt>
                                        </p:tgtEl>
                                        <p:attrNameLst>
                                          <p:attrName>style.visibility</p:attrName>
                                        </p:attrNameLst>
                                      </p:cBhvr>
                                      <p:to>
                                        <p:strVal val="visible"/>
                                      </p:to>
                                    </p:set>
                                  </p:childTnLst>
                                </p:cTn>
                              </p:par>
                              <p:par>
                                <p:cTn id="59" presetID="1" presetClass="entr" presetSubtype="0" fill="hold" grpId="2" nodeType="withEffect">
                                  <p:stCondLst>
                                    <p:cond delay="0"/>
                                  </p:stCondLst>
                                  <p:childTnLst>
                                    <p:set>
                                      <p:cBhvr>
                                        <p:cTn id="60" dur="1" fill="hold">
                                          <p:stCondLst>
                                            <p:cond delay="0"/>
                                          </p:stCondLst>
                                        </p:cTn>
                                        <p:tgtEl>
                                          <p:spTgt spid="17414">
                                            <p:txEl>
                                              <p:pRg st="8" end="8"/>
                                            </p:txEl>
                                          </p:spTgt>
                                        </p:tgtEl>
                                        <p:attrNameLst>
                                          <p:attrName>style.visibility</p:attrName>
                                        </p:attrNameLst>
                                      </p:cBhvr>
                                      <p:to>
                                        <p:strVal val="visible"/>
                                      </p:to>
                                    </p:set>
                                  </p:childTnLst>
                                </p:cTn>
                              </p:par>
                              <p:par>
                                <p:cTn id="61" presetID="1" presetClass="entr" presetSubtype="0" fill="hold" grpId="2" nodeType="withEffect">
                                  <p:stCondLst>
                                    <p:cond delay="0"/>
                                  </p:stCondLst>
                                  <p:childTnLst>
                                    <p:set>
                                      <p:cBhvr>
                                        <p:cTn id="62" dur="1" fill="hold">
                                          <p:stCondLst>
                                            <p:cond delay="0"/>
                                          </p:stCondLst>
                                        </p:cTn>
                                        <p:tgtEl>
                                          <p:spTgt spid="17414">
                                            <p:txEl>
                                              <p:pRg st="9" end="9"/>
                                            </p:txEl>
                                          </p:spTgt>
                                        </p:tgtEl>
                                        <p:attrNameLst>
                                          <p:attrName>style.visibility</p:attrName>
                                        </p:attrNameLst>
                                      </p:cBhvr>
                                      <p:to>
                                        <p:strVal val="visible"/>
                                      </p:to>
                                    </p:set>
                                  </p:childTnLst>
                                </p:cTn>
                              </p:par>
                              <p:par>
                                <p:cTn id="63" presetID="1" presetClass="entr" presetSubtype="0" fill="hold" grpId="2" nodeType="withEffect">
                                  <p:stCondLst>
                                    <p:cond delay="0"/>
                                  </p:stCondLst>
                                  <p:childTnLst>
                                    <p:set>
                                      <p:cBhvr>
                                        <p:cTn id="64" dur="1" fill="hold">
                                          <p:stCondLst>
                                            <p:cond delay="0"/>
                                          </p:stCondLst>
                                        </p:cTn>
                                        <p:tgtEl>
                                          <p:spTgt spid="1741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3" grpId="0"/>
      <p:bldP spid="17414" grpId="0" build="allAtOnce"/>
      <p:bldP spid="17414" grpId="1" build="allAtOnce"/>
      <p:bldP spid="17414" grpId="2" build="allAtOnce"/>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762CE4-7BA3-E442-AD2A-84774EA9D4A1}"/>
              </a:ext>
            </a:extLst>
          </p:cNvPr>
          <p:cNvSpPr>
            <a:spLocks noGrp="1"/>
          </p:cNvSpPr>
          <p:nvPr>
            <p:ph type="title"/>
          </p:nvPr>
        </p:nvSpPr>
        <p:spPr/>
        <p:txBody>
          <a:bodyPr/>
          <a:lstStyle/>
          <a:p>
            <a:r>
              <a:rPr lang="en-US" dirty="0" err="1"/>
              <a:t>Eich</a:t>
            </a:r>
            <a:r>
              <a:rPr lang="en-US" dirty="0"/>
              <a:t> </a:t>
            </a:r>
            <a:r>
              <a:rPr lang="en-US" dirty="0" err="1"/>
              <a:t>MPll</a:t>
            </a:r>
            <a:r>
              <a:rPr lang="en-US" dirty="0"/>
              <a:t> chi</a:t>
            </a:r>
          </a:p>
        </p:txBody>
      </p:sp>
      <p:sp>
        <p:nvSpPr>
          <p:cNvPr id="3" name="Content Placeholder 2">
            <a:extLst>
              <a:ext uri="{FF2B5EF4-FFF2-40B4-BE49-F238E27FC236}">
                <a16:creationId xmlns:a16="http://schemas.microsoft.com/office/drawing/2014/main" xmlns="" id="{E5B4862C-0BD8-7E44-92F9-180FC3C95322}"/>
              </a:ext>
            </a:extLst>
          </p:cNvPr>
          <p:cNvSpPr>
            <a:spLocks noGrp="1"/>
          </p:cNvSpPr>
          <p:nvPr>
            <p:ph idx="1"/>
          </p:nvPr>
        </p:nvSpPr>
        <p:spPr/>
        <p:txBody>
          <a:bodyPr/>
          <a:lstStyle/>
          <a:p>
            <a:r>
              <a:rPr lang="en-US" dirty="0" err="1"/>
              <a:t>Edrychwch</a:t>
            </a:r>
            <a:r>
              <a:rPr lang="en-US" dirty="0"/>
              <a:t> </a:t>
            </a:r>
            <a:r>
              <a:rPr lang="en-US" dirty="0" err="1"/>
              <a:t>eto</a:t>
            </a:r>
            <a:r>
              <a:rPr lang="en-US" dirty="0"/>
              <a:t> </a:t>
            </a:r>
            <a:r>
              <a:rPr lang="en-US" dirty="0" err="1"/>
              <a:t>ar</a:t>
            </a:r>
            <a:r>
              <a:rPr lang="en-US" dirty="0"/>
              <a:t> </a:t>
            </a:r>
            <a:r>
              <a:rPr lang="en-US" dirty="0" err="1"/>
              <a:t>eich</a:t>
            </a:r>
            <a:r>
              <a:rPr lang="en-US" dirty="0"/>
              <a:t> </a:t>
            </a:r>
            <a:r>
              <a:rPr lang="en-US" dirty="0" err="1"/>
              <a:t>cynllun</a:t>
            </a:r>
            <a:r>
              <a:rPr lang="en-US" dirty="0"/>
              <a:t> </a:t>
            </a:r>
            <a:r>
              <a:rPr lang="en-US" dirty="0" err="1"/>
              <a:t>gwers</a:t>
            </a:r>
            <a:endParaRPr lang="en-US" dirty="0"/>
          </a:p>
          <a:p>
            <a:r>
              <a:rPr lang="en-US" dirty="0" err="1"/>
              <a:t>Ydy’r</a:t>
            </a:r>
            <a:r>
              <a:rPr lang="en-US" dirty="0"/>
              <a:t> </a:t>
            </a:r>
            <a:r>
              <a:rPr lang="en-US" dirty="0" err="1"/>
              <a:t>Meini</a:t>
            </a:r>
            <a:r>
              <a:rPr lang="en-US" dirty="0"/>
              <a:t> </a:t>
            </a:r>
            <a:r>
              <a:rPr lang="en-US" dirty="0" err="1"/>
              <a:t>Prawf</a:t>
            </a:r>
            <a:r>
              <a:rPr lang="en-US" dirty="0"/>
              <a:t> </a:t>
            </a:r>
            <a:r>
              <a:rPr lang="en-US" dirty="0" err="1"/>
              <a:t>Llwyddiant</a:t>
            </a:r>
            <a:r>
              <a:rPr lang="en-US" dirty="0"/>
              <a:t> </a:t>
            </a:r>
            <a:r>
              <a:rPr lang="en-US" dirty="0" err="1"/>
              <a:t>yn</a:t>
            </a:r>
            <a:r>
              <a:rPr lang="en-US" dirty="0"/>
              <a:t> </a:t>
            </a:r>
            <a:r>
              <a:rPr lang="en-US" dirty="0" err="1"/>
              <a:t>briodol</a:t>
            </a:r>
            <a:r>
              <a:rPr lang="en-US" dirty="0"/>
              <a:t> </a:t>
            </a:r>
            <a:r>
              <a:rPr lang="en-US" dirty="0" err="1"/>
              <a:t>i’r</a:t>
            </a:r>
            <a:r>
              <a:rPr lang="en-US" dirty="0"/>
              <a:t> </a:t>
            </a:r>
            <a:r>
              <a:rPr lang="en-US" dirty="0" err="1"/>
              <a:t>dasg</a:t>
            </a:r>
            <a:r>
              <a:rPr lang="en-US" dirty="0"/>
              <a:t> ac </a:t>
            </a:r>
            <a:r>
              <a:rPr lang="en-US" dirty="0" err="1"/>
              <a:t>i</a:t>
            </a:r>
            <a:r>
              <a:rPr lang="en-US" dirty="0"/>
              <a:t> </a:t>
            </a:r>
            <a:r>
              <a:rPr lang="en-US" dirty="0" err="1"/>
              <a:t>gyd-destun</a:t>
            </a:r>
            <a:r>
              <a:rPr lang="en-US" dirty="0"/>
              <a:t> </a:t>
            </a:r>
            <a:r>
              <a:rPr lang="en-US" dirty="0" err="1"/>
              <a:t>eich</a:t>
            </a:r>
            <a:r>
              <a:rPr lang="en-US" dirty="0"/>
              <a:t> </a:t>
            </a:r>
            <a:r>
              <a:rPr lang="en-US" dirty="0" err="1"/>
              <a:t>dosbarth</a:t>
            </a:r>
            <a:r>
              <a:rPr lang="en-US" dirty="0"/>
              <a:t>? </a:t>
            </a:r>
          </a:p>
          <a:p>
            <a:r>
              <a:rPr lang="en-US" dirty="0"/>
              <a:t>A </a:t>
            </a:r>
            <a:r>
              <a:rPr lang="en-US" dirty="0" err="1"/>
              <a:t>oes</a:t>
            </a:r>
            <a:r>
              <a:rPr lang="en-US" dirty="0"/>
              <a:t> </a:t>
            </a:r>
            <a:r>
              <a:rPr lang="en-US" dirty="0" err="1"/>
              <a:t>angen</a:t>
            </a:r>
            <a:r>
              <a:rPr lang="en-US" dirty="0"/>
              <a:t> </a:t>
            </a:r>
            <a:r>
              <a:rPr lang="en-US" dirty="0" err="1"/>
              <a:t>newid</a:t>
            </a:r>
            <a:r>
              <a:rPr lang="en-US" dirty="0"/>
              <a:t> </a:t>
            </a:r>
            <a:r>
              <a:rPr lang="en-US" dirty="0" err="1"/>
              <a:t>unrhywbeth</a:t>
            </a:r>
            <a:r>
              <a:rPr lang="en-US" dirty="0"/>
              <a:t>?  Beth? Pam?</a:t>
            </a:r>
          </a:p>
        </p:txBody>
      </p:sp>
    </p:spTree>
    <p:extLst>
      <p:ext uri="{BB962C8B-B14F-4D97-AF65-F5344CB8AC3E}">
        <p14:creationId xmlns:p14="http://schemas.microsoft.com/office/powerpoint/2010/main" val="39796670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BDC92C-4BA7-3C40-867C-5CA77FE59993}"/>
              </a:ext>
            </a:extLst>
          </p:cNvPr>
          <p:cNvSpPr>
            <a:spLocks noGrp="1"/>
          </p:cNvSpPr>
          <p:nvPr>
            <p:ph type="title"/>
          </p:nvPr>
        </p:nvSpPr>
        <p:spPr/>
        <p:txBody>
          <a:bodyPr/>
          <a:lstStyle/>
          <a:p>
            <a:r>
              <a:rPr lang="en-US" dirty="0" err="1"/>
              <a:t>Unrhyw</a:t>
            </a:r>
            <a:r>
              <a:rPr lang="en-US" dirty="0"/>
              <a:t> </a:t>
            </a:r>
            <a:r>
              <a:rPr lang="en-US" dirty="0" err="1"/>
              <a:t>gwestiynau</a:t>
            </a:r>
            <a:endParaRPr lang="en-US" dirty="0"/>
          </a:p>
        </p:txBody>
      </p:sp>
      <p:pic>
        <p:nvPicPr>
          <p:cNvPr id="3074" name="Picture 2" descr="https://cdn-images-1.medium.com/max/1400/1*y32goTcrvncb8ot3jcTsEA.png">
            <a:extLst>
              <a:ext uri="{FF2B5EF4-FFF2-40B4-BE49-F238E27FC236}">
                <a16:creationId xmlns:a16="http://schemas.microsoft.com/office/drawing/2014/main" xmlns="" id="{AF2DF4F3-8F4B-6C4D-80D6-77EF86CADB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916832"/>
            <a:ext cx="7393109" cy="3210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3902147"/>
      </p:ext>
    </p:extLst>
  </p:cSld>
  <p:clrMapOvr>
    <a:masterClrMapping/>
  </p:clrMapOvr>
  <p:transition spd="slow">
    <p:wipe/>
  </p:transition>
</p:sld>
</file>

<file path=ppt/theme/_rels/theme2.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1_It’s not the design of your template">
  <a:themeElements>
    <a:clrScheme name="1_It’s not the design of your template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135971"/>
      </a:hlink>
      <a:folHlink>
        <a:srgbClr val="99CC00"/>
      </a:folHlink>
    </a:clrScheme>
    <a:fontScheme name="1_It’s not the design of your template">
      <a:majorFont>
        <a:latin typeface="Neo Sans"/>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It’s not the design of your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It’s not the design of your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It’s not the design of your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It’s not the design of your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It’s not the design of your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It’s not the design of your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It’s not the design of your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It’s not the design of your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It’s not the design of your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It’s not the design of your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It’s not the design of your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It’s not the design of your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1_It’s not the design of your template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135971"/>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rcuit">
  <a:themeElements>
    <a:clrScheme name="Custom 100">
      <a:dk1>
        <a:sysClr val="windowText" lastClr="000000"/>
      </a:dk1>
      <a:lt1>
        <a:srgbClr val="99EB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514</TotalTime>
  <Words>1428</Words>
  <Application>Microsoft Office PowerPoint</Application>
  <PresentationFormat>On-screen Show (4:3)</PresentationFormat>
  <Paragraphs>209</Paragraphs>
  <Slides>32</Slides>
  <Notes>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ＭＳ Ｐゴシック</vt:lpstr>
      <vt:lpstr>Adobe Caslon Pro</vt:lpstr>
      <vt:lpstr>Arial</vt:lpstr>
      <vt:lpstr>Calibri</vt:lpstr>
      <vt:lpstr>Lucida Grande</vt:lpstr>
      <vt:lpstr>Neo Sans</vt:lpstr>
      <vt:lpstr>Trebuchet MS</vt:lpstr>
      <vt:lpstr>Tw Cen MT</vt:lpstr>
      <vt:lpstr>1_It’s not the design of your template</vt:lpstr>
      <vt:lpstr>Circuit</vt:lpstr>
      <vt:lpstr>Deilliannau Dysgu,  Amcanion, Nodau a  Meini Prawf Llwyddiant</vt:lpstr>
      <vt:lpstr>PowerPoint Presentation</vt:lpstr>
      <vt:lpstr>PowerPoint Presentation</vt:lpstr>
      <vt:lpstr>PowerPoint Presentation</vt:lpstr>
      <vt:lpstr>PowerPoint Presentation</vt:lpstr>
      <vt:lpstr>Ysgrifennu nod, bwriad neu  amcanion dysgu</vt:lpstr>
      <vt:lpstr>Ysgrifennu nod neu  amcanion dysgu</vt:lpstr>
      <vt:lpstr>PowerPoint Presentation</vt:lpstr>
      <vt:lpstr>Cyraeddadwy</vt:lpstr>
      <vt:lpstr>Amserol </vt:lpstr>
      <vt:lpstr>Mesuradwy</vt:lpstr>
      <vt:lpstr>PENODOL</vt:lpstr>
      <vt:lpstr>uchelgeisiol</vt:lpstr>
      <vt:lpstr>synhwyrol</vt:lpstr>
      <vt:lpstr>PowerPoint Presentation</vt:lpstr>
      <vt:lpstr>Ysgrifennu nod neu  amcanion dysgu</vt:lpstr>
      <vt:lpstr>Tacsonomeg Diwygiedig bloom (2001)</vt:lpstr>
      <vt:lpstr>Adfyfyriwch</vt:lpstr>
      <vt:lpstr>PowerPoint Presentation</vt:lpstr>
      <vt:lpstr>PowerPoint Presentation</vt:lpstr>
      <vt:lpstr>Trafodwch gyda’ch partner</vt:lpstr>
      <vt:lpstr>Marciwch Dŷ eich partner</vt:lpstr>
      <vt:lpstr>Beth yw’r pwynt  dw i'n ceisio’i wneud?</vt:lpstr>
      <vt:lpstr>PowerPoint Presentation</vt:lpstr>
      <vt:lpstr>Meini Prawf Llwyddiant</vt:lpstr>
      <vt:lpstr>PowerPoint Presentation</vt:lpstr>
      <vt:lpstr>PowerPoint Presentation</vt:lpstr>
      <vt:lpstr>Beth yw’r mantais i ddisgyblion?</vt:lpstr>
      <vt:lpstr>PowerPoint Presentation</vt:lpstr>
      <vt:lpstr>PowerPoint Presentation</vt:lpstr>
      <vt:lpstr>Eich MPll chi</vt:lpstr>
      <vt:lpstr>Unrhyw gwestiynau</vt:lpstr>
    </vt:vector>
  </TitlesOfParts>
  <Company>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mathew Jones</dc:creator>
  <cp:lastModifiedBy>Nanna Ryder</cp:lastModifiedBy>
  <cp:revision>24</cp:revision>
  <cp:lastPrinted>2018-10-11T07:15:45Z</cp:lastPrinted>
  <dcterms:created xsi:type="dcterms:W3CDTF">2014-02-10T19:49:56Z</dcterms:created>
  <dcterms:modified xsi:type="dcterms:W3CDTF">2018-10-11T07:17:53Z</dcterms:modified>
</cp:coreProperties>
</file>