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Lookpeach Font TH" panose="020B0604020202020204" charset="-34"/>
      <p:regular r:id="rId13"/>
    </p:embeddedFont>
    <p:embeddedFont>
      <p:font typeface="Lookpeach Font TH Bold" panose="020B0604020202020204" charset="-34"/>
      <p:regular r:id="rId14"/>
    </p:embeddedFont>
    <p:embeddedFont>
      <p:font typeface="Mango AC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7" d="100"/>
          <a:sy n="57" d="100"/>
        </p:scale>
        <p:origin x="135" y="2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15.04.2025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ma18(a) also applies here, if adopted by the company- Automatic removal of a director.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However, the trustee remains in office and can continue to realise the pre-bankruptcy estate. The (former) bankrupt remains under a duty to co-operate with the trustee.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714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audio" Target="../media/media1.m4a"/><Relationship Id="rId16" Type="http://schemas.openxmlformats.org/officeDocument/2006/relationships/image" Target="../media/image13.png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svg"/><Relationship Id="rId15" Type="http://schemas.openxmlformats.org/officeDocument/2006/relationships/image" Target="../media/image12.svg"/><Relationship Id="rId10" Type="http://schemas.openxmlformats.org/officeDocument/2006/relationships/image" Target="../media/image7.png"/><Relationship Id="rId4" Type="http://schemas.openxmlformats.org/officeDocument/2006/relationships/image" Target="../media/image1.png"/><Relationship Id="rId9" Type="http://schemas.openxmlformats.org/officeDocument/2006/relationships/image" Target="../media/image6.sv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3.m4a"/><Relationship Id="rId7" Type="http://schemas.openxmlformats.org/officeDocument/2006/relationships/image" Target="../media/image15.sv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3.png"/><Relationship Id="rId3" Type="http://schemas.microsoft.com/office/2007/relationships/media" Target="../media/media5.m4a"/><Relationship Id="rId7" Type="http://schemas.openxmlformats.org/officeDocument/2006/relationships/image" Target="../media/image11.png"/><Relationship Id="rId12" Type="http://schemas.openxmlformats.org/officeDocument/2006/relationships/image" Target="../media/image19.svg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6" Type="http://schemas.openxmlformats.org/officeDocument/2006/relationships/notesSlide" Target="../notesSlides/notesSlide1.xml"/><Relationship Id="rId11" Type="http://schemas.openxmlformats.org/officeDocument/2006/relationships/image" Target="../media/image18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17.svg"/><Relationship Id="rId4" Type="http://schemas.openxmlformats.org/officeDocument/2006/relationships/audio" Target="../media/media5.m4a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9.m4a"/><Relationship Id="rId13" Type="http://schemas.openxmlformats.org/officeDocument/2006/relationships/image" Target="../media/image21.svg"/><Relationship Id="rId18" Type="http://schemas.openxmlformats.org/officeDocument/2006/relationships/image" Target="../media/image26.png"/><Relationship Id="rId3" Type="http://schemas.microsoft.com/office/2007/relationships/media" Target="../media/media7.m4a"/><Relationship Id="rId7" Type="http://schemas.microsoft.com/office/2007/relationships/media" Target="../media/media9.m4a"/><Relationship Id="rId12" Type="http://schemas.openxmlformats.org/officeDocument/2006/relationships/image" Target="../media/image20.png"/><Relationship Id="rId17" Type="http://schemas.openxmlformats.org/officeDocument/2006/relationships/image" Target="../media/image25.svg"/><Relationship Id="rId2" Type="http://schemas.microsoft.com/office/2007/relationships/media" Target="../media/media6.m4a"/><Relationship Id="rId16" Type="http://schemas.openxmlformats.org/officeDocument/2006/relationships/image" Target="../media/image24.png"/><Relationship Id="rId20" Type="http://schemas.openxmlformats.org/officeDocument/2006/relationships/image" Target="../media/image13.png"/><Relationship Id="rId1" Type="http://schemas.openxmlformats.org/officeDocument/2006/relationships/audio" Target="NULL" TargetMode="External"/><Relationship Id="rId6" Type="http://schemas.openxmlformats.org/officeDocument/2006/relationships/audio" Target="../media/media8.m4a"/><Relationship Id="rId11" Type="http://schemas.openxmlformats.org/officeDocument/2006/relationships/image" Target="../media/image12.svg"/><Relationship Id="rId5" Type="http://schemas.microsoft.com/office/2007/relationships/media" Target="../media/media8.m4a"/><Relationship Id="rId15" Type="http://schemas.openxmlformats.org/officeDocument/2006/relationships/image" Target="../media/image23.svg"/><Relationship Id="rId10" Type="http://schemas.openxmlformats.org/officeDocument/2006/relationships/image" Target="../media/image11.png"/><Relationship Id="rId19" Type="http://schemas.openxmlformats.org/officeDocument/2006/relationships/image" Target="../media/image27.svg"/><Relationship Id="rId4" Type="http://schemas.openxmlformats.org/officeDocument/2006/relationships/audio" Target="../media/media7.m4a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8.png"/><Relationship Id="rId5" Type="http://schemas.openxmlformats.org/officeDocument/2006/relationships/image" Target="../media/image12.svg"/><Relationship Id="rId10" Type="http://schemas.openxmlformats.org/officeDocument/2006/relationships/image" Target="../media/image13.png"/><Relationship Id="rId4" Type="http://schemas.openxmlformats.org/officeDocument/2006/relationships/image" Target="../media/image11.png"/><Relationship Id="rId9" Type="http://schemas.openxmlformats.org/officeDocument/2006/relationships/image" Target="../media/image3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3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2.png"/><Relationship Id="rId5" Type="http://schemas.openxmlformats.org/officeDocument/2006/relationships/image" Target="../media/image21.svg"/><Relationship Id="rId10" Type="http://schemas.openxmlformats.org/officeDocument/2006/relationships/image" Target="../media/image13.png"/><Relationship Id="rId4" Type="http://schemas.openxmlformats.org/officeDocument/2006/relationships/image" Target="../media/image20.png"/><Relationship Id="rId9" Type="http://schemas.openxmlformats.org/officeDocument/2006/relationships/image" Target="../media/image3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13" Type="http://schemas.openxmlformats.org/officeDocument/2006/relationships/image" Target="../media/image21.svg"/><Relationship Id="rId18" Type="http://schemas.openxmlformats.org/officeDocument/2006/relationships/image" Target="../media/image13.png"/><Relationship Id="rId3" Type="http://schemas.openxmlformats.org/officeDocument/2006/relationships/audio" Target="NULL" TargetMode="External"/><Relationship Id="rId7" Type="http://schemas.openxmlformats.org/officeDocument/2006/relationships/audio" Target="../media/media15.m4a"/><Relationship Id="rId12" Type="http://schemas.openxmlformats.org/officeDocument/2006/relationships/image" Target="../media/image20.png"/><Relationship Id="rId17" Type="http://schemas.openxmlformats.org/officeDocument/2006/relationships/image" Target="../media/image37.svg"/><Relationship Id="rId2" Type="http://schemas.openxmlformats.org/officeDocument/2006/relationships/audio" Target="../media/media12.m4a"/><Relationship Id="rId16" Type="http://schemas.openxmlformats.org/officeDocument/2006/relationships/image" Target="../media/image36.png"/><Relationship Id="rId1" Type="http://schemas.microsoft.com/office/2007/relationships/media" Target="../media/media12.m4a"/><Relationship Id="rId6" Type="http://schemas.microsoft.com/office/2007/relationships/media" Target="../media/media15.m4a"/><Relationship Id="rId11" Type="http://schemas.openxmlformats.org/officeDocument/2006/relationships/image" Target="../media/image12.svg"/><Relationship Id="rId5" Type="http://schemas.microsoft.com/office/2007/relationships/media" Target="../media/media14.m4a"/><Relationship Id="rId15" Type="http://schemas.openxmlformats.org/officeDocument/2006/relationships/image" Target="../media/image23.svg"/><Relationship Id="rId10" Type="http://schemas.openxmlformats.org/officeDocument/2006/relationships/image" Target="../media/image11.png"/><Relationship Id="rId4" Type="http://schemas.microsoft.com/office/2007/relationships/media" Target="../media/media13.m4a"/><Relationship Id="rId9" Type="http://schemas.openxmlformats.org/officeDocument/2006/relationships/notesSlide" Target="../notesSlides/notesSlide2.xml"/><Relationship Id="rId1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sv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10" Type="http://schemas.openxmlformats.org/officeDocument/2006/relationships/image" Target="../media/image13.png"/><Relationship Id="rId4" Type="http://schemas.openxmlformats.org/officeDocument/2006/relationships/image" Target="../media/image20.png"/><Relationship Id="rId9" Type="http://schemas.openxmlformats.org/officeDocument/2006/relationships/image" Target="../media/image39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21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3.svg"/><Relationship Id="rId12" Type="http://schemas.openxmlformats.org/officeDocument/2006/relationships/image" Target="../media/image20.png"/><Relationship Id="rId2" Type="http://schemas.openxmlformats.org/officeDocument/2006/relationships/audio" Target="../media/media17.m4a"/><Relationship Id="rId16" Type="http://schemas.openxmlformats.org/officeDocument/2006/relationships/image" Target="../media/image13.png"/><Relationship Id="rId1" Type="http://schemas.microsoft.com/office/2007/relationships/media" Target="../media/media17.m4a"/><Relationship Id="rId6" Type="http://schemas.openxmlformats.org/officeDocument/2006/relationships/image" Target="../media/image42.png"/><Relationship Id="rId11" Type="http://schemas.openxmlformats.org/officeDocument/2006/relationships/image" Target="../media/image47.svg"/><Relationship Id="rId5" Type="http://schemas.openxmlformats.org/officeDocument/2006/relationships/image" Target="../media/image41.svg"/><Relationship Id="rId15" Type="http://schemas.openxmlformats.org/officeDocument/2006/relationships/image" Target="../media/image49.sv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svg"/><Relationship Id="rId14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3.svg"/><Relationship Id="rId12" Type="http://schemas.openxmlformats.org/officeDocument/2006/relationships/image" Target="../media/image58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52.png"/><Relationship Id="rId11" Type="http://schemas.openxmlformats.org/officeDocument/2006/relationships/image" Target="../media/image57.svg"/><Relationship Id="rId5" Type="http://schemas.openxmlformats.org/officeDocument/2006/relationships/image" Target="../media/image51.sv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sv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59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13645" y="1274898"/>
            <a:ext cx="7047889" cy="7737204"/>
          </a:xfrm>
          <a:custGeom>
            <a:avLst/>
            <a:gdLst/>
            <a:ahLst/>
            <a:cxnLst/>
            <a:rect l="l" t="t" r="r" b="b"/>
            <a:pathLst>
              <a:path w="7047889" h="7737204">
                <a:moveTo>
                  <a:pt x="0" y="0"/>
                </a:moveTo>
                <a:lnTo>
                  <a:pt x="7047889" y="0"/>
                </a:lnTo>
                <a:lnTo>
                  <a:pt x="7047889" y="7737204"/>
                </a:lnTo>
                <a:lnTo>
                  <a:pt x="0" y="77372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242250" y="2141547"/>
            <a:ext cx="8790767" cy="317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05"/>
              </a:lnSpc>
            </a:pPr>
            <a:r>
              <a:rPr lang="en-US" sz="8646">
                <a:solidFill>
                  <a:srgbClr val="F2F8DB"/>
                </a:solidFill>
                <a:latin typeface="Mango AC"/>
                <a:ea typeface="Mango AC"/>
                <a:cs typeface="Mango AC"/>
                <a:sym typeface="Mango AC"/>
              </a:rPr>
              <a:t>BANKRUPTCY CONTINUED</a:t>
            </a:r>
          </a:p>
        </p:txBody>
      </p:sp>
      <p:sp>
        <p:nvSpPr>
          <p:cNvPr id="4" name="Freeform 4"/>
          <p:cNvSpPr/>
          <p:nvPr/>
        </p:nvSpPr>
        <p:spPr>
          <a:xfrm rot="472292">
            <a:off x="14622095" y="5908371"/>
            <a:ext cx="4549843" cy="5065615"/>
          </a:xfrm>
          <a:custGeom>
            <a:avLst/>
            <a:gdLst/>
            <a:ahLst/>
            <a:cxnLst/>
            <a:rect l="l" t="t" r="r" b="b"/>
            <a:pathLst>
              <a:path w="4549843" h="5065615">
                <a:moveTo>
                  <a:pt x="0" y="0"/>
                </a:moveTo>
                <a:lnTo>
                  <a:pt x="4549843" y="0"/>
                </a:lnTo>
                <a:lnTo>
                  <a:pt x="4549843" y="5065615"/>
                </a:lnTo>
                <a:lnTo>
                  <a:pt x="0" y="506561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8468533" y="6640776"/>
            <a:ext cx="4658309" cy="451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57"/>
              </a:lnSpc>
            </a:pPr>
            <a:r>
              <a:rPr lang="en-US" sz="2949" b="1" spc="-171">
                <a:solidFill>
                  <a:srgbClr val="F2F8DB"/>
                </a:solidFill>
                <a:latin typeface="Lookpeach Font TH Bold"/>
                <a:ea typeface="Lookpeach Font TH Bold"/>
                <a:cs typeface="Lookpeach Font TH Bold"/>
                <a:sym typeface="Lookpeach Font TH Bold"/>
              </a:rPr>
              <a:t>By Zita Draper</a:t>
            </a:r>
          </a:p>
        </p:txBody>
      </p:sp>
      <p:sp>
        <p:nvSpPr>
          <p:cNvPr id="6" name="Freeform 6"/>
          <p:cNvSpPr/>
          <p:nvPr/>
        </p:nvSpPr>
        <p:spPr>
          <a:xfrm>
            <a:off x="13778725" y="1425524"/>
            <a:ext cx="1375048" cy="592521"/>
          </a:xfrm>
          <a:custGeom>
            <a:avLst/>
            <a:gdLst/>
            <a:ahLst/>
            <a:cxnLst/>
            <a:rect l="l" t="t" r="r" b="b"/>
            <a:pathLst>
              <a:path w="1375048" h="592521">
                <a:moveTo>
                  <a:pt x="0" y="0"/>
                </a:moveTo>
                <a:lnTo>
                  <a:pt x="1375048" y="0"/>
                </a:lnTo>
                <a:lnTo>
                  <a:pt x="1375048" y="592521"/>
                </a:lnTo>
                <a:lnTo>
                  <a:pt x="0" y="5925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7187315" y="8276182"/>
            <a:ext cx="1984265" cy="992133"/>
          </a:xfrm>
          <a:custGeom>
            <a:avLst/>
            <a:gdLst/>
            <a:ahLst/>
            <a:cxnLst/>
            <a:rect l="l" t="t" r="r" b="b"/>
            <a:pathLst>
              <a:path w="1984265" h="992133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063904" y="9268314"/>
            <a:ext cx="1686871" cy="809698"/>
          </a:xfrm>
          <a:custGeom>
            <a:avLst/>
            <a:gdLst/>
            <a:ahLst/>
            <a:cxnLst/>
            <a:rect l="l" t="t" r="r" b="b"/>
            <a:pathLst>
              <a:path w="1686871" h="809698">
                <a:moveTo>
                  <a:pt x="0" y="0"/>
                </a:moveTo>
                <a:lnTo>
                  <a:pt x="1686871" y="0"/>
                </a:lnTo>
                <a:lnTo>
                  <a:pt x="1686871" y="809698"/>
                </a:lnTo>
                <a:lnTo>
                  <a:pt x="0" y="80969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167789">
            <a:off x="9448734" y="-1093185"/>
            <a:ext cx="2083014" cy="2186370"/>
          </a:xfrm>
          <a:custGeom>
            <a:avLst/>
            <a:gdLst/>
            <a:ahLst/>
            <a:cxnLst/>
            <a:rect l="l" t="t" r="r" b="b"/>
            <a:pathLst>
              <a:path w="2083014" h="2186370">
                <a:moveTo>
                  <a:pt x="0" y="0"/>
                </a:moveTo>
                <a:lnTo>
                  <a:pt x="2083014" y="0"/>
                </a:lnTo>
                <a:lnTo>
                  <a:pt x="2083014" y="2186370"/>
                </a:lnTo>
                <a:lnTo>
                  <a:pt x="0" y="218637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6BEF79-C8F9-4AF2-A33A-145CBDB226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39904" y="9506512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2"/>
    </mc:Choice>
    <mc:Fallback xmlns="">
      <p:transition spd="slow" advTm="6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476104" y="1695758"/>
            <a:ext cx="11500556" cy="7320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08012" lvl="1" indent="-504006" algn="l">
              <a:lnSpc>
                <a:spcPts val="5789"/>
              </a:lnSpc>
              <a:buFont typeface="Arial"/>
              <a:buChar char="•"/>
            </a:pPr>
            <a:r>
              <a:rPr lang="en-US" sz="4668" spc="-27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HOME - GOING TO BE NEEDED. </a:t>
            </a:r>
          </a:p>
          <a:p>
            <a:pPr algn="l">
              <a:lnSpc>
                <a:spcPts val="5789"/>
              </a:lnSpc>
            </a:pPr>
            <a:endParaRPr lang="en-US" sz="4668" spc="-27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1008012" lvl="1" indent="-504006" algn="l">
              <a:lnSpc>
                <a:spcPts val="5789"/>
              </a:lnSpc>
              <a:buFont typeface="Arial"/>
              <a:buChar char="•"/>
            </a:pPr>
            <a:r>
              <a:rPr lang="en-US" sz="4668" spc="-27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COURT ORDER TO REMOVE - WEIGH UP.</a:t>
            </a:r>
          </a:p>
          <a:p>
            <a:pPr algn="l">
              <a:lnSpc>
                <a:spcPts val="5789"/>
              </a:lnSpc>
            </a:pPr>
            <a:endParaRPr lang="en-US" sz="4668" spc="-27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1008012" lvl="1" indent="-504006" algn="l">
              <a:lnSpc>
                <a:spcPts val="5789"/>
              </a:lnSpc>
              <a:buFont typeface="Arial"/>
              <a:buChar char="•"/>
            </a:pPr>
            <a:r>
              <a:rPr lang="en-US" sz="4668" spc="-27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1 YEAR FROM BANKRUPTCY ORDER - INTEREST OF FAMILY COME FIRST. </a:t>
            </a:r>
          </a:p>
          <a:p>
            <a:pPr algn="l">
              <a:lnSpc>
                <a:spcPts val="5789"/>
              </a:lnSpc>
            </a:pPr>
            <a:endParaRPr lang="en-US" sz="4668" spc="-27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1008012" lvl="1" indent="-504006" algn="l">
              <a:lnSpc>
                <a:spcPts val="5789"/>
              </a:lnSpc>
              <a:buFont typeface="Arial"/>
              <a:buChar char="•"/>
            </a:pPr>
            <a:r>
              <a:rPr lang="en-US" sz="4668" spc="-27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AFTER IT IS THE CREDITORS - 3YEARS RE VESTS. </a:t>
            </a:r>
          </a:p>
        </p:txBody>
      </p:sp>
      <p:sp>
        <p:nvSpPr>
          <p:cNvPr id="3" name="Freeform 3"/>
          <p:cNvSpPr/>
          <p:nvPr/>
        </p:nvSpPr>
        <p:spPr>
          <a:xfrm>
            <a:off x="233428" y="2838588"/>
            <a:ext cx="5828514" cy="4609825"/>
          </a:xfrm>
          <a:custGeom>
            <a:avLst/>
            <a:gdLst/>
            <a:ahLst/>
            <a:cxnLst/>
            <a:rect l="l" t="t" r="r" b="b"/>
            <a:pathLst>
              <a:path w="5828514" h="4609825">
                <a:moveTo>
                  <a:pt x="0" y="0"/>
                </a:moveTo>
                <a:lnTo>
                  <a:pt x="5828514" y="0"/>
                </a:lnTo>
                <a:lnTo>
                  <a:pt x="5828514" y="4609824"/>
                </a:lnTo>
                <a:lnTo>
                  <a:pt x="0" y="460982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846285" y="-10117"/>
            <a:ext cx="11771813" cy="1520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9BB6A0-EA50-86F7-29AC-44C76E79254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9142.9614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534400" y="3924300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C84E5C-B07C-A229-F452-0AB1408E7A9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954000" y="8406215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56"/>
    </mc:Choice>
    <mc:Fallback xmlns="">
      <p:transition spd="slow" advTm="34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71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87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0354" y="-27612"/>
            <a:ext cx="17230249" cy="1537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40"/>
              </a:lnSpc>
            </a:pPr>
            <a:r>
              <a:rPr lang="en-US" sz="81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2739" y="1490673"/>
            <a:ext cx="16827864" cy="8340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AQUIRE PROPERTY - SERVE NOTICE - NO LATER THAN 42 DAYS.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RESCTRCITIONS IN PLACE DURING THIS TIME;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S.11 CDDA 1986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LEND MORE THAN £500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TRADE UNDER A DIFFERENT NAME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0" lvl="0" indent="0" algn="l">
              <a:lnSpc>
                <a:spcPts val="5536"/>
              </a:lnSpc>
              <a:spcBef>
                <a:spcPct val="0"/>
              </a:spcBef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SOLICITOR PRACTICE</a:t>
            </a:r>
          </a:p>
        </p:txBody>
      </p:sp>
      <p:sp>
        <p:nvSpPr>
          <p:cNvPr id="4" name="Freeform 4"/>
          <p:cNvSpPr/>
          <p:nvPr/>
        </p:nvSpPr>
        <p:spPr>
          <a:xfrm rot="-1167789">
            <a:off x="16105369" y="-182487"/>
            <a:ext cx="2307862" cy="2422375"/>
          </a:xfrm>
          <a:custGeom>
            <a:avLst/>
            <a:gdLst/>
            <a:ahLst/>
            <a:cxnLst/>
            <a:rect l="l" t="t" r="r" b="b"/>
            <a:pathLst>
              <a:path w="2307862" h="2422375">
                <a:moveTo>
                  <a:pt x="0" y="0"/>
                </a:moveTo>
                <a:lnTo>
                  <a:pt x="2307862" y="0"/>
                </a:lnTo>
                <a:lnTo>
                  <a:pt x="2307862" y="2422374"/>
                </a:lnTo>
                <a:lnTo>
                  <a:pt x="0" y="242237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767741" y="208219"/>
            <a:ext cx="2785583" cy="1640961"/>
          </a:xfrm>
          <a:custGeom>
            <a:avLst/>
            <a:gdLst/>
            <a:ahLst/>
            <a:cxnLst/>
            <a:rect l="l" t="t" r="r" b="b"/>
            <a:pathLst>
              <a:path w="2785583" h="1640961">
                <a:moveTo>
                  <a:pt x="0" y="0"/>
                </a:moveTo>
                <a:lnTo>
                  <a:pt x="2785582" y="0"/>
                </a:lnTo>
                <a:lnTo>
                  <a:pt x="2785582" y="1640962"/>
                </a:lnTo>
                <a:lnTo>
                  <a:pt x="0" y="164096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2129160" y="5670332"/>
            <a:ext cx="5130140" cy="4114800"/>
          </a:xfrm>
          <a:custGeom>
            <a:avLst/>
            <a:gdLst/>
            <a:ahLst/>
            <a:cxnLst/>
            <a:rect l="l" t="t" r="r" b="b"/>
            <a:pathLst>
              <a:path w="5130140" h="4114800">
                <a:moveTo>
                  <a:pt x="0" y="0"/>
                </a:moveTo>
                <a:lnTo>
                  <a:pt x="5130140" y="0"/>
                </a:lnTo>
                <a:lnTo>
                  <a:pt x="513014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2A2057-DD3B-5CC0-5640-83235A8B496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8218.063399999999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2667000" y="2250367"/>
            <a:ext cx="609600" cy="6096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A4DA56-25EC-823F-3CEA-C13044973DA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239000" y="9221342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62"/>
    </mc:Choice>
    <mc:Fallback xmlns="">
      <p:transition spd="slow" advTm="29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14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789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83061" y="398545"/>
            <a:ext cx="13311372" cy="15773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759"/>
              </a:lnSpc>
            </a:pPr>
            <a:r>
              <a:rPr lang="en-US" sz="8399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13646" y="2324231"/>
            <a:ext cx="8670810" cy="4863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OTHERS -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963933" lvl="1" indent="-481967" algn="l">
              <a:lnSpc>
                <a:spcPts val="5536"/>
              </a:lnSpc>
              <a:buAutoNum type="arabicPeriod"/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 S.315 </a:t>
            </a:r>
          </a:p>
          <a:p>
            <a:pPr marL="963933" lvl="1" indent="-481967" algn="l">
              <a:lnSpc>
                <a:spcPts val="5536"/>
              </a:lnSpc>
              <a:buAutoNum type="arabicPeriod"/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S.339 </a:t>
            </a:r>
          </a:p>
          <a:p>
            <a:pPr marL="963933" lvl="1" indent="-481967" algn="l">
              <a:lnSpc>
                <a:spcPts val="5536"/>
              </a:lnSpc>
              <a:buAutoNum type="arabicPeriod"/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S.340 </a:t>
            </a:r>
          </a:p>
          <a:p>
            <a:pPr marL="963933" lvl="1" indent="-481967" algn="l">
              <a:lnSpc>
                <a:spcPts val="5536"/>
              </a:lnSpc>
              <a:buAutoNum type="arabicPeriod"/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423</a:t>
            </a:r>
          </a:p>
          <a:p>
            <a:pPr algn="l">
              <a:lnSpc>
                <a:spcPts val="5536"/>
              </a:lnSpc>
              <a:spcBef>
                <a:spcPct val="0"/>
              </a:spcBef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</p:txBody>
      </p:sp>
      <p:sp>
        <p:nvSpPr>
          <p:cNvPr id="4" name="Freeform 4"/>
          <p:cNvSpPr/>
          <p:nvPr/>
        </p:nvSpPr>
        <p:spPr>
          <a:xfrm rot="-1167789">
            <a:off x="-891366" y="-761767"/>
            <a:ext cx="2307862" cy="2422375"/>
          </a:xfrm>
          <a:custGeom>
            <a:avLst/>
            <a:gdLst/>
            <a:ahLst/>
            <a:cxnLst/>
            <a:rect l="l" t="t" r="r" b="b"/>
            <a:pathLst>
              <a:path w="2307862" h="2422375">
                <a:moveTo>
                  <a:pt x="0" y="0"/>
                </a:moveTo>
                <a:lnTo>
                  <a:pt x="2307863" y="0"/>
                </a:lnTo>
                <a:lnTo>
                  <a:pt x="2307863" y="2422375"/>
                </a:lnTo>
                <a:lnTo>
                  <a:pt x="0" y="242237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7226695" y="908212"/>
            <a:ext cx="1797515" cy="862807"/>
          </a:xfrm>
          <a:custGeom>
            <a:avLst/>
            <a:gdLst/>
            <a:ahLst/>
            <a:cxnLst/>
            <a:rect l="l" t="t" r="r" b="b"/>
            <a:pathLst>
              <a:path w="1797515" h="862807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133320" y="-288788"/>
            <a:ext cx="1984265" cy="992133"/>
          </a:xfrm>
          <a:custGeom>
            <a:avLst/>
            <a:gdLst/>
            <a:ahLst/>
            <a:cxnLst/>
            <a:rect l="l" t="t" r="r" b="b"/>
            <a:pathLst>
              <a:path w="1984265" h="992133">
                <a:moveTo>
                  <a:pt x="0" y="0"/>
                </a:moveTo>
                <a:lnTo>
                  <a:pt x="1984265" y="0"/>
                </a:lnTo>
                <a:lnTo>
                  <a:pt x="1984265" y="992133"/>
                </a:lnTo>
                <a:lnTo>
                  <a:pt x="0" y="99213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83061" y="4223274"/>
            <a:ext cx="4337075" cy="4114800"/>
          </a:xfrm>
          <a:custGeom>
            <a:avLst/>
            <a:gdLst/>
            <a:ahLst/>
            <a:cxnLst/>
            <a:rect l="l" t="t" r="r" b="b"/>
            <a:pathLst>
              <a:path w="4337075" h="4114800">
                <a:moveTo>
                  <a:pt x="0" y="0"/>
                </a:moveTo>
                <a:lnTo>
                  <a:pt x="4337075" y="0"/>
                </a:lnTo>
                <a:lnTo>
                  <a:pt x="43370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251797" y="3994722"/>
            <a:ext cx="4873655" cy="6292278"/>
          </a:xfrm>
          <a:custGeom>
            <a:avLst/>
            <a:gdLst/>
            <a:ahLst/>
            <a:cxnLst/>
            <a:rect l="l" t="t" r="r" b="b"/>
            <a:pathLst>
              <a:path w="4873655" h="6292278">
                <a:moveTo>
                  <a:pt x="0" y="0"/>
                </a:moveTo>
                <a:lnTo>
                  <a:pt x="4873655" y="0"/>
                </a:lnTo>
                <a:lnTo>
                  <a:pt x="4873655" y="6292278"/>
                </a:lnTo>
                <a:lnTo>
                  <a:pt x="0" y="6292278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F5DACE-DA8E-686D-9793-1239F306EC4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4980.8616"/>
                </p14:media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7924800" y="3771900"/>
            <a:ext cx="609600" cy="6096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9E5474-E271-7EB8-AAD8-E26E859D874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8676366" y="3771900"/>
            <a:ext cx="609600" cy="6096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E00DC0-B552-88F7-37D4-8B7EEE7C2A4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7638747" y="4819768"/>
            <a:ext cx="609600" cy="6096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839948-5956-E57C-7349-5ECA06F6404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7274859" y="5867636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55"/>
    </mc:Choice>
    <mc:Fallback xmlns="">
      <p:transition spd="slow" advTm="67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7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67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34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604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56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6608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182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67789">
            <a:off x="-985543" y="9075813"/>
            <a:ext cx="2307862" cy="2422375"/>
          </a:xfrm>
          <a:custGeom>
            <a:avLst/>
            <a:gdLst/>
            <a:ahLst/>
            <a:cxnLst/>
            <a:rect l="l" t="t" r="r" b="b"/>
            <a:pathLst>
              <a:path w="2307862" h="2422375">
                <a:moveTo>
                  <a:pt x="0" y="0"/>
                </a:moveTo>
                <a:lnTo>
                  <a:pt x="2307862" y="0"/>
                </a:lnTo>
                <a:lnTo>
                  <a:pt x="2307862" y="2422374"/>
                </a:lnTo>
                <a:lnTo>
                  <a:pt x="0" y="24223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113833" y="5867947"/>
            <a:ext cx="4697285" cy="4114800"/>
          </a:xfrm>
          <a:custGeom>
            <a:avLst/>
            <a:gdLst/>
            <a:ahLst/>
            <a:cxnLst/>
            <a:rect l="l" t="t" r="r" b="b"/>
            <a:pathLst>
              <a:path w="4697285" h="4114800">
                <a:moveTo>
                  <a:pt x="0" y="0"/>
                </a:moveTo>
                <a:lnTo>
                  <a:pt x="4697285" y="0"/>
                </a:lnTo>
                <a:lnTo>
                  <a:pt x="4697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185541" y="6515117"/>
            <a:ext cx="5327904" cy="4114800"/>
          </a:xfrm>
          <a:custGeom>
            <a:avLst/>
            <a:gdLst/>
            <a:ahLst/>
            <a:cxnLst/>
            <a:rect l="l" t="t" r="r" b="b"/>
            <a:pathLst>
              <a:path w="5327904" h="4114800">
                <a:moveTo>
                  <a:pt x="0" y="0"/>
                </a:moveTo>
                <a:lnTo>
                  <a:pt x="5327904" y="0"/>
                </a:lnTo>
                <a:lnTo>
                  <a:pt x="532790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TextBox 5"/>
          <p:cNvSpPr txBox="1"/>
          <p:nvPr/>
        </p:nvSpPr>
        <p:spPr>
          <a:xfrm>
            <a:off x="667769" y="183882"/>
            <a:ext cx="16862854" cy="1534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79"/>
              </a:lnSpc>
            </a:pPr>
            <a:r>
              <a:rPr lang="en-US" sz="8199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7769" y="1699628"/>
            <a:ext cx="16862854" cy="4168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DISTRIBUTION -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TRUSTEE SELLS ASSETS AND DISTRUBUTES.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0" lvl="0" indent="0" algn="l">
              <a:lnSpc>
                <a:spcPts val="5536"/>
              </a:lnSpc>
              <a:spcBef>
                <a:spcPct val="0"/>
              </a:spcBef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HOWEVER, THERE IS AN ORDER THAT NEEDS TO BE FOLLOWED. 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185D11-178E-18C7-AFE0-874AE99FD9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3182600" y="6797005"/>
            <a:ext cx="1173376" cy="117337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882"/>
    </mc:Choice>
    <mc:Fallback xmlns="">
      <p:transition spd="slow" advTm="75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8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2526" y="1966153"/>
            <a:ext cx="17050908" cy="4863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63933" lvl="1" indent="-481967" algn="l">
              <a:lnSpc>
                <a:spcPts val="5536"/>
              </a:lnSpc>
              <a:buAutoNum type="arabicPeriod"/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BANKRUPTCY COSTS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2. PREFERED DEBTS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3. UNSECURED CREDITORS (ORDINARY)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  <a:spcBef>
                <a:spcPct val="0"/>
              </a:spcBef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4. POSTPONED CREDITORS.</a:t>
            </a:r>
          </a:p>
        </p:txBody>
      </p:sp>
      <p:sp>
        <p:nvSpPr>
          <p:cNvPr id="3" name="Freeform 3"/>
          <p:cNvSpPr/>
          <p:nvPr/>
        </p:nvSpPr>
        <p:spPr>
          <a:xfrm>
            <a:off x="14650338" y="879953"/>
            <a:ext cx="1797515" cy="862807"/>
          </a:xfrm>
          <a:custGeom>
            <a:avLst/>
            <a:gdLst/>
            <a:ahLst/>
            <a:cxnLst/>
            <a:rect l="l" t="t" r="r" b="b"/>
            <a:pathLst>
              <a:path w="1797515" h="862807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211418" y="6172200"/>
            <a:ext cx="4246041" cy="4114800"/>
          </a:xfrm>
          <a:custGeom>
            <a:avLst/>
            <a:gdLst/>
            <a:ahLst/>
            <a:cxnLst/>
            <a:rect l="l" t="t" r="r" b="b"/>
            <a:pathLst>
              <a:path w="4246041" h="4114800">
                <a:moveTo>
                  <a:pt x="0" y="0"/>
                </a:moveTo>
                <a:lnTo>
                  <a:pt x="4246042" y="0"/>
                </a:lnTo>
                <a:lnTo>
                  <a:pt x="42460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9085" y="6899810"/>
            <a:ext cx="3899092" cy="3275238"/>
          </a:xfrm>
          <a:custGeom>
            <a:avLst/>
            <a:gdLst/>
            <a:ahLst/>
            <a:cxnLst/>
            <a:rect l="l" t="t" r="r" b="b"/>
            <a:pathLst>
              <a:path w="3899092" h="3275238">
                <a:moveTo>
                  <a:pt x="0" y="0"/>
                </a:moveTo>
                <a:lnTo>
                  <a:pt x="3899092" y="0"/>
                </a:lnTo>
                <a:lnTo>
                  <a:pt x="3899092" y="3275237"/>
                </a:lnTo>
                <a:lnTo>
                  <a:pt x="0" y="327523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067368" y="95884"/>
            <a:ext cx="8220331" cy="1560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619"/>
              </a:lnSpc>
            </a:pPr>
            <a:r>
              <a:rPr lang="en-US" sz="8299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5F771D-7D64-D1B3-E9BD-534B516BDD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67200" y="8496300"/>
            <a:ext cx="1524000" cy="1524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68"/>
    </mc:Choice>
    <mc:Fallback xmlns="">
      <p:transition spd="slow" advTm="9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7909" y="1723710"/>
            <a:ext cx="17785697" cy="7644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6"/>
              </a:lnSpc>
            </a:pPr>
            <a:r>
              <a:rPr lang="en-US" sz="4464" spc="-258" dirty="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S.279. </a:t>
            </a:r>
          </a:p>
          <a:p>
            <a:pPr algn="l">
              <a:lnSpc>
                <a:spcPts val="5536"/>
              </a:lnSpc>
            </a:pPr>
            <a:endParaRPr lang="en-US" sz="4464" spc="-258" dirty="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 dirty="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RELEASED FROM ALL POSSIBLE DEBT. </a:t>
            </a:r>
          </a:p>
          <a:p>
            <a:pPr algn="l">
              <a:lnSpc>
                <a:spcPts val="5536"/>
              </a:lnSpc>
            </a:pPr>
            <a:endParaRPr lang="en-US" sz="4464" spc="-258" dirty="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 dirty="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HOWEVER, THERE WILL BE EXCEPTIONS. </a:t>
            </a:r>
          </a:p>
          <a:p>
            <a:pPr algn="l">
              <a:lnSpc>
                <a:spcPts val="5536"/>
              </a:lnSpc>
            </a:pPr>
            <a:endParaRPr lang="en-US" sz="4464" spc="-258" dirty="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 dirty="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LEGAL DISABILITIES NO LONGER APPLY. </a:t>
            </a:r>
          </a:p>
          <a:p>
            <a:pPr algn="l">
              <a:lnSpc>
                <a:spcPts val="5536"/>
              </a:lnSpc>
            </a:pPr>
            <a:endParaRPr lang="en-US" sz="4464" spc="-258" dirty="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algn="l">
              <a:lnSpc>
                <a:spcPts val="5536"/>
              </a:lnSpc>
            </a:pPr>
            <a:r>
              <a:rPr lang="en-US" sz="4464" spc="-258" dirty="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CLEAN SLATE </a:t>
            </a:r>
          </a:p>
          <a:p>
            <a:pPr algn="l">
              <a:lnSpc>
                <a:spcPts val="5536"/>
              </a:lnSpc>
            </a:pPr>
            <a:endParaRPr lang="en-US" sz="4464" spc="-258" dirty="0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0" lvl="0" indent="0" algn="l">
              <a:lnSpc>
                <a:spcPts val="5536"/>
              </a:lnSpc>
              <a:spcBef>
                <a:spcPct val="0"/>
              </a:spcBef>
            </a:pPr>
            <a:r>
              <a:rPr lang="en-US" sz="4464" spc="-258" dirty="0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S.279 (3).</a:t>
            </a:r>
          </a:p>
        </p:txBody>
      </p:sp>
      <p:sp>
        <p:nvSpPr>
          <p:cNvPr id="3" name="Freeform 3"/>
          <p:cNvSpPr/>
          <p:nvPr/>
        </p:nvSpPr>
        <p:spPr>
          <a:xfrm rot="-1167789">
            <a:off x="17134069" y="-994893"/>
            <a:ext cx="2307862" cy="2422375"/>
          </a:xfrm>
          <a:custGeom>
            <a:avLst/>
            <a:gdLst/>
            <a:ahLst/>
            <a:cxnLst/>
            <a:rect l="l" t="t" r="r" b="b"/>
            <a:pathLst>
              <a:path w="2307862" h="2422375">
                <a:moveTo>
                  <a:pt x="0" y="0"/>
                </a:moveTo>
                <a:lnTo>
                  <a:pt x="2307862" y="0"/>
                </a:lnTo>
                <a:lnTo>
                  <a:pt x="2307862" y="2422375"/>
                </a:lnTo>
                <a:lnTo>
                  <a:pt x="0" y="242237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62311"/>
            <a:ext cx="1797515" cy="862807"/>
          </a:xfrm>
          <a:custGeom>
            <a:avLst/>
            <a:gdLst/>
            <a:ahLst/>
            <a:cxnLst/>
            <a:rect l="l" t="t" r="r" b="b"/>
            <a:pathLst>
              <a:path w="1797515" h="862807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93375" y="-2352"/>
            <a:ext cx="1984265" cy="992133"/>
          </a:xfrm>
          <a:custGeom>
            <a:avLst/>
            <a:gdLst/>
            <a:ahLst/>
            <a:cxnLst/>
            <a:rect l="l" t="t" r="r" b="b"/>
            <a:pathLst>
              <a:path w="1984265" h="992133">
                <a:moveTo>
                  <a:pt x="0" y="0"/>
                </a:moveTo>
                <a:lnTo>
                  <a:pt x="1984265" y="0"/>
                </a:lnTo>
                <a:lnTo>
                  <a:pt x="1984265" y="992133"/>
                </a:lnTo>
                <a:lnTo>
                  <a:pt x="0" y="99213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2591698" y="4993228"/>
            <a:ext cx="5371909" cy="5293772"/>
          </a:xfrm>
          <a:custGeom>
            <a:avLst/>
            <a:gdLst/>
            <a:ahLst/>
            <a:cxnLst/>
            <a:rect l="l" t="t" r="r" b="b"/>
            <a:pathLst>
              <a:path w="5371909" h="5293772">
                <a:moveTo>
                  <a:pt x="0" y="0"/>
                </a:moveTo>
                <a:lnTo>
                  <a:pt x="5371909" y="0"/>
                </a:lnTo>
                <a:lnTo>
                  <a:pt x="5371909" y="5293772"/>
                </a:lnTo>
                <a:lnTo>
                  <a:pt x="0" y="529377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00516" y="207965"/>
            <a:ext cx="8027886" cy="1534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79"/>
              </a:lnSpc>
            </a:pPr>
            <a:r>
              <a:rPr lang="en-US" sz="8199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</a:t>
            </a:r>
            <a:r>
              <a:rPr lang="en-US" sz="8199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C5948E-02FB-40FA-A78F-8458E1BBFE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929613" y="1676645"/>
            <a:ext cx="609600" cy="6096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DD10BD-0E1E-7D71-73D9-41C4C5C970C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5086.5986"/>
                </p14:media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582400" y="5981700"/>
            <a:ext cx="609600" cy="6096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C7C120-CF1C-677F-A402-42A60E48FD8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5">
                  <p14:trim end="63578.1043"/>
                </p14:media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4264022" y="7335314"/>
            <a:ext cx="609600" cy="6096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725CDB-D675-B45E-82DA-92A4DD02201E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895600" y="8725436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24"/>
    </mc:Choice>
    <mc:Fallback xmlns="">
      <p:transition spd="slow" advTm="23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372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65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22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362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385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186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B6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650338" y="879953"/>
            <a:ext cx="1797515" cy="862807"/>
          </a:xfrm>
          <a:custGeom>
            <a:avLst/>
            <a:gdLst/>
            <a:ahLst/>
            <a:cxnLst/>
            <a:rect l="l" t="t" r="r" b="b"/>
            <a:pathLst>
              <a:path w="1797515" h="862807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208871" y="8154760"/>
            <a:ext cx="1984265" cy="992133"/>
          </a:xfrm>
          <a:custGeom>
            <a:avLst/>
            <a:gdLst/>
            <a:ahLst/>
            <a:cxnLst/>
            <a:rect l="l" t="t" r="r" b="b"/>
            <a:pathLst>
              <a:path w="1984265" h="992133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192259" y="4326246"/>
            <a:ext cx="5397192" cy="5960754"/>
          </a:xfrm>
          <a:custGeom>
            <a:avLst/>
            <a:gdLst/>
            <a:ahLst/>
            <a:cxnLst/>
            <a:rect l="l" t="t" r="r" b="b"/>
            <a:pathLst>
              <a:path w="5397192" h="5960754">
                <a:moveTo>
                  <a:pt x="0" y="0"/>
                </a:moveTo>
                <a:lnTo>
                  <a:pt x="5397192" y="0"/>
                </a:lnTo>
                <a:lnTo>
                  <a:pt x="5397192" y="5960754"/>
                </a:lnTo>
                <a:lnTo>
                  <a:pt x="0" y="596075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818014" y="374772"/>
            <a:ext cx="13661272" cy="1520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18014" y="2158598"/>
            <a:ext cx="15861249" cy="2082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36"/>
              </a:lnSpc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CULPABLE BANKRUPTS - CAUSE OWN COLLAPSE. </a:t>
            </a:r>
          </a:p>
          <a:p>
            <a:pPr algn="l">
              <a:lnSpc>
                <a:spcPts val="5536"/>
              </a:lnSpc>
            </a:pPr>
            <a:endParaRPr lang="en-US" sz="4464" spc="-258">
              <a:solidFill>
                <a:srgbClr val="000000"/>
              </a:solidFill>
              <a:latin typeface="Lookpeach Font TH"/>
              <a:ea typeface="Lookpeach Font TH"/>
              <a:cs typeface="Lookpeach Font TH"/>
              <a:sym typeface="Lookpeach Font TH"/>
            </a:endParaRPr>
          </a:p>
          <a:p>
            <a:pPr marL="0" lvl="0" indent="0" algn="l">
              <a:lnSpc>
                <a:spcPts val="5536"/>
              </a:lnSpc>
              <a:spcBef>
                <a:spcPct val="0"/>
              </a:spcBef>
            </a:pPr>
            <a:r>
              <a:rPr lang="en-US" sz="4464" spc="-258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BANKRUPTCY RESTRICTION ORDER - 2-15 YEARS. 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6C3C56-946C-7399-A36B-E99128093A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7038" y="8953500"/>
            <a:ext cx="1219200" cy="1219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38"/>
    </mc:Choice>
    <mc:Fallback xmlns="">
      <p:transition spd="slow" advTm="79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2A1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1840347"/>
            <a:ext cx="8115300" cy="5739730"/>
          </a:xfrm>
          <a:custGeom>
            <a:avLst/>
            <a:gdLst/>
            <a:ahLst/>
            <a:cxnLst/>
            <a:rect l="l" t="t" r="r" b="b"/>
            <a:pathLst>
              <a:path w="8115300" h="5739730">
                <a:moveTo>
                  <a:pt x="0" y="0"/>
                </a:moveTo>
                <a:lnTo>
                  <a:pt x="8115300" y="0"/>
                </a:lnTo>
                <a:lnTo>
                  <a:pt x="8115300" y="5739730"/>
                </a:lnTo>
                <a:lnTo>
                  <a:pt x="0" y="57397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382107" y="754309"/>
            <a:ext cx="2089143" cy="2172076"/>
          </a:xfrm>
          <a:custGeom>
            <a:avLst/>
            <a:gdLst/>
            <a:ahLst/>
            <a:cxnLst/>
            <a:rect l="l" t="t" r="r" b="b"/>
            <a:pathLst>
              <a:path w="2089143" h="2172076">
                <a:moveTo>
                  <a:pt x="0" y="0"/>
                </a:moveTo>
                <a:lnTo>
                  <a:pt x="2089143" y="0"/>
                </a:lnTo>
                <a:lnTo>
                  <a:pt x="2089143" y="2172076"/>
                </a:lnTo>
                <a:lnTo>
                  <a:pt x="0" y="217207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8891568" y="5967812"/>
            <a:ext cx="1832119" cy="1612265"/>
          </a:xfrm>
          <a:custGeom>
            <a:avLst/>
            <a:gdLst/>
            <a:ahLst/>
            <a:cxnLst/>
            <a:rect l="l" t="t" r="r" b="b"/>
            <a:pathLst>
              <a:path w="1832119" h="1612265">
                <a:moveTo>
                  <a:pt x="0" y="0"/>
                </a:moveTo>
                <a:lnTo>
                  <a:pt x="1832119" y="0"/>
                </a:lnTo>
                <a:lnTo>
                  <a:pt x="1832119" y="1612265"/>
                </a:lnTo>
                <a:lnTo>
                  <a:pt x="0" y="161226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83612" y="7684360"/>
            <a:ext cx="1984265" cy="992133"/>
          </a:xfrm>
          <a:custGeom>
            <a:avLst/>
            <a:gdLst/>
            <a:ahLst/>
            <a:cxnLst/>
            <a:rect l="l" t="t" r="r" b="b"/>
            <a:pathLst>
              <a:path w="1984265" h="992133">
                <a:moveTo>
                  <a:pt x="0" y="0"/>
                </a:moveTo>
                <a:lnTo>
                  <a:pt x="1984265" y="0"/>
                </a:lnTo>
                <a:lnTo>
                  <a:pt x="1984265" y="992133"/>
                </a:lnTo>
                <a:lnTo>
                  <a:pt x="0" y="99213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501193" y="1736810"/>
            <a:ext cx="1797515" cy="862807"/>
          </a:xfrm>
          <a:custGeom>
            <a:avLst/>
            <a:gdLst/>
            <a:ahLst/>
            <a:cxnLst/>
            <a:rect l="l" t="t" r="r" b="b"/>
            <a:pathLst>
              <a:path w="1797515" h="862807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167789">
            <a:off x="9607894" y="8671440"/>
            <a:ext cx="2307862" cy="2422375"/>
          </a:xfrm>
          <a:custGeom>
            <a:avLst/>
            <a:gdLst/>
            <a:ahLst/>
            <a:cxnLst/>
            <a:rect l="l" t="t" r="r" b="b"/>
            <a:pathLst>
              <a:path w="2307862" h="2422375">
                <a:moveTo>
                  <a:pt x="0" y="0"/>
                </a:moveTo>
                <a:lnTo>
                  <a:pt x="2307862" y="0"/>
                </a:lnTo>
                <a:lnTo>
                  <a:pt x="2307862" y="2422375"/>
                </a:lnTo>
                <a:lnTo>
                  <a:pt x="0" y="242237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2895976"/>
            <a:ext cx="7430389" cy="1520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CONCLUSION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969CCC-ACE8-E46B-1415-081B0EB77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228599" y="8953500"/>
            <a:ext cx="1308847" cy="13088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91"/>
    </mc:Choice>
    <mc:Fallback xmlns="">
      <p:transition spd="slow" advTm="54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1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A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28700"/>
            <a:ext cx="7122345" cy="8229600"/>
          </a:xfrm>
          <a:custGeom>
            <a:avLst/>
            <a:gdLst/>
            <a:ahLst/>
            <a:cxnLst/>
            <a:rect l="l" t="t" r="r" b="b"/>
            <a:pathLst>
              <a:path w="7122345" h="8229600">
                <a:moveTo>
                  <a:pt x="0" y="0"/>
                </a:moveTo>
                <a:lnTo>
                  <a:pt x="7122345" y="0"/>
                </a:lnTo>
                <a:lnTo>
                  <a:pt x="712234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575905" y="6322533"/>
            <a:ext cx="1892961" cy="2344884"/>
          </a:xfrm>
          <a:custGeom>
            <a:avLst/>
            <a:gdLst/>
            <a:ahLst/>
            <a:cxnLst/>
            <a:rect l="l" t="t" r="r" b="b"/>
            <a:pathLst>
              <a:path w="1892961" h="2344884">
                <a:moveTo>
                  <a:pt x="0" y="0"/>
                </a:moveTo>
                <a:lnTo>
                  <a:pt x="1892961" y="0"/>
                </a:lnTo>
                <a:lnTo>
                  <a:pt x="1892961" y="2344884"/>
                </a:lnTo>
                <a:lnTo>
                  <a:pt x="0" y="234488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486372" y="3602517"/>
            <a:ext cx="8772928" cy="18801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983"/>
              </a:lnSpc>
            </a:pPr>
            <a:r>
              <a:rPr lang="en-US" sz="9988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THANK YOU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486372" y="5454139"/>
            <a:ext cx="8186461" cy="868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12"/>
              </a:lnSpc>
              <a:spcBef>
                <a:spcPct val="0"/>
              </a:spcBef>
            </a:pPr>
            <a:r>
              <a:rPr lang="en-US" sz="5574" spc="-323">
                <a:solidFill>
                  <a:srgbClr val="000000"/>
                </a:solidFill>
                <a:latin typeface="Lookpeach Font TH"/>
                <a:ea typeface="Lookpeach Font TH"/>
                <a:cs typeface="Lookpeach Font TH"/>
                <a:sym typeface="Lookpeach Font TH"/>
              </a:rPr>
              <a:t>ANY QUESTIONS?</a:t>
            </a:r>
          </a:p>
        </p:txBody>
      </p:sp>
      <p:sp>
        <p:nvSpPr>
          <p:cNvPr id="6" name="Freeform 6"/>
          <p:cNvSpPr/>
          <p:nvPr/>
        </p:nvSpPr>
        <p:spPr>
          <a:xfrm>
            <a:off x="10595338" y="1821986"/>
            <a:ext cx="1984265" cy="992133"/>
          </a:xfrm>
          <a:custGeom>
            <a:avLst/>
            <a:gdLst/>
            <a:ahLst/>
            <a:cxnLst/>
            <a:rect l="l" t="t" r="r" b="b"/>
            <a:pathLst>
              <a:path w="1984265" h="992133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167789">
            <a:off x="11718905" y="7456230"/>
            <a:ext cx="2307862" cy="2422375"/>
          </a:xfrm>
          <a:custGeom>
            <a:avLst/>
            <a:gdLst/>
            <a:ahLst/>
            <a:cxnLst/>
            <a:rect l="l" t="t" r="r" b="b"/>
            <a:pathLst>
              <a:path w="2307862" h="2422375">
                <a:moveTo>
                  <a:pt x="0" y="0"/>
                </a:moveTo>
                <a:lnTo>
                  <a:pt x="2307862" y="0"/>
                </a:lnTo>
                <a:lnTo>
                  <a:pt x="2307862" y="2422375"/>
                </a:lnTo>
                <a:lnTo>
                  <a:pt x="0" y="242237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572492" y="768690"/>
            <a:ext cx="1797515" cy="862807"/>
          </a:xfrm>
          <a:custGeom>
            <a:avLst/>
            <a:gdLst/>
            <a:ahLst/>
            <a:cxnLst/>
            <a:rect l="l" t="t" r="r" b="b"/>
            <a:pathLst>
              <a:path w="1797515" h="862807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BD029F-5069-B6BB-8948-D18649A171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19100" y="94107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04"/>
    </mc:Choice>
    <mc:Fallback xmlns="">
      <p:transition spd="slow" advTm="10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240</Words>
  <Application>Microsoft Office PowerPoint</Application>
  <PresentationFormat>Custom</PresentationFormat>
  <Paragraphs>67</Paragraphs>
  <Slides>10</Slides>
  <Notes>2</Notes>
  <HiddenSlides>0</HiddenSlides>
  <MMClips>18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Mango AC</vt:lpstr>
      <vt:lpstr>Lookpeach Font TH</vt:lpstr>
      <vt:lpstr>Arial</vt:lpstr>
      <vt:lpstr>Calibri</vt:lpstr>
      <vt:lpstr>Lookpeach Font TH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Bankruptcy Continued</dc:title>
  <cp:lastModifiedBy>Zita Draper</cp:lastModifiedBy>
  <cp:revision>2</cp:revision>
  <dcterms:created xsi:type="dcterms:W3CDTF">2006-08-16T00:00:00Z</dcterms:created>
  <dcterms:modified xsi:type="dcterms:W3CDTF">2025-04-15T09:35:28Z</dcterms:modified>
  <dc:identifier>DAGkl-tfteA</dc:identifier>
</cp:coreProperties>
</file>