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71" r:id="rId2"/>
    <p:sldId id="259" r:id="rId3"/>
    <p:sldId id="262" r:id="rId4"/>
    <p:sldId id="260" r:id="rId5"/>
    <p:sldId id="261" r:id="rId6"/>
    <p:sldId id="269" r:id="rId7"/>
    <p:sldId id="264" r:id="rId8"/>
    <p:sldId id="267"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3396" autoAdjust="0"/>
    <p:restoredTop sz="94660"/>
  </p:normalViewPr>
  <p:slideViewPr>
    <p:cSldViewPr snapToGrid="0">
      <p:cViewPr varScale="1">
        <p:scale>
          <a:sx n="116" d="100"/>
          <a:sy n="116" d="100"/>
        </p:scale>
        <p:origin x="113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343C6F-6600-45F3-9B33-538393B746A9}" type="datetimeFigureOut">
              <a:rPr lang="en-GB" smtClean="0"/>
              <a:t>23/08/2021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06C87F-DF16-469C-9A6C-BD21537B2602}" type="slidenum">
              <a:rPr lang="en-GB" smtClean="0"/>
              <a:t>‹#›</a:t>
            </a:fld>
            <a:endParaRPr lang="en-GB"/>
          </a:p>
        </p:txBody>
      </p:sp>
    </p:spTree>
    <p:extLst>
      <p:ext uri="{BB962C8B-B14F-4D97-AF65-F5344CB8AC3E}">
        <p14:creationId xmlns:p14="http://schemas.microsoft.com/office/powerpoint/2010/main" val="9448276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24199777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206C87F-DF16-469C-9A6C-BD21537B2602}" type="slidenum">
              <a:rPr lang="en-GB" smtClean="0"/>
              <a:t>3</a:t>
            </a:fld>
            <a:endParaRPr lang="en-GB"/>
          </a:p>
        </p:txBody>
      </p:sp>
    </p:spTree>
    <p:extLst>
      <p:ext uri="{BB962C8B-B14F-4D97-AF65-F5344CB8AC3E}">
        <p14:creationId xmlns:p14="http://schemas.microsoft.com/office/powerpoint/2010/main" val="36452840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46BDD3E-A1B8-4D1B-A301-8AF27FBD2127}" type="datetime1">
              <a:rPr lang="en-GB" smtClean="0"/>
              <a:t>23/08/2021</a:t>
            </a:fld>
            <a:endParaRPr lang="en-GB"/>
          </a:p>
        </p:txBody>
      </p:sp>
      <p:sp>
        <p:nvSpPr>
          <p:cNvPr id="5" name="Footer Placeholder 4"/>
          <p:cNvSpPr>
            <a:spLocks noGrp="1"/>
          </p:cNvSpPr>
          <p:nvPr>
            <p:ph type="ftr" sz="quarter" idx="11"/>
          </p:nvPr>
        </p:nvSpPr>
        <p:spPr/>
        <p:txBody>
          <a:bodyPr/>
          <a:lstStyle/>
          <a:p>
            <a:r>
              <a:rPr lang="en-GB" smtClean="0"/>
              <a:t>(C) 2019 David C. Williams</a:t>
            </a:r>
            <a:endParaRPr lang="en-GB"/>
          </a:p>
        </p:txBody>
      </p:sp>
      <p:sp>
        <p:nvSpPr>
          <p:cNvPr id="6" name="Slide Number Placeholder 5"/>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2058541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3F45DE7-15DF-407D-B0E2-F3150BA3FA11}" type="datetime1">
              <a:rPr lang="en-GB" smtClean="0"/>
              <a:t>23/08/2021</a:t>
            </a:fld>
            <a:endParaRPr lang="en-GB"/>
          </a:p>
        </p:txBody>
      </p:sp>
      <p:sp>
        <p:nvSpPr>
          <p:cNvPr id="5" name="Footer Placeholder 4"/>
          <p:cNvSpPr>
            <a:spLocks noGrp="1"/>
          </p:cNvSpPr>
          <p:nvPr>
            <p:ph type="ftr" sz="quarter" idx="11"/>
          </p:nvPr>
        </p:nvSpPr>
        <p:spPr/>
        <p:txBody>
          <a:bodyPr/>
          <a:lstStyle/>
          <a:p>
            <a:r>
              <a:rPr lang="en-GB" smtClean="0"/>
              <a:t>(C) 2019 David C. Williams</a:t>
            </a:r>
            <a:endParaRPr lang="en-GB"/>
          </a:p>
        </p:txBody>
      </p:sp>
      <p:sp>
        <p:nvSpPr>
          <p:cNvPr id="6" name="Slide Number Placeholder 5"/>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909192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BE62541-071F-4911-8677-8FB665F6C491}" type="datetime1">
              <a:rPr lang="en-GB" smtClean="0"/>
              <a:t>23/08/2021</a:t>
            </a:fld>
            <a:endParaRPr lang="en-GB"/>
          </a:p>
        </p:txBody>
      </p:sp>
      <p:sp>
        <p:nvSpPr>
          <p:cNvPr id="5" name="Footer Placeholder 4"/>
          <p:cNvSpPr>
            <a:spLocks noGrp="1"/>
          </p:cNvSpPr>
          <p:nvPr>
            <p:ph type="ftr" sz="quarter" idx="11"/>
          </p:nvPr>
        </p:nvSpPr>
        <p:spPr/>
        <p:txBody>
          <a:bodyPr/>
          <a:lstStyle/>
          <a:p>
            <a:r>
              <a:rPr lang="en-GB" smtClean="0"/>
              <a:t>(C) 2019 David C. Williams</a:t>
            </a:r>
            <a:endParaRPr lang="en-GB"/>
          </a:p>
        </p:txBody>
      </p:sp>
      <p:sp>
        <p:nvSpPr>
          <p:cNvPr id="6" name="Slide Number Placeholder 5"/>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3069184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455306A-43A8-481D-A379-57A562F1B587}" type="datetime1">
              <a:rPr lang="en-GB" smtClean="0"/>
              <a:t>23/08/2021</a:t>
            </a:fld>
            <a:endParaRPr lang="en-GB"/>
          </a:p>
        </p:txBody>
      </p:sp>
      <p:sp>
        <p:nvSpPr>
          <p:cNvPr id="6" name="Footer Placeholder 5"/>
          <p:cNvSpPr>
            <a:spLocks noGrp="1"/>
          </p:cNvSpPr>
          <p:nvPr>
            <p:ph type="ftr" sz="quarter" idx="11"/>
          </p:nvPr>
        </p:nvSpPr>
        <p:spPr/>
        <p:txBody>
          <a:bodyPr/>
          <a:lstStyle/>
          <a:p>
            <a:r>
              <a:rPr lang="en-GB" smtClean="0"/>
              <a:t>(C) 2019 David C. Williams</a:t>
            </a:r>
            <a:endParaRPr lang="en-GB"/>
          </a:p>
        </p:txBody>
      </p:sp>
      <p:sp>
        <p:nvSpPr>
          <p:cNvPr id="7" name="Slide Number Placeholder 6"/>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1471291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7CC3328-4BFD-42D7-BC85-2499BEF73A7E}" type="datetime1">
              <a:rPr lang="en-GB" smtClean="0"/>
              <a:t>23/08/2021</a:t>
            </a:fld>
            <a:endParaRPr lang="en-GB"/>
          </a:p>
        </p:txBody>
      </p:sp>
      <p:sp>
        <p:nvSpPr>
          <p:cNvPr id="8" name="Footer Placeholder 7"/>
          <p:cNvSpPr>
            <a:spLocks noGrp="1"/>
          </p:cNvSpPr>
          <p:nvPr>
            <p:ph type="ftr" sz="quarter" idx="11"/>
          </p:nvPr>
        </p:nvSpPr>
        <p:spPr/>
        <p:txBody>
          <a:bodyPr/>
          <a:lstStyle/>
          <a:p>
            <a:r>
              <a:rPr lang="en-GB" smtClean="0"/>
              <a:t>(C) 2019 David C. Williams</a:t>
            </a:r>
            <a:endParaRPr lang="en-GB"/>
          </a:p>
        </p:txBody>
      </p:sp>
      <p:sp>
        <p:nvSpPr>
          <p:cNvPr id="9" name="Slide Number Placeholder 8"/>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42797742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10A83F6-ED48-46D7-91B5-EE044B70F92A}" type="datetime1">
              <a:rPr lang="en-GB" smtClean="0"/>
              <a:t>23/08/2021</a:t>
            </a:fld>
            <a:endParaRPr lang="en-GB"/>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4256520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234A21-D6C1-40A7-A8A9-39D75CD0213F}" type="datetime1">
              <a:rPr lang="en-GB" smtClean="0"/>
              <a:t>23/08/2021</a:t>
            </a:fld>
            <a:endParaRPr lang="en-GB"/>
          </a:p>
        </p:txBody>
      </p:sp>
      <p:sp>
        <p:nvSpPr>
          <p:cNvPr id="3" name="Footer Placeholder 2"/>
          <p:cNvSpPr>
            <a:spLocks noGrp="1"/>
          </p:cNvSpPr>
          <p:nvPr>
            <p:ph type="ftr" sz="quarter" idx="11"/>
          </p:nvPr>
        </p:nvSpPr>
        <p:spPr/>
        <p:txBody>
          <a:bodyPr/>
          <a:lstStyle/>
          <a:p>
            <a:r>
              <a:rPr lang="en-GB" smtClean="0"/>
              <a:t>(C) 2019 David C. Williams</a:t>
            </a:r>
            <a:endParaRPr lang="en-GB"/>
          </a:p>
        </p:txBody>
      </p:sp>
      <p:sp>
        <p:nvSpPr>
          <p:cNvPr id="4" name="Slide Number Placeholder 3"/>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3777129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C235359-DF74-41B5-9C09-5555B0BC7EF2}" type="datetime1">
              <a:rPr lang="en-GB" smtClean="0"/>
              <a:t>23/08/2021</a:t>
            </a:fld>
            <a:endParaRPr lang="en-GB"/>
          </a:p>
        </p:txBody>
      </p:sp>
      <p:sp>
        <p:nvSpPr>
          <p:cNvPr id="6" name="Footer Placeholder 5"/>
          <p:cNvSpPr>
            <a:spLocks noGrp="1"/>
          </p:cNvSpPr>
          <p:nvPr>
            <p:ph type="ftr" sz="quarter" idx="11"/>
          </p:nvPr>
        </p:nvSpPr>
        <p:spPr/>
        <p:txBody>
          <a:bodyPr/>
          <a:lstStyle/>
          <a:p>
            <a:r>
              <a:rPr lang="en-GB" smtClean="0"/>
              <a:t>(C) 2019 David C. Williams</a:t>
            </a:r>
            <a:endParaRPr lang="en-GB"/>
          </a:p>
        </p:txBody>
      </p:sp>
      <p:sp>
        <p:nvSpPr>
          <p:cNvPr id="7" name="Slide Number Placeholder 6"/>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3107504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3F1C84-DDD5-42B0-AFB2-8652616097F5}" type="datetime1">
              <a:rPr lang="en-GB" smtClean="0"/>
              <a:t>23/08/2021</a:t>
            </a:fld>
            <a:endParaRPr lang="en-GB"/>
          </a:p>
        </p:txBody>
      </p:sp>
      <p:sp>
        <p:nvSpPr>
          <p:cNvPr id="6" name="Footer Placeholder 5"/>
          <p:cNvSpPr>
            <a:spLocks noGrp="1"/>
          </p:cNvSpPr>
          <p:nvPr>
            <p:ph type="ftr" sz="quarter" idx="11"/>
          </p:nvPr>
        </p:nvSpPr>
        <p:spPr/>
        <p:txBody>
          <a:bodyPr/>
          <a:lstStyle/>
          <a:p>
            <a:r>
              <a:rPr lang="en-GB" smtClean="0"/>
              <a:t>(C) 2019 David C. Williams</a:t>
            </a:r>
            <a:endParaRPr lang="en-GB"/>
          </a:p>
        </p:txBody>
      </p:sp>
      <p:sp>
        <p:nvSpPr>
          <p:cNvPr id="7" name="Slide Number Placeholder 6"/>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22489146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FDA66C6-E3D4-461F-8751-6FC75BB234B2}" type="datetime1">
              <a:rPr lang="en-GB" smtClean="0"/>
              <a:t>23/08/2021</a:t>
            </a:fld>
            <a:endParaRPr lang="en-GB"/>
          </a:p>
        </p:txBody>
      </p:sp>
      <p:sp>
        <p:nvSpPr>
          <p:cNvPr id="5" name="Footer Placeholder 4"/>
          <p:cNvSpPr>
            <a:spLocks noGrp="1"/>
          </p:cNvSpPr>
          <p:nvPr>
            <p:ph type="ftr" sz="quarter" idx="11"/>
          </p:nvPr>
        </p:nvSpPr>
        <p:spPr/>
        <p:txBody>
          <a:bodyPr/>
          <a:lstStyle/>
          <a:p>
            <a:r>
              <a:rPr lang="en-GB" smtClean="0"/>
              <a:t>(C) 2019 David C. Williams</a:t>
            </a:r>
            <a:endParaRPr lang="en-GB"/>
          </a:p>
        </p:txBody>
      </p:sp>
      <p:sp>
        <p:nvSpPr>
          <p:cNvPr id="6" name="Slide Number Placeholder 5"/>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2687167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7285948-B0A4-4BD8-8D19-C65261BD332C}" type="datetime1">
              <a:rPr lang="en-GB" smtClean="0"/>
              <a:t>23/08/2021</a:t>
            </a:fld>
            <a:endParaRPr lang="en-GB"/>
          </a:p>
        </p:txBody>
      </p:sp>
      <p:sp>
        <p:nvSpPr>
          <p:cNvPr id="5" name="Footer Placeholder 4"/>
          <p:cNvSpPr>
            <a:spLocks noGrp="1"/>
          </p:cNvSpPr>
          <p:nvPr>
            <p:ph type="ftr" sz="quarter" idx="11"/>
          </p:nvPr>
        </p:nvSpPr>
        <p:spPr/>
        <p:txBody>
          <a:bodyPr/>
          <a:lstStyle/>
          <a:p>
            <a:r>
              <a:rPr lang="en-GB" smtClean="0"/>
              <a:t>(C) 2019 David C. Williams</a:t>
            </a:r>
            <a:endParaRPr lang="en-GB"/>
          </a:p>
        </p:txBody>
      </p:sp>
      <p:sp>
        <p:nvSpPr>
          <p:cNvPr id="6" name="Slide Number Placeholder 5"/>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839234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DDD892-040C-4686-8F68-F3A3B024956F}" type="datetime1">
              <a:rPr lang="en-GB" smtClean="0"/>
              <a:t>23/08/2021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smtClean="0"/>
              <a:t>(C) 2019 David C. Williams</a:t>
            </a:r>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E8858F-79C7-43F3-AA65-584FBB403136}" type="slidenum">
              <a:rPr lang="en-GB" smtClean="0"/>
              <a:t>‹#›</a:t>
            </a:fld>
            <a:endParaRPr lang="en-GB"/>
          </a:p>
        </p:txBody>
      </p:sp>
    </p:spTree>
    <p:extLst>
      <p:ext uri="{BB962C8B-B14F-4D97-AF65-F5344CB8AC3E}">
        <p14:creationId xmlns:p14="http://schemas.microsoft.com/office/powerpoint/2010/main" val="19185078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dirty="0" smtClean="0"/>
              <a:t>An introduction to ellipsis </a:t>
            </a:r>
          </a:p>
          <a:p>
            <a:r>
              <a:rPr lang="en-GB" dirty="0" smtClean="0"/>
              <a:t>by David C. Williams </a:t>
            </a:r>
            <a:r>
              <a:rPr lang="en-GB" sz="2000" dirty="0" smtClean="0"/>
              <a:t>MA (TEFL) RSA Dip. (TEFL)</a:t>
            </a:r>
          </a:p>
          <a:p>
            <a:r>
              <a:rPr lang="en-GB" dirty="0" smtClean="0"/>
              <a:t>Lecturer English for Academic Purposes (EAP)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
        <p:nvSpPr>
          <p:cNvPr id="6" name="Footer Placeholder 5"/>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496765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meant by the term ellipsis?</a:t>
            </a:r>
            <a:endParaRPr lang="en-GB" dirty="0"/>
          </a:p>
        </p:txBody>
      </p:sp>
      <p:sp>
        <p:nvSpPr>
          <p:cNvPr id="3" name="Content Placeholder 2"/>
          <p:cNvSpPr>
            <a:spLocks noGrp="1"/>
          </p:cNvSpPr>
          <p:nvPr>
            <p:ph idx="1"/>
          </p:nvPr>
        </p:nvSpPr>
        <p:spPr/>
        <p:txBody>
          <a:bodyPr>
            <a:normAutofit/>
          </a:bodyPr>
          <a:lstStyle/>
          <a:p>
            <a:r>
              <a:rPr lang="en-GB" b="1" i="1" dirty="0" smtClean="0"/>
              <a:t>Ellipsis </a:t>
            </a:r>
            <a:r>
              <a:rPr lang="en-GB" dirty="0" smtClean="0"/>
              <a:t>refers to the fact that when we are communicating, in speech or in written form, we do not need to repeat certain words and phrases that are understood by the listener or reader. </a:t>
            </a:r>
          </a:p>
          <a:p>
            <a:r>
              <a:rPr lang="en-GB" dirty="0" smtClean="0"/>
              <a:t>Ellipsis </a:t>
            </a:r>
            <a:r>
              <a:rPr lang="en-GB" dirty="0"/>
              <a:t>allows the writer and the reader to develop a relationship of trust and understanding. For example, in the following sentence the writer does not </a:t>
            </a:r>
            <a:r>
              <a:rPr lang="en-GB"/>
              <a:t>need </a:t>
            </a:r>
            <a:r>
              <a:rPr lang="en-GB" smtClean="0"/>
              <a:t>to repeat </a:t>
            </a:r>
            <a:r>
              <a:rPr lang="en-GB" dirty="0"/>
              <a:t>the word </a:t>
            </a:r>
            <a:r>
              <a:rPr lang="en-GB" i="1" dirty="0"/>
              <a:t>deal</a:t>
            </a:r>
            <a:r>
              <a:rPr lang="en-GB" dirty="0"/>
              <a:t> in the main clause. As a result, the reader puts it back in when reading the sentence.</a:t>
            </a:r>
          </a:p>
          <a:p>
            <a:pPr lvl="0"/>
            <a:r>
              <a:rPr lang="en-GB" dirty="0"/>
              <a:t>True stories deal with hunger, imaginary ones </a:t>
            </a:r>
            <a:r>
              <a:rPr lang="en-GB" b="1" dirty="0"/>
              <a:t>(deal)</a:t>
            </a:r>
            <a:r>
              <a:rPr lang="en-GB" dirty="0"/>
              <a:t> with love.</a:t>
            </a:r>
          </a:p>
          <a:p>
            <a:endParaRPr lang="en-GB" dirty="0" smtClean="0"/>
          </a:p>
          <a:p>
            <a:endParaRPr lang="en-GB" dirty="0" smtClean="0"/>
          </a:p>
          <a:p>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61E8858F-79C7-43F3-AA65-584FBB403136}" type="slidenum">
              <a:rPr lang="en-GB" smtClean="0"/>
              <a:t>2</a:t>
            </a:fld>
            <a:endParaRPr lang="en-GB"/>
          </a:p>
        </p:txBody>
      </p:sp>
    </p:spTree>
    <p:extLst>
      <p:ext uri="{BB962C8B-B14F-4D97-AF65-F5344CB8AC3E}">
        <p14:creationId xmlns:p14="http://schemas.microsoft.com/office/powerpoint/2010/main" val="252837016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Ellipsis in Spoken English</a:t>
            </a:r>
            <a:endParaRPr lang="en-GB" dirty="0"/>
          </a:p>
        </p:txBody>
      </p:sp>
      <p:sp>
        <p:nvSpPr>
          <p:cNvPr id="3" name="Content Placeholder 2"/>
          <p:cNvSpPr>
            <a:spLocks noGrp="1"/>
          </p:cNvSpPr>
          <p:nvPr>
            <p:ph idx="1"/>
          </p:nvPr>
        </p:nvSpPr>
        <p:spPr/>
        <p:txBody>
          <a:bodyPr/>
          <a:lstStyle/>
          <a:p>
            <a:r>
              <a:rPr lang="en-GB" dirty="0" smtClean="0"/>
              <a:t>For example – I went to the supermarket this morning and </a:t>
            </a:r>
            <a:r>
              <a:rPr lang="en-GB" b="1" i="1" dirty="0" smtClean="0">
                <a:solidFill>
                  <a:srgbClr val="FF0000"/>
                </a:solidFill>
              </a:rPr>
              <a:t>I bought a </a:t>
            </a:r>
            <a:r>
              <a:rPr lang="en-GB" dirty="0" smtClean="0"/>
              <a:t>loaf of bread, and </a:t>
            </a:r>
            <a:r>
              <a:rPr lang="en-GB" b="1" i="1" dirty="0" smtClean="0">
                <a:solidFill>
                  <a:srgbClr val="FF0000"/>
                </a:solidFill>
              </a:rPr>
              <a:t>I bought a </a:t>
            </a:r>
            <a:r>
              <a:rPr lang="en-GB" dirty="0" smtClean="0"/>
              <a:t>packet of biscuits and </a:t>
            </a:r>
            <a:r>
              <a:rPr lang="en-GB" b="1" i="1" dirty="0" smtClean="0">
                <a:solidFill>
                  <a:srgbClr val="FF0000"/>
                </a:solidFill>
              </a:rPr>
              <a:t>I bought a </a:t>
            </a:r>
            <a:r>
              <a:rPr lang="en-GB" dirty="0" smtClean="0"/>
              <a:t>litre of milk</a:t>
            </a:r>
          </a:p>
          <a:p>
            <a:r>
              <a:rPr lang="en-GB" dirty="0" smtClean="0"/>
              <a:t>We can simply say - I went to the supermarket this morning and bought a loaf of bread, a packet of biscuits, and a litre of milk</a:t>
            </a:r>
          </a:p>
          <a:p>
            <a:r>
              <a:rPr lang="en-GB" dirty="0" smtClean="0"/>
              <a:t>Or we can be even more concise - I went to the supermarket this morning and bought bread, biscuits and milk</a:t>
            </a:r>
          </a:p>
          <a:p>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61E8858F-79C7-43F3-AA65-584FBB403136}" type="slidenum">
              <a:rPr lang="en-GB" smtClean="0"/>
              <a:t>3</a:t>
            </a:fld>
            <a:endParaRPr lang="en-GB"/>
          </a:p>
        </p:txBody>
      </p:sp>
    </p:spTree>
    <p:extLst>
      <p:ext uri="{BB962C8B-B14F-4D97-AF65-F5344CB8AC3E}">
        <p14:creationId xmlns:p14="http://schemas.microsoft.com/office/powerpoint/2010/main" val="14931057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Ellipsis in writing</a:t>
            </a:r>
            <a:endParaRPr lang="en-GB" dirty="0"/>
          </a:p>
        </p:txBody>
      </p:sp>
      <p:sp>
        <p:nvSpPr>
          <p:cNvPr id="3" name="Content Placeholder 2"/>
          <p:cNvSpPr>
            <a:spLocks noGrp="1"/>
          </p:cNvSpPr>
          <p:nvPr>
            <p:ph idx="1"/>
          </p:nvPr>
        </p:nvSpPr>
        <p:spPr/>
        <p:txBody>
          <a:bodyPr/>
          <a:lstStyle/>
          <a:p>
            <a:r>
              <a:rPr lang="en-GB" dirty="0" smtClean="0"/>
              <a:t>When we are writing assignments at university, we often have to produce 2,000 – 3,000 words. </a:t>
            </a:r>
          </a:p>
          <a:p>
            <a:r>
              <a:rPr lang="en-GB" dirty="0" smtClean="0"/>
              <a:t>For a postgraduate dissertation it may be 12,000 – 20,000 words</a:t>
            </a:r>
            <a:endParaRPr lang="en-GB" dirty="0"/>
          </a:p>
          <a:p>
            <a:r>
              <a:rPr lang="en-GB" dirty="0" smtClean="0"/>
              <a:t>Thus, the opportunities for making ellipsis-type errors are numerous.  </a:t>
            </a:r>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61E8858F-79C7-43F3-AA65-584FBB403136}" type="slidenum">
              <a:rPr lang="en-GB" smtClean="0"/>
              <a:t>4</a:t>
            </a:fld>
            <a:endParaRPr lang="en-GB"/>
          </a:p>
        </p:txBody>
      </p:sp>
    </p:spTree>
    <p:extLst>
      <p:ext uri="{BB962C8B-B14F-4D97-AF65-F5344CB8AC3E}">
        <p14:creationId xmlns:p14="http://schemas.microsoft.com/office/powerpoint/2010/main" val="16027356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(1)</a:t>
            </a:r>
            <a:endParaRPr lang="en-GB" dirty="0"/>
          </a:p>
        </p:txBody>
      </p:sp>
      <p:sp>
        <p:nvSpPr>
          <p:cNvPr id="3" name="Content Placeholder 2"/>
          <p:cNvSpPr>
            <a:spLocks noGrp="1"/>
          </p:cNvSpPr>
          <p:nvPr>
            <p:ph idx="1"/>
          </p:nvPr>
        </p:nvSpPr>
        <p:spPr/>
        <p:txBody>
          <a:bodyPr>
            <a:normAutofit/>
          </a:bodyPr>
          <a:lstStyle/>
          <a:p>
            <a:r>
              <a:rPr lang="en-GB" i="1" dirty="0" smtClean="0"/>
              <a:t>Try </a:t>
            </a:r>
            <a:r>
              <a:rPr lang="en-GB" i="1" dirty="0"/>
              <a:t>to work out which words are missing from the following 4 sentences:-</a:t>
            </a:r>
            <a:endParaRPr lang="en-GB" dirty="0"/>
          </a:p>
          <a:p>
            <a:r>
              <a:rPr lang="en-GB" dirty="0"/>
              <a:t>(1) The streets were deserted, the doors bolted</a:t>
            </a:r>
          </a:p>
          <a:p>
            <a:r>
              <a:rPr lang="en-GB" dirty="0"/>
              <a:t>(2) Superman debuted in 1938, Batman in 1939, Wonder Woman in 1941.</a:t>
            </a:r>
          </a:p>
          <a:p>
            <a:r>
              <a:rPr lang="en-GB" dirty="0"/>
              <a:t>(3) Some people play basketball, others table-tennis, I snooker.</a:t>
            </a:r>
          </a:p>
          <a:p>
            <a:r>
              <a:rPr lang="en-GB" dirty="0"/>
              <a:t>(4) Using mobile phones may lead people to form a bad habit of relying on this little machine to do everything</a:t>
            </a:r>
            <a:r>
              <a:rPr lang="en-GB" dirty="0" smtClean="0"/>
              <a:t>.</a:t>
            </a:r>
            <a:endParaRPr lang="en-GB" dirty="0"/>
          </a:p>
          <a:p>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61E8858F-79C7-43F3-AA65-584FBB403136}" type="slidenum">
              <a:rPr lang="en-GB" smtClean="0"/>
              <a:t>5</a:t>
            </a:fld>
            <a:endParaRPr lang="en-GB"/>
          </a:p>
        </p:txBody>
      </p:sp>
    </p:spTree>
    <p:extLst>
      <p:ext uri="{BB962C8B-B14F-4D97-AF65-F5344CB8AC3E}">
        <p14:creationId xmlns:p14="http://schemas.microsoft.com/office/powerpoint/2010/main" val="3029195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to exercise (1)</a:t>
            </a:r>
            <a:endParaRPr lang="en-GB" dirty="0"/>
          </a:p>
        </p:txBody>
      </p:sp>
      <p:sp>
        <p:nvSpPr>
          <p:cNvPr id="3" name="Content Placeholder 2"/>
          <p:cNvSpPr>
            <a:spLocks noGrp="1"/>
          </p:cNvSpPr>
          <p:nvPr>
            <p:ph idx="1"/>
          </p:nvPr>
        </p:nvSpPr>
        <p:spPr/>
        <p:txBody>
          <a:bodyPr>
            <a:normAutofit lnSpcReduction="10000"/>
          </a:bodyPr>
          <a:lstStyle/>
          <a:p>
            <a:r>
              <a:rPr lang="en-GB" dirty="0"/>
              <a:t>(1) The streets were deserted, the doors </a:t>
            </a:r>
            <a:r>
              <a:rPr lang="en-GB" b="1" u="sng" dirty="0"/>
              <a:t>were</a:t>
            </a:r>
            <a:r>
              <a:rPr lang="en-GB" dirty="0"/>
              <a:t> </a:t>
            </a:r>
            <a:r>
              <a:rPr lang="en-GB" dirty="0" smtClean="0"/>
              <a:t>bolted</a:t>
            </a:r>
          </a:p>
          <a:p>
            <a:endParaRPr lang="en-GB" dirty="0"/>
          </a:p>
          <a:p>
            <a:r>
              <a:rPr lang="en-GB" dirty="0" smtClean="0"/>
              <a:t>(</a:t>
            </a:r>
            <a:r>
              <a:rPr lang="en-GB" dirty="0"/>
              <a:t>2) Superman debuted in 1938, Batman </a:t>
            </a:r>
            <a:r>
              <a:rPr lang="en-GB" b="1" u="sng" dirty="0"/>
              <a:t>debuted</a:t>
            </a:r>
            <a:r>
              <a:rPr lang="en-GB" dirty="0"/>
              <a:t> in 1939, </a:t>
            </a:r>
            <a:r>
              <a:rPr lang="en-GB" b="1" u="sng" dirty="0"/>
              <a:t>and</a:t>
            </a:r>
            <a:r>
              <a:rPr lang="en-GB" dirty="0"/>
              <a:t> Wonder Woman </a:t>
            </a:r>
            <a:r>
              <a:rPr lang="en-GB" b="1" u="sng" dirty="0"/>
              <a:t>debuted</a:t>
            </a:r>
            <a:r>
              <a:rPr lang="en-GB" dirty="0"/>
              <a:t> in 1941</a:t>
            </a:r>
            <a:r>
              <a:rPr lang="en-GB" dirty="0" smtClean="0"/>
              <a:t>.</a:t>
            </a:r>
          </a:p>
          <a:p>
            <a:endParaRPr lang="en-GB" dirty="0"/>
          </a:p>
          <a:p>
            <a:r>
              <a:rPr lang="en-GB" dirty="0"/>
              <a:t> </a:t>
            </a:r>
            <a:r>
              <a:rPr lang="en-GB" dirty="0" smtClean="0"/>
              <a:t>(</a:t>
            </a:r>
            <a:r>
              <a:rPr lang="en-GB" dirty="0"/>
              <a:t>3) Some people play basketball, others </a:t>
            </a:r>
            <a:r>
              <a:rPr lang="en-GB" b="1" u="sng" dirty="0"/>
              <a:t>play</a:t>
            </a:r>
            <a:r>
              <a:rPr lang="en-GB" dirty="0"/>
              <a:t> table-tennis, I </a:t>
            </a:r>
            <a:r>
              <a:rPr lang="en-GB" b="1" u="sng" dirty="0"/>
              <a:t>play</a:t>
            </a:r>
            <a:r>
              <a:rPr lang="en-GB" dirty="0"/>
              <a:t> snooker</a:t>
            </a:r>
            <a:r>
              <a:rPr lang="en-GB" dirty="0" smtClean="0"/>
              <a:t>.</a:t>
            </a:r>
          </a:p>
          <a:p>
            <a:endParaRPr lang="en-GB" dirty="0"/>
          </a:p>
          <a:p>
            <a:r>
              <a:rPr lang="en-GB" dirty="0" smtClean="0"/>
              <a:t>(</a:t>
            </a:r>
            <a:r>
              <a:rPr lang="en-GB" dirty="0"/>
              <a:t>4) Using mobile phones may lead people to form a bad habit of relying on this little machine to do everything </a:t>
            </a:r>
            <a:r>
              <a:rPr lang="en-GB" b="1" u="sng" dirty="0"/>
              <a:t>for them</a:t>
            </a:r>
            <a:r>
              <a:rPr lang="en-GB" dirty="0"/>
              <a:t>.</a:t>
            </a:r>
          </a:p>
          <a:p>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61E8858F-79C7-43F3-AA65-584FBB403136}" type="slidenum">
              <a:rPr lang="en-GB" smtClean="0"/>
              <a:t>6</a:t>
            </a:fld>
            <a:endParaRPr lang="en-GB"/>
          </a:p>
        </p:txBody>
      </p:sp>
    </p:spTree>
    <p:extLst>
      <p:ext uri="{BB962C8B-B14F-4D97-AF65-F5344CB8AC3E}">
        <p14:creationId xmlns:p14="http://schemas.microsoft.com/office/powerpoint/2010/main" val="39838849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(2)</a:t>
            </a:r>
            <a:endParaRPr lang="en-GB" dirty="0"/>
          </a:p>
        </p:txBody>
      </p:sp>
      <p:sp>
        <p:nvSpPr>
          <p:cNvPr id="3" name="Content Placeholder 2"/>
          <p:cNvSpPr>
            <a:spLocks noGrp="1"/>
          </p:cNvSpPr>
          <p:nvPr>
            <p:ph idx="1"/>
          </p:nvPr>
        </p:nvSpPr>
        <p:spPr/>
        <p:txBody>
          <a:bodyPr/>
          <a:lstStyle/>
          <a:p>
            <a:r>
              <a:rPr lang="en-GB" i="1" dirty="0" smtClean="0"/>
              <a:t>What </a:t>
            </a:r>
            <a:r>
              <a:rPr lang="en-GB" i="1" dirty="0"/>
              <a:t>is wrong with the following sentences?</a:t>
            </a:r>
            <a:endParaRPr lang="en-GB" dirty="0"/>
          </a:p>
          <a:p>
            <a:r>
              <a:rPr lang="en-GB" dirty="0"/>
              <a:t>(1) The ringleader was hanged and his accomplices imprisoned.</a:t>
            </a:r>
          </a:p>
          <a:p>
            <a:r>
              <a:rPr lang="en-GB" dirty="0"/>
              <a:t>(2) The international students were taught how to speak English and the home student Chinese.</a:t>
            </a:r>
          </a:p>
          <a:p>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61E8858F-79C7-43F3-AA65-584FBB403136}" type="slidenum">
              <a:rPr lang="en-GB" smtClean="0"/>
              <a:t>7</a:t>
            </a:fld>
            <a:endParaRPr lang="en-GB"/>
          </a:p>
        </p:txBody>
      </p:sp>
    </p:spTree>
    <p:extLst>
      <p:ext uri="{BB962C8B-B14F-4D97-AF65-F5344CB8AC3E}">
        <p14:creationId xmlns:p14="http://schemas.microsoft.com/office/powerpoint/2010/main" val="3700519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to exercise (2)</a:t>
            </a:r>
            <a:endParaRPr lang="en-GB" dirty="0"/>
          </a:p>
        </p:txBody>
      </p:sp>
      <p:sp>
        <p:nvSpPr>
          <p:cNvPr id="3" name="Content Placeholder 2"/>
          <p:cNvSpPr>
            <a:spLocks noGrp="1"/>
          </p:cNvSpPr>
          <p:nvPr>
            <p:ph idx="1"/>
          </p:nvPr>
        </p:nvSpPr>
        <p:spPr/>
        <p:txBody>
          <a:bodyPr>
            <a:normAutofit/>
          </a:bodyPr>
          <a:lstStyle/>
          <a:p>
            <a:r>
              <a:rPr lang="en-GB" dirty="0"/>
              <a:t>(1) The ringleader was hanged and his accomplices </a:t>
            </a:r>
            <a:r>
              <a:rPr lang="en-GB" b="1" u="sng" dirty="0"/>
              <a:t>were</a:t>
            </a:r>
            <a:r>
              <a:rPr lang="en-GB" dirty="0"/>
              <a:t> imprisoned.</a:t>
            </a:r>
          </a:p>
          <a:p>
            <a:endParaRPr lang="en-GB" smtClean="0"/>
          </a:p>
          <a:p>
            <a:r>
              <a:rPr lang="en-GB" smtClean="0"/>
              <a:t>(</a:t>
            </a:r>
            <a:r>
              <a:rPr lang="en-GB" dirty="0"/>
              <a:t>2) The international students were taught how to speak English and the home student </a:t>
            </a:r>
            <a:r>
              <a:rPr lang="en-GB" b="1" u="sng" dirty="0"/>
              <a:t>was taught how to speak</a:t>
            </a:r>
            <a:r>
              <a:rPr lang="en-GB" dirty="0"/>
              <a:t> Chinese.</a:t>
            </a:r>
          </a:p>
          <a:p>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61E8858F-79C7-43F3-AA65-584FBB403136}" type="slidenum">
              <a:rPr lang="en-GB" smtClean="0"/>
              <a:t>8</a:t>
            </a:fld>
            <a:endParaRPr lang="en-GB"/>
          </a:p>
        </p:txBody>
      </p:sp>
    </p:spTree>
    <p:extLst>
      <p:ext uri="{BB962C8B-B14F-4D97-AF65-F5344CB8AC3E}">
        <p14:creationId xmlns:p14="http://schemas.microsoft.com/office/powerpoint/2010/main" val="405497669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TotalTime>
  <Words>544</Words>
  <Application>Microsoft Office PowerPoint</Application>
  <PresentationFormat>Widescreen</PresentationFormat>
  <Paragraphs>58</Paragraphs>
  <Slides>8</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           </vt:lpstr>
      <vt:lpstr>What is meant by the term ellipsis?</vt:lpstr>
      <vt:lpstr>Ellipsis in Spoken English</vt:lpstr>
      <vt:lpstr>Ellipsis in writing</vt:lpstr>
      <vt:lpstr>Exercise (1)</vt:lpstr>
      <vt:lpstr>KEY to exercise (1)</vt:lpstr>
      <vt:lpstr>Exercise (2)</vt:lpstr>
      <vt:lpstr>KEY to exercise (2)</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Mini lecture series by David C. Williams Lecturer in EAP (English for Academic Purposes)  UWTSD Swansea campus 2019</dc:title>
  <dc:creator>David Charles Williams (International Centre)</dc:creator>
  <cp:lastModifiedBy>David Charles Williams (International Centre)</cp:lastModifiedBy>
  <cp:revision>20</cp:revision>
  <dcterms:created xsi:type="dcterms:W3CDTF">2019-11-21T10:41:11Z</dcterms:created>
  <dcterms:modified xsi:type="dcterms:W3CDTF">2021-08-23T10:17:27Z</dcterms:modified>
</cp:coreProperties>
</file>