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Lst>
  <p:sldSz cy="5143500" cx="9144000"/>
  <p:notesSz cx="6858000" cy="9144000"/>
  <p:embeddedFontLst>
    <p:embeddedFont>
      <p:font typeface="Spectral ExtraLight"/>
      <p:regular r:id="rId31"/>
      <p:bold r:id="rId32"/>
      <p:italic r:id="rId33"/>
      <p:boldItalic r:id="rId34"/>
    </p:embeddedFont>
    <p:embeddedFont>
      <p:font typeface="Caveat"/>
      <p:regular r:id="rId35"/>
      <p:bold r:id="rId36"/>
    </p:embeddedFont>
    <p:embeddedFont>
      <p:font typeface="Spectral"/>
      <p:regular r:id="rId37"/>
      <p:bold r:id="rId38"/>
      <p:italic r:id="rId39"/>
      <p:boldItalic r:id="rId40"/>
    </p:embeddedFont>
    <p:embeddedFont>
      <p:font typeface="Spectral SemiBold"/>
      <p:regular r:id="rId41"/>
      <p:bold r:id="rId42"/>
      <p:italic r:id="rId43"/>
      <p:boldItalic r:id="rId44"/>
    </p:embeddedFont>
    <p:embeddedFont>
      <p:font typeface="Caveat SemiBold"/>
      <p:regular r:id="rId45"/>
      <p:bold r:id="rId4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font" Target="fonts/Spectral-boldItalic.fntdata"/><Relationship Id="rId20" Type="http://schemas.openxmlformats.org/officeDocument/2006/relationships/slide" Target="slides/slide16.xml"/><Relationship Id="rId42" Type="http://schemas.openxmlformats.org/officeDocument/2006/relationships/font" Target="fonts/SpectralSemiBold-bold.fntdata"/><Relationship Id="rId41" Type="http://schemas.openxmlformats.org/officeDocument/2006/relationships/font" Target="fonts/SpectralSemiBold-regular.fntdata"/><Relationship Id="rId22" Type="http://schemas.openxmlformats.org/officeDocument/2006/relationships/slide" Target="slides/slide18.xml"/><Relationship Id="rId44" Type="http://schemas.openxmlformats.org/officeDocument/2006/relationships/font" Target="fonts/SpectralSemiBold-boldItalic.fntdata"/><Relationship Id="rId21" Type="http://schemas.openxmlformats.org/officeDocument/2006/relationships/slide" Target="slides/slide17.xml"/><Relationship Id="rId43" Type="http://schemas.openxmlformats.org/officeDocument/2006/relationships/font" Target="fonts/SpectralSemiBold-italic.fntdata"/><Relationship Id="rId24" Type="http://schemas.openxmlformats.org/officeDocument/2006/relationships/slide" Target="slides/slide20.xml"/><Relationship Id="rId46" Type="http://schemas.openxmlformats.org/officeDocument/2006/relationships/font" Target="fonts/CaveatSemiBold-bold.fntdata"/><Relationship Id="rId23" Type="http://schemas.openxmlformats.org/officeDocument/2006/relationships/slide" Target="slides/slide19.xml"/><Relationship Id="rId45" Type="http://schemas.openxmlformats.org/officeDocument/2006/relationships/font" Target="fonts/CaveatSemiBold-regular.fntdata"/><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slide" Target="slides/slide24.xml"/><Relationship Id="rId27" Type="http://schemas.openxmlformats.org/officeDocument/2006/relationships/slide" Target="slides/slide23.xml"/><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slide" Target="slides/slide25.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font" Target="fonts/SpectralExtraLight-regular.fntdata"/><Relationship Id="rId30" Type="http://schemas.openxmlformats.org/officeDocument/2006/relationships/slide" Target="slides/slide26.xml"/><Relationship Id="rId11" Type="http://schemas.openxmlformats.org/officeDocument/2006/relationships/slide" Target="slides/slide7.xml"/><Relationship Id="rId33" Type="http://schemas.openxmlformats.org/officeDocument/2006/relationships/font" Target="fonts/SpectralExtraLight-italic.fntdata"/><Relationship Id="rId10" Type="http://schemas.openxmlformats.org/officeDocument/2006/relationships/slide" Target="slides/slide6.xml"/><Relationship Id="rId32" Type="http://schemas.openxmlformats.org/officeDocument/2006/relationships/font" Target="fonts/SpectralExtraLight-bold.fntdata"/><Relationship Id="rId13" Type="http://schemas.openxmlformats.org/officeDocument/2006/relationships/slide" Target="slides/slide9.xml"/><Relationship Id="rId35" Type="http://schemas.openxmlformats.org/officeDocument/2006/relationships/font" Target="fonts/Caveat-regular.fntdata"/><Relationship Id="rId12" Type="http://schemas.openxmlformats.org/officeDocument/2006/relationships/slide" Target="slides/slide8.xml"/><Relationship Id="rId34" Type="http://schemas.openxmlformats.org/officeDocument/2006/relationships/font" Target="fonts/SpectralExtraLight-boldItalic.fntdata"/><Relationship Id="rId15" Type="http://schemas.openxmlformats.org/officeDocument/2006/relationships/slide" Target="slides/slide11.xml"/><Relationship Id="rId37" Type="http://schemas.openxmlformats.org/officeDocument/2006/relationships/font" Target="fonts/Spectral-regular.fntdata"/><Relationship Id="rId14" Type="http://schemas.openxmlformats.org/officeDocument/2006/relationships/slide" Target="slides/slide10.xml"/><Relationship Id="rId36" Type="http://schemas.openxmlformats.org/officeDocument/2006/relationships/font" Target="fonts/Caveat-bold.fntdata"/><Relationship Id="rId17" Type="http://schemas.openxmlformats.org/officeDocument/2006/relationships/slide" Target="slides/slide13.xml"/><Relationship Id="rId39" Type="http://schemas.openxmlformats.org/officeDocument/2006/relationships/font" Target="fonts/Spectral-italic.fntdata"/><Relationship Id="rId16" Type="http://schemas.openxmlformats.org/officeDocument/2006/relationships/slide" Target="slides/slide12.xml"/><Relationship Id="rId38" Type="http://schemas.openxmlformats.org/officeDocument/2006/relationships/font" Target="fonts/Spectral-bold.fntdata"/><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2" name="Google Shape;52;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8" name="Google Shape;58;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7" name="Google Shape;67;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 name="Shape 70"/>
        <p:cNvGrpSpPr/>
        <p:nvPr/>
      </p:nvGrpSpPr>
      <p:grpSpPr>
        <a:xfrm>
          <a:off x="0" y="0"/>
          <a:ext cx="0" cy="0"/>
          <a:chOff x="0" y="0"/>
          <a:chExt cx="0" cy="0"/>
        </a:xfrm>
      </p:grpSpPr>
      <p:sp>
        <p:nvSpPr>
          <p:cNvPr id="71" name="Google Shape;71;p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2" name="Google Shape;72;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6" name="Google Shape;86;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p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5" name="Google Shape;95;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0" name="Google Shape;110;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p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7" name="Google Shape;117;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p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7" name="Google Shape;127;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p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6" name="Google Shape;136;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g2b122f6fe90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9" name="Google Shape;149;g2b122f6fe90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9" name="Google Shape;159;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p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6" name="Google Shape;176;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3" name="Shape 193"/>
        <p:cNvGrpSpPr/>
        <p:nvPr/>
      </p:nvGrpSpPr>
      <p:grpSpPr>
        <a:xfrm>
          <a:off x="0" y="0"/>
          <a:ext cx="0" cy="0"/>
          <a:chOff x="0" y="0"/>
          <a:chExt cx="0" cy="0"/>
        </a:xfrm>
      </p:grpSpPr>
      <p:sp>
        <p:nvSpPr>
          <p:cNvPr id="194" name="Google Shape;194;p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5" name="Google Shape;195;p1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p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3" name="Google Shape;203;p1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3" name="Shape 213"/>
        <p:cNvGrpSpPr/>
        <p:nvPr/>
      </p:nvGrpSpPr>
      <p:grpSpPr>
        <a:xfrm>
          <a:off x="0" y="0"/>
          <a:ext cx="0" cy="0"/>
          <a:chOff x="0" y="0"/>
          <a:chExt cx="0" cy="0"/>
        </a:xfrm>
      </p:grpSpPr>
      <p:sp>
        <p:nvSpPr>
          <p:cNvPr id="214" name="Google Shape;214;p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15" name="Google Shape;215;p1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p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27" name="Google Shape;227;p2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4" name="Shape 234"/>
        <p:cNvGrpSpPr/>
        <p:nvPr/>
      </p:nvGrpSpPr>
      <p:grpSpPr>
        <a:xfrm>
          <a:off x="0" y="0"/>
          <a:ext cx="0" cy="0"/>
          <a:chOff x="0" y="0"/>
          <a:chExt cx="0" cy="0"/>
        </a:xfrm>
      </p:grpSpPr>
      <p:sp>
        <p:nvSpPr>
          <p:cNvPr id="235" name="Google Shape;235;p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36" name="Google Shape;236;p2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3" name="Shape 243"/>
        <p:cNvGrpSpPr/>
        <p:nvPr/>
      </p:nvGrpSpPr>
      <p:grpSpPr>
        <a:xfrm>
          <a:off x="0" y="0"/>
          <a:ext cx="0" cy="0"/>
          <a:chOff x="0" y="0"/>
          <a:chExt cx="0" cy="0"/>
        </a:xfrm>
      </p:grpSpPr>
      <p:sp>
        <p:nvSpPr>
          <p:cNvPr id="244" name="Google Shape;244;p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45" name="Google Shape;245;p2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2" name="Shape 252"/>
        <p:cNvGrpSpPr/>
        <p:nvPr/>
      </p:nvGrpSpPr>
      <p:grpSpPr>
        <a:xfrm>
          <a:off x="0" y="0"/>
          <a:ext cx="0" cy="0"/>
          <a:chOff x="0" y="0"/>
          <a:chExt cx="0" cy="0"/>
        </a:xfrm>
      </p:grpSpPr>
      <p:sp>
        <p:nvSpPr>
          <p:cNvPr id="253" name="Google Shape;253;g2b36ac3a993_1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4" name="Google Shape;254;g2b36ac3a993_1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p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63" name="Google Shape;263;p2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g2b36ac3a993_1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9" name="Google Shape;269;g2b36ac3a993_1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2" name="Shape 272"/>
        <p:cNvGrpSpPr/>
        <p:nvPr/>
      </p:nvGrpSpPr>
      <p:grpSpPr>
        <a:xfrm>
          <a:off x="0" y="0"/>
          <a:ext cx="0" cy="0"/>
          <a:chOff x="0" y="0"/>
          <a:chExt cx="0" cy="0"/>
        </a:xfrm>
      </p:grpSpPr>
      <p:sp>
        <p:nvSpPr>
          <p:cNvPr id="273" name="Google Shape;273;g2b36ac3a993_1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4" name="Google Shape;274;g2b36ac3a993_1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7" name="Shape 277"/>
        <p:cNvGrpSpPr/>
        <p:nvPr/>
      </p:nvGrpSpPr>
      <p:grpSpPr>
        <a:xfrm>
          <a:off x="0" y="0"/>
          <a:ext cx="0" cy="0"/>
          <a:chOff x="0" y="0"/>
          <a:chExt cx="0" cy="0"/>
        </a:xfrm>
      </p:grpSpPr>
      <p:sp>
        <p:nvSpPr>
          <p:cNvPr id="278" name="Google Shape;278;g2b36ac3a993_1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9" name="Google Shape;279;g2b36ac3a993_1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2" name="Shape 282"/>
        <p:cNvGrpSpPr/>
        <p:nvPr/>
      </p:nvGrpSpPr>
      <p:grpSpPr>
        <a:xfrm>
          <a:off x="0" y="0"/>
          <a:ext cx="0" cy="0"/>
          <a:chOff x="0" y="0"/>
          <a:chExt cx="0" cy="0"/>
        </a:xfrm>
      </p:grpSpPr>
      <p:sp>
        <p:nvSpPr>
          <p:cNvPr id="283" name="Google Shape;283;g2b36ac3a993_1_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4" name="Google Shape;284;g2b36ac3a993_1_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7" name="Shape 287"/>
        <p:cNvGrpSpPr/>
        <p:nvPr/>
      </p:nvGrpSpPr>
      <p:grpSpPr>
        <a:xfrm>
          <a:off x="0" y="0"/>
          <a:ext cx="0" cy="0"/>
          <a:chOff x="0" y="0"/>
          <a:chExt cx="0" cy="0"/>
        </a:xfrm>
      </p:grpSpPr>
      <p:sp>
        <p:nvSpPr>
          <p:cNvPr id="288" name="Google Shape;288;g2b36ac3a993_1_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9" name="Google Shape;289;g2b36ac3a993_1_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3" name="Shape 13"/>
        <p:cNvGrpSpPr/>
        <p:nvPr/>
      </p:nvGrpSpPr>
      <p:grpSpPr>
        <a:xfrm>
          <a:off x="0" y="0"/>
          <a:ext cx="0" cy="0"/>
          <a:chOff x="0" y="0"/>
          <a:chExt cx="0" cy="0"/>
        </a:xfrm>
      </p:grpSpPr>
      <p:sp>
        <p:nvSpPr>
          <p:cNvPr id="14" name="Google Shape;14;p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5" name="Google Shape;15;p3"/>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0"/>
              </a:spcBef>
              <a:spcAft>
                <a:spcPts val="0"/>
              </a:spcAft>
              <a:buSzPts val="1400"/>
              <a:buChar char="○"/>
              <a:defRPr/>
            </a:lvl2pPr>
            <a:lvl3pPr indent="-317500" lvl="2" marL="1371600" algn="l">
              <a:lnSpc>
                <a:spcPct val="115000"/>
              </a:lnSpc>
              <a:spcBef>
                <a:spcPts val="0"/>
              </a:spcBef>
              <a:spcAft>
                <a:spcPts val="0"/>
              </a:spcAft>
              <a:buSzPts val="1400"/>
              <a:buChar char="■"/>
              <a:defRPr/>
            </a:lvl3pPr>
            <a:lvl4pPr indent="-317500" lvl="3" marL="1828800" algn="l">
              <a:lnSpc>
                <a:spcPct val="115000"/>
              </a:lnSpc>
              <a:spcBef>
                <a:spcPts val="0"/>
              </a:spcBef>
              <a:spcAft>
                <a:spcPts val="0"/>
              </a:spcAft>
              <a:buSzPts val="1400"/>
              <a:buChar char="●"/>
              <a:defRPr/>
            </a:lvl4pPr>
            <a:lvl5pPr indent="-317500" lvl="4" marL="2286000" algn="l">
              <a:lnSpc>
                <a:spcPct val="115000"/>
              </a:lnSpc>
              <a:spcBef>
                <a:spcPts val="0"/>
              </a:spcBef>
              <a:spcAft>
                <a:spcPts val="0"/>
              </a:spcAft>
              <a:buSzPts val="1400"/>
              <a:buChar char="○"/>
              <a:defRPr/>
            </a:lvl5pPr>
            <a:lvl6pPr indent="-317500" lvl="5" marL="2743200" algn="l">
              <a:lnSpc>
                <a:spcPct val="115000"/>
              </a:lnSpc>
              <a:spcBef>
                <a:spcPts val="0"/>
              </a:spcBef>
              <a:spcAft>
                <a:spcPts val="0"/>
              </a:spcAft>
              <a:buSzPts val="1400"/>
              <a:buChar char="■"/>
              <a:defRPr/>
            </a:lvl6pPr>
            <a:lvl7pPr indent="-317500" lvl="6" marL="3200400" algn="l">
              <a:lnSpc>
                <a:spcPct val="115000"/>
              </a:lnSpc>
              <a:spcBef>
                <a:spcPts val="0"/>
              </a:spcBef>
              <a:spcAft>
                <a:spcPts val="0"/>
              </a:spcAft>
              <a:buSzPts val="1400"/>
              <a:buChar char="●"/>
              <a:defRPr/>
            </a:lvl7pPr>
            <a:lvl8pPr indent="-317500" lvl="7" marL="3657600" algn="l">
              <a:lnSpc>
                <a:spcPct val="115000"/>
              </a:lnSpc>
              <a:spcBef>
                <a:spcPts val="0"/>
              </a:spcBef>
              <a:spcAft>
                <a:spcPts val="0"/>
              </a:spcAft>
              <a:buSzPts val="1400"/>
              <a:buChar char="○"/>
              <a:defRPr/>
            </a:lvl8pPr>
            <a:lvl9pPr indent="-317500" lvl="8" marL="4114800" algn="l">
              <a:lnSpc>
                <a:spcPct val="115000"/>
              </a:lnSpc>
              <a:spcBef>
                <a:spcPts val="0"/>
              </a:spcBef>
              <a:spcAft>
                <a:spcPts val="0"/>
              </a:spcAft>
              <a:buSzPts val="1400"/>
              <a:buChar char="■"/>
              <a:defRPr/>
            </a:lvl9pPr>
          </a:lstStyle>
          <a:p/>
        </p:txBody>
      </p:sp>
      <p:sp>
        <p:nvSpPr>
          <p:cNvPr id="16" name="Google Shape;16;p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7" name="Shape 17"/>
        <p:cNvGrpSpPr/>
        <p:nvPr/>
      </p:nvGrpSpPr>
      <p:grpSpPr>
        <a:xfrm>
          <a:off x="0" y="0"/>
          <a:ext cx="0" cy="0"/>
          <a:chOff x="0" y="0"/>
          <a:chExt cx="0" cy="0"/>
        </a:xfrm>
      </p:grpSpPr>
      <p:sp>
        <p:nvSpPr>
          <p:cNvPr id="18" name="Google Shape;18;p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9" name="Google Shape;19;p4"/>
          <p:cNvSpPr txBox="1"/>
          <p:nvPr>
            <p:ph idx="1" type="body"/>
          </p:nvPr>
        </p:nvSpPr>
        <p:spPr>
          <a:xfrm>
            <a:off x="311700" y="1152475"/>
            <a:ext cx="3999900" cy="34164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20" name="Google Shape;20;p4"/>
          <p:cNvSpPr txBox="1"/>
          <p:nvPr>
            <p:ph idx="2" type="body"/>
          </p:nvPr>
        </p:nvSpPr>
        <p:spPr>
          <a:xfrm>
            <a:off x="4832400" y="1152475"/>
            <a:ext cx="3999900" cy="34164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21" name="Google Shape;21;p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2" name="Shape 22"/>
        <p:cNvGrpSpPr/>
        <p:nvPr/>
      </p:nvGrpSpPr>
      <p:grpSpPr>
        <a:xfrm>
          <a:off x="0" y="0"/>
          <a:ext cx="0" cy="0"/>
          <a:chOff x="0" y="0"/>
          <a:chExt cx="0" cy="0"/>
        </a:xfrm>
      </p:grpSpPr>
      <p:sp>
        <p:nvSpPr>
          <p:cNvPr id="23" name="Google Shape;23;p5"/>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24" name="Google Shape;24;p5"/>
          <p:cNvSpPr txBox="1"/>
          <p:nvPr>
            <p:ph idx="1" type="body"/>
          </p:nvPr>
        </p:nvSpPr>
        <p:spPr>
          <a:xfrm>
            <a:off x="311700" y="1389600"/>
            <a:ext cx="2808000" cy="3179400"/>
          </a:xfrm>
          <a:prstGeom prst="rect">
            <a:avLst/>
          </a:prstGeom>
          <a:noFill/>
          <a:ln>
            <a:noFill/>
          </a:ln>
        </p:spPr>
        <p:txBody>
          <a:bodyPr anchorCtr="0" anchor="t" bIns="91425" lIns="91425" spcFirstLastPara="1" rIns="91425" wrap="square" tIns="91425">
            <a:normAutofit/>
          </a:bodyPr>
          <a:lstStyle>
            <a:lvl1pPr indent="-304800" lvl="0" marL="457200" algn="l">
              <a:lnSpc>
                <a:spcPct val="115000"/>
              </a:lnSpc>
              <a:spcBef>
                <a:spcPts val="0"/>
              </a:spcBef>
              <a:spcAft>
                <a:spcPts val="0"/>
              </a:spcAft>
              <a:buSzPts val="1200"/>
              <a:buChar char="●"/>
              <a:defRPr sz="12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25" name="Google Shape;25;p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6" name="Shape 26"/>
        <p:cNvGrpSpPr/>
        <p:nvPr/>
      </p:nvGrpSpPr>
      <p:grpSpPr>
        <a:xfrm>
          <a:off x="0" y="0"/>
          <a:ext cx="0" cy="0"/>
          <a:chOff x="0" y="0"/>
          <a:chExt cx="0" cy="0"/>
        </a:xfrm>
      </p:grpSpPr>
      <p:sp>
        <p:nvSpPr>
          <p:cNvPr id="27" name="Google Shape;27;p6"/>
          <p:cNvSpPr txBox="1"/>
          <p:nvPr>
            <p:ph type="title"/>
          </p:nvPr>
        </p:nvSpPr>
        <p:spPr>
          <a:xfrm>
            <a:off x="311700" y="2150850"/>
            <a:ext cx="8520600" cy="8418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28" name="Google Shape;28;p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9" name="Shape 29"/>
        <p:cNvGrpSpPr/>
        <p:nvPr/>
      </p:nvGrpSpPr>
      <p:grpSpPr>
        <a:xfrm>
          <a:off x="0" y="0"/>
          <a:ext cx="0" cy="0"/>
          <a:chOff x="0" y="0"/>
          <a:chExt cx="0" cy="0"/>
        </a:xfrm>
      </p:grpSpPr>
      <p:sp>
        <p:nvSpPr>
          <p:cNvPr id="30" name="Google Shape;30;p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31" name="Google Shape;31;p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 name="Google Shape;37;p9"/>
          <p:cNvSpPr txBox="1"/>
          <p:nvPr>
            <p:ph type="title"/>
          </p:nvPr>
        </p:nvSpPr>
        <p:spPr>
          <a:xfrm>
            <a:off x="265500" y="1233175"/>
            <a:ext cx="4045200" cy="14823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a:noFill/>
          <a:ln>
            <a:noFill/>
          </a:ln>
        </p:spPr>
        <p:txBody>
          <a:bodyPr anchorCtr="0" anchor="ctr" bIns="91425" lIns="91425" spcFirstLastPara="1" rIns="91425" wrap="square" tIns="91425">
            <a:norm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0"/>
              </a:spcBef>
              <a:spcAft>
                <a:spcPts val="0"/>
              </a:spcAft>
              <a:buSzPts val="1400"/>
              <a:buChar char="○"/>
              <a:defRPr/>
            </a:lvl2pPr>
            <a:lvl3pPr indent="-317500" lvl="2" marL="1371600" algn="l">
              <a:lnSpc>
                <a:spcPct val="115000"/>
              </a:lnSpc>
              <a:spcBef>
                <a:spcPts val="0"/>
              </a:spcBef>
              <a:spcAft>
                <a:spcPts val="0"/>
              </a:spcAft>
              <a:buSzPts val="1400"/>
              <a:buChar char="■"/>
              <a:defRPr/>
            </a:lvl3pPr>
            <a:lvl4pPr indent="-317500" lvl="3" marL="1828800" algn="l">
              <a:lnSpc>
                <a:spcPct val="115000"/>
              </a:lnSpc>
              <a:spcBef>
                <a:spcPts val="0"/>
              </a:spcBef>
              <a:spcAft>
                <a:spcPts val="0"/>
              </a:spcAft>
              <a:buSzPts val="1400"/>
              <a:buChar char="●"/>
              <a:defRPr/>
            </a:lvl4pPr>
            <a:lvl5pPr indent="-317500" lvl="4" marL="2286000" algn="l">
              <a:lnSpc>
                <a:spcPct val="115000"/>
              </a:lnSpc>
              <a:spcBef>
                <a:spcPts val="0"/>
              </a:spcBef>
              <a:spcAft>
                <a:spcPts val="0"/>
              </a:spcAft>
              <a:buSzPts val="1400"/>
              <a:buChar char="○"/>
              <a:defRPr/>
            </a:lvl5pPr>
            <a:lvl6pPr indent="-317500" lvl="5" marL="2743200" algn="l">
              <a:lnSpc>
                <a:spcPct val="115000"/>
              </a:lnSpc>
              <a:spcBef>
                <a:spcPts val="0"/>
              </a:spcBef>
              <a:spcAft>
                <a:spcPts val="0"/>
              </a:spcAft>
              <a:buSzPts val="1400"/>
              <a:buChar char="■"/>
              <a:defRPr/>
            </a:lvl6pPr>
            <a:lvl7pPr indent="-317500" lvl="6" marL="3200400" algn="l">
              <a:lnSpc>
                <a:spcPct val="115000"/>
              </a:lnSpc>
              <a:spcBef>
                <a:spcPts val="0"/>
              </a:spcBef>
              <a:spcAft>
                <a:spcPts val="0"/>
              </a:spcAft>
              <a:buSzPts val="1400"/>
              <a:buChar char="●"/>
              <a:defRPr/>
            </a:lvl7pPr>
            <a:lvl8pPr indent="-317500" lvl="7" marL="3657600" algn="l">
              <a:lnSpc>
                <a:spcPct val="115000"/>
              </a:lnSpc>
              <a:spcBef>
                <a:spcPts val="0"/>
              </a:spcBef>
              <a:spcAft>
                <a:spcPts val="0"/>
              </a:spcAft>
              <a:buSzPts val="1400"/>
              <a:buChar char="○"/>
              <a:defRPr/>
            </a:lvl8pPr>
            <a:lvl9pPr indent="-317500" lvl="8" marL="4114800" algn="l">
              <a:lnSpc>
                <a:spcPct val="115000"/>
              </a:lnSpc>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a:noFill/>
          <a:ln>
            <a:noFill/>
          </a:ln>
        </p:spPr>
        <p:txBody>
          <a:bodyPr anchorCtr="0" anchor="ctr" bIns="91425" lIns="91425" spcFirstLastPara="1" rIns="91425" wrap="square" tIns="91425">
            <a:normAutofit/>
          </a:bodyPr>
          <a:lstStyle>
            <a:lvl1pPr indent="-228600" lvl="0" marL="457200" algn="l">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a:noFill/>
          <a:ln>
            <a:noFill/>
          </a:ln>
        </p:spPr>
        <p:txBody>
          <a:bodyPr anchorCtr="0" anchor="t" bIns="91425" lIns="91425" spcFirstLastPara="1" rIns="91425" wrap="square" tIns="91425">
            <a:norm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0"/>
              </a:spcBef>
              <a:spcAft>
                <a:spcPts val="0"/>
              </a:spcAft>
              <a:buSzPts val="1400"/>
              <a:buChar char="○"/>
              <a:defRPr/>
            </a:lvl2pPr>
            <a:lvl3pPr indent="-317500" lvl="2" marL="1371600" algn="ctr">
              <a:lnSpc>
                <a:spcPct val="115000"/>
              </a:lnSpc>
              <a:spcBef>
                <a:spcPts val="0"/>
              </a:spcBef>
              <a:spcAft>
                <a:spcPts val="0"/>
              </a:spcAft>
              <a:buSzPts val="1400"/>
              <a:buChar char="■"/>
              <a:defRPr/>
            </a:lvl3pPr>
            <a:lvl4pPr indent="-317500" lvl="3" marL="1828800" algn="ctr">
              <a:lnSpc>
                <a:spcPct val="115000"/>
              </a:lnSpc>
              <a:spcBef>
                <a:spcPts val="0"/>
              </a:spcBef>
              <a:spcAft>
                <a:spcPts val="0"/>
              </a:spcAft>
              <a:buSzPts val="1400"/>
              <a:buChar char="●"/>
              <a:defRPr/>
            </a:lvl4pPr>
            <a:lvl5pPr indent="-317500" lvl="4" marL="2286000" algn="ctr">
              <a:lnSpc>
                <a:spcPct val="115000"/>
              </a:lnSpc>
              <a:spcBef>
                <a:spcPts val="0"/>
              </a:spcBef>
              <a:spcAft>
                <a:spcPts val="0"/>
              </a:spcAft>
              <a:buSzPts val="1400"/>
              <a:buChar char="○"/>
              <a:defRPr/>
            </a:lvl5pPr>
            <a:lvl6pPr indent="-317500" lvl="5" marL="2743200" algn="ctr">
              <a:lnSpc>
                <a:spcPct val="115000"/>
              </a:lnSpc>
              <a:spcBef>
                <a:spcPts val="0"/>
              </a:spcBef>
              <a:spcAft>
                <a:spcPts val="0"/>
              </a:spcAft>
              <a:buSzPts val="1400"/>
              <a:buChar char="■"/>
              <a:defRPr/>
            </a:lvl6pPr>
            <a:lvl7pPr indent="-317500" lvl="6" marL="3200400" algn="ctr">
              <a:lnSpc>
                <a:spcPct val="115000"/>
              </a:lnSpc>
              <a:spcBef>
                <a:spcPts val="0"/>
              </a:spcBef>
              <a:spcAft>
                <a:spcPts val="0"/>
              </a:spcAft>
              <a:buSzPts val="1400"/>
              <a:buChar char="●"/>
              <a:defRPr/>
            </a:lvl7pPr>
            <a:lvl8pPr indent="-317500" lvl="7" marL="3657600" algn="ctr">
              <a:lnSpc>
                <a:spcPct val="115000"/>
              </a:lnSpc>
              <a:spcBef>
                <a:spcPts val="0"/>
              </a:spcBef>
              <a:spcAft>
                <a:spcPts val="0"/>
              </a:spcAft>
              <a:buSzPts val="1400"/>
              <a:buChar char="○"/>
              <a:defRPr/>
            </a:lvl8pPr>
            <a:lvl9pPr indent="-317500" lvl="8" marL="4114800" algn="ctr">
              <a:lnSpc>
                <a:spcPct val="115000"/>
              </a:lnSpc>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marR="0" rtl="0" algn="l">
              <a:lnSpc>
                <a:spcPct val="115000"/>
              </a:lnSpc>
              <a:spcBef>
                <a:spcPts val="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1pPr>
            <a:lvl2pPr indent="-317500" lvl="1" marL="9144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2pPr>
            <a:lvl3pPr indent="-317500" lvl="2" marL="13716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3pPr>
            <a:lvl4pPr indent="-317500" lvl="3" marL="18288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4pPr>
            <a:lvl5pPr indent="-317500" lvl="4" marL="22860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5pPr>
            <a:lvl6pPr indent="-317500" lvl="5" marL="27432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6pPr>
            <a:lvl7pPr indent="-317500" lvl="6" marL="32004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7pPr>
            <a:lvl8pPr indent="-317500" lvl="7" marL="36576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8pPr>
            <a:lvl9pPr indent="-317500" lvl="8" marL="41148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6.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7.jpg"/><Relationship Id="rId4" Type="http://schemas.openxmlformats.org/officeDocument/2006/relationships/image" Target="../media/image1.jpg"/><Relationship Id="rId5"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7.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8.jpg"/><Relationship Id="rId4" Type="http://schemas.openxmlformats.org/officeDocument/2006/relationships/image" Target="../media/image4.jpg"/><Relationship Id="rId5" Type="http://schemas.openxmlformats.org/officeDocument/2006/relationships/image" Target="../media/image6.jpg"/><Relationship Id="rId6" Type="http://schemas.openxmlformats.org/officeDocument/2006/relationships/image" Target="../media/image1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hyperlink" Target="http://www.youtube.com/watch?v=RkitRb5EL6I" TargetMode="External"/><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image" Target="../media/image5.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 Id="rId3" Type="http://schemas.openxmlformats.org/officeDocument/2006/relationships/hyperlink" Target="http://www.youtube.com/watch?v=lQ-RTuENU80" TargetMode="External"/><Relationship Id="rId4" Type="http://schemas.openxmlformats.org/officeDocument/2006/relationships/image" Target="../media/image2.jpg"/><Relationship Id="rId5" Type="http://schemas.openxmlformats.org/officeDocument/2006/relationships/hyperlink" Target="http://www.youtube.com/watch?v=7uR9lFBWnWA" TargetMode="External"/><Relationship Id="rId6" Type="http://schemas.openxmlformats.org/officeDocument/2006/relationships/image" Target="../media/image14.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 Id="rId3" Type="http://schemas.openxmlformats.org/officeDocument/2006/relationships/hyperlink" Target="http://www.youtube.com/watch?v=wmZQbmPQNvU" TargetMode="External"/><Relationship Id="rId4" Type="http://schemas.openxmlformats.org/officeDocument/2006/relationships/image" Target="../media/image9.jpg"/><Relationship Id="rId5" Type="http://schemas.openxmlformats.org/officeDocument/2006/relationships/hyperlink" Target="http://www.youtube.com/watch?v=b5JpLNn77bQ" TargetMode="External"/><Relationship Id="rId6" Type="http://schemas.openxmlformats.org/officeDocument/2006/relationships/image" Target="../media/image10.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 Id="rId3" Type="http://schemas.openxmlformats.org/officeDocument/2006/relationships/image" Target="../media/image29.jpg"/><Relationship Id="rId4" Type="http://schemas.openxmlformats.org/officeDocument/2006/relationships/image" Target="../media/image18.jpg"/><Relationship Id="rId5" Type="http://schemas.openxmlformats.org/officeDocument/2006/relationships/image" Target="../media/image33.jpg"/><Relationship Id="rId6" Type="http://schemas.openxmlformats.org/officeDocument/2006/relationships/image" Target="../media/image27.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 Id="rId3" Type="http://schemas.openxmlformats.org/officeDocument/2006/relationships/image" Target="../media/image12.jpg"/><Relationship Id="rId4" Type="http://schemas.openxmlformats.org/officeDocument/2006/relationships/hyperlink" Target="http://www.youtube.com/watch?v=Rq5B3zFDbOE" TargetMode="External"/><Relationship Id="rId5" Type="http://schemas.openxmlformats.org/officeDocument/2006/relationships/image" Target="../media/image26.jpg"/><Relationship Id="rId6" Type="http://schemas.openxmlformats.org/officeDocument/2006/relationships/image" Target="../media/image3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 Id="rId3" Type="http://schemas.openxmlformats.org/officeDocument/2006/relationships/image" Target="../media/image21.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 Id="rId3" Type="http://schemas.openxmlformats.org/officeDocument/2006/relationships/image" Target="../media/image15.jpg"/><Relationship Id="rId4" Type="http://schemas.openxmlformats.org/officeDocument/2006/relationships/image" Target="../media/image28.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6.xml"/><Relationship Id="rId3" Type="http://schemas.openxmlformats.org/officeDocument/2006/relationships/hyperlink" Target="http://www.youtube.com/watch?v=uXYktk8_KsY" TargetMode="External"/><Relationship Id="rId4" Type="http://schemas.openxmlformats.org/officeDocument/2006/relationships/image" Target="../media/image19.jpg"/><Relationship Id="rId5" Type="http://schemas.openxmlformats.org/officeDocument/2006/relationships/image" Target="../media/image25.jpg"/><Relationship Id="rId6" Type="http://schemas.openxmlformats.org/officeDocument/2006/relationships/image" Target="../media/image20.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7.xml"/><Relationship Id="rId3" Type="http://schemas.openxmlformats.org/officeDocument/2006/relationships/hyperlink" Target="http://www.youtube.com/watch?v=_SzbMEVYiyg" TargetMode="External"/><Relationship Id="rId4" Type="http://schemas.openxmlformats.org/officeDocument/2006/relationships/image" Target="../media/image22.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9.xml"/><Relationship Id="rId3" Type="http://schemas.openxmlformats.org/officeDocument/2006/relationships/hyperlink" Target="http://www.youtube.com/watch?v=tDJXTQWt1Mc" TargetMode="External"/><Relationship Id="rId4" Type="http://schemas.openxmlformats.org/officeDocument/2006/relationships/image" Target="../media/image31.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0.xml"/><Relationship Id="rId3" Type="http://schemas.openxmlformats.org/officeDocument/2006/relationships/hyperlink" Target="http://www.youtube.com/watch?v=J5jwEyDaR-0" TargetMode="External"/><Relationship Id="rId4" Type="http://schemas.openxmlformats.org/officeDocument/2006/relationships/image" Target="../media/image30.jpg"/><Relationship Id="rId5" Type="http://schemas.openxmlformats.org/officeDocument/2006/relationships/hyperlink" Target="http://www.youtube.com/watch?v=Jkiij9dJfcw" TargetMode="External"/><Relationship Id="rId6" Type="http://schemas.openxmlformats.org/officeDocument/2006/relationships/image" Target="../media/image23.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sp>
        <p:nvSpPr>
          <p:cNvPr id="54" name="Google Shape;54;p13"/>
          <p:cNvSpPr txBox="1"/>
          <p:nvPr/>
        </p:nvSpPr>
        <p:spPr>
          <a:xfrm>
            <a:off x="7415200" y="4757750"/>
            <a:ext cx="2243100" cy="5001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chemeClr val="dk1"/>
                </a:solidFill>
                <a:latin typeface="Spectral"/>
                <a:ea typeface="Spectral"/>
                <a:cs typeface="Spectral"/>
                <a:sym typeface="Spectral"/>
              </a:rPr>
              <a:t>Source: (Shirota, 2018)</a:t>
            </a:r>
            <a:endParaRPr b="0" i="0" sz="1800" u="none" cap="none" strike="noStrike">
              <a:solidFill>
                <a:schemeClr val="dk2"/>
              </a:solidFill>
              <a:latin typeface="Spectral"/>
              <a:ea typeface="Spectral"/>
              <a:cs typeface="Spectral"/>
              <a:sym typeface="Spectral"/>
            </a:endParaRPr>
          </a:p>
        </p:txBody>
      </p:sp>
      <p:sp>
        <p:nvSpPr>
          <p:cNvPr id="55" name="Google Shape;55;p13"/>
          <p:cNvSpPr/>
          <p:nvPr/>
        </p:nvSpPr>
        <p:spPr>
          <a:xfrm>
            <a:off x="0" y="1857375"/>
            <a:ext cx="9144000" cy="1371600"/>
          </a:xfrm>
          <a:prstGeom prst="rect">
            <a:avLst/>
          </a:prstGeom>
          <a:solidFill>
            <a:srgbClr val="B6D7A8"/>
          </a:solidFill>
          <a:ln cap="flat" cmpd="sng" w="9525">
            <a:solidFill>
              <a:srgbClr val="B6D7A8"/>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4000"/>
              <a:buFont typeface="Arial"/>
              <a:buNone/>
            </a:pPr>
            <a:r>
              <a:rPr b="0" i="0" lang="en" sz="4000" u="none" cap="none" strike="noStrike">
                <a:solidFill>
                  <a:srgbClr val="000000"/>
                </a:solidFill>
                <a:latin typeface="Spectral ExtraLight"/>
                <a:ea typeface="Spectral ExtraLight"/>
                <a:cs typeface="Spectral ExtraLight"/>
                <a:sym typeface="Spectral ExtraLight"/>
              </a:rPr>
              <a:t>The First 1000 Days</a:t>
            </a:r>
            <a:endParaRPr b="0" i="0" sz="4000" u="none" cap="none" strike="noStrike">
              <a:solidFill>
                <a:srgbClr val="000000"/>
              </a:solidFill>
              <a:latin typeface="Spectral ExtraLight"/>
              <a:ea typeface="Spectral ExtraLight"/>
              <a:cs typeface="Spectral ExtraLight"/>
              <a:sym typeface="Spectral ExtraLight"/>
            </a:endParaRPr>
          </a:p>
          <a:p>
            <a:pPr indent="0" lvl="0" marL="0" marR="0" rtl="0" algn="ctr">
              <a:lnSpc>
                <a:spcPct val="100000"/>
              </a:lnSpc>
              <a:spcBef>
                <a:spcPts val="0"/>
              </a:spcBef>
              <a:spcAft>
                <a:spcPts val="0"/>
              </a:spcAft>
              <a:buClr>
                <a:srgbClr val="000000"/>
              </a:buClr>
              <a:buSzPts val="2000"/>
              <a:buFont typeface="Arial"/>
              <a:buNone/>
            </a:pPr>
            <a:r>
              <a:rPr b="0" i="0" lang="en" sz="2000" u="none" cap="none" strike="noStrike">
                <a:solidFill>
                  <a:srgbClr val="000000"/>
                </a:solidFill>
                <a:latin typeface="Spectral ExtraLight"/>
                <a:ea typeface="Spectral ExtraLight"/>
                <a:cs typeface="Spectral ExtraLight"/>
                <a:sym typeface="Spectral ExtraLight"/>
              </a:rPr>
              <a:t>How to deliver exceptional care</a:t>
            </a:r>
            <a:endParaRPr b="0" i="0" sz="2000" u="none" cap="none" strike="noStrike">
              <a:solidFill>
                <a:srgbClr val="000000"/>
              </a:solidFill>
              <a:latin typeface="Spectral ExtraLight"/>
              <a:ea typeface="Spectral ExtraLight"/>
              <a:cs typeface="Spectral ExtraLight"/>
              <a:sym typeface="Spectral ExtraLight"/>
            </a:endParaRPr>
          </a:p>
          <a:p>
            <a:pPr indent="0" lvl="0" marL="0" marR="0" rtl="0" algn="ctr">
              <a:lnSpc>
                <a:spcPct val="100000"/>
              </a:lnSpc>
              <a:spcBef>
                <a:spcPts val="0"/>
              </a:spcBef>
              <a:spcAft>
                <a:spcPts val="0"/>
              </a:spcAft>
              <a:buClr>
                <a:srgbClr val="000000"/>
              </a:buClr>
              <a:buSzPts val="2000"/>
              <a:buFont typeface="Arial"/>
              <a:buNone/>
            </a:pPr>
            <a:r>
              <a:rPr b="0" i="1" lang="en" sz="2000" u="none" cap="none" strike="noStrike">
                <a:solidFill>
                  <a:srgbClr val="000000"/>
                </a:solidFill>
                <a:latin typeface="Spectral ExtraLight"/>
                <a:ea typeface="Spectral ExtraLight"/>
                <a:cs typeface="Spectral ExtraLight"/>
                <a:sym typeface="Spectral ExtraLight"/>
              </a:rPr>
              <a:t>By Rosalyn Silvers</a:t>
            </a:r>
            <a:endParaRPr b="0" i="1" sz="2000" u="none" cap="none" strike="noStrike">
              <a:solidFill>
                <a:srgbClr val="000000"/>
              </a:solidFill>
              <a:latin typeface="Spectral ExtraLight"/>
              <a:ea typeface="Spectral ExtraLight"/>
              <a:cs typeface="Spectral ExtraLight"/>
              <a:sym typeface="Spectral ExtraLight"/>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6D7A8"/>
        </a:solidFill>
      </p:bgPr>
    </p:bg>
    <p:spTree>
      <p:nvGrpSpPr>
        <p:cNvPr id="59" name="Shape 59"/>
        <p:cNvGrpSpPr/>
        <p:nvPr/>
      </p:nvGrpSpPr>
      <p:grpSpPr>
        <a:xfrm>
          <a:off x="0" y="0"/>
          <a:ext cx="0" cy="0"/>
          <a:chOff x="0" y="0"/>
          <a:chExt cx="0" cy="0"/>
        </a:xfrm>
      </p:grpSpPr>
      <p:sp>
        <p:nvSpPr>
          <p:cNvPr id="60" name="Google Shape;60;p14"/>
          <p:cNvSpPr txBox="1"/>
          <p:nvPr>
            <p:ph type="title"/>
          </p:nvPr>
        </p:nvSpPr>
        <p:spPr>
          <a:xfrm>
            <a:off x="311700" y="73550"/>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solidFill>
                  <a:schemeClr val="lt1"/>
                </a:solidFill>
                <a:latin typeface="Spectral ExtraLight"/>
                <a:ea typeface="Spectral ExtraLight"/>
                <a:cs typeface="Spectral ExtraLight"/>
                <a:sym typeface="Spectral ExtraLight"/>
              </a:rPr>
              <a:t>What are the first 1000 days?</a:t>
            </a:r>
            <a:endParaRPr>
              <a:solidFill>
                <a:schemeClr val="lt1"/>
              </a:solidFill>
              <a:latin typeface="Spectral ExtraLight"/>
              <a:ea typeface="Spectral ExtraLight"/>
              <a:cs typeface="Spectral ExtraLight"/>
              <a:sym typeface="Spectral ExtraLight"/>
            </a:endParaRPr>
          </a:p>
        </p:txBody>
      </p:sp>
      <p:sp>
        <p:nvSpPr>
          <p:cNvPr id="61" name="Google Shape;61;p14"/>
          <p:cNvSpPr txBox="1"/>
          <p:nvPr>
            <p:ph idx="1" type="body"/>
          </p:nvPr>
        </p:nvSpPr>
        <p:spPr>
          <a:xfrm>
            <a:off x="5446100" y="863550"/>
            <a:ext cx="3498000" cy="20655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1200"/>
              </a:spcBef>
              <a:spcAft>
                <a:spcPts val="1200"/>
              </a:spcAft>
              <a:buClr>
                <a:schemeClr val="dk1"/>
              </a:buClr>
              <a:buSzPts val="523"/>
              <a:buFont typeface="Arial"/>
              <a:buNone/>
            </a:pPr>
            <a:r>
              <a:rPr lang="en" sz="1000">
                <a:solidFill>
                  <a:srgbClr val="274E13"/>
                </a:solidFill>
              </a:rPr>
              <a:t>The Early Years &amp; Childcare Service (2021) explain Bronfenbrenner’s Ecological System as a theory which recognised the multiple factors in a child’s life which </a:t>
            </a:r>
            <a:r>
              <a:rPr lang="en" sz="1000">
                <a:solidFill>
                  <a:srgbClr val="274E13"/>
                </a:solidFill>
              </a:rPr>
              <a:t>affect</a:t>
            </a:r>
            <a:r>
              <a:rPr lang="en" sz="1000">
                <a:solidFill>
                  <a:srgbClr val="274E13"/>
                </a:solidFill>
              </a:rPr>
              <a:t> their future outcomes. The factors include love, care, nutrition, stable environment, social values and cultural values. Bronfenbrenner grouped his theory into five systems, making up the whole Ecological System of the Child.</a:t>
            </a:r>
            <a:endParaRPr sz="1000">
              <a:solidFill>
                <a:srgbClr val="274E13"/>
              </a:solidFill>
            </a:endParaRPr>
          </a:p>
        </p:txBody>
      </p:sp>
      <p:pic>
        <p:nvPicPr>
          <p:cNvPr id="62" name="Google Shape;62;p14"/>
          <p:cNvPicPr preferRelativeResize="0"/>
          <p:nvPr/>
        </p:nvPicPr>
        <p:blipFill rotWithShape="1">
          <a:blip r:embed="rId3">
            <a:alphaModFix/>
          </a:blip>
          <a:srcRect b="0" l="0" r="0" t="0"/>
          <a:stretch/>
        </p:blipFill>
        <p:spPr>
          <a:xfrm>
            <a:off x="123825" y="646250"/>
            <a:ext cx="5148277" cy="4117024"/>
          </a:xfrm>
          <a:prstGeom prst="rect">
            <a:avLst/>
          </a:prstGeom>
          <a:noFill/>
          <a:ln>
            <a:noFill/>
          </a:ln>
        </p:spPr>
      </p:pic>
      <p:sp>
        <p:nvSpPr>
          <p:cNvPr id="63" name="Google Shape;63;p14"/>
          <p:cNvSpPr txBox="1"/>
          <p:nvPr/>
        </p:nvSpPr>
        <p:spPr>
          <a:xfrm>
            <a:off x="5446100" y="454050"/>
            <a:ext cx="3029100" cy="409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en" sz="1800" u="none" cap="none" strike="noStrike">
                <a:solidFill>
                  <a:srgbClr val="274E13"/>
                </a:solidFill>
                <a:latin typeface="Spectral SemiBold"/>
                <a:ea typeface="Spectral SemiBold"/>
                <a:cs typeface="Spectral SemiBold"/>
                <a:sym typeface="Spectral SemiBold"/>
              </a:rPr>
              <a:t>Bronfenbrenner</a:t>
            </a:r>
            <a:endParaRPr b="0" i="0" sz="1800" u="none" cap="none" strike="noStrike">
              <a:solidFill>
                <a:srgbClr val="274E13"/>
              </a:solidFill>
              <a:latin typeface="Spectral SemiBold"/>
              <a:ea typeface="Spectral SemiBold"/>
              <a:cs typeface="Spectral SemiBold"/>
              <a:sym typeface="Spectral SemiBold"/>
            </a:endParaRPr>
          </a:p>
        </p:txBody>
      </p:sp>
      <p:sp>
        <p:nvSpPr>
          <p:cNvPr id="64" name="Google Shape;64;p14"/>
          <p:cNvSpPr txBox="1"/>
          <p:nvPr/>
        </p:nvSpPr>
        <p:spPr>
          <a:xfrm>
            <a:off x="2700325" y="4734000"/>
            <a:ext cx="2043000" cy="409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300"/>
              <a:buFont typeface="Arial"/>
              <a:buNone/>
            </a:pPr>
            <a:r>
              <a:rPr i="0" lang="en" sz="1000" u="none" cap="none" strike="noStrike">
                <a:solidFill>
                  <a:schemeClr val="dk1"/>
                </a:solidFill>
              </a:rPr>
              <a:t>Source: (Frontiers, 2023)</a:t>
            </a:r>
            <a:endParaRPr i="0" sz="1000" u="none" cap="none" strike="noStrike">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34F5C"/>
        </a:solidFill>
      </p:bgPr>
    </p:bg>
    <p:spTree>
      <p:nvGrpSpPr>
        <p:cNvPr id="68" name="Shape 68"/>
        <p:cNvGrpSpPr/>
        <p:nvPr/>
      </p:nvGrpSpPr>
      <p:grpSpPr>
        <a:xfrm>
          <a:off x="0" y="0"/>
          <a:ext cx="0" cy="0"/>
          <a:chOff x="0" y="0"/>
          <a:chExt cx="0" cy="0"/>
        </a:xfrm>
      </p:grpSpPr>
      <p:sp>
        <p:nvSpPr>
          <p:cNvPr id="69" name="Google Shape;69;p15"/>
          <p:cNvSpPr txBox="1"/>
          <p:nvPr>
            <p:ph idx="1" type="body"/>
          </p:nvPr>
        </p:nvSpPr>
        <p:spPr>
          <a:xfrm>
            <a:off x="1568550" y="542925"/>
            <a:ext cx="6006900" cy="43245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1200"/>
              </a:spcBef>
              <a:spcAft>
                <a:spcPts val="0"/>
              </a:spcAft>
              <a:buSzPts val="523"/>
              <a:buNone/>
            </a:pPr>
            <a:r>
              <a:rPr b="1" lang="en" sz="1500">
                <a:solidFill>
                  <a:schemeClr val="lt1"/>
                </a:solidFill>
                <a:latin typeface="Caveat"/>
                <a:ea typeface="Caveat"/>
                <a:cs typeface="Caveat"/>
                <a:sym typeface="Caveat"/>
              </a:rPr>
              <a:t>Microsystem: The system of the closest people in the child’s life who offer love, care and nurturing. As well as the parents/carers and close family, this system also includes Early Years Practitioners.</a:t>
            </a:r>
            <a:endParaRPr b="1" sz="1500">
              <a:solidFill>
                <a:schemeClr val="lt1"/>
              </a:solidFill>
              <a:latin typeface="Caveat"/>
              <a:ea typeface="Caveat"/>
              <a:cs typeface="Caveat"/>
              <a:sym typeface="Caveat"/>
            </a:endParaRPr>
          </a:p>
          <a:p>
            <a:pPr indent="0" lvl="0" marL="0" rtl="0" algn="l">
              <a:lnSpc>
                <a:spcPct val="100000"/>
              </a:lnSpc>
              <a:spcBef>
                <a:spcPts val="1200"/>
              </a:spcBef>
              <a:spcAft>
                <a:spcPts val="0"/>
              </a:spcAft>
              <a:buSzPts val="523"/>
              <a:buNone/>
            </a:pPr>
            <a:r>
              <a:rPr b="1" lang="en" sz="1500">
                <a:solidFill>
                  <a:schemeClr val="lt1"/>
                </a:solidFill>
                <a:latin typeface="Caveat"/>
                <a:ea typeface="Caveat"/>
                <a:cs typeface="Caveat"/>
                <a:sym typeface="Caveat"/>
              </a:rPr>
              <a:t>Mesosystem: The system of the harmony between those in the Microsystem, for example the successful partnership between families and nurseries.</a:t>
            </a:r>
            <a:endParaRPr b="1" sz="1500">
              <a:solidFill>
                <a:schemeClr val="lt1"/>
              </a:solidFill>
              <a:latin typeface="Caveat"/>
              <a:ea typeface="Caveat"/>
              <a:cs typeface="Caveat"/>
              <a:sym typeface="Caveat"/>
            </a:endParaRPr>
          </a:p>
          <a:p>
            <a:pPr indent="0" lvl="0" marL="0" rtl="0" algn="l">
              <a:lnSpc>
                <a:spcPct val="100000"/>
              </a:lnSpc>
              <a:spcBef>
                <a:spcPts val="1200"/>
              </a:spcBef>
              <a:spcAft>
                <a:spcPts val="0"/>
              </a:spcAft>
              <a:buSzPts val="523"/>
              <a:buNone/>
            </a:pPr>
            <a:r>
              <a:rPr b="1" lang="en" sz="1500">
                <a:solidFill>
                  <a:schemeClr val="lt1"/>
                </a:solidFill>
                <a:latin typeface="Caveat"/>
                <a:ea typeface="Caveat"/>
                <a:cs typeface="Caveat"/>
                <a:sym typeface="Caveat"/>
              </a:rPr>
              <a:t>Exosystem: The system which can indirectly affect a child therefore having an impact on the important factors needed to create positive future outcomes. This includes parental workplace and local community.</a:t>
            </a:r>
            <a:endParaRPr b="1" sz="1500">
              <a:solidFill>
                <a:schemeClr val="lt1"/>
              </a:solidFill>
              <a:latin typeface="Caveat"/>
              <a:ea typeface="Caveat"/>
              <a:cs typeface="Caveat"/>
              <a:sym typeface="Caveat"/>
            </a:endParaRPr>
          </a:p>
          <a:p>
            <a:pPr indent="0" lvl="0" marL="0" rtl="0" algn="l">
              <a:lnSpc>
                <a:spcPct val="100000"/>
              </a:lnSpc>
              <a:spcBef>
                <a:spcPts val="1200"/>
              </a:spcBef>
              <a:spcAft>
                <a:spcPts val="0"/>
              </a:spcAft>
              <a:buSzPts val="523"/>
              <a:buNone/>
            </a:pPr>
            <a:r>
              <a:rPr b="1" lang="en" sz="1500">
                <a:solidFill>
                  <a:schemeClr val="lt1"/>
                </a:solidFill>
                <a:latin typeface="Caveat"/>
                <a:ea typeface="Caveat"/>
                <a:cs typeface="Caveat"/>
                <a:sym typeface="Caveat"/>
              </a:rPr>
              <a:t>Macrosystem: This is the larger system of societal agencies which impact the child. This includes government policies, freedoms, cultural upbringing, the economy and whether the country is in war, and all that entails with that, or not.</a:t>
            </a:r>
            <a:endParaRPr b="1" sz="1500">
              <a:solidFill>
                <a:schemeClr val="lt1"/>
              </a:solidFill>
              <a:latin typeface="Caveat"/>
              <a:ea typeface="Caveat"/>
              <a:cs typeface="Caveat"/>
              <a:sym typeface="Caveat"/>
            </a:endParaRPr>
          </a:p>
          <a:p>
            <a:pPr indent="0" lvl="0" marL="0" rtl="0" algn="l">
              <a:lnSpc>
                <a:spcPct val="100000"/>
              </a:lnSpc>
              <a:spcBef>
                <a:spcPts val="1200"/>
              </a:spcBef>
              <a:spcAft>
                <a:spcPts val="0"/>
              </a:spcAft>
              <a:buSzPts val="523"/>
              <a:buNone/>
            </a:pPr>
            <a:r>
              <a:rPr b="1" lang="en" sz="1500">
                <a:solidFill>
                  <a:schemeClr val="lt1"/>
                </a:solidFill>
                <a:latin typeface="Caveat"/>
                <a:ea typeface="Caveat"/>
                <a:cs typeface="Caveat"/>
                <a:sym typeface="Caveat"/>
              </a:rPr>
              <a:t>Chronosystems: Defined as the ‘patterns and changes of environmental events’. This includes the time frame for events to become stable enough to reduce trauma to a child. As well as social changes which impact the child, as demonstrated by Rice (2023) when reporting the rising cost of childcare keeping children out of settings.</a:t>
            </a:r>
            <a:endParaRPr b="1" sz="1500">
              <a:solidFill>
                <a:schemeClr val="lt1"/>
              </a:solidFill>
              <a:latin typeface="Caveat"/>
              <a:ea typeface="Caveat"/>
              <a:cs typeface="Caveat"/>
              <a:sym typeface="Caveat"/>
            </a:endParaRPr>
          </a:p>
          <a:p>
            <a:pPr indent="0" lvl="0" marL="0" rtl="0" algn="l">
              <a:lnSpc>
                <a:spcPct val="105000"/>
              </a:lnSpc>
              <a:spcBef>
                <a:spcPts val="1200"/>
              </a:spcBef>
              <a:spcAft>
                <a:spcPts val="1200"/>
              </a:spcAft>
              <a:buSzPts val="523"/>
              <a:buNone/>
            </a:pPr>
            <a:r>
              <a:t/>
            </a:r>
            <a:endParaRPr b="1" sz="1500">
              <a:solidFill>
                <a:schemeClr val="lt1"/>
              </a:solidFill>
              <a:latin typeface="Caveat"/>
              <a:ea typeface="Caveat"/>
              <a:cs typeface="Caveat"/>
              <a:sym typeface="Caveat"/>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4CCCC"/>
        </a:solidFill>
      </p:bgPr>
    </p:bg>
    <p:spTree>
      <p:nvGrpSpPr>
        <p:cNvPr id="73" name="Shape 73"/>
        <p:cNvGrpSpPr/>
        <p:nvPr/>
      </p:nvGrpSpPr>
      <p:grpSpPr>
        <a:xfrm>
          <a:off x="0" y="0"/>
          <a:ext cx="0" cy="0"/>
          <a:chOff x="0" y="0"/>
          <a:chExt cx="0" cy="0"/>
        </a:xfrm>
      </p:grpSpPr>
      <p:sp>
        <p:nvSpPr>
          <p:cNvPr id="74" name="Google Shape;74;p16"/>
          <p:cNvSpPr/>
          <p:nvPr/>
        </p:nvSpPr>
        <p:spPr>
          <a:xfrm>
            <a:off x="5891175" y="85750"/>
            <a:ext cx="2948100" cy="2209800"/>
          </a:xfrm>
          <a:prstGeom prst="ellipse">
            <a:avLst/>
          </a:prstGeom>
          <a:solidFill>
            <a:srgbClr val="E0666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75" name="Google Shape;75;p16"/>
          <p:cNvSpPr txBox="1"/>
          <p:nvPr>
            <p:ph idx="1" type="body"/>
          </p:nvPr>
        </p:nvSpPr>
        <p:spPr>
          <a:xfrm>
            <a:off x="211675" y="366650"/>
            <a:ext cx="3029100" cy="4157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1200"/>
              </a:spcBef>
              <a:spcAft>
                <a:spcPts val="0"/>
              </a:spcAft>
              <a:buClr>
                <a:schemeClr val="dk1"/>
              </a:buClr>
              <a:buSzPts val="440"/>
              <a:buFont typeface="Arial"/>
              <a:buNone/>
            </a:pPr>
            <a:r>
              <a:rPr lang="en" sz="1000">
                <a:solidFill>
                  <a:schemeClr val="dk1"/>
                </a:solidFill>
              </a:rPr>
              <a:t>The Australian Government (2022) explains the first 1000 days as the time frame from conception to 24 months (2 years) old. During this time, an infant is unconsciously developing their brain, immune system and their physical body.</a:t>
            </a:r>
            <a:endParaRPr sz="1000">
              <a:solidFill>
                <a:schemeClr val="dk1"/>
              </a:solidFill>
            </a:endParaRPr>
          </a:p>
          <a:p>
            <a:pPr indent="0" lvl="0" marL="0" rtl="0" algn="l">
              <a:lnSpc>
                <a:spcPct val="100000"/>
              </a:lnSpc>
              <a:spcBef>
                <a:spcPts val="1200"/>
              </a:spcBef>
              <a:spcAft>
                <a:spcPts val="0"/>
              </a:spcAft>
              <a:buClr>
                <a:schemeClr val="dk1"/>
              </a:buClr>
              <a:buSzPts val="440"/>
              <a:buFont typeface="Arial"/>
              <a:buNone/>
            </a:pPr>
            <a:r>
              <a:rPr lang="en" sz="1000">
                <a:solidFill>
                  <a:schemeClr val="dk1"/>
                </a:solidFill>
              </a:rPr>
              <a:t>There are significant factors which contribute to the healthy development of a child in the womb, mainly nutrition and stress.</a:t>
            </a:r>
            <a:endParaRPr sz="1000">
              <a:solidFill>
                <a:schemeClr val="dk1"/>
              </a:solidFill>
            </a:endParaRPr>
          </a:p>
          <a:p>
            <a:pPr indent="0" lvl="0" marL="0" rtl="0" algn="l">
              <a:lnSpc>
                <a:spcPct val="100000"/>
              </a:lnSpc>
              <a:spcBef>
                <a:spcPts val="1200"/>
              </a:spcBef>
              <a:spcAft>
                <a:spcPts val="0"/>
              </a:spcAft>
              <a:buClr>
                <a:schemeClr val="dk1"/>
              </a:buClr>
              <a:buSzPts val="440"/>
              <a:buFont typeface="Arial"/>
              <a:buNone/>
            </a:pPr>
            <a:r>
              <a:rPr lang="en" sz="1000">
                <a:solidFill>
                  <a:schemeClr val="dk1"/>
                </a:solidFill>
              </a:rPr>
              <a:t>Outside of the womb, the infant can be nurtured through additional factors such as stable and loving parents/carers, safety, sensory stimulation and play. Play is a varied term which can include a number of other important factors.</a:t>
            </a:r>
            <a:endParaRPr sz="1000">
              <a:solidFill>
                <a:schemeClr val="dk1"/>
              </a:solidFill>
            </a:endParaRPr>
          </a:p>
          <a:p>
            <a:pPr indent="0" lvl="0" marL="0" rtl="0" algn="l">
              <a:lnSpc>
                <a:spcPct val="105000"/>
              </a:lnSpc>
              <a:spcBef>
                <a:spcPts val="1200"/>
              </a:spcBef>
              <a:spcAft>
                <a:spcPts val="1200"/>
              </a:spcAft>
              <a:buSzPts val="440"/>
              <a:buNone/>
            </a:pPr>
            <a:r>
              <a:t/>
            </a:r>
            <a:endParaRPr sz="1000">
              <a:solidFill>
                <a:schemeClr val="dk1"/>
              </a:solidFill>
            </a:endParaRPr>
          </a:p>
        </p:txBody>
      </p:sp>
      <p:sp>
        <p:nvSpPr>
          <p:cNvPr id="76" name="Google Shape;76;p16"/>
          <p:cNvSpPr txBox="1"/>
          <p:nvPr>
            <p:ph idx="2" type="body"/>
          </p:nvPr>
        </p:nvSpPr>
        <p:spPr>
          <a:xfrm>
            <a:off x="5978625" y="476150"/>
            <a:ext cx="2679600" cy="16050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1400"/>
              <a:buNone/>
            </a:pPr>
            <a:r>
              <a:rPr lang="en" sz="1300">
                <a:solidFill>
                  <a:schemeClr val="lt1"/>
                </a:solidFill>
                <a:latin typeface="Caveat"/>
                <a:ea typeface="Caveat"/>
                <a:cs typeface="Caveat"/>
                <a:sym typeface="Caveat"/>
              </a:rPr>
              <a:t>The EYFS lays out the foundations needed to fulfill a child’s future potential, the values made most important include high quality education, safety, happiness, good parenting and positive life experiences especially in the Early Years. (Statutory framework for the early years foundation stage)</a:t>
            </a:r>
            <a:endParaRPr sz="1300">
              <a:solidFill>
                <a:schemeClr val="lt1"/>
              </a:solidFill>
              <a:latin typeface="Caveat"/>
              <a:ea typeface="Caveat"/>
              <a:cs typeface="Caveat"/>
              <a:sym typeface="Caveat"/>
            </a:endParaRPr>
          </a:p>
          <a:p>
            <a:pPr indent="0" lvl="0" marL="0" rtl="0" algn="ctr">
              <a:lnSpc>
                <a:spcPct val="115000"/>
              </a:lnSpc>
              <a:spcBef>
                <a:spcPts val="1200"/>
              </a:spcBef>
              <a:spcAft>
                <a:spcPts val="1200"/>
              </a:spcAft>
              <a:buSzPts val="1400"/>
              <a:buNone/>
            </a:pPr>
            <a:r>
              <a:t/>
            </a:r>
            <a:endParaRPr sz="1300">
              <a:solidFill>
                <a:schemeClr val="lt1"/>
              </a:solidFill>
              <a:latin typeface="Caveat"/>
              <a:ea typeface="Caveat"/>
              <a:cs typeface="Caveat"/>
              <a:sym typeface="Caveat"/>
            </a:endParaRPr>
          </a:p>
        </p:txBody>
      </p:sp>
      <p:sp>
        <p:nvSpPr>
          <p:cNvPr id="77" name="Google Shape;77;p16"/>
          <p:cNvSpPr txBox="1"/>
          <p:nvPr/>
        </p:nvSpPr>
        <p:spPr>
          <a:xfrm>
            <a:off x="5850675" y="85750"/>
            <a:ext cx="3029100" cy="4095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rPr i="0" lang="en" sz="2500" u="none" cap="none" strike="noStrike">
                <a:solidFill>
                  <a:schemeClr val="lt1"/>
                </a:solidFill>
                <a:latin typeface="Caveat SemiBold"/>
                <a:ea typeface="Caveat SemiBold"/>
                <a:cs typeface="Caveat SemiBold"/>
                <a:sym typeface="Caveat SemiBold"/>
              </a:rPr>
              <a:t>EYFS</a:t>
            </a:r>
            <a:endParaRPr i="0" sz="2500" u="none" cap="none" strike="noStrike">
              <a:solidFill>
                <a:schemeClr val="lt1"/>
              </a:solidFill>
              <a:latin typeface="Caveat SemiBold"/>
              <a:ea typeface="Caveat SemiBold"/>
              <a:cs typeface="Caveat SemiBold"/>
              <a:sym typeface="Caveat SemiBold"/>
            </a:endParaRPr>
          </a:p>
        </p:txBody>
      </p:sp>
      <p:pic>
        <p:nvPicPr>
          <p:cNvPr id="78" name="Google Shape;78;p16"/>
          <p:cNvPicPr preferRelativeResize="0"/>
          <p:nvPr/>
        </p:nvPicPr>
        <p:blipFill rotWithShape="1">
          <a:blip r:embed="rId3">
            <a:alphaModFix/>
          </a:blip>
          <a:srcRect b="0" l="0" r="0" t="0"/>
          <a:stretch/>
        </p:blipFill>
        <p:spPr>
          <a:xfrm>
            <a:off x="5961162" y="2571750"/>
            <a:ext cx="2947975" cy="2209875"/>
          </a:xfrm>
          <a:prstGeom prst="rect">
            <a:avLst/>
          </a:prstGeom>
          <a:noFill/>
          <a:ln>
            <a:noFill/>
          </a:ln>
        </p:spPr>
      </p:pic>
      <p:sp>
        <p:nvSpPr>
          <p:cNvPr id="79" name="Google Shape;79;p16"/>
          <p:cNvSpPr txBox="1"/>
          <p:nvPr/>
        </p:nvSpPr>
        <p:spPr>
          <a:xfrm>
            <a:off x="5795975" y="4714875"/>
            <a:ext cx="2486100" cy="2859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300"/>
              <a:buFont typeface="Arial"/>
              <a:buNone/>
            </a:pPr>
            <a:r>
              <a:rPr i="0" lang="en" sz="1000" u="none" cap="none" strike="noStrike">
                <a:solidFill>
                  <a:schemeClr val="dk1"/>
                </a:solidFill>
              </a:rPr>
              <a:t>Source: (Hammun, 2016)</a:t>
            </a:r>
            <a:endParaRPr i="0" sz="1000" u="none" cap="none" strike="noStrike">
              <a:solidFill>
                <a:schemeClr val="dk1"/>
              </a:solidFill>
            </a:endParaRPr>
          </a:p>
        </p:txBody>
      </p:sp>
      <p:pic>
        <p:nvPicPr>
          <p:cNvPr id="80" name="Google Shape;80;p16"/>
          <p:cNvPicPr preferRelativeResize="0"/>
          <p:nvPr/>
        </p:nvPicPr>
        <p:blipFill rotWithShape="1">
          <a:blip r:embed="rId4">
            <a:alphaModFix/>
          </a:blip>
          <a:srcRect b="0" l="0" r="0" t="0"/>
          <a:stretch/>
        </p:blipFill>
        <p:spPr>
          <a:xfrm>
            <a:off x="3240775" y="366662"/>
            <a:ext cx="2571749" cy="1714500"/>
          </a:xfrm>
          <a:prstGeom prst="rect">
            <a:avLst/>
          </a:prstGeom>
          <a:noFill/>
          <a:ln>
            <a:noFill/>
          </a:ln>
        </p:spPr>
      </p:pic>
      <p:sp>
        <p:nvSpPr>
          <p:cNvPr id="81" name="Google Shape;81;p16"/>
          <p:cNvSpPr txBox="1"/>
          <p:nvPr/>
        </p:nvSpPr>
        <p:spPr>
          <a:xfrm>
            <a:off x="3240775" y="2081150"/>
            <a:ext cx="2486100" cy="2859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300"/>
              <a:buFont typeface="Arial"/>
              <a:buNone/>
            </a:pPr>
            <a:r>
              <a:rPr i="0" lang="en" sz="1000" u="none" cap="none" strike="noStrike">
                <a:solidFill>
                  <a:schemeClr val="dk1"/>
                </a:solidFill>
              </a:rPr>
              <a:t>Source: (Prostock, 2023a)</a:t>
            </a:r>
            <a:endParaRPr i="0" sz="1000" u="none" cap="none" strike="noStrike">
              <a:solidFill>
                <a:schemeClr val="dk1"/>
              </a:solidFill>
            </a:endParaRPr>
          </a:p>
        </p:txBody>
      </p:sp>
      <p:pic>
        <p:nvPicPr>
          <p:cNvPr id="82" name="Google Shape;82;p16"/>
          <p:cNvPicPr preferRelativeResize="0"/>
          <p:nvPr/>
        </p:nvPicPr>
        <p:blipFill rotWithShape="1">
          <a:blip r:embed="rId5">
            <a:alphaModFix/>
          </a:blip>
          <a:srcRect b="0" l="0" r="0" t="0"/>
          <a:stretch/>
        </p:blipFill>
        <p:spPr>
          <a:xfrm>
            <a:off x="3197950" y="2571750"/>
            <a:ext cx="2571749" cy="1714500"/>
          </a:xfrm>
          <a:prstGeom prst="rect">
            <a:avLst/>
          </a:prstGeom>
          <a:noFill/>
          <a:ln>
            <a:noFill/>
          </a:ln>
        </p:spPr>
      </p:pic>
      <p:sp>
        <p:nvSpPr>
          <p:cNvPr id="83" name="Google Shape;83;p16"/>
          <p:cNvSpPr txBox="1"/>
          <p:nvPr/>
        </p:nvSpPr>
        <p:spPr>
          <a:xfrm>
            <a:off x="3197950" y="4286250"/>
            <a:ext cx="2486100" cy="2859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300"/>
              <a:buFont typeface="Arial"/>
              <a:buNone/>
            </a:pPr>
            <a:r>
              <a:rPr i="0" lang="en" sz="1000" u="none" cap="none" strike="noStrike"/>
              <a:t>Source: (Prostock, 2023b)</a:t>
            </a:r>
            <a:endParaRPr i="0" sz="1000" u="none" cap="none" strike="noStrike"/>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7" name="Shape 87"/>
        <p:cNvGrpSpPr/>
        <p:nvPr/>
      </p:nvGrpSpPr>
      <p:grpSpPr>
        <a:xfrm>
          <a:off x="0" y="0"/>
          <a:ext cx="0" cy="0"/>
          <a:chOff x="0" y="0"/>
          <a:chExt cx="0" cy="0"/>
        </a:xfrm>
      </p:grpSpPr>
      <p:sp>
        <p:nvSpPr>
          <p:cNvPr id="88" name="Google Shape;88;p17"/>
          <p:cNvSpPr/>
          <p:nvPr/>
        </p:nvSpPr>
        <p:spPr>
          <a:xfrm>
            <a:off x="4819650" y="876300"/>
            <a:ext cx="4152900" cy="3416400"/>
          </a:xfrm>
          <a:prstGeom prst="flowChartAlternateProcess">
            <a:avLst/>
          </a:prstGeom>
          <a:solidFill>
            <a:srgbClr val="DD7E6B"/>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89" name="Google Shape;89;p17"/>
          <p:cNvSpPr txBox="1"/>
          <p:nvPr>
            <p:ph type="title"/>
          </p:nvPr>
        </p:nvSpPr>
        <p:spPr>
          <a:xfrm>
            <a:off x="311700" y="179775"/>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2800"/>
              <a:buNone/>
            </a:pPr>
            <a:r>
              <a:rPr lang="en" sz="3020">
                <a:solidFill>
                  <a:schemeClr val="lt1"/>
                </a:solidFill>
                <a:latin typeface="Caveat"/>
                <a:ea typeface="Caveat"/>
                <a:cs typeface="Caveat"/>
                <a:sym typeface="Caveat"/>
              </a:rPr>
              <a:t>In Contrast…</a:t>
            </a:r>
            <a:endParaRPr sz="3020">
              <a:solidFill>
                <a:schemeClr val="lt1"/>
              </a:solidFill>
              <a:latin typeface="Caveat"/>
              <a:ea typeface="Caveat"/>
              <a:cs typeface="Caveat"/>
              <a:sym typeface="Caveat"/>
            </a:endParaRPr>
          </a:p>
        </p:txBody>
      </p:sp>
      <p:sp>
        <p:nvSpPr>
          <p:cNvPr id="90" name="Google Shape;90;p17"/>
          <p:cNvSpPr txBox="1"/>
          <p:nvPr>
            <p:ph idx="1" type="body"/>
          </p:nvPr>
        </p:nvSpPr>
        <p:spPr>
          <a:xfrm>
            <a:off x="245025" y="1209675"/>
            <a:ext cx="3136500" cy="3695700"/>
          </a:xfrm>
          <a:prstGeom prst="rect">
            <a:avLst/>
          </a:prstGeom>
          <a:noFill/>
          <a:ln>
            <a:noFill/>
          </a:ln>
        </p:spPr>
        <p:txBody>
          <a:bodyPr anchorCtr="0" anchor="t" bIns="91425" lIns="91425" spcFirstLastPara="1" rIns="91425" wrap="square" tIns="91425">
            <a:normAutofit lnSpcReduction="10000"/>
          </a:bodyPr>
          <a:lstStyle/>
          <a:p>
            <a:pPr indent="0" lvl="0" marL="0" rtl="0" algn="l">
              <a:lnSpc>
                <a:spcPct val="100000"/>
              </a:lnSpc>
              <a:spcBef>
                <a:spcPts val="0"/>
              </a:spcBef>
              <a:spcAft>
                <a:spcPts val="1200"/>
              </a:spcAft>
              <a:buSzPts val="1400"/>
              <a:buNone/>
            </a:pPr>
            <a:r>
              <a:rPr b="1" lang="en" sz="1500">
                <a:solidFill>
                  <a:schemeClr val="dk1"/>
                </a:solidFill>
                <a:latin typeface="Caveat"/>
                <a:ea typeface="Caveat"/>
                <a:cs typeface="Caveat"/>
                <a:sym typeface="Caveat"/>
              </a:rPr>
              <a:t>Wallander et al. (2021) studied children exposed to adverse experiences in their first 1000 days and found that they are at a much greater risk of health and developmental issues. This is significantly reduced if it is a singular adverse factor (for example, teenage parenting) however when the adverse experiences are grouped, such as poverty, single parenting, teenage parenting, food deprivation, alcohol and substance misuse. The worse the outcomes for the child. Outcomes in this study were defined as problematic by their clinical description. They included poor health, obesity, internalising problems, externalising problems, educational struggles including letter naming and counting.</a:t>
            </a:r>
            <a:endParaRPr b="1" sz="1500">
              <a:solidFill>
                <a:schemeClr val="dk1"/>
              </a:solidFill>
              <a:latin typeface="Caveat"/>
              <a:ea typeface="Caveat"/>
              <a:cs typeface="Caveat"/>
              <a:sym typeface="Caveat"/>
            </a:endParaRPr>
          </a:p>
        </p:txBody>
      </p:sp>
      <p:sp>
        <p:nvSpPr>
          <p:cNvPr id="91" name="Google Shape;91;p17"/>
          <p:cNvSpPr txBox="1"/>
          <p:nvPr>
            <p:ph idx="2" type="body"/>
          </p:nvPr>
        </p:nvSpPr>
        <p:spPr>
          <a:xfrm>
            <a:off x="4972650" y="949275"/>
            <a:ext cx="3999900" cy="3416400"/>
          </a:xfrm>
          <a:prstGeom prst="rect">
            <a:avLst/>
          </a:prstGeom>
          <a:noFill/>
          <a:ln>
            <a:noFill/>
          </a:ln>
        </p:spPr>
        <p:txBody>
          <a:bodyPr anchorCtr="0" anchor="t" bIns="91425" lIns="91425" spcFirstLastPara="1" rIns="91425" wrap="square" tIns="91425">
            <a:normAutofit lnSpcReduction="10000"/>
          </a:bodyPr>
          <a:lstStyle/>
          <a:p>
            <a:pPr indent="0" lvl="0" marL="0" rtl="0" algn="l">
              <a:lnSpc>
                <a:spcPct val="100000"/>
              </a:lnSpc>
              <a:spcBef>
                <a:spcPts val="0"/>
              </a:spcBef>
              <a:spcAft>
                <a:spcPts val="0"/>
              </a:spcAft>
              <a:buSzPts val="1400"/>
              <a:buNone/>
            </a:pPr>
            <a:r>
              <a:rPr b="1" lang="en" sz="1500">
                <a:solidFill>
                  <a:schemeClr val="dk1"/>
                </a:solidFill>
                <a:latin typeface="Caveat"/>
                <a:ea typeface="Caveat"/>
                <a:cs typeface="Caveat"/>
                <a:sym typeface="Caveat"/>
              </a:rPr>
              <a:t>The NSPCC (2021) recognise the factors which can cause attachment issues between parents and children. Outlining abuse, trauma, parental mental ill health, substance misuse, child within the care system, parental separation, low income and bereavement. Describing signs to look out for which could be especially useful in delivering high quality Early Years Education, they note the following:</a:t>
            </a:r>
            <a:endParaRPr b="1" sz="1500">
              <a:solidFill>
                <a:schemeClr val="dk1"/>
              </a:solidFill>
              <a:latin typeface="Caveat"/>
              <a:ea typeface="Caveat"/>
              <a:cs typeface="Caveat"/>
              <a:sym typeface="Caveat"/>
            </a:endParaRPr>
          </a:p>
          <a:p>
            <a:pPr indent="-323850" lvl="0" marL="457200" rtl="0" algn="l">
              <a:lnSpc>
                <a:spcPct val="100000"/>
              </a:lnSpc>
              <a:spcBef>
                <a:spcPts val="1200"/>
              </a:spcBef>
              <a:spcAft>
                <a:spcPts val="0"/>
              </a:spcAft>
              <a:buClr>
                <a:schemeClr val="dk1"/>
              </a:buClr>
              <a:buSzPts val="1500"/>
              <a:buFont typeface="Caveat"/>
              <a:buChar char="●"/>
            </a:pPr>
            <a:r>
              <a:rPr b="1" lang="en" sz="1500">
                <a:solidFill>
                  <a:schemeClr val="dk1"/>
                </a:solidFill>
                <a:latin typeface="Caveat"/>
                <a:ea typeface="Caveat"/>
                <a:cs typeface="Caveat"/>
                <a:sym typeface="Caveat"/>
              </a:rPr>
              <a:t>Fear and avoidance of parent/carer</a:t>
            </a:r>
            <a:endParaRPr b="1" sz="1500">
              <a:solidFill>
                <a:schemeClr val="dk1"/>
              </a:solidFill>
              <a:latin typeface="Caveat"/>
              <a:ea typeface="Caveat"/>
              <a:cs typeface="Caveat"/>
              <a:sym typeface="Caveat"/>
            </a:endParaRPr>
          </a:p>
          <a:p>
            <a:pPr indent="-323850" lvl="0" marL="457200" rtl="0" algn="l">
              <a:lnSpc>
                <a:spcPct val="100000"/>
              </a:lnSpc>
              <a:spcBef>
                <a:spcPts val="0"/>
              </a:spcBef>
              <a:spcAft>
                <a:spcPts val="0"/>
              </a:spcAft>
              <a:buClr>
                <a:schemeClr val="dk1"/>
              </a:buClr>
              <a:buSzPts val="1500"/>
              <a:buFont typeface="Caveat"/>
              <a:buChar char="●"/>
            </a:pPr>
            <a:r>
              <a:rPr b="1" lang="en" sz="1500">
                <a:solidFill>
                  <a:schemeClr val="dk1"/>
                </a:solidFill>
                <a:latin typeface="Caveat"/>
                <a:ea typeface="Caveat"/>
                <a:cs typeface="Caveat"/>
                <a:sym typeface="Caveat"/>
              </a:rPr>
              <a:t>Extreme distress when carer leaves</a:t>
            </a:r>
            <a:endParaRPr b="1" sz="1500">
              <a:solidFill>
                <a:schemeClr val="dk1"/>
              </a:solidFill>
              <a:latin typeface="Caveat"/>
              <a:ea typeface="Caveat"/>
              <a:cs typeface="Caveat"/>
              <a:sym typeface="Caveat"/>
            </a:endParaRPr>
          </a:p>
          <a:p>
            <a:pPr indent="-323850" lvl="0" marL="457200" rtl="0" algn="l">
              <a:lnSpc>
                <a:spcPct val="100000"/>
              </a:lnSpc>
              <a:spcBef>
                <a:spcPts val="0"/>
              </a:spcBef>
              <a:spcAft>
                <a:spcPts val="0"/>
              </a:spcAft>
              <a:buClr>
                <a:schemeClr val="dk1"/>
              </a:buClr>
              <a:buSzPts val="1500"/>
              <a:buFont typeface="Caveat"/>
              <a:buChar char="●"/>
            </a:pPr>
            <a:r>
              <a:rPr b="1" lang="en" sz="1500">
                <a:solidFill>
                  <a:schemeClr val="dk1"/>
                </a:solidFill>
                <a:latin typeface="Caveat"/>
                <a:ea typeface="Caveat"/>
                <a:cs typeface="Caveat"/>
                <a:sym typeface="Caveat"/>
              </a:rPr>
              <a:t>Unresponsiveness to carers comforting techniques</a:t>
            </a:r>
            <a:endParaRPr b="1" sz="1500">
              <a:solidFill>
                <a:schemeClr val="dk1"/>
              </a:solidFill>
              <a:latin typeface="Caveat"/>
              <a:ea typeface="Caveat"/>
              <a:cs typeface="Caveat"/>
              <a:sym typeface="Caveat"/>
            </a:endParaRPr>
          </a:p>
          <a:p>
            <a:pPr indent="-323850" lvl="0" marL="457200" rtl="0" algn="l">
              <a:lnSpc>
                <a:spcPct val="100000"/>
              </a:lnSpc>
              <a:spcBef>
                <a:spcPts val="0"/>
              </a:spcBef>
              <a:spcAft>
                <a:spcPts val="0"/>
              </a:spcAft>
              <a:buClr>
                <a:schemeClr val="dk1"/>
              </a:buClr>
              <a:buSzPts val="1500"/>
              <a:buFont typeface="Caveat"/>
              <a:buChar char="●"/>
            </a:pPr>
            <a:r>
              <a:rPr b="1" lang="en" sz="1500">
                <a:solidFill>
                  <a:schemeClr val="dk1"/>
                </a:solidFill>
                <a:latin typeface="Caveat"/>
                <a:ea typeface="Caveat"/>
                <a:cs typeface="Caveat"/>
                <a:sym typeface="Caveat"/>
              </a:rPr>
              <a:t>Unresponsiveness to carer leaving</a:t>
            </a:r>
            <a:endParaRPr b="1" sz="1500">
              <a:solidFill>
                <a:schemeClr val="dk1"/>
              </a:solidFill>
              <a:latin typeface="Caveat"/>
              <a:ea typeface="Caveat"/>
              <a:cs typeface="Caveat"/>
              <a:sym typeface="Caveat"/>
            </a:endParaRPr>
          </a:p>
          <a:p>
            <a:pPr indent="-323850" lvl="0" marL="457200" rtl="0" algn="l">
              <a:lnSpc>
                <a:spcPct val="100000"/>
              </a:lnSpc>
              <a:spcBef>
                <a:spcPts val="0"/>
              </a:spcBef>
              <a:spcAft>
                <a:spcPts val="0"/>
              </a:spcAft>
              <a:buClr>
                <a:schemeClr val="dk1"/>
              </a:buClr>
              <a:buSzPts val="1500"/>
              <a:buFont typeface="Caveat"/>
              <a:buChar char="●"/>
            </a:pPr>
            <a:r>
              <a:rPr b="1" lang="en" sz="1500">
                <a:solidFill>
                  <a:schemeClr val="dk1"/>
                </a:solidFill>
                <a:latin typeface="Caveat"/>
                <a:ea typeface="Caveat"/>
                <a:cs typeface="Caveat"/>
                <a:sym typeface="Caveat"/>
              </a:rPr>
              <a:t>Depression and anger</a:t>
            </a:r>
            <a:endParaRPr b="1" sz="1500">
              <a:solidFill>
                <a:schemeClr val="dk1"/>
              </a:solidFill>
              <a:latin typeface="Caveat"/>
              <a:ea typeface="Caveat"/>
              <a:cs typeface="Caveat"/>
              <a:sym typeface="Caveat"/>
            </a:endParaRPr>
          </a:p>
          <a:p>
            <a:pPr indent="-323850" lvl="0" marL="457200" rtl="0" algn="l">
              <a:lnSpc>
                <a:spcPct val="100000"/>
              </a:lnSpc>
              <a:spcBef>
                <a:spcPts val="0"/>
              </a:spcBef>
              <a:spcAft>
                <a:spcPts val="0"/>
              </a:spcAft>
              <a:buClr>
                <a:schemeClr val="dk1"/>
              </a:buClr>
              <a:buSzPts val="1500"/>
              <a:buFont typeface="Caveat"/>
              <a:buChar char="●"/>
            </a:pPr>
            <a:r>
              <a:rPr b="1" lang="en" sz="1500">
                <a:solidFill>
                  <a:schemeClr val="dk1"/>
                </a:solidFill>
                <a:latin typeface="Caveat"/>
                <a:ea typeface="Caveat"/>
                <a:cs typeface="Caveat"/>
                <a:sym typeface="Caveat"/>
              </a:rPr>
              <a:t>Unresponsiveness to play, exploring and toys</a:t>
            </a:r>
            <a:endParaRPr b="1" sz="1500">
              <a:solidFill>
                <a:schemeClr val="dk1"/>
              </a:solidFill>
              <a:latin typeface="Caveat"/>
              <a:ea typeface="Caveat"/>
              <a:cs typeface="Caveat"/>
              <a:sym typeface="Caveat"/>
            </a:endParaRPr>
          </a:p>
        </p:txBody>
      </p:sp>
      <p:sp>
        <p:nvSpPr>
          <p:cNvPr id="92" name="Google Shape;92;p17"/>
          <p:cNvSpPr txBox="1"/>
          <p:nvPr/>
        </p:nvSpPr>
        <p:spPr>
          <a:xfrm>
            <a:off x="6372225" y="4703625"/>
            <a:ext cx="2724300" cy="382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rPr>
              <a:t>(St Patrick's Mental Health Service, 2016)</a:t>
            </a:r>
            <a:endParaRPr sz="1000">
              <a:solidFill>
                <a:schemeClr val="dk2"/>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D7E6B"/>
        </a:solidFill>
      </p:bgPr>
    </p:bg>
    <p:spTree>
      <p:nvGrpSpPr>
        <p:cNvPr id="96" name="Shape 96"/>
        <p:cNvGrpSpPr/>
        <p:nvPr/>
      </p:nvGrpSpPr>
      <p:grpSpPr>
        <a:xfrm>
          <a:off x="0" y="0"/>
          <a:ext cx="0" cy="0"/>
          <a:chOff x="0" y="0"/>
          <a:chExt cx="0" cy="0"/>
        </a:xfrm>
      </p:grpSpPr>
      <p:sp>
        <p:nvSpPr>
          <p:cNvPr id="97" name="Google Shape;97;p18"/>
          <p:cNvSpPr/>
          <p:nvPr/>
        </p:nvSpPr>
        <p:spPr>
          <a:xfrm>
            <a:off x="2562225" y="954100"/>
            <a:ext cx="3981900" cy="3757800"/>
          </a:xfrm>
          <a:prstGeom prst="rect">
            <a:avLst/>
          </a:prstGeom>
          <a:solidFill>
            <a:srgbClr val="FFF2CC"/>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98" name="Google Shape;98;p18"/>
          <p:cNvSpPr txBox="1"/>
          <p:nvPr>
            <p:ph type="title"/>
          </p:nvPr>
        </p:nvSpPr>
        <p:spPr>
          <a:xfrm>
            <a:off x="298650" y="0"/>
            <a:ext cx="8546700" cy="609600"/>
          </a:xfrm>
          <a:prstGeom prst="rect">
            <a:avLst/>
          </a:prstGeom>
          <a:noFill/>
          <a:ln>
            <a:noFill/>
          </a:ln>
        </p:spPr>
        <p:txBody>
          <a:bodyPr anchorCtr="0" anchor="b" bIns="91425" lIns="91425" spcFirstLastPara="1" rIns="91425" wrap="square" tIns="91425">
            <a:normAutofit/>
          </a:bodyPr>
          <a:lstStyle/>
          <a:p>
            <a:pPr indent="0" lvl="0" marL="0" rtl="0" algn="ctr">
              <a:lnSpc>
                <a:spcPct val="100000"/>
              </a:lnSpc>
              <a:spcBef>
                <a:spcPts val="0"/>
              </a:spcBef>
              <a:spcAft>
                <a:spcPts val="0"/>
              </a:spcAft>
              <a:buSzPts val="2400"/>
              <a:buNone/>
            </a:pPr>
            <a:r>
              <a:rPr lang="en">
                <a:solidFill>
                  <a:schemeClr val="lt1"/>
                </a:solidFill>
                <a:latin typeface="Spectral"/>
                <a:ea typeface="Spectral"/>
                <a:cs typeface="Spectral"/>
                <a:sym typeface="Spectral"/>
              </a:rPr>
              <a:t>The Challenges faced by Early Years Practitioners</a:t>
            </a:r>
            <a:endParaRPr>
              <a:solidFill>
                <a:schemeClr val="lt1"/>
              </a:solidFill>
              <a:latin typeface="Spectral"/>
              <a:ea typeface="Spectral"/>
              <a:cs typeface="Spectral"/>
              <a:sym typeface="Spectral"/>
            </a:endParaRPr>
          </a:p>
        </p:txBody>
      </p:sp>
      <p:sp>
        <p:nvSpPr>
          <p:cNvPr id="99" name="Google Shape;99;p18"/>
          <p:cNvSpPr txBox="1"/>
          <p:nvPr>
            <p:ph idx="1" type="body"/>
          </p:nvPr>
        </p:nvSpPr>
        <p:spPr>
          <a:xfrm>
            <a:off x="2568000" y="1185975"/>
            <a:ext cx="4008000" cy="3525900"/>
          </a:xfrm>
          <a:prstGeom prst="rect">
            <a:avLst/>
          </a:prstGeom>
          <a:noFill/>
          <a:ln>
            <a:noFill/>
          </a:ln>
        </p:spPr>
        <p:txBody>
          <a:bodyPr anchorCtr="0" anchor="t" bIns="91425" lIns="91425" spcFirstLastPara="1" rIns="91425" wrap="square" tIns="91425">
            <a:normAutofit/>
          </a:bodyPr>
          <a:lstStyle/>
          <a:p>
            <a:pPr indent="0" lvl="0" marL="0" rtl="0" algn="ctr">
              <a:lnSpc>
                <a:spcPct val="105000"/>
              </a:lnSpc>
              <a:spcBef>
                <a:spcPts val="0"/>
              </a:spcBef>
              <a:spcAft>
                <a:spcPts val="1200"/>
              </a:spcAft>
              <a:buSzPts val="1200"/>
              <a:buNone/>
            </a:pPr>
            <a:r>
              <a:rPr lang="en" sz="1000">
                <a:solidFill>
                  <a:schemeClr val="dk1"/>
                </a:solidFill>
              </a:rPr>
              <a:t>Chances for Children ButtleUK (2023) report enlightens Early Years Practitioners of the struggles families are currently facing. For further understanding there are four previous reports published which show a spiralling downward trend of poverty, destitution and basic health and hygiene issues for children. 200,000 children are currently living in poverty in the UK. Stark statistics include 57% unable to afford nutritious food, 58% unable to afford gas and electric, 63% without basic furniture, 49% unable to afford their rent and 65% unable to afford basic IT equipment for work and education. The negative outcomes children develop due to this are mental health issues, depression, anxiety, stress, physical health issues such as asthma which is further exacerbated by the common mould and damp issues in UK homes. Understanding the extent of these issues allow Early Years Practitioners to support families in these areas, however the report also states that families cannot afford travel to educational settings. Absence from settings will only contribute to the poor outcomes for these at risk children and effect a practitioners ability to support. </a:t>
            </a:r>
            <a:endParaRPr sz="1000"/>
          </a:p>
        </p:txBody>
      </p:sp>
      <p:pic>
        <p:nvPicPr>
          <p:cNvPr id="100" name="Google Shape;100;p18"/>
          <p:cNvPicPr preferRelativeResize="0"/>
          <p:nvPr/>
        </p:nvPicPr>
        <p:blipFill>
          <a:blip r:embed="rId3">
            <a:alphaModFix/>
          </a:blip>
          <a:stretch>
            <a:fillRect/>
          </a:stretch>
        </p:blipFill>
        <p:spPr>
          <a:xfrm>
            <a:off x="0" y="954100"/>
            <a:ext cx="2567999" cy="1890800"/>
          </a:xfrm>
          <a:prstGeom prst="rect">
            <a:avLst/>
          </a:prstGeom>
          <a:noFill/>
          <a:ln>
            <a:noFill/>
          </a:ln>
        </p:spPr>
      </p:pic>
      <p:pic>
        <p:nvPicPr>
          <p:cNvPr id="101" name="Google Shape;101;p18"/>
          <p:cNvPicPr preferRelativeResize="0"/>
          <p:nvPr/>
        </p:nvPicPr>
        <p:blipFill>
          <a:blip r:embed="rId4">
            <a:alphaModFix/>
          </a:blip>
          <a:stretch>
            <a:fillRect/>
          </a:stretch>
        </p:blipFill>
        <p:spPr>
          <a:xfrm>
            <a:off x="0" y="2821075"/>
            <a:ext cx="2567999" cy="1890800"/>
          </a:xfrm>
          <a:prstGeom prst="rect">
            <a:avLst/>
          </a:prstGeom>
          <a:noFill/>
          <a:ln>
            <a:noFill/>
          </a:ln>
        </p:spPr>
      </p:pic>
      <p:pic>
        <p:nvPicPr>
          <p:cNvPr id="102" name="Google Shape;102;p18"/>
          <p:cNvPicPr preferRelativeResize="0"/>
          <p:nvPr/>
        </p:nvPicPr>
        <p:blipFill>
          <a:blip r:embed="rId5">
            <a:alphaModFix/>
          </a:blip>
          <a:stretch>
            <a:fillRect/>
          </a:stretch>
        </p:blipFill>
        <p:spPr>
          <a:xfrm>
            <a:off x="6541900" y="954100"/>
            <a:ext cx="2602100" cy="1890800"/>
          </a:xfrm>
          <a:prstGeom prst="rect">
            <a:avLst/>
          </a:prstGeom>
          <a:noFill/>
          <a:ln>
            <a:noFill/>
          </a:ln>
        </p:spPr>
      </p:pic>
      <p:pic>
        <p:nvPicPr>
          <p:cNvPr id="103" name="Google Shape;103;p18"/>
          <p:cNvPicPr preferRelativeResize="0"/>
          <p:nvPr/>
        </p:nvPicPr>
        <p:blipFill>
          <a:blip r:embed="rId6">
            <a:alphaModFix/>
          </a:blip>
          <a:stretch>
            <a:fillRect/>
          </a:stretch>
        </p:blipFill>
        <p:spPr>
          <a:xfrm>
            <a:off x="6544175" y="2821075"/>
            <a:ext cx="2602100" cy="1890800"/>
          </a:xfrm>
          <a:prstGeom prst="rect">
            <a:avLst/>
          </a:prstGeom>
          <a:noFill/>
          <a:ln>
            <a:noFill/>
          </a:ln>
        </p:spPr>
      </p:pic>
      <p:sp>
        <p:nvSpPr>
          <p:cNvPr id="104" name="Google Shape;104;p18"/>
          <p:cNvSpPr txBox="1"/>
          <p:nvPr/>
        </p:nvSpPr>
        <p:spPr>
          <a:xfrm>
            <a:off x="0" y="699100"/>
            <a:ext cx="2247900" cy="255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rPr>
              <a:t>Source: (Mixmlke, 2023)</a:t>
            </a:r>
            <a:endParaRPr sz="1000">
              <a:solidFill>
                <a:schemeClr val="dk1"/>
              </a:solidFill>
            </a:endParaRPr>
          </a:p>
        </p:txBody>
      </p:sp>
      <p:sp>
        <p:nvSpPr>
          <p:cNvPr id="105" name="Google Shape;105;p18"/>
          <p:cNvSpPr txBox="1"/>
          <p:nvPr/>
        </p:nvSpPr>
        <p:spPr>
          <a:xfrm>
            <a:off x="0" y="4672125"/>
            <a:ext cx="2686200" cy="255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rPr>
              <a:t>Source: (monkeybusinessimages, 2022) </a:t>
            </a:r>
            <a:endParaRPr sz="1000">
              <a:solidFill>
                <a:schemeClr val="dk1"/>
              </a:solidFill>
            </a:endParaRPr>
          </a:p>
        </p:txBody>
      </p:sp>
      <p:sp>
        <p:nvSpPr>
          <p:cNvPr id="106" name="Google Shape;106;p18"/>
          <p:cNvSpPr txBox="1"/>
          <p:nvPr/>
        </p:nvSpPr>
        <p:spPr>
          <a:xfrm>
            <a:off x="6457800" y="4711875"/>
            <a:ext cx="2686200" cy="2550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 sz="1000">
                <a:solidFill>
                  <a:schemeClr val="dk1"/>
                </a:solidFill>
              </a:rPr>
              <a:t>Source: (Hispanolistic, 2020)</a:t>
            </a:r>
            <a:endParaRPr sz="1000">
              <a:solidFill>
                <a:schemeClr val="dk1"/>
              </a:solidFill>
            </a:endParaRPr>
          </a:p>
        </p:txBody>
      </p:sp>
      <p:sp>
        <p:nvSpPr>
          <p:cNvPr id="107" name="Google Shape;107;p18"/>
          <p:cNvSpPr txBox="1"/>
          <p:nvPr/>
        </p:nvSpPr>
        <p:spPr>
          <a:xfrm>
            <a:off x="6457800" y="699088"/>
            <a:ext cx="2686200" cy="2550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 sz="1000">
                <a:solidFill>
                  <a:schemeClr val="dk1"/>
                </a:solidFill>
              </a:rPr>
              <a:t>Source: (SolStock, 2022)</a:t>
            </a:r>
            <a:endParaRPr sz="1000">
              <a:solidFill>
                <a:schemeClr val="dk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6D7A8"/>
        </a:solidFill>
      </p:bgPr>
    </p:bg>
    <p:spTree>
      <p:nvGrpSpPr>
        <p:cNvPr id="111" name="Shape 111"/>
        <p:cNvGrpSpPr/>
        <p:nvPr/>
      </p:nvGrpSpPr>
      <p:grpSpPr>
        <a:xfrm>
          <a:off x="0" y="0"/>
          <a:ext cx="0" cy="0"/>
          <a:chOff x="0" y="0"/>
          <a:chExt cx="0" cy="0"/>
        </a:xfrm>
      </p:grpSpPr>
      <p:sp>
        <p:nvSpPr>
          <p:cNvPr id="112" name="Google Shape;112;p19"/>
          <p:cNvSpPr txBox="1"/>
          <p:nvPr>
            <p:ph type="title"/>
          </p:nvPr>
        </p:nvSpPr>
        <p:spPr>
          <a:xfrm>
            <a:off x="311700" y="165075"/>
            <a:ext cx="8060700" cy="558900"/>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0"/>
              </a:spcBef>
              <a:spcAft>
                <a:spcPts val="0"/>
              </a:spcAft>
              <a:buSzPts val="2160"/>
              <a:buNone/>
            </a:pPr>
            <a:r>
              <a:rPr lang="en" sz="3000">
                <a:latin typeface="Spectral"/>
                <a:ea typeface="Spectral"/>
                <a:cs typeface="Spectral"/>
                <a:sym typeface="Spectral"/>
              </a:rPr>
              <a:t>Homeless Families - 2023</a:t>
            </a:r>
            <a:endParaRPr sz="3000">
              <a:latin typeface="Spectral"/>
              <a:ea typeface="Spectral"/>
              <a:cs typeface="Spectral"/>
              <a:sym typeface="Spectral"/>
            </a:endParaRPr>
          </a:p>
        </p:txBody>
      </p:sp>
      <p:sp>
        <p:nvSpPr>
          <p:cNvPr id="113" name="Google Shape;113;p19"/>
          <p:cNvSpPr txBox="1"/>
          <p:nvPr>
            <p:ph idx="1" type="body"/>
          </p:nvPr>
        </p:nvSpPr>
        <p:spPr>
          <a:xfrm>
            <a:off x="1985975" y="3914775"/>
            <a:ext cx="2808000" cy="304800"/>
          </a:xfrm>
          <a:prstGeom prst="rect">
            <a:avLst/>
          </a:prstGeom>
          <a:noFill/>
          <a:ln>
            <a:noFill/>
          </a:ln>
        </p:spPr>
        <p:txBody>
          <a:bodyPr anchorCtr="0" anchor="t" bIns="91425" lIns="91425" spcFirstLastPara="1" rIns="91425" wrap="square" tIns="91425">
            <a:noAutofit/>
          </a:bodyPr>
          <a:lstStyle/>
          <a:p>
            <a:pPr indent="0" lvl="0" marL="0" rtl="0" algn="l">
              <a:lnSpc>
                <a:spcPct val="95000"/>
              </a:lnSpc>
              <a:spcBef>
                <a:spcPts val="0"/>
              </a:spcBef>
              <a:spcAft>
                <a:spcPts val="1200"/>
              </a:spcAft>
              <a:buSzPts val="840"/>
              <a:buNone/>
            </a:pPr>
            <a:r>
              <a:rPr lang="en" sz="1040">
                <a:solidFill>
                  <a:schemeClr val="dk1"/>
                </a:solidFill>
              </a:rPr>
              <a:t>(ITV News, 2023)</a:t>
            </a:r>
            <a:endParaRPr sz="1040"/>
          </a:p>
        </p:txBody>
      </p:sp>
      <p:pic>
        <p:nvPicPr>
          <p:cNvPr descr="As Christmas nears, award-winning journalist Daniel Hewitt meets families whose lives have been thrust into chaos by a housing system on its knees.&#10;&#10;#homelessuk #homelessatchristmas #factualdocumentaryuk" id="114" name="Google Shape;114;p19" title="Homeless Families - Our Christmas Crisis [2023] Factual Documentary UK">
            <a:hlinkClick r:id="rId3"/>
          </p:cNvPr>
          <p:cNvPicPr preferRelativeResize="0"/>
          <p:nvPr/>
        </p:nvPicPr>
        <p:blipFill>
          <a:blip r:embed="rId4">
            <a:alphaModFix/>
          </a:blip>
          <a:stretch>
            <a:fillRect/>
          </a:stretch>
        </p:blipFill>
        <p:spPr>
          <a:xfrm>
            <a:off x="1985963" y="819225"/>
            <a:ext cx="5172075" cy="29093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4"/>
                                        </p:tgtEl>
                                        <p:attrNameLst>
                                          <p:attrName>style.visibility</p:attrName>
                                        </p:attrNameLst>
                                      </p:cBhvr>
                                      <p:to>
                                        <p:strVal val="visible"/>
                                      </p:to>
                                    </p:set>
                                    <p:animEffect filter="fade" transition="in">
                                      <p:cBhvr>
                                        <p:cTn dur="1000"/>
                                        <p:tgtEl>
                                          <p:spTgt spid="11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5A6BD"/>
        </a:solidFill>
      </p:bgPr>
    </p:bg>
    <p:spTree>
      <p:nvGrpSpPr>
        <p:cNvPr id="118" name="Shape 118"/>
        <p:cNvGrpSpPr/>
        <p:nvPr/>
      </p:nvGrpSpPr>
      <p:grpSpPr>
        <a:xfrm>
          <a:off x="0" y="0"/>
          <a:ext cx="0" cy="0"/>
          <a:chOff x="0" y="0"/>
          <a:chExt cx="0" cy="0"/>
        </a:xfrm>
      </p:grpSpPr>
      <p:sp>
        <p:nvSpPr>
          <p:cNvPr id="119" name="Google Shape;119;p20"/>
          <p:cNvSpPr txBox="1"/>
          <p:nvPr>
            <p:ph type="title"/>
          </p:nvPr>
        </p:nvSpPr>
        <p:spPr>
          <a:xfrm>
            <a:off x="320100" y="0"/>
            <a:ext cx="8503800" cy="651300"/>
          </a:xfrm>
          <a:prstGeom prst="rect">
            <a:avLst/>
          </a:prstGeom>
          <a:noFill/>
          <a:ln>
            <a:noFill/>
          </a:ln>
        </p:spPr>
        <p:txBody>
          <a:bodyPr anchorCtr="0" anchor="b" bIns="91425" lIns="91425" spcFirstLastPara="1" rIns="91425" wrap="square" tIns="91425">
            <a:normAutofit/>
          </a:bodyPr>
          <a:lstStyle/>
          <a:p>
            <a:pPr indent="0" lvl="0" marL="0" rtl="0" algn="ctr">
              <a:lnSpc>
                <a:spcPct val="100000"/>
              </a:lnSpc>
              <a:spcBef>
                <a:spcPts val="0"/>
              </a:spcBef>
              <a:spcAft>
                <a:spcPts val="0"/>
              </a:spcAft>
              <a:buSzPts val="2400"/>
              <a:buNone/>
            </a:pPr>
            <a:r>
              <a:rPr i="1" lang="en">
                <a:latin typeface="Spectral"/>
                <a:ea typeface="Spectral"/>
                <a:cs typeface="Spectral"/>
                <a:sym typeface="Spectral"/>
              </a:rPr>
              <a:t>Challenges According to Theorists</a:t>
            </a:r>
            <a:endParaRPr i="1">
              <a:latin typeface="Spectral"/>
              <a:ea typeface="Spectral"/>
              <a:cs typeface="Spectral"/>
              <a:sym typeface="Spectral"/>
            </a:endParaRPr>
          </a:p>
        </p:txBody>
      </p:sp>
      <p:sp>
        <p:nvSpPr>
          <p:cNvPr id="120" name="Google Shape;120;p20"/>
          <p:cNvSpPr txBox="1"/>
          <p:nvPr>
            <p:ph idx="1" type="body"/>
          </p:nvPr>
        </p:nvSpPr>
        <p:spPr>
          <a:xfrm>
            <a:off x="197400" y="651300"/>
            <a:ext cx="2808000" cy="1934700"/>
          </a:xfrm>
          <a:prstGeom prst="rect">
            <a:avLst/>
          </a:prstGeom>
          <a:noFill/>
          <a:ln>
            <a:noFill/>
          </a:ln>
        </p:spPr>
        <p:txBody>
          <a:bodyPr anchorCtr="0" anchor="t" bIns="91425" lIns="91425" spcFirstLastPara="1" rIns="91425" wrap="square" tIns="91425">
            <a:normAutofit lnSpcReduction="20000"/>
          </a:bodyPr>
          <a:lstStyle/>
          <a:p>
            <a:pPr indent="0" lvl="0" marL="0" rtl="0" algn="l">
              <a:lnSpc>
                <a:spcPct val="115000"/>
              </a:lnSpc>
              <a:spcBef>
                <a:spcPts val="0"/>
              </a:spcBef>
              <a:spcAft>
                <a:spcPts val="0"/>
              </a:spcAft>
              <a:buSzPts val="1200"/>
              <a:buNone/>
            </a:pPr>
            <a:r>
              <a:rPr lang="en" sz="1600">
                <a:solidFill>
                  <a:srgbClr val="FFFFFF"/>
                </a:solidFill>
                <a:latin typeface="Caveat"/>
                <a:ea typeface="Caveat"/>
                <a:cs typeface="Caveat"/>
                <a:sym typeface="Caveat"/>
              </a:rPr>
              <a:t>Montessori</a:t>
            </a:r>
            <a:endParaRPr sz="1600">
              <a:solidFill>
                <a:srgbClr val="FFFFFF"/>
              </a:solidFill>
              <a:latin typeface="Caveat"/>
              <a:ea typeface="Caveat"/>
              <a:cs typeface="Caveat"/>
              <a:sym typeface="Caveat"/>
            </a:endParaRPr>
          </a:p>
          <a:p>
            <a:pPr indent="0" lvl="0" marL="0" rtl="0" algn="l">
              <a:lnSpc>
                <a:spcPct val="100000"/>
              </a:lnSpc>
              <a:spcBef>
                <a:spcPts val="1200"/>
              </a:spcBef>
              <a:spcAft>
                <a:spcPts val="1200"/>
              </a:spcAft>
              <a:buSzPts val="1200"/>
              <a:buNone/>
            </a:pPr>
            <a:r>
              <a:rPr lang="en" sz="1000">
                <a:solidFill>
                  <a:schemeClr val="dk1"/>
                </a:solidFill>
                <a:latin typeface="Spectral"/>
                <a:ea typeface="Spectral"/>
                <a:cs typeface="Spectral"/>
                <a:sym typeface="Spectral"/>
              </a:rPr>
              <a:t>Reasonable, self motivated, </a:t>
            </a:r>
            <a:r>
              <a:rPr lang="en" sz="1000">
                <a:solidFill>
                  <a:schemeClr val="dk1"/>
                </a:solidFill>
                <a:latin typeface="Spectral"/>
                <a:ea typeface="Spectral"/>
                <a:cs typeface="Spectral"/>
                <a:sym typeface="Spectral"/>
              </a:rPr>
              <a:t>independent</a:t>
            </a:r>
            <a:r>
              <a:rPr lang="en" sz="1000">
                <a:solidFill>
                  <a:schemeClr val="dk1"/>
                </a:solidFill>
                <a:latin typeface="Spectral"/>
                <a:ea typeface="Spectral"/>
                <a:cs typeface="Spectral"/>
                <a:sym typeface="Spectral"/>
              </a:rPr>
              <a:t>, social skills and emotional intelligence are just some of the Montessori aims that (Kimbell, 2024) describes when talking about the advantages the Montessori method can offer to Early Years Settings. Kimbell explains how the method nurtures a child giving them creative freedom and developing an open, </a:t>
            </a:r>
            <a:r>
              <a:rPr lang="en" sz="1000">
                <a:solidFill>
                  <a:schemeClr val="dk1"/>
                </a:solidFill>
                <a:latin typeface="Spectral"/>
                <a:ea typeface="Spectral"/>
                <a:cs typeface="Spectral"/>
                <a:sym typeface="Spectral"/>
              </a:rPr>
              <a:t>absorbent</a:t>
            </a:r>
            <a:r>
              <a:rPr lang="en" sz="1000">
                <a:solidFill>
                  <a:schemeClr val="dk1"/>
                </a:solidFill>
                <a:latin typeface="Spectral"/>
                <a:ea typeface="Spectral"/>
                <a:cs typeface="Spectral"/>
                <a:sym typeface="Spectral"/>
              </a:rPr>
              <a:t> mind. In contrast to more structured education which follows strict less creative teaching methods.</a:t>
            </a:r>
            <a:endParaRPr sz="1000">
              <a:solidFill>
                <a:schemeClr val="dk1"/>
              </a:solidFill>
              <a:latin typeface="Spectral"/>
              <a:ea typeface="Spectral"/>
              <a:cs typeface="Spectral"/>
              <a:sym typeface="Spectral"/>
            </a:endParaRPr>
          </a:p>
        </p:txBody>
      </p:sp>
      <p:sp>
        <p:nvSpPr>
          <p:cNvPr id="121" name="Google Shape;121;p20"/>
          <p:cNvSpPr txBox="1"/>
          <p:nvPr>
            <p:ph idx="1" type="body"/>
          </p:nvPr>
        </p:nvSpPr>
        <p:spPr>
          <a:xfrm>
            <a:off x="123825" y="3108875"/>
            <a:ext cx="3324300" cy="18252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200"/>
              <a:buNone/>
            </a:pPr>
            <a:r>
              <a:rPr lang="en" sz="1500">
                <a:solidFill>
                  <a:schemeClr val="lt1"/>
                </a:solidFill>
                <a:latin typeface="Caveat"/>
                <a:ea typeface="Caveat"/>
                <a:cs typeface="Caveat"/>
                <a:sym typeface="Caveat"/>
              </a:rPr>
              <a:t>Bowlby</a:t>
            </a:r>
            <a:endParaRPr sz="1500">
              <a:solidFill>
                <a:schemeClr val="lt1"/>
              </a:solidFill>
              <a:latin typeface="Caveat"/>
              <a:ea typeface="Caveat"/>
              <a:cs typeface="Caveat"/>
              <a:sym typeface="Caveat"/>
            </a:endParaRPr>
          </a:p>
          <a:p>
            <a:pPr indent="0" lvl="0" marL="0" rtl="0" algn="l">
              <a:lnSpc>
                <a:spcPct val="100000"/>
              </a:lnSpc>
              <a:spcBef>
                <a:spcPts val="1200"/>
              </a:spcBef>
              <a:spcAft>
                <a:spcPts val="1200"/>
              </a:spcAft>
              <a:buSzPts val="1200"/>
              <a:buNone/>
            </a:pPr>
            <a:r>
              <a:rPr lang="en" sz="1000">
                <a:solidFill>
                  <a:schemeClr val="dk1"/>
                </a:solidFill>
                <a:latin typeface="Spectral"/>
                <a:ea typeface="Spectral"/>
                <a:cs typeface="Spectral"/>
                <a:sym typeface="Spectral"/>
              </a:rPr>
              <a:t>Bowlby’s theory of attachment gave practitioners reasoning behind forming key relationships by noting the </a:t>
            </a:r>
            <a:r>
              <a:rPr lang="en" sz="1000">
                <a:solidFill>
                  <a:schemeClr val="dk1"/>
                </a:solidFill>
                <a:latin typeface="Spectral"/>
                <a:ea typeface="Spectral"/>
                <a:cs typeface="Spectral"/>
                <a:sym typeface="Spectral"/>
              </a:rPr>
              <a:t>importance of close relationships between children and carers. The challenges identified by his theory include neglect, maternal deprivation, lack of emotional bonding and social interaction. Resulting in children with anxiety and depression who struggle to cope educationally and in further life.</a:t>
            </a:r>
            <a:r>
              <a:rPr lang="en" sz="1000">
                <a:solidFill>
                  <a:schemeClr val="dk1"/>
                </a:solidFill>
                <a:latin typeface="Spectral"/>
                <a:ea typeface="Spectral"/>
                <a:cs typeface="Spectral"/>
                <a:sym typeface="Spectral"/>
              </a:rPr>
              <a:t> (Barrett, 2005)</a:t>
            </a:r>
            <a:endParaRPr sz="1000">
              <a:solidFill>
                <a:schemeClr val="dk1"/>
              </a:solidFill>
              <a:latin typeface="Spectral"/>
              <a:ea typeface="Spectral"/>
              <a:cs typeface="Spectral"/>
              <a:sym typeface="Spectral"/>
            </a:endParaRPr>
          </a:p>
        </p:txBody>
      </p:sp>
      <p:sp>
        <p:nvSpPr>
          <p:cNvPr id="122" name="Google Shape;122;p20"/>
          <p:cNvSpPr txBox="1"/>
          <p:nvPr>
            <p:ph idx="1" type="body"/>
          </p:nvPr>
        </p:nvSpPr>
        <p:spPr>
          <a:xfrm>
            <a:off x="3126350" y="1590675"/>
            <a:ext cx="3041100" cy="2166900"/>
          </a:xfrm>
          <a:prstGeom prst="rect">
            <a:avLst/>
          </a:prstGeom>
          <a:noFill/>
          <a:ln>
            <a:noFill/>
          </a:ln>
        </p:spPr>
        <p:txBody>
          <a:bodyPr anchorCtr="0" anchor="t" bIns="91425" lIns="91425" spcFirstLastPara="1" rIns="91425" wrap="square" tIns="91425">
            <a:normAutofit lnSpcReduction="20000"/>
          </a:bodyPr>
          <a:lstStyle/>
          <a:p>
            <a:pPr indent="0" lvl="0" marL="0" rtl="0" algn="l">
              <a:lnSpc>
                <a:spcPct val="115000"/>
              </a:lnSpc>
              <a:spcBef>
                <a:spcPts val="0"/>
              </a:spcBef>
              <a:spcAft>
                <a:spcPts val="0"/>
              </a:spcAft>
              <a:buSzPts val="1200"/>
              <a:buNone/>
            </a:pPr>
            <a:r>
              <a:rPr lang="en" sz="1600">
                <a:solidFill>
                  <a:schemeClr val="lt1"/>
                </a:solidFill>
                <a:latin typeface="Caveat"/>
                <a:ea typeface="Caveat"/>
                <a:cs typeface="Caveat"/>
                <a:sym typeface="Caveat"/>
              </a:rPr>
              <a:t>Bronfenbrenner</a:t>
            </a:r>
            <a:endParaRPr sz="1600">
              <a:solidFill>
                <a:schemeClr val="lt1"/>
              </a:solidFill>
              <a:latin typeface="Caveat"/>
              <a:ea typeface="Caveat"/>
              <a:cs typeface="Caveat"/>
              <a:sym typeface="Caveat"/>
            </a:endParaRPr>
          </a:p>
          <a:p>
            <a:pPr indent="0" lvl="0" marL="0" rtl="0" algn="l">
              <a:lnSpc>
                <a:spcPct val="115000"/>
              </a:lnSpc>
              <a:spcBef>
                <a:spcPts val="1200"/>
              </a:spcBef>
              <a:spcAft>
                <a:spcPts val="1200"/>
              </a:spcAft>
              <a:buSzPts val="1200"/>
              <a:buNone/>
            </a:pPr>
            <a:r>
              <a:rPr lang="en" sz="1000">
                <a:solidFill>
                  <a:schemeClr val="dk1"/>
                </a:solidFill>
                <a:latin typeface="Spectral"/>
                <a:ea typeface="Spectral"/>
                <a:cs typeface="Spectral"/>
                <a:sym typeface="Spectral"/>
              </a:rPr>
              <a:t>Lopez et al., (2021) Discuss the way Bronfenbrenner’s theory tackles adverse experiences in childhood such as trauma, abuse, food and housing insecurity, inattention and life changes. (Parenta, 2018) Explains how Bornfenbrenner recognises the unique biology of a child in regards to </a:t>
            </a:r>
            <a:r>
              <a:rPr lang="en" sz="1000">
                <a:solidFill>
                  <a:schemeClr val="dk1"/>
                </a:solidFill>
                <a:latin typeface="Spectral"/>
                <a:ea typeface="Spectral"/>
                <a:cs typeface="Spectral"/>
                <a:sym typeface="Spectral"/>
              </a:rPr>
              <a:t>their</a:t>
            </a:r>
            <a:r>
              <a:rPr lang="en" sz="1000">
                <a:solidFill>
                  <a:schemeClr val="dk1"/>
                </a:solidFill>
                <a:latin typeface="Spectral"/>
                <a:ea typeface="Spectral"/>
                <a:cs typeface="Spectral"/>
                <a:sym typeface="Spectral"/>
              </a:rPr>
              <a:t> understanding and experience of the environments they live in. Including their Early Years Setting. Therefore teaching practitioners to tailor activities to the unique child.</a:t>
            </a:r>
            <a:endParaRPr sz="1000">
              <a:solidFill>
                <a:schemeClr val="dk1"/>
              </a:solidFill>
              <a:latin typeface="Spectral"/>
              <a:ea typeface="Spectral"/>
              <a:cs typeface="Spectral"/>
              <a:sym typeface="Spectral"/>
            </a:endParaRPr>
          </a:p>
        </p:txBody>
      </p:sp>
      <p:sp>
        <p:nvSpPr>
          <p:cNvPr id="123" name="Google Shape;123;p20"/>
          <p:cNvSpPr txBox="1"/>
          <p:nvPr>
            <p:ph idx="1" type="body"/>
          </p:nvPr>
        </p:nvSpPr>
        <p:spPr>
          <a:xfrm>
            <a:off x="6207700" y="3270800"/>
            <a:ext cx="2808000" cy="1825200"/>
          </a:xfrm>
          <a:prstGeom prst="rect">
            <a:avLst/>
          </a:prstGeom>
          <a:noFill/>
          <a:ln>
            <a:noFill/>
          </a:ln>
        </p:spPr>
        <p:txBody>
          <a:bodyPr anchorCtr="0" anchor="t" bIns="91425" lIns="91425" spcFirstLastPara="1" rIns="91425" wrap="square" tIns="91425">
            <a:normAutofit lnSpcReduction="20000"/>
          </a:bodyPr>
          <a:lstStyle/>
          <a:p>
            <a:pPr indent="0" lvl="0" marL="0" rtl="0" algn="l">
              <a:lnSpc>
                <a:spcPct val="115000"/>
              </a:lnSpc>
              <a:spcBef>
                <a:spcPts val="0"/>
              </a:spcBef>
              <a:spcAft>
                <a:spcPts val="0"/>
              </a:spcAft>
              <a:buSzPts val="1200"/>
              <a:buNone/>
            </a:pPr>
            <a:r>
              <a:rPr lang="en" sz="1500">
                <a:solidFill>
                  <a:schemeClr val="lt1"/>
                </a:solidFill>
                <a:latin typeface="Caveat"/>
                <a:ea typeface="Caveat"/>
                <a:cs typeface="Caveat"/>
                <a:sym typeface="Caveat"/>
              </a:rPr>
              <a:t>Reggio</a:t>
            </a:r>
            <a:endParaRPr sz="1500">
              <a:solidFill>
                <a:schemeClr val="lt1"/>
              </a:solidFill>
              <a:latin typeface="Caveat"/>
              <a:ea typeface="Caveat"/>
              <a:cs typeface="Caveat"/>
              <a:sym typeface="Caveat"/>
            </a:endParaRPr>
          </a:p>
          <a:p>
            <a:pPr indent="0" lvl="0" marL="0" rtl="0" algn="l">
              <a:lnSpc>
                <a:spcPct val="115000"/>
              </a:lnSpc>
              <a:spcBef>
                <a:spcPts val="1200"/>
              </a:spcBef>
              <a:spcAft>
                <a:spcPts val="1200"/>
              </a:spcAft>
              <a:buSzPts val="1200"/>
              <a:buNone/>
            </a:pPr>
            <a:r>
              <a:rPr lang="en" sz="1000">
                <a:solidFill>
                  <a:schemeClr val="dk1"/>
                </a:solidFill>
                <a:latin typeface="Spectral"/>
                <a:ea typeface="Spectral"/>
                <a:cs typeface="Spectral"/>
                <a:sym typeface="Spectral"/>
              </a:rPr>
              <a:t>(Learning and Teaching Scotland, 2006) describes Reggio’s approach to childhood as the acceptance of their current state deserving of rights rather than always preparing them for adulthood. Understanding the rights of a child is crucial to tackle issues such as abuse, neglect, safeguarding and mental health issues.</a:t>
            </a:r>
            <a:endParaRPr sz="1000">
              <a:latin typeface="Spectral"/>
              <a:ea typeface="Spectral"/>
              <a:cs typeface="Spectral"/>
              <a:sym typeface="Spectral"/>
            </a:endParaRPr>
          </a:p>
        </p:txBody>
      </p:sp>
      <p:sp>
        <p:nvSpPr>
          <p:cNvPr id="124" name="Google Shape;124;p20"/>
          <p:cNvSpPr txBox="1"/>
          <p:nvPr>
            <p:ph idx="1" type="body"/>
          </p:nvPr>
        </p:nvSpPr>
        <p:spPr>
          <a:xfrm>
            <a:off x="6167450" y="818100"/>
            <a:ext cx="2808000" cy="21669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200"/>
              <a:buNone/>
            </a:pPr>
            <a:r>
              <a:rPr lang="en" sz="1500">
                <a:solidFill>
                  <a:schemeClr val="lt1"/>
                </a:solidFill>
                <a:latin typeface="Caveat"/>
                <a:ea typeface="Caveat"/>
                <a:cs typeface="Caveat"/>
                <a:sym typeface="Caveat"/>
              </a:rPr>
              <a:t>Pikler</a:t>
            </a:r>
            <a:endParaRPr sz="1500">
              <a:solidFill>
                <a:schemeClr val="lt1"/>
              </a:solidFill>
              <a:latin typeface="Caveat"/>
              <a:ea typeface="Caveat"/>
              <a:cs typeface="Caveat"/>
              <a:sym typeface="Caveat"/>
            </a:endParaRPr>
          </a:p>
          <a:p>
            <a:pPr indent="0" lvl="0" marL="0" rtl="0" algn="l">
              <a:lnSpc>
                <a:spcPct val="115000"/>
              </a:lnSpc>
              <a:spcBef>
                <a:spcPts val="1200"/>
              </a:spcBef>
              <a:spcAft>
                <a:spcPts val="1200"/>
              </a:spcAft>
              <a:buSzPts val="1200"/>
              <a:buNone/>
            </a:pPr>
            <a:r>
              <a:rPr lang="en" sz="1000">
                <a:solidFill>
                  <a:schemeClr val="dk1"/>
                </a:solidFill>
                <a:latin typeface="Spectral"/>
                <a:ea typeface="Spectral"/>
                <a:cs typeface="Spectral"/>
                <a:sym typeface="Spectral"/>
              </a:rPr>
              <a:t>(Marlen, 2017) Similar to Reggio and Bronfenbrenner, Pikler recognises the importance of allowing a child to live in their own </a:t>
            </a:r>
            <a:r>
              <a:rPr lang="en" sz="1000">
                <a:solidFill>
                  <a:schemeClr val="dk1"/>
                </a:solidFill>
                <a:latin typeface="Spectral"/>
                <a:ea typeface="Spectral"/>
                <a:cs typeface="Spectral"/>
                <a:sym typeface="Spectral"/>
              </a:rPr>
              <a:t>environments</a:t>
            </a:r>
            <a:r>
              <a:rPr lang="en" sz="1000">
                <a:solidFill>
                  <a:schemeClr val="dk1"/>
                </a:solidFill>
                <a:latin typeface="Spectral"/>
                <a:ea typeface="Spectral"/>
                <a:cs typeface="Spectral"/>
                <a:sym typeface="Spectral"/>
              </a:rPr>
              <a:t> peacefully. With an aim to deliver high quality early years education. Pikler’s approach gave further importance to key relationships, self awareness and good health.</a:t>
            </a:r>
            <a:endParaRPr sz="1000">
              <a:latin typeface="Spectral"/>
              <a:ea typeface="Spectral"/>
              <a:cs typeface="Spectral"/>
              <a:sym typeface="Spectr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A4C2F4"/>
        </a:solidFill>
      </p:bgPr>
    </p:bg>
    <p:spTree>
      <p:nvGrpSpPr>
        <p:cNvPr id="128" name="Shape 128"/>
        <p:cNvGrpSpPr/>
        <p:nvPr/>
      </p:nvGrpSpPr>
      <p:grpSpPr>
        <a:xfrm>
          <a:off x="0" y="0"/>
          <a:ext cx="0" cy="0"/>
          <a:chOff x="0" y="0"/>
          <a:chExt cx="0" cy="0"/>
        </a:xfrm>
      </p:grpSpPr>
      <p:sp>
        <p:nvSpPr>
          <p:cNvPr id="129" name="Google Shape;129;p21"/>
          <p:cNvSpPr txBox="1"/>
          <p:nvPr>
            <p:ph type="title"/>
          </p:nvPr>
        </p:nvSpPr>
        <p:spPr>
          <a:xfrm>
            <a:off x="4188375" y="303200"/>
            <a:ext cx="3850800" cy="755700"/>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0"/>
              </a:spcBef>
              <a:spcAft>
                <a:spcPts val="0"/>
              </a:spcAft>
              <a:buSzPts val="2400"/>
              <a:buNone/>
            </a:pPr>
            <a:r>
              <a:rPr i="1" lang="en" sz="3000">
                <a:solidFill>
                  <a:srgbClr val="FFFFFF"/>
                </a:solidFill>
                <a:latin typeface="Spectral"/>
                <a:ea typeface="Spectral"/>
                <a:cs typeface="Spectral"/>
                <a:sym typeface="Spectral"/>
              </a:rPr>
              <a:t>Tackling Challenges</a:t>
            </a:r>
            <a:endParaRPr i="1" sz="3000">
              <a:solidFill>
                <a:srgbClr val="FFFFFF"/>
              </a:solidFill>
              <a:latin typeface="Spectral"/>
              <a:ea typeface="Spectral"/>
              <a:cs typeface="Spectral"/>
              <a:sym typeface="Spectral"/>
            </a:endParaRPr>
          </a:p>
        </p:txBody>
      </p:sp>
      <p:sp>
        <p:nvSpPr>
          <p:cNvPr id="130" name="Google Shape;130;p21"/>
          <p:cNvSpPr txBox="1"/>
          <p:nvPr>
            <p:ph idx="1" type="body"/>
          </p:nvPr>
        </p:nvSpPr>
        <p:spPr>
          <a:xfrm>
            <a:off x="6169575" y="2762250"/>
            <a:ext cx="2808000" cy="2001900"/>
          </a:xfrm>
          <a:prstGeom prst="rect">
            <a:avLst/>
          </a:prstGeom>
          <a:noFill/>
          <a:ln>
            <a:noFill/>
          </a:ln>
        </p:spPr>
        <p:txBody>
          <a:bodyPr anchorCtr="0" anchor="t" bIns="91425" lIns="91425" spcFirstLastPara="1" rIns="91425" wrap="square" tIns="91425">
            <a:normAutofit/>
          </a:bodyPr>
          <a:lstStyle/>
          <a:p>
            <a:pPr indent="0" lvl="0" marL="0" rtl="0" algn="ctr">
              <a:lnSpc>
                <a:spcPct val="115000"/>
              </a:lnSpc>
              <a:spcBef>
                <a:spcPts val="0"/>
              </a:spcBef>
              <a:spcAft>
                <a:spcPts val="1200"/>
              </a:spcAft>
              <a:buSzPts val="1200"/>
              <a:buNone/>
            </a:pPr>
            <a:r>
              <a:rPr lang="en" sz="1000">
                <a:solidFill>
                  <a:schemeClr val="dk1"/>
                </a:solidFill>
              </a:rPr>
              <a:t>Chances for Children ButtleUK (2023) recognises the government's cost of living payment schemes as inefficient for their purpose. They state further financial support is required. They state 250,000 children would not face poverty i the two child limit in benefits was removed. They also support better mental health support for children which can be implemented by Early Years Settings. </a:t>
            </a:r>
            <a:endParaRPr sz="1000">
              <a:solidFill>
                <a:schemeClr val="dk1"/>
              </a:solidFill>
            </a:endParaRPr>
          </a:p>
        </p:txBody>
      </p:sp>
      <p:sp>
        <p:nvSpPr>
          <p:cNvPr id="131" name="Google Shape;131;p21"/>
          <p:cNvSpPr txBox="1"/>
          <p:nvPr>
            <p:ph idx="1" type="body"/>
          </p:nvPr>
        </p:nvSpPr>
        <p:spPr>
          <a:xfrm>
            <a:off x="2995275" y="1202775"/>
            <a:ext cx="2808000" cy="21966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200"/>
              </a:spcAft>
              <a:buSzPts val="1200"/>
              <a:buNone/>
            </a:pPr>
            <a:r>
              <a:rPr lang="en" sz="1500">
                <a:solidFill>
                  <a:schemeClr val="dk1"/>
                </a:solidFill>
                <a:latin typeface="Caveat"/>
                <a:ea typeface="Caveat"/>
                <a:cs typeface="Caveat"/>
                <a:sym typeface="Caveat"/>
              </a:rPr>
              <a:t>Although the following techniques are important with all children, Weinstein (2021) discusses the need for greater reassurance, comfort, praise and development of key relationships within the Early Years Setting when dealing with children facing trauma. Noting ‘Consistency, warmth and reliability’.</a:t>
            </a:r>
            <a:endParaRPr sz="1500">
              <a:solidFill>
                <a:schemeClr val="dk1"/>
              </a:solidFill>
              <a:latin typeface="Caveat"/>
              <a:ea typeface="Caveat"/>
              <a:cs typeface="Caveat"/>
              <a:sym typeface="Caveat"/>
            </a:endParaRPr>
          </a:p>
        </p:txBody>
      </p:sp>
      <p:sp>
        <p:nvSpPr>
          <p:cNvPr id="132" name="Google Shape;132;p21"/>
          <p:cNvSpPr txBox="1"/>
          <p:nvPr>
            <p:ph idx="1" type="body"/>
          </p:nvPr>
        </p:nvSpPr>
        <p:spPr>
          <a:xfrm>
            <a:off x="152400" y="3508800"/>
            <a:ext cx="2295600" cy="1634700"/>
          </a:xfrm>
          <a:prstGeom prst="rect">
            <a:avLst/>
          </a:prstGeom>
          <a:noFill/>
          <a:ln>
            <a:noFill/>
          </a:ln>
        </p:spPr>
        <p:txBody>
          <a:bodyPr anchorCtr="0" anchor="t" bIns="91425" lIns="91425" spcFirstLastPara="1" rIns="91425" wrap="square" tIns="91425">
            <a:normAutofit/>
          </a:bodyPr>
          <a:lstStyle/>
          <a:p>
            <a:pPr indent="0" lvl="0" marL="0" rtl="0" algn="ctr">
              <a:lnSpc>
                <a:spcPct val="115000"/>
              </a:lnSpc>
              <a:spcBef>
                <a:spcPts val="0"/>
              </a:spcBef>
              <a:spcAft>
                <a:spcPts val="1200"/>
              </a:spcAft>
              <a:buSzPts val="1200"/>
              <a:buNone/>
            </a:pPr>
            <a:r>
              <a:rPr lang="en" sz="1000">
                <a:solidFill>
                  <a:schemeClr val="dk1"/>
                </a:solidFill>
              </a:rPr>
              <a:t>Local councils sometimes provide social groups to support families in the first 1000 days, such as the poster above. Early Years Settings could </a:t>
            </a:r>
            <a:r>
              <a:rPr lang="en" sz="1000">
                <a:solidFill>
                  <a:schemeClr val="dk1"/>
                </a:solidFill>
              </a:rPr>
              <a:t>incorporate</a:t>
            </a:r>
            <a:r>
              <a:rPr lang="en" sz="1000">
                <a:solidFill>
                  <a:schemeClr val="dk1"/>
                </a:solidFill>
              </a:rPr>
              <a:t> this with </a:t>
            </a:r>
            <a:r>
              <a:rPr lang="en" sz="1000">
                <a:solidFill>
                  <a:schemeClr val="dk1"/>
                </a:solidFill>
              </a:rPr>
              <a:t>similar</a:t>
            </a:r>
            <a:r>
              <a:rPr lang="en" sz="1000">
                <a:solidFill>
                  <a:schemeClr val="dk1"/>
                </a:solidFill>
              </a:rPr>
              <a:t> workshops or partnering with the council. (Manchester City Council, n.d.)</a:t>
            </a:r>
            <a:endParaRPr sz="1000">
              <a:solidFill>
                <a:schemeClr val="dk1"/>
              </a:solidFill>
            </a:endParaRPr>
          </a:p>
        </p:txBody>
      </p:sp>
      <p:pic>
        <p:nvPicPr>
          <p:cNvPr id="133" name="Google Shape;133;p21"/>
          <p:cNvPicPr preferRelativeResize="0"/>
          <p:nvPr/>
        </p:nvPicPr>
        <p:blipFill>
          <a:blip r:embed="rId3">
            <a:alphaModFix/>
          </a:blip>
          <a:stretch>
            <a:fillRect/>
          </a:stretch>
        </p:blipFill>
        <p:spPr>
          <a:xfrm>
            <a:off x="152400" y="152400"/>
            <a:ext cx="2295601" cy="3246977"/>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27BA0"/>
        </a:solidFill>
      </p:bgPr>
    </p:bg>
    <p:spTree>
      <p:nvGrpSpPr>
        <p:cNvPr id="137" name="Shape 137"/>
        <p:cNvGrpSpPr/>
        <p:nvPr/>
      </p:nvGrpSpPr>
      <p:grpSpPr>
        <a:xfrm>
          <a:off x="0" y="0"/>
          <a:ext cx="0" cy="0"/>
          <a:chOff x="0" y="0"/>
          <a:chExt cx="0" cy="0"/>
        </a:xfrm>
      </p:grpSpPr>
      <p:sp>
        <p:nvSpPr>
          <p:cNvPr id="138" name="Google Shape;138;p22"/>
          <p:cNvSpPr/>
          <p:nvPr/>
        </p:nvSpPr>
        <p:spPr>
          <a:xfrm>
            <a:off x="3352800" y="1352550"/>
            <a:ext cx="2419500" cy="2139300"/>
          </a:xfrm>
          <a:prstGeom prst="roundRect">
            <a:avLst>
              <a:gd fmla="val 16667" name="adj"/>
            </a:avLst>
          </a:prstGeom>
          <a:solidFill>
            <a:srgbClr val="EAD1DC"/>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39" name="Google Shape;139;p22"/>
          <p:cNvSpPr txBox="1"/>
          <p:nvPr>
            <p:ph type="title"/>
          </p:nvPr>
        </p:nvSpPr>
        <p:spPr>
          <a:xfrm>
            <a:off x="1704975" y="-134950"/>
            <a:ext cx="5577300" cy="755700"/>
          </a:xfrm>
          <a:prstGeom prst="rect">
            <a:avLst/>
          </a:prstGeom>
          <a:noFill/>
          <a:ln>
            <a:noFill/>
          </a:ln>
        </p:spPr>
        <p:txBody>
          <a:bodyPr anchorCtr="0" anchor="b" bIns="91425" lIns="91425" spcFirstLastPara="1" rIns="91425" wrap="square" tIns="91425">
            <a:normAutofit/>
          </a:bodyPr>
          <a:lstStyle/>
          <a:p>
            <a:pPr indent="0" lvl="0" marL="0" rtl="0" algn="ctr">
              <a:lnSpc>
                <a:spcPct val="100000"/>
              </a:lnSpc>
              <a:spcBef>
                <a:spcPts val="0"/>
              </a:spcBef>
              <a:spcAft>
                <a:spcPts val="0"/>
              </a:spcAft>
              <a:buSzPts val="2667"/>
              <a:buNone/>
            </a:pPr>
            <a:r>
              <a:rPr lang="en">
                <a:solidFill>
                  <a:schemeClr val="lt1"/>
                </a:solidFill>
                <a:latin typeface="Spectral"/>
                <a:ea typeface="Spectral"/>
                <a:cs typeface="Spectral"/>
                <a:sym typeface="Spectral"/>
              </a:rPr>
              <a:t>Ideas for Early Years Settings</a:t>
            </a:r>
            <a:endParaRPr>
              <a:solidFill>
                <a:schemeClr val="lt1"/>
              </a:solidFill>
              <a:latin typeface="Spectral"/>
              <a:ea typeface="Spectral"/>
              <a:cs typeface="Spectral"/>
              <a:sym typeface="Spectral"/>
            </a:endParaRPr>
          </a:p>
        </p:txBody>
      </p:sp>
      <p:sp>
        <p:nvSpPr>
          <p:cNvPr id="140" name="Google Shape;140;p22"/>
          <p:cNvSpPr txBox="1"/>
          <p:nvPr>
            <p:ph idx="1" type="body"/>
          </p:nvPr>
        </p:nvSpPr>
        <p:spPr>
          <a:xfrm>
            <a:off x="109800" y="1398149"/>
            <a:ext cx="2808000" cy="1620300"/>
          </a:xfrm>
          <a:prstGeom prst="rect">
            <a:avLst/>
          </a:prstGeom>
          <a:noFill/>
          <a:ln>
            <a:noFill/>
          </a:ln>
        </p:spPr>
        <p:txBody>
          <a:bodyPr anchorCtr="0" anchor="t" bIns="91425" lIns="91425" spcFirstLastPara="1" rIns="91425" wrap="square" tIns="91425">
            <a:normAutofit lnSpcReduction="20000"/>
          </a:bodyPr>
          <a:lstStyle/>
          <a:p>
            <a:pPr indent="0" lvl="0" marL="0" rtl="0" algn="l">
              <a:lnSpc>
                <a:spcPct val="115000"/>
              </a:lnSpc>
              <a:spcBef>
                <a:spcPts val="0"/>
              </a:spcBef>
              <a:spcAft>
                <a:spcPts val="0"/>
              </a:spcAft>
              <a:buSzPts val="1200"/>
              <a:buNone/>
            </a:pPr>
            <a:r>
              <a:rPr lang="en" sz="1500">
                <a:solidFill>
                  <a:srgbClr val="FFFFFF"/>
                </a:solidFill>
                <a:latin typeface="Spectral"/>
                <a:ea typeface="Spectral"/>
                <a:cs typeface="Spectral"/>
                <a:sym typeface="Spectral"/>
              </a:rPr>
              <a:t>Baby Massage</a:t>
            </a:r>
            <a:endParaRPr sz="1500">
              <a:solidFill>
                <a:srgbClr val="FFFFFF"/>
              </a:solidFill>
              <a:latin typeface="Spectral"/>
              <a:ea typeface="Spectral"/>
              <a:cs typeface="Spectral"/>
              <a:sym typeface="Spectral"/>
            </a:endParaRPr>
          </a:p>
          <a:p>
            <a:pPr indent="-292100" lvl="0" marL="457200" rtl="0" algn="l">
              <a:lnSpc>
                <a:spcPct val="115000"/>
              </a:lnSpc>
              <a:spcBef>
                <a:spcPts val="1200"/>
              </a:spcBef>
              <a:spcAft>
                <a:spcPts val="0"/>
              </a:spcAft>
              <a:buClr>
                <a:srgbClr val="FFFFFF"/>
              </a:buClr>
              <a:buSzPts val="1000"/>
              <a:buChar char="●"/>
            </a:pPr>
            <a:r>
              <a:rPr lang="en" sz="1000">
                <a:solidFill>
                  <a:srgbClr val="FFFFFF"/>
                </a:solidFill>
              </a:rPr>
              <a:t>Centuries old technique used globally</a:t>
            </a:r>
            <a:endParaRPr sz="1000">
              <a:solidFill>
                <a:srgbClr val="FFFFFF"/>
              </a:solidFill>
            </a:endParaRPr>
          </a:p>
          <a:p>
            <a:pPr indent="-292100" lvl="0" marL="457200" rtl="0" algn="l">
              <a:lnSpc>
                <a:spcPct val="115000"/>
              </a:lnSpc>
              <a:spcBef>
                <a:spcPts val="0"/>
              </a:spcBef>
              <a:spcAft>
                <a:spcPts val="0"/>
              </a:spcAft>
              <a:buClr>
                <a:srgbClr val="FFFFFF"/>
              </a:buClr>
              <a:buSzPts val="1000"/>
              <a:buChar char="●"/>
            </a:pPr>
            <a:r>
              <a:rPr lang="en" sz="1000">
                <a:solidFill>
                  <a:srgbClr val="FFFFFF"/>
                </a:solidFill>
              </a:rPr>
              <a:t>Physical health benefits such as blood circulation, muscle atrophy and when using oils, skin quality</a:t>
            </a:r>
            <a:endParaRPr sz="1000">
              <a:solidFill>
                <a:srgbClr val="FFFFFF"/>
              </a:solidFill>
            </a:endParaRPr>
          </a:p>
          <a:p>
            <a:pPr indent="-292100" lvl="0" marL="457200" rtl="0" algn="l">
              <a:lnSpc>
                <a:spcPct val="115000"/>
              </a:lnSpc>
              <a:spcBef>
                <a:spcPts val="0"/>
              </a:spcBef>
              <a:spcAft>
                <a:spcPts val="0"/>
              </a:spcAft>
              <a:buClr>
                <a:srgbClr val="FFFFFF"/>
              </a:buClr>
              <a:buSzPts val="1000"/>
              <a:buChar char="●"/>
            </a:pPr>
            <a:r>
              <a:rPr lang="en" sz="1000">
                <a:solidFill>
                  <a:srgbClr val="FFFFFF"/>
                </a:solidFill>
              </a:rPr>
              <a:t>Improves attachment</a:t>
            </a:r>
            <a:endParaRPr sz="1000">
              <a:solidFill>
                <a:srgbClr val="FFFFFF"/>
              </a:solidFill>
            </a:endParaRPr>
          </a:p>
          <a:p>
            <a:pPr indent="0" lvl="0" marL="0" rtl="0" algn="l">
              <a:lnSpc>
                <a:spcPct val="115000"/>
              </a:lnSpc>
              <a:spcBef>
                <a:spcPts val="1200"/>
              </a:spcBef>
              <a:spcAft>
                <a:spcPts val="1200"/>
              </a:spcAft>
              <a:buNone/>
            </a:pPr>
            <a:r>
              <a:rPr lang="en" sz="1000">
                <a:solidFill>
                  <a:srgbClr val="FFFFFF"/>
                </a:solidFill>
              </a:rPr>
              <a:t>(Cooke, 2015)</a:t>
            </a:r>
            <a:endParaRPr sz="1000">
              <a:solidFill>
                <a:srgbClr val="FFFFFF"/>
              </a:solidFill>
            </a:endParaRPr>
          </a:p>
        </p:txBody>
      </p:sp>
      <p:sp>
        <p:nvSpPr>
          <p:cNvPr id="141" name="Google Shape;141;p22"/>
          <p:cNvSpPr txBox="1"/>
          <p:nvPr>
            <p:ph idx="1" type="body"/>
          </p:nvPr>
        </p:nvSpPr>
        <p:spPr>
          <a:xfrm>
            <a:off x="5853900" y="2360575"/>
            <a:ext cx="3129300" cy="1796400"/>
          </a:xfrm>
          <a:prstGeom prst="rect">
            <a:avLst/>
          </a:prstGeom>
          <a:noFill/>
          <a:ln>
            <a:noFill/>
          </a:ln>
        </p:spPr>
        <p:txBody>
          <a:bodyPr anchorCtr="0" anchor="t" bIns="91425" lIns="91425" spcFirstLastPara="1" rIns="91425" wrap="square" tIns="91425">
            <a:normAutofit/>
          </a:bodyPr>
          <a:lstStyle/>
          <a:p>
            <a:pPr indent="0" lvl="0" marL="0" rtl="0" algn="r">
              <a:lnSpc>
                <a:spcPct val="115000"/>
              </a:lnSpc>
              <a:spcBef>
                <a:spcPts val="0"/>
              </a:spcBef>
              <a:spcAft>
                <a:spcPts val="0"/>
              </a:spcAft>
              <a:buSzPts val="1200"/>
              <a:buNone/>
            </a:pPr>
            <a:r>
              <a:rPr lang="en" sz="1500">
                <a:solidFill>
                  <a:schemeClr val="lt1"/>
                </a:solidFill>
                <a:latin typeface="Spectral"/>
                <a:ea typeface="Spectral"/>
                <a:cs typeface="Spectral"/>
                <a:sym typeface="Spectral"/>
              </a:rPr>
              <a:t>Storytelling</a:t>
            </a:r>
            <a:r>
              <a:rPr lang="en" sz="1500">
                <a:solidFill>
                  <a:schemeClr val="lt1"/>
                </a:solidFill>
                <a:latin typeface="Spectral"/>
                <a:ea typeface="Spectral"/>
                <a:cs typeface="Spectral"/>
                <a:sym typeface="Spectral"/>
              </a:rPr>
              <a:t> and Reading Time</a:t>
            </a:r>
            <a:endParaRPr sz="1500">
              <a:solidFill>
                <a:schemeClr val="lt1"/>
              </a:solidFill>
              <a:latin typeface="Spectral"/>
              <a:ea typeface="Spectral"/>
              <a:cs typeface="Spectral"/>
              <a:sym typeface="Spectral"/>
            </a:endParaRPr>
          </a:p>
          <a:p>
            <a:pPr indent="-292100" lvl="0" marL="457200" rtl="0" algn="r">
              <a:lnSpc>
                <a:spcPct val="115000"/>
              </a:lnSpc>
              <a:spcBef>
                <a:spcPts val="1200"/>
              </a:spcBef>
              <a:spcAft>
                <a:spcPts val="0"/>
              </a:spcAft>
              <a:buClr>
                <a:schemeClr val="lt1"/>
              </a:buClr>
              <a:buSzPts val="1000"/>
              <a:buChar char="●"/>
            </a:pPr>
            <a:r>
              <a:rPr lang="en" sz="1000">
                <a:solidFill>
                  <a:schemeClr val="lt1"/>
                </a:solidFill>
              </a:rPr>
              <a:t>Can open up conversations and understanding of feelings and difficult situations</a:t>
            </a:r>
            <a:endParaRPr sz="1000">
              <a:solidFill>
                <a:schemeClr val="lt1"/>
              </a:solidFill>
            </a:endParaRPr>
          </a:p>
          <a:p>
            <a:pPr indent="-292100" lvl="0" marL="457200" rtl="0" algn="r">
              <a:lnSpc>
                <a:spcPct val="115000"/>
              </a:lnSpc>
              <a:spcBef>
                <a:spcPts val="0"/>
              </a:spcBef>
              <a:spcAft>
                <a:spcPts val="0"/>
              </a:spcAft>
              <a:buClr>
                <a:schemeClr val="lt1"/>
              </a:buClr>
              <a:buSzPts val="1000"/>
              <a:buChar char="●"/>
            </a:pPr>
            <a:r>
              <a:rPr lang="en" sz="1000">
                <a:solidFill>
                  <a:schemeClr val="lt1"/>
                </a:solidFill>
              </a:rPr>
              <a:t>Children connect to readers voice</a:t>
            </a:r>
            <a:endParaRPr sz="1000">
              <a:solidFill>
                <a:schemeClr val="lt1"/>
              </a:solidFill>
            </a:endParaRPr>
          </a:p>
          <a:p>
            <a:pPr indent="-292100" lvl="0" marL="457200" rtl="0" algn="r">
              <a:lnSpc>
                <a:spcPct val="115000"/>
              </a:lnSpc>
              <a:spcBef>
                <a:spcPts val="0"/>
              </a:spcBef>
              <a:spcAft>
                <a:spcPts val="0"/>
              </a:spcAft>
              <a:buClr>
                <a:schemeClr val="lt1"/>
              </a:buClr>
              <a:buSzPts val="1000"/>
              <a:buChar char="●"/>
            </a:pPr>
            <a:r>
              <a:rPr lang="en" sz="1000">
                <a:solidFill>
                  <a:schemeClr val="lt1"/>
                </a:solidFill>
              </a:rPr>
              <a:t>Cost effective with library borrowing </a:t>
            </a:r>
            <a:endParaRPr sz="1000">
              <a:solidFill>
                <a:schemeClr val="lt1"/>
              </a:solidFill>
            </a:endParaRPr>
          </a:p>
          <a:p>
            <a:pPr indent="0" lvl="0" marL="0" rtl="0" algn="r">
              <a:lnSpc>
                <a:spcPct val="115000"/>
              </a:lnSpc>
              <a:spcBef>
                <a:spcPts val="1200"/>
              </a:spcBef>
              <a:spcAft>
                <a:spcPts val="1200"/>
              </a:spcAft>
              <a:buNone/>
            </a:pPr>
            <a:r>
              <a:rPr lang="en" sz="1000">
                <a:solidFill>
                  <a:schemeClr val="lt1"/>
                </a:solidFill>
              </a:rPr>
              <a:t>(PACEY, 2024)</a:t>
            </a:r>
            <a:endParaRPr sz="1000">
              <a:solidFill>
                <a:schemeClr val="lt1"/>
              </a:solidFill>
            </a:endParaRPr>
          </a:p>
        </p:txBody>
      </p:sp>
      <p:sp>
        <p:nvSpPr>
          <p:cNvPr id="142" name="Google Shape;142;p22"/>
          <p:cNvSpPr txBox="1"/>
          <p:nvPr>
            <p:ph idx="1" type="body"/>
          </p:nvPr>
        </p:nvSpPr>
        <p:spPr>
          <a:xfrm>
            <a:off x="3362250" y="1352550"/>
            <a:ext cx="2419500" cy="18573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SzPts val="1200"/>
              <a:buNone/>
            </a:pPr>
            <a:r>
              <a:rPr lang="en" sz="1700">
                <a:solidFill>
                  <a:schemeClr val="dk1"/>
                </a:solidFill>
                <a:latin typeface="Caveat"/>
                <a:ea typeface="Caveat"/>
                <a:cs typeface="Caveat"/>
                <a:sym typeface="Caveat"/>
              </a:rPr>
              <a:t>Partnership</a:t>
            </a:r>
            <a:endParaRPr sz="1700">
              <a:solidFill>
                <a:schemeClr val="dk1"/>
              </a:solidFill>
              <a:latin typeface="Caveat"/>
              <a:ea typeface="Caveat"/>
              <a:cs typeface="Caveat"/>
              <a:sym typeface="Caveat"/>
            </a:endParaRPr>
          </a:p>
          <a:p>
            <a:pPr indent="0" lvl="0" marL="0" rtl="0" algn="ctr">
              <a:lnSpc>
                <a:spcPct val="115000"/>
              </a:lnSpc>
              <a:spcBef>
                <a:spcPts val="1200"/>
              </a:spcBef>
              <a:spcAft>
                <a:spcPts val="1200"/>
              </a:spcAft>
              <a:buSzPts val="1200"/>
              <a:buNone/>
            </a:pPr>
            <a:r>
              <a:rPr lang="en" sz="1400">
                <a:solidFill>
                  <a:schemeClr val="dk1"/>
                </a:solidFill>
                <a:latin typeface="Caveat"/>
                <a:ea typeface="Caveat"/>
                <a:cs typeface="Caveat"/>
                <a:sym typeface="Caveat"/>
              </a:rPr>
              <a:t>UCL (2023) developed a project which allowed Early Years settings to work in partnership with food banks to provide in need families with extra support. This idea can contribute to ending child hunger.</a:t>
            </a:r>
            <a:endParaRPr sz="1400">
              <a:solidFill>
                <a:schemeClr val="dk1"/>
              </a:solidFill>
              <a:latin typeface="Caveat"/>
              <a:ea typeface="Caveat"/>
              <a:cs typeface="Caveat"/>
              <a:sym typeface="Caveat"/>
            </a:endParaRPr>
          </a:p>
        </p:txBody>
      </p:sp>
      <p:pic>
        <p:nvPicPr>
          <p:cNvPr descr="Follow Along as RMT Rosemary Brown and Learn the Health Benefits of Massage and Trustworthy Techniques&#10;&#10;A calm and clearly demonstrated approach for full body baby massage, this is an approximately half-hour instructional video that provides the reasons for baby massage and describes how to massage various parts of the body.  &#10;&#10;Promotes Connection, Improves Sleep, Relieves Colic&#10;&#10;There is a complete section on a technique to help babies with colic.  Baby massage helps both you and your baby relax. It encourages bonding between caregiver and infant and contributes to healthy brain development. Learning to do baby massage is a bit like learning to cook – when you read various recipes you get a good idea of the essential aspects of the recipe and can then modify the recipe to work for you. We feel that a parent/caregiver who watches all of our baby massage videos will come away with a high level of competence and confidence about baby massage. This in-depth video is excellent for someone who has taken a class and cannot remember the steps or techniques. It is also ideal for those who cannot attend a class as it guides you through the steps of massage, providing the benefits of massage to each part of your baby’s body. We encourage you to learn from your health professional if the recommendations in the videos are right for your child. Healthy, loving touch is one of the most important factors for infants to grow and thrive.&#10;&#10;Featuring:&#10;Rosemary Brown&#10;&#10;Website: https://www.childhealthbc.ca/" id="143" name="Google Shape;143;p22" title="Baby Massage: A Relaxed and Quiet Approach">
            <a:hlinkClick r:id="rId3"/>
          </p:cNvPr>
          <p:cNvPicPr preferRelativeResize="0"/>
          <p:nvPr/>
        </p:nvPicPr>
        <p:blipFill>
          <a:blip r:embed="rId4">
            <a:alphaModFix/>
          </a:blip>
          <a:stretch>
            <a:fillRect/>
          </a:stretch>
        </p:blipFill>
        <p:spPr>
          <a:xfrm>
            <a:off x="109800" y="3067050"/>
            <a:ext cx="3048000" cy="1714500"/>
          </a:xfrm>
          <a:prstGeom prst="rect">
            <a:avLst/>
          </a:prstGeom>
          <a:noFill/>
          <a:ln>
            <a:noFill/>
          </a:ln>
        </p:spPr>
      </p:pic>
      <p:sp>
        <p:nvSpPr>
          <p:cNvPr id="144" name="Google Shape;144;p22"/>
          <p:cNvSpPr txBox="1"/>
          <p:nvPr/>
        </p:nvSpPr>
        <p:spPr>
          <a:xfrm>
            <a:off x="109800" y="4724400"/>
            <a:ext cx="2267100" cy="266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rPr>
              <a:t>(Child Health BC, 2017)</a:t>
            </a:r>
            <a:endParaRPr sz="1000">
              <a:solidFill>
                <a:schemeClr val="dk2"/>
              </a:solidFill>
            </a:endParaRPr>
          </a:p>
        </p:txBody>
      </p:sp>
      <p:pic>
        <p:nvPicPr>
          <p:cNvPr descr="TOM HARDY Bedtime Stories COMPILATION | CBeebies&#10;&#10;📺Watch CBeebies full episodes on BBC iPlayer https://www.bbc.co.uk/tv/cbeebies&#10;❤️Subscribe to CBeebies YouTube Channel https://bbc.in/2INIaAT &#10;📚For more CBeebies Bedtime Stories visit -  https://bbc.in/2phW0BD&#10;&#10;A full 25 MINUTES of Tom Hardy reading bedtime stories in this Tom Hardy Bedtime Stories compilation.&#10;&#10;00:03 - Cloudspotter&#10;03:10 - Odd Dog Out&#10;07:19 - Fleabag&#10;13:16 - You Must Bring A Hat&#10;17:51 - Hug Me&#10;21:20 - Somebody Swallowed Stanley&#10;&#10;Visit us at http://www.bbc.co.uk/cbeebies&#10;&#10;CBeebies is dedicated to delighting and surprising its pre-school audience and it remains the UK's most watched and most loved channel for the under-sixes. &#10;&#10;#CBeebies #BedtimeStories #TomHardy" id="145" name="Google Shape;145;p22" title="TOM HARDY Bedtime Stories COMPILATION | CBeebies">
            <a:hlinkClick r:id="rId5"/>
          </p:cNvPr>
          <p:cNvPicPr preferRelativeResize="0"/>
          <p:nvPr/>
        </p:nvPicPr>
        <p:blipFill>
          <a:blip r:embed="rId6">
            <a:alphaModFix/>
          </a:blip>
          <a:stretch>
            <a:fillRect/>
          </a:stretch>
        </p:blipFill>
        <p:spPr>
          <a:xfrm>
            <a:off x="6102900" y="740400"/>
            <a:ext cx="2880300" cy="1620169"/>
          </a:xfrm>
          <a:prstGeom prst="rect">
            <a:avLst/>
          </a:prstGeom>
          <a:noFill/>
          <a:ln>
            <a:noFill/>
          </a:ln>
        </p:spPr>
      </p:pic>
      <p:sp>
        <p:nvSpPr>
          <p:cNvPr id="146" name="Google Shape;146;p22"/>
          <p:cNvSpPr txBox="1"/>
          <p:nvPr/>
        </p:nvSpPr>
        <p:spPr>
          <a:xfrm>
            <a:off x="6716100" y="418450"/>
            <a:ext cx="2267100" cy="2667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 sz="1000">
                <a:solidFill>
                  <a:schemeClr val="dk1"/>
                </a:solidFill>
              </a:rPr>
              <a:t>(Cbeebies, 2021)</a:t>
            </a:r>
            <a:endParaRPr sz="1000">
              <a:solidFill>
                <a:schemeClr val="dk2"/>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3"/>
                                        </p:tgtEl>
                                        <p:attrNameLst>
                                          <p:attrName>style.visibility</p:attrName>
                                        </p:attrNameLst>
                                      </p:cBhvr>
                                      <p:to>
                                        <p:strVal val="visible"/>
                                      </p:to>
                                    </p:set>
                                    <p:animEffect filter="fade" transition="in">
                                      <p:cBhvr>
                                        <p:cTn dur="1000"/>
                                        <p:tgtEl>
                                          <p:spTgt spid="14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5"/>
                                        </p:tgtEl>
                                        <p:attrNameLst>
                                          <p:attrName>style.visibility</p:attrName>
                                        </p:attrNameLst>
                                      </p:cBhvr>
                                      <p:to>
                                        <p:strVal val="visible"/>
                                      </p:to>
                                    </p:set>
                                    <p:animEffect filter="fade" transition="in">
                                      <p:cBhvr>
                                        <p:cTn dur="1000"/>
                                        <p:tgtEl>
                                          <p:spTgt spid="14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E599"/>
        </a:solidFill>
      </p:bgPr>
    </p:bg>
    <p:spTree>
      <p:nvGrpSpPr>
        <p:cNvPr id="150" name="Shape 150"/>
        <p:cNvGrpSpPr/>
        <p:nvPr/>
      </p:nvGrpSpPr>
      <p:grpSpPr>
        <a:xfrm>
          <a:off x="0" y="0"/>
          <a:ext cx="0" cy="0"/>
          <a:chOff x="0" y="0"/>
          <a:chExt cx="0" cy="0"/>
        </a:xfrm>
      </p:grpSpPr>
      <p:sp>
        <p:nvSpPr>
          <p:cNvPr id="151" name="Google Shape;151;p23"/>
          <p:cNvSpPr txBox="1"/>
          <p:nvPr>
            <p:ph type="title"/>
          </p:nvPr>
        </p:nvSpPr>
        <p:spPr>
          <a:xfrm>
            <a:off x="302175" y="126975"/>
            <a:ext cx="8156100" cy="7557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sz="3100">
                <a:solidFill>
                  <a:srgbClr val="741B47"/>
                </a:solidFill>
                <a:latin typeface="Caveat"/>
                <a:ea typeface="Caveat"/>
                <a:cs typeface="Caveat"/>
                <a:sym typeface="Caveat"/>
              </a:rPr>
              <a:t>Useful Videos</a:t>
            </a:r>
            <a:endParaRPr sz="3100">
              <a:solidFill>
                <a:srgbClr val="741B47"/>
              </a:solidFill>
              <a:latin typeface="Caveat"/>
              <a:ea typeface="Caveat"/>
              <a:cs typeface="Caveat"/>
              <a:sym typeface="Caveat"/>
            </a:endParaRPr>
          </a:p>
        </p:txBody>
      </p:sp>
      <p:pic>
        <p:nvPicPr>
          <p:cNvPr descr="PACEY President and childcare expert, author, and trainer, Penny Tassoni, shares her top five tips for exciting storytelling" id="152" name="Google Shape;152;p23" title="Penny's top 5 storytelling tips">
            <a:hlinkClick r:id="rId3"/>
          </p:cNvPr>
          <p:cNvPicPr preferRelativeResize="0"/>
          <p:nvPr/>
        </p:nvPicPr>
        <p:blipFill>
          <a:blip r:embed="rId4">
            <a:alphaModFix/>
          </a:blip>
          <a:stretch>
            <a:fillRect/>
          </a:stretch>
        </p:blipFill>
        <p:spPr>
          <a:xfrm>
            <a:off x="381000" y="1216050"/>
            <a:ext cx="3048000" cy="1714504"/>
          </a:xfrm>
          <a:prstGeom prst="rect">
            <a:avLst/>
          </a:prstGeom>
          <a:noFill/>
          <a:ln>
            <a:noFill/>
          </a:ln>
        </p:spPr>
      </p:pic>
      <p:sp>
        <p:nvSpPr>
          <p:cNvPr id="153" name="Google Shape;153;p23"/>
          <p:cNvSpPr txBox="1"/>
          <p:nvPr/>
        </p:nvSpPr>
        <p:spPr>
          <a:xfrm>
            <a:off x="381000" y="3000375"/>
            <a:ext cx="2638500" cy="324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rPr>
              <a:t>(PACEY, 2021)</a:t>
            </a:r>
            <a:endParaRPr sz="1000">
              <a:solidFill>
                <a:schemeClr val="dk2"/>
              </a:solidFill>
            </a:endParaRPr>
          </a:p>
        </p:txBody>
      </p:sp>
      <p:pic>
        <p:nvPicPr>
          <p:cNvPr descr="Find out how simple interactions with babies help develop their brain during the first 1001 days up to their second birthday.&#10;&#10;For more information visit leicestershire.gov.uk/my-first-1001-days" id="154" name="Google Shape;154;p23" title="Baby's First 1001 Days">
            <a:hlinkClick r:id="rId5"/>
          </p:cNvPr>
          <p:cNvPicPr preferRelativeResize="0"/>
          <p:nvPr/>
        </p:nvPicPr>
        <p:blipFill>
          <a:blip r:embed="rId6">
            <a:alphaModFix/>
          </a:blip>
          <a:stretch>
            <a:fillRect/>
          </a:stretch>
        </p:blipFill>
        <p:spPr>
          <a:xfrm>
            <a:off x="3924300" y="2305125"/>
            <a:ext cx="3048000" cy="1714500"/>
          </a:xfrm>
          <a:prstGeom prst="rect">
            <a:avLst/>
          </a:prstGeom>
          <a:noFill/>
          <a:ln>
            <a:noFill/>
          </a:ln>
        </p:spPr>
      </p:pic>
      <p:sp>
        <p:nvSpPr>
          <p:cNvPr id="155" name="Google Shape;155;p23"/>
          <p:cNvSpPr txBox="1"/>
          <p:nvPr/>
        </p:nvSpPr>
        <p:spPr>
          <a:xfrm>
            <a:off x="3924300" y="4067175"/>
            <a:ext cx="2638500" cy="324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rPr>
              <a:t>(Leicestershire County Council, 2022)</a:t>
            </a:r>
            <a:endParaRPr sz="1000">
              <a:solidFill>
                <a:schemeClr val="dk2"/>
              </a:solidFill>
            </a:endParaRPr>
          </a:p>
        </p:txBody>
      </p:sp>
      <p:sp>
        <p:nvSpPr>
          <p:cNvPr id="156" name="Google Shape;156;p23"/>
          <p:cNvSpPr txBox="1"/>
          <p:nvPr/>
        </p:nvSpPr>
        <p:spPr>
          <a:xfrm>
            <a:off x="4191000" y="485775"/>
            <a:ext cx="4486200" cy="1714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741B47"/>
                </a:solidFill>
                <a:latin typeface="Caveat"/>
                <a:ea typeface="Caveat"/>
                <a:cs typeface="Caveat"/>
                <a:sym typeface="Caveat"/>
              </a:rPr>
              <a:t>Key Theorist: Vygotsky’s theory of scaffolding explains how children build on what they already know, adding to their understanding of </a:t>
            </a:r>
            <a:r>
              <a:rPr lang="en" sz="1800">
                <a:solidFill>
                  <a:srgbClr val="741B47"/>
                </a:solidFill>
                <a:latin typeface="Caveat"/>
                <a:ea typeface="Caveat"/>
                <a:cs typeface="Caveat"/>
                <a:sym typeface="Caveat"/>
              </a:rPr>
              <a:t>the</a:t>
            </a:r>
            <a:r>
              <a:rPr lang="en" sz="1800">
                <a:solidFill>
                  <a:srgbClr val="741B47"/>
                </a:solidFill>
                <a:latin typeface="Caveat"/>
                <a:ea typeface="Caveat"/>
                <a:cs typeface="Caveat"/>
                <a:sym typeface="Caveat"/>
              </a:rPr>
              <a:t> world. </a:t>
            </a:r>
            <a:r>
              <a:rPr lang="en" sz="1800">
                <a:solidFill>
                  <a:srgbClr val="741B47"/>
                </a:solidFill>
                <a:latin typeface="Caveat"/>
                <a:ea typeface="Caveat"/>
                <a:cs typeface="Caveat"/>
                <a:sym typeface="Caveat"/>
              </a:rPr>
              <a:t>Reading</a:t>
            </a:r>
            <a:r>
              <a:rPr lang="en" sz="1800">
                <a:solidFill>
                  <a:srgbClr val="741B47"/>
                </a:solidFill>
                <a:latin typeface="Caveat"/>
                <a:ea typeface="Caveat"/>
                <a:cs typeface="Caveat"/>
                <a:sym typeface="Caveat"/>
              </a:rPr>
              <a:t> to children allows their imaginations to add to their </a:t>
            </a:r>
            <a:r>
              <a:rPr lang="en" sz="1800">
                <a:solidFill>
                  <a:srgbClr val="741B47"/>
                </a:solidFill>
                <a:latin typeface="Caveat"/>
                <a:ea typeface="Caveat"/>
                <a:cs typeface="Caveat"/>
                <a:sym typeface="Caveat"/>
              </a:rPr>
              <a:t>already</a:t>
            </a:r>
            <a:r>
              <a:rPr lang="en" sz="1800">
                <a:solidFill>
                  <a:srgbClr val="741B47"/>
                </a:solidFill>
                <a:latin typeface="Caveat"/>
                <a:ea typeface="Caveat"/>
                <a:cs typeface="Caveat"/>
                <a:sym typeface="Caveat"/>
              </a:rPr>
              <a:t> understood experiences.(Brinker, 2013)</a:t>
            </a:r>
            <a:endParaRPr sz="1800">
              <a:solidFill>
                <a:srgbClr val="741B47"/>
              </a:solidFill>
              <a:latin typeface="Caveat"/>
              <a:ea typeface="Caveat"/>
              <a:cs typeface="Caveat"/>
              <a:sym typeface="Caveat"/>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2"/>
                                        </p:tgtEl>
                                        <p:attrNameLst>
                                          <p:attrName>style.visibility</p:attrName>
                                        </p:attrNameLst>
                                      </p:cBhvr>
                                      <p:to>
                                        <p:strVal val="visible"/>
                                      </p:to>
                                    </p:set>
                                    <p:animEffect filter="fade" transition="in">
                                      <p:cBhvr>
                                        <p:cTn dur="1000"/>
                                        <p:tgtEl>
                                          <p:spTgt spid="15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4"/>
                                        </p:tgtEl>
                                        <p:attrNameLst>
                                          <p:attrName>style.visibility</p:attrName>
                                        </p:attrNameLst>
                                      </p:cBhvr>
                                      <p:to>
                                        <p:strVal val="visible"/>
                                      </p:to>
                                    </p:set>
                                    <p:animEffect filter="fade" transition="in">
                                      <p:cBhvr>
                                        <p:cTn dur="1000"/>
                                        <p:tgtEl>
                                          <p:spTgt spid="15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6D7A8"/>
        </a:solidFill>
      </p:bgPr>
    </p:bg>
    <p:spTree>
      <p:nvGrpSpPr>
        <p:cNvPr id="160" name="Shape 160"/>
        <p:cNvGrpSpPr/>
        <p:nvPr/>
      </p:nvGrpSpPr>
      <p:grpSpPr>
        <a:xfrm>
          <a:off x="0" y="0"/>
          <a:ext cx="0" cy="0"/>
          <a:chOff x="0" y="0"/>
          <a:chExt cx="0" cy="0"/>
        </a:xfrm>
      </p:grpSpPr>
      <p:sp>
        <p:nvSpPr>
          <p:cNvPr id="161" name="Google Shape;161;p24"/>
          <p:cNvSpPr txBox="1"/>
          <p:nvPr>
            <p:ph idx="1" type="body"/>
          </p:nvPr>
        </p:nvSpPr>
        <p:spPr>
          <a:xfrm>
            <a:off x="2648100" y="650925"/>
            <a:ext cx="3943200" cy="1134600"/>
          </a:xfrm>
          <a:prstGeom prst="rect">
            <a:avLst/>
          </a:prstGeom>
          <a:noFill/>
          <a:ln cap="flat" cmpd="sng" w="19050">
            <a:solidFill>
              <a:srgbClr val="274E13"/>
            </a:solidFill>
            <a:prstDash val="dash"/>
            <a:round/>
            <a:headEnd len="sm" w="sm" type="none"/>
            <a:tailEnd len="sm" w="sm" type="none"/>
          </a:ln>
        </p:spPr>
        <p:txBody>
          <a:bodyPr anchorCtr="0" anchor="t" bIns="91425" lIns="91425" spcFirstLastPara="1" rIns="91425" wrap="square" tIns="91425">
            <a:noAutofit/>
          </a:bodyPr>
          <a:lstStyle/>
          <a:p>
            <a:pPr indent="0" lvl="0" marL="0" rtl="0" algn="ctr">
              <a:lnSpc>
                <a:spcPct val="100000"/>
              </a:lnSpc>
              <a:spcBef>
                <a:spcPts val="0"/>
              </a:spcBef>
              <a:spcAft>
                <a:spcPts val="1200"/>
              </a:spcAft>
              <a:buSzPts val="1200"/>
              <a:buNone/>
            </a:pPr>
            <a:r>
              <a:rPr b="1" i="1" lang="en" sz="1300">
                <a:solidFill>
                  <a:srgbClr val="274E13"/>
                </a:solidFill>
                <a:latin typeface="Caveat"/>
                <a:ea typeface="Caveat"/>
                <a:cs typeface="Caveat"/>
                <a:sym typeface="Caveat"/>
              </a:rPr>
              <a:t>The Froebel Trust (n.d.) pay tribute to Elinor Goldschmiede, a trained teacher and psychiatric social worker who innovated the Treasure Basket. Her work is captured over two films available by request from The Froebel Trust,they are both named ‘Infants at Work’.</a:t>
            </a:r>
            <a:endParaRPr b="1" i="1" sz="1300">
              <a:solidFill>
                <a:srgbClr val="274E13"/>
              </a:solidFill>
              <a:latin typeface="Caveat"/>
              <a:ea typeface="Caveat"/>
              <a:cs typeface="Caveat"/>
              <a:sym typeface="Caveat"/>
            </a:endParaRPr>
          </a:p>
        </p:txBody>
      </p:sp>
      <p:sp>
        <p:nvSpPr>
          <p:cNvPr id="162" name="Google Shape;162;p24"/>
          <p:cNvSpPr txBox="1"/>
          <p:nvPr>
            <p:ph type="title"/>
          </p:nvPr>
        </p:nvSpPr>
        <p:spPr>
          <a:xfrm>
            <a:off x="477300" y="0"/>
            <a:ext cx="8189400" cy="755700"/>
          </a:xfrm>
          <a:prstGeom prst="rect">
            <a:avLst/>
          </a:prstGeom>
          <a:noFill/>
          <a:ln>
            <a:noFill/>
          </a:ln>
        </p:spPr>
        <p:txBody>
          <a:bodyPr anchorCtr="0" anchor="ctr" bIns="91425" lIns="91425" spcFirstLastPara="1" rIns="91425" wrap="square" tIns="91425">
            <a:normAutofit/>
          </a:bodyPr>
          <a:lstStyle/>
          <a:p>
            <a:pPr indent="0" lvl="0" marL="0" rtl="0" algn="ctr">
              <a:lnSpc>
                <a:spcPct val="100000"/>
              </a:lnSpc>
              <a:spcBef>
                <a:spcPts val="0"/>
              </a:spcBef>
              <a:spcAft>
                <a:spcPts val="0"/>
              </a:spcAft>
              <a:buSzPts val="2400"/>
              <a:buNone/>
            </a:pPr>
            <a:r>
              <a:rPr lang="en">
                <a:solidFill>
                  <a:srgbClr val="38761D"/>
                </a:solidFill>
                <a:latin typeface="Spectral"/>
                <a:ea typeface="Spectral"/>
                <a:cs typeface="Spectral"/>
                <a:sym typeface="Spectral"/>
              </a:rPr>
              <a:t>Origins</a:t>
            </a:r>
            <a:r>
              <a:rPr lang="en">
                <a:solidFill>
                  <a:srgbClr val="38761D"/>
                </a:solidFill>
                <a:latin typeface="Spectral"/>
                <a:ea typeface="Spectral"/>
                <a:cs typeface="Spectral"/>
                <a:sym typeface="Spectral"/>
              </a:rPr>
              <a:t> of the Treasure Basket</a:t>
            </a:r>
            <a:endParaRPr>
              <a:solidFill>
                <a:srgbClr val="38761D"/>
              </a:solidFill>
              <a:latin typeface="Spectral"/>
              <a:ea typeface="Spectral"/>
              <a:cs typeface="Spectral"/>
              <a:sym typeface="Spectral"/>
            </a:endParaRPr>
          </a:p>
        </p:txBody>
      </p:sp>
      <p:sp>
        <p:nvSpPr>
          <p:cNvPr id="163" name="Google Shape;163;p24"/>
          <p:cNvSpPr txBox="1"/>
          <p:nvPr>
            <p:ph idx="1" type="body"/>
          </p:nvPr>
        </p:nvSpPr>
        <p:spPr>
          <a:xfrm>
            <a:off x="152400" y="327075"/>
            <a:ext cx="2495700" cy="20922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1200"/>
              </a:spcAft>
              <a:buSzPts val="1110"/>
              <a:buNone/>
            </a:pPr>
            <a:r>
              <a:rPr lang="en" sz="1025">
                <a:solidFill>
                  <a:schemeClr val="dk1"/>
                </a:solidFill>
              </a:rPr>
              <a:t>Playscope et al.,(2009) explain how sensory play is extremely supportive of making connections in the Early Years brain. Increasing the ability of the memory and critical thinking skills. The report puts forward a ‘Sensory Play Continuum ’ which guides a practitioner through the use of treasure baskets as the child grows.</a:t>
            </a:r>
            <a:endParaRPr sz="1025">
              <a:solidFill>
                <a:schemeClr val="dk1"/>
              </a:solidFill>
            </a:endParaRPr>
          </a:p>
        </p:txBody>
      </p:sp>
      <p:sp>
        <p:nvSpPr>
          <p:cNvPr id="164" name="Google Shape;164;p24"/>
          <p:cNvSpPr txBox="1"/>
          <p:nvPr>
            <p:ph idx="1" type="body"/>
          </p:nvPr>
        </p:nvSpPr>
        <p:spPr>
          <a:xfrm>
            <a:off x="2240475" y="2010600"/>
            <a:ext cx="1810800" cy="2713800"/>
          </a:xfrm>
          <a:prstGeom prst="rect">
            <a:avLst/>
          </a:prstGeom>
          <a:noFill/>
          <a:ln>
            <a:noFill/>
          </a:ln>
        </p:spPr>
        <p:txBody>
          <a:bodyPr anchorCtr="0" anchor="t" bIns="91425" lIns="91425" spcFirstLastPara="1" rIns="91425" wrap="square" tIns="91425">
            <a:noAutofit/>
          </a:bodyPr>
          <a:lstStyle/>
          <a:p>
            <a:pPr indent="0" lvl="0" marL="0" rtl="0" algn="ctr">
              <a:lnSpc>
                <a:spcPct val="80000"/>
              </a:lnSpc>
              <a:spcBef>
                <a:spcPts val="0"/>
              </a:spcBef>
              <a:spcAft>
                <a:spcPts val="1200"/>
              </a:spcAft>
              <a:buSzPts val="930"/>
              <a:buNone/>
            </a:pPr>
            <a:r>
              <a:rPr lang="en" sz="1000">
                <a:solidFill>
                  <a:schemeClr val="dk1"/>
                </a:solidFill>
              </a:rPr>
              <a:t>Stage 1 of ‘The Sensory Play Continuum’ gives younger babies supervised free play with the basket. Allowing them to discover and explore the range of materials that should be included,these are wood,metal, leather,fabric, card, any kind of natural resource which is safe to handle.The objects should be varied to give maximum exploration potential. Moving onto stage 2 and 3 which is using the treasure alongside other resources and working with adults.</a:t>
            </a:r>
            <a:endParaRPr sz="1000">
              <a:solidFill>
                <a:schemeClr val="dk1"/>
              </a:solidFill>
            </a:endParaRPr>
          </a:p>
        </p:txBody>
      </p:sp>
      <p:sp>
        <p:nvSpPr>
          <p:cNvPr id="165" name="Google Shape;165;p24"/>
          <p:cNvSpPr txBox="1"/>
          <p:nvPr>
            <p:ph idx="1" type="body"/>
          </p:nvPr>
        </p:nvSpPr>
        <p:spPr>
          <a:xfrm>
            <a:off x="6108900" y="4104150"/>
            <a:ext cx="2984700" cy="1134600"/>
          </a:xfrm>
          <a:prstGeom prst="rect">
            <a:avLst/>
          </a:prstGeom>
          <a:noFill/>
          <a:ln>
            <a:noFill/>
          </a:ln>
        </p:spPr>
        <p:txBody>
          <a:bodyPr anchorCtr="0" anchor="t" bIns="91425" lIns="91425" spcFirstLastPara="1" rIns="91425" wrap="square" tIns="91425">
            <a:noAutofit/>
          </a:bodyPr>
          <a:lstStyle/>
          <a:p>
            <a:pPr indent="0" lvl="0" marL="0" rtl="0" algn="ctr">
              <a:lnSpc>
                <a:spcPct val="80000"/>
              </a:lnSpc>
              <a:spcBef>
                <a:spcPts val="0"/>
              </a:spcBef>
              <a:spcAft>
                <a:spcPts val="1200"/>
              </a:spcAft>
              <a:buSzPts val="930"/>
              <a:buNone/>
            </a:pPr>
            <a:r>
              <a:rPr lang="en" sz="1000">
                <a:solidFill>
                  <a:schemeClr val="dk1"/>
                </a:solidFill>
              </a:rPr>
              <a:t>Tassoni (2011) describes the concentration children display whilst using treasure baskets, The baskets replicate a period of time where short term gratification wasn’t built into every toy through flashing buttons and exciting sounds.This allowed children to discover without limits to their imagination.</a:t>
            </a:r>
            <a:endParaRPr sz="1000">
              <a:solidFill>
                <a:schemeClr val="dk1"/>
              </a:solidFill>
            </a:endParaRPr>
          </a:p>
        </p:txBody>
      </p:sp>
      <p:pic>
        <p:nvPicPr>
          <p:cNvPr id="166" name="Google Shape;166;p24"/>
          <p:cNvPicPr preferRelativeResize="0"/>
          <p:nvPr/>
        </p:nvPicPr>
        <p:blipFill>
          <a:blip r:embed="rId3">
            <a:alphaModFix/>
          </a:blip>
          <a:stretch>
            <a:fillRect/>
          </a:stretch>
        </p:blipFill>
        <p:spPr>
          <a:xfrm>
            <a:off x="233400" y="1743050"/>
            <a:ext cx="1957350" cy="2933725"/>
          </a:xfrm>
          <a:prstGeom prst="rect">
            <a:avLst/>
          </a:prstGeom>
          <a:noFill/>
          <a:ln>
            <a:noFill/>
          </a:ln>
        </p:spPr>
      </p:pic>
      <p:pic>
        <p:nvPicPr>
          <p:cNvPr id="167" name="Google Shape;167;p24"/>
          <p:cNvPicPr preferRelativeResize="0"/>
          <p:nvPr/>
        </p:nvPicPr>
        <p:blipFill>
          <a:blip r:embed="rId4">
            <a:alphaModFix/>
          </a:blip>
          <a:stretch>
            <a:fillRect/>
          </a:stretch>
        </p:blipFill>
        <p:spPr>
          <a:xfrm>
            <a:off x="4151555" y="1895475"/>
            <a:ext cx="1957350" cy="2933701"/>
          </a:xfrm>
          <a:prstGeom prst="rect">
            <a:avLst/>
          </a:prstGeom>
          <a:noFill/>
          <a:ln>
            <a:noFill/>
          </a:ln>
        </p:spPr>
      </p:pic>
      <p:pic>
        <p:nvPicPr>
          <p:cNvPr id="168" name="Google Shape;168;p24"/>
          <p:cNvPicPr preferRelativeResize="0"/>
          <p:nvPr/>
        </p:nvPicPr>
        <p:blipFill>
          <a:blip r:embed="rId5">
            <a:alphaModFix/>
          </a:blip>
          <a:stretch>
            <a:fillRect/>
          </a:stretch>
        </p:blipFill>
        <p:spPr>
          <a:xfrm>
            <a:off x="7282875" y="88950"/>
            <a:ext cx="1810800" cy="1810800"/>
          </a:xfrm>
          <a:prstGeom prst="rect">
            <a:avLst/>
          </a:prstGeom>
          <a:noFill/>
          <a:ln>
            <a:noFill/>
          </a:ln>
        </p:spPr>
      </p:pic>
      <p:sp>
        <p:nvSpPr>
          <p:cNvPr id="169" name="Google Shape;169;p24"/>
          <p:cNvSpPr txBox="1"/>
          <p:nvPr/>
        </p:nvSpPr>
        <p:spPr>
          <a:xfrm>
            <a:off x="233400" y="4676775"/>
            <a:ext cx="1743000" cy="285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rPr>
              <a:t>Source: (Ranson, 2010)</a:t>
            </a:r>
            <a:endParaRPr sz="1000">
              <a:solidFill>
                <a:schemeClr val="dk1"/>
              </a:solidFill>
            </a:endParaRPr>
          </a:p>
        </p:txBody>
      </p:sp>
      <p:sp>
        <p:nvSpPr>
          <p:cNvPr id="170" name="Google Shape;170;p24"/>
          <p:cNvSpPr txBox="1"/>
          <p:nvPr/>
        </p:nvSpPr>
        <p:spPr>
          <a:xfrm>
            <a:off x="4151550" y="4829175"/>
            <a:ext cx="1743000" cy="285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rPr>
              <a:t>Source: (Ranson, 2010)</a:t>
            </a:r>
            <a:endParaRPr sz="1000">
              <a:solidFill>
                <a:schemeClr val="dk1"/>
              </a:solidFill>
            </a:endParaRPr>
          </a:p>
        </p:txBody>
      </p:sp>
      <p:sp>
        <p:nvSpPr>
          <p:cNvPr id="171" name="Google Shape;171;p24"/>
          <p:cNvSpPr txBox="1"/>
          <p:nvPr/>
        </p:nvSpPr>
        <p:spPr>
          <a:xfrm>
            <a:off x="7316775" y="1895463"/>
            <a:ext cx="1743000" cy="285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rPr>
              <a:t>Source: (tts group, 2018)</a:t>
            </a:r>
            <a:endParaRPr sz="1000">
              <a:solidFill>
                <a:schemeClr val="dk1"/>
              </a:solidFill>
            </a:endParaRPr>
          </a:p>
        </p:txBody>
      </p:sp>
      <p:pic>
        <p:nvPicPr>
          <p:cNvPr id="172" name="Google Shape;172;p24"/>
          <p:cNvPicPr preferRelativeResize="0"/>
          <p:nvPr/>
        </p:nvPicPr>
        <p:blipFill>
          <a:blip r:embed="rId6">
            <a:alphaModFix/>
          </a:blip>
          <a:stretch>
            <a:fillRect/>
          </a:stretch>
        </p:blipFill>
        <p:spPr>
          <a:xfrm>
            <a:off x="6338354" y="2149700"/>
            <a:ext cx="2755321" cy="1543700"/>
          </a:xfrm>
          <a:prstGeom prst="rect">
            <a:avLst/>
          </a:prstGeom>
          <a:noFill/>
          <a:ln>
            <a:noFill/>
          </a:ln>
        </p:spPr>
      </p:pic>
      <p:sp>
        <p:nvSpPr>
          <p:cNvPr id="173" name="Google Shape;173;p24"/>
          <p:cNvSpPr txBox="1"/>
          <p:nvPr/>
        </p:nvSpPr>
        <p:spPr>
          <a:xfrm>
            <a:off x="6338350" y="3693400"/>
            <a:ext cx="2681700" cy="285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rPr>
              <a:t>Source: (</a:t>
            </a:r>
            <a:r>
              <a:rPr lang="en" sz="1000">
                <a:solidFill>
                  <a:schemeClr val="dk1"/>
                </a:solidFill>
              </a:rPr>
              <a:t>Palaiologou, Kewalramani and Dardanou, 2023</a:t>
            </a:r>
            <a:r>
              <a:rPr lang="en" sz="1000">
                <a:solidFill>
                  <a:schemeClr val="dk1"/>
                </a:solidFill>
              </a:rPr>
              <a:t>)</a:t>
            </a:r>
            <a:endParaRPr sz="1000">
              <a:solidFill>
                <a:schemeClr val="dk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7" name="Shape 177"/>
        <p:cNvGrpSpPr/>
        <p:nvPr/>
      </p:nvGrpSpPr>
      <p:grpSpPr>
        <a:xfrm>
          <a:off x="0" y="0"/>
          <a:ext cx="0" cy="0"/>
          <a:chOff x="0" y="0"/>
          <a:chExt cx="0" cy="0"/>
        </a:xfrm>
      </p:grpSpPr>
      <p:pic>
        <p:nvPicPr>
          <p:cNvPr id="178" name="Google Shape;178;p25"/>
          <p:cNvPicPr preferRelativeResize="0"/>
          <p:nvPr/>
        </p:nvPicPr>
        <p:blipFill>
          <a:blip r:embed="rId3">
            <a:alphaModFix/>
          </a:blip>
          <a:stretch>
            <a:fillRect/>
          </a:stretch>
        </p:blipFill>
        <p:spPr>
          <a:xfrm>
            <a:off x="2276012" y="934248"/>
            <a:ext cx="4591976" cy="3389325"/>
          </a:xfrm>
          <a:prstGeom prst="rect">
            <a:avLst/>
          </a:prstGeom>
          <a:noFill/>
          <a:ln>
            <a:noFill/>
          </a:ln>
        </p:spPr>
      </p:pic>
      <p:sp>
        <p:nvSpPr>
          <p:cNvPr id="179" name="Google Shape;179;p25"/>
          <p:cNvSpPr txBox="1"/>
          <p:nvPr>
            <p:ph type="title"/>
          </p:nvPr>
        </p:nvSpPr>
        <p:spPr>
          <a:xfrm>
            <a:off x="477300" y="0"/>
            <a:ext cx="8189400" cy="755700"/>
          </a:xfrm>
          <a:prstGeom prst="rect">
            <a:avLst/>
          </a:prstGeom>
          <a:noFill/>
          <a:ln>
            <a:noFill/>
          </a:ln>
        </p:spPr>
        <p:txBody>
          <a:bodyPr anchorCtr="0" anchor="ctr" bIns="91425" lIns="91425" spcFirstLastPara="1" rIns="91425" wrap="square" tIns="91425">
            <a:normAutofit/>
          </a:bodyPr>
          <a:lstStyle/>
          <a:p>
            <a:pPr indent="0" lvl="0" marL="0" rtl="0" algn="ctr">
              <a:lnSpc>
                <a:spcPct val="100000"/>
              </a:lnSpc>
              <a:spcBef>
                <a:spcPts val="0"/>
              </a:spcBef>
              <a:spcAft>
                <a:spcPts val="0"/>
              </a:spcAft>
              <a:buSzPts val="2400"/>
              <a:buNone/>
            </a:pPr>
            <a:r>
              <a:rPr lang="en">
                <a:solidFill>
                  <a:srgbClr val="38761D"/>
                </a:solidFill>
                <a:latin typeface="Spectral"/>
                <a:ea typeface="Spectral"/>
                <a:cs typeface="Spectral"/>
                <a:sym typeface="Spectral"/>
              </a:rPr>
              <a:t>Key Factors of the </a:t>
            </a:r>
            <a:r>
              <a:rPr lang="en">
                <a:solidFill>
                  <a:srgbClr val="38761D"/>
                </a:solidFill>
                <a:latin typeface="Spectral"/>
                <a:ea typeface="Spectral"/>
                <a:cs typeface="Spectral"/>
                <a:sym typeface="Spectral"/>
              </a:rPr>
              <a:t>Treasure Basket</a:t>
            </a:r>
            <a:endParaRPr>
              <a:solidFill>
                <a:srgbClr val="38761D"/>
              </a:solidFill>
              <a:latin typeface="Spectral"/>
              <a:ea typeface="Spectral"/>
              <a:cs typeface="Spectral"/>
              <a:sym typeface="Spectral"/>
            </a:endParaRPr>
          </a:p>
        </p:txBody>
      </p:sp>
      <p:sp>
        <p:nvSpPr>
          <p:cNvPr id="180" name="Google Shape;180;p25"/>
          <p:cNvSpPr txBox="1"/>
          <p:nvPr>
            <p:ph idx="1" type="body"/>
          </p:nvPr>
        </p:nvSpPr>
        <p:spPr>
          <a:xfrm>
            <a:off x="910575" y="526388"/>
            <a:ext cx="3223200" cy="1444500"/>
          </a:xfrm>
          <a:prstGeom prst="rect">
            <a:avLst/>
          </a:prstGeom>
          <a:noFill/>
          <a:ln>
            <a:noFill/>
          </a:ln>
        </p:spPr>
        <p:txBody>
          <a:bodyPr anchorCtr="0" anchor="t" bIns="91425" lIns="91425" spcFirstLastPara="1" rIns="91425" wrap="square" tIns="91425">
            <a:normAutofit/>
          </a:bodyPr>
          <a:lstStyle/>
          <a:p>
            <a:pPr indent="0" lvl="0" marL="0" rtl="0" algn="ctr">
              <a:lnSpc>
                <a:spcPct val="100000"/>
              </a:lnSpc>
              <a:spcBef>
                <a:spcPts val="0"/>
              </a:spcBef>
              <a:spcAft>
                <a:spcPts val="0"/>
              </a:spcAft>
              <a:buNone/>
            </a:pPr>
            <a:r>
              <a:rPr lang="en" sz="1800">
                <a:solidFill>
                  <a:srgbClr val="274E13"/>
                </a:solidFill>
                <a:latin typeface="Caveat"/>
                <a:ea typeface="Caveat"/>
                <a:cs typeface="Caveat"/>
                <a:sym typeface="Caveat"/>
              </a:rPr>
              <a:t>Pinecone</a:t>
            </a:r>
            <a:endParaRPr sz="1800">
              <a:solidFill>
                <a:srgbClr val="274E13"/>
              </a:solidFill>
              <a:latin typeface="Caveat"/>
              <a:ea typeface="Caveat"/>
              <a:cs typeface="Caveat"/>
              <a:sym typeface="Caveat"/>
            </a:endParaRPr>
          </a:p>
          <a:p>
            <a:pPr indent="-292100" lvl="0" marL="457200" rtl="0" algn="l">
              <a:lnSpc>
                <a:spcPct val="100000"/>
              </a:lnSpc>
              <a:spcBef>
                <a:spcPts val="1200"/>
              </a:spcBef>
              <a:spcAft>
                <a:spcPts val="0"/>
              </a:spcAft>
              <a:buClr>
                <a:srgbClr val="274E13"/>
              </a:buClr>
              <a:buSzPts val="1000"/>
              <a:buFont typeface="Spectral"/>
              <a:buChar char="●"/>
            </a:pPr>
            <a:r>
              <a:rPr lang="en" sz="1000">
                <a:solidFill>
                  <a:srgbClr val="274E13"/>
                </a:solidFill>
                <a:latin typeface="Spectral"/>
                <a:ea typeface="Spectral"/>
                <a:cs typeface="Spectral"/>
                <a:sym typeface="Spectral"/>
              </a:rPr>
              <a:t>Environmentally friendly</a:t>
            </a:r>
            <a:endParaRPr sz="1000">
              <a:solidFill>
                <a:srgbClr val="274E13"/>
              </a:solidFill>
              <a:latin typeface="Spectral"/>
              <a:ea typeface="Spectral"/>
              <a:cs typeface="Spectral"/>
              <a:sym typeface="Spectral"/>
            </a:endParaRPr>
          </a:p>
          <a:p>
            <a:pPr indent="-292100" lvl="0" marL="457200" rtl="0" algn="l">
              <a:lnSpc>
                <a:spcPct val="100000"/>
              </a:lnSpc>
              <a:spcBef>
                <a:spcPts val="0"/>
              </a:spcBef>
              <a:spcAft>
                <a:spcPts val="0"/>
              </a:spcAft>
              <a:buClr>
                <a:srgbClr val="274E13"/>
              </a:buClr>
              <a:buSzPts val="1000"/>
              <a:buFont typeface="Spectral"/>
              <a:buChar char="●"/>
            </a:pPr>
            <a:r>
              <a:rPr lang="en" sz="1000">
                <a:solidFill>
                  <a:srgbClr val="274E13"/>
                </a:solidFill>
                <a:latin typeface="Spectral"/>
                <a:ea typeface="Spectral"/>
                <a:cs typeface="Spectral"/>
                <a:sym typeface="Spectral"/>
              </a:rPr>
              <a:t>Free</a:t>
            </a:r>
            <a:endParaRPr sz="1000">
              <a:solidFill>
                <a:srgbClr val="274E13"/>
              </a:solidFill>
              <a:latin typeface="Spectral"/>
              <a:ea typeface="Spectral"/>
              <a:cs typeface="Spectral"/>
              <a:sym typeface="Spectral"/>
            </a:endParaRPr>
          </a:p>
          <a:p>
            <a:pPr indent="-292100" lvl="0" marL="457200" rtl="0" algn="l">
              <a:lnSpc>
                <a:spcPct val="100000"/>
              </a:lnSpc>
              <a:spcBef>
                <a:spcPts val="0"/>
              </a:spcBef>
              <a:spcAft>
                <a:spcPts val="0"/>
              </a:spcAft>
              <a:buClr>
                <a:srgbClr val="274E13"/>
              </a:buClr>
              <a:buSzPts val="1000"/>
              <a:buFont typeface="Spectral"/>
              <a:buChar char="●"/>
            </a:pPr>
            <a:r>
              <a:rPr lang="en" sz="1000">
                <a:solidFill>
                  <a:srgbClr val="274E13"/>
                </a:solidFill>
                <a:latin typeface="Spectral"/>
                <a:ea typeface="Spectral"/>
                <a:cs typeface="Spectral"/>
                <a:sym typeface="Spectral"/>
              </a:rPr>
              <a:t>Can sterilise to allow free exploration</a:t>
            </a:r>
            <a:endParaRPr sz="1000">
              <a:solidFill>
                <a:srgbClr val="274E13"/>
              </a:solidFill>
              <a:latin typeface="Spectral"/>
              <a:ea typeface="Spectral"/>
              <a:cs typeface="Spectral"/>
              <a:sym typeface="Spectral"/>
            </a:endParaRPr>
          </a:p>
          <a:p>
            <a:pPr indent="0" lvl="0" marL="0" rtl="0" algn="l">
              <a:lnSpc>
                <a:spcPct val="115000"/>
              </a:lnSpc>
              <a:spcBef>
                <a:spcPts val="1200"/>
              </a:spcBef>
              <a:spcAft>
                <a:spcPts val="1200"/>
              </a:spcAft>
              <a:buSzPts val="1200"/>
              <a:buNone/>
            </a:pPr>
            <a:r>
              <a:t/>
            </a:r>
            <a:endParaRPr sz="900">
              <a:solidFill>
                <a:srgbClr val="274E13"/>
              </a:solidFill>
            </a:endParaRPr>
          </a:p>
        </p:txBody>
      </p:sp>
      <p:pic>
        <p:nvPicPr>
          <p:cNvPr descr="A treasure basket is a collection of every day objects that can help stimulate a baby's senses and help their brain develop. Babies learn from the treasure basket by looking, sucking, touching, licking, banging, picking up and dropping, shaking, by moving things from hand to mouth and looking carefully at objects." id="181" name="Google Shape;181;p25" title="Simple, fun, free activities for babies - Treasure baskets">
            <a:hlinkClick r:id="rId4"/>
          </p:cNvPr>
          <p:cNvPicPr preferRelativeResize="0"/>
          <p:nvPr/>
        </p:nvPicPr>
        <p:blipFill>
          <a:blip r:embed="rId5">
            <a:alphaModFix/>
          </a:blip>
          <a:stretch>
            <a:fillRect/>
          </a:stretch>
        </p:blipFill>
        <p:spPr>
          <a:xfrm>
            <a:off x="6925150" y="1554825"/>
            <a:ext cx="2141728" cy="1204725"/>
          </a:xfrm>
          <a:prstGeom prst="rect">
            <a:avLst/>
          </a:prstGeom>
          <a:noFill/>
          <a:ln>
            <a:noFill/>
          </a:ln>
        </p:spPr>
      </p:pic>
      <p:sp>
        <p:nvSpPr>
          <p:cNvPr id="182" name="Google Shape;182;p25"/>
          <p:cNvSpPr txBox="1"/>
          <p:nvPr/>
        </p:nvSpPr>
        <p:spPr>
          <a:xfrm>
            <a:off x="7215375" y="2834000"/>
            <a:ext cx="1923900" cy="219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rPr>
              <a:t>(Leicestershire Council, 2022)</a:t>
            </a:r>
            <a:endParaRPr sz="1000">
              <a:solidFill>
                <a:schemeClr val="dk2"/>
              </a:solidFill>
            </a:endParaRPr>
          </a:p>
        </p:txBody>
      </p:sp>
      <p:sp>
        <p:nvSpPr>
          <p:cNvPr id="183" name="Google Shape;183;p25"/>
          <p:cNvSpPr txBox="1"/>
          <p:nvPr>
            <p:ph idx="1" type="body"/>
          </p:nvPr>
        </p:nvSpPr>
        <p:spPr>
          <a:xfrm>
            <a:off x="0" y="1849500"/>
            <a:ext cx="3223200" cy="1444500"/>
          </a:xfrm>
          <a:prstGeom prst="rect">
            <a:avLst/>
          </a:prstGeom>
          <a:noFill/>
          <a:ln>
            <a:noFill/>
          </a:ln>
        </p:spPr>
        <p:txBody>
          <a:bodyPr anchorCtr="0" anchor="t" bIns="91425" lIns="91425" spcFirstLastPara="1" rIns="91425" wrap="square" tIns="91425">
            <a:normAutofit/>
          </a:bodyPr>
          <a:lstStyle/>
          <a:p>
            <a:pPr indent="0" lvl="0" marL="0" rtl="0" algn="ctr">
              <a:lnSpc>
                <a:spcPct val="100000"/>
              </a:lnSpc>
              <a:spcBef>
                <a:spcPts val="0"/>
              </a:spcBef>
              <a:spcAft>
                <a:spcPts val="0"/>
              </a:spcAft>
              <a:buNone/>
            </a:pPr>
            <a:r>
              <a:rPr lang="en" sz="1800">
                <a:solidFill>
                  <a:srgbClr val="274E13"/>
                </a:solidFill>
                <a:latin typeface="Caveat"/>
                <a:ea typeface="Caveat"/>
                <a:cs typeface="Caveat"/>
                <a:sym typeface="Caveat"/>
              </a:rPr>
              <a:t>Reused, clean jar lid</a:t>
            </a:r>
            <a:endParaRPr sz="1800">
              <a:solidFill>
                <a:srgbClr val="274E13"/>
              </a:solidFill>
              <a:latin typeface="Caveat"/>
              <a:ea typeface="Caveat"/>
              <a:cs typeface="Caveat"/>
              <a:sym typeface="Caveat"/>
            </a:endParaRPr>
          </a:p>
          <a:p>
            <a:pPr indent="-292100" lvl="0" marL="457200" rtl="0" algn="l">
              <a:lnSpc>
                <a:spcPct val="100000"/>
              </a:lnSpc>
              <a:spcBef>
                <a:spcPts val="1200"/>
              </a:spcBef>
              <a:spcAft>
                <a:spcPts val="0"/>
              </a:spcAft>
              <a:buClr>
                <a:srgbClr val="274E13"/>
              </a:buClr>
              <a:buSzPts val="1000"/>
              <a:buFont typeface="Spectral"/>
              <a:buChar char="●"/>
            </a:pPr>
            <a:r>
              <a:rPr lang="en" sz="1000">
                <a:solidFill>
                  <a:srgbClr val="274E13"/>
                </a:solidFill>
                <a:latin typeface="Spectral"/>
                <a:ea typeface="Spectral"/>
                <a:cs typeface="Spectral"/>
                <a:sym typeface="Spectral"/>
              </a:rPr>
              <a:t>Environmentally friendly</a:t>
            </a:r>
            <a:endParaRPr sz="1000">
              <a:solidFill>
                <a:srgbClr val="274E13"/>
              </a:solidFill>
              <a:latin typeface="Spectral"/>
              <a:ea typeface="Spectral"/>
              <a:cs typeface="Spectral"/>
              <a:sym typeface="Spectral"/>
            </a:endParaRPr>
          </a:p>
          <a:p>
            <a:pPr indent="-292100" lvl="0" marL="457200" rtl="0" algn="l">
              <a:lnSpc>
                <a:spcPct val="100000"/>
              </a:lnSpc>
              <a:spcBef>
                <a:spcPts val="0"/>
              </a:spcBef>
              <a:spcAft>
                <a:spcPts val="0"/>
              </a:spcAft>
              <a:buClr>
                <a:srgbClr val="274E13"/>
              </a:buClr>
              <a:buSzPts val="1000"/>
              <a:buFont typeface="Spectral"/>
              <a:buChar char="●"/>
            </a:pPr>
            <a:r>
              <a:rPr lang="en" sz="1000">
                <a:solidFill>
                  <a:srgbClr val="274E13"/>
                </a:solidFill>
                <a:latin typeface="Spectral"/>
                <a:ea typeface="Spectral"/>
                <a:cs typeface="Spectral"/>
                <a:sym typeface="Spectral"/>
              </a:rPr>
              <a:t>Almost free</a:t>
            </a:r>
            <a:endParaRPr sz="1000">
              <a:solidFill>
                <a:srgbClr val="274E13"/>
              </a:solidFill>
              <a:latin typeface="Spectral"/>
              <a:ea typeface="Spectral"/>
              <a:cs typeface="Spectral"/>
              <a:sym typeface="Spectral"/>
            </a:endParaRPr>
          </a:p>
          <a:p>
            <a:pPr indent="-292100" lvl="0" marL="457200" rtl="0" algn="l">
              <a:lnSpc>
                <a:spcPct val="100000"/>
              </a:lnSpc>
              <a:spcBef>
                <a:spcPts val="0"/>
              </a:spcBef>
              <a:spcAft>
                <a:spcPts val="0"/>
              </a:spcAft>
              <a:buClr>
                <a:srgbClr val="274E13"/>
              </a:buClr>
              <a:buSzPts val="1000"/>
              <a:buFont typeface="Spectral"/>
              <a:buChar char="●"/>
            </a:pPr>
            <a:r>
              <a:rPr lang="en" sz="1000">
                <a:solidFill>
                  <a:srgbClr val="274E13"/>
                </a:solidFill>
                <a:latin typeface="Spectral"/>
                <a:ea typeface="Spectral"/>
                <a:cs typeface="Spectral"/>
                <a:sym typeface="Spectral"/>
              </a:rPr>
              <a:t>Shiny, cold texture to explore</a:t>
            </a:r>
            <a:endParaRPr sz="1000">
              <a:solidFill>
                <a:srgbClr val="274E13"/>
              </a:solidFill>
              <a:latin typeface="Spectral"/>
              <a:ea typeface="Spectral"/>
              <a:cs typeface="Spectral"/>
              <a:sym typeface="Spectral"/>
            </a:endParaRPr>
          </a:p>
          <a:p>
            <a:pPr indent="0" lvl="0" marL="0" rtl="0" algn="l">
              <a:lnSpc>
                <a:spcPct val="115000"/>
              </a:lnSpc>
              <a:spcBef>
                <a:spcPts val="1200"/>
              </a:spcBef>
              <a:spcAft>
                <a:spcPts val="1200"/>
              </a:spcAft>
              <a:buSzPts val="1200"/>
              <a:buNone/>
            </a:pPr>
            <a:r>
              <a:t/>
            </a:r>
            <a:endParaRPr sz="900">
              <a:solidFill>
                <a:srgbClr val="274E13"/>
              </a:solidFill>
            </a:endParaRPr>
          </a:p>
        </p:txBody>
      </p:sp>
      <p:sp>
        <p:nvSpPr>
          <p:cNvPr id="184" name="Google Shape;184;p25"/>
          <p:cNvSpPr txBox="1"/>
          <p:nvPr>
            <p:ph idx="1" type="body"/>
          </p:nvPr>
        </p:nvSpPr>
        <p:spPr>
          <a:xfrm>
            <a:off x="0" y="2965575"/>
            <a:ext cx="3223200" cy="1444500"/>
          </a:xfrm>
          <a:prstGeom prst="rect">
            <a:avLst/>
          </a:prstGeom>
          <a:noFill/>
          <a:ln>
            <a:noFill/>
          </a:ln>
        </p:spPr>
        <p:txBody>
          <a:bodyPr anchorCtr="0" anchor="t" bIns="91425" lIns="91425" spcFirstLastPara="1" rIns="91425" wrap="square" tIns="91425">
            <a:normAutofit/>
          </a:bodyPr>
          <a:lstStyle/>
          <a:p>
            <a:pPr indent="0" lvl="0" marL="0" rtl="0" algn="ctr">
              <a:lnSpc>
                <a:spcPct val="100000"/>
              </a:lnSpc>
              <a:spcBef>
                <a:spcPts val="0"/>
              </a:spcBef>
              <a:spcAft>
                <a:spcPts val="0"/>
              </a:spcAft>
              <a:buNone/>
            </a:pPr>
            <a:r>
              <a:rPr lang="en" sz="1800">
                <a:solidFill>
                  <a:srgbClr val="274E13"/>
                </a:solidFill>
                <a:latin typeface="Caveat"/>
                <a:ea typeface="Caveat"/>
                <a:cs typeface="Caveat"/>
                <a:sym typeface="Caveat"/>
              </a:rPr>
              <a:t>Baking tools</a:t>
            </a:r>
            <a:endParaRPr sz="1800">
              <a:solidFill>
                <a:srgbClr val="274E13"/>
              </a:solidFill>
              <a:latin typeface="Caveat"/>
              <a:ea typeface="Caveat"/>
              <a:cs typeface="Caveat"/>
              <a:sym typeface="Caveat"/>
            </a:endParaRPr>
          </a:p>
          <a:p>
            <a:pPr indent="-292100" lvl="0" marL="457200" rtl="0" algn="l">
              <a:lnSpc>
                <a:spcPct val="100000"/>
              </a:lnSpc>
              <a:spcBef>
                <a:spcPts val="1200"/>
              </a:spcBef>
              <a:spcAft>
                <a:spcPts val="0"/>
              </a:spcAft>
              <a:buClr>
                <a:srgbClr val="274E13"/>
              </a:buClr>
              <a:buSzPts val="1000"/>
              <a:buFont typeface="Spectral"/>
              <a:buChar char="●"/>
            </a:pPr>
            <a:r>
              <a:rPr lang="en" sz="1000">
                <a:solidFill>
                  <a:srgbClr val="274E13"/>
                </a:solidFill>
                <a:latin typeface="Spectral"/>
                <a:ea typeface="Spectral"/>
                <a:cs typeface="Spectral"/>
                <a:sym typeface="Spectral"/>
              </a:rPr>
              <a:t>Safe for mouth exploration</a:t>
            </a:r>
            <a:endParaRPr sz="1000">
              <a:solidFill>
                <a:srgbClr val="274E13"/>
              </a:solidFill>
              <a:latin typeface="Spectral"/>
              <a:ea typeface="Spectral"/>
              <a:cs typeface="Spectral"/>
              <a:sym typeface="Spectral"/>
            </a:endParaRPr>
          </a:p>
          <a:p>
            <a:pPr indent="-292100" lvl="0" marL="457200" rtl="0" algn="l">
              <a:lnSpc>
                <a:spcPct val="100000"/>
              </a:lnSpc>
              <a:spcBef>
                <a:spcPts val="0"/>
              </a:spcBef>
              <a:spcAft>
                <a:spcPts val="0"/>
              </a:spcAft>
              <a:buClr>
                <a:srgbClr val="274E13"/>
              </a:buClr>
              <a:buSzPts val="1000"/>
              <a:buFont typeface="Spectral"/>
              <a:buChar char="●"/>
            </a:pPr>
            <a:r>
              <a:rPr lang="en" sz="1000">
                <a:solidFill>
                  <a:srgbClr val="274E13"/>
                </a:solidFill>
                <a:latin typeface="Spectral"/>
                <a:ea typeface="Spectral"/>
                <a:cs typeface="Spectral"/>
                <a:sym typeface="Spectral"/>
              </a:rPr>
              <a:t>Real - life use</a:t>
            </a:r>
            <a:endParaRPr sz="1000">
              <a:solidFill>
                <a:srgbClr val="274E13"/>
              </a:solidFill>
              <a:latin typeface="Spectral"/>
              <a:ea typeface="Spectral"/>
              <a:cs typeface="Spectral"/>
              <a:sym typeface="Spectral"/>
            </a:endParaRPr>
          </a:p>
          <a:p>
            <a:pPr indent="0" lvl="0" marL="0" rtl="0" algn="l">
              <a:lnSpc>
                <a:spcPct val="115000"/>
              </a:lnSpc>
              <a:spcBef>
                <a:spcPts val="1200"/>
              </a:spcBef>
              <a:spcAft>
                <a:spcPts val="1200"/>
              </a:spcAft>
              <a:buSzPts val="1200"/>
              <a:buNone/>
            </a:pPr>
            <a:r>
              <a:t/>
            </a:r>
            <a:endParaRPr sz="900">
              <a:solidFill>
                <a:srgbClr val="274E13"/>
              </a:solidFill>
            </a:endParaRPr>
          </a:p>
        </p:txBody>
      </p:sp>
      <p:sp>
        <p:nvSpPr>
          <p:cNvPr id="185" name="Google Shape;185;p25"/>
          <p:cNvSpPr txBox="1"/>
          <p:nvPr>
            <p:ph idx="1" type="body"/>
          </p:nvPr>
        </p:nvSpPr>
        <p:spPr>
          <a:xfrm>
            <a:off x="6301875" y="444625"/>
            <a:ext cx="2451600" cy="1444500"/>
          </a:xfrm>
          <a:prstGeom prst="rect">
            <a:avLst/>
          </a:prstGeom>
          <a:noFill/>
          <a:ln>
            <a:noFill/>
          </a:ln>
        </p:spPr>
        <p:txBody>
          <a:bodyPr anchorCtr="0" anchor="t" bIns="91425" lIns="91425" spcFirstLastPara="1" rIns="91425" wrap="square" tIns="91425">
            <a:normAutofit/>
          </a:bodyPr>
          <a:lstStyle/>
          <a:p>
            <a:pPr indent="0" lvl="0" marL="0" rtl="0" algn="ctr">
              <a:lnSpc>
                <a:spcPct val="100000"/>
              </a:lnSpc>
              <a:spcBef>
                <a:spcPts val="0"/>
              </a:spcBef>
              <a:spcAft>
                <a:spcPts val="0"/>
              </a:spcAft>
              <a:buNone/>
            </a:pPr>
            <a:r>
              <a:rPr lang="en" sz="1800">
                <a:solidFill>
                  <a:srgbClr val="274E13"/>
                </a:solidFill>
                <a:latin typeface="Caveat"/>
                <a:ea typeface="Caveat"/>
                <a:cs typeface="Caveat"/>
                <a:sym typeface="Caveat"/>
              </a:rPr>
              <a:t>Small musical instrument</a:t>
            </a:r>
            <a:endParaRPr sz="1800">
              <a:solidFill>
                <a:srgbClr val="274E13"/>
              </a:solidFill>
              <a:latin typeface="Caveat"/>
              <a:ea typeface="Caveat"/>
              <a:cs typeface="Caveat"/>
              <a:sym typeface="Caveat"/>
            </a:endParaRPr>
          </a:p>
          <a:p>
            <a:pPr indent="-292100" lvl="0" marL="457200" rtl="0" algn="l">
              <a:lnSpc>
                <a:spcPct val="100000"/>
              </a:lnSpc>
              <a:spcBef>
                <a:spcPts val="1200"/>
              </a:spcBef>
              <a:spcAft>
                <a:spcPts val="0"/>
              </a:spcAft>
              <a:buClr>
                <a:srgbClr val="274E13"/>
              </a:buClr>
              <a:buSzPts val="1000"/>
              <a:buFont typeface="Spectral"/>
              <a:buChar char="●"/>
            </a:pPr>
            <a:r>
              <a:rPr lang="en" sz="1000">
                <a:solidFill>
                  <a:srgbClr val="274E13"/>
                </a:solidFill>
                <a:latin typeface="Spectral"/>
                <a:ea typeface="Spectral"/>
                <a:cs typeface="Spectral"/>
                <a:sym typeface="Spectral"/>
              </a:rPr>
              <a:t>Hearing sensory play</a:t>
            </a:r>
            <a:endParaRPr sz="1000">
              <a:solidFill>
                <a:srgbClr val="274E13"/>
              </a:solidFill>
              <a:latin typeface="Spectral"/>
              <a:ea typeface="Spectral"/>
              <a:cs typeface="Spectral"/>
              <a:sym typeface="Spectral"/>
            </a:endParaRPr>
          </a:p>
          <a:p>
            <a:pPr indent="-292100" lvl="0" marL="457200" rtl="0" algn="l">
              <a:lnSpc>
                <a:spcPct val="100000"/>
              </a:lnSpc>
              <a:spcBef>
                <a:spcPts val="0"/>
              </a:spcBef>
              <a:spcAft>
                <a:spcPts val="0"/>
              </a:spcAft>
              <a:buClr>
                <a:srgbClr val="274E13"/>
              </a:buClr>
              <a:buSzPts val="1000"/>
              <a:buFont typeface="Spectral"/>
              <a:buChar char="●"/>
            </a:pPr>
            <a:r>
              <a:rPr lang="en" sz="1000">
                <a:solidFill>
                  <a:srgbClr val="274E13"/>
                </a:solidFill>
                <a:latin typeface="Spectral"/>
                <a:ea typeface="Spectral"/>
                <a:cs typeface="Spectral"/>
                <a:sym typeface="Spectral"/>
              </a:rPr>
              <a:t>Development in confidence in their abilities</a:t>
            </a:r>
            <a:endParaRPr sz="1000">
              <a:solidFill>
                <a:srgbClr val="274E13"/>
              </a:solidFill>
              <a:latin typeface="Spectral"/>
              <a:ea typeface="Spectral"/>
              <a:cs typeface="Spectral"/>
              <a:sym typeface="Spectral"/>
            </a:endParaRPr>
          </a:p>
          <a:p>
            <a:pPr indent="0" lvl="0" marL="0" rtl="0" algn="l">
              <a:lnSpc>
                <a:spcPct val="115000"/>
              </a:lnSpc>
              <a:spcBef>
                <a:spcPts val="1200"/>
              </a:spcBef>
              <a:spcAft>
                <a:spcPts val="1200"/>
              </a:spcAft>
              <a:buSzPts val="1200"/>
              <a:buNone/>
            </a:pPr>
            <a:r>
              <a:t/>
            </a:r>
            <a:endParaRPr sz="900">
              <a:solidFill>
                <a:srgbClr val="274E13"/>
              </a:solidFill>
            </a:endParaRPr>
          </a:p>
        </p:txBody>
      </p:sp>
      <p:sp>
        <p:nvSpPr>
          <p:cNvPr id="186" name="Google Shape;186;p25"/>
          <p:cNvSpPr txBox="1"/>
          <p:nvPr>
            <p:ph idx="1" type="body"/>
          </p:nvPr>
        </p:nvSpPr>
        <p:spPr>
          <a:xfrm>
            <a:off x="5777000" y="3797325"/>
            <a:ext cx="3223200" cy="1444500"/>
          </a:xfrm>
          <a:prstGeom prst="rect">
            <a:avLst/>
          </a:prstGeom>
          <a:noFill/>
          <a:ln>
            <a:noFill/>
          </a:ln>
        </p:spPr>
        <p:txBody>
          <a:bodyPr anchorCtr="0" anchor="t" bIns="91425" lIns="91425" spcFirstLastPara="1" rIns="91425" wrap="square" tIns="91425">
            <a:normAutofit/>
          </a:bodyPr>
          <a:lstStyle/>
          <a:p>
            <a:pPr indent="0" lvl="0" marL="0" rtl="0" algn="ctr">
              <a:lnSpc>
                <a:spcPct val="100000"/>
              </a:lnSpc>
              <a:spcBef>
                <a:spcPts val="0"/>
              </a:spcBef>
              <a:spcAft>
                <a:spcPts val="0"/>
              </a:spcAft>
              <a:buNone/>
            </a:pPr>
            <a:r>
              <a:rPr lang="en" sz="1800">
                <a:solidFill>
                  <a:srgbClr val="274E13"/>
                </a:solidFill>
                <a:latin typeface="Caveat"/>
                <a:ea typeface="Caveat"/>
                <a:cs typeface="Caveat"/>
                <a:sym typeface="Caveat"/>
              </a:rPr>
              <a:t>New, clean bathing tools</a:t>
            </a:r>
            <a:endParaRPr sz="1800">
              <a:solidFill>
                <a:srgbClr val="274E13"/>
              </a:solidFill>
              <a:latin typeface="Caveat"/>
              <a:ea typeface="Caveat"/>
              <a:cs typeface="Caveat"/>
              <a:sym typeface="Caveat"/>
            </a:endParaRPr>
          </a:p>
          <a:p>
            <a:pPr indent="-292100" lvl="0" marL="457200" rtl="0" algn="l">
              <a:lnSpc>
                <a:spcPct val="100000"/>
              </a:lnSpc>
              <a:spcBef>
                <a:spcPts val="1200"/>
              </a:spcBef>
              <a:spcAft>
                <a:spcPts val="0"/>
              </a:spcAft>
              <a:buClr>
                <a:srgbClr val="274E13"/>
              </a:buClr>
              <a:buSzPts val="1000"/>
              <a:buFont typeface="Spectral"/>
              <a:buChar char="●"/>
            </a:pPr>
            <a:r>
              <a:rPr lang="en" sz="1000">
                <a:solidFill>
                  <a:srgbClr val="274E13"/>
                </a:solidFill>
                <a:latin typeface="Spectral"/>
                <a:ea typeface="Spectral"/>
                <a:cs typeface="Spectral"/>
                <a:sym typeface="Spectral"/>
              </a:rPr>
              <a:t>Low cost</a:t>
            </a:r>
            <a:endParaRPr sz="1000">
              <a:solidFill>
                <a:srgbClr val="274E13"/>
              </a:solidFill>
              <a:latin typeface="Spectral"/>
              <a:ea typeface="Spectral"/>
              <a:cs typeface="Spectral"/>
              <a:sym typeface="Spectral"/>
            </a:endParaRPr>
          </a:p>
          <a:p>
            <a:pPr indent="-292100" lvl="0" marL="457200" rtl="0" algn="l">
              <a:lnSpc>
                <a:spcPct val="100000"/>
              </a:lnSpc>
              <a:spcBef>
                <a:spcPts val="0"/>
              </a:spcBef>
              <a:spcAft>
                <a:spcPts val="0"/>
              </a:spcAft>
              <a:buClr>
                <a:srgbClr val="274E13"/>
              </a:buClr>
              <a:buSzPts val="1000"/>
              <a:buFont typeface="Spectral"/>
              <a:buChar char="●"/>
            </a:pPr>
            <a:r>
              <a:rPr lang="en" sz="1000">
                <a:solidFill>
                  <a:srgbClr val="274E13"/>
                </a:solidFill>
                <a:latin typeface="Spectral"/>
                <a:ea typeface="Spectral"/>
                <a:cs typeface="Spectral"/>
                <a:sym typeface="Spectral"/>
              </a:rPr>
              <a:t>Different textures</a:t>
            </a:r>
            <a:endParaRPr sz="1000">
              <a:solidFill>
                <a:srgbClr val="274E13"/>
              </a:solidFill>
              <a:latin typeface="Spectral"/>
              <a:ea typeface="Spectral"/>
              <a:cs typeface="Spectral"/>
              <a:sym typeface="Spectral"/>
            </a:endParaRPr>
          </a:p>
          <a:p>
            <a:pPr indent="-292100" lvl="0" marL="457200" rtl="0" algn="l">
              <a:lnSpc>
                <a:spcPct val="100000"/>
              </a:lnSpc>
              <a:spcBef>
                <a:spcPts val="0"/>
              </a:spcBef>
              <a:spcAft>
                <a:spcPts val="0"/>
              </a:spcAft>
              <a:buClr>
                <a:srgbClr val="274E13"/>
              </a:buClr>
              <a:buSzPts val="1000"/>
              <a:buFont typeface="Spectral"/>
              <a:buChar char="●"/>
            </a:pPr>
            <a:r>
              <a:rPr lang="en" sz="1000">
                <a:solidFill>
                  <a:srgbClr val="274E13"/>
                </a:solidFill>
                <a:latin typeface="Spectral"/>
                <a:ea typeface="Spectral"/>
                <a:cs typeface="Spectral"/>
                <a:sym typeface="Spectral"/>
              </a:rPr>
              <a:t>Safe for skin and body</a:t>
            </a:r>
            <a:endParaRPr sz="1000">
              <a:solidFill>
                <a:srgbClr val="274E13"/>
              </a:solidFill>
              <a:latin typeface="Spectral"/>
              <a:ea typeface="Spectral"/>
              <a:cs typeface="Spectral"/>
              <a:sym typeface="Spectral"/>
            </a:endParaRPr>
          </a:p>
          <a:p>
            <a:pPr indent="0" lvl="0" marL="0" rtl="0" algn="l">
              <a:lnSpc>
                <a:spcPct val="115000"/>
              </a:lnSpc>
              <a:spcBef>
                <a:spcPts val="1200"/>
              </a:spcBef>
              <a:spcAft>
                <a:spcPts val="1200"/>
              </a:spcAft>
              <a:buSzPts val="1200"/>
              <a:buNone/>
            </a:pPr>
            <a:r>
              <a:t/>
            </a:r>
            <a:endParaRPr sz="900">
              <a:solidFill>
                <a:srgbClr val="274E13"/>
              </a:solidFill>
            </a:endParaRPr>
          </a:p>
        </p:txBody>
      </p:sp>
      <p:sp>
        <p:nvSpPr>
          <p:cNvPr id="187" name="Google Shape;187;p25"/>
          <p:cNvSpPr txBox="1"/>
          <p:nvPr/>
        </p:nvSpPr>
        <p:spPr>
          <a:xfrm>
            <a:off x="3248025" y="4410075"/>
            <a:ext cx="2610000" cy="219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t>Source:(ArtichokeMedia Ltd, 2023)</a:t>
            </a:r>
            <a:endParaRPr sz="1000"/>
          </a:p>
        </p:txBody>
      </p:sp>
      <p:pic>
        <p:nvPicPr>
          <p:cNvPr id="188" name="Google Shape;188;p25"/>
          <p:cNvPicPr preferRelativeResize="0"/>
          <p:nvPr/>
        </p:nvPicPr>
        <p:blipFill>
          <a:blip r:embed="rId6">
            <a:alphaModFix/>
          </a:blip>
          <a:stretch>
            <a:fillRect/>
          </a:stretch>
        </p:blipFill>
        <p:spPr>
          <a:xfrm rot="-6835234">
            <a:off x="2666910" y="1879095"/>
            <a:ext cx="988253" cy="903311"/>
          </a:xfrm>
          <a:prstGeom prst="rect">
            <a:avLst/>
          </a:prstGeom>
          <a:noFill/>
          <a:ln>
            <a:noFill/>
          </a:ln>
        </p:spPr>
      </p:pic>
      <p:pic>
        <p:nvPicPr>
          <p:cNvPr id="189" name="Google Shape;189;p25"/>
          <p:cNvPicPr preferRelativeResize="0"/>
          <p:nvPr/>
        </p:nvPicPr>
        <p:blipFill>
          <a:blip r:embed="rId6">
            <a:alphaModFix/>
          </a:blip>
          <a:stretch>
            <a:fillRect/>
          </a:stretch>
        </p:blipFill>
        <p:spPr>
          <a:xfrm flipH="1" rot="-3964764">
            <a:off x="2241616" y="2586640"/>
            <a:ext cx="983115" cy="898617"/>
          </a:xfrm>
          <a:prstGeom prst="rect">
            <a:avLst/>
          </a:prstGeom>
          <a:noFill/>
          <a:ln>
            <a:noFill/>
          </a:ln>
        </p:spPr>
      </p:pic>
      <p:pic>
        <p:nvPicPr>
          <p:cNvPr id="190" name="Google Shape;190;p25"/>
          <p:cNvPicPr preferRelativeResize="0"/>
          <p:nvPr/>
        </p:nvPicPr>
        <p:blipFill>
          <a:blip r:embed="rId6">
            <a:alphaModFix/>
          </a:blip>
          <a:stretch>
            <a:fillRect/>
          </a:stretch>
        </p:blipFill>
        <p:spPr>
          <a:xfrm rot="-5049113">
            <a:off x="3020214" y="780658"/>
            <a:ext cx="1107372" cy="1012184"/>
          </a:xfrm>
          <a:prstGeom prst="rect">
            <a:avLst/>
          </a:prstGeom>
          <a:noFill/>
          <a:ln>
            <a:noFill/>
          </a:ln>
        </p:spPr>
      </p:pic>
      <p:pic>
        <p:nvPicPr>
          <p:cNvPr id="191" name="Google Shape;191;p25"/>
          <p:cNvPicPr preferRelativeResize="0"/>
          <p:nvPr/>
        </p:nvPicPr>
        <p:blipFill>
          <a:blip r:embed="rId6">
            <a:alphaModFix/>
          </a:blip>
          <a:stretch>
            <a:fillRect/>
          </a:stretch>
        </p:blipFill>
        <p:spPr>
          <a:xfrm rot="1039496">
            <a:off x="5104717" y="1123319"/>
            <a:ext cx="1229218" cy="1123559"/>
          </a:xfrm>
          <a:prstGeom prst="rect">
            <a:avLst/>
          </a:prstGeom>
          <a:noFill/>
          <a:ln>
            <a:noFill/>
          </a:ln>
        </p:spPr>
      </p:pic>
      <p:pic>
        <p:nvPicPr>
          <p:cNvPr id="192" name="Google Shape;192;p25"/>
          <p:cNvPicPr preferRelativeResize="0"/>
          <p:nvPr/>
        </p:nvPicPr>
        <p:blipFill>
          <a:blip r:embed="rId6">
            <a:alphaModFix/>
          </a:blip>
          <a:stretch>
            <a:fillRect/>
          </a:stretch>
        </p:blipFill>
        <p:spPr>
          <a:xfrm rot="4383893">
            <a:off x="5170330" y="3329467"/>
            <a:ext cx="1042545" cy="95294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1"/>
                                        </p:tgtEl>
                                        <p:attrNameLst>
                                          <p:attrName>style.visibility</p:attrName>
                                        </p:attrNameLst>
                                      </p:cBhvr>
                                      <p:to>
                                        <p:strVal val="visible"/>
                                      </p:to>
                                    </p:set>
                                    <p:animEffect filter="fade" transition="in">
                                      <p:cBhvr>
                                        <p:cTn dur="1000"/>
                                        <p:tgtEl>
                                          <p:spTgt spid="18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A61C00"/>
        </a:solidFill>
      </p:bgPr>
    </p:bg>
    <p:spTree>
      <p:nvGrpSpPr>
        <p:cNvPr id="196" name="Shape 196"/>
        <p:cNvGrpSpPr/>
        <p:nvPr/>
      </p:nvGrpSpPr>
      <p:grpSpPr>
        <a:xfrm>
          <a:off x="0" y="0"/>
          <a:ext cx="0" cy="0"/>
          <a:chOff x="0" y="0"/>
          <a:chExt cx="0" cy="0"/>
        </a:xfrm>
      </p:grpSpPr>
      <p:sp>
        <p:nvSpPr>
          <p:cNvPr id="197" name="Google Shape;197;p26"/>
          <p:cNvSpPr txBox="1"/>
          <p:nvPr>
            <p:ph type="title"/>
          </p:nvPr>
        </p:nvSpPr>
        <p:spPr>
          <a:xfrm>
            <a:off x="150" y="0"/>
            <a:ext cx="9144000" cy="657300"/>
          </a:xfrm>
          <a:prstGeom prst="rect">
            <a:avLst/>
          </a:prstGeom>
          <a:noFill/>
          <a:ln>
            <a:noFill/>
          </a:ln>
        </p:spPr>
        <p:txBody>
          <a:bodyPr anchorCtr="0" anchor="b" bIns="91425" lIns="91425" spcFirstLastPara="1" rIns="91425" wrap="square" tIns="91425">
            <a:normAutofit/>
          </a:bodyPr>
          <a:lstStyle/>
          <a:p>
            <a:pPr indent="0" lvl="0" marL="0" rtl="0" algn="l">
              <a:lnSpc>
                <a:spcPct val="100000"/>
              </a:lnSpc>
              <a:spcBef>
                <a:spcPts val="0"/>
              </a:spcBef>
              <a:spcAft>
                <a:spcPts val="0"/>
              </a:spcAft>
              <a:buSzPts val="2400"/>
              <a:buNone/>
            </a:pPr>
            <a:r>
              <a:rPr lang="en">
                <a:solidFill>
                  <a:schemeClr val="lt1"/>
                </a:solidFill>
                <a:latin typeface="Spectral"/>
                <a:ea typeface="Spectral"/>
                <a:cs typeface="Spectral"/>
                <a:sym typeface="Spectral"/>
              </a:rPr>
              <a:t>How they tackle challenges </a:t>
            </a:r>
            <a:endParaRPr>
              <a:solidFill>
                <a:schemeClr val="lt1"/>
              </a:solidFill>
              <a:latin typeface="Spectral"/>
              <a:ea typeface="Spectral"/>
              <a:cs typeface="Spectral"/>
              <a:sym typeface="Spectral"/>
            </a:endParaRPr>
          </a:p>
        </p:txBody>
      </p:sp>
      <p:sp>
        <p:nvSpPr>
          <p:cNvPr id="198" name="Google Shape;198;p26"/>
          <p:cNvSpPr txBox="1"/>
          <p:nvPr>
            <p:ph idx="1" type="body"/>
          </p:nvPr>
        </p:nvSpPr>
        <p:spPr>
          <a:xfrm>
            <a:off x="3129900" y="787425"/>
            <a:ext cx="5890200" cy="3179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200"/>
              <a:buNone/>
            </a:pPr>
            <a:r>
              <a:rPr b="1" i="1" lang="en" sz="1000">
                <a:solidFill>
                  <a:srgbClr val="FFFFFF"/>
                </a:solidFill>
              </a:rPr>
              <a:t>Unicef (2022)’s report about the climate crisis outlines the effect this is having on the first 1000 days. Children in the womb are </a:t>
            </a:r>
            <a:r>
              <a:rPr b="1" i="1" lang="en" sz="1000">
                <a:solidFill>
                  <a:srgbClr val="FFFFFF"/>
                </a:solidFill>
              </a:rPr>
              <a:t>affected</a:t>
            </a:r>
            <a:r>
              <a:rPr b="1" i="1" lang="en" sz="1000">
                <a:solidFill>
                  <a:srgbClr val="FFFFFF"/>
                </a:solidFill>
              </a:rPr>
              <a:t> as the mothers health is at risk. The </a:t>
            </a:r>
            <a:r>
              <a:rPr b="1" i="1" lang="en" sz="1000">
                <a:solidFill>
                  <a:srgbClr val="FFFFFF"/>
                </a:solidFill>
              </a:rPr>
              <a:t>predictability</a:t>
            </a:r>
            <a:r>
              <a:rPr b="1" i="1" lang="en" sz="1000">
                <a:solidFill>
                  <a:srgbClr val="FFFFFF"/>
                </a:solidFill>
              </a:rPr>
              <a:t> of weather, health and food sustainability is not only at risk but already </a:t>
            </a:r>
            <a:r>
              <a:rPr b="1" i="1" lang="en" sz="1000">
                <a:solidFill>
                  <a:srgbClr val="FFFFFF"/>
                </a:solidFill>
              </a:rPr>
              <a:t>becoming</a:t>
            </a:r>
            <a:r>
              <a:rPr b="1" i="1" lang="en" sz="1000">
                <a:solidFill>
                  <a:srgbClr val="FFFFFF"/>
                </a:solidFill>
              </a:rPr>
              <a:t> </a:t>
            </a:r>
            <a:r>
              <a:rPr b="1" i="1" lang="en" sz="1000">
                <a:solidFill>
                  <a:srgbClr val="FFFFFF"/>
                </a:solidFill>
              </a:rPr>
              <a:t>unmanageable</a:t>
            </a:r>
            <a:r>
              <a:rPr b="1" i="1" lang="en" sz="1000">
                <a:solidFill>
                  <a:srgbClr val="FFFFFF"/>
                </a:solidFill>
              </a:rPr>
              <a:t> </a:t>
            </a:r>
            <a:r>
              <a:rPr b="1" i="1" lang="en" sz="1000">
                <a:solidFill>
                  <a:srgbClr val="FFFFFF"/>
                </a:solidFill>
              </a:rPr>
              <a:t>affecting</a:t>
            </a:r>
            <a:r>
              <a:rPr b="1" i="1" lang="en" sz="1000">
                <a:solidFill>
                  <a:srgbClr val="FFFFFF"/>
                </a:solidFill>
              </a:rPr>
              <a:t> children all around the world.</a:t>
            </a:r>
            <a:endParaRPr b="1" i="1" sz="1000">
              <a:solidFill>
                <a:srgbClr val="FFFFFF"/>
              </a:solidFill>
            </a:endParaRPr>
          </a:p>
          <a:p>
            <a:pPr indent="0" lvl="0" marL="0" rtl="0" algn="l">
              <a:lnSpc>
                <a:spcPct val="115000"/>
              </a:lnSpc>
              <a:spcBef>
                <a:spcPts val="1200"/>
              </a:spcBef>
              <a:spcAft>
                <a:spcPts val="0"/>
              </a:spcAft>
              <a:buSzPts val="1200"/>
              <a:buNone/>
            </a:pPr>
            <a:r>
              <a:rPr b="1" i="1" lang="en" sz="1000">
                <a:solidFill>
                  <a:srgbClr val="FFFFFF"/>
                </a:solidFill>
              </a:rPr>
              <a:t>The EYFS encourages Understanding The World throughout its framework therefore making a commitment to protecting the environment in a setting becomes an economical use of resources whilst contributing to high quality care.The reuse of‘ waste ’ which may have otherwise been sent to landfill creates a sustainable approach to developing a number of treasure baskets around the setting. For example, creating an array of exploratory materials with egg cups through paint, cutting, and string. Or giving the stained plastic tubs in the cupboard a new lease of life. (Department for Education, 2023)</a:t>
            </a:r>
            <a:endParaRPr b="1" i="1" sz="1000">
              <a:solidFill>
                <a:srgbClr val="FFFFFF"/>
              </a:solidFill>
            </a:endParaRPr>
          </a:p>
          <a:p>
            <a:pPr indent="0" lvl="0" marL="0" rtl="0" algn="l">
              <a:lnSpc>
                <a:spcPct val="115000"/>
              </a:lnSpc>
              <a:spcBef>
                <a:spcPts val="1200"/>
              </a:spcBef>
              <a:spcAft>
                <a:spcPts val="1200"/>
              </a:spcAft>
              <a:buSzPts val="1200"/>
              <a:buNone/>
            </a:pPr>
            <a:r>
              <a:t/>
            </a:r>
            <a:endParaRPr b="1" i="1">
              <a:solidFill>
                <a:srgbClr val="FFFFFF"/>
              </a:solidFill>
            </a:endParaRPr>
          </a:p>
        </p:txBody>
      </p:sp>
      <p:pic>
        <p:nvPicPr>
          <p:cNvPr id="199" name="Google Shape;199;p26"/>
          <p:cNvPicPr preferRelativeResize="0"/>
          <p:nvPr/>
        </p:nvPicPr>
        <p:blipFill>
          <a:blip r:embed="rId3">
            <a:alphaModFix/>
          </a:blip>
          <a:stretch>
            <a:fillRect/>
          </a:stretch>
        </p:blipFill>
        <p:spPr>
          <a:xfrm>
            <a:off x="190500" y="787425"/>
            <a:ext cx="2863201" cy="1904122"/>
          </a:xfrm>
          <a:prstGeom prst="rect">
            <a:avLst/>
          </a:prstGeom>
          <a:noFill/>
          <a:ln>
            <a:noFill/>
          </a:ln>
        </p:spPr>
      </p:pic>
      <p:sp>
        <p:nvSpPr>
          <p:cNvPr id="200" name="Google Shape;200;p26"/>
          <p:cNvSpPr txBox="1"/>
          <p:nvPr/>
        </p:nvSpPr>
        <p:spPr>
          <a:xfrm>
            <a:off x="180975" y="2733675"/>
            <a:ext cx="2872800" cy="362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rPr>
              <a:t>Source:(Starikova, 2022)</a:t>
            </a:r>
            <a:endParaRPr sz="1000">
              <a:solidFill>
                <a:schemeClr val="dk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AD1DC"/>
        </a:solidFill>
      </p:bgPr>
    </p:bg>
    <p:spTree>
      <p:nvGrpSpPr>
        <p:cNvPr id="204" name="Shape 204"/>
        <p:cNvGrpSpPr/>
        <p:nvPr/>
      </p:nvGrpSpPr>
      <p:grpSpPr>
        <a:xfrm>
          <a:off x="0" y="0"/>
          <a:ext cx="0" cy="0"/>
          <a:chOff x="0" y="0"/>
          <a:chExt cx="0" cy="0"/>
        </a:xfrm>
      </p:grpSpPr>
      <p:sp>
        <p:nvSpPr>
          <p:cNvPr id="205" name="Google Shape;205;p27"/>
          <p:cNvSpPr txBox="1"/>
          <p:nvPr>
            <p:ph type="title"/>
          </p:nvPr>
        </p:nvSpPr>
        <p:spPr>
          <a:xfrm>
            <a:off x="-1133475" y="264950"/>
            <a:ext cx="9144000" cy="755700"/>
          </a:xfrm>
          <a:prstGeom prst="rect">
            <a:avLst/>
          </a:prstGeom>
          <a:noFill/>
          <a:ln>
            <a:noFill/>
          </a:ln>
        </p:spPr>
        <p:txBody>
          <a:bodyPr anchorCtr="0" anchor="b" bIns="91425" lIns="91425" spcFirstLastPara="1" rIns="91425" wrap="square" tIns="91425">
            <a:normAutofit/>
          </a:bodyPr>
          <a:lstStyle/>
          <a:p>
            <a:pPr indent="0" lvl="0" marL="0" rtl="0" algn="ctr">
              <a:lnSpc>
                <a:spcPct val="100000"/>
              </a:lnSpc>
              <a:spcBef>
                <a:spcPts val="0"/>
              </a:spcBef>
              <a:spcAft>
                <a:spcPts val="0"/>
              </a:spcAft>
              <a:buSzPts val="2400"/>
              <a:buNone/>
            </a:pPr>
            <a:r>
              <a:rPr lang="en" sz="3600">
                <a:solidFill>
                  <a:srgbClr val="741B47"/>
                </a:solidFill>
                <a:latin typeface="Caveat"/>
                <a:ea typeface="Caveat"/>
                <a:cs typeface="Caveat"/>
                <a:sym typeface="Caveat"/>
              </a:rPr>
              <a:t>Ideal Environments</a:t>
            </a:r>
            <a:endParaRPr sz="3600">
              <a:solidFill>
                <a:srgbClr val="741B47"/>
              </a:solidFill>
              <a:latin typeface="Caveat"/>
              <a:ea typeface="Caveat"/>
              <a:cs typeface="Caveat"/>
              <a:sym typeface="Caveat"/>
            </a:endParaRPr>
          </a:p>
        </p:txBody>
      </p:sp>
      <p:sp>
        <p:nvSpPr>
          <p:cNvPr id="206" name="Google Shape;206;p27"/>
          <p:cNvSpPr txBox="1"/>
          <p:nvPr>
            <p:ph idx="1" type="body"/>
          </p:nvPr>
        </p:nvSpPr>
        <p:spPr>
          <a:xfrm>
            <a:off x="311700" y="1141950"/>
            <a:ext cx="2808000" cy="3179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1200"/>
              </a:spcAft>
              <a:buSzPts val="1200"/>
              <a:buNone/>
            </a:pPr>
            <a:r>
              <a:rPr lang="en">
                <a:solidFill>
                  <a:schemeClr val="dk1"/>
                </a:solidFill>
                <a:latin typeface="Times New Roman"/>
                <a:ea typeface="Times New Roman"/>
                <a:cs typeface="Times New Roman"/>
                <a:sym typeface="Times New Roman"/>
              </a:rPr>
              <a:t>According to Birth to 5 matters (n.d.), an ideal environment includes open ended resources giving children the freedom of choice, freedom of movement, chances to be independent, put together with the inclusive, warm, friendly and inviting environment inside and outside. </a:t>
            </a:r>
            <a:endParaRPr/>
          </a:p>
        </p:txBody>
      </p:sp>
      <p:pic>
        <p:nvPicPr>
          <p:cNvPr id="207" name="Google Shape;207;p27"/>
          <p:cNvPicPr preferRelativeResize="0"/>
          <p:nvPr/>
        </p:nvPicPr>
        <p:blipFill>
          <a:blip r:embed="rId3">
            <a:alphaModFix/>
          </a:blip>
          <a:stretch>
            <a:fillRect/>
          </a:stretch>
        </p:blipFill>
        <p:spPr>
          <a:xfrm>
            <a:off x="230450" y="2768625"/>
            <a:ext cx="2727324" cy="2045493"/>
          </a:xfrm>
          <a:prstGeom prst="rect">
            <a:avLst/>
          </a:prstGeom>
          <a:noFill/>
          <a:ln>
            <a:noFill/>
          </a:ln>
        </p:spPr>
      </p:pic>
      <p:sp>
        <p:nvSpPr>
          <p:cNvPr id="208" name="Google Shape;208;p27"/>
          <p:cNvSpPr txBox="1"/>
          <p:nvPr/>
        </p:nvSpPr>
        <p:spPr>
          <a:xfrm>
            <a:off x="381000" y="4814125"/>
            <a:ext cx="2105100" cy="5619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200"/>
              </a:spcAft>
              <a:buClr>
                <a:schemeClr val="dk1"/>
              </a:buClr>
              <a:buSzPts val="1200"/>
              <a:buFont typeface="Arial"/>
              <a:buNone/>
            </a:pPr>
            <a:r>
              <a:rPr lang="en" sz="1200">
                <a:solidFill>
                  <a:schemeClr val="dk1"/>
                </a:solidFill>
                <a:latin typeface="Times New Roman"/>
                <a:ea typeface="Times New Roman"/>
                <a:cs typeface="Times New Roman"/>
                <a:sym typeface="Times New Roman"/>
              </a:rPr>
              <a:t>Source: </a:t>
            </a:r>
            <a:r>
              <a:rPr lang="en" sz="1200">
                <a:solidFill>
                  <a:schemeClr val="dk1"/>
                </a:solidFill>
                <a:latin typeface="Times New Roman"/>
                <a:ea typeface="Times New Roman"/>
                <a:cs typeface="Times New Roman"/>
                <a:sym typeface="Times New Roman"/>
              </a:rPr>
              <a:t>Birth to 5 matters (n.d.)</a:t>
            </a:r>
            <a:endParaRPr sz="1000">
              <a:solidFill>
                <a:schemeClr val="dk2"/>
              </a:solidFill>
            </a:endParaRPr>
          </a:p>
        </p:txBody>
      </p:sp>
      <p:sp>
        <p:nvSpPr>
          <p:cNvPr id="209" name="Google Shape;209;p27"/>
          <p:cNvSpPr txBox="1"/>
          <p:nvPr/>
        </p:nvSpPr>
        <p:spPr>
          <a:xfrm>
            <a:off x="2998200" y="2324450"/>
            <a:ext cx="2962200" cy="2724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chemeClr val="dk1"/>
                </a:solidFill>
                <a:latin typeface="Times New Roman"/>
                <a:ea typeface="Times New Roman"/>
                <a:cs typeface="Times New Roman"/>
                <a:sym typeface="Times New Roman"/>
              </a:rPr>
              <a:t>Early Years Matters (2022) Outlines the importance of children feeling emotionally safe, which effects their ability to explore the environment to benefit their learning and well being.</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rPr lang="en" sz="1200">
                <a:solidFill>
                  <a:schemeClr val="dk1"/>
                </a:solidFill>
                <a:latin typeface="Times New Roman"/>
                <a:ea typeface="Times New Roman"/>
                <a:cs typeface="Times New Roman"/>
                <a:sym typeface="Times New Roman"/>
              </a:rPr>
              <a:t>Early Years Alliance (2016) refers to an importance of new and familiar toys, resources and activities which give the child </a:t>
            </a:r>
            <a:r>
              <a:rPr lang="en" sz="1200">
                <a:solidFill>
                  <a:schemeClr val="dk1"/>
                </a:solidFill>
                <a:latin typeface="Times New Roman"/>
                <a:ea typeface="Times New Roman"/>
                <a:cs typeface="Times New Roman"/>
                <a:sym typeface="Times New Roman"/>
              </a:rPr>
              <a:t>opportunities</a:t>
            </a:r>
            <a:r>
              <a:rPr lang="en" sz="1200">
                <a:solidFill>
                  <a:schemeClr val="dk1"/>
                </a:solidFill>
                <a:latin typeface="Times New Roman"/>
                <a:ea typeface="Times New Roman"/>
                <a:cs typeface="Times New Roman"/>
                <a:sym typeface="Times New Roman"/>
              </a:rPr>
              <a:t> to explore in new ways or build skills on a familiar task. They outline the importance of uniqueness appreciation and reducing noise and distractions to allow focus. As well as including children in the rule making of the setting.</a:t>
            </a:r>
            <a:endParaRPr sz="1200">
              <a:solidFill>
                <a:schemeClr val="dk1"/>
              </a:solidFill>
              <a:latin typeface="Times New Roman"/>
              <a:ea typeface="Times New Roman"/>
              <a:cs typeface="Times New Roman"/>
              <a:sym typeface="Times New Roman"/>
            </a:endParaRPr>
          </a:p>
        </p:txBody>
      </p:sp>
      <p:sp>
        <p:nvSpPr>
          <p:cNvPr id="210" name="Google Shape;210;p27"/>
          <p:cNvSpPr txBox="1"/>
          <p:nvPr/>
        </p:nvSpPr>
        <p:spPr>
          <a:xfrm>
            <a:off x="5924400" y="635025"/>
            <a:ext cx="3219600" cy="2724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chemeClr val="dk1"/>
                </a:solidFill>
                <a:latin typeface="Times New Roman"/>
                <a:ea typeface="Times New Roman"/>
                <a:cs typeface="Times New Roman"/>
                <a:sym typeface="Times New Roman"/>
              </a:rPr>
              <a:t>Montessori Academy (2024) expresses the importance of free flow in a setting, </a:t>
            </a:r>
            <a:r>
              <a:rPr lang="en" sz="1200">
                <a:solidFill>
                  <a:schemeClr val="dk1"/>
                </a:solidFill>
                <a:latin typeface="Times New Roman"/>
                <a:ea typeface="Times New Roman"/>
                <a:cs typeface="Times New Roman"/>
                <a:sym typeface="Times New Roman"/>
              </a:rPr>
              <a:t>with</a:t>
            </a:r>
            <a:r>
              <a:rPr lang="en" sz="1200">
                <a:solidFill>
                  <a:schemeClr val="dk1"/>
                </a:solidFill>
                <a:latin typeface="Times New Roman"/>
                <a:ea typeface="Times New Roman"/>
                <a:cs typeface="Times New Roman"/>
                <a:sym typeface="Times New Roman"/>
              </a:rPr>
              <a:t> safe spaces for </a:t>
            </a:r>
            <a:r>
              <a:rPr lang="en" sz="1200">
                <a:solidFill>
                  <a:schemeClr val="dk1"/>
                </a:solidFill>
                <a:latin typeface="Times New Roman"/>
                <a:ea typeface="Times New Roman"/>
                <a:cs typeface="Times New Roman"/>
                <a:sym typeface="Times New Roman"/>
              </a:rPr>
              <a:t>children</a:t>
            </a:r>
            <a:r>
              <a:rPr lang="en" sz="1200">
                <a:solidFill>
                  <a:schemeClr val="dk1"/>
                </a:solidFill>
                <a:latin typeface="Times New Roman"/>
                <a:ea typeface="Times New Roman"/>
                <a:cs typeface="Times New Roman"/>
                <a:sym typeface="Times New Roman"/>
              </a:rPr>
              <a:t> to move in whichever they feel best. With a focus on observation rather than leading or overbearing from practitioners. Child </a:t>
            </a:r>
            <a:r>
              <a:rPr lang="en" sz="1200">
                <a:solidFill>
                  <a:schemeClr val="dk1"/>
                </a:solidFill>
                <a:latin typeface="Times New Roman"/>
                <a:ea typeface="Times New Roman"/>
                <a:cs typeface="Times New Roman"/>
                <a:sym typeface="Times New Roman"/>
              </a:rPr>
              <a:t>friendly</a:t>
            </a:r>
            <a:r>
              <a:rPr lang="en" sz="1200">
                <a:solidFill>
                  <a:schemeClr val="dk1"/>
                </a:solidFill>
                <a:latin typeface="Times New Roman"/>
                <a:ea typeface="Times New Roman"/>
                <a:cs typeface="Times New Roman"/>
                <a:sym typeface="Times New Roman"/>
              </a:rPr>
              <a:t> and child sized are the aspects most important to the Montessori approach, allowing free, safe access to resources. </a:t>
            </a:r>
            <a:endParaRPr sz="1200">
              <a:solidFill>
                <a:schemeClr val="dk1"/>
              </a:solidFill>
              <a:latin typeface="Times New Roman"/>
              <a:ea typeface="Times New Roman"/>
              <a:cs typeface="Times New Roman"/>
              <a:sym typeface="Times New Roman"/>
            </a:endParaRPr>
          </a:p>
        </p:txBody>
      </p:sp>
      <p:pic>
        <p:nvPicPr>
          <p:cNvPr id="211" name="Google Shape;211;p27"/>
          <p:cNvPicPr preferRelativeResize="0"/>
          <p:nvPr/>
        </p:nvPicPr>
        <p:blipFill>
          <a:blip r:embed="rId4">
            <a:alphaModFix/>
          </a:blip>
          <a:stretch>
            <a:fillRect/>
          </a:stretch>
        </p:blipFill>
        <p:spPr>
          <a:xfrm>
            <a:off x="6000814" y="2368075"/>
            <a:ext cx="3066762" cy="2045500"/>
          </a:xfrm>
          <a:prstGeom prst="rect">
            <a:avLst/>
          </a:prstGeom>
          <a:noFill/>
          <a:ln>
            <a:noFill/>
          </a:ln>
        </p:spPr>
      </p:pic>
      <p:sp>
        <p:nvSpPr>
          <p:cNvPr id="212" name="Google Shape;212;p27"/>
          <p:cNvSpPr txBox="1"/>
          <p:nvPr/>
        </p:nvSpPr>
        <p:spPr>
          <a:xfrm>
            <a:off x="6410325" y="4486275"/>
            <a:ext cx="2543100" cy="32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2"/>
                </a:solidFill>
              </a:rPr>
              <a:t>Source: Montessori Academy (2024) </a:t>
            </a:r>
            <a:endParaRPr sz="1000">
              <a:solidFill>
                <a:schemeClr val="dk2"/>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D966"/>
        </a:solidFill>
      </p:bgPr>
    </p:bg>
    <p:spTree>
      <p:nvGrpSpPr>
        <p:cNvPr id="216" name="Shape 216"/>
        <p:cNvGrpSpPr/>
        <p:nvPr/>
      </p:nvGrpSpPr>
      <p:grpSpPr>
        <a:xfrm>
          <a:off x="0" y="0"/>
          <a:ext cx="0" cy="0"/>
          <a:chOff x="0" y="0"/>
          <a:chExt cx="0" cy="0"/>
        </a:xfrm>
      </p:grpSpPr>
      <p:pic>
        <p:nvPicPr>
          <p:cNvPr descr="This is an example of a good practice video from Laser Learning. &#10;&#10;When using Laser learning resources, learners have access to learning resources written by subject specialists with vocational expertise. Each lesson is made up of a filmed tutorial with a professional presenter, reading, good practice example videos, a presentation,  extended learning, and an interactive quiz.&#10;&#10;Our Laser learning resources and e-portfolio are endorsed by awarding organisation, CACHE.&#10;&#10;Find out more: www.lasersys.co.uk | @Laser_Sys&#10;&#10;Filmed at Wellingtons for Langley Hall nursery by Academy House Productions, part of Canal Wharf Studios www.canalwharfstudios.co.uk" id="217" name="Google Shape;217;p28" title="Lunch at the Nursery | Laser Learning">
            <a:hlinkClick r:id="rId3"/>
          </p:cNvPr>
          <p:cNvPicPr preferRelativeResize="0"/>
          <p:nvPr/>
        </p:nvPicPr>
        <p:blipFill>
          <a:blip r:embed="rId4">
            <a:alphaModFix/>
          </a:blip>
          <a:stretch>
            <a:fillRect/>
          </a:stretch>
        </p:blipFill>
        <p:spPr>
          <a:xfrm>
            <a:off x="2981325" y="1577850"/>
            <a:ext cx="3048000" cy="1714500"/>
          </a:xfrm>
          <a:prstGeom prst="rect">
            <a:avLst/>
          </a:prstGeom>
          <a:noFill/>
          <a:ln>
            <a:noFill/>
          </a:ln>
        </p:spPr>
      </p:pic>
      <p:sp>
        <p:nvSpPr>
          <p:cNvPr id="218" name="Google Shape;218;p28"/>
          <p:cNvSpPr txBox="1"/>
          <p:nvPr/>
        </p:nvSpPr>
        <p:spPr>
          <a:xfrm>
            <a:off x="2981325" y="3248025"/>
            <a:ext cx="3248100" cy="30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chemeClr val="dk1"/>
                </a:solidFill>
                <a:latin typeface="Times New Roman"/>
                <a:ea typeface="Times New Roman"/>
                <a:cs typeface="Times New Roman"/>
                <a:sym typeface="Times New Roman"/>
              </a:rPr>
              <a:t>(Laser Learning, 2018)</a:t>
            </a:r>
            <a:endParaRPr sz="1800">
              <a:solidFill>
                <a:schemeClr val="dk2"/>
              </a:solidFill>
            </a:endParaRPr>
          </a:p>
        </p:txBody>
      </p:sp>
      <p:pic>
        <p:nvPicPr>
          <p:cNvPr id="219" name="Google Shape;219;p28"/>
          <p:cNvPicPr preferRelativeResize="0"/>
          <p:nvPr/>
        </p:nvPicPr>
        <p:blipFill>
          <a:blip r:embed="rId5">
            <a:alphaModFix/>
          </a:blip>
          <a:stretch>
            <a:fillRect/>
          </a:stretch>
        </p:blipFill>
        <p:spPr>
          <a:xfrm>
            <a:off x="123825" y="947650"/>
            <a:ext cx="2800350" cy="2098710"/>
          </a:xfrm>
          <a:prstGeom prst="rect">
            <a:avLst/>
          </a:prstGeom>
          <a:noFill/>
          <a:ln>
            <a:noFill/>
          </a:ln>
        </p:spPr>
      </p:pic>
      <p:sp>
        <p:nvSpPr>
          <p:cNvPr id="220" name="Google Shape;220;p28"/>
          <p:cNvSpPr txBox="1"/>
          <p:nvPr/>
        </p:nvSpPr>
        <p:spPr>
          <a:xfrm>
            <a:off x="123750" y="88950"/>
            <a:ext cx="2800500" cy="1162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solidFill>
                  <a:schemeClr val="dk1"/>
                </a:solidFill>
                <a:latin typeface="Spectral"/>
                <a:ea typeface="Spectral"/>
                <a:cs typeface="Spectral"/>
                <a:sym typeface="Spectral"/>
              </a:rPr>
              <a:t>Nature inspired areas are important however </a:t>
            </a:r>
            <a:r>
              <a:rPr lang="en" sz="1100">
                <a:solidFill>
                  <a:schemeClr val="dk1"/>
                </a:solidFill>
                <a:latin typeface="Spectral"/>
                <a:ea typeface="Spectral"/>
                <a:cs typeface="Spectral"/>
                <a:sym typeface="Spectral"/>
              </a:rPr>
              <a:t>having</a:t>
            </a:r>
            <a:r>
              <a:rPr lang="en" sz="1100">
                <a:solidFill>
                  <a:schemeClr val="dk1"/>
                </a:solidFill>
                <a:latin typeface="Spectral"/>
                <a:ea typeface="Spectral"/>
                <a:cs typeface="Spectral"/>
                <a:sym typeface="Spectral"/>
              </a:rPr>
              <a:t> access to real outdoor provision is ideal. (Early Years Matters, 2022b)</a:t>
            </a:r>
            <a:endParaRPr sz="1100">
              <a:solidFill>
                <a:schemeClr val="dk1"/>
              </a:solidFill>
              <a:latin typeface="Spectral"/>
              <a:ea typeface="Spectral"/>
              <a:cs typeface="Spectral"/>
              <a:sym typeface="Spectral"/>
            </a:endParaRPr>
          </a:p>
        </p:txBody>
      </p:sp>
      <p:pic>
        <p:nvPicPr>
          <p:cNvPr id="221" name="Google Shape;221;p28"/>
          <p:cNvPicPr preferRelativeResize="0"/>
          <p:nvPr/>
        </p:nvPicPr>
        <p:blipFill>
          <a:blip r:embed="rId6">
            <a:alphaModFix/>
          </a:blip>
          <a:stretch>
            <a:fillRect/>
          </a:stretch>
        </p:blipFill>
        <p:spPr>
          <a:xfrm>
            <a:off x="6315150" y="947650"/>
            <a:ext cx="2609775" cy="1957331"/>
          </a:xfrm>
          <a:prstGeom prst="rect">
            <a:avLst/>
          </a:prstGeom>
          <a:noFill/>
          <a:ln>
            <a:noFill/>
          </a:ln>
        </p:spPr>
      </p:pic>
      <p:sp>
        <p:nvSpPr>
          <p:cNvPr id="222" name="Google Shape;222;p28"/>
          <p:cNvSpPr txBox="1"/>
          <p:nvPr/>
        </p:nvSpPr>
        <p:spPr>
          <a:xfrm>
            <a:off x="85650" y="3046338"/>
            <a:ext cx="2876700" cy="246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chemeClr val="dk1"/>
                </a:solidFill>
                <a:latin typeface="Times New Roman"/>
                <a:ea typeface="Times New Roman"/>
                <a:cs typeface="Times New Roman"/>
                <a:sym typeface="Times New Roman"/>
              </a:rPr>
              <a:t>Source: (Early Years Matters, 2022b)</a:t>
            </a:r>
            <a:endParaRPr sz="1800">
              <a:solidFill>
                <a:schemeClr val="dk2"/>
              </a:solidFill>
            </a:endParaRPr>
          </a:p>
        </p:txBody>
      </p:sp>
      <p:sp>
        <p:nvSpPr>
          <p:cNvPr id="223" name="Google Shape;223;p28"/>
          <p:cNvSpPr txBox="1"/>
          <p:nvPr/>
        </p:nvSpPr>
        <p:spPr>
          <a:xfrm>
            <a:off x="6372225" y="2904975"/>
            <a:ext cx="2609700" cy="246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chemeClr val="dk1"/>
                </a:solidFill>
                <a:latin typeface="Times New Roman"/>
                <a:ea typeface="Times New Roman"/>
                <a:cs typeface="Times New Roman"/>
                <a:sym typeface="Times New Roman"/>
              </a:rPr>
              <a:t>Source: (Early Years Matters, 2022b)</a:t>
            </a:r>
            <a:endParaRPr sz="1800">
              <a:solidFill>
                <a:schemeClr val="dk2"/>
              </a:solidFill>
            </a:endParaRPr>
          </a:p>
        </p:txBody>
      </p:sp>
      <p:sp>
        <p:nvSpPr>
          <p:cNvPr id="224" name="Google Shape;224;p28"/>
          <p:cNvSpPr txBox="1"/>
          <p:nvPr/>
        </p:nvSpPr>
        <p:spPr>
          <a:xfrm>
            <a:off x="1790700" y="3667125"/>
            <a:ext cx="7248600" cy="1369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100">
                <a:solidFill>
                  <a:schemeClr val="dk1"/>
                </a:solidFill>
                <a:latin typeface="Times New Roman"/>
                <a:ea typeface="Times New Roman"/>
                <a:cs typeface="Times New Roman"/>
                <a:sym typeface="Times New Roman"/>
              </a:rPr>
              <a:t>Beeley (2024) links ideal environments to the EYFS, one point is the space available to children, giving them space to move around is important for physical development. Creating relaxing and inviting spaces to talk improves social development. Engaging areas of discovery nurture natural curiosity. Sensory activities such as a sensory table with water, toys and jugs takes into account the need to explore senses. Aiming to create independence in children is important. Making problems for children to solve develops their logical thinking in a variety of ways. Giving them a sense of pride through praise is ideal for achievements and attempts. Following their interests, and finally, making space of all the environments available, </a:t>
            </a:r>
            <a:r>
              <a:rPr lang="en" sz="1100">
                <a:solidFill>
                  <a:schemeClr val="dk1"/>
                </a:solidFill>
                <a:latin typeface="Times New Roman"/>
                <a:ea typeface="Times New Roman"/>
                <a:cs typeface="Times New Roman"/>
                <a:sym typeface="Times New Roman"/>
              </a:rPr>
              <a:t>outdoor</a:t>
            </a:r>
            <a:r>
              <a:rPr lang="en" sz="1100">
                <a:solidFill>
                  <a:schemeClr val="dk1"/>
                </a:solidFill>
                <a:latin typeface="Times New Roman"/>
                <a:ea typeface="Times New Roman"/>
                <a:cs typeface="Times New Roman"/>
                <a:sym typeface="Times New Roman"/>
              </a:rPr>
              <a:t> and indoor.</a:t>
            </a:r>
            <a:endParaRPr sz="1100">
              <a:solidFill>
                <a:schemeClr val="dk2"/>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17"/>
                                        </p:tgtEl>
                                        <p:attrNameLst>
                                          <p:attrName>style.visibility</p:attrName>
                                        </p:attrNameLst>
                                      </p:cBhvr>
                                      <p:to>
                                        <p:strVal val="visible"/>
                                      </p:to>
                                    </p:set>
                                    <p:animEffect filter="fade" transition="in">
                                      <p:cBhvr>
                                        <p:cTn dur="1000"/>
                                        <p:tgtEl>
                                          <p:spTgt spid="21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A9999"/>
        </a:solidFill>
      </p:bgPr>
    </p:bg>
    <p:spTree>
      <p:nvGrpSpPr>
        <p:cNvPr id="228" name="Shape 228"/>
        <p:cNvGrpSpPr/>
        <p:nvPr/>
      </p:nvGrpSpPr>
      <p:grpSpPr>
        <a:xfrm>
          <a:off x="0" y="0"/>
          <a:ext cx="0" cy="0"/>
          <a:chOff x="0" y="0"/>
          <a:chExt cx="0" cy="0"/>
        </a:xfrm>
      </p:grpSpPr>
      <p:sp>
        <p:nvSpPr>
          <p:cNvPr id="229" name="Google Shape;229;p29"/>
          <p:cNvSpPr txBox="1"/>
          <p:nvPr>
            <p:ph type="title"/>
          </p:nvPr>
        </p:nvSpPr>
        <p:spPr>
          <a:xfrm>
            <a:off x="-150" y="-92100"/>
            <a:ext cx="9144000" cy="755700"/>
          </a:xfrm>
          <a:prstGeom prst="rect">
            <a:avLst/>
          </a:prstGeom>
          <a:noFill/>
          <a:ln>
            <a:noFill/>
          </a:ln>
        </p:spPr>
        <p:txBody>
          <a:bodyPr anchorCtr="0" anchor="b" bIns="91425" lIns="91425" spcFirstLastPara="1" rIns="91425" wrap="square" tIns="91425">
            <a:normAutofit/>
          </a:bodyPr>
          <a:lstStyle/>
          <a:p>
            <a:pPr indent="0" lvl="0" marL="0" rtl="0" algn="ctr">
              <a:lnSpc>
                <a:spcPct val="100000"/>
              </a:lnSpc>
              <a:spcBef>
                <a:spcPts val="0"/>
              </a:spcBef>
              <a:spcAft>
                <a:spcPts val="0"/>
              </a:spcAft>
              <a:buSzPts val="2400"/>
              <a:buNone/>
            </a:pPr>
            <a:r>
              <a:rPr lang="en" sz="2800">
                <a:solidFill>
                  <a:schemeClr val="lt1"/>
                </a:solidFill>
                <a:latin typeface="Caveat"/>
                <a:ea typeface="Caveat"/>
                <a:cs typeface="Caveat"/>
                <a:sym typeface="Caveat"/>
              </a:rPr>
              <a:t>What does respect mean</a:t>
            </a:r>
            <a:endParaRPr sz="2800">
              <a:solidFill>
                <a:schemeClr val="lt1"/>
              </a:solidFill>
              <a:latin typeface="Caveat"/>
              <a:ea typeface="Caveat"/>
              <a:cs typeface="Caveat"/>
              <a:sym typeface="Caveat"/>
            </a:endParaRPr>
          </a:p>
        </p:txBody>
      </p:sp>
      <p:sp>
        <p:nvSpPr>
          <p:cNvPr id="230" name="Google Shape;230;p29"/>
          <p:cNvSpPr txBox="1"/>
          <p:nvPr>
            <p:ph idx="1" type="body"/>
          </p:nvPr>
        </p:nvSpPr>
        <p:spPr>
          <a:xfrm>
            <a:off x="178350" y="808575"/>
            <a:ext cx="2808000" cy="31794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200"/>
              <a:buNone/>
            </a:pPr>
            <a:r>
              <a:rPr lang="en">
                <a:solidFill>
                  <a:schemeClr val="lt1"/>
                </a:solidFill>
                <a:latin typeface="Spectral"/>
                <a:ea typeface="Spectral"/>
                <a:cs typeface="Spectral"/>
                <a:sym typeface="Spectral"/>
              </a:rPr>
              <a:t> The Early Childhood Academy (2019) explains that respect is taught to early years children, they must be shown </a:t>
            </a:r>
            <a:r>
              <a:rPr lang="en">
                <a:solidFill>
                  <a:schemeClr val="lt1"/>
                </a:solidFill>
                <a:latin typeface="Spectral"/>
                <a:ea typeface="Spectral"/>
                <a:cs typeface="Spectral"/>
                <a:sym typeface="Spectral"/>
              </a:rPr>
              <a:t>respect</a:t>
            </a:r>
            <a:r>
              <a:rPr lang="en">
                <a:solidFill>
                  <a:schemeClr val="lt1"/>
                </a:solidFill>
                <a:latin typeface="Spectral"/>
                <a:ea typeface="Spectral"/>
                <a:cs typeface="Spectral"/>
                <a:sym typeface="Spectral"/>
              </a:rPr>
              <a:t> to be able to give it back. A respectful setting is built on positive behaviours and care. Discussing </a:t>
            </a:r>
            <a:r>
              <a:rPr lang="en">
                <a:solidFill>
                  <a:schemeClr val="lt1"/>
                </a:solidFill>
                <a:latin typeface="Spectral"/>
                <a:ea typeface="Spectral"/>
                <a:cs typeface="Spectral"/>
                <a:sym typeface="Spectral"/>
              </a:rPr>
              <a:t>examples of respect will first initiate an understanding of the term, further building on this the early years practitioners must demonstrate respectful behaviours in a variety of ways. </a:t>
            </a:r>
            <a:endParaRPr>
              <a:solidFill>
                <a:schemeClr val="lt1"/>
              </a:solidFill>
              <a:latin typeface="Spectral"/>
              <a:ea typeface="Spectral"/>
              <a:cs typeface="Spectral"/>
              <a:sym typeface="Spectral"/>
            </a:endParaRPr>
          </a:p>
          <a:p>
            <a:pPr indent="0" lvl="0" marL="0" rtl="0" algn="l">
              <a:lnSpc>
                <a:spcPct val="115000"/>
              </a:lnSpc>
              <a:spcBef>
                <a:spcPts val="1200"/>
              </a:spcBef>
              <a:spcAft>
                <a:spcPts val="1200"/>
              </a:spcAft>
              <a:buSzPts val="1200"/>
              <a:buNone/>
            </a:pPr>
            <a:r>
              <a:rPr lang="en">
                <a:solidFill>
                  <a:schemeClr val="lt1"/>
                </a:solidFill>
                <a:latin typeface="Spectral"/>
                <a:ea typeface="Spectral"/>
                <a:cs typeface="Spectral"/>
                <a:sym typeface="Spectral"/>
              </a:rPr>
              <a:t>CYPCS (2024) includes the importance of the UNCRC in nurturing the respectful environment. The UNCRC gives a guideline for children’s rights, allowing practitioners to understand how to respect a child. </a:t>
            </a:r>
            <a:endParaRPr>
              <a:solidFill>
                <a:schemeClr val="lt1"/>
              </a:solidFill>
              <a:latin typeface="Spectral"/>
              <a:ea typeface="Spectral"/>
              <a:cs typeface="Spectral"/>
              <a:sym typeface="Spectral"/>
            </a:endParaRPr>
          </a:p>
        </p:txBody>
      </p:sp>
      <p:sp>
        <p:nvSpPr>
          <p:cNvPr id="231" name="Google Shape;231;p29"/>
          <p:cNvSpPr txBox="1"/>
          <p:nvPr>
            <p:ph idx="1" type="body"/>
          </p:nvPr>
        </p:nvSpPr>
        <p:spPr>
          <a:xfrm>
            <a:off x="6207675" y="808575"/>
            <a:ext cx="2808000" cy="3179400"/>
          </a:xfrm>
          <a:prstGeom prst="rect">
            <a:avLst/>
          </a:prstGeom>
          <a:noFill/>
          <a:ln>
            <a:noFill/>
          </a:ln>
        </p:spPr>
        <p:txBody>
          <a:bodyPr anchorCtr="0" anchor="t" bIns="91425" lIns="91425" spcFirstLastPara="1" rIns="91425" wrap="square" tIns="91425">
            <a:normAutofit lnSpcReduction="10000"/>
          </a:bodyPr>
          <a:lstStyle/>
          <a:p>
            <a:pPr indent="0" lvl="0" marL="0" rtl="0" algn="l">
              <a:lnSpc>
                <a:spcPct val="115000"/>
              </a:lnSpc>
              <a:spcBef>
                <a:spcPts val="0"/>
              </a:spcBef>
              <a:spcAft>
                <a:spcPts val="0"/>
              </a:spcAft>
              <a:buSzPts val="1200"/>
              <a:buNone/>
            </a:pPr>
            <a:r>
              <a:rPr lang="en">
                <a:solidFill>
                  <a:srgbClr val="741B47"/>
                </a:solidFill>
                <a:latin typeface="Spectral"/>
                <a:ea typeface="Spectral"/>
                <a:cs typeface="Spectral"/>
                <a:sym typeface="Spectral"/>
              </a:rPr>
              <a:t>Nursery World (2002) makes key points for setting which aid in developing a culture of respect, such as understanding children’s emotional state when </a:t>
            </a:r>
            <a:r>
              <a:rPr lang="en">
                <a:solidFill>
                  <a:srgbClr val="741B47"/>
                </a:solidFill>
                <a:latin typeface="Spectral"/>
                <a:ea typeface="Spectral"/>
                <a:cs typeface="Spectral"/>
                <a:sym typeface="Spectral"/>
              </a:rPr>
              <a:t>separation</a:t>
            </a:r>
            <a:r>
              <a:rPr lang="en">
                <a:solidFill>
                  <a:srgbClr val="741B47"/>
                </a:solidFill>
                <a:latin typeface="Spectral"/>
                <a:ea typeface="Spectral"/>
                <a:cs typeface="Spectral"/>
                <a:sym typeface="Spectral"/>
              </a:rPr>
              <a:t> from carers </a:t>
            </a:r>
            <a:r>
              <a:rPr lang="en">
                <a:solidFill>
                  <a:srgbClr val="741B47"/>
                </a:solidFill>
                <a:latin typeface="Spectral"/>
                <a:ea typeface="Spectral"/>
                <a:cs typeface="Spectral"/>
                <a:sym typeface="Spectral"/>
              </a:rPr>
              <a:t>proves</a:t>
            </a:r>
            <a:r>
              <a:rPr lang="en">
                <a:solidFill>
                  <a:srgbClr val="741B47"/>
                </a:solidFill>
                <a:latin typeface="Spectral"/>
                <a:ea typeface="Spectral"/>
                <a:cs typeface="Spectral"/>
                <a:sym typeface="Spectral"/>
              </a:rPr>
              <a:t> difficult, allowing the key relationships to form without concerns for </a:t>
            </a:r>
            <a:r>
              <a:rPr lang="en">
                <a:solidFill>
                  <a:srgbClr val="741B47"/>
                </a:solidFill>
                <a:latin typeface="Spectral"/>
                <a:ea typeface="Spectral"/>
                <a:cs typeface="Spectral"/>
                <a:sym typeface="Spectral"/>
              </a:rPr>
              <a:t>dependency and enjoining equality and inclusivity in care. </a:t>
            </a:r>
            <a:endParaRPr>
              <a:solidFill>
                <a:srgbClr val="741B47"/>
              </a:solidFill>
              <a:latin typeface="Spectral"/>
              <a:ea typeface="Spectral"/>
              <a:cs typeface="Spectral"/>
              <a:sym typeface="Spectral"/>
            </a:endParaRPr>
          </a:p>
          <a:p>
            <a:pPr indent="0" lvl="0" marL="0" rtl="0" algn="l">
              <a:lnSpc>
                <a:spcPct val="115000"/>
              </a:lnSpc>
              <a:spcBef>
                <a:spcPts val="1200"/>
              </a:spcBef>
              <a:spcAft>
                <a:spcPts val="1200"/>
              </a:spcAft>
              <a:buSzPts val="1200"/>
              <a:buNone/>
            </a:pPr>
            <a:r>
              <a:rPr lang="en">
                <a:solidFill>
                  <a:srgbClr val="741B47"/>
                </a:solidFill>
                <a:latin typeface="Spectral"/>
                <a:ea typeface="Spectral"/>
                <a:cs typeface="Spectral"/>
                <a:sym typeface="Spectral"/>
              </a:rPr>
              <a:t>NSPCC (2021b) PANTS project is a prime example of how Early Years Settings can develop a culture of respect.</a:t>
            </a:r>
            <a:endParaRPr>
              <a:solidFill>
                <a:srgbClr val="741B47"/>
              </a:solidFill>
              <a:latin typeface="Spectral"/>
              <a:ea typeface="Spectral"/>
              <a:cs typeface="Spectral"/>
              <a:sym typeface="Spectral"/>
            </a:endParaRPr>
          </a:p>
        </p:txBody>
      </p:sp>
      <p:pic>
        <p:nvPicPr>
          <p:cNvPr id="232" name="Google Shape;232;p29" title="NSPCC PANTOSAURUS 2017 SUBTITLED">
            <a:hlinkClick r:id="rId3"/>
          </p:cNvPr>
          <p:cNvPicPr preferRelativeResize="0"/>
          <p:nvPr/>
        </p:nvPicPr>
        <p:blipFill>
          <a:blip r:embed="rId4">
            <a:alphaModFix/>
          </a:blip>
          <a:stretch>
            <a:fillRect/>
          </a:stretch>
        </p:blipFill>
        <p:spPr>
          <a:xfrm>
            <a:off x="3138750" y="816000"/>
            <a:ext cx="2916525" cy="1640545"/>
          </a:xfrm>
          <a:prstGeom prst="rect">
            <a:avLst/>
          </a:prstGeom>
          <a:noFill/>
          <a:ln>
            <a:noFill/>
          </a:ln>
        </p:spPr>
      </p:pic>
      <p:sp>
        <p:nvSpPr>
          <p:cNvPr id="233" name="Google Shape;233;p29"/>
          <p:cNvSpPr txBox="1"/>
          <p:nvPr/>
        </p:nvSpPr>
        <p:spPr>
          <a:xfrm>
            <a:off x="3209925" y="2581275"/>
            <a:ext cx="2057400" cy="381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rPr>
              <a:t>(NSPCC, 2021b)</a:t>
            </a:r>
            <a:endParaRPr sz="1000">
              <a:solidFill>
                <a:schemeClr val="dk1"/>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2"/>
                                        </p:tgtEl>
                                        <p:attrNameLst>
                                          <p:attrName>style.visibility</p:attrName>
                                        </p:attrNameLst>
                                      </p:cBhvr>
                                      <p:to>
                                        <p:strVal val="visible"/>
                                      </p:to>
                                    </p:set>
                                    <p:animEffect filter="fade" transition="in">
                                      <p:cBhvr>
                                        <p:cTn dur="1000"/>
                                        <p:tgtEl>
                                          <p:spTgt spid="23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76A5AF"/>
        </a:solidFill>
      </p:bgPr>
    </p:bg>
    <p:spTree>
      <p:nvGrpSpPr>
        <p:cNvPr id="237" name="Shape 237"/>
        <p:cNvGrpSpPr/>
        <p:nvPr/>
      </p:nvGrpSpPr>
      <p:grpSpPr>
        <a:xfrm>
          <a:off x="0" y="0"/>
          <a:ext cx="0" cy="0"/>
          <a:chOff x="0" y="0"/>
          <a:chExt cx="0" cy="0"/>
        </a:xfrm>
      </p:grpSpPr>
      <p:sp>
        <p:nvSpPr>
          <p:cNvPr id="238" name="Google Shape;238;p30"/>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rmAutofit fontScale="90000"/>
          </a:bodyPr>
          <a:lstStyle/>
          <a:p>
            <a:pPr indent="0" lvl="0" marL="0" rtl="0" algn="l">
              <a:lnSpc>
                <a:spcPct val="100000"/>
              </a:lnSpc>
              <a:spcBef>
                <a:spcPts val="0"/>
              </a:spcBef>
              <a:spcAft>
                <a:spcPts val="0"/>
              </a:spcAft>
              <a:buSzPct val="100000"/>
              <a:buNone/>
            </a:pPr>
            <a:r>
              <a:rPr lang="en">
                <a:solidFill>
                  <a:schemeClr val="lt1"/>
                </a:solidFill>
                <a:latin typeface="Caveat"/>
                <a:ea typeface="Caveat"/>
                <a:cs typeface="Caveat"/>
                <a:sym typeface="Caveat"/>
              </a:rPr>
              <a:t>Pikler and the enabling adult</a:t>
            </a:r>
            <a:endParaRPr>
              <a:solidFill>
                <a:schemeClr val="lt1"/>
              </a:solidFill>
              <a:latin typeface="Caveat"/>
              <a:ea typeface="Caveat"/>
              <a:cs typeface="Caveat"/>
              <a:sym typeface="Caveat"/>
            </a:endParaRPr>
          </a:p>
        </p:txBody>
      </p:sp>
      <p:sp>
        <p:nvSpPr>
          <p:cNvPr id="239" name="Google Shape;239;p30"/>
          <p:cNvSpPr txBox="1"/>
          <p:nvPr>
            <p:ph idx="1" type="body"/>
          </p:nvPr>
        </p:nvSpPr>
        <p:spPr>
          <a:xfrm>
            <a:off x="311700" y="1389600"/>
            <a:ext cx="2808000" cy="3179400"/>
          </a:xfrm>
          <a:prstGeom prst="rect">
            <a:avLst/>
          </a:prstGeom>
          <a:noFill/>
          <a:ln>
            <a:noFill/>
          </a:ln>
        </p:spPr>
        <p:txBody>
          <a:bodyPr anchorCtr="0" anchor="t" bIns="91425" lIns="91425" spcFirstLastPara="1" rIns="91425" wrap="square" tIns="91425">
            <a:noAutofit/>
          </a:bodyPr>
          <a:lstStyle/>
          <a:p>
            <a:pPr indent="0" lvl="0" marL="0" rtl="0" algn="l">
              <a:lnSpc>
                <a:spcPct val="95000"/>
              </a:lnSpc>
              <a:spcBef>
                <a:spcPts val="0"/>
              </a:spcBef>
              <a:spcAft>
                <a:spcPts val="1200"/>
              </a:spcAft>
              <a:buSzPts val="1110"/>
              <a:buNone/>
            </a:pPr>
            <a:r>
              <a:rPr lang="en" sz="1210">
                <a:solidFill>
                  <a:srgbClr val="20124D"/>
                </a:solidFill>
                <a:latin typeface="Spectral"/>
                <a:ea typeface="Spectral"/>
                <a:cs typeface="Spectral"/>
                <a:sym typeface="Spectral"/>
              </a:rPr>
              <a:t>Similar to most adult led, child needs relationship, </a:t>
            </a:r>
            <a:r>
              <a:rPr lang="en" sz="1210">
                <a:solidFill>
                  <a:srgbClr val="20124D"/>
                </a:solidFill>
                <a:latin typeface="Spectral"/>
                <a:ea typeface="Spectral"/>
                <a:cs typeface="Spectral"/>
                <a:sym typeface="Spectral"/>
              </a:rPr>
              <a:t>The Pikler Collection (2012) explains how Pikler’s approach respected the carer relationship an adult has over a child. The need for such a stable, caring bond gives children safety and comfort. With this they can explore the world, and learn respect. If the adult and child relationship is respectful, they will start to demonstrate the same respect to others in their daily environments. Forming such a relationship gives the child high self esteem, enabling their ability to be kind to others rather than treating others in a way that expresses their own low self esteem. </a:t>
            </a:r>
            <a:endParaRPr sz="1210">
              <a:solidFill>
                <a:srgbClr val="20124D"/>
              </a:solidFill>
              <a:latin typeface="Spectral"/>
              <a:ea typeface="Spectral"/>
              <a:cs typeface="Spectral"/>
              <a:sym typeface="Spectral"/>
            </a:endParaRPr>
          </a:p>
        </p:txBody>
      </p:sp>
      <p:sp>
        <p:nvSpPr>
          <p:cNvPr id="240" name="Google Shape;240;p30"/>
          <p:cNvSpPr txBox="1"/>
          <p:nvPr>
            <p:ph type="title"/>
          </p:nvPr>
        </p:nvSpPr>
        <p:spPr>
          <a:xfrm>
            <a:off x="3302550" y="-130200"/>
            <a:ext cx="2808000" cy="755700"/>
          </a:xfrm>
          <a:prstGeom prst="rect">
            <a:avLst/>
          </a:prstGeom>
          <a:noFill/>
          <a:ln>
            <a:noFill/>
          </a:ln>
        </p:spPr>
        <p:txBody>
          <a:bodyPr anchorCtr="0" anchor="b" bIns="91425" lIns="91425" spcFirstLastPara="1" rIns="91425" wrap="square" tIns="91425">
            <a:normAutofit/>
          </a:bodyPr>
          <a:lstStyle/>
          <a:p>
            <a:pPr indent="0" lvl="0" marL="0" rtl="0" algn="l">
              <a:lnSpc>
                <a:spcPct val="100000"/>
              </a:lnSpc>
              <a:spcBef>
                <a:spcPts val="0"/>
              </a:spcBef>
              <a:spcAft>
                <a:spcPts val="0"/>
              </a:spcAft>
              <a:buSzPts val="2400"/>
              <a:buNone/>
            </a:pPr>
            <a:r>
              <a:rPr lang="en">
                <a:solidFill>
                  <a:srgbClr val="1C4587"/>
                </a:solidFill>
                <a:latin typeface="Caveat"/>
                <a:ea typeface="Caveat"/>
                <a:cs typeface="Caveat"/>
                <a:sym typeface="Caveat"/>
              </a:rPr>
              <a:t>Inclusivity</a:t>
            </a:r>
            <a:endParaRPr>
              <a:solidFill>
                <a:srgbClr val="1C4587"/>
              </a:solidFill>
              <a:latin typeface="Caveat"/>
              <a:ea typeface="Caveat"/>
              <a:cs typeface="Caveat"/>
              <a:sym typeface="Caveat"/>
            </a:endParaRPr>
          </a:p>
        </p:txBody>
      </p:sp>
      <p:sp>
        <p:nvSpPr>
          <p:cNvPr id="241" name="Google Shape;241;p30"/>
          <p:cNvSpPr txBox="1"/>
          <p:nvPr>
            <p:ph idx="1" type="body"/>
          </p:nvPr>
        </p:nvSpPr>
        <p:spPr>
          <a:xfrm>
            <a:off x="3302550" y="732375"/>
            <a:ext cx="2808000" cy="3179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200"/>
              <a:buNone/>
            </a:pPr>
            <a:r>
              <a:rPr lang="en">
                <a:solidFill>
                  <a:srgbClr val="FFFFFF"/>
                </a:solidFill>
                <a:latin typeface="Spectral"/>
                <a:ea typeface="Spectral"/>
                <a:cs typeface="Spectral"/>
                <a:sym typeface="Spectral"/>
              </a:rPr>
              <a:t>Inclusivity in early years sits </a:t>
            </a:r>
            <a:r>
              <a:rPr lang="en">
                <a:solidFill>
                  <a:srgbClr val="FFFFFF"/>
                </a:solidFill>
                <a:latin typeface="Spectral"/>
                <a:ea typeface="Spectral"/>
                <a:cs typeface="Spectral"/>
                <a:sym typeface="Spectral"/>
              </a:rPr>
              <a:t>comfortably</a:t>
            </a:r>
            <a:r>
              <a:rPr lang="en">
                <a:solidFill>
                  <a:srgbClr val="FFFFFF"/>
                </a:solidFill>
                <a:latin typeface="Spectral"/>
                <a:ea typeface="Spectral"/>
                <a:cs typeface="Spectral"/>
                <a:sym typeface="Spectral"/>
              </a:rPr>
              <a:t> with the ethos of respect. It includes the secure, warm and friendly environment which is nurtured through respect, whilst understanding and </a:t>
            </a:r>
            <a:r>
              <a:rPr lang="en">
                <a:solidFill>
                  <a:srgbClr val="FFFFFF"/>
                </a:solidFill>
                <a:latin typeface="Spectral"/>
                <a:ea typeface="Spectral"/>
                <a:cs typeface="Spectral"/>
                <a:sym typeface="Spectral"/>
              </a:rPr>
              <a:t>celebrating</a:t>
            </a:r>
            <a:r>
              <a:rPr lang="en">
                <a:solidFill>
                  <a:srgbClr val="FFFFFF"/>
                </a:solidFill>
                <a:latin typeface="Spectral"/>
                <a:ea typeface="Spectral"/>
                <a:cs typeface="Spectral"/>
                <a:sym typeface="Spectral"/>
              </a:rPr>
              <a:t> other’s </a:t>
            </a:r>
            <a:r>
              <a:rPr lang="en">
                <a:solidFill>
                  <a:srgbClr val="FFFFFF"/>
                </a:solidFill>
                <a:latin typeface="Spectral"/>
                <a:ea typeface="Spectral"/>
                <a:cs typeface="Spectral"/>
                <a:sym typeface="Spectral"/>
              </a:rPr>
              <a:t>individuality. Allowing the differences to contribute to Early Years Learning is also recommended in the EYFS. (Nutbrown, 2019)</a:t>
            </a:r>
            <a:endParaRPr>
              <a:solidFill>
                <a:srgbClr val="FFFFFF"/>
              </a:solidFill>
              <a:latin typeface="Spectral"/>
              <a:ea typeface="Spectral"/>
              <a:cs typeface="Spectral"/>
              <a:sym typeface="Spectral"/>
            </a:endParaRPr>
          </a:p>
          <a:p>
            <a:pPr indent="0" lvl="0" marL="0" rtl="0" algn="l">
              <a:lnSpc>
                <a:spcPct val="115000"/>
              </a:lnSpc>
              <a:spcBef>
                <a:spcPts val="1200"/>
              </a:spcBef>
              <a:spcAft>
                <a:spcPts val="1200"/>
              </a:spcAft>
              <a:buSzPts val="1200"/>
              <a:buNone/>
            </a:pPr>
            <a:r>
              <a:rPr lang="en">
                <a:solidFill>
                  <a:srgbClr val="FFFFFF"/>
                </a:solidFill>
                <a:latin typeface="Spectral"/>
                <a:ea typeface="Spectral"/>
                <a:cs typeface="Spectral"/>
                <a:sym typeface="Spectral"/>
              </a:rPr>
              <a:t>Examples of this include:</a:t>
            </a:r>
            <a:endParaRPr>
              <a:solidFill>
                <a:srgbClr val="FFFFFF"/>
              </a:solidFill>
              <a:latin typeface="Spectral"/>
              <a:ea typeface="Spectral"/>
              <a:cs typeface="Spectral"/>
              <a:sym typeface="Spectral"/>
            </a:endParaRPr>
          </a:p>
        </p:txBody>
      </p:sp>
      <p:sp>
        <p:nvSpPr>
          <p:cNvPr id="242" name="Google Shape;242;p30"/>
          <p:cNvSpPr txBox="1"/>
          <p:nvPr>
            <p:ph idx="1" type="body"/>
          </p:nvPr>
        </p:nvSpPr>
        <p:spPr>
          <a:xfrm>
            <a:off x="5958150" y="2542125"/>
            <a:ext cx="2808000" cy="3179400"/>
          </a:xfrm>
          <a:prstGeom prst="rect">
            <a:avLst/>
          </a:prstGeom>
          <a:noFill/>
          <a:ln>
            <a:noFill/>
          </a:ln>
        </p:spPr>
        <p:txBody>
          <a:bodyPr anchorCtr="0" anchor="t" bIns="91425" lIns="91425" spcFirstLastPara="1" rIns="91425" wrap="square" tIns="91425">
            <a:normAutofit/>
          </a:bodyPr>
          <a:lstStyle/>
          <a:p>
            <a:pPr indent="-323850" lvl="0" marL="457200" rtl="0" algn="l">
              <a:lnSpc>
                <a:spcPct val="115000"/>
              </a:lnSpc>
              <a:spcBef>
                <a:spcPts val="0"/>
              </a:spcBef>
              <a:spcAft>
                <a:spcPts val="0"/>
              </a:spcAft>
              <a:buClr>
                <a:srgbClr val="1C4587"/>
              </a:buClr>
              <a:buSzPts val="1500"/>
              <a:buFont typeface="Caveat"/>
              <a:buChar char="●"/>
            </a:pPr>
            <a:r>
              <a:rPr b="1" lang="en" sz="1500">
                <a:solidFill>
                  <a:srgbClr val="1C4587"/>
                </a:solidFill>
                <a:latin typeface="Caveat"/>
                <a:ea typeface="Caveat"/>
                <a:cs typeface="Caveat"/>
                <a:sym typeface="Caveat"/>
              </a:rPr>
              <a:t>Creating artistic objects that are used in other’s celebrations, such as a Diwali tea light holder.</a:t>
            </a:r>
            <a:endParaRPr b="1" sz="1500">
              <a:solidFill>
                <a:srgbClr val="1C4587"/>
              </a:solidFill>
              <a:latin typeface="Caveat"/>
              <a:ea typeface="Caveat"/>
              <a:cs typeface="Caveat"/>
              <a:sym typeface="Caveat"/>
            </a:endParaRPr>
          </a:p>
          <a:p>
            <a:pPr indent="-323850" lvl="0" marL="457200" rtl="0" algn="l">
              <a:lnSpc>
                <a:spcPct val="115000"/>
              </a:lnSpc>
              <a:spcBef>
                <a:spcPts val="0"/>
              </a:spcBef>
              <a:spcAft>
                <a:spcPts val="0"/>
              </a:spcAft>
              <a:buClr>
                <a:srgbClr val="1C4587"/>
              </a:buClr>
              <a:buSzPts val="1500"/>
              <a:buFont typeface="Caveat"/>
              <a:buChar char="●"/>
            </a:pPr>
            <a:r>
              <a:rPr b="1" lang="en" sz="1500">
                <a:solidFill>
                  <a:srgbClr val="1C4587"/>
                </a:solidFill>
                <a:latin typeface="Caveat"/>
                <a:ea typeface="Caveat"/>
                <a:cs typeface="Caveat"/>
                <a:sym typeface="Caveat"/>
              </a:rPr>
              <a:t>Widening children’s </a:t>
            </a:r>
            <a:r>
              <a:rPr b="1" lang="en" sz="1500">
                <a:solidFill>
                  <a:srgbClr val="1C4587"/>
                </a:solidFill>
                <a:latin typeface="Caveat"/>
                <a:ea typeface="Caveat"/>
                <a:cs typeface="Caveat"/>
                <a:sym typeface="Caveat"/>
              </a:rPr>
              <a:t>palettes</a:t>
            </a:r>
            <a:r>
              <a:rPr b="1" lang="en" sz="1500">
                <a:solidFill>
                  <a:srgbClr val="1C4587"/>
                </a:solidFill>
                <a:latin typeface="Caveat"/>
                <a:ea typeface="Caveat"/>
                <a:cs typeface="Caveat"/>
                <a:sym typeface="Caveat"/>
              </a:rPr>
              <a:t> to global dishes, such as hummus.</a:t>
            </a:r>
            <a:endParaRPr b="1" sz="1500">
              <a:solidFill>
                <a:srgbClr val="1C4587"/>
              </a:solidFill>
              <a:latin typeface="Caveat"/>
              <a:ea typeface="Caveat"/>
              <a:cs typeface="Caveat"/>
              <a:sym typeface="Caveat"/>
            </a:endParaRPr>
          </a:p>
          <a:p>
            <a:pPr indent="-323850" lvl="0" marL="457200" rtl="0" algn="l">
              <a:lnSpc>
                <a:spcPct val="115000"/>
              </a:lnSpc>
              <a:spcBef>
                <a:spcPts val="0"/>
              </a:spcBef>
              <a:spcAft>
                <a:spcPts val="0"/>
              </a:spcAft>
              <a:buClr>
                <a:srgbClr val="1C4587"/>
              </a:buClr>
              <a:buSzPts val="1500"/>
              <a:buFont typeface="Caveat"/>
              <a:buChar char="●"/>
            </a:pPr>
            <a:r>
              <a:rPr b="1" lang="en" sz="1500">
                <a:solidFill>
                  <a:srgbClr val="1C4587"/>
                </a:solidFill>
                <a:latin typeface="Caveat"/>
                <a:ea typeface="Caveat"/>
                <a:cs typeface="Caveat"/>
                <a:sym typeface="Caveat"/>
              </a:rPr>
              <a:t>Reading literature from around the world, such as ‘Handas Fruit’</a:t>
            </a:r>
            <a:endParaRPr b="1" sz="1500">
              <a:solidFill>
                <a:srgbClr val="1C4587"/>
              </a:solidFill>
              <a:latin typeface="Caveat"/>
              <a:ea typeface="Caveat"/>
              <a:cs typeface="Caveat"/>
              <a:sym typeface="Caveat"/>
            </a:endParaRPr>
          </a:p>
          <a:p>
            <a:pPr indent="-323850" lvl="0" marL="457200" rtl="0" algn="l">
              <a:lnSpc>
                <a:spcPct val="115000"/>
              </a:lnSpc>
              <a:spcBef>
                <a:spcPts val="0"/>
              </a:spcBef>
              <a:spcAft>
                <a:spcPts val="0"/>
              </a:spcAft>
              <a:buClr>
                <a:srgbClr val="1C4587"/>
              </a:buClr>
              <a:buSzPts val="1500"/>
              <a:buFont typeface="Caveat"/>
              <a:buChar char="●"/>
            </a:pPr>
            <a:r>
              <a:rPr b="1" lang="en" sz="1500">
                <a:solidFill>
                  <a:srgbClr val="1C4587"/>
                </a:solidFill>
                <a:latin typeface="Caveat"/>
                <a:ea typeface="Caveat"/>
                <a:cs typeface="Caveat"/>
                <a:sym typeface="Caveat"/>
              </a:rPr>
              <a:t>Training staff regularly about inclusivity</a:t>
            </a:r>
            <a:endParaRPr b="1" sz="1500">
              <a:solidFill>
                <a:srgbClr val="1C4587"/>
              </a:solidFill>
              <a:latin typeface="Caveat"/>
              <a:ea typeface="Caveat"/>
              <a:cs typeface="Caveat"/>
              <a:sym typeface="Caveat"/>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E599"/>
        </a:solidFill>
      </p:bgPr>
    </p:bg>
    <p:spTree>
      <p:nvGrpSpPr>
        <p:cNvPr id="246" name="Shape 246"/>
        <p:cNvGrpSpPr/>
        <p:nvPr/>
      </p:nvGrpSpPr>
      <p:grpSpPr>
        <a:xfrm>
          <a:off x="0" y="0"/>
          <a:ext cx="0" cy="0"/>
          <a:chOff x="0" y="0"/>
          <a:chExt cx="0" cy="0"/>
        </a:xfrm>
      </p:grpSpPr>
      <p:sp>
        <p:nvSpPr>
          <p:cNvPr id="247" name="Google Shape;247;p31"/>
          <p:cNvSpPr txBox="1"/>
          <p:nvPr>
            <p:ph type="title"/>
          </p:nvPr>
        </p:nvSpPr>
        <p:spPr>
          <a:xfrm>
            <a:off x="1356000" y="98400"/>
            <a:ext cx="6432000" cy="755700"/>
          </a:xfrm>
          <a:prstGeom prst="rect">
            <a:avLst/>
          </a:prstGeom>
          <a:noFill/>
          <a:ln>
            <a:noFill/>
          </a:ln>
        </p:spPr>
        <p:txBody>
          <a:bodyPr anchorCtr="0" anchor="b" bIns="91425" lIns="91425" spcFirstLastPara="1" rIns="91425" wrap="square" tIns="91425">
            <a:normAutofit/>
          </a:bodyPr>
          <a:lstStyle/>
          <a:p>
            <a:pPr indent="0" lvl="0" marL="0" rtl="0" algn="l">
              <a:lnSpc>
                <a:spcPct val="100000"/>
              </a:lnSpc>
              <a:spcBef>
                <a:spcPts val="0"/>
              </a:spcBef>
              <a:spcAft>
                <a:spcPts val="0"/>
              </a:spcAft>
              <a:buSzPts val="2400"/>
              <a:buNone/>
            </a:pPr>
            <a:r>
              <a:rPr lang="en">
                <a:solidFill>
                  <a:srgbClr val="1C4587"/>
                </a:solidFill>
                <a:latin typeface="Spectral"/>
                <a:ea typeface="Spectral"/>
                <a:cs typeface="Spectral"/>
                <a:sym typeface="Spectral"/>
              </a:rPr>
              <a:t>Comparing approaches across the world</a:t>
            </a:r>
            <a:endParaRPr>
              <a:solidFill>
                <a:srgbClr val="1C4587"/>
              </a:solidFill>
              <a:latin typeface="Spectral"/>
              <a:ea typeface="Spectral"/>
              <a:cs typeface="Spectral"/>
              <a:sym typeface="Spectral"/>
            </a:endParaRPr>
          </a:p>
        </p:txBody>
      </p:sp>
      <p:sp>
        <p:nvSpPr>
          <p:cNvPr id="248" name="Google Shape;248;p31"/>
          <p:cNvSpPr txBox="1"/>
          <p:nvPr>
            <p:ph idx="1" type="body"/>
          </p:nvPr>
        </p:nvSpPr>
        <p:spPr>
          <a:xfrm>
            <a:off x="311700" y="1389600"/>
            <a:ext cx="2808000" cy="3179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200"/>
              <a:buNone/>
            </a:pPr>
            <a:r>
              <a:rPr lang="en">
                <a:solidFill>
                  <a:srgbClr val="1155CC"/>
                </a:solidFill>
                <a:latin typeface="Spectral"/>
                <a:ea typeface="Spectral"/>
                <a:cs typeface="Spectral"/>
                <a:sym typeface="Spectral"/>
              </a:rPr>
              <a:t>Dubai </a:t>
            </a:r>
            <a:endParaRPr>
              <a:solidFill>
                <a:srgbClr val="1155CC"/>
              </a:solidFill>
              <a:latin typeface="Spectral"/>
              <a:ea typeface="Spectral"/>
              <a:cs typeface="Spectral"/>
              <a:sym typeface="Spectral"/>
            </a:endParaRPr>
          </a:p>
          <a:p>
            <a:pPr indent="0" lvl="0" marL="0" rtl="0" algn="l">
              <a:lnSpc>
                <a:spcPct val="115000"/>
              </a:lnSpc>
              <a:spcBef>
                <a:spcPts val="1200"/>
              </a:spcBef>
              <a:spcAft>
                <a:spcPts val="0"/>
              </a:spcAft>
              <a:buSzPts val="1200"/>
              <a:buNone/>
            </a:pPr>
            <a:r>
              <a:rPr lang="en">
                <a:solidFill>
                  <a:srgbClr val="1155CC"/>
                </a:solidFill>
                <a:latin typeface="Spectral"/>
                <a:ea typeface="Spectral"/>
                <a:cs typeface="Spectral"/>
                <a:sym typeface="Spectral"/>
              </a:rPr>
              <a:t>Dubai has developed over time to accept British Curriculum in their schools. Schools will use the EYFS, embodying the Prime Areas and Characteristics of Effective Learning. </a:t>
            </a:r>
            <a:r>
              <a:rPr lang="en">
                <a:solidFill>
                  <a:srgbClr val="1155CC"/>
                </a:solidFill>
                <a:latin typeface="Spectral"/>
                <a:ea typeface="Spectral"/>
                <a:cs typeface="Spectral"/>
                <a:sym typeface="Spectral"/>
              </a:rPr>
              <a:t>(Sunmarke, 2023)</a:t>
            </a:r>
            <a:endParaRPr>
              <a:solidFill>
                <a:srgbClr val="1155CC"/>
              </a:solidFill>
              <a:latin typeface="Spectral"/>
              <a:ea typeface="Spectral"/>
              <a:cs typeface="Spectral"/>
              <a:sym typeface="Spectral"/>
            </a:endParaRPr>
          </a:p>
          <a:p>
            <a:pPr indent="0" lvl="0" marL="0" rtl="0" algn="l">
              <a:lnSpc>
                <a:spcPct val="115000"/>
              </a:lnSpc>
              <a:spcBef>
                <a:spcPts val="1200"/>
              </a:spcBef>
              <a:spcAft>
                <a:spcPts val="1200"/>
              </a:spcAft>
              <a:buSzPts val="1200"/>
              <a:buNone/>
            </a:pPr>
            <a:r>
              <a:t/>
            </a:r>
            <a:endParaRPr>
              <a:solidFill>
                <a:srgbClr val="1155CC"/>
              </a:solidFill>
              <a:latin typeface="Spectral"/>
              <a:ea typeface="Spectral"/>
              <a:cs typeface="Spectral"/>
              <a:sym typeface="Spectral"/>
            </a:endParaRPr>
          </a:p>
        </p:txBody>
      </p:sp>
      <p:sp>
        <p:nvSpPr>
          <p:cNvPr id="249" name="Google Shape;249;p31"/>
          <p:cNvSpPr txBox="1"/>
          <p:nvPr/>
        </p:nvSpPr>
        <p:spPr>
          <a:xfrm>
            <a:off x="471500" y="3257550"/>
            <a:ext cx="3171900" cy="1762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rgbClr val="20124D"/>
                </a:solidFill>
                <a:latin typeface="Spectral"/>
                <a:ea typeface="Spectral"/>
                <a:cs typeface="Spectral"/>
                <a:sym typeface="Spectral"/>
              </a:rPr>
              <a:t>Sweden</a:t>
            </a:r>
            <a:endParaRPr sz="1200">
              <a:solidFill>
                <a:srgbClr val="20124D"/>
              </a:solidFill>
              <a:latin typeface="Spectral"/>
              <a:ea typeface="Spectral"/>
              <a:cs typeface="Spectral"/>
              <a:sym typeface="Spectral"/>
            </a:endParaRPr>
          </a:p>
          <a:p>
            <a:pPr indent="0" lvl="0" marL="0" rtl="0" algn="l">
              <a:spcBef>
                <a:spcPts val="0"/>
              </a:spcBef>
              <a:spcAft>
                <a:spcPts val="0"/>
              </a:spcAft>
              <a:buNone/>
            </a:pPr>
            <a:r>
              <a:rPr lang="en" sz="1200">
                <a:solidFill>
                  <a:srgbClr val="20124D"/>
                </a:solidFill>
                <a:latin typeface="Spectral"/>
                <a:ea typeface="Spectral"/>
                <a:cs typeface="Spectral"/>
                <a:sym typeface="Spectral"/>
              </a:rPr>
              <a:t>Swedish Institute (2022) explains that the Swedish preschool is available for </a:t>
            </a:r>
            <a:r>
              <a:rPr lang="en" sz="1200">
                <a:solidFill>
                  <a:srgbClr val="20124D"/>
                </a:solidFill>
                <a:latin typeface="Spectral"/>
                <a:ea typeface="Spectral"/>
                <a:cs typeface="Spectral"/>
                <a:sym typeface="Spectral"/>
              </a:rPr>
              <a:t>children age one to five, prioritising play is most important. Garbutt (2019) describes how government funding allows for children of all socio-economic backgrounds to attend. Explorative learning with heavy outdoor influence is implemented.</a:t>
            </a:r>
            <a:endParaRPr sz="1200">
              <a:solidFill>
                <a:srgbClr val="20124D"/>
              </a:solidFill>
              <a:latin typeface="Spectral"/>
              <a:ea typeface="Spectral"/>
              <a:cs typeface="Spectral"/>
              <a:sym typeface="Spectral"/>
            </a:endParaRPr>
          </a:p>
        </p:txBody>
      </p:sp>
      <p:sp>
        <p:nvSpPr>
          <p:cNvPr id="250" name="Google Shape;250;p31"/>
          <p:cNvSpPr txBox="1"/>
          <p:nvPr/>
        </p:nvSpPr>
        <p:spPr>
          <a:xfrm>
            <a:off x="5248275" y="1628775"/>
            <a:ext cx="3562200" cy="1362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rgbClr val="1C4587"/>
                </a:solidFill>
                <a:latin typeface="Spectral"/>
                <a:ea typeface="Spectral"/>
                <a:cs typeface="Spectral"/>
                <a:sym typeface="Spectral"/>
              </a:rPr>
              <a:t>Mongolia</a:t>
            </a:r>
            <a:endParaRPr sz="1200">
              <a:solidFill>
                <a:srgbClr val="1C4587"/>
              </a:solidFill>
              <a:latin typeface="Spectral"/>
              <a:ea typeface="Spectral"/>
              <a:cs typeface="Spectral"/>
              <a:sym typeface="Spectral"/>
            </a:endParaRPr>
          </a:p>
          <a:p>
            <a:pPr indent="0" lvl="0" marL="0" rtl="0" algn="l">
              <a:spcBef>
                <a:spcPts val="0"/>
              </a:spcBef>
              <a:spcAft>
                <a:spcPts val="0"/>
              </a:spcAft>
              <a:buNone/>
            </a:pPr>
            <a:r>
              <a:rPr lang="en" sz="1200">
                <a:solidFill>
                  <a:srgbClr val="1C4587"/>
                </a:solidFill>
                <a:latin typeface="Spectral"/>
                <a:ea typeface="Spectral"/>
                <a:cs typeface="Spectral"/>
                <a:sym typeface="Spectral"/>
              </a:rPr>
              <a:t>UNICEF (2019) aimed to bring preschool to the nomad lives of Mongolians. They set up a mobile preschool which regularly visits areas where the Mongolians stay, with an emphasis on building the children’s skills the project is </a:t>
            </a:r>
            <a:r>
              <a:rPr lang="en" sz="1200">
                <a:solidFill>
                  <a:srgbClr val="1C4587"/>
                </a:solidFill>
                <a:latin typeface="Spectral"/>
                <a:ea typeface="Spectral"/>
                <a:cs typeface="Spectral"/>
                <a:sym typeface="Spectral"/>
              </a:rPr>
              <a:t>thought</a:t>
            </a:r>
            <a:r>
              <a:rPr lang="en" sz="1200">
                <a:solidFill>
                  <a:srgbClr val="1C4587"/>
                </a:solidFill>
                <a:latin typeface="Spectral"/>
                <a:ea typeface="Spectral"/>
                <a:cs typeface="Spectral"/>
                <a:sym typeface="Spectral"/>
              </a:rPr>
              <a:t> to have life-long effects on a child’s development.</a:t>
            </a:r>
            <a:endParaRPr sz="1200">
              <a:solidFill>
                <a:srgbClr val="1C4587"/>
              </a:solidFill>
              <a:latin typeface="Spectral"/>
              <a:ea typeface="Spectral"/>
              <a:cs typeface="Spectral"/>
              <a:sym typeface="Spectral"/>
            </a:endParaRPr>
          </a:p>
        </p:txBody>
      </p:sp>
      <p:pic>
        <p:nvPicPr>
          <p:cNvPr descr="This is what it’s like for nomad children to go to pre-school in rural Mongolia. &#10;&#10;Subscribe to UNICEF here: http://bit.ly/1ltTE3m&#10;&#10;The official UNICEF YouTube channel is your primary destination for the latest news updates from the frontline, documentaries, celebrity appeals, and more about our work to realize the rights of every child.&#10;&#10;Click here to see all of our latest trending videos: http://smarturl.it/TrendingAtUNICEF&#10;&#10;For more about UNICEF's work, visit: http://www.unicef.org&#10;&#10;Follow UNICEF here:&#10;UNICEF Connect blog: http://blogs.unicef.org&#10;Facebook: https://www.facebook.com/unicef&#10;Twitter: https://twitter.com/unicef&#10;Instagram: http://instagram.com/UNICEF&#10;Tumblr: http://unicef.tumblr.com&#10;Pinterest: http://www.pinterest.com/unicef&#10;Medium: https://medium.com/@UNICEF" id="251" name="Google Shape;251;p31" title="Mongolia | A World Ready to Learn | UNICEF">
            <a:hlinkClick r:id="rId3"/>
          </p:cNvPr>
          <p:cNvPicPr preferRelativeResize="0"/>
          <p:nvPr/>
        </p:nvPicPr>
        <p:blipFill>
          <a:blip r:embed="rId4">
            <a:alphaModFix/>
          </a:blip>
          <a:stretch>
            <a:fillRect/>
          </a:stretch>
        </p:blipFill>
        <p:spPr>
          <a:xfrm>
            <a:off x="5338850" y="3171750"/>
            <a:ext cx="3048000" cy="17145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51"/>
                                        </p:tgtEl>
                                        <p:attrNameLst>
                                          <p:attrName>style.visibility</p:attrName>
                                        </p:attrNameLst>
                                      </p:cBhvr>
                                      <p:to>
                                        <p:strVal val="visible"/>
                                      </p:to>
                                    </p:set>
                                    <p:animEffect filter="fade" transition="in">
                                      <p:cBhvr>
                                        <p:cTn dur="1000"/>
                                        <p:tgtEl>
                                          <p:spTgt spid="25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5" name="Shape 255"/>
        <p:cNvGrpSpPr/>
        <p:nvPr/>
      </p:nvGrpSpPr>
      <p:grpSpPr>
        <a:xfrm>
          <a:off x="0" y="0"/>
          <a:ext cx="0" cy="0"/>
          <a:chOff x="0" y="0"/>
          <a:chExt cx="0" cy="0"/>
        </a:xfrm>
      </p:grpSpPr>
      <p:pic>
        <p:nvPicPr>
          <p:cNvPr descr="At this school in Tokyo, five-year-olds cause traffic jams and windows are for Santa to climb into. Meet: the world's cutest kindergarten, designed by architect Takaharu Tezuka. In this charming talk, he walks us through a design process that really lets kids be kids.&#10;&#10;TEDTalks is a daily video podcast of the best talks and performances from the TED Conference, where the world's leading thinkers and doers give the talk of their lives in 18 minutes (or less). Look for talks on Technology, Entertainment and Design -- plus science, business, global issues, the arts and much more.&#10;Find closed captions and translated subtitles in many languages at http://www.ted.com/talks/takaharu_tezuka_the_best_kindergarten_you_ve_ever_seen&#10;&#10;Follow TED news on Twitter: http://www.twitter.com/tednews&#10;Like TED on Facebook: https://www.facebook.com/TED&#10;&#10;Subscribe to our channel: http://www.youtube.com/user/TEDtalksDirector" id="256" name="Google Shape;256;p32" title="The best kindergarten you’ve ever seen | Takaharu Tezuka">
            <a:hlinkClick r:id="rId3"/>
          </p:cNvPr>
          <p:cNvPicPr preferRelativeResize="0"/>
          <p:nvPr/>
        </p:nvPicPr>
        <p:blipFill>
          <a:blip r:embed="rId4">
            <a:alphaModFix/>
          </a:blip>
          <a:stretch>
            <a:fillRect/>
          </a:stretch>
        </p:blipFill>
        <p:spPr>
          <a:xfrm>
            <a:off x="333375" y="511200"/>
            <a:ext cx="3048000" cy="1714500"/>
          </a:xfrm>
          <a:prstGeom prst="rect">
            <a:avLst/>
          </a:prstGeom>
          <a:noFill/>
          <a:ln>
            <a:noFill/>
          </a:ln>
        </p:spPr>
      </p:pic>
      <p:pic>
        <p:nvPicPr>
          <p:cNvPr descr="Children are running wild in the mud, climbing high into trees and playing with knives, but no one is telling them off. This is kindergarten… Danish-style.&#10;&#10;For more on Amos Roberts' story, go to the SBS Dateline website... http://bit.ly/1p2lVY8&#10;&#10;https://www.sbs.com.au/news/dateline&#10;https://www.facebook.com/DatelineSBS/&#10;&#10;#SpecialBroadcastingService&#10;#DatelineSBS&#10;#Documentary" id="257" name="Google Shape;257;p32" title="Denmark's Forest Kindergartens">
            <a:hlinkClick r:id="rId5"/>
          </p:cNvPr>
          <p:cNvPicPr preferRelativeResize="0"/>
          <p:nvPr/>
        </p:nvPicPr>
        <p:blipFill>
          <a:blip r:embed="rId6">
            <a:alphaModFix/>
          </a:blip>
          <a:stretch>
            <a:fillRect/>
          </a:stretch>
        </p:blipFill>
        <p:spPr>
          <a:xfrm>
            <a:off x="4591050" y="511200"/>
            <a:ext cx="3048000" cy="1714500"/>
          </a:xfrm>
          <a:prstGeom prst="rect">
            <a:avLst/>
          </a:prstGeom>
          <a:noFill/>
          <a:ln>
            <a:noFill/>
          </a:ln>
        </p:spPr>
      </p:pic>
      <p:sp>
        <p:nvSpPr>
          <p:cNvPr id="258" name="Google Shape;258;p32"/>
          <p:cNvSpPr txBox="1"/>
          <p:nvPr/>
        </p:nvSpPr>
        <p:spPr>
          <a:xfrm>
            <a:off x="4591050" y="2247900"/>
            <a:ext cx="3724200" cy="647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chemeClr val="dk1"/>
                </a:solidFill>
                <a:latin typeface="Times New Roman"/>
                <a:ea typeface="Times New Roman"/>
                <a:cs typeface="Times New Roman"/>
                <a:sym typeface="Times New Roman"/>
              </a:rPr>
              <a:t>(SBS Dateline, 2016)</a:t>
            </a:r>
            <a:endParaRPr sz="1800">
              <a:solidFill>
                <a:schemeClr val="dk2"/>
              </a:solidFill>
            </a:endParaRPr>
          </a:p>
        </p:txBody>
      </p:sp>
      <p:sp>
        <p:nvSpPr>
          <p:cNvPr id="259" name="Google Shape;259;p32"/>
          <p:cNvSpPr txBox="1"/>
          <p:nvPr/>
        </p:nvSpPr>
        <p:spPr>
          <a:xfrm>
            <a:off x="333375" y="2247900"/>
            <a:ext cx="2867100" cy="362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chemeClr val="dk1"/>
                </a:solidFill>
                <a:latin typeface="Times New Roman"/>
                <a:ea typeface="Times New Roman"/>
                <a:cs typeface="Times New Roman"/>
                <a:sym typeface="Times New Roman"/>
              </a:rPr>
              <a:t>(TED, 2015)</a:t>
            </a:r>
            <a:endParaRPr sz="1800">
              <a:solidFill>
                <a:schemeClr val="dk2"/>
              </a:solidFill>
            </a:endParaRPr>
          </a:p>
        </p:txBody>
      </p:sp>
      <p:sp>
        <p:nvSpPr>
          <p:cNvPr id="260" name="Google Shape;260;p32"/>
          <p:cNvSpPr txBox="1"/>
          <p:nvPr/>
        </p:nvSpPr>
        <p:spPr>
          <a:xfrm>
            <a:off x="595200" y="2781300"/>
            <a:ext cx="7953600" cy="104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500">
                <a:solidFill>
                  <a:srgbClr val="741B47"/>
                </a:solidFill>
                <a:latin typeface="Caveat"/>
                <a:ea typeface="Caveat"/>
                <a:cs typeface="Caveat"/>
                <a:sym typeface="Caveat"/>
              </a:rPr>
              <a:t>SBS Dateline (2016) showcase how different educational systems can have benefits, outlining the stereotypes of what </a:t>
            </a:r>
            <a:r>
              <a:rPr b="1" lang="en" sz="1500">
                <a:solidFill>
                  <a:srgbClr val="741B47"/>
                </a:solidFill>
                <a:latin typeface="Caveat"/>
                <a:ea typeface="Caveat"/>
                <a:cs typeface="Caveat"/>
                <a:sym typeface="Caveat"/>
              </a:rPr>
              <a:t>children</a:t>
            </a:r>
            <a:r>
              <a:rPr b="1" lang="en" sz="1500">
                <a:solidFill>
                  <a:srgbClr val="741B47"/>
                </a:solidFill>
                <a:latin typeface="Caveat"/>
                <a:ea typeface="Caveat"/>
                <a:cs typeface="Caveat"/>
                <a:sym typeface="Caveat"/>
              </a:rPr>
              <a:t> need such as ‘books’ and ‘classrooms’. Alongside the contrast of Denmark’s outdoor education system. Taking into account other’s views about the system including an English family, and a Denmark Teacher in a primary school. The positive views from the people </a:t>
            </a:r>
            <a:r>
              <a:rPr b="1" lang="en" sz="1500">
                <a:solidFill>
                  <a:srgbClr val="741B47"/>
                </a:solidFill>
                <a:latin typeface="Caveat"/>
                <a:ea typeface="Caveat"/>
                <a:cs typeface="Caveat"/>
                <a:sym typeface="Caveat"/>
              </a:rPr>
              <a:t>interviewed</a:t>
            </a:r>
            <a:r>
              <a:rPr b="1" lang="en" sz="1500">
                <a:solidFill>
                  <a:srgbClr val="741B47"/>
                </a:solidFill>
                <a:latin typeface="Caveat"/>
                <a:ea typeface="Caveat"/>
                <a:cs typeface="Caveat"/>
                <a:sym typeface="Caveat"/>
              </a:rPr>
              <a:t> in this video show the impact of outdoor learning and a striving of people to ‘go back’ to a less rigid, more age focused, rather than exam, structured and results focused way of teaching when it comes to early Years. The Teacher stated how children from an indoor provision and the forest schools are both ready to learn and at expected levels when they enter primary school.</a:t>
            </a:r>
            <a:endParaRPr b="1" sz="1500">
              <a:solidFill>
                <a:srgbClr val="741B47"/>
              </a:solidFill>
              <a:latin typeface="Caveat"/>
              <a:ea typeface="Caveat"/>
              <a:cs typeface="Caveat"/>
              <a:sym typeface="Caveat"/>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56"/>
                                        </p:tgtEl>
                                        <p:attrNameLst>
                                          <p:attrName>style.visibility</p:attrName>
                                        </p:attrNameLst>
                                      </p:cBhvr>
                                      <p:to>
                                        <p:strVal val="visible"/>
                                      </p:to>
                                    </p:set>
                                    <p:animEffect filter="fade" transition="in">
                                      <p:cBhvr>
                                        <p:cTn dur="1000"/>
                                        <p:tgtEl>
                                          <p:spTgt spid="25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57"/>
                                        </p:tgtEl>
                                        <p:attrNameLst>
                                          <p:attrName>style.visibility</p:attrName>
                                        </p:attrNameLst>
                                      </p:cBhvr>
                                      <p:to>
                                        <p:strVal val="visible"/>
                                      </p:to>
                                    </p:set>
                                    <p:animEffect filter="fade" transition="in">
                                      <p:cBhvr>
                                        <p:cTn dur="1000"/>
                                        <p:tgtEl>
                                          <p:spTgt spid="25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4" name="Shape 264"/>
        <p:cNvGrpSpPr/>
        <p:nvPr/>
      </p:nvGrpSpPr>
      <p:grpSpPr>
        <a:xfrm>
          <a:off x="0" y="0"/>
          <a:ext cx="0" cy="0"/>
          <a:chOff x="0" y="0"/>
          <a:chExt cx="0" cy="0"/>
        </a:xfrm>
      </p:grpSpPr>
      <p:sp>
        <p:nvSpPr>
          <p:cNvPr id="265" name="Google Shape;265;p33"/>
          <p:cNvSpPr txBox="1"/>
          <p:nvPr>
            <p:ph type="title"/>
          </p:nvPr>
        </p:nvSpPr>
        <p:spPr>
          <a:xfrm>
            <a:off x="311700" y="0"/>
            <a:ext cx="2808000" cy="755700"/>
          </a:xfrm>
          <a:prstGeom prst="rect">
            <a:avLst/>
          </a:prstGeom>
          <a:noFill/>
          <a:ln>
            <a:noFill/>
          </a:ln>
        </p:spPr>
        <p:txBody>
          <a:bodyPr anchorCtr="0" anchor="b" bIns="91425" lIns="91425" spcFirstLastPara="1" rIns="91425" wrap="square" tIns="91425">
            <a:normAutofit/>
          </a:bodyPr>
          <a:lstStyle/>
          <a:p>
            <a:pPr indent="0" lvl="0" marL="0" rtl="0" algn="l">
              <a:lnSpc>
                <a:spcPct val="100000"/>
              </a:lnSpc>
              <a:spcBef>
                <a:spcPts val="0"/>
              </a:spcBef>
              <a:spcAft>
                <a:spcPts val="0"/>
              </a:spcAft>
              <a:buSzPts val="2400"/>
              <a:buNone/>
            </a:pPr>
            <a:r>
              <a:rPr lang="en"/>
              <a:t>References</a:t>
            </a:r>
            <a:endParaRPr/>
          </a:p>
        </p:txBody>
      </p:sp>
      <p:sp>
        <p:nvSpPr>
          <p:cNvPr id="266" name="Google Shape;266;p33"/>
          <p:cNvSpPr txBox="1"/>
          <p:nvPr>
            <p:ph idx="1" type="body"/>
          </p:nvPr>
        </p:nvSpPr>
        <p:spPr>
          <a:xfrm>
            <a:off x="206925" y="894300"/>
            <a:ext cx="8594100" cy="42492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SzPts val="1100"/>
              <a:buFont typeface="Arial"/>
              <a:buNone/>
            </a:pPr>
            <a:r>
              <a:rPr lang="en" sz="800">
                <a:solidFill>
                  <a:schemeClr val="dk1"/>
                </a:solidFill>
              </a:rPr>
              <a:t>Artichoke Media Ltd (2023). </a:t>
            </a:r>
            <a:r>
              <a:rPr i="1" lang="en" sz="800">
                <a:solidFill>
                  <a:schemeClr val="dk1"/>
                </a:solidFill>
              </a:rPr>
              <a:t>Curious Fox knows what makes good treasure baskets and collections | Product Focus</a:t>
            </a:r>
            <a:r>
              <a:rPr lang="en" sz="800">
                <a:solidFill>
                  <a:schemeClr val="dk1"/>
                </a:solidFill>
              </a:rPr>
              <a:t>. [Online image] </a:t>
            </a:r>
            <a:r>
              <a:rPr i="1" lang="en" sz="800">
                <a:solidFill>
                  <a:schemeClr val="dk1"/>
                </a:solidFill>
              </a:rPr>
              <a:t>Website</a:t>
            </a:r>
            <a:r>
              <a:rPr lang="en" sz="800">
                <a:solidFill>
                  <a:schemeClr val="dk1"/>
                </a:solidFill>
              </a:rPr>
              <a:t>. Teach Early Years. Available at: https://www.teachearlyyears.com/product-focus/view/curious-fox-knows-what-makes-good-treasure-baskets-and-collections [Accessed 7 Dec. 2023].</a:t>
            </a:r>
            <a:endParaRPr sz="800">
              <a:solidFill>
                <a:schemeClr val="dk1"/>
              </a:solidFill>
            </a:endParaRPr>
          </a:p>
          <a:p>
            <a:pPr indent="0" lvl="0" marL="0" rtl="0" algn="l">
              <a:lnSpc>
                <a:spcPct val="100000"/>
              </a:lnSpc>
              <a:spcBef>
                <a:spcPts val="1200"/>
              </a:spcBef>
              <a:spcAft>
                <a:spcPts val="0"/>
              </a:spcAft>
              <a:buClr>
                <a:schemeClr val="dk1"/>
              </a:buClr>
              <a:buSzPts val="1100"/>
              <a:buFont typeface="Arial"/>
              <a:buNone/>
            </a:pPr>
            <a:r>
              <a:rPr lang="en" sz="800">
                <a:solidFill>
                  <a:schemeClr val="dk1"/>
                </a:solidFill>
              </a:rPr>
              <a:t>Australian Government (2022). </a:t>
            </a:r>
            <a:r>
              <a:rPr i="1" lang="en" sz="800">
                <a:solidFill>
                  <a:schemeClr val="dk1"/>
                </a:solidFill>
              </a:rPr>
              <a:t>The first 2 years of a baby’s life can impact their health and wellbeing later on. Here’s what you can do to give your child the best possible start.</a:t>
            </a:r>
            <a:r>
              <a:rPr lang="en" sz="800">
                <a:solidFill>
                  <a:schemeClr val="dk1"/>
                </a:solidFill>
              </a:rPr>
              <a:t> [online] www.pregnancybirthbaby.org.au. Available at: https://www.pregnancybirthbaby.org.au/the-first-1000-days#what-is [Accessed 7 Dec. 2023].</a:t>
            </a:r>
            <a:endParaRPr sz="800">
              <a:solidFill>
                <a:schemeClr val="dk1"/>
              </a:solidFill>
            </a:endParaRPr>
          </a:p>
          <a:p>
            <a:pPr indent="0" lvl="0" marL="0" rtl="0" algn="l">
              <a:lnSpc>
                <a:spcPct val="100000"/>
              </a:lnSpc>
              <a:spcBef>
                <a:spcPts val="1200"/>
              </a:spcBef>
              <a:spcAft>
                <a:spcPts val="0"/>
              </a:spcAft>
              <a:buClr>
                <a:schemeClr val="dk1"/>
              </a:buClr>
              <a:buSzPts val="1100"/>
              <a:buFont typeface="Arial"/>
              <a:buNone/>
            </a:pPr>
            <a:r>
              <a:rPr lang="en" sz="800">
                <a:solidFill>
                  <a:schemeClr val="dk1"/>
                </a:solidFill>
              </a:rPr>
              <a:t>Barrett, H. (2005). </a:t>
            </a:r>
            <a:r>
              <a:rPr i="1" lang="en" sz="800">
                <a:solidFill>
                  <a:schemeClr val="dk1"/>
                </a:solidFill>
              </a:rPr>
              <a:t>Early Years Pioneers: John Bowlby</a:t>
            </a:r>
            <a:r>
              <a:rPr lang="en" sz="800">
                <a:solidFill>
                  <a:schemeClr val="dk1"/>
                </a:solidFill>
              </a:rPr>
              <a:t>. [online] Nursery World. Available at: https://www.nurseryworld.co.uk/features/article/early-years-pioneers-john-bowlby [Accessed 22 Jan. 2024].</a:t>
            </a:r>
            <a:endParaRPr sz="800">
              <a:solidFill>
                <a:schemeClr val="dk1"/>
              </a:solidFill>
            </a:endParaRPr>
          </a:p>
          <a:p>
            <a:pPr indent="0" lvl="0" marL="0" rtl="0" algn="l">
              <a:lnSpc>
                <a:spcPct val="100000"/>
              </a:lnSpc>
              <a:spcBef>
                <a:spcPts val="1200"/>
              </a:spcBef>
              <a:spcAft>
                <a:spcPts val="0"/>
              </a:spcAft>
              <a:buClr>
                <a:schemeClr val="dk1"/>
              </a:buClr>
              <a:buSzPts val="1100"/>
              <a:buFont typeface="Arial"/>
              <a:buNone/>
            </a:pPr>
            <a:r>
              <a:rPr lang="en" sz="800">
                <a:solidFill>
                  <a:schemeClr val="dk1"/>
                </a:solidFill>
              </a:rPr>
              <a:t>Beeley, K. (2024). </a:t>
            </a:r>
            <a:r>
              <a:rPr i="1" lang="en" sz="800">
                <a:solidFill>
                  <a:schemeClr val="dk1"/>
                </a:solidFill>
              </a:rPr>
              <a:t>9 ways to improve rooms in your early years setting | Enabling Environments</a:t>
            </a:r>
            <a:r>
              <a:rPr lang="en" sz="800">
                <a:solidFill>
                  <a:schemeClr val="dk1"/>
                </a:solidFill>
              </a:rPr>
              <a:t>. [online] Teach Early Years. Available at: https://www.teachearlyyears.com/enabling-environments/view/9-ways-to-improve-rooms-in-your-early-years-setting.</a:t>
            </a:r>
            <a:endParaRPr sz="800">
              <a:solidFill>
                <a:schemeClr val="dk1"/>
              </a:solidFill>
            </a:endParaRPr>
          </a:p>
          <a:p>
            <a:pPr indent="0" lvl="0" marL="0" rtl="0" algn="l">
              <a:lnSpc>
                <a:spcPct val="100000"/>
              </a:lnSpc>
              <a:spcBef>
                <a:spcPts val="1200"/>
              </a:spcBef>
              <a:spcAft>
                <a:spcPts val="0"/>
              </a:spcAft>
              <a:buClr>
                <a:schemeClr val="dk1"/>
              </a:buClr>
              <a:buSzPts val="1100"/>
              <a:buFont typeface="Arial"/>
              <a:buNone/>
            </a:pPr>
            <a:r>
              <a:rPr lang="en" sz="800">
                <a:solidFill>
                  <a:schemeClr val="dk1"/>
                </a:solidFill>
              </a:rPr>
              <a:t>Birth to 5 matters (n.d.). </a:t>
            </a:r>
            <a:r>
              <a:rPr i="1" lang="en" sz="800">
                <a:solidFill>
                  <a:schemeClr val="dk1"/>
                </a:solidFill>
              </a:rPr>
              <a:t>Learning environments – Birth To 5 Matters</a:t>
            </a:r>
            <a:r>
              <a:rPr lang="en" sz="800">
                <a:solidFill>
                  <a:schemeClr val="dk1"/>
                </a:solidFill>
              </a:rPr>
              <a:t>. [online] Birth to 5 matters. Available at: https://birthto5matters.org.uk/learning-environments/.</a:t>
            </a:r>
            <a:endParaRPr sz="800">
              <a:solidFill>
                <a:schemeClr val="dk1"/>
              </a:solidFill>
            </a:endParaRPr>
          </a:p>
          <a:p>
            <a:pPr indent="0" lvl="0" marL="0" rtl="0" algn="l">
              <a:lnSpc>
                <a:spcPct val="100000"/>
              </a:lnSpc>
              <a:spcBef>
                <a:spcPts val="1200"/>
              </a:spcBef>
              <a:spcAft>
                <a:spcPts val="0"/>
              </a:spcAft>
              <a:buClr>
                <a:schemeClr val="dk1"/>
              </a:buClr>
              <a:buSzPts val="1100"/>
              <a:buFont typeface="Arial"/>
              <a:buNone/>
            </a:pPr>
            <a:r>
              <a:rPr lang="en" sz="800">
                <a:solidFill>
                  <a:schemeClr val="dk1"/>
                </a:solidFill>
              </a:rPr>
              <a:t>Brinker, A. (2013). </a:t>
            </a:r>
            <a:r>
              <a:rPr i="1" lang="en" sz="800">
                <a:solidFill>
                  <a:schemeClr val="dk1"/>
                </a:solidFill>
              </a:rPr>
              <a:t>Page Not Found | Northwest Missouri State University</a:t>
            </a:r>
            <a:r>
              <a:rPr lang="en" sz="800">
                <a:solidFill>
                  <a:schemeClr val="dk1"/>
                </a:solidFill>
              </a:rPr>
              <a:t>. [online] www.nwmissouri.edu. Available at: https://www.nwmissouri.edu/library/researchpapers/2013/Brinker.</a:t>
            </a:r>
            <a:endParaRPr sz="800">
              <a:solidFill>
                <a:schemeClr val="dk1"/>
              </a:solidFill>
            </a:endParaRPr>
          </a:p>
          <a:p>
            <a:pPr indent="0" lvl="0" marL="0" rtl="0" algn="l">
              <a:lnSpc>
                <a:spcPct val="100000"/>
              </a:lnSpc>
              <a:spcBef>
                <a:spcPts val="1200"/>
              </a:spcBef>
              <a:spcAft>
                <a:spcPts val="0"/>
              </a:spcAft>
              <a:buClr>
                <a:schemeClr val="dk1"/>
              </a:buClr>
              <a:buSzPts val="1100"/>
              <a:buFont typeface="Arial"/>
              <a:buNone/>
            </a:pPr>
            <a:r>
              <a:rPr lang="en" sz="800">
                <a:solidFill>
                  <a:schemeClr val="dk1"/>
                </a:solidFill>
              </a:rPr>
              <a:t>Cbeebies (2021). </a:t>
            </a:r>
            <a:r>
              <a:rPr i="1" lang="en" sz="800">
                <a:solidFill>
                  <a:schemeClr val="dk1"/>
                </a:solidFill>
              </a:rPr>
              <a:t>TOM HARDY Bedtime Stories COMPILATION | CBeebies</a:t>
            </a:r>
            <a:r>
              <a:rPr lang="en" sz="800">
                <a:solidFill>
                  <a:schemeClr val="dk1"/>
                </a:solidFill>
              </a:rPr>
              <a:t>. [online] www.youtube.com. Available at: https://www.youtube.com/watch?v=7uR9lFBWnWA [Accessed 19 Jan. 2024].</a:t>
            </a:r>
            <a:endParaRPr sz="800">
              <a:solidFill>
                <a:schemeClr val="dk1"/>
              </a:solidFill>
            </a:endParaRPr>
          </a:p>
          <a:p>
            <a:pPr indent="0" lvl="0" marL="0" rtl="0" algn="l">
              <a:lnSpc>
                <a:spcPct val="100000"/>
              </a:lnSpc>
              <a:spcBef>
                <a:spcPts val="1200"/>
              </a:spcBef>
              <a:spcAft>
                <a:spcPts val="0"/>
              </a:spcAft>
              <a:buClr>
                <a:schemeClr val="dk1"/>
              </a:buClr>
              <a:buSzPts val="1100"/>
              <a:buFont typeface="Arial"/>
              <a:buNone/>
            </a:pPr>
            <a:r>
              <a:rPr lang="en" sz="800">
                <a:solidFill>
                  <a:schemeClr val="dk1"/>
                </a:solidFill>
              </a:rPr>
              <a:t>Chances for Children ButtleUK (2023). </a:t>
            </a:r>
            <a:r>
              <a:rPr i="1" lang="en" sz="800">
                <a:solidFill>
                  <a:schemeClr val="dk1"/>
                </a:solidFill>
              </a:rPr>
              <a:t>The State of Child Poverty 2023 Exploring the changing face of child poverty in a cost-of-living crisis</a:t>
            </a:r>
            <a:r>
              <a:rPr lang="en" sz="800">
                <a:solidFill>
                  <a:schemeClr val="dk1"/>
                </a:solidFill>
              </a:rPr>
              <a:t>. [online] </a:t>
            </a:r>
            <a:r>
              <a:rPr i="1" lang="en" sz="800">
                <a:solidFill>
                  <a:schemeClr val="dk1"/>
                </a:solidFill>
              </a:rPr>
              <a:t>ButtleUK</a:t>
            </a:r>
            <a:r>
              <a:rPr lang="en" sz="800">
                <a:solidFill>
                  <a:schemeClr val="dk1"/>
                </a:solidFill>
              </a:rPr>
              <a:t>. London: ButtleUK. Available at: file:///home/chronos/u-0630a55d965a06f88d7edc035a109b7039feb87f/MyFiles/Downloads/State-of-Child-Poverty-2023.pdf [Accessed 19 Jan. 2024].</a:t>
            </a:r>
            <a:endParaRPr sz="800">
              <a:solidFill>
                <a:schemeClr val="dk1"/>
              </a:solidFill>
            </a:endParaRPr>
          </a:p>
          <a:p>
            <a:pPr indent="0" lvl="0" marL="0" rtl="0" algn="l">
              <a:lnSpc>
                <a:spcPct val="100000"/>
              </a:lnSpc>
              <a:spcBef>
                <a:spcPts val="1200"/>
              </a:spcBef>
              <a:spcAft>
                <a:spcPts val="0"/>
              </a:spcAft>
              <a:buClr>
                <a:schemeClr val="dk1"/>
              </a:buClr>
              <a:buSzPts val="1100"/>
              <a:buFont typeface="Arial"/>
              <a:buNone/>
            </a:pPr>
            <a:r>
              <a:rPr lang="en" sz="800">
                <a:solidFill>
                  <a:schemeClr val="dk1"/>
                </a:solidFill>
              </a:rPr>
              <a:t>Child Health BC (2017). </a:t>
            </a:r>
            <a:r>
              <a:rPr i="1" lang="en" sz="800">
                <a:solidFill>
                  <a:schemeClr val="dk1"/>
                </a:solidFill>
              </a:rPr>
              <a:t>Baby Massage: A Relaxed and Quiet Approach</a:t>
            </a:r>
            <a:r>
              <a:rPr lang="en" sz="800">
                <a:solidFill>
                  <a:schemeClr val="dk1"/>
                </a:solidFill>
              </a:rPr>
              <a:t>. [online] www.youtube.com. Available at: https://www.youtube.com/watch?v=lQ-RTuENU80 [Accessed 19 Jan. 2024].</a:t>
            </a:r>
            <a:endParaRPr sz="800">
              <a:solidFill>
                <a:schemeClr val="dk1"/>
              </a:solidFill>
            </a:endParaRPr>
          </a:p>
          <a:p>
            <a:pPr indent="0" lvl="0" marL="0" rtl="0" algn="l">
              <a:lnSpc>
                <a:spcPct val="100000"/>
              </a:lnSpc>
              <a:spcBef>
                <a:spcPts val="1200"/>
              </a:spcBef>
              <a:spcAft>
                <a:spcPts val="0"/>
              </a:spcAft>
              <a:buClr>
                <a:schemeClr val="dk1"/>
              </a:buClr>
              <a:buSzPts val="1100"/>
              <a:buFont typeface="Arial"/>
              <a:buNone/>
            </a:pPr>
            <a:r>
              <a:rPr lang="en" sz="800">
                <a:solidFill>
                  <a:schemeClr val="dk1"/>
                </a:solidFill>
              </a:rPr>
              <a:t>Cooke, A. (2015). Infant massage: The practice and evidence-base to support it. </a:t>
            </a:r>
            <a:r>
              <a:rPr i="1" lang="en" sz="800">
                <a:solidFill>
                  <a:schemeClr val="dk1"/>
                </a:solidFill>
              </a:rPr>
              <a:t>British Journal of Midwifery</a:t>
            </a:r>
            <a:r>
              <a:rPr lang="en" sz="800">
                <a:solidFill>
                  <a:schemeClr val="dk1"/>
                </a:solidFill>
              </a:rPr>
              <a:t>, [online] 23(3), pp.166–170. doi:https://doi.org/10.12968/bjom.2015.23.3.166.</a:t>
            </a:r>
            <a:endParaRPr sz="800">
              <a:solidFill>
                <a:schemeClr val="dk1"/>
              </a:solidFill>
            </a:endParaRPr>
          </a:p>
          <a:p>
            <a:pPr indent="0" lvl="0" marL="0" rtl="0" algn="l">
              <a:lnSpc>
                <a:spcPct val="100000"/>
              </a:lnSpc>
              <a:spcBef>
                <a:spcPts val="1200"/>
              </a:spcBef>
              <a:spcAft>
                <a:spcPts val="0"/>
              </a:spcAft>
              <a:buClr>
                <a:schemeClr val="dk1"/>
              </a:buClr>
              <a:buSzPts val="1100"/>
              <a:buFont typeface="Arial"/>
              <a:buNone/>
            </a:pPr>
            <a:r>
              <a:rPr lang="en" sz="800">
                <a:solidFill>
                  <a:schemeClr val="dk1"/>
                </a:solidFill>
              </a:rPr>
              <a:t>CYPCS (2024). </a:t>
            </a:r>
            <a:r>
              <a:rPr i="1" lang="en" sz="800">
                <a:solidFill>
                  <a:schemeClr val="dk1"/>
                </a:solidFill>
              </a:rPr>
              <a:t>How can we respect the human rights of very young children?</a:t>
            </a:r>
            <a:r>
              <a:rPr lang="en" sz="800">
                <a:solidFill>
                  <a:schemeClr val="dk1"/>
                </a:solidFill>
              </a:rPr>
              <a:t> [online] The Children and Young People’s Commissioner Scotland. Available at: https://www.cypcs.org.uk/faq/how-do-we-respect-rights-of-very-young-children/ [Accessed 22 Jan. 2024].</a:t>
            </a:r>
            <a:endParaRPr sz="800">
              <a:solidFill>
                <a:schemeClr val="dk1"/>
              </a:solidFill>
            </a:endParaRPr>
          </a:p>
          <a:p>
            <a:pPr indent="0" lvl="0" marL="0" rtl="0" algn="l">
              <a:lnSpc>
                <a:spcPct val="100000"/>
              </a:lnSpc>
              <a:spcBef>
                <a:spcPts val="1200"/>
              </a:spcBef>
              <a:spcAft>
                <a:spcPts val="1200"/>
              </a:spcAft>
              <a:buSzPts val="1200"/>
              <a:buNone/>
            </a:pPr>
            <a:r>
              <a:t/>
            </a:r>
            <a:endParaRPr sz="800"/>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0" name="Shape 270"/>
        <p:cNvGrpSpPr/>
        <p:nvPr/>
      </p:nvGrpSpPr>
      <p:grpSpPr>
        <a:xfrm>
          <a:off x="0" y="0"/>
          <a:ext cx="0" cy="0"/>
          <a:chOff x="0" y="0"/>
          <a:chExt cx="0" cy="0"/>
        </a:xfrm>
      </p:grpSpPr>
      <p:sp>
        <p:nvSpPr>
          <p:cNvPr id="271" name="Google Shape;271;p34"/>
          <p:cNvSpPr txBox="1"/>
          <p:nvPr/>
        </p:nvSpPr>
        <p:spPr>
          <a:xfrm>
            <a:off x="0" y="-66675"/>
            <a:ext cx="8896500" cy="5356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rPr>
              <a:t>Department for Education (2023). </a:t>
            </a:r>
            <a:r>
              <a:rPr i="1" lang="en" sz="800">
                <a:solidFill>
                  <a:schemeClr val="dk1"/>
                </a:solidFill>
              </a:rPr>
              <a:t>Early years foundation stage statutory framework For childminders Setting the standards for learning, development and care for children from birth to five</a:t>
            </a:r>
            <a:r>
              <a:rPr lang="en" sz="800">
                <a:solidFill>
                  <a:schemeClr val="dk1"/>
                </a:solidFill>
              </a:rPr>
              <a:t>. [online] Crown. Available at: https://assets.publishing.service.gov.uk/media/65aa5e29ed27ca001327b2c6/EYFS_statutory_framework_for_childminders.pdf [Accessed 22 Jan. 2024].</a:t>
            </a:r>
            <a:endParaRPr sz="800">
              <a:solidFill>
                <a:schemeClr val="dk1"/>
              </a:solidFill>
            </a:endParaRPr>
          </a:p>
          <a:p>
            <a:pPr indent="0" lvl="0" marL="0" rtl="0" algn="l">
              <a:spcBef>
                <a:spcPts val="1200"/>
              </a:spcBef>
              <a:spcAft>
                <a:spcPts val="0"/>
              </a:spcAft>
              <a:buNone/>
            </a:pPr>
            <a:r>
              <a:rPr lang="en" sz="800">
                <a:solidFill>
                  <a:schemeClr val="dk1"/>
                </a:solidFill>
              </a:rPr>
              <a:t>Early Years Alliance (2016). </a:t>
            </a:r>
            <a:r>
              <a:rPr i="1" lang="en" sz="800">
                <a:solidFill>
                  <a:schemeClr val="dk1"/>
                </a:solidFill>
              </a:rPr>
              <a:t>Enabling Environments</a:t>
            </a:r>
            <a:r>
              <a:rPr lang="en" sz="800">
                <a:solidFill>
                  <a:schemeClr val="dk1"/>
                </a:solidFill>
              </a:rPr>
              <a:t>. [online] Early Years Alliance. Available at: https://www.eyalliance.org.uk/enabling-environments.</a:t>
            </a:r>
            <a:endParaRPr sz="800">
              <a:solidFill>
                <a:schemeClr val="dk1"/>
              </a:solidFill>
            </a:endParaRPr>
          </a:p>
          <a:p>
            <a:pPr indent="0" lvl="0" marL="0" rtl="0" algn="l">
              <a:spcBef>
                <a:spcPts val="1200"/>
              </a:spcBef>
              <a:spcAft>
                <a:spcPts val="0"/>
              </a:spcAft>
              <a:buNone/>
            </a:pPr>
            <a:r>
              <a:rPr lang="en" sz="800">
                <a:solidFill>
                  <a:schemeClr val="dk1"/>
                </a:solidFill>
              </a:rPr>
              <a:t>Early Years Matters (2022a). </a:t>
            </a:r>
            <a:r>
              <a:rPr i="1" lang="en" sz="800">
                <a:solidFill>
                  <a:schemeClr val="dk1"/>
                </a:solidFill>
              </a:rPr>
              <a:t>Enabling Environments</a:t>
            </a:r>
            <a:r>
              <a:rPr lang="en" sz="800">
                <a:solidFill>
                  <a:schemeClr val="dk1"/>
                </a:solidFill>
              </a:rPr>
              <a:t>. [online] Early Years Matters. Available at: https://www.earlyyearsmatters.co.uk/our-services/school-and-nursery-improvement-partner/enabling-environments/.</a:t>
            </a:r>
            <a:endParaRPr sz="800">
              <a:solidFill>
                <a:schemeClr val="dk1"/>
              </a:solidFill>
            </a:endParaRPr>
          </a:p>
          <a:p>
            <a:pPr indent="0" lvl="0" marL="0" rtl="0" algn="l">
              <a:spcBef>
                <a:spcPts val="1200"/>
              </a:spcBef>
              <a:spcAft>
                <a:spcPts val="0"/>
              </a:spcAft>
              <a:buNone/>
            </a:pPr>
            <a:r>
              <a:rPr lang="en" sz="800">
                <a:solidFill>
                  <a:schemeClr val="dk1"/>
                </a:solidFill>
              </a:rPr>
              <a:t>Early Years Matters (2022b). </a:t>
            </a:r>
            <a:r>
              <a:rPr i="1" lang="en" sz="800">
                <a:solidFill>
                  <a:schemeClr val="dk1"/>
                </a:solidFill>
              </a:rPr>
              <a:t>Indoor and Outdoor Environment</a:t>
            </a:r>
            <a:r>
              <a:rPr lang="en" sz="800">
                <a:solidFill>
                  <a:schemeClr val="dk1"/>
                </a:solidFill>
              </a:rPr>
              <a:t>. [online] Early Years Matters. Available at: https://www.earlyyearsmatters.co.uk/our-services/school-and-nursery-improvement-partner/enabling-environments/indoor-and-outdoor-environment/.</a:t>
            </a:r>
            <a:endParaRPr sz="800">
              <a:solidFill>
                <a:schemeClr val="dk1"/>
              </a:solidFill>
            </a:endParaRPr>
          </a:p>
          <a:p>
            <a:pPr indent="0" lvl="0" marL="0" rtl="0" algn="l">
              <a:spcBef>
                <a:spcPts val="1200"/>
              </a:spcBef>
              <a:spcAft>
                <a:spcPts val="0"/>
              </a:spcAft>
              <a:buNone/>
            </a:pPr>
            <a:r>
              <a:rPr lang="en" sz="800">
                <a:solidFill>
                  <a:schemeClr val="dk1"/>
                </a:solidFill>
              </a:rPr>
              <a:t>Froebel Trust (n.d.). </a:t>
            </a:r>
            <a:r>
              <a:rPr i="1" lang="en" sz="800">
                <a:solidFill>
                  <a:schemeClr val="dk1"/>
                </a:solidFill>
              </a:rPr>
              <a:t>Elinor Goldschmied &amp; treasure baskets</a:t>
            </a:r>
            <a:r>
              <a:rPr lang="en" sz="800">
                <a:solidFill>
                  <a:schemeClr val="dk1"/>
                </a:solidFill>
              </a:rPr>
              <a:t>. [online] Froebel Trust. Available at: https://www.froebel.org.uk/training-and-resources/elinor-goldschmied-treasure-baskets#:~:text=Elinor%20considered%20that%20her%20most [Accessed 7 Dec. 2023].</a:t>
            </a:r>
            <a:endParaRPr sz="800">
              <a:solidFill>
                <a:schemeClr val="dk1"/>
              </a:solidFill>
            </a:endParaRPr>
          </a:p>
          <a:p>
            <a:pPr indent="0" lvl="0" marL="0" rtl="0" algn="l">
              <a:spcBef>
                <a:spcPts val="1200"/>
              </a:spcBef>
              <a:spcAft>
                <a:spcPts val="0"/>
              </a:spcAft>
              <a:buNone/>
            </a:pPr>
            <a:r>
              <a:rPr lang="en" sz="800">
                <a:solidFill>
                  <a:schemeClr val="dk1"/>
                </a:solidFill>
              </a:rPr>
              <a:t>Frontiers (2023). </a:t>
            </a:r>
            <a:r>
              <a:rPr i="1" lang="en" sz="800">
                <a:solidFill>
                  <a:schemeClr val="dk1"/>
                </a:solidFill>
              </a:rPr>
              <a:t>Socio-ecological determinants of older people’s mental health and well-being during COVID-19: A qualitative analysis within the Irish context</a:t>
            </a:r>
            <a:r>
              <a:rPr lang="en" sz="800">
                <a:solidFill>
                  <a:schemeClr val="dk1"/>
                </a:solidFill>
              </a:rPr>
              <a:t>. [Online image] </a:t>
            </a:r>
            <a:r>
              <a:rPr i="1" lang="en" sz="800">
                <a:solidFill>
                  <a:schemeClr val="dk1"/>
                </a:solidFill>
              </a:rPr>
              <a:t>Article</a:t>
            </a:r>
            <a:r>
              <a:rPr lang="en" sz="800">
                <a:solidFill>
                  <a:schemeClr val="dk1"/>
                </a:solidFill>
              </a:rPr>
              <a:t>. Available at: https://www.frontiersin.org/articles/10.3389/fpubh.2023.1148758/full [Accessed 7 Dec. 2023].</a:t>
            </a:r>
            <a:endParaRPr sz="800">
              <a:solidFill>
                <a:schemeClr val="dk1"/>
              </a:solidFill>
            </a:endParaRPr>
          </a:p>
          <a:p>
            <a:pPr indent="0" lvl="0" marL="0" rtl="0" algn="l">
              <a:spcBef>
                <a:spcPts val="1200"/>
              </a:spcBef>
              <a:spcAft>
                <a:spcPts val="0"/>
              </a:spcAft>
              <a:buNone/>
            </a:pPr>
            <a:r>
              <a:rPr lang="en" sz="800">
                <a:solidFill>
                  <a:schemeClr val="dk1"/>
                </a:solidFill>
              </a:rPr>
              <a:t>Garbutt, C. (2019). </a:t>
            </a:r>
            <a:r>
              <a:rPr i="1" lang="en" sz="800">
                <a:solidFill>
                  <a:schemeClr val="dk1"/>
                </a:solidFill>
              </a:rPr>
              <a:t>Swedish Preschools</a:t>
            </a:r>
            <a:r>
              <a:rPr lang="en" sz="800">
                <a:solidFill>
                  <a:schemeClr val="dk1"/>
                </a:solidFill>
              </a:rPr>
              <a:t>. [online] The Newbie Guide to Sweden. Available at: https://www.thenewbieguide.se/swedish-preschools/.</a:t>
            </a:r>
            <a:endParaRPr sz="800">
              <a:solidFill>
                <a:schemeClr val="dk1"/>
              </a:solidFill>
            </a:endParaRPr>
          </a:p>
          <a:p>
            <a:pPr indent="0" lvl="0" marL="0" rtl="0" algn="l">
              <a:spcBef>
                <a:spcPts val="1200"/>
              </a:spcBef>
              <a:spcAft>
                <a:spcPts val="0"/>
              </a:spcAft>
              <a:buNone/>
            </a:pPr>
            <a:r>
              <a:rPr lang="en" sz="800">
                <a:solidFill>
                  <a:schemeClr val="dk1"/>
                </a:solidFill>
              </a:rPr>
              <a:t>Hannum, C. (2016). </a:t>
            </a:r>
            <a:r>
              <a:rPr i="1" lang="en" sz="800">
                <a:solidFill>
                  <a:schemeClr val="dk1"/>
                </a:solidFill>
              </a:rPr>
              <a:t>This Mesmerizing Viral Video Shows A Baby Grow Inside The Womb</a:t>
            </a:r>
            <a:r>
              <a:rPr lang="en" sz="800">
                <a:solidFill>
                  <a:schemeClr val="dk1"/>
                </a:solidFill>
              </a:rPr>
              <a:t>. [Online Image] </a:t>
            </a:r>
            <a:r>
              <a:rPr i="1" lang="en" sz="800">
                <a:solidFill>
                  <a:schemeClr val="dk1"/>
                </a:solidFill>
              </a:rPr>
              <a:t>Website</a:t>
            </a:r>
            <a:r>
              <a:rPr lang="en" sz="800">
                <a:solidFill>
                  <a:schemeClr val="dk1"/>
                </a:solidFill>
              </a:rPr>
              <a:t>. Available at: https://www.self.com/story/this-mesmerizing-viral-video-shows-a-baby-grow-inside-the-womb [Accessed 5 Dec. 2023].</a:t>
            </a:r>
            <a:endParaRPr sz="800">
              <a:solidFill>
                <a:schemeClr val="dk1"/>
              </a:solidFill>
            </a:endParaRPr>
          </a:p>
          <a:p>
            <a:pPr indent="0" lvl="0" marL="0" rtl="0" algn="l">
              <a:spcBef>
                <a:spcPts val="1200"/>
              </a:spcBef>
              <a:spcAft>
                <a:spcPts val="0"/>
              </a:spcAft>
              <a:buNone/>
            </a:pPr>
            <a:r>
              <a:rPr lang="en" sz="800">
                <a:solidFill>
                  <a:schemeClr val="dk1"/>
                </a:solidFill>
              </a:rPr>
              <a:t>Hispanolistic (2020). </a:t>
            </a:r>
            <a:r>
              <a:rPr i="1" lang="en" sz="800">
                <a:solidFill>
                  <a:schemeClr val="dk1"/>
                </a:solidFill>
              </a:rPr>
              <a:t>Stack of coins on foreground and white pyggy bank at background stock photo</a:t>
            </a:r>
            <a:r>
              <a:rPr lang="en" sz="800">
                <a:solidFill>
                  <a:schemeClr val="dk1"/>
                </a:solidFill>
              </a:rPr>
              <a:t>. [Online image] </a:t>
            </a:r>
            <a:r>
              <a:rPr i="1" lang="en" sz="800">
                <a:solidFill>
                  <a:schemeClr val="dk1"/>
                </a:solidFill>
              </a:rPr>
              <a:t>Website</a:t>
            </a:r>
            <a:r>
              <a:rPr lang="en" sz="800">
                <a:solidFill>
                  <a:schemeClr val="dk1"/>
                </a:solidFill>
              </a:rPr>
              <a:t>. Available at: https://www.istockphoto.com/photo/stack-of-coins-on-foreground-and-white-pyggy-bank-at-background-gm1216674018-354870515?phrase=finances&amp;searchscope=image%2Cfilm [Accessed 7 Dec. 2023].</a:t>
            </a:r>
            <a:endParaRPr sz="800">
              <a:solidFill>
                <a:schemeClr val="dk1"/>
              </a:solidFill>
            </a:endParaRPr>
          </a:p>
          <a:p>
            <a:pPr indent="0" lvl="0" marL="0" rtl="0" algn="l">
              <a:spcBef>
                <a:spcPts val="1200"/>
              </a:spcBef>
              <a:spcAft>
                <a:spcPts val="0"/>
              </a:spcAft>
              <a:buNone/>
            </a:pPr>
            <a:r>
              <a:rPr lang="en" sz="800">
                <a:solidFill>
                  <a:schemeClr val="dk1"/>
                </a:solidFill>
              </a:rPr>
              <a:t>ITV News (2023). </a:t>
            </a:r>
            <a:r>
              <a:rPr i="1" lang="en" sz="800">
                <a:solidFill>
                  <a:schemeClr val="dk1"/>
                </a:solidFill>
              </a:rPr>
              <a:t>Homeless Families - Our Christmas Crisis [2023] Factual Documentary UK</a:t>
            </a:r>
            <a:r>
              <a:rPr lang="en" sz="800">
                <a:solidFill>
                  <a:schemeClr val="dk1"/>
                </a:solidFill>
              </a:rPr>
              <a:t>. [online] www.youtube.com. Available at: https://www.youtube.com/watch?v=RkitRb5EL6I [Accessed 19 Jan. 2024].</a:t>
            </a:r>
            <a:endParaRPr sz="800">
              <a:solidFill>
                <a:schemeClr val="dk1"/>
              </a:solidFill>
            </a:endParaRPr>
          </a:p>
          <a:p>
            <a:pPr indent="0" lvl="0" marL="0" rtl="0" algn="l">
              <a:spcBef>
                <a:spcPts val="1200"/>
              </a:spcBef>
              <a:spcAft>
                <a:spcPts val="0"/>
              </a:spcAft>
              <a:buNone/>
            </a:pPr>
            <a:r>
              <a:rPr lang="en" sz="800">
                <a:solidFill>
                  <a:schemeClr val="dk1"/>
                </a:solidFill>
              </a:rPr>
              <a:t>Kimbell, A. (2024). </a:t>
            </a:r>
            <a:r>
              <a:rPr i="1" lang="en" sz="800">
                <a:solidFill>
                  <a:schemeClr val="dk1"/>
                </a:solidFill>
              </a:rPr>
              <a:t>The Benefits of the Montessori Method in Early Years Education</a:t>
            </a:r>
            <a:r>
              <a:rPr lang="en" sz="800">
                <a:solidFill>
                  <a:schemeClr val="dk1"/>
                </a:solidFill>
              </a:rPr>
              <a:t>. [online] Absolutely Education UK. Available at: https://absolutely-education.co.uk/benefits-of-montessori-method/ [Accessed 22 Jan. 2024].</a:t>
            </a:r>
            <a:endParaRPr sz="800">
              <a:solidFill>
                <a:schemeClr val="dk1"/>
              </a:solidFill>
            </a:endParaRPr>
          </a:p>
          <a:p>
            <a:pPr indent="0" lvl="0" marL="0" rtl="0" algn="l">
              <a:spcBef>
                <a:spcPts val="1200"/>
              </a:spcBef>
              <a:spcAft>
                <a:spcPts val="0"/>
              </a:spcAft>
              <a:buNone/>
            </a:pPr>
            <a:r>
              <a:rPr lang="en" sz="800">
                <a:solidFill>
                  <a:schemeClr val="dk1"/>
                </a:solidFill>
              </a:rPr>
              <a:t>Lascala, M. (2023). </a:t>
            </a:r>
            <a:r>
              <a:rPr i="1" lang="en" sz="800">
                <a:solidFill>
                  <a:schemeClr val="dk1"/>
                </a:solidFill>
              </a:rPr>
              <a:t>The Top 1,000 Baby Girl Names, From the Sweet to the Stylish</a:t>
            </a:r>
            <a:r>
              <a:rPr lang="en" sz="800">
                <a:solidFill>
                  <a:schemeClr val="dk1"/>
                </a:solidFill>
              </a:rPr>
              <a:t>. [Online image] </a:t>
            </a:r>
            <a:r>
              <a:rPr i="1" lang="en" sz="800">
                <a:solidFill>
                  <a:schemeClr val="dk1"/>
                </a:solidFill>
              </a:rPr>
              <a:t>Website</a:t>
            </a:r>
            <a:r>
              <a:rPr lang="en" sz="800">
                <a:solidFill>
                  <a:schemeClr val="dk1"/>
                </a:solidFill>
              </a:rPr>
              <a:t>. Available at: https://www.goodhousekeeping.com/life/parenting/a37668901/top-baby-girl-names/ [Accessed 5 Dec. 2023].</a:t>
            </a:r>
            <a:endParaRPr sz="800">
              <a:solidFill>
                <a:schemeClr val="dk1"/>
              </a:solidFill>
            </a:endParaRPr>
          </a:p>
          <a:p>
            <a:pPr indent="0" lvl="0" marL="0" rtl="0" algn="l">
              <a:spcBef>
                <a:spcPts val="1200"/>
              </a:spcBef>
              <a:spcAft>
                <a:spcPts val="0"/>
              </a:spcAft>
              <a:buNone/>
            </a:pPr>
            <a:r>
              <a:rPr lang="en" sz="800">
                <a:solidFill>
                  <a:schemeClr val="dk1"/>
                </a:solidFill>
              </a:rPr>
              <a:t>Laser Learning (2018). </a:t>
            </a:r>
            <a:r>
              <a:rPr i="1" lang="en" sz="800">
                <a:solidFill>
                  <a:schemeClr val="dk1"/>
                </a:solidFill>
              </a:rPr>
              <a:t>Lunch at the Nursery | Laser Learning</a:t>
            </a:r>
            <a:r>
              <a:rPr lang="en" sz="800">
                <a:solidFill>
                  <a:schemeClr val="dk1"/>
                </a:solidFill>
              </a:rPr>
              <a:t>. [online] www.youtube.com. Available at: https://www.youtube.com/watch?v=uXYktk8_KsY [Accessed 26 Jan. 2024].</a:t>
            </a:r>
            <a:endParaRPr sz="800">
              <a:solidFill>
                <a:schemeClr val="dk1"/>
              </a:solidFill>
            </a:endParaRPr>
          </a:p>
          <a:p>
            <a:pPr indent="0" lvl="0" marL="0" rtl="0" algn="l">
              <a:spcBef>
                <a:spcPts val="1200"/>
              </a:spcBef>
              <a:spcAft>
                <a:spcPts val="1200"/>
              </a:spcAft>
              <a:buNone/>
            </a:pPr>
            <a:r>
              <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5" name="Shape 275"/>
        <p:cNvGrpSpPr/>
        <p:nvPr/>
      </p:nvGrpSpPr>
      <p:grpSpPr>
        <a:xfrm>
          <a:off x="0" y="0"/>
          <a:ext cx="0" cy="0"/>
          <a:chOff x="0" y="0"/>
          <a:chExt cx="0" cy="0"/>
        </a:xfrm>
      </p:grpSpPr>
      <p:sp>
        <p:nvSpPr>
          <p:cNvPr id="276" name="Google Shape;276;p35"/>
          <p:cNvSpPr txBox="1"/>
          <p:nvPr/>
        </p:nvSpPr>
        <p:spPr>
          <a:xfrm>
            <a:off x="0" y="-57150"/>
            <a:ext cx="9020100" cy="5448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rPr>
              <a:t>Learning and Teaching Scotland (2006). </a:t>
            </a:r>
            <a:r>
              <a:rPr i="1" lang="en" sz="800">
                <a:solidFill>
                  <a:schemeClr val="dk1"/>
                </a:solidFill>
              </a:rPr>
              <a:t>The Reggio Emilia Approach to Early Years Education</a:t>
            </a:r>
            <a:r>
              <a:rPr lang="en" sz="800">
                <a:solidFill>
                  <a:schemeClr val="dk1"/>
                </a:solidFill>
              </a:rPr>
              <a:t>. [online] Learning and Teaching Scotland. Available at: https://education.gov.scot/media/vjtdw2cj/elc35_reggioaug06.pdf [Accessed 22 Jan. 2024].</a:t>
            </a:r>
            <a:endParaRPr sz="800">
              <a:solidFill>
                <a:schemeClr val="dk1"/>
              </a:solidFill>
            </a:endParaRPr>
          </a:p>
          <a:p>
            <a:pPr indent="0" lvl="0" marL="0" rtl="0" algn="l">
              <a:spcBef>
                <a:spcPts val="1200"/>
              </a:spcBef>
              <a:spcAft>
                <a:spcPts val="0"/>
              </a:spcAft>
              <a:buNone/>
            </a:pPr>
            <a:r>
              <a:rPr lang="en" sz="800">
                <a:solidFill>
                  <a:schemeClr val="dk1"/>
                </a:solidFill>
              </a:rPr>
              <a:t>Leicestershire Council (2022). </a:t>
            </a:r>
            <a:r>
              <a:rPr i="1" lang="en" sz="800">
                <a:solidFill>
                  <a:schemeClr val="dk1"/>
                </a:solidFill>
              </a:rPr>
              <a:t>Simple, fun, free activities for babies - Treasure baskets</a:t>
            </a:r>
            <a:r>
              <a:rPr lang="en" sz="800">
                <a:solidFill>
                  <a:schemeClr val="dk1"/>
                </a:solidFill>
              </a:rPr>
              <a:t>. [online] www.youtube.com. Available at: https://www.youtube.com/watch?v=Rq5B3zFDbOE&amp;t=1s [Accessed 19 Jan. 2024].</a:t>
            </a:r>
            <a:endParaRPr sz="800">
              <a:solidFill>
                <a:schemeClr val="dk1"/>
              </a:solidFill>
            </a:endParaRPr>
          </a:p>
          <a:p>
            <a:pPr indent="0" lvl="0" marL="0" rtl="0" algn="l">
              <a:spcBef>
                <a:spcPts val="1200"/>
              </a:spcBef>
              <a:spcAft>
                <a:spcPts val="0"/>
              </a:spcAft>
              <a:buNone/>
            </a:pPr>
            <a:r>
              <a:rPr lang="en" sz="800">
                <a:solidFill>
                  <a:schemeClr val="dk1"/>
                </a:solidFill>
              </a:rPr>
              <a:t>Leicestershire County Council (2022). </a:t>
            </a:r>
            <a:r>
              <a:rPr i="1" lang="en" sz="800">
                <a:solidFill>
                  <a:schemeClr val="dk1"/>
                </a:solidFill>
              </a:rPr>
              <a:t>Baby’s First 1001 Days</a:t>
            </a:r>
            <a:r>
              <a:rPr lang="en" sz="800">
                <a:solidFill>
                  <a:schemeClr val="dk1"/>
                </a:solidFill>
              </a:rPr>
              <a:t>. [online] www.youtube.com. Available at: https://www.youtube.com/watch?v=b5JpLNn77bQ&amp;embeds_referring_euri=https%3A%2F%2Fwww.leicestershire.gov.uk%2F&amp;source_ve_path=MTY0OTksMTY0OTksMjM4NTE&amp;feature=emb_title [Accessed 7 Dec. 2023].</a:t>
            </a:r>
            <a:endParaRPr sz="800">
              <a:solidFill>
                <a:schemeClr val="dk1"/>
              </a:solidFill>
            </a:endParaRPr>
          </a:p>
          <a:p>
            <a:pPr indent="0" lvl="0" marL="0" rtl="0" algn="l">
              <a:spcBef>
                <a:spcPts val="1200"/>
              </a:spcBef>
              <a:spcAft>
                <a:spcPts val="0"/>
              </a:spcAft>
              <a:buNone/>
            </a:pPr>
            <a:r>
              <a:rPr lang="en" sz="800">
                <a:solidFill>
                  <a:schemeClr val="dk1"/>
                </a:solidFill>
              </a:rPr>
              <a:t>Lopez, M., Ruiz, M.O., Rovnaghi, C.R., Tam, G.K-Y., Hiscox, J., Gotlib, I.H., Barr, D.A., Carrion, V.G. and Anand, K.J.S. (2021). The social ecology of childhood and early life adversity. </a:t>
            </a:r>
            <a:r>
              <a:rPr i="1" lang="en" sz="800">
                <a:solidFill>
                  <a:schemeClr val="dk1"/>
                </a:solidFill>
              </a:rPr>
              <a:t>Pediatric Research</a:t>
            </a:r>
            <a:r>
              <a:rPr lang="en" sz="800">
                <a:solidFill>
                  <a:schemeClr val="dk1"/>
                </a:solidFill>
              </a:rPr>
              <a:t>, [online] 89(2). doi:https://doi.org/10.1038/s41390-020-01264-x.</a:t>
            </a:r>
            <a:endParaRPr sz="800">
              <a:solidFill>
                <a:schemeClr val="dk1"/>
              </a:solidFill>
            </a:endParaRPr>
          </a:p>
          <a:p>
            <a:pPr indent="0" lvl="0" marL="0" rtl="0" algn="l">
              <a:spcBef>
                <a:spcPts val="1200"/>
              </a:spcBef>
              <a:spcAft>
                <a:spcPts val="0"/>
              </a:spcAft>
              <a:buNone/>
            </a:pPr>
            <a:r>
              <a:rPr lang="en" sz="800">
                <a:solidFill>
                  <a:schemeClr val="dk1"/>
                </a:solidFill>
              </a:rPr>
              <a:t>Manchester City Council (n.d.). </a:t>
            </a:r>
            <a:r>
              <a:rPr i="1" lang="en" sz="800">
                <a:solidFill>
                  <a:schemeClr val="dk1"/>
                </a:solidFill>
              </a:rPr>
              <a:t>Supporting You and Your Baby</a:t>
            </a:r>
            <a:r>
              <a:rPr lang="en" sz="800">
                <a:solidFill>
                  <a:schemeClr val="dk1"/>
                </a:solidFill>
              </a:rPr>
              <a:t>. [Online image] </a:t>
            </a:r>
            <a:r>
              <a:rPr i="1" lang="en" sz="800">
                <a:solidFill>
                  <a:schemeClr val="dk1"/>
                </a:solidFill>
              </a:rPr>
              <a:t>Website</a:t>
            </a:r>
            <a:r>
              <a:rPr lang="en" sz="800">
                <a:solidFill>
                  <a:schemeClr val="dk1"/>
                </a:solidFill>
              </a:rPr>
              <a:t>. Available at: https://www.manchestersettlement.org.uk/family-services/first-1000-days-project [Accessed 7 Dec. 2023].</a:t>
            </a:r>
            <a:endParaRPr sz="800">
              <a:solidFill>
                <a:schemeClr val="dk1"/>
              </a:solidFill>
            </a:endParaRPr>
          </a:p>
          <a:p>
            <a:pPr indent="0" lvl="0" marL="0" rtl="0" algn="l">
              <a:spcBef>
                <a:spcPts val="1200"/>
              </a:spcBef>
              <a:spcAft>
                <a:spcPts val="0"/>
              </a:spcAft>
              <a:buNone/>
            </a:pPr>
            <a:r>
              <a:rPr lang="en" sz="800">
                <a:solidFill>
                  <a:schemeClr val="dk1"/>
                </a:solidFill>
              </a:rPr>
              <a:t>Marlen, D. (2017). </a:t>
            </a:r>
            <a:r>
              <a:rPr i="1" lang="en" sz="800">
                <a:solidFill>
                  <a:schemeClr val="dk1"/>
                </a:solidFill>
              </a:rPr>
              <a:t>EYFS Best Practice: All about…Pikler</a:t>
            </a:r>
            <a:r>
              <a:rPr lang="en" sz="800">
                <a:solidFill>
                  <a:schemeClr val="dk1"/>
                </a:solidFill>
              </a:rPr>
              <a:t>. [online] Nursery World. Available at: https://www.nurseryworld.co.uk/features/article/eyfs-best-practice-all-about-pikler [Accessed 22 Jan. 2024].</a:t>
            </a:r>
            <a:endParaRPr sz="800">
              <a:solidFill>
                <a:schemeClr val="dk1"/>
              </a:solidFill>
            </a:endParaRPr>
          </a:p>
          <a:p>
            <a:pPr indent="0" lvl="0" marL="0" rtl="0" algn="l">
              <a:spcBef>
                <a:spcPts val="1200"/>
              </a:spcBef>
              <a:spcAft>
                <a:spcPts val="0"/>
              </a:spcAft>
              <a:buNone/>
            </a:pPr>
            <a:r>
              <a:rPr lang="en" sz="800">
                <a:solidFill>
                  <a:schemeClr val="dk1"/>
                </a:solidFill>
              </a:rPr>
              <a:t>Mixmlke (2023). </a:t>
            </a:r>
            <a:r>
              <a:rPr i="1" lang="en" sz="800">
                <a:solidFill>
                  <a:schemeClr val="dk1"/>
                </a:solidFill>
              </a:rPr>
              <a:t>Kid sitting on a bench and feeling lonely stock photo</a:t>
            </a:r>
            <a:r>
              <a:rPr lang="en" sz="800">
                <a:solidFill>
                  <a:schemeClr val="dk1"/>
                </a:solidFill>
              </a:rPr>
              <a:t>. [Online image] </a:t>
            </a:r>
            <a:r>
              <a:rPr i="1" lang="en" sz="800">
                <a:solidFill>
                  <a:schemeClr val="dk1"/>
                </a:solidFill>
              </a:rPr>
              <a:t>Website</a:t>
            </a:r>
            <a:r>
              <a:rPr lang="en" sz="800">
                <a:solidFill>
                  <a:schemeClr val="dk1"/>
                </a:solidFill>
              </a:rPr>
              <a:t>. Available at: https://www.istockphoto.com/photo/kid-sitting-on-a-bench-and-feeling-lonely-gm1455950779-491131558?phrase=child+abuse&amp;searchscope=image%2Cfilm [Accessed 7 Dec. 2023].</a:t>
            </a:r>
            <a:endParaRPr sz="800">
              <a:solidFill>
                <a:schemeClr val="dk1"/>
              </a:solidFill>
            </a:endParaRPr>
          </a:p>
          <a:p>
            <a:pPr indent="0" lvl="0" marL="0" rtl="0" algn="l">
              <a:spcBef>
                <a:spcPts val="1200"/>
              </a:spcBef>
              <a:spcAft>
                <a:spcPts val="0"/>
              </a:spcAft>
              <a:buNone/>
            </a:pPr>
            <a:r>
              <a:rPr lang="en" sz="800">
                <a:solidFill>
                  <a:schemeClr val="dk1"/>
                </a:solidFill>
              </a:rPr>
              <a:t>monkeybusinessimages (2022). </a:t>
            </a:r>
            <a:r>
              <a:rPr i="1" lang="en" sz="800">
                <a:solidFill>
                  <a:schemeClr val="dk1"/>
                </a:solidFill>
              </a:rPr>
              <a:t>Mother With Son Trying To Keep Warm By Radiator At Home During Cost Of Living Energy Crisis stock photo...</a:t>
            </a:r>
            <a:r>
              <a:rPr lang="en" sz="800">
                <a:solidFill>
                  <a:schemeClr val="dk1"/>
                </a:solidFill>
              </a:rPr>
              <a:t> [Online image] </a:t>
            </a:r>
            <a:r>
              <a:rPr i="1" lang="en" sz="800">
                <a:solidFill>
                  <a:schemeClr val="dk1"/>
                </a:solidFill>
              </a:rPr>
              <a:t>Website</a:t>
            </a:r>
            <a:r>
              <a:rPr lang="en" sz="800">
                <a:solidFill>
                  <a:schemeClr val="dk1"/>
                </a:solidFill>
              </a:rPr>
              <a:t>. Available at: https://www.istockphoto.com/photo/mother-with-son-trying-to-keep-warm-by-radiator-at-home-during-cost-of-living-energy-gm1427514409-471420522?phrase=poverty&amp;searchscope=image%2Cfilm [Accessed 7 Dec. 2023].</a:t>
            </a:r>
            <a:endParaRPr sz="800">
              <a:solidFill>
                <a:schemeClr val="dk1"/>
              </a:solidFill>
            </a:endParaRPr>
          </a:p>
          <a:p>
            <a:pPr indent="0" lvl="0" marL="0" rtl="0" algn="l">
              <a:spcBef>
                <a:spcPts val="1200"/>
              </a:spcBef>
              <a:spcAft>
                <a:spcPts val="0"/>
              </a:spcAft>
              <a:buNone/>
            </a:pPr>
            <a:r>
              <a:rPr lang="en" sz="800">
                <a:solidFill>
                  <a:schemeClr val="dk1"/>
                </a:solidFill>
              </a:rPr>
              <a:t>Montessori Academy (2024). </a:t>
            </a:r>
            <a:r>
              <a:rPr i="1" lang="en" sz="800">
                <a:solidFill>
                  <a:schemeClr val="dk1"/>
                </a:solidFill>
              </a:rPr>
              <a:t>Prepared Environmemt | Montessori Academy Childcare</a:t>
            </a:r>
            <a:r>
              <a:rPr lang="en" sz="800">
                <a:solidFill>
                  <a:schemeClr val="dk1"/>
                </a:solidFill>
              </a:rPr>
              <a:t>. [online] Montessori Academy. Available at: https://montessoriacademy.com.au/montessori-education/prepared-environment/#:~:text=Montessori%20classrooms%20are%20clean%2C%20orderly.</a:t>
            </a:r>
            <a:endParaRPr sz="800">
              <a:solidFill>
                <a:schemeClr val="dk1"/>
              </a:solidFill>
            </a:endParaRPr>
          </a:p>
          <a:p>
            <a:pPr indent="0" lvl="0" marL="0" rtl="0" algn="l">
              <a:spcBef>
                <a:spcPts val="1200"/>
              </a:spcBef>
              <a:spcAft>
                <a:spcPts val="0"/>
              </a:spcAft>
              <a:buNone/>
            </a:pPr>
            <a:r>
              <a:rPr lang="en" sz="800">
                <a:solidFill>
                  <a:schemeClr val="dk1"/>
                </a:solidFill>
              </a:rPr>
              <a:t>NataliaDeriabina (2019). </a:t>
            </a:r>
            <a:r>
              <a:rPr i="1" lang="en" sz="800">
                <a:solidFill>
                  <a:schemeClr val="dk1"/>
                </a:solidFill>
              </a:rPr>
              <a:t>Kids draw and make crafts.</a:t>
            </a:r>
            <a:r>
              <a:rPr lang="en" sz="800">
                <a:solidFill>
                  <a:schemeClr val="dk1"/>
                </a:solidFill>
              </a:rPr>
              <a:t> [Online Image] </a:t>
            </a:r>
            <a:r>
              <a:rPr i="1" lang="en" sz="800">
                <a:solidFill>
                  <a:schemeClr val="dk1"/>
                </a:solidFill>
              </a:rPr>
              <a:t>Website</a:t>
            </a:r>
            <a:r>
              <a:rPr lang="en" sz="800">
                <a:solidFill>
                  <a:schemeClr val="dk1"/>
                </a:solidFill>
              </a:rPr>
              <a:t>. Available at: https://www.istockphoto.com/photo/kids-draw-and-make-crafts-background-for-preschool-and-kindergarten-or-art-classes-gm1173451698-325938531?phrase=Montessori+&amp;searchscope=image%2Cfilm [Accessed 7 Dec. 2023].</a:t>
            </a:r>
            <a:endParaRPr sz="800">
              <a:solidFill>
                <a:schemeClr val="dk1"/>
              </a:solidFill>
            </a:endParaRPr>
          </a:p>
          <a:p>
            <a:pPr indent="0" lvl="0" marL="0" rtl="0" algn="l">
              <a:spcBef>
                <a:spcPts val="1200"/>
              </a:spcBef>
              <a:spcAft>
                <a:spcPts val="0"/>
              </a:spcAft>
              <a:buNone/>
            </a:pPr>
            <a:r>
              <a:rPr lang="en" sz="800">
                <a:solidFill>
                  <a:schemeClr val="dk1"/>
                </a:solidFill>
              </a:rPr>
              <a:t>NSPCC (2021a). </a:t>
            </a:r>
            <a:r>
              <a:rPr i="1" lang="en" sz="800">
                <a:solidFill>
                  <a:schemeClr val="dk1"/>
                </a:solidFill>
              </a:rPr>
              <a:t>Attachment and child development</a:t>
            </a:r>
            <a:r>
              <a:rPr lang="en" sz="800">
                <a:solidFill>
                  <a:schemeClr val="dk1"/>
                </a:solidFill>
              </a:rPr>
              <a:t>. [online] NSPCC Learning. Available at: https://learning.nspcc.org.uk/child-health-development/attachment-early-years [Accessed 19 Jan. 2024].</a:t>
            </a:r>
            <a:endParaRPr sz="800">
              <a:solidFill>
                <a:schemeClr val="dk1"/>
              </a:solidFill>
            </a:endParaRPr>
          </a:p>
          <a:p>
            <a:pPr indent="0" lvl="0" marL="0" rtl="0" algn="l">
              <a:spcBef>
                <a:spcPts val="1200"/>
              </a:spcBef>
              <a:spcAft>
                <a:spcPts val="0"/>
              </a:spcAft>
              <a:buNone/>
            </a:pPr>
            <a:r>
              <a:rPr lang="en" sz="800">
                <a:solidFill>
                  <a:schemeClr val="dk1"/>
                </a:solidFill>
              </a:rPr>
              <a:t>NSPCC (2021b). </a:t>
            </a:r>
            <a:r>
              <a:rPr i="1" lang="en" sz="800">
                <a:solidFill>
                  <a:schemeClr val="dk1"/>
                </a:solidFill>
              </a:rPr>
              <a:t>Talk PANTS</a:t>
            </a:r>
            <a:r>
              <a:rPr lang="en" sz="800">
                <a:solidFill>
                  <a:schemeClr val="dk1"/>
                </a:solidFill>
              </a:rPr>
              <a:t>. [online] NSPCC. Available at: https://www.nspcc.org.uk/keeping-children-safe/support-for-parents/pants-underwear-rule/.</a:t>
            </a:r>
            <a:endParaRPr sz="800">
              <a:solidFill>
                <a:schemeClr val="dk1"/>
              </a:solidFill>
            </a:endParaRPr>
          </a:p>
          <a:p>
            <a:pPr indent="0" lvl="0" marL="0" rtl="0" algn="l">
              <a:spcBef>
                <a:spcPts val="1200"/>
              </a:spcBef>
              <a:spcAft>
                <a:spcPts val="1200"/>
              </a:spcAft>
              <a:buNone/>
            </a:pPr>
            <a:r>
              <a:t/>
            </a:r>
            <a:endParaRPr>
              <a:solidFill>
                <a:schemeClr val="dk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0" name="Shape 280"/>
        <p:cNvGrpSpPr/>
        <p:nvPr/>
      </p:nvGrpSpPr>
      <p:grpSpPr>
        <a:xfrm>
          <a:off x="0" y="0"/>
          <a:ext cx="0" cy="0"/>
          <a:chOff x="0" y="0"/>
          <a:chExt cx="0" cy="0"/>
        </a:xfrm>
      </p:grpSpPr>
      <p:sp>
        <p:nvSpPr>
          <p:cNvPr id="281" name="Google Shape;281;p36"/>
          <p:cNvSpPr txBox="1"/>
          <p:nvPr/>
        </p:nvSpPr>
        <p:spPr>
          <a:xfrm>
            <a:off x="0" y="0"/>
            <a:ext cx="8886900" cy="5479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rPr>
              <a:t>Nursery World (2002). </a:t>
            </a:r>
            <a:r>
              <a:rPr i="1" lang="en" sz="800">
                <a:solidFill>
                  <a:schemeClr val="dk1"/>
                </a:solidFill>
              </a:rPr>
              <a:t>Keys to respect in the nursery</a:t>
            </a:r>
            <a:r>
              <a:rPr lang="en" sz="800">
                <a:solidFill>
                  <a:schemeClr val="dk1"/>
                </a:solidFill>
              </a:rPr>
              <a:t>. [online] Nursery World. Available at: https://www.nurseryworld.co.uk/news/article/keys-to-respect-in-the-nursery [Accessed 22 Jan. 2024].</a:t>
            </a:r>
            <a:endParaRPr sz="800">
              <a:solidFill>
                <a:schemeClr val="dk1"/>
              </a:solidFill>
            </a:endParaRPr>
          </a:p>
          <a:p>
            <a:pPr indent="0" lvl="0" marL="0" rtl="0" algn="l">
              <a:spcBef>
                <a:spcPts val="1200"/>
              </a:spcBef>
              <a:spcAft>
                <a:spcPts val="0"/>
              </a:spcAft>
              <a:buNone/>
            </a:pPr>
            <a:r>
              <a:rPr lang="en" sz="800">
                <a:solidFill>
                  <a:schemeClr val="dk1"/>
                </a:solidFill>
              </a:rPr>
              <a:t>Nutbrown, C. (2019). </a:t>
            </a:r>
            <a:r>
              <a:rPr i="1" lang="en" sz="800">
                <a:solidFill>
                  <a:schemeClr val="dk1"/>
                </a:solidFill>
              </a:rPr>
              <a:t>Inclusion in Early Years Settings</a:t>
            </a:r>
            <a:r>
              <a:rPr lang="en" sz="800">
                <a:solidFill>
                  <a:schemeClr val="dk1"/>
                </a:solidFill>
              </a:rPr>
              <a:t>. [online] Teach Early Years. Available at: https://www.teachearlyyears.com/a-unique-child/view/inclusion-in-early-years-settings.</a:t>
            </a:r>
            <a:endParaRPr sz="800">
              <a:solidFill>
                <a:schemeClr val="dk1"/>
              </a:solidFill>
            </a:endParaRPr>
          </a:p>
          <a:p>
            <a:pPr indent="0" lvl="0" marL="0" rtl="0" algn="l">
              <a:spcBef>
                <a:spcPts val="1200"/>
              </a:spcBef>
              <a:spcAft>
                <a:spcPts val="0"/>
              </a:spcAft>
              <a:buNone/>
            </a:pPr>
            <a:r>
              <a:rPr lang="en" sz="800">
                <a:solidFill>
                  <a:schemeClr val="dk1"/>
                </a:solidFill>
              </a:rPr>
              <a:t>PACEY (2021). </a:t>
            </a:r>
            <a:r>
              <a:rPr i="1" lang="en" sz="800">
                <a:solidFill>
                  <a:schemeClr val="dk1"/>
                </a:solidFill>
              </a:rPr>
              <a:t>Penny’s top 5 storytelling tips</a:t>
            </a:r>
            <a:r>
              <a:rPr lang="en" sz="800">
                <a:solidFill>
                  <a:schemeClr val="dk1"/>
                </a:solidFill>
              </a:rPr>
              <a:t>. [online] www.youtube.com. Available at: https://www.youtube.com/watch?v=wmZQbmPQNvU [Accessed 19 Jan. 2024].</a:t>
            </a:r>
            <a:endParaRPr sz="800">
              <a:solidFill>
                <a:schemeClr val="dk1"/>
              </a:solidFill>
            </a:endParaRPr>
          </a:p>
          <a:p>
            <a:pPr indent="0" lvl="0" marL="0" rtl="0" algn="l">
              <a:spcBef>
                <a:spcPts val="1200"/>
              </a:spcBef>
              <a:spcAft>
                <a:spcPts val="0"/>
              </a:spcAft>
              <a:buNone/>
            </a:pPr>
            <a:r>
              <a:rPr lang="en" sz="800">
                <a:solidFill>
                  <a:schemeClr val="dk1"/>
                </a:solidFill>
              </a:rPr>
              <a:t>PACEY (2024). </a:t>
            </a:r>
            <a:r>
              <a:rPr i="1" lang="en" sz="800">
                <a:solidFill>
                  <a:schemeClr val="dk1"/>
                </a:solidFill>
              </a:rPr>
              <a:t>Sharing books and stories</a:t>
            </a:r>
            <a:r>
              <a:rPr lang="en" sz="800">
                <a:solidFill>
                  <a:schemeClr val="dk1"/>
                </a:solidFill>
              </a:rPr>
              <a:t>. [online] PACEY. Available at: https://www.pacey.org.uk/parents/resources-for-parents/tips,-factsheets-and-downloads/sharing-books/ [Accessed 19 Jan. 2024].</a:t>
            </a:r>
            <a:endParaRPr sz="800">
              <a:solidFill>
                <a:schemeClr val="dk1"/>
              </a:solidFill>
            </a:endParaRPr>
          </a:p>
          <a:p>
            <a:pPr indent="0" lvl="0" marL="0" rtl="0" algn="l">
              <a:spcBef>
                <a:spcPts val="1200"/>
              </a:spcBef>
              <a:spcAft>
                <a:spcPts val="0"/>
              </a:spcAft>
              <a:buNone/>
            </a:pPr>
            <a:r>
              <a:rPr lang="en" sz="800">
                <a:solidFill>
                  <a:schemeClr val="dk1"/>
                </a:solidFill>
              </a:rPr>
              <a:t>Palaiologou, I., Kewalramani, S. and Dardanou, M. (2023). </a:t>
            </a:r>
            <a:r>
              <a:rPr i="1" lang="en" sz="800">
                <a:solidFill>
                  <a:schemeClr val="dk1"/>
                </a:solidFill>
              </a:rPr>
              <a:t>New realities, spaces and times for play and learning: The integration of the internet of toys in early childhood education</a:t>
            </a:r>
            <a:r>
              <a:rPr lang="en" sz="800">
                <a:solidFill>
                  <a:schemeClr val="dk1"/>
                </a:solidFill>
              </a:rPr>
              <a:t>. [Online Image] </a:t>
            </a:r>
            <a:r>
              <a:rPr i="1" lang="en" sz="800">
                <a:solidFill>
                  <a:schemeClr val="dk1"/>
                </a:solidFill>
              </a:rPr>
              <a:t>Website</a:t>
            </a:r>
            <a:r>
              <a:rPr lang="en" sz="800">
                <a:solidFill>
                  <a:schemeClr val="dk1"/>
                </a:solidFill>
              </a:rPr>
              <a:t>. Available at: https://www.earlyyearseducator.co.uk/features/article/new-realities-spaces-and-times-for-play-and-learning-the-integration-of-the-internet-of-toys-in-early-childhood-education [Accessed 10 Dec. 2023].</a:t>
            </a:r>
            <a:endParaRPr sz="800">
              <a:solidFill>
                <a:schemeClr val="dk1"/>
              </a:solidFill>
            </a:endParaRPr>
          </a:p>
          <a:p>
            <a:pPr indent="0" lvl="0" marL="0" rtl="0" algn="l">
              <a:spcBef>
                <a:spcPts val="1200"/>
              </a:spcBef>
              <a:spcAft>
                <a:spcPts val="0"/>
              </a:spcAft>
              <a:buNone/>
            </a:pPr>
            <a:r>
              <a:rPr lang="en" sz="800">
                <a:solidFill>
                  <a:schemeClr val="dk1"/>
                </a:solidFill>
              </a:rPr>
              <a:t>Parenta (2018). </a:t>
            </a:r>
            <a:r>
              <a:rPr i="1" lang="en" sz="800">
                <a:solidFill>
                  <a:schemeClr val="dk1"/>
                </a:solidFill>
              </a:rPr>
              <a:t>Bronfenbrenner: children’s learning in a wider context | Parenta.com</a:t>
            </a:r>
            <a:r>
              <a:rPr lang="en" sz="800">
                <a:solidFill>
                  <a:schemeClr val="dk1"/>
                </a:solidFill>
              </a:rPr>
              <a:t>. [online] Parenta.com. Available at: https://www.parenta.com/2018/09/01/bronfenbrenner-childrens-learning-in-a-wider-context/ [Accessed 22 Jan. 2024].</a:t>
            </a:r>
            <a:endParaRPr sz="800">
              <a:solidFill>
                <a:schemeClr val="dk1"/>
              </a:solidFill>
            </a:endParaRPr>
          </a:p>
          <a:p>
            <a:pPr indent="0" lvl="0" marL="0" rtl="0" algn="l">
              <a:spcBef>
                <a:spcPts val="1200"/>
              </a:spcBef>
              <a:spcAft>
                <a:spcPts val="0"/>
              </a:spcAft>
              <a:buNone/>
            </a:pPr>
            <a:r>
              <a:rPr lang="en" sz="800">
                <a:solidFill>
                  <a:schemeClr val="dk1"/>
                </a:solidFill>
              </a:rPr>
              <a:t>Playscope, Gascoyne, S., Anglia Ruskin University, East of England Development Agency (i10) and Play to Z Ltd (2009). </a:t>
            </a:r>
            <a:r>
              <a:rPr i="1" lang="en" sz="800">
                <a:solidFill>
                  <a:schemeClr val="dk1"/>
                </a:solidFill>
              </a:rPr>
              <a:t>Sensory Play Research Project</a:t>
            </a:r>
            <a:r>
              <a:rPr lang="en" sz="800">
                <a:solidFill>
                  <a:schemeClr val="dk1"/>
                </a:solidFill>
              </a:rPr>
              <a:t>. [online] </a:t>
            </a:r>
            <a:r>
              <a:rPr i="1" lang="en" sz="800">
                <a:solidFill>
                  <a:schemeClr val="dk1"/>
                </a:solidFill>
              </a:rPr>
              <a:t>yumpu</a:t>
            </a:r>
            <a:r>
              <a:rPr lang="en" sz="800">
                <a:solidFill>
                  <a:schemeClr val="dk1"/>
                </a:solidFill>
              </a:rPr>
              <a:t>. Playscope. Available at: https://www.yumpu.com/en/document/read/25854302/playscope-sensory-play-research-project-play-england [Accessed 7 Dec. 2023].</a:t>
            </a:r>
            <a:endParaRPr sz="800">
              <a:solidFill>
                <a:schemeClr val="dk1"/>
              </a:solidFill>
            </a:endParaRPr>
          </a:p>
          <a:p>
            <a:pPr indent="0" lvl="0" marL="0" rtl="0" algn="l">
              <a:spcBef>
                <a:spcPts val="1200"/>
              </a:spcBef>
              <a:spcAft>
                <a:spcPts val="0"/>
              </a:spcAft>
              <a:buNone/>
            </a:pPr>
            <a:r>
              <a:rPr lang="en" sz="800">
                <a:solidFill>
                  <a:schemeClr val="dk1"/>
                </a:solidFill>
              </a:rPr>
              <a:t>Prostock-Studio (2023a). </a:t>
            </a:r>
            <a:r>
              <a:rPr i="1" lang="en" sz="800">
                <a:solidFill>
                  <a:schemeClr val="dk1"/>
                </a:solidFill>
              </a:rPr>
              <a:t>Happy Pregnant Muslim Couple Relaxing With Laptop In Living Room stock photo</a:t>
            </a:r>
            <a:r>
              <a:rPr lang="en" sz="800">
                <a:solidFill>
                  <a:schemeClr val="dk1"/>
                </a:solidFill>
              </a:rPr>
              <a:t>. [Online Image] </a:t>
            </a:r>
            <a:r>
              <a:rPr i="1" lang="en" sz="800">
                <a:solidFill>
                  <a:schemeClr val="dk1"/>
                </a:solidFill>
              </a:rPr>
              <a:t>Website</a:t>
            </a:r>
            <a:r>
              <a:rPr lang="en" sz="800">
                <a:solidFill>
                  <a:schemeClr val="dk1"/>
                </a:solidFill>
              </a:rPr>
              <a:t>. Available at: https://www.istockphoto.com/photo/happy-pregnant-muslim-couple-relaxing-with-laptop-in-living-room-gm1473370612-503523958?phrase=pregnancy&amp;searchscope=image%2Cfilm [Accessed 7 Dec. 2023].</a:t>
            </a:r>
            <a:endParaRPr sz="800">
              <a:solidFill>
                <a:schemeClr val="dk1"/>
              </a:solidFill>
            </a:endParaRPr>
          </a:p>
          <a:p>
            <a:pPr indent="0" lvl="0" marL="0" rtl="0" algn="l">
              <a:spcBef>
                <a:spcPts val="1200"/>
              </a:spcBef>
              <a:spcAft>
                <a:spcPts val="0"/>
              </a:spcAft>
              <a:buNone/>
            </a:pPr>
            <a:r>
              <a:rPr lang="en" sz="800">
                <a:solidFill>
                  <a:schemeClr val="dk1"/>
                </a:solidFill>
              </a:rPr>
              <a:t>Prostock-Studio (2023b). </a:t>
            </a:r>
            <a:r>
              <a:rPr i="1" lang="en" sz="800">
                <a:solidFill>
                  <a:schemeClr val="dk1"/>
                </a:solidFill>
              </a:rPr>
              <a:t>Romantic Islamic Spouses Awaiting Baby Relaxing With Laptop At Home stock photo</a:t>
            </a:r>
            <a:r>
              <a:rPr lang="en" sz="800">
                <a:solidFill>
                  <a:schemeClr val="dk1"/>
                </a:solidFill>
              </a:rPr>
              <a:t>. [Online Image] </a:t>
            </a:r>
            <a:r>
              <a:rPr i="1" lang="en" sz="800">
                <a:solidFill>
                  <a:schemeClr val="dk1"/>
                </a:solidFill>
              </a:rPr>
              <a:t>Website</a:t>
            </a:r>
            <a:r>
              <a:rPr lang="en" sz="800">
                <a:solidFill>
                  <a:schemeClr val="dk1"/>
                </a:solidFill>
              </a:rPr>
              <a:t>. Available at: https://www.istockphoto.com/photo/romantic-islamic-spouses-awaiting-baby-relaxing-with-laptop-at-home-gm1473238828-503412438 [Accessed 7 Dec. 2023].</a:t>
            </a:r>
            <a:endParaRPr sz="800">
              <a:solidFill>
                <a:schemeClr val="dk1"/>
              </a:solidFill>
            </a:endParaRPr>
          </a:p>
          <a:p>
            <a:pPr indent="0" lvl="0" marL="0" rtl="0" algn="l">
              <a:spcBef>
                <a:spcPts val="1200"/>
              </a:spcBef>
              <a:spcAft>
                <a:spcPts val="0"/>
              </a:spcAft>
              <a:buNone/>
            </a:pPr>
            <a:r>
              <a:rPr lang="en" sz="800">
                <a:solidFill>
                  <a:schemeClr val="dk1"/>
                </a:solidFill>
              </a:rPr>
              <a:t>Ranson, A. (2010). </a:t>
            </a:r>
            <a:r>
              <a:rPr i="1" lang="en" sz="800">
                <a:solidFill>
                  <a:schemeClr val="dk1"/>
                </a:solidFill>
              </a:rPr>
              <a:t>HEURISTIC PLAY- TREASURE BASKETS</a:t>
            </a:r>
            <a:r>
              <a:rPr lang="en" sz="800">
                <a:solidFill>
                  <a:schemeClr val="dk1"/>
                </a:solidFill>
              </a:rPr>
              <a:t>. [Online Image] </a:t>
            </a:r>
            <a:r>
              <a:rPr i="1" lang="en" sz="800">
                <a:solidFill>
                  <a:schemeClr val="dk1"/>
                </a:solidFill>
              </a:rPr>
              <a:t>Blog</a:t>
            </a:r>
            <a:r>
              <a:rPr lang="en" sz="800">
                <a:solidFill>
                  <a:schemeClr val="dk1"/>
                </a:solidFill>
              </a:rPr>
              <a:t>. Available at: https://theimaginationtree.com/heuristic-play-treasure-baskets/ [Accessed 10 Dec. 2023].</a:t>
            </a:r>
            <a:endParaRPr sz="800">
              <a:solidFill>
                <a:schemeClr val="dk1"/>
              </a:solidFill>
            </a:endParaRPr>
          </a:p>
          <a:p>
            <a:pPr indent="0" lvl="0" marL="0" rtl="0" algn="l">
              <a:spcBef>
                <a:spcPts val="1200"/>
              </a:spcBef>
              <a:spcAft>
                <a:spcPts val="0"/>
              </a:spcAft>
              <a:buNone/>
            </a:pPr>
            <a:r>
              <a:rPr lang="en" sz="800">
                <a:solidFill>
                  <a:schemeClr val="dk1"/>
                </a:solidFill>
              </a:rPr>
              <a:t>Rice, C. (2023). Childcare costs: Average yearly fee for one child hits £10k. </a:t>
            </a:r>
            <a:r>
              <a:rPr i="1" lang="en" sz="800">
                <a:solidFill>
                  <a:schemeClr val="dk1"/>
                </a:solidFill>
              </a:rPr>
              <a:t>BBC News</a:t>
            </a:r>
            <a:r>
              <a:rPr lang="en" sz="800">
                <a:solidFill>
                  <a:schemeClr val="dk1"/>
                </a:solidFill>
              </a:rPr>
              <a:t>. [online] 6 Dec. Available at: https://www.bbc.co.uk/news/uk-northern-ireland-67630348 [Accessed 7 Dec. 2023].</a:t>
            </a:r>
            <a:endParaRPr sz="800">
              <a:solidFill>
                <a:schemeClr val="dk1"/>
              </a:solidFill>
            </a:endParaRPr>
          </a:p>
          <a:p>
            <a:pPr indent="0" lvl="0" marL="0" rtl="0" algn="l">
              <a:spcBef>
                <a:spcPts val="1200"/>
              </a:spcBef>
              <a:spcAft>
                <a:spcPts val="0"/>
              </a:spcAft>
              <a:buNone/>
            </a:pPr>
            <a:r>
              <a:rPr lang="en" sz="800">
                <a:solidFill>
                  <a:schemeClr val="dk1"/>
                </a:solidFill>
              </a:rPr>
              <a:t>Roberts, A. (2023). </a:t>
            </a:r>
            <a:r>
              <a:rPr i="1" lang="en" sz="800">
                <a:solidFill>
                  <a:schemeClr val="dk1"/>
                </a:solidFill>
              </a:rPr>
              <a:t>THE BEST TOYS FOR 2 YEAR OLDS</a:t>
            </a:r>
            <a:r>
              <a:rPr lang="en" sz="800">
                <a:solidFill>
                  <a:schemeClr val="dk1"/>
                </a:solidFill>
              </a:rPr>
              <a:t>. [Online Image] </a:t>
            </a:r>
            <a:r>
              <a:rPr i="1" lang="en" sz="800">
                <a:solidFill>
                  <a:schemeClr val="dk1"/>
                </a:solidFill>
              </a:rPr>
              <a:t>Website</a:t>
            </a:r>
            <a:r>
              <a:rPr lang="en" sz="800">
                <a:solidFill>
                  <a:schemeClr val="dk1"/>
                </a:solidFill>
              </a:rPr>
              <a:t>. Available at: https://www.emmasdiary.co.uk/baby-products/best-toys-2-year-olds [Accessed 5 Dec. 2023].</a:t>
            </a:r>
            <a:endParaRPr sz="800">
              <a:solidFill>
                <a:schemeClr val="dk1"/>
              </a:solidFill>
            </a:endParaRPr>
          </a:p>
          <a:p>
            <a:pPr indent="0" lvl="0" marL="0" rtl="0" algn="l">
              <a:spcBef>
                <a:spcPts val="1200"/>
              </a:spcBef>
              <a:spcAft>
                <a:spcPts val="0"/>
              </a:spcAft>
              <a:buNone/>
            </a:pPr>
            <a:r>
              <a:rPr lang="en" sz="800">
                <a:solidFill>
                  <a:schemeClr val="dk1"/>
                </a:solidFill>
              </a:rPr>
              <a:t>SBS Dateline (2016). </a:t>
            </a:r>
            <a:r>
              <a:rPr i="1" lang="en" sz="800">
                <a:solidFill>
                  <a:schemeClr val="dk1"/>
                </a:solidFill>
              </a:rPr>
              <a:t>Denmark’s Forest Kindergartens</a:t>
            </a:r>
            <a:r>
              <a:rPr lang="en" sz="800">
                <a:solidFill>
                  <a:schemeClr val="dk1"/>
                </a:solidFill>
              </a:rPr>
              <a:t>. </a:t>
            </a:r>
            <a:r>
              <a:rPr i="1" lang="en" sz="800">
                <a:solidFill>
                  <a:schemeClr val="dk1"/>
                </a:solidFill>
              </a:rPr>
              <a:t>YouTube</a:t>
            </a:r>
            <a:r>
              <a:rPr lang="en" sz="800">
                <a:solidFill>
                  <a:schemeClr val="dk1"/>
                </a:solidFill>
              </a:rPr>
              <a:t>. Available at: https://www.youtube.com/watch?v=Jkiij9dJfcw.</a:t>
            </a:r>
            <a:endParaRPr sz="800">
              <a:solidFill>
                <a:schemeClr val="dk1"/>
              </a:solidFill>
            </a:endParaRPr>
          </a:p>
          <a:p>
            <a:pPr indent="0" lvl="0" marL="0" rtl="0" algn="l">
              <a:spcBef>
                <a:spcPts val="1200"/>
              </a:spcBef>
              <a:spcAft>
                <a:spcPts val="1200"/>
              </a:spcAft>
              <a:buNone/>
            </a:pPr>
            <a:r>
              <a:t/>
            </a:r>
            <a:endParaRPr>
              <a:solidFill>
                <a:schemeClr val="dk1"/>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5" name="Shape 285"/>
        <p:cNvGrpSpPr/>
        <p:nvPr/>
      </p:nvGrpSpPr>
      <p:grpSpPr>
        <a:xfrm>
          <a:off x="0" y="0"/>
          <a:ext cx="0" cy="0"/>
          <a:chOff x="0" y="0"/>
          <a:chExt cx="0" cy="0"/>
        </a:xfrm>
      </p:grpSpPr>
      <p:sp>
        <p:nvSpPr>
          <p:cNvPr id="286" name="Google Shape;286;p37"/>
          <p:cNvSpPr txBox="1"/>
          <p:nvPr/>
        </p:nvSpPr>
        <p:spPr>
          <a:xfrm>
            <a:off x="0" y="0"/>
            <a:ext cx="8886900" cy="5910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rPr>
              <a:t>Shirota, Y. (2018). </a:t>
            </a:r>
            <a:r>
              <a:rPr i="1" lang="en" sz="800">
                <a:solidFill>
                  <a:schemeClr val="dk1"/>
                </a:solidFill>
              </a:rPr>
              <a:t>Charming Girl</a:t>
            </a:r>
            <a:r>
              <a:rPr lang="en" sz="800">
                <a:solidFill>
                  <a:schemeClr val="dk1"/>
                </a:solidFill>
              </a:rPr>
              <a:t>. [Online Image] </a:t>
            </a:r>
            <a:r>
              <a:rPr i="1" lang="en" sz="800">
                <a:solidFill>
                  <a:schemeClr val="dk1"/>
                </a:solidFill>
              </a:rPr>
              <a:t>Unsplash</a:t>
            </a:r>
            <a:r>
              <a:rPr lang="en" sz="800">
                <a:solidFill>
                  <a:schemeClr val="dk1"/>
                </a:solidFill>
              </a:rPr>
              <a:t>. Available at: https://unsplash.com/photos/boy-sitting-on-white-cloth-surrounded-by-toys-p0hDztR46cw [Accessed 18 Jan. 2024].</a:t>
            </a:r>
            <a:endParaRPr sz="800">
              <a:solidFill>
                <a:schemeClr val="dk1"/>
              </a:solidFill>
            </a:endParaRPr>
          </a:p>
          <a:p>
            <a:pPr indent="0" lvl="0" marL="0" rtl="0" algn="l">
              <a:spcBef>
                <a:spcPts val="1200"/>
              </a:spcBef>
              <a:spcAft>
                <a:spcPts val="0"/>
              </a:spcAft>
              <a:buNone/>
            </a:pPr>
            <a:r>
              <a:rPr lang="en" sz="800">
                <a:solidFill>
                  <a:schemeClr val="dk1"/>
                </a:solidFill>
              </a:rPr>
              <a:t>SolStock (2022). </a:t>
            </a:r>
            <a:r>
              <a:rPr i="1" lang="en" sz="800">
                <a:solidFill>
                  <a:schemeClr val="dk1"/>
                </a:solidFill>
              </a:rPr>
              <a:t>Busy at the Food Bank stock photo</a:t>
            </a:r>
            <a:r>
              <a:rPr lang="en" sz="800">
                <a:solidFill>
                  <a:schemeClr val="dk1"/>
                </a:solidFill>
              </a:rPr>
              <a:t>. [Online image] </a:t>
            </a:r>
            <a:r>
              <a:rPr i="1" lang="en" sz="800">
                <a:solidFill>
                  <a:schemeClr val="dk1"/>
                </a:solidFill>
              </a:rPr>
              <a:t>Website</a:t>
            </a:r>
            <a:r>
              <a:rPr lang="en" sz="800">
                <a:solidFill>
                  <a:schemeClr val="dk1"/>
                </a:solidFill>
              </a:rPr>
              <a:t>. Available at: https://www.istockphoto.com/photo/busy-at-the-food-bank-gm1408433530-459289810?phrase=poverty&amp;searchscope=image%2Cfilm [Accessed 7 Dec. 2023].</a:t>
            </a:r>
            <a:endParaRPr sz="800">
              <a:solidFill>
                <a:schemeClr val="dk1"/>
              </a:solidFill>
            </a:endParaRPr>
          </a:p>
          <a:p>
            <a:pPr indent="0" lvl="0" marL="0" rtl="0" algn="l">
              <a:spcBef>
                <a:spcPts val="1200"/>
              </a:spcBef>
              <a:spcAft>
                <a:spcPts val="0"/>
              </a:spcAft>
              <a:buNone/>
            </a:pPr>
            <a:r>
              <a:rPr lang="en" sz="800">
                <a:solidFill>
                  <a:schemeClr val="dk1"/>
                </a:solidFill>
              </a:rPr>
              <a:t>St Patrick's Mental Health Service (2016). </a:t>
            </a:r>
            <a:r>
              <a:rPr i="1" lang="en" sz="800">
                <a:solidFill>
                  <a:schemeClr val="dk1"/>
                </a:solidFill>
              </a:rPr>
              <a:t>Childhood and our adult mental health</a:t>
            </a:r>
            <a:r>
              <a:rPr lang="en" sz="800">
                <a:solidFill>
                  <a:schemeClr val="dk1"/>
                </a:solidFill>
              </a:rPr>
              <a:t>. [Online Image] </a:t>
            </a:r>
            <a:r>
              <a:rPr i="1" lang="en" sz="800">
                <a:solidFill>
                  <a:schemeClr val="dk1"/>
                </a:solidFill>
              </a:rPr>
              <a:t>stpatricks.ie</a:t>
            </a:r>
            <a:r>
              <a:rPr lang="en" sz="800">
                <a:solidFill>
                  <a:schemeClr val="dk1"/>
                </a:solidFill>
              </a:rPr>
              <a:t>. Available at: https://www.stpatricks.ie/media-centre/blogs-articles/2016/august/childhood-and-our-adult-mental-health [Accessed 19 Jan. 2024].</a:t>
            </a:r>
            <a:endParaRPr sz="800">
              <a:solidFill>
                <a:schemeClr val="dk1"/>
              </a:solidFill>
            </a:endParaRPr>
          </a:p>
          <a:p>
            <a:pPr indent="0" lvl="0" marL="0" rtl="0" algn="l">
              <a:spcBef>
                <a:spcPts val="1200"/>
              </a:spcBef>
              <a:spcAft>
                <a:spcPts val="0"/>
              </a:spcAft>
              <a:buNone/>
            </a:pPr>
            <a:r>
              <a:rPr lang="en" sz="800">
                <a:solidFill>
                  <a:schemeClr val="dk1"/>
                </a:solidFill>
              </a:rPr>
              <a:t>Starikova, I. (2022). </a:t>
            </a:r>
            <a:r>
              <a:rPr i="1" lang="en" sz="800">
                <a:solidFill>
                  <a:schemeClr val="dk1"/>
                </a:solidFill>
              </a:rPr>
              <a:t>A cardboard egg box, the cells of which are painted in different colors.</a:t>
            </a:r>
            <a:r>
              <a:rPr lang="en" sz="800">
                <a:solidFill>
                  <a:schemeClr val="dk1"/>
                </a:solidFill>
              </a:rPr>
              <a:t> [Online Image] </a:t>
            </a:r>
            <a:r>
              <a:rPr i="1" lang="en" sz="800">
                <a:solidFill>
                  <a:schemeClr val="dk1"/>
                </a:solidFill>
              </a:rPr>
              <a:t>Website</a:t>
            </a:r>
            <a:r>
              <a:rPr lang="en" sz="800">
                <a:solidFill>
                  <a:schemeClr val="dk1"/>
                </a:solidFill>
              </a:rPr>
              <a:t>. Available at: https://www.istockphoto.com/photo/a-cardboard-egg-box-the-cells-of-which-are-painted-in-different-colors-montessori-gm1415024609-463543820?phrase=Montessori+&amp;searchscope=image%2Cfilm [Accessed 7 Dec. 2023].</a:t>
            </a:r>
            <a:endParaRPr sz="800">
              <a:solidFill>
                <a:schemeClr val="dk1"/>
              </a:solidFill>
            </a:endParaRPr>
          </a:p>
          <a:p>
            <a:pPr indent="0" lvl="0" marL="0" rtl="0" algn="l">
              <a:spcBef>
                <a:spcPts val="1200"/>
              </a:spcBef>
              <a:spcAft>
                <a:spcPts val="0"/>
              </a:spcAft>
              <a:buNone/>
            </a:pPr>
            <a:r>
              <a:rPr i="1" lang="en" sz="800">
                <a:solidFill>
                  <a:schemeClr val="dk1"/>
                </a:solidFill>
              </a:rPr>
              <a:t>Statutory framework for the early years foundation stage</a:t>
            </a:r>
            <a:r>
              <a:rPr lang="en" sz="800">
                <a:solidFill>
                  <a:schemeClr val="dk1"/>
                </a:solidFill>
              </a:rPr>
              <a:t>. Available at: https://assets.publishing.service.gov.uk/government/uploads/system/uploads/attachment_data/file/1170108/EYFS_framework_from_September_2023.pdf [Accessed 7 Dec. 2023].</a:t>
            </a:r>
            <a:endParaRPr sz="800">
              <a:solidFill>
                <a:schemeClr val="dk1"/>
              </a:solidFill>
            </a:endParaRPr>
          </a:p>
          <a:p>
            <a:pPr indent="0" lvl="0" marL="0" rtl="0" algn="l">
              <a:spcBef>
                <a:spcPts val="1200"/>
              </a:spcBef>
              <a:spcAft>
                <a:spcPts val="0"/>
              </a:spcAft>
              <a:buNone/>
            </a:pPr>
            <a:r>
              <a:rPr lang="en" sz="800">
                <a:solidFill>
                  <a:schemeClr val="dk1"/>
                </a:solidFill>
              </a:rPr>
              <a:t>Sunmarke (2023). </a:t>
            </a:r>
            <a:r>
              <a:rPr i="1" lang="en" sz="800">
                <a:solidFill>
                  <a:schemeClr val="dk1"/>
                </a:solidFill>
              </a:rPr>
              <a:t>EYFS Dubai | Early Years Foundation Stage Curriculum | Sunmarke British Education School Dubai</a:t>
            </a:r>
            <a:r>
              <a:rPr lang="en" sz="800">
                <a:solidFill>
                  <a:schemeClr val="dk1"/>
                </a:solidFill>
              </a:rPr>
              <a:t>. [online] Sunmarke School | British Curriculum | International School in Dubai. Available at: https://www.sunmarke.com/learning/eyfs/early-years-curriculum/ [Accessed 22 Jan. 2024].</a:t>
            </a:r>
            <a:endParaRPr sz="800">
              <a:solidFill>
                <a:schemeClr val="dk1"/>
              </a:solidFill>
            </a:endParaRPr>
          </a:p>
          <a:p>
            <a:pPr indent="0" lvl="0" marL="0" rtl="0" algn="l">
              <a:spcBef>
                <a:spcPts val="1200"/>
              </a:spcBef>
              <a:spcAft>
                <a:spcPts val="0"/>
              </a:spcAft>
              <a:buNone/>
            </a:pPr>
            <a:r>
              <a:rPr lang="en" sz="800">
                <a:solidFill>
                  <a:schemeClr val="dk1"/>
                </a:solidFill>
              </a:rPr>
              <a:t>Swedish Institute (2022). </a:t>
            </a:r>
            <a:r>
              <a:rPr i="1" lang="en" sz="800">
                <a:solidFill>
                  <a:schemeClr val="dk1"/>
                </a:solidFill>
              </a:rPr>
              <a:t>The Swedish school system</a:t>
            </a:r>
            <a:r>
              <a:rPr lang="en" sz="800">
                <a:solidFill>
                  <a:schemeClr val="dk1"/>
                </a:solidFill>
              </a:rPr>
              <a:t>. [online] sweden.se. Available at: https://sweden.se/life/society/the-swedish-school-system.</a:t>
            </a:r>
            <a:endParaRPr sz="800">
              <a:solidFill>
                <a:schemeClr val="dk1"/>
              </a:solidFill>
            </a:endParaRPr>
          </a:p>
          <a:p>
            <a:pPr indent="0" lvl="0" marL="0" rtl="0" algn="l">
              <a:spcBef>
                <a:spcPts val="1200"/>
              </a:spcBef>
              <a:spcAft>
                <a:spcPts val="0"/>
              </a:spcAft>
              <a:buNone/>
            </a:pPr>
            <a:r>
              <a:rPr lang="en" sz="800">
                <a:solidFill>
                  <a:schemeClr val="dk1"/>
                </a:solidFill>
              </a:rPr>
              <a:t>Tassoni, P. (2011). </a:t>
            </a:r>
            <a:r>
              <a:rPr i="1" lang="en" sz="800">
                <a:solidFill>
                  <a:schemeClr val="dk1"/>
                </a:solidFill>
              </a:rPr>
              <a:t>Positive Relationships: A parent’s guide to ... treasure baskets</a:t>
            </a:r>
            <a:r>
              <a:rPr lang="en" sz="800">
                <a:solidFill>
                  <a:schemeClr val="dk1"/>
                </a:solidFill>
              </a:rPr>
              <a:t>. [online] Nursery World. Available at: https://www.nurseryworld.co.uk/features/article/positive-relationships-a-parent-s-guide-to-treasure-baskets [Accessed 10 Dec. 2023].</a:t>
            </a:r>
            <a:endParaRPr sz="800">
              <a:solidFill>
                <a:schemeClr val="dk1"/>
              </a:solidFill>
            </a:endParaRPr>
          </a:p>
          <a:p>
            <a:pPr indent="0" lvl="0" marL="0" rtl="0" algn="l">
              <a:spcBef>
                <a:spcPts val="1200"/>
              </a:spcBef>
              <a:spcAft>
                <a:spcPts val="0"/>
              </a:spcAft>
              <a:buNone/>
            </a:pPr>
            <a:r>
              <a:rPr lang="en" sz="800">
                <a:solidFill>
                  <a:schemeClr val="dk1"/>
                </a:solidFill>
              </a:rPr>
              <a:t>Teach Early Years (2023). </a:t>
            </a:r>
            <a:r>
              <a:rPr i="1" lang="en" sz="800">
                <a:solidFill>
                  <a:schemeClr val="dk1"/>
                </a:solidFill>
              </a:rPr>
              <a:t>Making Treasure Baskets | Learning and Development</a:t>
            </a:r>
            <a:r>
              <a:rPr lang="en" sz="800">
                <a:solidFill>
                  <a:schemeClr val="dk1"/>
                </a:solidFill>
              </a:rPr>
              <a:t>. [online] Teach Early Years. Available at: https://www.teachearlyyears.com/learning-and-development/view/making-treasure-baskets [Accessed 7 Dec. 2023].</a:t>
            </a:r>
            <a:endParaRPr sz="800">
              <a:solidFill>
                <a:schemeClr val="dk1"/>
              </a:solidFill>
            </a:endParaRPr>
          </a:p>
          <a:p>
            <a:pPr indent="0" lvl="0" marL="0" rtl="0" algn="l">
              <a:spcBef>
                <a:spcPts val="1200"/>
              </a:spcBef>
              <a:spcAft>
                <a:spcPts val="0"/>
              </a:spcAft>
              <a:buNone/>
            </a:pPr>
            <a:r>
              <a:rPr lang="en" sz="800">
                <a:solidFill>
                  <a:schemeClr val="dk1"/>
                </a:solidFill>
              </a:rPr>
              <a:t>TED (2015). </a:t>
            </a:r>
            <a:r>
              <a:rPr i="1" lang="en" sz="800">
                <a:solidFill>
                  <a:schemeClr val="dk1"/>
                </a:solidFill>
              </a:rPr>
              <a:t>The best kindergarten you’ve ever seen | Takaharu Tezuka</a:t>
            </a:r>
            <a:r>
              <a:rPr lang="en" sz="800">
                <a:solidFill>
                  <a:schemeClr val="dk1"/>
                </a:solidFill>
              </a:rPr>
              <a:t>. [online] www.youtube.com. Available at: https://www.youtube.com/watch?v=J5jwEyDaR-0.</a:t>
            </a:r>
            <a:endParaRPr sz="800">
              <a:solidFill>
                <a:schemeClr val="dk1"/>
              </a:solidFill>
            </a:endParaRPr>
          </a:p>
          <a:p>
            <a:pPr indent="0" lvl="0" marL="0" rtl="0" algn="l">
              <a:spcBef>
                <a:spcPts val="1200"/>
              </a:spcBef>
              <a:spcAft>
                <a:spcPts val="0"/>
              </a:spcAft>
              <a:buNone/>
            </a:pPr>
            <a:r>
              <a:rPr lang="en" sz="800">
                <a:solidFill>
                  <a:schemeClr val="dk1"/>
                </a:solidFill>
              </a:rPr>
              <a:t>The Early Childhood Academy (2019). </a:t>
            </a:r>
            <a:r>
              <a:rPr i="1" lang="en" sz="800">
                <a:solidFill>
                  <a:schemeClr val="dk1"/>
                </a:solidFill>
              </a:rPr>
              <a:t>Respect Preschool - 6 Ways to Teach Respect to Preschool Children</a:t>
            </a:r>
            <a:r>
              <a:rPr lang="en" sz="800">
                <a:solidFill>
                  <a:schemeClr val="dk1"/>
                </a:solidFill>
              </a:rPr>
              <a:t>. [online] The Early Childhood Academy. Available at: https://theearlychildhoodacademy.com/respect-preschool/.</a:t>
            </a:r>
            <a:endParaRPr sz="800">
              <a:solidFill>
                <a:schemeClr val="dk1"/>
              </a:solidFill>
            </a:endParaRPr>
          </a:p>
          <a:p>
            <a:pPr indent="0" lvl="0" marL="0" rtl="0" algn="l">
              <a:spcBef>
                <a:spcPts val="1200"/>
              </a:spcBef>
              <a:spcAft>
                <a:spcPts val="0"/>
              </a:spcAft>
              <a:buNone/>
            </a:pPr>
            <a:r>
              <a:rPr lang="en" sz="800">
                <a:solidFill>
                  <a:schemeClr val="dk1"/>
                </a:solidFill>
              </a:rPr>
              <a:t>The Early Years &amp; Childcare Service (2021). </a:t>
            </a:r>
            <a:r>
              <a:rPr i="1" lang="en" sz="800">
                <a:solidFill>
                  <a:schemeClr val="dk1"/>
                </a:solidFill>
              </a:rPr>
              <a:t>Exploring Pedagogy - Introducing Urie Bronfenbrenner</a:t>
            </a:r>
            <a:r>
              <a:rPr lang="en" sz="800">
                <a:solidFill>
                  <a:schemeClr val="dk1"/>
                </a:solidFill>
              </a:rPr>
              <a:t>. [online] The Education People. Available at: https://www.theeducationpeople.org/blog/exploring-pedagogy-introducing-urie-bronfenbrenner/ [Accessed 7 Dec. 2023].</a:t>
            </a:r>
            <a:endParaRPr sz="800">
              <a:solidFill>
                <a:schemeClr val="dk1"/>
              </a:solidFill>
            </a:endParaRPr>
          </a:p>
          <a:p>
            <a:pPr indent="0" lvl="0" marL="0" rtl="0" algn="l">
              <a:spcBef>
                <a:spcPts val="1200"/>
              </a:spcBef>
              <a:spcAft>
                <a:spcPts val="0"/>
              </a:spcAft>
              <a:buNone/>
            </a:pPr>
            <a:r>
              <a:rPr lang="en" sz="800">
                <a:solidFill>
                  <a:schemeClr val="dk1"/>
                </a:solidFill>
              </a:rPr>
              <a:t>The Pikler Collection (2012). </a:t>
            </a:r>
            <a:r>
              <a:rPr i="1" lang="en" sz="800">
                <a:solidFill>
                  <a:schemeClr val="dk1"/>
                </a:solidFill>
              </a:rPr>
              <a:t>Relationship</a:t>
            </a:r>
            <a:r>
              <a:rPr lang="en" sz="800">
                <a:solidFill>
                  <a:schemeClr val="dk1"/>
                </a:solidFill>
              </a:rPr>
              <a:t>. [online] The Pikler Collection. Available at: https://thepiklercollection.weebly.com/relationship.html.</a:t>
            </a:r>
            <a:endParaRPr sz="800">
              <a:solidFill>
                <a:schemeClr val="dk1"/>
              </a:solidFill>
            </a:endParaRPr>
          </a:p>
          <a:p>
            <a:pPr indent="0" lvl="0" marL="0" rtl="0" algn="l">
              <a:spcBef>
                <a:spcPts val="1200"/>
              </a:spcBef>
              <a:spcAft>
                <a:spcPts val="0"/>
              </a:spcAft>
              <a:buNone/>
            </a:pPr>
            <a:r>
              <a:rPr lang="en" sz="800">
                <a:solidFill>
                  <a:schemeClr val="dk1"/>
                </a:solidFill>
              </a:rPr>
              <a:t>tts group (2018). </a:t>
            </a:r>
            <a:r>
              <a:rPr i="1" lang="en" sz="800">
                <a:solidFill>
                  <a:schemeClr val="dk1"/>
                </a:solidFill>
              </a:rPr>
              <a:t>The appeal of Treasure Baskets</a:t>
            </a:r>
            <a:r>
              <a:rPr lang="en" sz="800">
                <a:solidFill>
                  <a:schemeClr val="dk1"/>
                </a:solidFill>
              </a:rPr>
              <a:t>. [Online Image] </a:t>
            </a:r>
            <a:r>
              <a:rPr i="1" lang="en" sz="800">
                <a:solidFill>
                  <a:schemeClr val="dk1"/>
                </a:solidFill>
              </a:rPr>
              <a:t>Website</a:t>
            </a:r>
            <a:r>
              <a:rPr lang="en" sz="800">
                <a:solidFill>
                  <a:schemeClr val="dk1"/>
                </a:solidFill>
              </a:rPr>
              <a:t>. Available at: https://www.tts-group.co.uk/blog/2018/05/22/the-appeal-of-treasure-baskets.html [Accessed 10 Dec. 2023].</a:t>
            </a:r>
            <a:endParaRPr sz="800">
              <a:solidFill>
                <a:schemeClr val="dk1"/>
              </a:solidFill>
            </a:endParaRPr>
          </a:p>
          <a:p>
            <a:pPr indent="0" lvl="0" marL="0" rtl="0" algn="l">
              <a:spcBef>
                <a:spcPts val="1200"/>
              </a:spcBef>
              <a:spcAft>
                <a:spcPts val="0"/>
              </a:spcAft>
              <a:buNone/>
            </a:pPr>
            <a:r>
              <a:t/>
            </a:r>
            <a:endParaRPr sz="800">
              <a:solidFill>
                <a:schemeClr val="dk1"/>
              </a:solidFill>
            </a:endParaRPr>
          </a:p>
          <a:p>
            <a:pPr indent="0" lvl="0" marL="0" rtl="0" algn="l">
              <a:spcBef>
                <a:spcPts val="1200"/>
              </a:spcBef>
              <a:spcAft>
                <a:spcPts val="1200"/>
              </a:spcAft>
              <a:buNone/>
            </a:pPr>
            <a:r>
              <a:t/>
            </a:r>
            <a:endParaRPr>
              <a:solidFill>
                <a:schemeClr val="dk1"/>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0" name="Shape 290"/>
        <p:cNvGrpSpPr/>
        <p:nvPr/>
      </p:nvGrpSpPr>
      <p:grpSpPr>
        <a:xfrm>
          <a:off x="0" y="0"/>
          <a:ext cx="0" cy="0"/>
          <a:chOff x="0" y="0"/>
          <a:chExt cx="0" cy="0"/>
        </a:xfrm>
      </p:grpSpPr>
      <p:sp>
        <p:nvSpPr>
          <p:cNvPr id="291" name="Google Shape;291;p38"/>
          <p:cNvSpPr txBox="1"/>
          <p:nvPr/>
        </p:nvSpPr>
        <p:spPr>
          <a:xfrm>
            <a:off x="0" y="0"/>
            <a:ext cx="8886900" cy="2154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800">
                <a:solidFill>
                  <a:schemeClr val="dk1"/>
                </a:solidFill>
              </a:rPr>
              <a:t>UCL (2023). </a:t>
            </a:r>
            <a:r>
              <a:rPr i="1" lang="en" sz="800">
                <a:solidFill>
                  <a:schemeClr val="dk1"/>
                </a:solidFill>
              </a:rPr>
              <a:t>Food banks in early years settings</a:t>
            </a:r>
            <a:r>
              <a:rPr lang="en" sz="800">
                <a:solidFill>
                  <a:schemeClr val="dk1"/>
                </a:solidFill>
              </a:rPr>
              <a:t>. [online] IOE - Faculty of Education and Society. Available at: https://www.ucl.ac.uk/ioe/departments-and-centres/centres/helen-hamlyn-centre-pedagogy-0-11-years/research-themes/social-justice/food-banks-early-years-settings [Accessed 19 Jan. 2024].</a:t>
            </a:r>
            <a:endParaRPr sz="800">
              <a:solidFill>
                <a:schemeClr val="dk1"/>
              </a:solidFill>
            </a:endParaRPr>
          </a:p>
          <a:p>
            <a:pPr indent="0" lvl="0" marL="0" rtl="0" algn="l">
              <a:spcBef>
                <a:spcPts val="1200"/>
              </a:spcBef>
              <a:spcAft>
                <a:spcPts val="0"/>
              </a:spcAft>
              <a:buNone/>
            </a:pPr>
            <a:r>
              <a:rPr lang="en" sz="800">
                <a:solidFill>
                  <a:schemeClr val="dk1"/>
                </a:solidFill>
              </a:rPr>
              <a:t>UNICEF (2019). </a:t>
            </a:r>
            <a:r>
              <a:rPr i="1" lang="en" sz="800">
                <a:solidFill>
                  <a:schemeClr val="dk1"/>
                </a:solidFill>
              </a:rPr>
              <a:t>Mongolia | A World Ready to Learn | UNICEF</a:t>
            </a:r>
            <a:r>
              <a:rPr lang="en" sz="800">
                <a:solidFill>
                  <a:schemeClr val="dk1"/>
                </a:solidFill>
              </a:rPr>
              <a:t>. [online] www.youtube.com. Available at: https://www.youtube.com/watch?v=tDJXTQWt1Mc&amp;t=1s [Accessed 26 Jan. 2024].</a:t>
            </a:r>
            <a:endParaRPr sz="800">
              <a:solidFill>
                <a:schemeClr val="dk1"/>
              </a:solidFill>
            </a:endParaRPr>
          </a:p>
          <a:p>
            <a:pPr indent="0" lvl="0" marL="0" rtl="0" algn="l">
              <a:spcBef>
                <a:spcPts val="1200"/>
              </a:spcBef>
              <a:spcAft>
                <a:spcPts val="0"/>
              </a:spcAft>
              <a:buNone/>
            </a:pPr>
            <a:r>
              <a:rPr lang="en" sz="800">
                <a:solidFill>
                  <a:schemeClr val="dk1"/>
                </a:solidFill>
              </a:rPr>
              <a:t>Unicef (2022). </a:t>
            </a:r>
            <a:r>
              <a:rPr i="1" lang="en" sz="800">
                <a:solidFill>
                  <a:schemeClr val="dk1"/>
                </a:solidFill>
              </a:rPr>
              <a:t>Early Childhood Development and Climate Change</a:t>
            </a:r>
            <a:r>
              <a:rPr lang="en" sz="800">
                <a:solidFill>
                  <a:schemeClr val="dk1"/>
                </a:solidFill>
              </a:rPr>
              <a:t>. [online] Available at: https://www.unicef.org/eap/media/12801/file/UNICEF%20EAPRO%20ECD%20and%20Climate%20Change%20Advocacy%20Brief%20doc.pdf [Accessed 22 Jan. 2024].</a:t>
            </a:r>
            <a:endParaRPr sz="800">
              <a:solidFill>
                <a:schemeClr val="dk1"/>
              </a:solidFill>
            </a:endParaRPr>
          </a:p>
          <a:p>
            <a:pPr indent="0" lvl="0" marL="0" rtl="0" algn="l">
              <a:spcBef>
                <a:spcPts val="1200"/>
              </a:spcBef>
              <a:spcAft>
                <a:spcPts val="0"/>
              </a:spcAft>
              <a:buNone/>
            </a:pPr>
            <a:r>
              <a:rPr lang="en" sz="800">
                <a:solidFill>
                  <a:schemeClr val="dk1"/>
                </a:solidFill>
              </a:rPr>
              <a:t>Wallander, J.L., Berry, S., Carr, P.A., Peterson, E.R., Waldie, K.E., Marks, E., D’Souza, S. and Morton, S.M.B. (2021). Patterns of risk exposure in first 1,000 days of life and health, behavior, and education-related problems at age 4.5: evidence from Growing Up in New Zealand, a longitudinal cohort study. </a:t>
            </a:r>
            <a:r>
              <a:rPr i="1" lang="en" sz="800">
                <a:solidFill>
                  <a:schemeClr val="dk1"/>
                </a:solidFill>
              </a:rPr>
              <a:t>BMC Pediatrics</a:t>
            </a:r>
            <a:r>
              <a:rPr lang="en" sz="800">
                <a:solidFill>
                  <a:schemeClr val="dk1"/>
                </a:solidFill>
              </a:rPr>
              <a:t>, [online] 21(1). doi:https://doi.org/10.1186/s12887-021-02652-w.</a:t>
            </a:r>
            <a:endParaRPr sz="800">
              <a:solidFill>
                <a:schemeClr val="dk1"/>
              </a:solidFill>
            </a:endParaRPr>
          </a:p>
          <a:p>
            <a:pPr indent="0" lvl="0" marL="0" rtl="0" algn="l">
              <a:spcBef>
                <a:spcPts val="1200"/>
              </a:spcBef>
              <a:spcAft>
                <a:spcPts val="1200"/>
              </a:spcAft>
              <a:buNone/>
            </a:pPr>
            <a:r>
              <a:rPr lang="en" sz="800">
                <a:solidFill>
                  <a:schemeClr val="dk1"/>
                </a:solidFill>
              </a:rPr>
              <a:t>Weinstein, N. (2021). Best practice: Supporting children affected by trauma - In hiding. </a:t>
            </a:r>
            <a:r>
              <a:rPr i="1" lang="en" sz="800">
                <a:solidFill>
                  <a:schemeClr val="dk1"/>
                </a:solidFill>
              </a:rPr>
              <a:t>Nursery World</a:t>
            </a:r>
            <a:r>
              <a:rPr lang="en" sz="800">
                <a:solidFill>
                  <a:schemeClr val="dk1"/>
                </a:solidFill>
              </a:rPr>
              <a:t>. [online] 31 Aug. Available at: https://www.nurseryworld.co.uk/features/article/best-practice-supporting-children-affected-by-trauma-in-hiding [Accessed 19 Jan. 2024].</a:t>
            </a:r>
            <a:endParaRPr sz="800">
              <a:solidFill>
                <a:schemeClr val="dk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