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790F"/>
    <a:srgbClr val="F31403"/>
    <a:srgbClr val="F10F75"/>
    <a:srgbClr val="990099"/>
    <a:srgbClr val="3333FF"/>
    <a:srgbClr val="33CC33"/>
    <a:srgbClr val="F34515"/>
    <a:srgbClr val="1E12BA"/>
    <a:srgbClr val="0CC6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43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98A40-AEE4-44FC-A6DC-41A9321052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A323D1-1ECE-4F19-94A5-FF52F2A323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9EFA9-5FD9-4F65-81A4-D54F9EC13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5C4F-CF99-45A3-82F4-599AD399FC3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0D13C-7922-48E0-9900-25C78F7DA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94E22-CB9F-40F4-AF38-D76712643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80D3D-6384-42F0-8290-EE4FA2F10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067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8D2D9-9FF9-40C7-83F6-60362CAB9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FAA5F-F215-4030-9FE1-049B1A32F8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E5E6FC-D928-4064-8DA7-CCE1C7C81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5C4F-CF99-45A3-82F4-599AD399FC3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A5122-BA62-4D16-885A-036D3FEA1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C31D5D-1E16-4374-A479-F02A874FC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80D3D-6384-42F0-8290-EE4FA2F10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305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565DE-F591-49E8-889D-4C7AA268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9DCEE9-6EBF-4C53-BD83-DEC3F5B326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0E04EF-BE13-4EB1-8D9C-1D9E50B27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5C4F-CF99-45A3-82F4-599AD399FC3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34A69D-15E1-4E2F-88C6-241496AAE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AFBC7-E058-413A-97B4-4A596FD85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80D3D-6384-42F0-8290-EE4FA2F10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17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DF861-54DD-4E26-83A5-9700C255A5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A34C9-C26C-400B-A542-D9FA16E9DC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6720CB-819B-463B-85BF-C4081CEA05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8B5F70-D348-4D0D-AE4E-1E3C5C714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5C4F-CF99-45A3-82F4-599AD399FC3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06438B-A8D0-4E65-A7F2-EB7F28B27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AA5498-5885-4055-93BF-2A0E8D8A3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80D3D-6384-42F0-8290-EE4FA2F10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059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A464D-2F71-4CE6-AC93-090B08F1A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8CF846-138B-436B-BB71-033C9A790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8F78E7-0A59-414C-9E97-4859EA9583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52F79A-B401-4339-AA73-B93DF22814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8542C8-C34F-43AE-BBD8-90417488BF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157DAD-0F01-44C9-AF1F-040146421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5C4F-CF99-45A3-82F4-599AD399FC3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14F78F-FBFB-4363-ACE3-3B1394976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355F73-B35F-4091-B614-9E96823C2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80D3D-6384-42F0-8290-EE4FA2F10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243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48103-943E-4626-92EA-51AF057DA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4BC0BD-9FA3-44DA-A9D5-E79AE8208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5C4F-CF99-45A3-82F4-599AD399FC3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AE04B9-D7F1-45F5-A4C4-0968C1B51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F01BF8-5D29-4BC8-A2D8-341CB83214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80D3D-6384-42F0-8290-EE4FA2F10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388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9A0FDF-FDA8-4836-84EE-E08493D2A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5C4F-CF99-45A3-82F4-599AD399FC3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321D6F-9921-4F5A-B01D-3E78D98D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37B7B4-343A-4D3F-B426-D477C343F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80D3D-6384-42F0-8290-EE4FA2F10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746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B1053-8B41-43F9-9F76-0BC5861DC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641E2-16BD-41B9-A86A-8683B4B7CC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3DC814-2CF5-4B3A-BCB7-95FB657615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921251-ACBD-4DB3-9B77-AB2295C34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5C4F-CF99-45A3-82F4-599AD399FC3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B9BA07-9668-4742-8240-98C25CF1C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B99ABF-87F7-47DD-B705-C981DA9750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80D3D-6384-42F0-8290-EE4FA2F10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099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1C5E7-4845-49D3-A594-6D9E9BD53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751775-01A9-4386-A487-6408E922C2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D5E137-3625-4734-AB13-EFA3917B7D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6553D1-BC9F-47D3-8527-CDF9038AE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5C4F-CF99-45A3-82F4-599AD399FC3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7B1DF0-9533-48A6-8947-F5327FED3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A5BF8C-AFDA-4490-8E36-C4532A807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80D3D-6384-42F0-8290-EE4FA2F10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558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87689-9059-4EDB-AEF1-81A05BAD1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79A489-0CF3-45BE-9BF9-25009C53B4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6B0C0A-0A10-4487-B3E8-9F907DAFC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5C4F-CF99-45A3-82F4-599AD399FC3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B8C7D5-1225-458E-B94F-6B4D55654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382FB-A680-4BFC-9442-6D76DECD9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80D3D-6384-42F0-8290-EE4FA2F10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238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2E121A-1CCF-4436-B0C7-E8CC43F5BA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EE0844-21C4-485F-8D89-FA52A952F0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63AAC7-A974-46E1-9493-B6ED3C084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5C4F-CF99-45A3-82F4-599AD399FC3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13B3C6-7DF9-4F7E-9BFE-603FF4D8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EC0884-A408-4E2D-AE31-61AB8E522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80D3D-6384-42F0-8290-EE4FA2F10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936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DC32DC-E26A-4C8C-8903-5A36C6440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F2623F-78CD-4FFB-A0F1-FE5321F6D2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F11D8-49F9-4329-8B22-42E60EB323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2C5C4F-CF99-45A3-82F4-599AD399FC3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E25B47-53F2-4598-BC44-C528133085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69958-477F-49C3-9502-E6F4DB3FA2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B80D3D-6384-42F0-8290-EE4FA2F10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814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70961A0-792D-4C8D-BE3A-5F095B0BD9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682" y="0"/>
            <a:ext cx="12111318" cy="6858000"/>
          </a:xfrm>
        </p:spPr>
        <p:txBody>
          <a:bodyPr>
            <a:normAutofit lnSpcReduction="10000"/>
          </a:bodyPr>
          <a:lstStyle/>
          <a:p>
            <a:r>
              <a:rPr lang="en-GB" sz="2800" u="sng" dirty="0" err="1">
                <a:latin typeface="Comic Sans MS" panose="030F0702030302020204" pitchFamily="66" charset="0"/>
              </a:rPr>
              <a:t>En</a:t>
            </a:r>
            <a:r>
              <a:rPr lang="en-GB" sz="2800" u="sng" dirty="0">
                <a:latin typeface="Comic Sans MS" panose="030F0702030302020204" pitchFamily="66" charset="0"/>
              </a:rPr>
              <a:t> </a:t>
            </a:r>
            <a:r>
              <a:rPr lang="en-GB" sz="2800" u="sng" dirty="0" err="1">
                <a:latin typeface="Comic Sans MS" panose="030F0702030302020204" pitchFamily="66" charset="0"/>
              </a:rPr>
              <a:t>clase</a:t>
            </a:r>
            <a:r>
              <a:rPr lang="en-GB" sz="2800" dirty="0">
                <a:latin typeface="Comic Sans MS" panose="030F0702030302020204" pitchFamily="66" charset="0"/>
              </a:rPr>
              <a:t>.						</a:t>
            </a:r>
            <a:r>
              <a:rPr lang="en-GB" sz="2800" u="sng" dirty="0">
                <a:latin typeface="Comic Sans MS" panose="030F0702030302020204" pitchFamily="66" charset="0"/>
              </a:rPr>
              <a:t> Jueves el 5 de </a:t>
            </a:r>
            <a:r>
              <a:rPr lang="en-GB" sz="2800" u="sng" dirty="0" err="1">
                <a:latin typeface="Comic Sans MS" panose="030F0702030302020204" pitchFamily="66" charset="0"/>
              </a:rPr>
              <a:t>marzo</a:t>
            </a:r>
            <a:r>
              <a:rPr lang="en-GB" sz="2800" u="sng" dirty="0">
                <a:latin typeface="Comic Sans MS" panose="030F0702030302020204" pitchFamily="66" charset="0"/>
              </a:rPr>
              <a:t>. </a:t>
            </a:r>
          </a:p>
          <a:p>
            <a:pPr algn="l"/>
            <a:endParaRPr lang="en-GB" sz="3500" dirty="0">
              <a:latin typeface="Comic Sans MS" panose="030F0702030302020204" pitchFamily="66" charset="0"/>
            </a:endParaRPr>
          </a:p>
          <a:p>
            <a:pPr algn="l"/>
            <a:endParaRPr lang="en-GB" sz="3500" dirty="0">
              <a:latin typeface="Comic Sans MS" panose="030F0702030302020204" pitchFamily="66" charset="0"/>
            </a:endParaRPr>
          </a:p>
          <a:p>
            <a:pPr algn="l"/>
            <a:endParaRPr lang="en-GB" sz="3500" dirty="0">
              <a:latin typeface="Comic Sans MS" panose="030F0702030302020204" pitchFamily="66" charset="0"/>
            </a:endParaRPr>
          </a:p>
          <a:p>
            <a:pPr algn="l"/>
            <a:r>
              <a:rPr lang="en-GB" sz="3500" dirty="0">
                <a:latin typeface="Comic Sans MS" panose="030F0702030302020204" pitchFamily="66" charset="0"/>
              </a:rPr>
              <a:t>                            </a:t>
            </a:r>
          </a:p>
          <a:p>
            <a:pPr>
              <a:lnSpc>
                <a:spcPct val="110000"/>
              </a:lnSpc>
            </a:pPr>
            <a:r>
              <a:rPr lang="en-GB" sz="3500" b="1" u="sng" dirty="0">
                <a:latin typeface="Comic Sans MS" panose="030F0702030302020204" pitchFamily="66" charset="0"/>
              </a:rPr>
              <a:t>La comida- La </a:t>
            </a:r>
            <a:r>
              <a:rPr lang="en-GB" sz="3500" b="1" u="sng" dirty="0" err="1">
                <a:latin typeface="Comic Sans MS" panose="030F0702030302020204" pitchFamily="66" charset="0"/>
              </a:rPr>
              <a:t>bebida</a:t>
            </a:r>
            <a:r>
              <a:rPr lang="en-GB" sz="3500" dirty="0">
                <a:latin typeface="Comic Sans MS" panose="030F0702030302020204" pitchFamily="66" charset="0"/>
              </a:rPr>
              <a:t>. </a:t>
            </a:r>
          </a:p>
          <a:p>
            <a:pPr algn="l">
              <a:lnSpc>
                <a:spcPct val="110000"/>
              </a:lnSpc>
            </a:pPr>
            <a:endParaRPr lang="en-GB" sz="1600" dirty="0">
              <a:latin typeface="Comic Sans MS" panose="030F0702030302020204" pitchFamily="66" charset="0"/>
            </a:endParaRPr>
          </a:p>
          <a:p>
            <a:pPr>
              <a:lnSpc>
                <a:spcPct val="110000"/>
              </a:lnSpc>
            </a:pPr>
            <a:r>
              <a:rPr lang="en-GB" sz="3500" b="1" u="sng" dirty="0" err="1">
                <a:latin typeface="Comic Sans MS" panose="030F0702030302020204" pitchFamily="66" charset="0"/>
              </a:rPr>
              <a:t>Objetivos</a:t>
            </a:r>
            <a:r>
              <a:rPr lang="en-GB" sz="3500" b="1" u="sng" dirty="0">
                <a:latin typeface="Comic Sans MS" panose="030F0702030302020204" pitchFamily="66" charset="0"/>
              </a:rPr>
              <a:t> de la </a:t>
            </a:r>
            <a:r>
              <a:rPr lang="en-GB" sz="3500" b="1" u="sng" dirty="0" err="1">
                <a:latin typeface="Comic Sans MS" panose="030F0702030302020204" pitchFamily="66" charset="0"/>
              </a:rPr>
              <a:t>clase</a:t>
            </a:r>
            <a:r>
              <a:rPr lang="en-GB" sz="3500" b="1" u="sng" dirty="0">
                <a:latin typeface="Comic Sans MS" panose="030F0702030302020204" pitchFamily="66" charset="0"/>
              </a:rPr>
              <a:t>: 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sz="3500" dirty="0">
                <a:solidFill>
                  <a:srgbClr val="1E12BA"/>
                </a:solidFill>
                <a:latin typeface="Comic Sans MS" panose="030F0702030302020204" pitchFamily="66" charset="0"/>
              </a:rPr>
              <a:t>To learn new food and drink vocabulary.</a:t>
            </a:r>
            <a:r>
              <a:rPr lang="en-GB" sz="3500" dirty="0">
                <a:latin typeface="Comic Sans MS" panose="030F0702030302020204" pitchFamily="66" charset="0"/>
              </a:rPr>
              <a:t> 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sz="3500" dirty="0">
                <a:solidFill>
                  <a:srgbClr val="FF0000"/>
                </a:solidFill>
                <a:latin typeface="Comic Sans MS" panose="030F0702030302020204" pitchFamily="66" charset="0"/>
              </a:rPr>
              <a:t>To create healthy and unhealthy plates of food and drink.  </a:t>
            </a:r>
            <a:endParaRPr lang="en-GB" sz="3500" dirty="0">
              <a:solidFill>
                <a:srgbClr val="0CC60C"/>
              </a:solidFill>
              <a:latin typeface="Comic Sans MS" panose="030F0702030302020204" pitchFamily="66" charset="0"/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en-GB" sz="3500" dirty="0">
                <a:solidFill>
                  <a:srgbClr val="0CC60C"/>
                </a:solidFill>
                <a:latin typeface="Comic Sans MS" panose="030F0702030302020204" pitchFamily="66" charset="0"/>
              </a:rPr>
              <a:t>To apply what we’ve learnt into sentences. </a:t>
            </a:r>
          </a:p>
          <a:p>
            <a:pPr algn="l"/>
            <a:endParaRPr lang="en-GB" dirty="0"/>
          </a:p>
        </p:txBody>
      </p:sp>
      <p:pic>
        <p:nvPicPr>
          <p:cNvPr id="1028" name="Picture 4" descr="Image result for food and drink">
            <a:extLst>
              <a:ext uri="{FF2B5EF4-FFF2-40B4-BE49-F238E27FC236}">
                <a16:creationId xmlns:a16="http://schemas.microsoft.com/office/drawing/2014/main" id="{2BB7D660-5683-4699-A81A-39A1CE841B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933" y="732238"/>
            <a:ext cx="4141694" cy="192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6979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AEAEA-57D8-4790-9F2F-656AF10D6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" y="21198"/>
            <a:ext cx="11927541" cy="854075"/>
          </a:xfrm>
        </p:spPr>
        <p:txBody>
          <a:bodyPr/>
          <a:lstStyle/>
          <a:p>
            <a:pPr algn="ctr"/>
            <a:r>
              <a:rPr lang="en-GB" b="1" u="sng" dirty="0">
                <a:latin typeface="Comic Sans MS" panose="030F0702030302020204" pitchFamily="66" charset="0"/>
              </a:rPr>
              <a:t>Para </a:t>
            </a:r>
            <a:r>
              <a:rPr lang="en-GB" b="1" u="sng" dirty="0" err="1">
                <a:latin typeface="Comic Sans MS" panose="030F0702030302020204" pitchFamily="66" charset="0"/>
              </a:rPr>
              <a:t>comenzar</a:t>
            </a:r>
            <a:r>
              <a:rPr lang="en-GB" b="1" u="sng" dirty="0">
                <a:latin typeface="Comic Sans MS" panose="030F0702030302020204" pitchFamily="66" charset="0"/>
              </a:rPr>
              <a:t>…</a:t>
            </a:r>
            <a:r>
              <a:rPr lang="en-GB" b="1" dirty="0">
                <a:latin typeface="Comic Sans MS" panose="030F0702030302020204" pitchFamily="66" charset="0"/>
              </a:rPr>
              <a:t>			</a:t>
            </a:r>
            <a:r>
              <a:rPr lang="en-GB" b="1" u="sng" dirty="0">
                <a:latin typeface="Comic Sans MS" panose="030F0702030302020204" pitchFamily="66" charset="0"/>
              </a:rPr>
              <a:t> 4 </a:t>
            </a:r>
            <a:r>
              <a:rPr lang="en-GB" b="1" u="sng" dirty="0" err="1">
                <a:latin typeface="Comic Sans MS" panose="030F0702030302020204" pitchFamily="66" charset="0"/>
              </a:rPr>
              <a:t>minutos</a:t>
            </a:r>
            <a:r>
              <a:rPr lang="en-GB" b="1" u="sng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76430-52B9-4F29-B5CD-0BA764C66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950259"/>
            <a:ext cx="8843682" cy="60242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omic Sans MS" panose="030F0702030302020204" pitchFamily="66" charset="0"/>
              </a:rPr>
              <a:t>	</a:t>
            </a:r>
            <a:r>
              <a:rPr lang="en-GB" b="1" u="sng" dirty="0">
                <a:latin typeface="Comic Sans MS" panose="030F0702030302020204" pitchFamily="66" charset="0"/>
              </a:rPr>
              <a:t>Food cognates: </a:t>
            </a:r>
          </a:p>
          <a:p>
            <a:pPr marL="0" indent="0">
              <a:buNone/>
            </a:pPr>
            <a:r>
              <a:rPr lang="en-GB" b="1" u="sng" dirty="0"/>
              <a:t>English/ Welsh/ Spanish.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1) </a:t>
            </a:r>
            <a:r>
              <a:rPr lang="en-GB" dirty="0">
                <a:solidFill>
                  <a:srgbClr val="F9790F"/>
                </a:solidFill>
              </a:rPr>
              <a:t>Fruit/ </a:t>
            </a:r>
            <a:r>
              <a:rPr lang="en-GB" dirty="0" err="1">
                <a:solidFill>
                  <a:srgbClr val="F9790F"/>
                </a:solidFill>
              </a:rPr>
              <a:t>Ffrwyth</a:t>
            </a:r>
            <a:r>
              <a:rPr lang="en-GB" dirty="0">
                <a:solidFill>
                  <a:srgbClr val="F9790F"/>
                </a:solidFill>
              </a:rPr>
              <a:t>-</a:t>
            </a:r>
          </a:p>
          <a:p>
            <a:pPr marL="0" indent="0">
              <a:buNone/>
            </a:pPr>
            <a:r>
              <a:rPr lang="en-GB" dirty="0"/>
              <a:t>2) </a:t>
            </a:r>
            <a:r>
              <a:rPr lang="en-GB" dirty="0">
                <a:solidFill>
                  <a:srgbClr val="33CC33"/>
                </a:solidFill>
              </a:rPr>
              <a:t>Tea/ </a:t>
            </a:r>
            <a:r>
              <a:rPr lang="en-GB" dirty="0" err="1">
                <a:solidFill>
                  <a:srgbClr val="33CC33"/>
                </a:solidFill>
              </a:rPr>
              <a:t>Te</a:t>
            </a:r>
            <a:r>
              <a:rPr lang="en-GB" dirty="0">
                <a:solidFill>
                  <a:srgbClr val="33CC33"/>
                </a:solidFill>
              </a:rPr>
              <a:t>-                                                                     </a:t>
            </a:r>
          </a:p>
          <a:p>
            <a:pPr marL="0" indent="0">
              <a:buNone/>
            </a:pPr>
            <a:r>
              <a:rPr lang="en-GB" dirty="0"/>
              <a:t>3) </a:t>
            </a:r>
            <a:r>
              <a:rPr lang="en-GB" dirty="0">
                <a:solidFill>
                  <a:srgbClr val="3333FF"/>
                </a:solidFill>
              </a:rPr>
              <a:t>Coffee/ </a:t>
            </a:r>
            <a:r>
              <a:rPr lang="en-GB" dirty="0" err="1">
                <a:solidFill>
                  <a:srgbClr val="3333FF"/>
                </a:solidFill>
              </a:rPr>
              <a:t>Coffi</a:t>
            </a:r>
            <a:r>
              <a:rPr lang="en-GB" dirty="0">
                <a:solidFill>
                  <a:srgbClr val="3333FF"/>
                </a:solidFill>
              </a:rPr>
              <a:t>-</a:t>
            </a:r>
          </a:p>
          <a:p>
            <a:pPr marL="0" indent="0">
              <a:buNone/>
            </a:pPr>
            <a:r>
              <a:rPr lang="en-GB" dirty="0"/>
              <a:t>4) </a:t>
            </a:r>
            <a:r>
              <a:rPr lang="en-GB" dirty="0">
                <a:solidFill>
                  <a:srgbClr val="990099"/>
                </a:solidFill>
              </a:rPr>
              <a:t>Cake/ </a:t>
            </a:r>
            <a:r>
              <a:rPr lang="en-GB" dirty="0" err="1">
                <a:solidFill>
                  <a:srgbClr val="990099"/>
                </a:solidFill>
              </a:rPr>
              <a:t>Teisen</a:t>
            </a:r>
            <a:r>
              <a:rPr lang="en-GB" dirty="0">
                <a:solidFill>
                  <a:srgbClr val="990099"/>
                </a:solidFill>
              </a:rPr>
              <a:t>-</a:t>
            </a:r>
          </a:p>
          <a:p>
            <a:pPr marL="0" indent="0">
              <a:buNone/>
            </a:pPr>
            <a:r>
              <a:rPr lang="en-GB" dirty="0"/>
              <a:t>5) </a:t>
            </a:r>
            <a:r>
              <a:rPr lang="en-GB" dirty="0">
                <a:solidFill>
                  <a:srgbClr val="F10F75"/>
                </a:solidFill>
              </a:rPr>
              <a:t>Fish/ </a:t>
            </a:r>
            <a:r>
              <a:rPr lang="en-GB" dirty="0" err="1">
                <a:solidFill>
                  <a:srgbClr val="F10F75"/>
                </a:solidFill>
              </a:rPr>
              <a:t>Pysgod</a:t>
            </a:r>
            <a:r>
              <a:rPr lang="en-GB" dirty="0">
                <a:solidFill>
                  <a:srgbClr val="F10F75"/>
                </a:solidFill>
              </a:rPr>
              <a:t>-</a:t>
            </a:r>
          </a:p>
          <a:p>
            <a:pPr marL="0" indent="0">
              <a:buNone/>
            </a:pPr>
            <a:r>
              <a:rPr lang="en-GB" dirty="0"/>
              <a:t>6) </a:t>
            </a:r>
            <a:r>
              <a:rPr lang="en-GB" dirty="0">
                <a:solidFill>
                  <a:srgbClr val="F31403"/>
                </a:solidFill>
              </a:rPr>
              <a:t>Milk/ </a:t>
            </a:r>
            <a:r>
              <a:rPr lang="en-GB" dirty="0" err="1">
                <a:solidFill>
                  <a:srgbClr val="F31403"/>
                </a:solidFill>
              </a:rPr>
              <a:t>Llaeth</a:t>
            </a:r>
            <a:r>
              <a:rPr lang="en-GB" dirty="0">
                <a:solidFill>
                  <a:srgbClr val="F31403"/>
                </a:solidFill>
              </a:rPr>
              <a:t>-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C61215F-BDAB-4F37-AFB1-8450980FA682}"/>
              </a:ext>
            </a:extLst>
          </p:cNvPr>
          <p:cNvSpPr/>
          <p:nvPr/>
        </p:nvSpPr>
        <p:spPr>
          <a:xfrm>
            <a:off x="8919238" y="4747154"/>
            <a:ext cx="193950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dirty="0"/>
              <a:t>La </a:t>
            </a:r>
            <a:r>
              <a:rPr lang="en-GB" sz="4400" dirty="0" err="1"/>
              <a:t>fruta</a:t>
            </a:r>
            <a:endParaRPr lang="en-US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4AAAE85-0003-4A1C-94CC-CF7215686D2E}"/>
              </a:ext>
            </a:extLst>
          </p:cNvPr>
          <p:cNvSpPr/>
          <p:nvPr/>
        </p:nvSpPr>
        <p:spPr>
          <a:xfrm>
            <a:off x="8919882" y="2531459"/>
            <a:ext cx="11820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400" dirty="0"/>
              <a:t>El </a:t>
            </a:r>
            <a:r>
              <a:rPr lang="en-GB" sz="4400" dirty="0" err="1"/>
              <a:t>té</a:t>
            </a:r>
            <a:endParaRPr lang="en-GB" sz="44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D42AAAA-18EC-4006-A536-63A4B0549E16}"/>
              </a:ext>
            </a:extLst>
          </p:cNvPr>
          <p:cNvSpPr/>
          <p:nvPr/>
        </p:nvSpPr>
        <p:spPr>
          <a:xfrm>
            <a:off x="8919882" y="1133309"/>
            <a:ext cx="165821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dirty="0"/>
              <a:t>El café</a:t>
            </a:r>
            <a:endParaRPr lang="en-US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E0A01E-2D55-42F9-883C-95D2D0EBA8BA}"/>
              </a:ext>
            </a:extLst>
          </p:cNvPr>
          <p:cNvSpPr/>
          <p:nvPr/>
        </p:nvSpPr>
        <p:spPr>
          <a:xfrm>
            <a:off x="8919882" y="3310951"/>
            <a:ext cx="219866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4400" dirty="0"/>
              <a:t>La </a:t>
            </a:r>
            <a:r>
              <a:rPr lang="en-GB" sz="4400" dirty="0" err="1"/>
              <a:t>tarta</a:t>
            </a:r>
            <a:endParaRPr lang="en-GB" sz="44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DEA6875-26C8-4CD2-9AFB-AECF6001BD95}"/>
              </a:ext>
            </a:extLst>
          </p:cNvPr>
          <p:cNvSpPr/>
          <p:nvPr/>
        </p:nvSpPr>
        <p:spPr>
          <a:xfrm>
            <a:off x="8919882" y="1821254"/>
            <a:ext cx="261655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dirty="0"/>
              <a:t>El </a:t>
            </a:r>
            <a:r>
              <a:rPr lang="en-GB" sz="4400" dirty="0" err="1"/>
              <a:t>pescado</a:t>
            </a:r>
            <a:endParaRPr lang="en-US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E2F10E1-7DF9-4CB5-B6E0-33700CED0C99}"/>
              </a:ext>
            </a:extLst>
          </p:cNvPr>
          <p:cNvSpPr/>
          <p:nvPr/>
        </p:nvSpPr>
        <p:spPr>
          <a:xfrm>
            <a:off x="8919238" y="4058649"/>
            <a:ext cx="2047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dirty="0"/>
              <a:t>La leche</a:t>
            </a:r>
            <a:endParaRPr lang="en-US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4" name="MS900074799[1].wav">
            <a:hlinkClick r:id="" action="ppaction://media"/>
            <a:extLst>
              <a:ext uri="{FF2B5EF4-FFF2-40B4-BE49-F238E27FC236}">
                <a16:creationId xmlns:a16="http://schemas.microsoft.com/office/drawing/2014/main" id="{C517A42A-90EB-45F0-8FC6-7275887835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5421143" y="2023597"/>
            <a:ext cx="121393" cy="12139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F9595AE3-B9AE-47DC-B66A-043EACCB06D1}"/>
              </a:ext>
            </a:extLst>
          </p:cNvPr>
          <p:cNvSpPr/>
          <p:nvPr/>
        </p:nvSpPr>
        <p:spPr>
          <a:xfrm>
            <a:off x="4485038" y="1902750"/>
            <a:ext cx="875855" cy="782121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F59FB14-893A-46E7-9E49-8CBBDD732D46}"/>
              </a:ext>
            </a:extLst>
          </p:cNvPr>
          <p:cNvSpPr/>
          <p:nvPr/>
        </p:nvSpPr>
        <p:spPr>
          <a:xfrm>
            <a:off x="4485038" y="1902750"/>
            <a:ext cx="875855" cy="78212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EAD0AED-C0D6-4D02-860A-CD3DA0DBE853}"/>
              </a:ext>
            </a:extLst>
          </p:cNvPr>
          <p:cNvSpPr txBox="1"/>
          <p:nvPr/>
        </p:nvSpPr>
        <p:spPr>
          <a:xfrm>
            <a:off x="4078941" y="950258"/>
            <a:ext cx="13209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4 minutes</a:t>
            </a:r>
          </a:p>
        </p:txBody>
      </p:sp>
    </p:spTree>
    <p:extLst>
      <p:ext uri="{BB962C8B-B14F-4D97-AF65-F5344CB8AC3E}">
        <p14:creationId xmlns:p14="http://schemas.microsoft.com/office/powerpoint/2010/main" val="2229703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956 -0.02153 L -0.49076 -0.291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16" y="-1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25 0.00417 L -0.59141 0.1164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33" y="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091 0.00347 L -0.53125 0.3928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15" y="1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261 4.07407E-6 L -0.53711 0.153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492" y="7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628 0.00533 L -0.51836 0.434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32" y="2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3.7037E-6 L -0.52968 0.2046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84" y="1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40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40000"/>
                            </p:stCondLst>
                            <p:childTnLst>
                              <p:par>
                                <p:cTn id="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217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4" grpId="0"/>
      <p:bldP spid="5" grpId="0"/>
      <p:bldP spid="6" grpId="0"/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10F84-0FB8-4A31-B601-AF03306AE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" y="-9779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u="sng" dirty="0" err="1">
                <a:latin typeface="Comic Sans MS" panose="030F0702030302020204" pitchFamily="66" charset="0"/>
              </a:rPr>
              <a:t>Ejercicio</a:t>
            </a:r>
            <a:r>
              <a:rPr lang="en-GB" sz="3600" b="1" u="sng" dirty="0">
                <a:latin typeface="Comic Sans MS" panose="030F0702030302020204" pitchFamily="66" charset="0"/>
              </a:rPr>
              <a:t> 1- Healthy/ unhealthy choices-      5 </a:t>
            </a:r>
            <a:r>
              <a:rPr lang="en-GB" sz="3600" b="1" u="sng" dirty="0" err="1">
                <a:latin typeface="Comic Sans MS" panose="030F0702030302020204" pitchFamily="66" charset="0"/>
              </a:rPr>
              <a:t>minutos</a:t>
            </a:r>
            <a:r>
              <a:rPr lang="en-GB" sz="3600" b="1" u="sng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FA7813D-0FB5-4384-96A0-F6EF84A45163}"/>
              </a:ext>
            </a:extLst>
          </p:cNvPr>
          <p:cNvSpPr/>
          <p:nvPr/>
        </p:nvSpPr>
        <p:spPr>
          <a:xfrm>
            <a:off x="1376686" y="1961514"/>
            <a:ext cx="3200400" cy="3230880"/>
          </a:xfrm>
          <a:prstGeom prst="ellips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E5DDC1D-73B0-463E-958F-8B74337DD8B6}"/>
              </a:ext>
            </a:extLst>
          </p:cNvPr>
          <p:cNvSpPr/>
          <p:nvPr/>
        </p:nvSpPr>
        <p:spPr>
          <a:xfrm>
            <a:off x="7164612" y="1987677"/>
            <a:ext cx="3443227" cy="3344069"/>
          </a:xfrm>
          <a:prstGeom prst="ellips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5" name="Text Box 5">
            <a:extLst>
              <a:ext uri="{FF2B5EF4-FFF2-40B4-BE49-F238E27FC236}">
                <a16:creationId xmlns:a16="http://schemas.microsoft.com/office/drawing/2014/main" id="{AA91CDA0-34A9-4280-8AE5-D1DA226226D5}"/>
              </a:ext>
            </a:extLst>
          </p:cNvPr>
          <p:cNvSpPr txBox="1"/>
          <p:nvPr/>
        </p:nvSpPr>
        <p:spPr>
          <a:xfrm>
            <a:off x="1376686" y="1711897"/>
            <a:ext cx="3342005" cy="931545"/>
          </a:xfrm>
          <a:prstGeom prst="rect">
            <a:avLst/>
          </a:prstGeom>
          <a:noFill/>
          <a:ln>
            <a:noFill/>
          </a:ln>
        </p:spPr>
        <p:txBody>
          <a:bodyPr rot="0" spcFirstLastPara="1" vert="horz" wrap="none" lIns="91440" tIns="45720" rIns="91440" bIns="45720" numCol="1" spcCol="0" rtlCol="0" fromWordArt="0" anchor="t" anchorCtr="0" forceAA="0" compatLnSpc="1">
            <a:prstTxWarp prst="textArchUp">
              <a:avLst/>
            </a:prstTxWarp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s-ES" sz="36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Plato saludable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412C11AF-4D54-430D-A072-E0877FFC1E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27348" y="1690688"/>
            <a:ext cx="4437063" cy="941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91440" tIns="45720" rIns="91440" bIns="45720" numCol="1" anchor="t" anchorCtr="0" compatLnSpc="1">
            <a:prstTxWarp prst="textArchUp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Plato poco saludable</a:t>
            </a:r>
            <a:endParaRPr kumimoji="0" lang="es-E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D4B592-2078-4B78-8414-8B1B1689E828}"/>
              </a:ext>
            </a:extLst>
          </p:cNvPr>
          <p:cNvSpPr txBox="1"/>
          <p:nvPr/>
        </p:nvSpPr>
        <p:spPr>
          <a:xfrm>
            <a:off x="14902" y="5168127"/>
            <a:ext cx="1012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omic Sans MS" panose="030F0702030302020204" pitchFamily="66" charset="0"/>
              </a:rPr>
              <a:t>Extension foods: </a:t>
            </a:r>
            <a:r>
              <a:rPr lang="en-GB" sz="2000" i="1" dirty="0">
                <a:latin typeface="Comic Sans MS" panose="030F0702030302020204" pitchFamily="66" charset="0"/>
              </a:rPr>
              <a:t>Add these to the plates if you finish the cognates! 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El pollo- Chicken, El </a:t>
            </a:r>
            <a:r>
              <a:rPr lang="en-GB" sz="2000" dirty="0" err="1">
                <a:latin typeface="Comic Sans MS" panose="030F0702030302020204" pitchFamily="66" charset="0"/>
              </a:rPr>
              <a:t>agua</a:t>
            </a:r>
            <a:r>
              <a:rPr lang="en-GB" sz="2000" dirty="0">
                <a:latin typeface="Comic Sans MS" panose="030F0702030302020204" pitchFamily="66" charset="0"/>
              </a:rPr>
              <a:t>- Water, La ensalada- Salad, La pizza- Pizza. </a:t>
            </a:r>
          </a:p>
        </p:txBody>
      </p:sp>
      <p:pic>
        <p:nvPicPr>
          <p:cNvPr id="10" name="MS900074799[1].wav">
            <a:hlinkClick r:id="" action="ppaction://media"/>
            <a:extLst>
              <a:ext uri="{FF2B5EF4-FFF2-40B4-BE49-F238E27FC236}">
                <a16:creationId xmlns:a16="http://schemas.microsoft.com/office/drawing/2014/main" id="{22FDB515-07F5-43A4-8C51-BC36B3CA8C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1060974" y="5522070"/>
            <a:ext cx="244475" cy="244475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60926C54-F57C-4DAB-B9A0-BED0525801A6}"/>
              </a:ext>
            </a:extLst>
          </p:cNvPr>
          <p:cNvSpPr/>
          <p:nvPr/>
        </p:nvSpPr>
        <p:spPr>
          <a:xfrm>
            <a:off x="10124870" y="4729982"/>
            <a:ext cx="2052228" cy="2052228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E2E4C09-6E7B-4860-882E-E37C1AD08C7E}"/>
              </a:ext>
            </a:extLst>
          </p:cNvPr>
          <p:cNvSpPr/>
          <p:nvPr/>
        </p:nvSpPr>
        <p:spPr>
          <a:xfrm>
            <a:off x="10124870" y="4729982"/>
            <a:ext cx="2052228" cy="205222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9D44743-3A08-401C-83FA-57DBDC612A91}"/>
              </a:ext>
            </a:extLst>
          </p:cNvPr>
          <p:cNvSpPr txBox="1"/>
          <p:nvPr/>
        </p:nvSpPr>
        <p:spPr>
          <a:xfrm>
            <a:off x="10391000" y="4225926"/>
            <a:ext cx="15199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5 minutes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1F8898-86D3-4227-BC31-110F6483FE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084" y="5876436"/>
            <a:ext cx="1665013" cy="93684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D483C2-0976-47E3-8EF6-B1C3CE767CA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7473" t="10455" r="30577" b="5439"/>
          <a:stretch/>
        </p:blipFill>
        <p:spPr>
          <a:xfrm>
            <a:off x="2654727" y="5895386"/>
            <a:ext cx="753580" cy="94497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3435D40-DFD2-4787-B9A6-155EF7FA5F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63246" y="5833074"/>
            <a:ext cx="960439" cy="99047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902BDDC-77C8-49B4-86D0-AA12A0F8B59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4612" y="5859200"/>
            <a:ext cx="700833" cy="98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855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7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53CAF-0AE9-4738-8A59-4C553A1B8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316" y="322729"/>
            <a:ext cx="11506201" cy="1325563"/>
          </a:xfrm>
        </p:spPr>
        <p:txBody>
          <a:bodyPr>
            <a:noAutofit/>
          </a:bodyPr>
          <a:lstStyle/>
          <a:p>
            <a:pPr algn="ctr"/>
            <a:r>
              <a:rPr lang="en-GB" sz="3600" b="1" u="sng" dirty="0" err="1">
                <a:latin typeface="Comic Sans MS" panose="030F0702030302020204" pitchFamily="66" charset="0"/>
              </a:rPr>
              <a:t>Ejercico</a:t>
            </a:r>
            <a:r>
              <a:rPr lang="en-GB" sz="3600" b="1" u="sng" dirty="0">
                <a:latin typeface="Comic Sans MS" panose="030F0702030302020204" pitchFamily="66" charset="0"/>
              </a:rPr>
              <a:t> 2- </a:t>
            </a:r>
            <a:r>
              <a:rPr lang="en-GB" sz="3600" u="sng" dirty="0">
                <a:latin typeface="Comic Sans MS" panose="030F0702030302020204" pitchFamily="66" charset="0"/>
              </a:rPr>
              <a:t>Write two sentences: one about healthy foods and one about unhealthy foods</a:t>
            </a:r>
            <a:r>
              <a:rPr lang="en-GB" sz="3600" dirty="0">
                <a:latin typeface="Comic Sans MS" panose="030F0702030302020204" pitchFamily="66" charset="0"/>
              </a:rPr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EBD77-14EA-41B9-B897-F2490B6A6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471" y="1712259"/>
            <a:ext cx="12057529" cy="5289177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sz="4200" dirty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GB" sz="4200" b="1" dirty="0" err="1">
                <a:latin typeface="Comic Sans MS" panose="030F0702030302020204" pitchFamily="66" charset="0"/>
              </a:rPr>
              <a:t>En</a:t>
            </a:r>
            <a:r>
              <a:rPr lang="en-GB" sz="4200" b="1" dirty="0">
                <a:latin typeface="Comic Sans MS" panose="030F0702030302020204" pitchFamily="66" charset="0"/>
              </a:rPr>
              <a:t> mi opinion… (comida/ </a:t>
            </a:r>
            <a:r>
              <a:rPr lang="en-GB" sz="4200" b="1" dirty="0" err="1">
                <a:latin typeface="Comic Sans MS" panose="030F0702030302020204" pitchFamily="66" charset="0"/>
              </a:rPr>
              <a:t>bebida</a:t>
            </a:r>
            <a:r>
              <a:rPr lang="en-GB" sz="4200" b="1" dirty="0">
                <a:latin typeface="Comic Sans MS" panose="030F0702030302020204" pitchFamily="66" charset="0"/>
              </a:rPr>
              <a:t>) es </a:t>
            </a:r>
            <a:r>
              <a:rPr lang="en-GB" sz="4200" b="1" dirty="0" err="1">
                <a:latin typeface="Comic Sans MS" panose="030F0702030302020204" pitchFamily="66" charset="0"/>
              </a:rPr>
              <a:t>saludable</a:t>
            </a:r>
            <a:r>
              <a:rPr lang="en-GB" sz="4200" b="1" dirty="0">
                <a:latin typeface="Comic Sans MS" panose="030F0702030302020204" pitchFamily="66" charset="0"/>
              </a:rPr>
              <a:t>/ poco </a:t>
            </a:r>
            <a:r>
              <a:rPr lang="en-GB" sz="4200" b="1" dirty="0" err="1">
                <a:latin typeface="Comic Sans MS" panose="030F0702030302020204" pitchFamily="66" charset="0"/>
              </a:rPr>
              <a:t>saludable</a:t>
            </a:r>
            <a:r>
              <a:rPr lang="en-GB" sz="4200" b="1" dirty="0">
                <a:latin typeface="Comic Sans MS" panose="030F0702030302020204" pitchFamily="66" charset="0"/>
              </a:rPr>
              <a:t> </a:t>
            </a:r>
            <a:r>
              <a:rPr lang="en-GB" sz="4200" b="1" dirty="0" err="1">
                <a:latin typeface="Comic Sans MS" panose="030F0702030302020204" pitchFamily="66" charset="0"/>
              </a:rPr>
              <a:t>porque</a:t>
            </a:r>
            <a:r>
              <a:rPr lang="en-GB" sz="4200" b="1" dirty="0">
                <a:latin typeface="Comic Sans MS" panose="030F0702030302020204" pitchFamily="66" charset="0"/>
              </a:rPr>
              <a:t> </a:t>
            </a:r>
            <a:r>
              <a:rPr lang="en-GB" sz="4200" b="1" dirty="0" err="1">
                <a:latin typeface="Comic Sans MS" panose="030F0702030302020204" pitchFamily="66" charset="0"/>
              </a:rPr>
              <a:t>contiene</a:t>
            </a:r>
            <a:r>
              <a:rPr lang="en-GB" sz="4200" b="1" dirty="0">
                <a:latin typeface="Comic Sans MS" panose="030F0702030302020204" pitchFamily="66" charset="0"/>
              </a:rPr>
              <a:t>…</a:t>
            </a:r>
          </a:p>
          <a:p>
            <a:pPr marL="0" indent="0">
              <a:buNone/>
            </a:pPr>
            <a:endParaRPr lang="en-GB" sz="4200" b="1" dirty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GB" sz="4200" b="1" u="sng" dirty="0" err="1">
                <a:latin typeface="Comic Sans MS" panose="030F0702030302020204" pitchFamily="66" charset="0"/>
              </a:rPr>
              <a:t>Vocabulario</a:t>
            </a:r>
            <a:r>
              <a:rPr lang="en-GB" sz="4200" b="1" u="sng" dirty="0">
                <a:latin typeface="Comic Sans MS" panose="030F0702030302020204" pitchFamily="66" charset="0"/>
              </a:rPr>
              <a:t> </a:t>
            </a:r>
            <a:r>
              <a:rPr lang="en-GB" sz="4200" b="1" u="sng" dirty="0" err="1">
                <a:latin typeface="Comic Sans MS" panose="030F0702030302020204" pitchFamily="66" charset="0"/>
              </a:rPr>
              <a:t>útil</a:t>
            </a:r>
            <a:r>
              <a:rPr lang="en-GB" sz="4200" b="1" u="sng" dirty="0">
                <a:latin typeface="Comic Sans MS" panose="030F0702030302020204" pitchFamily="66" charset="0"/>
              </a:rPr>
              <a:t>- </a:t>
            </a:r>
          </a:p>
          <a:p>
            <a:pPr marL="0" indent="0" algn="ctr">
              <a:buNone/>
            </a:pPr>
            <a:r>
              <a:rPr lang="en-GB" sz="4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Mucho</a:t>
            </a:r>
            <a:r>
              <a:rPr lang="en-GB" sz="4200" dirty="0">
                <a:solidFill>
                  <a:srgbClr val="FF0000"/>
                </a:solidFill>
                <a:latin typeface="Comic Sans MS" panose="030F0702030302020204" pitchFamily="66" charset="0"/>
              </a:rPr>
              <a:t>/a</a:t>
            </a:r>
            <a:r>
              <a:rPr lang="en-GB" sz="4200" dirty="0">
                <a:latin typeface="Comic Sans MS" panose="030F0702030302020204" pitchFamily="66" charset="0"/>
              </a:rPr>
              <a:t>- a lot of</a:t>
            </a:r>
          </a:p>
          <a:p>
            <a:pPr marL="0" indent="0" algn="ctr">
              <a:buNone/>
            </a:pPr>
            <a:r>
              <a:rPr lang="en-GB" sz="4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Muchos</a:t>
            </a:r>
            <a:r>
              <a:rPr lang="en-GB" sz="4200" dirty="0">
                <a:solidFill>
                  <a:srgbClr val="FF0000"/>
                </a:solidFill>
                <a:latin typeface="Comic Sans MS" panose="030F0702030302020204" pitchFamily="66" charset="0"/>
              </a:rPr>
              <a:t>/as</a:t>
            </a:r>
            <a:r>
              <a:rPr lang="en-GB" sz="4200" dirty="0">
                <a:latin typeface="Comic Sans MS" panose="030F0702030302020204" pitchFamily="66" charset="0"/>
              </a:rPr>
              <a:t>- lots of (plural)</a:t>
            </a:r>
          </a:p>
          <a:p>
            <a:pPr marL="0" indent="0" algn="ctr">
              <a:buNone/>
            </a:pPr>
            <a:r>
              <a:rPr lang="en-GB" sz="4200" dirty="0" err="1">
                <a:solidFill>
                  <a:srgbClr val="1E12BA"/>
                </a:solidFill>
                <a:latin typeface="Comic Sans MS" panose="030F0702030302020204" pitchFamily="66" charset="0"/>
              </a:rPr>
              <a:t>Vitaminas</a:t>
            </a:r>
            <a:endParaRPr lang="en-GB" sz="4200" dirty="0">
              <a:solidFill>
                <a:srgbClr val="1E12BA"/>
              </a:solidFill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GB" sz="4200" dirty="0" err="1">
                <a:solidFill>
                  <a:srgbClr val="1E12BA"/>
                </a:solidFill>
                <a:latin typeface="Comic Sans MS" panose="030F0702030302020204" pitchFamily="66" charset="0"/>
              </a:rPr>
              <a:t>Minerales</a:t>
            </a:r>
            <a:endParaRPr lang="en-GB" sz="4200" dirty="0">
              <a:solidFill>
                <a:srgbClr val="1E12BA"/>
              </a:solidFill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GB" sz="4200" dirty="0" err="1">
                <a:solidFill>
                  <a:srgbClr val="1E12BA"/>
                </a:solidFill>
                <a:latin typeface="Comic Sans MS" panose="030F0702030302020204" pitchFamily="66" charset="0"/>
              </a:rPr>
              <a:t>Cafeína</a:t>
            </a:r>
            <a:endParaRPr lang="en-GB" sz="4200" dirty="0">
              <a:solidFill>
                <a:srgbClr val="1E12BA"/>
              </a:solidFill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GB" sz="4200" dirty="0" err="1">
                <a:solidFill>
                  <a:srgbClr val="1E12BA"/>
                </a:solidFill>
                <a:latin typeface="Comic Sans MS" panose="030F0702030302020204" pitchFamily="66" charset="0"/>
              </a:rPr>
              <a:t>Grasa</a:t>
            </a:r>
            <a:r>
              <a:rPr lang="en-GB" sz="4200" dirty="0">
                <a:latin typeface="Comic Sans MS" panose="030F0702030302020204" pitchFamily="66" charset="0"/>
              </a:rPr>
              <a:t>- fat</a:t>
            </a:r>
          </a:p>
          <a:p>
            <a:pPr marL="0" indent="0" algn="ctr">
              <a:buNone/>
            </a:pPr>
            <a:r>
              <a:rPr lang="en-GB" sz="4200" dirty="0" err="1">
                <a:solidFill>
                  <a:srgbClr val="1E12BA"/>
                </a:solidFill>
                <a:latin typeface="Comic Sans MS" panose="030F0702030302020204" pitchFamily="66" charset="0"/>
              </a:rPr>
              <a:t>Azúcar</a:t>
            </a:r>
            <a:r>
              <a:rPr lang="en-GB" sz="4200" dirty="0">
                <a:latin typeface="Comic Sans MS" panose="030F0702030302020204" pitchFamily="66" charset="0"/>
              </a:rPr>
              <a:t>- Sugar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200" b="1" dirty="0">
                <a:latin typeface="Comic Sans MS" panose="030F0702030302020204" pitchFamily="66" charset="0"/>
              </a:rPr>
              <a:t>Use the extension phrases to extend at least one of your answers.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200" b="1" dirty="0">
                <a:latin typeface="Comic Sans MS" panose="030F0702030302020204" pitchFamily="66" charset="0"/>
              </a:rPr>
              <a:t>Extension: When you have finished the two phrases, practise saying it with a partner then we will feedback.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 </a:t>
            </a:r>
          </a:p>
          <a:p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231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287C5-89F1-46FD-9CED-95C66E2AB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Plenario</a:t>
            </a:r>
            <a:r>
              <a:rPr lang="en-GB" b="1" u="sng" dirty="0">
                <a:latin typeface="Comic Sans MS" panose="030F0702030302020204" pitchFamily="66" charset="0"/>
                <a:cs typeface="Times New Roman" panose="02020603050405020304" pitchFamily="18" charset="0"/>
              </a:rPr>
              <a:t>- Plenary-</a:t>
            </a:r>
            <a:r>
              <a:rPr lang="en-GB" dirty="0">
                <a:latin typeface="Comic Sans MS" panose="030F0702030302020204" pitchFamily="66" charset="0"/>
                <a:cs typeface="Times New Roman" panose="02020603050405020304" pitchFamily="18" charset="0"/>
              </a:rPr>
              <a:t> 5 </a:t>
            </a:r>
            <a:r>
              <a:rPr lang="en-GB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minutos</a:t>
            </a:r>
            <a:r>
              <a:rPr lang="en-GB" dirty="0">
                <a:latin typeface="Comic Sans MS" panose="030F0702030302020204" pitchFamily="66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59559F3-FC34-42A7-96B0-5F648464D839}"/>
              </a:ext>
            </a:extLst>
          </p:cNvPr>
          <p:cNvSpPr/>
          <p:nvPr/>
        </p:nvSpPr>
        <p:spPr>
          <a:xfrm>
            <a:off x="-1923334" y="1610006"/>
            <a:ext cx="972752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Plenary Squares!! 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51901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1203</TotalTime>
  <Words>263</Words>
  <Application>Microsoft Office PowerPoint</Application>
  <PresentationFormat>Widescreen</PresentationFormat>
  <Paragraphs>53</Paragraphs>
  <Slides>5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Comic Sans MS</vt:lpstr>
      <vt:lpstr>Wingdings</vt:lpstr>
      <vt:lpstr>Office Theme</vt:lpstr>
      <vt:lpstr>PowerPoint Presentation</vt:lpstr>
      <vt:lpstr>Para comenzar…    4 minutos.</vt:lpstr>
      <vt:lpstr>Ejercicio 1- Healthy/ unhealthy choices-      5 minutos.</vt:lpstr>
      <vt:lpstr>Ejercico 2- Write two sentences: one about healthy foods and one about unhealthy foods. </vt:lpstr>
      <vt:lpstr>Plenario- Plenary- 5 minutos.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 Jones (1903137)</dc:creator>
  <cp:lastModifiedBy>Ben Jones</cp:lastModifiedBy>
  <cp:revision>42</cp:revision>
  <dcterms:created xsi:type="dcterms:W3CDTF">2020-02-27T18:13:24Z</dcterms:created>
  <dcterms:modified xsi:type="dcterms:W3CDTF">2020-03-04T12:39:46Z</dcterms:modified>
</cp:coreProperties>
</file>