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59" r:id="rId3"/>
    <p:sldId id="296" r:id="rId4"/>
    <p:sldId id="260" r:id="rId5"/>
    <p:sldId id="282" r:id="rId6"/>
    <p:sldId id="283" r:id="rId7"/>
    <p:sldId id="261" r:id="rId8"/>
    <p:sldId id="258" r:id="rId9"/>
    <p:sldId id="256" r:id="rId10"/>
    <p:sldId id="284" r:id="rId11"/>
    <p:sldId id="285" r:id="rId12"/>
    <p:sldId id="286" r:id="rId13"/>
    <p:sldId id="280" r:id="rId14"/>
    <p:sldId id="287" r:id="rId15"/>
    <p:sldId id="276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303" autoAdjust="0"/>
  </p:normalViewPr>
  <p:slideViewPr>
    <p:cSldViewPr>
      <p:cViewPr varScale="1">
        <p:scale>
          <a:sx n="106" d="100"/>
          <a:sy n="106" d="100"/>
        </p:scale>
        <p:origin x="1672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CF455955-EF38-A54C-AC30-D44EA0A5C1B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4EBE1C-274A-BC46-AF0F-C2820D29BD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b="1" kern="0" dirty="0"/>
              <a:t>Figure 14.1</a:t>
            </a:r>
            <a:br>
              <a:rPr lang="en-US" b="1" kern="0" dirty="0"/>
            </a:br>
            <a:r>
              <a:rPr lang="en-IN" kern="0" dirty="0"/>
              <a:t>A variety of perspectives from which to analyse the development of new products</a:t>
            </a:r>
            <a:endParaRPr lang="en-IN" dirty="0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BCA991AA-E5C6-4F4B-8390-93F5902C63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992F20-A411-9543-95FF-F551676B0A9A}" type="slidenum">
              <a:rPr lang="en-US" altLang="en-US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5926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10E7EBB-E778-C249-8234-7519891797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550FE8-546A-DA4A-A11D-FD89DE552B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b="1" kern="0" dirty="0"/>
              <a:t>Figure 14.4</a:t>
            </a:r>
            <a:br>
              <a:rPr lang="en-US" b="1" kern="0" dirty="0"/>
            </a:br>
            <a:r>
              <a:rPr lang="en-IN" kern="0" dirty="0"/>
              <a:t>New product development strategies</a:t>
            </a:r>
            <a:endParaRPr lang="en-US" kern="0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0F95415-4B59-F744-B9B3-0B2BB96757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595790D-25E5-384F-8637-33FCFED19E81}" type="slidenum">
              <a:rPr lang="en-US" altLang="en-US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4620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E52ABF41-B038-5B40-B10B-B1E13CA1C7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D2761C-1945-F347-941F-FF042A7ACF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b="1" kern="0" dirty="0"/>
              <a:t>Figure 14.8</a:t>
            </a:r>
            <a:br>
              <a:rPr lang="en-US" b="1" kern="0" dirty="0"/>
            </a:br>
            <a:r>
              <a:rPr lang="en-IN" kern="0" dirty="0"/>
              <a:t>Saunders and Jobber’s phasing continuity spectrum</a:t>
            </a:r>
            <a:endParaRPr lang="en-US" kern="0" dirty="0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3145848F-160D-C44E-A827-AC5CDFE6CE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BE1E409-A677-BF48-867E-F4463AC7C32A}" type="slidenum">
              <a:rPr lang="en-US" altLang="en-US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98039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40C9340D-16A3-A446-AFDD-88FE89DA741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D58969-4929-DD48-9B3F-12F7A6DBC2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b="1" kern="0" dirty="0"/>
              <a:t>Figure 14.12</a:t>
            </a:r>
            <a:br>
              <a:rPr lang="en-US" b="1" kern="0" dirty="0"/>
            </a:br>
            <a:r>
              <a:rPr lang="en-IN" kern="0" dirty="0"/>
              <a:t>Mike Smith’s secret weapon: the salutary tale of ‘How not to design a swing, or the perils of poor coordination’</a:t>
            </a:r>
            <a:endParaRPr lang="en-IN" dirty="0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E4DB9110-02E8-FF43-9076-ED7A1891E2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0A9EBB3-9E86-434B-B338-2577056FB7C5}" type="slidenum">
              <a:rPr lang="en-US" altLang="en-US"/>
              <a:pPr/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9724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﻿LCMB7007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﻿Creativity, Innovation and Intellectual Property (CIIP)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New product development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5" descr="M12NO001">
            <a:extLst>
              <a:ext uri="{FF2B5EF4-FFF2-40B4-BE49-F238E27FC236}">
                <a16:creationId xmlns:a16="http://schemas.microsoft.com/office/drawing/2014/main" id="{B9C3C835-255D-FC43-A4CD-26FBBC0DD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38" y="1844675"/>
            <a:ext cx="8239125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5668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3" descr="M12NF001">
            <a:extLst>
              <a:ext uri="{FF2B5EF4-FFF2-40B4-BE49-F238E27FC236}">
                <a16:creationId xmlns:a16="http://schemas.microsoft.com/office/drawing/2014/main" id="{A6047235-58AD-DA46-B57B-92EE41FB4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63" y="1700213"/>
            <a:ext cx="8016875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6537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C8BFA7A-36CB-8D49-A3B8-535A1D51178A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14.2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Main inputs into the decision-making process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147" name="Picture 5" descr="M12NF002">
            <a:extLst>
              <a:ext uri="{FF2B5EF4-FFF2-40B4-BE49-F238E27FC236}">
                <a16:creationId xmlns:a16="http://schemas.microsoft.com/office/drawing/2014/main" id="{78ECCE88-A768-4C41-AEC1-5DFE0CC2BC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25" y="2273300"/>
            <a:ext cx="7981950" cy="372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7501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7EEB304-7159-734F-8EF3-D91D107588B7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14.3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 err="1">
                <a:solidFill>
                  <a:srgbClr val="007FA3"/>
                </a:solidFill>
                <a:latin typeface="+mj-lt"/>
                <a:ea typeface="+mj-ea"/>
                <a:cs typeface="+mj-cs"/>
              </a:rPr>
              <a:t>Ansoff</a:t>
            </a: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 matrix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171" name="Picture 5" descr="M12NF003">
            <a:extLst>
              <a:ext uri="{FF2B5EF4-FFF2-40B4-BE49-F238E27FC236}">
                <a16:creationId xmlns:a16="http://schemas.microsoft.com/office/drawing/2014/main" id="{AFFD43CA-2DCA-6F4B-97F6-356906B664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0" y="1822450"/>
            <a:ext cx="5524500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 Box 4">
            <a:extLst>
              <a:ext uri="{FF2B5EF4-FFF2-40B4-BE49-F238E27FC236}">
                <a16:creationId xmlns:a16="http://schemas.microsoft.com/office/drawing/2014/main" id="{5A90D775-5F9F-884C-AFB8-6B5BC8B6C3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6008688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Adapted from Ansoff, I. (1965) </a:t>
            </a:r>
            <a:r>
              <a:rPr lang="en-IN" altLang="en-US" sz="800" i="1"/>
              <a:t>Corporate Strategy</a:t>
            </a:r>
            <a:r>
              <a:rPr lang="en-IN" altLang="en-US" sz="800"/>
              <a:t>, Penguin, Harmondsworth; (1968) </a:t>
            </a:r>
            <a:r>
              <a:rPr lang="en-IN" altLang="en-US" sz="800" i="1"/>
              <a:t>Toward a Strategy of the Theory of the Firm</a:t>
            </a:r>
            <a:r>
              <a:rPr lang="en-IN" altLang="en-US" sz="800"/>
              <a:t>, McGraw-Hill, New York.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604155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M12NF004">
            <a:extLst>
              <a:ext uri="{FF2B5EF4-FFF2-40B4-BE49-F238E27FC236}">
                <a16:creationId xmlns:a16="http://schemas.microsoft.com/office/drawing/2014/main" id="{0FE6A783-E4F6-FF47-B586-6687D11B3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513" y="368300"/>
            <a:ext cx="4498975" cy="556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4">
            <a:extLst>
              <a:ext uri="{FF2B5EF4-FFF2-40B4-BE49-F238E27FC236}">
                <a16:creationId xmlns:a16="http://schemas.microsoft.com/office/drawing/2014/main" id="{54E354EF-6A67-0541-B75F-EEFCC1F3C5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6008688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Johnson, S.C. and Jones, C. (1957) How to organise for new products, </a:t>
            </a:r>
            <a:r>
              <a:rPr lang="en-IN" altLang="en-US" sz="800" i="1"/>
              <a:t>Harvard Business Review</a:t>
            </a:r>
            <a:r>
              <a:rPr lang="en-IN" altLang="en-US" sz="800"/>
              <a:t>, May–June, vol. 35, 49–62.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3287020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B42C217-5B21-F14A-8E12-4835851C70E4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14.5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A product is multi-dimensional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219" name="Picture 5" descr="M12NF005">
            <a:extLst>
              <a:ext uri="{FF2B5EF4-FFF2-40B4-BE49-F238E27FC236}">
                <a16:creationId xmlns:a16="http://schemas.microsoft.com/office/drawing/2014/main" id="{86E3C4DD-528B-9643-ABF8-7314295F3F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2133600"/>
            <a:ext cx="7904162" cy="3656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7911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1CFD83E-4EDE-8247-A385-08BF0E31ED1D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14.1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Different examples of ‘newness’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43" name="Picture 4" descr="M12NT001">
            <a:extLst>
              <a:ext uri="{FF2B5EF4-FFF2-40B4-BE49-F238E27FC236}">
                <a16:creationId xmlns:a16="http://schemas.microsoft.com/office/drawing/2014/main" id="{09B25154-4182-B942-AB8E-CAADE55A48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50" y="2133600"/>
            <a:ext cx="8394700" cy="309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 Box 4">
            <a:extLst>
              <a:ext uri="{FF2B5EF4-FFF2-40B4-BE49-F238E27FC236}">
                <a16:creationId xmlns:a16="http://schemas.microsoft.com/office/drawing/2014/main" id="{195190F1-EC06-4849-BA7A-E35B6CF825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5894388"/>
            <a:ext cx="8534400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Johne, F.A. and Snelson, P.A. (1988) The role of marketing specialists in product development, Proceedings of the 21st Annual Conference of the Marketing Education Group, Huddersfield, vol. 3, 176–91.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2807614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790CFC-A955-D943-A50C-72A312F588D7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14.2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A new product has different interpretations of new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1267" name="Picture 4" descr="M12NT002">
            <a:extLst>
              <a:ext uri="{FF2B5EF4-FFF2-40B4-BE49-F238E27FC236}">
                <a16:creationId xmlns:a16="http://schemas.microsoft.com/office/drawing/2014/main" id="{7CCB90CF-98D3-5C4A-9EA3-779D354DC9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3" y="2276475"/>
            <a:ext cx="8334375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384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D2C90E8-7949-B64F-9973-9CE28CEEF61D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14.6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The average new product portfolio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2291" name="Picture 5" descr="M12NF006">
            <a:extLst>
              <a:ext uri="{FF2B5EF4-FFF2-40B4-BE49-F238E27FC236}">
                <a16:creationId xmlns:a16="http://schemas.microsoft.com/office/drawing/2014/main" id="{4A2D7CE4-5E3A-0349-AB16-162B1BB69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1571625"/>
            <a:ext cx="4286250" cy="412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6" name="Text Box 4">
            <a:extLst>
              <a:ext uri="{FF2B5EF4-FFF2-40B4-BE49-F238E27FC236}">
                <a16:creationId xmlns:a16="http://schemas.microsoft.com/office/drawing/2014/main" id="{BC9EEBB0-1F91-3A4A-A28E-3D70E446C7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5876925"/>
            <a:ext cx="85344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IN" sz="800" i="1" dirty="0">
                <a:latin typeface="+mj-lt"/>
              </a:rPr>
              <a:t>Source</a:t>
            </a:r>
            <a:r>
              <a:rPr lang="en-IN" sz="800" dirty="0">
                <a:latin typeface="+mj-lt"/>
              </a:rPr>
              <a:t>: Adapted from Griffin, A. (1997) PDMA research on new product development practices: updating trends and benchmarking best practices, </a:t>
            </a:r>
            <a:r>
              <a:rPr lang="en-IN" sz="800" i="1" dirty="0">
                <a:latin typeface="+mj-lt"/>
              </a:rPr>
              <a:t>Journal of Product Innovation Management</a:t>
            </a:r>
            <a:r>
              <a:rPr lang="en-IN" sz="800" dirty="0">
                <a:latin typeface="+mj-lt"/>
              </a:rPr>
              <a:t>, vol. 14, 429, © John Wiley &amp; Sons Ltd.</a:t>
            </a:r>
            <a:endParaRPr lang="en-US" altLang="en-US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32609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FB378B3-1260-0E49-8A5F-F9030A136183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14.7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 err="1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Tauber’s</a:t>
            </a: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 growth matrix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3315" name="Picture 5" descr="M12NF007">
            <a:extLst>
              <a:ext uri="{FF2B5EF4-FFF2-40B4-BE49-F238E27FC236}">
                <a16:creationId xmlns:a16="http://schemas.microsoft.com/office/drawing/2014/main" id="{10536170-7491-064F-9636-AD2259E974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150" y="2060575"/>
            <a:ext cx="6489700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2" name="Text Box 4">
            <a:extLst>
              <a:ext uri="{FF2B5EF4-FFF2-40B4-BE49-F238E27FC236}">
                <a16:creationId xmlns:a16="http://schemas.microsoft.com/office/drawing/2014/main" id="{60BF81D6-7473-C64D-8409-951D77AF52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6008688"/>
            <a:ext cx="85344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IN" sz="800" i="1" dirty="0"/>
              <a:t>Source</a:t>
            </a:r>
            <a:r>
              <a:rPr lang="en-IN" sz="800" dirty="0"/>
              <a:t>: </a:t>
            </a:r>
            <a:r>
              <a:rPr lang="en-IN" sz="800" dirty="0" err="1"/>
              <a:t>Tauber</a:t>
            </a:r>
            <a:r>
              <a:rPr lang="en-IN" sz="800" dirty="0"/>
              <a:t>, E.M. (1981) Brand franchise extension: new product benefits from existing brand names, </a:t>
            </a:r>
            <a:r>
              <a:rPr lang="en-IN" sz="800" i="1" dirty="0"/>
              <a:t>Business Horizons</a:t>
            </a:r>
            <a:r>
              <a:rPr lang="en-IN" sz="800" dirty="0"/>
              <a:t>, vol. 24, no. 2, 36–41, with permission from Elsevier.</a:t>
            </a:r>
            <a:endParaRPr lang="en-US" sz="1050" dirty="0">
              <a:latin typeface="HelveticaNeue-Roman"/>
            </a:endParaRPr>
          </a:p>
        </p:txBody>
      </p:sp>
    </p:spTree>
    <p:extLst>
      <p:ext uri="{BB962C8B-B14F-4D97-AF65-F5344CB8AC3E}">
        <p14:creationId xmlns:p14="http://schemas.microsoft.com/office/powerpoint/2010/main" val="3724680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M12NF008">
            <a:extLst>
              <a:ext uri="{FF2B5EF4-FFF2-40B4-BE49-F238E27FC236}">
                <a16:creationId xmlns:a16="http://schemas.microsoft.com/office/drawing/2014/main" id="{9C17FF65-319B-774B-8404-F478C5003D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438" y="404813"/>
            <a:ext cx="5699125" cy="5313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ext Box 4">
            <a:extLst>
              <a:ext uri="{FF2B5EF4-FFF2-40B4-BE49-F238E27FC236}">
                <a16:creationId xmlns:a16="http://schemas.microsoft.com/office/drawing/2014/main" id="{FB529DAA-C7EB-A34A-90A1-8198A2128E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5894388"/>
            <a:ext cx="8534400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Saunders, J. and Jobber, D. (1994) Product replacement: strategies for simultaneous product deletion and launch, </a:t>
            </a:r>
            <a:r>
              <a:rPr lang="en-IN" altLang="en-US" sz="800" i="1"/>
              <a:t>Journal of Product Innovation Management</a:t>
            </a:r>
            <a:r>
              <a:rPr lang="en-IN" altLang="en-US" sz="800"/>
              <a:t>, vol. 11, no. 5, 433–50, © John Wiley &amp; Sons Ltd.</a:t>
            </a:r>
            <a:endParaRPr lang="en-US" altLang="en-US" sz="800">
              <a:latin typeface="HelveticaNeue-Roman"/>
            </a:endParaRPr>
          </a:p>
        </p:txBody>
      </p:sp>
    </p:spTree>
    <p:extLst>
      <p:ext uri="{BB962C8B-B14F-4D97-AF65-F5344CB8AC3E}">
        <p14:creationId xmlns:p14="http://schemas.microsoft.com/office/powerpoint/2010/main" val="854102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6ADC97A-8472-464C-9FA4-06FAE9E3ACE2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14.9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Commonly presented linear NPD model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5363" name="Picture 5" descr="M12NF009">
            <a:extLst>
              <a:ext uri="{FF2B5EF4-FFF2-40B4-BE49-F238E27FC236}">
                <a16:creationId xmlns:a16="http://schemas.microsoft.com/office/drawing/2014/main" id="{8EE55571-856B-FF4D-9E3E-5F1264130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788" y="1573213"/>
            <a:ext cx="2130425" cy="460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1514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4E0F6D0-680D-FE4F-8924-4B25DD466B59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14.10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Cash flows and new product development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6387" name="Picture 5" descr="M12NF010">
            <a:extLst>
              <a:ext uri="{FF2B5EF4-FFF2-40B4-BE49-F238E27FC236}">
                <a16:creationId xmlns:a16="http://schemas.microsoft.com/office/drawing/2014/main" id="{1C190145-F7E1-7446-B069-6A13A1B342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425" y="2095500"/>
            <a:ext cx="6407150" cy="404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3921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D888AFA-4A56-6640-9D6B-494CFF52FB4D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14.3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The three main streams of research within NPD literature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7411" name="Picture 4" descr="M12NT003">
            <a:extLst>
              <a:ext uri="{FF2B5EF4-FFF2-40B4-BE49-F238E27FC236}">
                <a16:creationId xmlns:a16="http://schemas.microsoft.com/office/drawing/2014/main" id="{D88640F0-0A90-7C4B-9696-3ADEA066B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2003425"/>
            <a:ext cx="6286500" cy="397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2" name="Text Box 4">
            <a:extLst>
              <a:ext uri="{FF2B5EF4-FFF2-40B4-BE49-F238E27FC236}">
                <a16:creationId xmlns:a16="http://schemas.microsoft.com/office/drawing/2014/main" id="{912FFC90-E7A4-C74F-A868-EA8BF4779C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6008688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Brown, S.L. and Eisenhardt, K.M. (1995) Product development: past research, present findings and future directions, </a:t>
            </a:r>
            <a:r>
              <a:rPr lang="en-IN" altLang="en-US" sz="800" i="1"/>
              <a:t>Academy of Management Review</a:t>
            </a:r>
            <a:r>
              <a:rPr lang="en-IN" altLang="en-US" sz="800"/>
              <a:t>, vol. 20, no. 2, 343–78.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28134049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C2F4DE5-955F-394E-9969-013C86F7FF2B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14.4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Customer roles in NPD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8435" name="Picture 4" descr="M12NT004">
            <a:extLst>
              <a:ext uri="{FF2B5EF4-FFF2-40B4-BE49-F238E27FC236}">
                <a16:creationId xmlns:a16="http://schemas.microsoft.com/office/drawing/2014/main" id="{F62B9AB9-431A-E641-8031-5101AEC7B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1450975"/>
            <a:ext cx="7715250" cy="431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 Box 4">
            <a:extLst>
              <a:ext uri="{FF2B5EF4-FFF2-40B4-BE49-F238E27FC236}">
                <a16:creationId xmlns:a16="http://schemas.microsoft.com/office/drawing/2014/main" id="{4F152068-7DAC-9A47-AC2D-67159BC754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5884863"/>
            <a:ext cx="853440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800" i="1"/>
              <a:t>Source</a:t>
            </a:r>
            <a:r>
              <a:rPr lang="en-GB" altLang="en-US" sz="800"/>
              <a:t>: </a:t>
            </a:r>
            <a:r>
              <a:rPr lang="en-US" altLang="en-US" sz="800"/>
              <a:t>Adapted from Nambisan, S. (2002) Designing virtual customer environments for new product development: toward a theory, </a:t>
            </a:r>
            <a:r>
              <a:rPr lang="en-US" altLang="en-US" sz="800" i="1"/>
              <a:t>Academy of Management Review,</a:t>
            </a:r>
            <a:r>
              <a:rPr lang="en-US" altLang="en-US" sz="800"/>
              <a:t> Vol. 27, No. 3, 395.</a:t>
            </a:r>
          </a:p>
        </p:txBody>
      </p:sp>
    </p:spTree>
    <p:extLst>
      <p:ext uri="{BB962C8B-B14F-4D97-AF65-F5344CB8AC3E}">
        <p14:creationId xmlns:p14="http://schemas.microsoft.com/office/powerpoint/2010/main" val="9369466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CCC012A-073F-3A44-95B0-252EC4CC987B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14.11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Over-the-wall model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9459" name="Picture 5" descr="M12NF011">
            <a:extLst>
              <a:ext uri="{FF2B5EF4-FFF2-40B4-BE49-F238E27FC236}">
                <a16:creationId xmlns:a16="http://schemas.microsoft.com/office/drawing/2014/main" id="{786B5F93-3387-364B-9921-70B996DCDB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13" y="2276475"/>
            <a:ext cx="8183562" cy="3348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4018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 descr="M12NF012">
            <a:extLst>
              <a:ext uri="{FF2B5EF4-FFF2-40B4-BE49-F238E27FC236}">
                <a16:creationId xmlns:a16="http://schemas.microsoft.com/office/drawing/2014/main" id="{C6BFD839-0CD7-7345-B5B6-1423B0E6C9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400" y="663575"/>
            <a:ext cx="6043613" cy="4970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 Box 4">
            <a:extLst>
              <a:ext uri="{FF2B5EF4-FFF2-40B4-BE49-F238E27FC236}">
                <a16:creationId xmlns:a16="http://schemas.microsoft.com/office/drawing/2014/main" id="{7189D0E0-C102-2C4F-A368-B53BC1FAFA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5892800"/>
            <a:ext cx="853440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Lorenz, C. (1990) </a:t>
            </a:r>
            <a:r>
              <a:rPr lang="en-IN" altLang="en-US" sz="800" i="1"/>
              <a:t>The Design Dimension</a:t>
            </a:r>
            <a:r>
              <a:rPr lang="en-IN" altLang="en-US" sz="800"/>
              <a:t>, Blackwell Publishing Ltd, Oxford with permission from John Wiley &amp; Sons Ltd, permission conveyed through Copyright Clearance Center, Inc.</a:t>
            </a:r>
            <a:endParaRPr lang="en-US" altLang="en-US" sz="800">
              <a:latin typeface="HelveticaNeue-Roman"/>
            </a:endParaRPr>
          </a:p>
        </p:txBody>
      </p:sp>
    </p:spTree>
    <p:extLst>
      <p:ext uri="{BB962C8B-B14F-4D97-AF65-F5344CB8AC3E}">
        <p14:creationId xmlns:p14="http://schemas.microsoft.com/office/powerpoint/2010/main" val="17027398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A2C9085-B257-E342-BE5F-7918FAB37A75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14.13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An activity-stage model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1507" name="Picture 5" descr="M12NF013">
            <a:extLst>
              <a:ext uri="{FF2B5EF4-FFF2-40B4-BE49-F238E27FC236}">
                <a16:creationId xmlns:a16="http://schemas.microsoft.com/office/drawing/2014/main" id="{CB0AC88C-45E1-7D46-A054-708F29967A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1536700"/>
            <a:ext cx="7848600" cy="433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Text Box 4">
            <a:extLst>
              <a:ext uri="{FF2B5EF4-FFF2-40B4-BE49-F238E27FC236}">
                <a16:creationId xmlns:a16="http://schemas.microsoft.com/office/drawing/2014/main" id="{DABD3C59-70F8-164B-9B8E-6D7BE79966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6008688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IN" altLang="en-US" sz="800" i="1"/>
              <a:t>Source</a:t>
            </a:r>
            <a:r>
              <a:rPr lang="en-IN" altLang="en-US" sz="800"/>
              <a:t>: Adapted from Crawford, C.M. (1997) </a:t>
            </a:r>
            <a:r>
              <a:rPr lang="en-IN" altLang="en-US" sz="800" i="1"/>
              <a:t>New Products Management</a:t>
            </a:r>
            <a:r>
              <a:rPr lang="en-IN" altLang="en-US" sz="800"/>
              <a:t>, 5th edn.</a:t>
            </a:r>
            <a:endParaRPr lang="en-US" altLang="en-US" sz="800">
              <a:latin typeface="HelveticaNeue-Roman"/>
            </a:endParaRPr>
          </a:p>
        </p:txBody>
      </p:sp>
    </p:spTree>
    <p:extLst>
      <p:ext uri="{BB962C8B-B14F-4D97-AF65-F5344CB8AC3E}">
        <p14:creationId xmlns:p14="http://schemas.microsoft.com/office/powerpoint/2010/main" val="13685120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47E883-CB72-C543-9723-11E4C3FEDDE1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14.14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A network model of NPD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2531" name="Picture 5" descr="M12NF014">
            <a:extLst>
              <a:ext uri="{FF2B5EF4-FFF2-40B4-BE49-F238E27FC236}">
                <a16:creationId xmlns:a16="http://schemas.microsoft.com/office/drawing/2014/main" id="{6047DADC-F55B-8B4A-AD0F-D470D6D83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1587500"/>
            <a:ext cx="6572250" cy="456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219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850F84F-2768-E44C-8BD7-D1934A8D36A6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14.15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Innocent’s own form of concept testing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3555" name="Picture 5" descr="M12NF015">
            <a:extLst>
              <a:ext uri="{FF2B5EF4-FFF2-40B4-BE49-F238E27FC236}">
                <a16:creationId xmlns:a16="http://schemas.microsoft.com/office/drawing/2014/main" id="{6FAA0E81-197A-F24A-A6CA-55AD831C12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13" y="2563813"/>
            <a:ext cx="4117975" cy="307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08889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9B80625-44D1-D742-93B4-34CC0766F214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14.5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Simple evaluation checklist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4579" name="Picture 4" descr="M12NT005">
            <a:extLst>
              <a:ext uri="{FF2B5EF4-FFF2-40B4-BE49-F238E27FC236}">
                <a16:creationId xmlns:a16="http://schemas.microsoft.com/office/drawing/2014/main" id="{84F6484B-254A-FC4E-8DEF-8CBF1DE4E2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1663700"/>
            <a:ext cx="5772150" cy="450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2774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8C68C72-3E04-724E-82D5-7CCC05855A61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14.6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UK soft drinks market share based</a:t>
            </a:r>
          </a:p>
          <a:p>
            <a:pPr>
              <a:defRPr/>
            </a:pP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on value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5603" name="Picture 4" descr="M12NT006">
            <a:extLst>
              <a:ext uri="{FF2B5EF4-FFF2-40B4-BE49-F238E27FC236}">
                <a16:creationId xmlns:a16="http://schemas.microsoft.com/office/drawing/2014/main" id="{FD0BE3CE-367F-3A49-B001-92E2024D3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952625"/>
            <a:ext cx="4724400" cy="401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ext Box 4">
            <a:extLst>
              <a:ext uri="{FF2B5EF4-FFF2-40B4-BE49-F238E27FC236}">
                <a16:creationId xmlns:a16="http://schemas.microsoft.com/office/drawing/2014/main" id="{EF0E3BAC-DB7D-E945-A7E7-9112C696A5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6016625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Britvic Soft Drinks Review 2015, with permission from The Nielsen Company.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24753164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2151</TotalTime>
  <Words>627</Words>
  <Application>Microsoft Macintosh PowerPoint</Application>
  <PresentationFormat>On-screen Show (4:3)</PresentationFormat>
  <Paragraphs>44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HelveticaNeue-Roman</vt:lpstr>
      <vt:lpstr>Myriad Pro</vt:lpstr>
      <vt:lpstr>Verdana</vt:lpstr>
      <vt:lpstr>20140311PresentationUWTSDTemplate</vt:lpstr>
      <vt:lpstr>LCMB7007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125</cp:revision>
  <cp:lastPrinted>2018-07-09T15:27:01Z</cp:lastPrinted>
  <dcterms:created xsi:type="dcterms:W3CDTF">2002-10-07T19:43:58Z</dcterms:created>
  <dcterms:modified xsi:type="dcterms:W3CDTF">2020-11-24T08:41:03Z</dcterms:modified>
</cp:coreProperties>
</file>