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79" autoAdjust="0"/>
    <p:restoredTop sz="94660"/>
  </p:normalViewPr>
  <p:slideViewPr>
    <p:cSldViewPr snapToGrid="0">
      <p:cViewPr varScale="1">
        <p:scale>
          <a:sx n="72" d="100"/>
          <a:sy n="72" d="100"/>
        </p:scale>
        <p:origin x="66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A152732F-7FE5-4CF9-922E-48231EF1BCF6}" type="datetimeFigureOut">
              <a:rPr lang="en-GB" smtClean="0"/>
              <a:t>26/04/2019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2314512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52732F-7FE5-4CF9-922E-48231EF1BCF6}"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240264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A152732F-7FE5-4CF9-922E-48231EF1BCF6}" type="datetimeFigureOut">
              <a:rPr lang="en-GB" smtClean="0"/>
              <a:t>26/04/2019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4114408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52732F-7FE5-4CF9-922E-48231EF1BCF6}"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702583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52732F-7FE5-4CF9-922E-48231EF1BCF6}" type="datetimeFigureOut">
              <a:rPr lang="en-GB" smtClean="0"/>
              <a:t>26/04/2019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134021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52732F-7FE5-4CF9-922E-48231EF1BCF6}" type="datetimeFigureOut">
              <a:rPr lang="en-GB" smtClean="0"/>
              <a:t>26/04/2019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683963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2732F-7FE5-4CF9-922E-48231EF1BCF6}" type="datetimeFigureOut">
              <a:rPr lang="en-GB" smtClean="0"/>
              <a:t>26/04/2019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1489591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52732F-7FE5-4CF9-922E-48231EF1BCF6}"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73501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52732F-7FE5-4CF9-922E-48231EF1BCF6}"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36248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52732F-7FE5-4CF9-922E-48231EF1BCF6}"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1048315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152732F-7FE5-4CF9-922E-48231EF1BCF6}" type="datetimeFigureOut">
              <a:rPr lang="en-GB" smtClean="0"/>
              <a:t>26/04/2019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42735643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152732F-7FE5-4CF9-922E-48231EF1BCF6}" type="datetimeFigureOut">
              <a:rPr lang="en-GB" smtClean="0"/>
              <a:t>26/04/2019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637972F0-C228-4AA3-BE28-1467C605D0C1}"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038794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A152732F-7FE5-4CF9-922E-48231EF1BCF6}" type="datetimeFigureOut">
              <a:rPr lang="en-GB" smtClean="0"/>
              <a:t>26/04/2019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32382596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152732F-7FE5-4CF9-922E-48231EF1BCF6}" type="datetimeFigureOut">
              <a:rPr lang="en-GB" smtClean="0"/>
              <a:t>26/04/2019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40216852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152732F-7FE5-4CF9-922E-48231EF1BCF6}" type="datetimeFigureOut">
              <a:rPr lang="en-GB" smtClean="0"/>
              <a:t>26/04/2019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5127621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52732F-7FE5-4CF9-922E-48231EF1BCF6}"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37355756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A152732F-7FE5-4CF9-922E-48231EF1BCF6}" type="datetimeFigureOut">
              <a:rPr lang="en-GB" smtClean="0"/>
              <a:t>26/04/2019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637972F0-C228-4AA3-BE28-1467C605D0C1}" type="slidenum">
              <a:rPr lang="en-GB" smtClean="0"/>
              <a:t>‹#›</a:t>
            </a:fld>
            <a:endParaRPr lang="en-GB"/>
          </a:p>
        </p:txBody>
      </p:sp>
    </p:spTree>
    <p:extLst>
      <p:ext uri="{BB962C8B-B14F-4D97-AF65-F5344CB8AC3E}">
        <p14:creationId xmlns:p14="http://schemas.microsoft.com/office/powerpoint/2010/main" val="1252049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152732F-7FE5-4CF9-922E-48231EF1BCF6}" type="datetimeFigureOut">
              <a:rPr lang="en-GB" smtClean="0"/>
              <a:t>26/04/2019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37972F0-C228-4AA3-BE28-1467C605D0C1}" type="slidenum">
              <a:rPr lang="en-GB" smtClean="0"/>
              <a:t>‹#›</a:t>
            </a:fld>
            <a:endParaRPr lang="en-GB"/>
          </a:p>
        </p:txBody>
      </p:sp>
    </p:spTree>
    <p:extLst>
      <p:ext uri="{BB962C8B-B14F-4D97-AF65-F5344CB8AC3E}">
        <p14:creationId xmlns:p14="http://schemas.microsoft.com/office/powerpoint/2010/main" val="291300730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0E517-DD5B-4DB9-A408-1554C2FC18F5}"/>
              </a:ext>
            </a:extLst>
          </p:cNvPr>
          <p:cNvSpPr>
            <a:spLocks noGrp="1"/>
          </p:cNvSpPr>
          <p:nvPr>
            <p:ph type="ctrTitle"/>
          </p:nvPr>
        </p:nvSpPr>
        <p:spPr/>
        <p:txBody>
          <a:bodyPr/>
          <a:lstStyle/>
          <a:p>
            <a:r>
              <a:rPr lang="en-GB" dirty="0"/>
              <a:t>Management in practice </a:t>
            </a:r>
          </a:p>
        </p:txBody>
      </p:sp>
      <p:sp>
        <p:nvSpPr>
          <p:cNvPr id="3" name="Subtitle 2">
            <a:extLst>
              <a:ext uri="{FF2B5EF4-FFF2-40B4-BE49-F238E27FC236}">
                <a16:creationId xmlns:a16="http://schemas.microsoft.com/office/drawing/2014/main" id="{42789153-AC02-4A3F-9C11-29F60EE46AC4}"/>
              </a:ext>
            </a:extLst>
          </p:cNvPr>
          <p:cNvSpPr>
            <a:spLocks noGrp="1"/>
          </p:cNvSpPr>
          <p:nvPr>
            <p:ph type="subTitle" idx="1"/>
          </p:nvPr>
        </p:nvSpPr>
        <p:spPr>
          <a:xfrm>
            <a:off x="1371599" y="3632200"/>
            <a:ext cx="9657471" cy="1193017"/>
          </a:xfrm>
        </p:spPr>
        <p:txBody>
          <a:bodyPr>
            <a:normAutofit/>
          </a:bodyPr>
          <a:lstStyle/>
          <a:p>
            <a:r>
              <a:rPr lang="en-GB" dirty="0"/>
              <a:t>London Dungeons </a:t>
            </a:r>
          </a:p>
          <a:p>
            <a:endParaRPr lang="en-GB" dirty="0"/>
          </a:p>
          <a:p>
            <a:r>
              <a:rPr lang="en-GB" dirty="0"/>
              <a:t>Gemma Davies</a:t>
            </a:r>
          </a:p>
        </p:txBody>
      </p:sp>
    </p:spTree>
    <p:extLst>
      <p:ext uri="{BB962C8B-B14F-4D97-AF65-F5344CB8AC3E}">
        <p14:creationId xmlns:p14="http://schemas.microsoft.com/office/powerpoint/2010/main" val="703568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B12EE-D74A-42E9-9351-19CC4F6772AC}"/>
              </a:ext>
            </a:extLst>
          </p:cNvPr>
          <p:cNvSpPr>
            <a:spLocks noGrp="1"/>
          </p:cNvSpPr>
          <p:nvPr>
            <p:ph type="title"/>
          </p:nvPr>
        </p:nvSpPr>
        <p:spPr/>
        <p:txBody>
          <a:bodyPr/>
          <a:lstStyle/>
          <a:p>
            <a:r>
              <a:rPr lang="en-GB" dirty="0"/>
              <a:t>Facts</a:t>
            </a:r>
          </a:p>
        </p:txBody>
      </p:sp>
      <p:sp>
        <p:nvSpPr>
          <p:cNvPr id="3" name="Content Placeholder 2">
            <a:extLst>
              <a:ext uri="{FF2B5EF4-FFF2-40B4-BE49-F238E27FC236}">
                <a16:creationId xmlns:a16="http://schemas.microsoft.com/office/drawing/2014/main" id="{415794D2-7E7E-4815-810A-6F045D026DE2}"/>
              </a:ext>
            </a:extLst>
          </p:cNvPr>
          <p:cNvSpPr>
            <a:spLocks noGrp="1"/>
          </p:cNvSpPr>
          <p:nvPr>
            <p:ph idx="1"/>
          </p:nvPr>
        </p:nvSpPr>
        <p:spPr/>
        <p:txBody>
          <a:bodyPr/>
          <a:lstStyle/>
          <a:p>
            <a:r>
              <a:rPr lang="en-GB" dirty="0"/>
              <a:t>It offers over 1000 years of history to its visitors </a:t>
            </a:r>
          </a:p>
          <a:p>
            <a:r>
              <a:rPr lang="en-GB" dirty="0"/>
              <a:t>It is one of 8 Dungeons which are located all over the UK and Europe</a:t>
            </a:r>
          </a:p>
          <a:p>
            <a:r>
              <a:rPr lang="en-GB" dirty="0"/>
              <a:t>All the actors there are from all over the world, which offers and displays diversity and equality </a:t>
            </a:r>
          </a:p>
          <a:p>
            <a:r>
              <a:rPr lang="en-GB" dirty="0"/>
              <a:t>The building that is used, was originally used back in the 19</a:t>
            </a:r>
            <a:r>
              <a:rPr lang="en-GB" baseline="30000" dirty="0"/>
              <a:t>th</a:t>
            </a:r>
            <a:r>
              <a:rPr lang="en-GB" dirty="0"/>
              <a:t> century, known as, County Hall by the Thames </a:t>
            </a:r>
          </a:p>
          <a:p>
            <a:r>
              <a:rPr lang="en-GB" dirty="0"/>
              <a:t>Genuine human remains were found in the building while turning into the attraction </a:t>
            </a:r>
          </a:p>
        </p:txBody>
      </p:sp>
    </p:spTree>
    <p:extLst>
      <p:ext uri="{BB962C8B-B14F-4D97-AF65-F5344CB8AC3E}">
        <p14:creationId xmlns:p14="http://schemas.microsoft.com/office/powerpoint/2010/main" val="1239050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A3CFB-768C-41BC-96BC-F82A4C884887}"/>
              </a:ext>
            </a:extLst>
          </p:cNvPr>
          <p:cNvSpPr>
            <a:spLocks noGrp="1"/>
          </p:cNvSpPr>
          <p:nvPr>
            <p:ph type="title"/>
          </p:nvPr>
        </p:nvSpPr>
        <p:spPr>
          <a:xfrm>
            <a:off x="2186609" y="764373"/>
            <a:ext cx="9319591" cy="1293028"/>
          </a:xfrm>
        </p:spPr>
        <p:txBody>
          <a:bodyPr/>
          <a:lstStyle/>
          <a:p>
            <a:r>
              <a:rPr lang="en-GB" dirty="0"/>
              <a:t>Britain’s visitor economy facts </a:t>
            </a:r>
          </a:p>
        </p:txBody>
      </p:sp>
      <p:sp>
        <p:nvSpPr>
          <p:cNvPr id="3" name="Content Placeholder 2">
            <a:extLst>
              <a:ext uri="{FF2B5EF4-FFF2-40B4-BE49-F238E27FC236}">
                <a16:creationId xmlns:a16="http://schemas.microsoft.com/office/drawing/2014/main" id="{A12570B7-5B86-429F-964D-E69E7E8D71F0}"/>
              </a:ext>
            </a:extLst>
          </p:cNvPr>
          <p:cNvSpPr>
            <a:spLocks noGrp="1"/>
          </p:cNvSpPr>
          <p:nvPr>
            <p:ph idx="1"/>
          </p:nvPr>
        </p:nvSpPr>
        <p:spPr/>
        <p:txBody>
          <a:bodyPr/>
          <a:lstStyle/>
          <a:p>
            <a:r>
              <a:rPr lang="en-GB" dirty="0"/>
              <a:t>Tourisms inbound tourists are set to grow by 6%</a:t>
            </a:r>
          </a:p>
          <a:p>
            <a:r>
              <a:rPr lang="en-GB" dirty="0"/>
              <a:t>630,000 more jobs will be created by the tourism industry</a:t>
            </a:r>
          </a:p>
          <a:p>
            <a:r>
              <a:rPr lang="en-GB" dirty="0"/>
              <a:t>By 2025 tourism will be worth £257.4 Billion </a:t>
            </a:r>
          </a:p>
          <a:p>
            <a:r>
              <a:rPr lang="en-GB" dirty="0"/>
              <a:t>London accounts for 55% of visitors who travel around or into the UK</a:t>
            </a:r>
          </a:p>
          <a:p>
            <a:r>
              <a:rPr lang="en-GB" dirty="0"/>
              <a:t>Brexit will have an underlying affect on the tourism industry </a:t>
            </a:r>
          </a:p>
        </p:txBody>
      </p:sp>
    </p:spTree>
    <p:extLst>
      <p:ext uri="{BB962C8B-B14F-4D97-AF65-F5344CB8AC3E}">
        <p14:creationId xmlns:p14="http://schemas.microsoft.com/office/powerpoint/2010/main" val="3588951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1595A-41B1-485C-A5A8-7A1A42DBF84F}"/>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ECD5B9EF-6A62-490F-B64E-33494094A467}"/>
              </a:ext>
            </a:extLst>
          </p:cNvPr>
          <p:cNvSpPr>
            <a:spLocks noGrp="1"/>
          </p:cNvSpPr>
          <p:nvPr>
            <p:ph idx="1"/>
          </p:nvPr>
        </p:nvSpPr>
        <p:spPr/>
        <p:txBody>
          <a:bodyPr>
            <a:normAutofit lnSpcReduction="10000"/>
          </a:bodyPr>
          <a:lstStyle/>
          <a:p>
            <a:r>
              <a:rPr lang="en-GB" b="1" dirty="0"/>
              <a:t>SWOT</a:t>
            </a:r>
            <a:endParaRPr lang="en-GB" dirty="0"/>
          </a:p>
          <a:p>
            <a:r>
              <a:rPr lang="en-GB" b="1" dirty="0"/>
              <a:t>S- </a:t>
            </a:r>
            <a:r>
              <a:rPr lang="en-GB" dirty="0"/>
              <a:t>the dungeons is a franchise, has more than one location </a:t>
            </a:r>
          </a:p>
          <a:p>
            <a:pPr lvl="0"/>
            <a:r>
              <a:rPr lang="en-GB" dirty="0"/>
              <a:t>Marketing works in their favour such as advertising on social media TV adverts and leaflets</a:t>
            </a:r>
          </a:p>
          <a:p>
            <a:pPr lvl="0"/>
            <a:r>
              <a:rPr lang="en-GB" dirty="0"/>
              <a:t>They have an international workforce, they have a range of different cultures surrounded around their staff</a:t>
            </a:r>
          </a:p>
          <a:p>
            <a:pPr marL="0" indent="0">
              <a:buNone/>
            </a:pPr>
            <a:endParaRPr lang="en-GB" dirty="0"/>
          </a:p>
          <a:p>
            <a:r>
              <a:rPr lang="en-GB" b="1" dirty="0"/>
              <a:t>W- </a:t>
            </a:r>
            <a:r>
              <a:rPr lang="en-GB" dirty="0"/>
              <a:t>popular times which include summer holidays, bank holidays. This creates a lot of queues which are not popular with tourists </a:t>
            </a:r>
          </a:p>
          <a:p>
            <a:r>
              <a:rPr lang="en-GB" dirty="0"/>
              <a:t>The Dungeons need to try and advertise, when buying tickets online it is a lot cheaper than buying them on the day</a:t>
            </a:r>
          </a:p>
          <a:p>
            <a:endParaRPr lang="en-GB" dirty="0"/>
          </a:p>
        </p:txBody>
      </p:sp>
    </p:spTree>
    <p:extLst>
      <p:ext uri="{BB962C8B-B14F-4D97-AF65-F5344CB8AC3E}">
        <p14:creationId xmlns:p14="http://schemas.microsoft.com/office/powerpoint/2010/main" val="1974639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63A50-7DF3-4A77-9898-AC3194EFF79D}"/>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313C200D-CF20-4BFD-86ED-C34E0C3D6078}"/>
              </a:ext>
            </a:extLst>
          </p:cNvPr>
          <p:cNvSpPr>
            <a:spLocks noGrp="1"/>
          </p:cNvSpPr>
          <p:nvPr>
            <p:ph idx="1"/>
          </p:nvPr>
        </p:nvSpPr>
        <p:spPr/>
        <p:txBody>
          <a:bodyPr/>
          <a:lstStyle/>
          <a:p>
            <a:r>
              <a:rPr lang="en-GB" b="1" dirty="0"/>
              <a:t>O-  </a:t>
            </a:r>
            <a:r>
              <a:rPr lang="en-GB" dirty="0"/>
              <a:t>weather, if there is bad weather it will not affect the dungeons in anyway, shape or form due to it being in doors If anything it would bring in more people during bad weather conditions </a:t>
            </a:r>
          </a:p>
          <a:p>
            <a:pPr lvl="0"/>
            <a:r>
              <a:rPr lang="en-GB" dirty="0"/>
              <a:t>BREXIT could possibly increase the amount of both domestic and inbound tourist figures</a:t>
            </a:r>
          </a:p>
          <a:p>
            <a:pPr lvl="0"/>
            <a:r>
              <a:rPr lang="en-GB" dirty="0"/>
              <a:t>Introducing more locations </a:t>
            </a:r>
          </a:p>
          <a:p>
            <a:r>
              <a:rPr lang="en-GB" b="1" dirty="0"/>
              <a:t>T- </a:t>
            </a:r>
            <a:r>
              <a:rPr lang="en-GB" dirty="0"/>
              <a:t>competitions </a:t>
            </a:r>
            <a:r>
              <a:rPr lang="en-GB" dirty="0" err="1"/>
              <a:t>e.g</a:t>
            </a:r>
            <a:r>
              <a:rPr lang="en-GB" dirty="0"/>
              <a:t> Disneyland Paris </a:t>
            </a:r>
          </a:p>
          <a:p>
            <a:pPr lvl="0"/>
            <a:r>
              <a:rPr lang="en-GB" dirty="0"/>
              <a:t>BREXIT  unsure if it will affect tourist members </a:t>
            </a:r>
          </a:p>
          <a:p>
            <a:pPr lvl="0"/>
            <a:r>
              <a:rPr lang="en-GB" dirty="0"/>
              <a:t>Terrorism </a:t>
            </a:r>
          </a:p>
        </p:txBody>
      </p:sp>
    </p:spTree>
    <p:extLst>
      <p:ext uri="{BB962C8B-B14F-4D97-AF65-F5344CB8AC3E}">
        <p14:creationId xmlns:p14="http://schemas.microsoft.com/office/powerpoint/2010/main" val="3991048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4FEF8-8B9A-4A5D-B116-A572493E38D7}"/>
              </a:ext>
            </a:extLst>
          </p:cNvPr>
          <p:cNvSpPr>
            <a:spLocks noGrp="1"/>
          </p:cNvSpPr>
          <p:nvPr>
            <p:ph type="title"/>
          </p:nvPr>
        </p:nvSpPr>
        <p:spPr/>
        <p:txBody>
          <a:bodyPr/>
          <a:lstStyle/>
          <a:p>
            <a:r>
              <a:rPr lang="en-GB" dirty="0"/>
              <a:t>Pestle analysis</a:t>
            </a:r>
          </a:p>
        </p:txBody>
      </p:sp>
      <p:sp>
        <p:nvSpPr>
          <p:cNvPr id="3" name="Content Placeholder 2">
            <a:extLst>
              <a:ext uri="{FF2B5EF4-FFF2-40B4-BE49-F238E27FC236}">
                <a16:creationId xmlns:a16="http://schemas.microsoft.com/office/drawing/2014/main" id="{FF0E3E25-0130-4B44-A077-E13EECC7FCA5}"/>
              </a:ext>
            </a:extLst>
          </p:cNvPr>
          <p:cNvSpPr>
            <a:spLocks noGrp="1"/>
          </p:cNvSpPr>
          <p:nvPr>
            <p:ph idx="1"/>
          </p:nvPr>
        </p:nvSpPr>
        <p:spPr/>
        <p:txBody>
          <a:bodyPr>
            <a:normAutofit fontScale="92500"/>
          </a:bodyPr>
          <a:lstStyle/>
          <a:p>
            <a:r>
              <a:rPr lang="en-GB" b="1" dirty="0"/>
              <a:t>P- </a:t>
            </a:r>
            <a:r>
              <a:rPr lang="en-GB" dirty="0"/>
              <a:t> BREXIT has created uncertainties and debates which is putting organisations in the dark as to how BREXIT is going to affect them</a:t>
            </a:r>
          </a:p>
          <a:p>
            <a:r>
              <a:rPr lang="en-GB" b="1" dirty="0"/>
              <a:t>E-  </a:t>
            </a:r>
            <a:r>
              <a:rPr lang="en-GB" dirty="0"/>
              <a:t>as the minimum wage has increased this means that the London Dungeons will have to pay their staff more than what they are already paying </a:t>
            </a:r>
          </a:p>
          <a:p>
            <a:pPr marL="0" indent="0">
              <a:buNone/>
            </a:pPr>
            <a:r>
              <a:rPr lang="en-GB" dirty="0"/>
              <a:t>Pricing of transportation needs to decrease for more domestic and inbound tourists to travel to London </a:t>
            </a:r>
          </a:p>
          <a:p>
            <a:pPr marL="0" indent="0">
              <a:buNone/>
            </a:pPr>
            <a:r>
              <a:rPr lang="en-GB" dirty="0"/>
              <a:t>According to VisitBritain more transportation links need to be installed, as domestic visitors find it difficult getting too and from London due to how busy the city is</a:t>
            </a:r>
          </a:p>
          <a:p>
            <a:r>
              <a:rPr lang="en-GB" b="1" dirty="0"/>
              <a:t>S- </a:t>
            </a:r>
            <a:r>
              <a:rPr lang="en-GB" dirty="0"/>
              <a:t>Disposable income varies, with the cost of living increasing, people do not have the disposable income to go on holidays or even weekend breaks to places such as London which would mean the attraction isn’t reaching its full amount of visitors</a:t>
            </a:r>
          </a:p>
          <a:p>
            <a:endParaRPr lang="en-GB" dirty="0"/>
          </a:p>
        </p:txBody>
      </p:sp>
    </p:spTree>
    <p:extLst>
      <p:ext uri="{BB962C8B-B14F-4D97-AF65-F5344CB8AC3E}">
        <p14:creationId xmlns:p14="http://schemas.microsoft.com/office/powerpoint/2010/main" val="1907217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4A74D-927F-4A42-A2E8-EFFA62550F59}"/>
              </a:ext>
            </a:extLst>
          </p:cNvPr>
          <p:cNvSpPr>
            <a:spLocks noGrp="1"/>
          </p:cNvSpPr>
          <p:nvPr>
            <p:ph type="title"/>
          </p:nvPr>
        </p:nvSpPr>
        <p:spPr/>
        <p:txBody>
          <a:bodyPr/>
          <a:lstStyle/>
          <a:p>
            <a:r>
              <a:rPr lang="en-GB" dirty="0"/>
              <a:t>Pestle analysis</a:t>
            </a:r>
          </a:p>
        </p:txBody>
      </p:sp>
      <p:sp>
        <p:nvSpPr>
          <p:cNvPr id="3" name="Content Placeholder 2">
            <a:extLst>
              <a:ext uri="{FF2B5EF4-FFF2-40B4-BE49-F238E27FC236}">
                <a16:creationId xmlns:a16="http://schemas.microsoft.com/office/drawing/2014/main" id="{023A9635-1028-4B8A-9A01-7DE11DF16801}"/>
              </a:ext>
            </a:extLst>
          </p:cNvPr>
          <p:cNvSpPr>
            <a:spLocks noGrp="1"/>
          </p:cNvSpPr>
          <p:nvPr>
            <p:ph idx="1"/>
          </p:nvPr>
        </p:nvSpPr>
        <p:spPr/>
        <p:txBody>
          <a:bodyPr/>
          <a:lstStyle/>
          <a:p>
            <a:r>
              <a:rPr lang="en-GB" b="1" dirty="0"/>
              <a:t>T- </a:t>
            </a:r>
            <a:r>
              <a:rPr lang="en-GB" dirty="0"/>
              <a:t>The Dungeons need to try and keep up to date with technology, by introducing more interactive and special effects to make the attraction more frightening and realistic</a:t>
            </a:r>
          </a:p>
          <a:p>
            <a:r>
              <a:rPr lang="en-GB" b="1" dirty="0"/>
              <a:t>L- </a:t>
            </a:r>
            <a:r>
              <a:rPr lang="en-GB" dirty="0"/>
              <a:t> The dungeons need to promote their own legislations  </a:t>
            </a:r>
          </a:p>
          <a:p>
            <a:r>
              <a:rPr lang="en-GB" b="1" dirty="0"/>
              <a:t>E-  </a:t>
            </a:r>
            <a:r>
              <a:rPr lang="en-GB" dirty="0"/>
              <a:t>They need to promote that the site is enforced by the local health and safety executive and Environmental department to ensure that no issues </a:t>
            </a:r>
          </a:p>
        </p:txBody>
      </p:sp>
    </p:spTree>
    <p:extLst>
      <p:ext uri="{BB962C8B-B14F-4D97-AF65-F5344CB8AC3E}">
        <p14:creationId xmlns:p14="http://schemas.microsoft.com/office/powerpoint/2010/main" val="707111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B170D-CCD4-4798-9697-657C7D5DBAEA}"/>
              </a:ext>
            </a:extLst>
          </p:cNvPr>
          <p:cNvSpPr>
            <a:spLocks noGrp="1"/>
          </p:cNvSpPr>
          <p:nvPr>
            <p:ph type="title"/>
          </p:nvPr>
        </p:nvSpPr>
        <p:spPr/>
        <p:txBody>
          <a:bodyPr/>
          <a:lstStyle/>
          <a:p>
            <a:r>
              <a:rPr lang="en-GB" dirty="0"/>
              <a:t>Finances </a:t>
            </a:r>
          </a:p>
        </p:txBody>
      </p:sp>
      <p:sp>
        <p:nvSpPr>
          <p:cNvPr id="3" name="Content Placeholder 2">
            <a:extLst>
              <a:ext uri="{FF2B5EF4-FFF2-40B4-BE49-F238E27FC236}">
                <a16:creationId xmlns:a16="http://schemas.microsoft.com/office/drawing/2014/main" id="{3CFAA9EA-F7AF-415B-B8DC-0704FD770261}"/>
              </a:ext>
            </a:extLst>
          </p:cNvPr>
          <p:cNvSpPr>
            <a:spLocks noGrp="1"/>
          </p:cNvSpPr>
          <p:nvPr>
            <p:ph idx="1"/>
          </p:nvPr>
        </p:nvSpPr>
        <p:spPr/>
        <p:txBody>
          <a:bodyPr/>
          <a:lstStyle/>
          <a:p>
            <a:r>
              <a:rPr lang="en-GB" b="1" u="sng" dirty="0"/>
              <a:t>Gross Profit</a:t>
            </a:r>
            <a:endParaRPr lang="en-GB" dirty="0"/>
          </a:p>
          <a:p>
            <a:r>
              <a:rPr lang="en-GB" dirty="0"/>
              <a:t>Gross profit / sales x 100 = %</a:t>
            </a:r>
          </a:p>
          <a:p>
            <a:r>
              <a:rPr lang="en-GB" dirty="0"/>
              <a:t>2015: 1,085,000,000 / 1,202,000,000 + 76,000,000 (1,278,000,000) = 0.84 x 100 = 84.8%</a:t>
            </a:r>
            <a:br>
              <a:rPr lang="en-GB" dirty="0"/>
            </a:br>
            <a:r>
              <a:rPr lang="en-GB" dirty="0"/>
              <a:t>2016: 1,230,000,000 / 1,371,000,000 + 86,000,000 (1,457,000,000) = 0.84 X 100 = 84.4%</a:t>
            </a:r>
          </a:p>
          <a:p>
            <a:r>
              <a:rPr lang="en-GB" b="1" u="sng" dirty="0"/>
              <a:t>Net Profit</a:t>
            </a:r>
            <a:endParaRPr lang="en-GB" dirty="0"/>
          </a:p>
          <a:p>
            <a:r>
              <a:rPr lang="en-GB" dirty="0"/>
              <a:t>Net profit / sales x 100 = %</a:t>
            </a:r>
          </a:p>
          <a:p>
            <a:r>
              <a:rPr lang="en-GB" dirty="0"/>
              <a:t>2015: 170,000,000 / 1,278,000,000 = 0.13 x 100 = 13.3%</a:t>
            </a:r>
            <a:br>
              <a:rPr lang="en-GB" dirty="0"/>
            </a:br>
            <a:r>
              <a:rPr lang="en-GB" dirty="0"/>
              <a:t>2016: 211,000,000/ 1,457,000,000 = 0.14 x 100 = 14.4%</a:t>
            </a:r>
          </a:p>
          <a:p>
            <a:endParaRPr lang="en-GB" dirty="0"/>
          </a:p>
        </p:txBody>
      </p:sp>
    </p:spTree>
    <p:extLst>
      <p:ext uri="{BB962C8B-B14F-4D97-AF65-F5344CB8AC3E}">
        <p14:creationId xmlns:p14="http://schemas.microsoft.com/office/powerpoint/2010/main" val="3145484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8D74D-33DC-4049-B394-4E7A8C0F7F8A}"/>
              </a:ext>
            </a:extLst>
          </p:cNvPr>
          <p:cNvSpPr>
            <a:spLocks noGrp="1"/>
          </p:cNvSpPr>
          <p:nvPr>
            <p:ph type="title"/>
          </p:nvPr>
        </p:nvSpPr>
        <p:spPr/>
        <p:txBody>
          <a:bodyPr/>
          <a:lstStyle/>
          <a:p>
            <a:r>
              <a:rPr lang="en-GB" dirty="0"/>
              <a:t>Finance </a:t>
            </a:r>
          </a:p>
        </p:txBody>
      </p:sp>
      <p:sp>
        <p:nvSpPr>
          <p:cNvPr id="3" name="Content Placeholder 2">
            <a:extLst>
              <a:ext uri="{FF2B5EF4-FFF2-40B4-BE49-F238E27FC236}">
                <a16:creationId xmlns:a16="http://schemas.microsoft.com/office/drawing/2014/main" id="{302BC192-9C7E-4F85-93E9-AAD012B13D02}"/>
              </a:ext>
            </a:extLst>
          </p:cNvPr>
          <p:cNvSpPr>
            <a:spLocks noGrp="1"/>
          </p:cNvSpPr>
          <p:nvPr>
            <p:ph idx="1"/>
          </p:nvPr>
        </p:nvSpPr>
        <p:spPr/>
        <p:txBody>
          <a:bodyPr>
            <a:normAutofit fontScale="92500" lnSpcReduction="20000"/>
          </a:bodyPr>
          <a:lstStyle/>
          <a:p>
            <a:r>
              <a:rPr lang="en-GB" b="1" u="sng" dirty="0"/>
              <a:t>ROCE</a:t>
            </a:r>
            <a:endParaRPr lang="en-GB" dirty="0"/>
          </a:p>
          <a:p>
            <a:r>
              <a:rPr lang="en-GB" dirty="0"/>
              <a:t>Net profit + loan interest / total assets less current liabilities x 100</a:t>
            </a:r>
          </a:p>
          <a:p>
            <a:r>
              <a:rPr lang="en-GB" dirty="0"/>
              <a:t>2015: 170,000,000 + 4,600,000 (174,600,000) / 2,478,000,000 = 0.07 x 100 = 7.04%</a:t>
            </a:r>
            <a:br>
              <a:rPr lang="en-GB" dirty="0"/>
            </a:br>
            <a:r>
              <a:rPr lang="en-GB" dirty="0"/>
              <a:t>2016: 211,000,000 + 4,600,000 (215,600,000) / 2,959,000,000 = 0.07 x 100 = 7.28%</a:t>
            </a:r>
          </a:p>
          <a:p>
            <a:r>
              <a:rPr lang="en-GB" b="1" u="sng" dirty="0"/>
              <a:t>Total assets turnover</a:t>
            </a:r>
            <a:endParaRPr lang="en-GB" dirty="0"/>
          </a:p>
          <a:p>
            <a:r>
              <a:rPr lang="en-GB" dirty="0"/>
              <a:t>Sales / Total assets less current liabilities</a:t>
            </a:r>
          </a:p>
          <a:p>
            <a:r>
              <a:rPr lang="en-GB" dirty="0"/>
              <a:t>2015: 1,278,000,000 / 2,478,000,000 = 0.51 times</a:t>
            </a:r>
            <a:br>
              <a:rPr lang="en-GB" dirty="0"/>
            </a:br>
            <a:r>
              <a:rPr lang="en-GB" dirty="0"/>
              <a:t>2016: 1,457,000,000 / 2,959,000,000 = 0.49 times</a:t>
            </a:r>
          </a:p>
          <a:p>
            <a:r>
              <a:rPr lang="en-GB" b="1" u="sng" dirty="0"/>
              <a:t>Fixed assets turnover</a:t>
            </a:r>
            <a:endParaRPr lang="en-GB" dirty="0"/>
          </a:p>
          <a:p>
            <a:r>
              <a:rPr lang="en-GB" dirty="0"/>
              <a:t>Sales / Fixed assets</a:t>
            </a:r>
          </a:p>
          <a:p>
            <a:r>
              <a:rPr lang="en-GB" dirty="0"/>
              <a:t>2015: 1,278,000,000 / 2,475,000,000 = 0.51 times</a:t>
            </a:r>
            <a:br>
              <a:rPr lang="en-GB" dirty="0"/>
            </a:br>
            <a:r>
              <a:rPr lang="en-GB" dirty="0"/>
              <a:t>2016: 1,457,000,000 / 2,958,000,000 = 0.49 times</a:t>
            </a:r>
          </a:p>
        </p:txBody>
      </p:sp>
    </p:spTree>
    <p:extLst>
      <p:ext uri="{BB962C8B-B14F-4D97-AF65-F5344CB8AC3E}">
        <p14:creationId xmlns:p14="http://schemas.microsoft.com/office/powerpoint/2010/main" val="1972462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670F8-90B4-4850-9BCB-974806DF7D0C}"/>
              </a:ext>
            </a:extLst>
          </p:cNvPr>
          <p:cNvSpPr>
            <a:spLocks noGrp="1"/>
          </p:cNvSpPr>
          <p:nvPr>
            <p:ph type="title"/>
          </p:nvPr>
        </p:nvSpPr>
        <p:spPr/>
        <p:txBody>
          <a:bodyPr/>
          <a:lstStyle/>
          <a:p>
            <a:r>
              <a:rPr lang="en-GB" dirty="0"/>
              <a:t>Finance </a:t>
            </a:r>
          </a:p>
        </p:txBody>
      </p:sp>
      <p:sp>
        <p:nvSpPr>
          <p:cNvPr id="3" name="Content Placeholder 2">
            <a:extLst>
              <a:ext uri="{FF2B5EF4-FFF2-40B4-BE49-F238E27FC236}">
                <a16:creationId xmlns:a16="http://schemas.microsoft.com/office/drawing/2014/main" id="{6E39F5DA-5965-4D83-AE19-7C1B1BE36E6D}"/>
              </a:ext>
            </a:extLst>
          </p:cNvPr>
          <p:cNvSpPr>
            <a:spLocks noGrp="1"/>
          </p:cNvSpPr>
          <p:nvPr>
            <p:ph idx="1"/>
          </p:nvPr>
        </p:nvSpPr>
        <p:spPr/>
        <p:txBody>
          <a:bodyPr>
            <a:normAutofit fontScale="92500" lnSpcReduction="20000"/>
          </a:bodyPr>
          <a:lstStyle/>
          <a:p>
            <a:r>
              <a:rPr lang="en-GB" b="1" u="sng" dirty="0"/>
              <a:t>Working capital turnover</a:t>
            </a:r>
            <a:endParaRPr lang="en-GB" dirty="0"/>
          </a:p>
          <a:p>
            <a:r>
              <a:rPr lang="en-GB" dirty="0"/>
              <a:t>Sales turnover / net current assets</a:t>
            </a:r>
          </a:p>
          <a:p>
            <a:r>
              <a:rPr lang="en-GB" dirty="0"/>
              <a:t>2015: 1,278,000,000 / 3,000,000 = 426 times</a:t>
            </a:r>
            <a:br>
              <a:rPr lang="en-GB" dirty="0"/>
            </a:br>
            <a:r>
              <a:rPr lang="en-GB" dirty="0"/>
              <a:t>2016: 1,457,000,000 / 1,000,000 = 1,457 times</a:t>
            </a:r>
          </a:p>
          <a:p>
            <a:r>
              <a:rPr lang="en-GB" b="1" u="sng" dirty="0"/>
              <a:t>Current ratio</a:t>
            </a:r>
            <a:endParaRPr lang="en-GB" dirty="0"/>
          </a:p>
          <a:p>
            <a:r>
              <a:rPr lang="en-GB" dirty="0"/>
              <a:t>Current assets / current liabilities</a:t>
            </a:r>
          </a:p>
          <a:p>
            <a:r>
              <a:rPr lang="en-GB" dirty="0"/>
              <a:t>2015: 260,000,000 / 257,000,000 = 1.01</a:t>
            </a:r>
            <a:br>
              <a:rPr lang="en-GB" dirty="0"/>
            </a:br>
            <a:r>
              <a:rPr lang="en-GB" dirty="0"/>
              <a:t>2016: 340,000,000 / 339,000,000 = 1.00</a:t>
            </a:r>
          </a:p>
          <a:p>
            <a:r>
              <a:rPr lang="en-GB" b="1" u="sng" dirty="0"/>
              <a:t>Quick ratio</a:t>
            </a:r>
            <a:endParaRPr lang="en-GB" dirty="0"/>
          </a:p>
          <a:p>
            <a:r>
              <a:rPr lang="en-GB" dirty="0"/>
              <a:t>Current assets – stock / current liabilities</a:t>
            </a:r>
          </a:p>
          <a:p>
            <a:r>
              <a:rPr lang="en-GB" dirty="0"/>
              <a:t>2015: 260,000,000 – 30,000,000 = 230,000,000 / 257,000,000 = 0.89</a:t>
            </a:r>
            <a:br>
              <a:rPr lang="en-GB" dirty="0"/>
            </a:br>
            <a:r>
              <a:rPr lang="en-GB" dirty="0"/>
              <a:t>2016: 340,000,000 – 36,000,000 = 304,000,000 / 339,000,000 = 0.89</a:t>
            </a:r>
          </a:p>
          <a:p>
            <a:pPr marL="0" indent="0">
              <a:buNone/>
            </a:pPr>
            <a:endParaRPr lang="en-GB" dirty="0"/>
          </a:p>
        </p:txBody>
      </p:sp>
    </p:spTree>
    <p:extLst>
      <p:ext uri="{BB962C8B-B14F-4D97-AF65-F5344CB8AC3E}">
        <p14:creationId xmlns:p14="http://schemas.microsoft.com/office/powerpoint/2010/main" val="3818470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FF3F4-21AF-43AE-AC51-FB155314394B}"/>
              </a:ext>
            </a:extLst>
          </p:cNvPr>
          <p:cNvSpPr>
            <a:spLocks noGrp="1"/>
          </p:cNvSpPr>
          <p:nvPr>
            <p:ph type="title"/>
          </p:nvPr>
        </p:nvSpPr>
        <p:spPr/>
        <p:txBody>
          <a:bodyPr/>
          <a:lstStyle/>
          <a:p>
            <a:r>
              <a:rPr lang="en-GB" dirty="0"/>
              <a:t>Finance</a:t>
            </a:r>
          </a:p>
        </p:txBody>
      </p:sp>
      <p:sp>
        <p:nvSpPr>
          <p:cNvPr id="3" name="Content Placeholder 2">
            <a:extLst>
              <a:ext uri="{FF2B5EF4-FFF2-40B4-BE49-F238E27FC236}">
                <a16:creationId xmlns:a16="http://schemas.microsoft.com/office/drawing/2014/main" id="{9B0ABBE1-088E-487C-9B36-B87C56E9870E}"/>
              </a:ext>
            </a:extLst>
          </p:cNvPr>
          <p:cNvSpPr>
            <a:spLocks noGrp="1"/>
          </p:cNvSpPr>
          <p:nvPr>
            <p:ph idx="1"/>
          </p:nvPr>
        </p:nvSpPr>
        <p:spPr/>
        <p:txBody>
          <a:bodyPr>
            <a:normAutofit fontScale="77500" lnSpcReduction="20000"/>
          </a:bodyPr>
          <a:lstStyle/>
          <a:p>
            <a:r>
              <a:rPr lang="en-GB" b="1" u="sng" dirty="0"/>
              <a:t>Debtor days</a:t>
            </a:r>
            <a:endParaRPr lang="en-GB" dirty="0"/>
          </a:p>
          <a:p>
            <a:r>
              <a:rPr lang="en-GB" dirty="0"/>
              <a:t>Debtors x 365 / sales</a:t>
            </a:r>
          </a:p>
          <a:p>
            <a:r>
              <a:rPr lang="en-GB" dirty="0"/>
              <a:t>2015: 76,000,000 x 365 = 27,740,000,000 / 1,278,000,000 = 21.70 days</a:t>
            </a:r>
            <a:br>
              <a:rPr lang="en-GB" dirty="0"/>
            </a:br>
            <a:r>
              <a:rPr lang="en-GB" dirty="0"/>
              <a:t>2016: 86,000,000 x 365 = 31,390,000,000 / 1,457,000,000 = 21.54 days</a:t>
            </a:r>
          </a:p>
          <a:p>
            <a:r>
              <a:rPr lang="en-GB" b="1" u="sng" dirty="0"/>
              <a:t>Creditor days</a:t>
            </a:r>
            <a:endParaRPr lang="en-GB" dirty="0"/>
          </a:p>
          <a:p>
            <a:r>
              <a:rPr lang="en-GB" dirty="0"/>
              <a:t>Creditors x 365 / purchases</a:t>
            </a:r>
          </a:p>
          <a:p>
            <a:r>
              <a:rPr lang="en-GB" dirty="0"/>
              <a:t>2015: 41,000,000 x 365 = 14,965,000,000 / 189,000,000 = 79.17 days</a:t>
            </a:r>
            <a:br>
              <a:rPr lang="en-GB" dirty="0"/>
            </a:br>
            <a:r>
              <a:rPr lang="en-GB" dirty="0"/>
              <a:t>2016: 63,000,000 x 365 = 22,995,000,000 / 233,000,000 = 98.69 days</a:t>
            </a:r>
          </a:p>
          <a:p>
            <a:r>
              <a:rPr lang="en-GB" b="1" u="sng" dirty="0"/>
              <a:t>Debt ratio</a:t>
            </a:r>
            <a:endParaRPr lang="en-GB" dirty="0"/>
          </a:p>
          <a:p>
            <a:r>
              <a:rPr lang="en-GB" dirty="0"/>
              <a:t>Total debt (current liabilities + long term liabilities) / total assets (fixed assets + current assets)</a:t>
            </a:r>
          </a:p>
          <a:p>
            <a:r>
              <a:rPr lang="en-GB" dirty="0"/>
              <a:t>2015: 257,000,000 + 1,320,000,000 = 1,577,000,000 / 2,475,000,000 + 260,000,000 = 2,735,000,000</a:t>
            </a:r>
            <a:br>
              <a:rPr lang="en-GB" dirty="0"/>
            </a:br>
            <a:r>
              <a:rPr lang="en-GB" dirty="0"/>
              <a:t>           1,577,000,000 / 2,735,000,000 = 0.57</a:t>
            </a:r>
          </a:p>
          <a:p>
            <a:br>
              <a:rPr lang="en-GB" dirty="0"/>
            </a:br>
            <a:r>
              <a:rPr lang="en-GB" dirty="0"/>
              <a:t>2016: 339,000,000 + 1,518,000,000 = 1,857,000,000 / 2,958,000,000 + 340,000,000 = 3,298,000,000</a:t>
            </a:r>
            <a:br>
              <a:rPr lang="en-GB" dirty="0"/>
            </a:br>
            <a:r>
              <a:rPr lang="en-GB" dirty="0"/>
              <a:t>           1,857,000,000 / 3,298,000,000 = 0.56</a:t>
            </a:r>
          </a:p>
          <a:p>
            <a:endParaRPr lang="en-GB" dirty="0"/>
          </a:p>
        </p:txBody>
      </p:sp>
    </p:spTree>
    <p:extLst>
      <p:ext uri="{BB962C8B-B14F-4D97-AF65-F5344CB8AC3E}">
        <p14:creationId xmlns:p14="http://schemas.microsoft.com/office/powerpoint/2010/main" val="2780030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1C8E1-6810-432A-BA76-20F03EED5616}"/>
              </a:ext>
            </a:extLst>
          </p:cNvPr>
          <p:cNvSpPr>
            <a:spLocks noGrp="1"/>
          </p:cNvSpPr>
          <p:nvPr>
            <p:ph type="title"/>
          </p:nvPr>
        </p:nvSpPr>
        <p:spPr/>
        <p:txBody>
          <a:bodyPr/>
          <a:lstStyle/>
          <a:p>
            <a:r>
              <a:rPr lang="en-GB" dirty="0"/>
              <a:t>Recruitment and selection</a:t>
            </a:r>
          </a:p>
        </p:txBody>
      </p:sp>
      <p:sp>
        <p:nvSpPr>
          <p:cNvPr id="3" name="Content Placeholder 2">
            <a:extLst>
              <a:ext uri="{FF2B5EF4-FFF2-40B4-BE49-F238E27FC236}">
                <a16:creationId xmlns:a16="http://schemas.microsoft.com/office/drawing/2014/main" id="{514E937C-6783-423A-B774-421B22004DBE}"/>
              </a:ext>
            </a:extLst>
          </p:cNvPr>
          <p:cNvSpPr>
            <a:spLocks noGrp="1"/>
          </p:cNvSpPr>
          <p:nvPr>
            <p:ph idx="1"/>
          </p:nvPr>
        </p:nvSpPr>
        <p:spPr/>
        <p:txBody>
          <a:bodyPr/>
          <a:lstStyle/>
          <a:p>
            <a:r>
              <a:rPr lang="en-GB" dirty="0"/>
              <a:t>Recruitment is an important part to all organisations, they need to have an action plan made to ensure that potential staff meet the needs of the organisation</a:t>
            </a:r>
          </a:p>
          <a:p>
            <a:r>
              <a:rPr lang="en-GB" dirty="0"/>
              <a:t>Things to consider during the recruitment process are, keeping up with clients, interviews, senior management feedback and deciding beforehand when considering someone to hire</a:t>
            </a:r>
          </a:p>
          <a:p>
            <a:r>
              <a:rPr lang="en-GB" dirty="0"/>
              <a:t>Internal hiring is usually easier than hiring someone from outside the organisation, it is a lot cheaper to do it that way. The organisation will not have to train the person who already works there. The opportunity of a promotion can also motivate staff</a:t>
            </a:r>
          </a:p>
        </p:txBody>
      </p:sp>
    </p:spTree>
    <p:extLst>
      <p:ext uri="{BB962C8B-B14F-4D97-AF65-F5344CB8AC3E}">
        <p14:creationId xmlns:p14="http://schemas.microsoft.com/office/powerpoint/2010/main" val="1732045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58F67-940C-45C2-843B-B0FA859E3B54}"/>
              </a:ext>
            </a:extLst>
          </p:cNvPr>
          <p:cNvSpPr>
            <a:spLocks noGrp="1"/>
          </p:cNvSpPr>
          <p:nvPr>
            <p:ph type="title"/>
          </p:nvPr>
        </p:nvSpPr>
        <p:spPr/>
        <p:txBody>
          <a:bodyPr/>
          <a:lstStyle/>
          <a:p>
            <a:r>
              <a:rPr lang="en-GB" dirty="0"/>
              <a:t>Recruitment and selection</a:t>
            </a:r>
          </a:p>
        </p:txBody>
      </p:sp>
      <p:sp>
        <p:nvSpPr>
          <p:cNvPr id="3" name="Content Placeholder 2">
            <a:extLst>
              <a:ext uri="{FF2B5EF4-FFF2-40B4-BE49-F238E27FC236}">
                <a16:creationId xmlns:a16="http://schemas.microsoft.com/office/drawing/2014/main" id="{00A4F287-C485-475B-A418-91D5ABCF5EB4}"/>
              </a:ext>
            </a:extLst>
          </p:cNvPr>
          <p:cNvSpPr>
            <a:spLocks noGrp="1"/>
          </p:cNvSpPr>
          <p:nvPr>
            <p:ph idx="1"/>
          </p:nvPr>
        </p:nvSpPr>
        <p:spPr/>
        <p:txBody>
          <a:bodyPr/>
          <a:lstStyle/>
          <a:p>
            <a:r>
              <a:rPr lang="en-GB" dirty="0"/>
              <a:t>To apply for a job at London Dungeons, you would need to start by going on the </a:t>
            </a:r>
            <a:r>
              <a:rPr lang="en-GB" dirty="0" err="1"/>
              <a:t>Merlins</a:t>
            </a:r>
            <a:r>
              <a:rPr lang="en-GB" dirty="0"/>
              <a:t> Entertainment page </a:t>
            </a:r>
          </a:p>
          <a:p>
            <a:r>
              <a:rPr lang="en-GB" dirty="0"/>
              <a:t>If invited to an interview after the organisation reviews your application and CV, there is a group interview where they assess how well you work and communicate with other people who they have  never met before. You will be asked to describe yourself and you will have to answer a specific question </a:t>
            </a:r>
            <a:r>
              <a:rPr lang="en-GB" dirty="0" err="1"/>
              <a:t>eg</a:t>
            </a:r>
            <a:r>
              <a:rPr lang="en-GB" dirty="0"/>
              <a:t>, ‘select an object that best describes you’.</a:t>
            </a:r>
          </a:p>
          <a:p>
            <a:r>
              <a:rPr lang="en-GB" dirty="0"/>
              <a:t>After the group interview, if you are successful you will be called to do a one to one interview which allows the managers and recruitment team to understand your work ethic and learn how you like to work in organisations </a:t>
            </a:r>
          </a:p>
        </p:txBody>
      </p:sp>
    </p:spTree>
    <p:extLst>
      <p:ext uri="{BB962C8B-B14F-4D97-AF65-F5344CB8AC3E}">
        <p14:creationId xmlns:p14="http://schemas.microsoft.com/office/powerpoint/2010/main" val="865862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8D0FB-754E-4BFF-92AF-35950B435DB5}"/>
              </a:ext>
            </a:extLst>
          </p:cNvPr>
          <p:cNvSpPr>
            <a:spLocks noGrp="1"/>
          </p:cNvSpPr>
          <p:nvPr>
            <p:ph type="title"/>
          </p:nvPr>
        </p:nvSpPr>
        <p:spPr/>
        <p:txBody>
          <a:bodyPr/>
          <a:lstStyle/>
          <a:p>
            <a:r>
              <a:rPr lang="en-GB" dirty="0"/>
              <a:t>Equality and diversity</a:t>
            </a:r>
          </a:p>
        </p:txBody>
      </p:sp>
      <p:sp>
        <p:nvSpPr>
          <p:cNvPr id="3" name="Content Placeholder 2">
            <a:extLst>
              <a:ext uri="{FF2B5EF4-FFF2-40B4-BE49-F238E27FC236}">
                <a16:creationId xmlns:a16="http://schemas.microsoft.com/office/drawing/2014/main" id="{E1D9B74F-65B7-4965-A4FE-8DF54BAF7C90}"/>
              </a:ext>
            </a:extLst>
          </p:cNvPr>
          <p:cNvSpPr>
            <a:spLocks noGrp="1"/>
          </p:cNvSpPr>
          <p:nvPr>
            <p:ph idx="1"/>
          </p:nvPr>
        </p:nvSpPr>
        <p:spPr/>
        <p:txBody>
          <a:bodyPr>
            <a:normAutofit lnSpcReduction="10000"/>
          </a:bodyPr>
          <a:lstStyle/>
          <a:p>
            <a:r>
              <a:rPr lang="en-GB" dirty="0"/>
              <a:t>Equality and diversity is another term which means ‘Equal Opportunities’</a:t>
            </a:r>
          </a:p>
          <a:p>
            <a:r>
              <a:rPr lang="en-GB" dirty="0"/>
              <a:t>It is against the law to allow any discrimination, whether its in the work place or not </a:t>
            </a:r>
          </a:p>
          <a:p>
            <a:r>
              <a:rPr lang="en-GB" dirty="0"/>
              <a:t>Discrimination being against peoples disability, gender, sexual orientation, race, age and religion </a:t>
            </a:r>
          </a:p>
          <a:p>
            <a:r>
              <a:rPr lang="en-GB" dirty="0"/>
              <a:t>To grow in the tourism and business industry, organisations must ensure that they are able to attract people but also target different cultures at the same time</a:t>
            </a:r>
          </a:p>
          <a:p>
            <a:r>
              <a:rPr lang="en-GB" dirty="0"/>
              <a:t>One of tourisms vision is to raise awareness of real life challenges the industry creates for woman</a:t>
            </a:r>
          </a:p>
          <a:p>
            <a:r>
              <a:rPr lang="en-GB" dirty="0"/>
              <a:t>Stakeholders today take an active interest in diversity of an organisation </a:t>
            </a:r>
          </a:p>
        </p:txBody>
      </p:sp>
    </p:spTree>
    <p:extLst>
      <p:ext uri="{BB962C8B-B14F-4D97-AF65-F5344CB8AC3E}">
        <p14:creationId xmlns:p14="http://schemas.microsoft.com/office/powerpoint/2010/main" val="4231091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C2D8A-2125-4646-A8C8-87B07406E376}"/>
              </a:ext>
            </a:extLst>
          </p:cNvPr>
          <p:cNvSpPr>
            <a:spLocks noGrp="1"/>
          </p:cNvSpPr>
          <p:nvPr>
            <p:ph type="title"/>
          </p:nvPr>
        </p:nvSpPr>
        <p:spPr/>
        <p:txBody>
          <a:bodyPr/>
          <a:lstStyle/>
          <a:p>
            <a:r>
              <a:rPr lang="en-GB" dirty="0"/>
              <a:t>Equality and diversity </a:t>
            </a:r>
          </a:p>
        </p:txBody>
      </p:sp>
      <p:sp>
        <p:nvSpPr>
          <p:cNvPr id="3" name="Content Placeholder 2">
            <a:extLst>
              <a:ext uri="{FF2B5EF4-FFF2-40B4-BE49-F238E27FC236}">
                <a16:creationId xmlns:a16="http://schemas.microsoft.com/office/drawing/2014/main" id="{E902534C-0DDE-43B4-A774-DD85536227CA}"/>
              </a:ext>
            </a:extLst>
          </p:cNvPr>
          <p:cNvSpPr>
            <a:spLocks noGrp="1"/>
          </p:cNvSpPr>
          <p:nvPr>
            <p:ph idx="1"/>
          </p:nvPr>
        </p:nvSpPr>
        <p:spPr/>
        <p:txBody>
          <a:bodyPr/>
          <a:lstStyle/>
          <a:p>
            <a:r>
              <a:rPr lang="en-GB" dirty="0"/>
              <a:t>The London Dungeons recruit a wide range of people, this is based on different ages, skin colour and religion </a:t>
            </a:r>
          </a:p>
          <a:p>
            <a:r>
              <a:rPr lang="en-GB" dirty="0"/>
              <a:t>London Dungeons supports diversity as they hire people from all over the world, especially as they have dungeons in Europe</a:t>
            </a:r>
          </a:p>
          <a:p>
            <a:r>
              <a:rPr lang="en-GB" dirty="0"/>
              <a:t>It is important for London Dungeons to express how important it is to have diversity in the workplace as that could contribute to encourage tourist to come to the attraction </a:t>
            </a:r>
          </a:p>
          <a:p>
            <a:r>
              <a:rPr lang="en-GB" dirty="0"/>
              <a:t>For wheelchair users they have accessibility for them to use, as during the attraction there is two flights of stairs to climb, this would be no problem to people who use wheelchairs</a:t>
            </a:r>
          </a:p>
          <a:p>
            <a:pPr marL="0" indent="0">
              <a:buNone/>
            </a:pPr>
            <a:endParaRPr lang="en-GB" dirty="0"/>
          </a:p>
        </p:txBody>
      </p:sp>
    </p:spTree>
    <p:extLst>
      <p:ext uri="{BB962C8B-B14F-4D97-AF65-F5344CB8AC3E}">
        <p14:creationId xmlns:p14="http://schemas.microsoft.com/office/powerpoint/2010/main" val="12662949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B430F-DEC0-42AD-83CD-B34AE26464DD}"/>
              </a:ext>
            </a:extLst>
          </p:cNvPr>
          <p:cNvSpPr>
            <a:spLocks noGrp="1"/>
          </p:cNvSpPr>
          <p:nvPr>
            <p:ph type="title"/>
          </p:nvPr>
        </p:nvSpPr>
        <p:spPr/>
        <p:txBody>
          <a:bodyPr/>
          <a:lstStyle/>
          <a:p>
            <a:r>
              <a:rPr lang="en-GB" dirty="0"/>
              <a:t>Performance management </a:t>
            </a:r>
          </a:p>
        </p:txBody>
      </p:sp>
      <p:sp>
        <p:nvSpPr>
          <p:cNvPr id="3" name="Content Placeholder 2">
            <a:extLst>
              <a:ext uri="{FF2B5EF4-FFF2-40B4-BE49-F238E27FC236}">
                <a16:creationId xmlns:a16="http://schemas.microsoft.com/office/drawing/2014/main" id="{56FC02B5-4ACF-4516-8E25-2F13AEFB120E}"/>
              </a:ext>
            </a:extLst>
          </p:cNvPr>
          <p:cNvSpPr>
            <a:spLocks noGrp="1"/>
          </p:cNvSpPr>
          <p:nvPr>
            <p:ph idx="1"/>
          </p:nvPr>
        </p:nvSpPr>
        <p:spPr/>
        <p:txBody>
          <a:bodyPr>
            <a:normAutofit lnSpcReduction="10000"/>
          </a:bodyPr>
          <a:lstStyle/>
          <a:p>
            <a:r>
              <a:rPr lang="en-GB" dirty="0"/>
              <a:t>Having performance management is a way in which the organisation is run. It is a tool to communicate targets, expectations and guidelines for the current work force</a:t>
            </a:r>
          </a:p>
          <a:p>
            <a:r>
              <a:rPr lang="en-GB" dirty="0"/>
              <a:t>London Dungeons constantly need to be alert on how they are running the organisation and how the decisions management and Merlin’s make can affect the organisation</a:t>
            </a:r>
          </a:p>
          <a:p>
            <a:r>
              <a:rPr lang="en-GB" dirty="0"/>
              <a:t>Back in 2012 Merlin wanted to change the location of the dungeons. This would not of resulted well for the organisation itself due to its prime location. The dungeons is already surround by </a:t>
            </a:r>
            <a:r>
              <a:rPr lang="en-GB" dirty="0" err="1"/>
              <a:t>SeaLife</a:t>
            </a:r>
            <a:r>
              <a:rPr lang="en-GB" dirty="0"/>
              <a:t>, </a:t>
            </a:r>
            <a:r>
              <a:rPr lang="en-GB" dirty="0" err="1"/>
              <a:t>Shreks</a:t>
            </a:r>
            <a:r>
              <a:rPr lang="en-GB" dirty="0"/>
              <a:t> adventure and The London eye, this is more ideal for tourists who have multi tickets. These are tickets enable a customer to save money when choosing one of these tickets. You are able to visit up to five different attractions all for a discounted price</a:t>
            </a:r>
          </a:p>
        </p:txBody>
      </p:sp>
    </p:spTree>
    <p:extLst>
      <p:ext uri="{BB962C8B-B14F-4D97-AF65-F5344CB8AC3E}">
        <p14:creationId xmlns:p14="http://schemas.microsoft.com/office/powerpoint/2010/main" val="18390440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398FE-859A-4723-982F-3567C4EB97D4}"/>
              </a:ext>
            </a:extLst>
          </p:cNvPr>
          <p:cNvSpPr>
            <a:spLocks noGrp="1"/>
          </p:cNvSpPr>
          <p:nvPr>
            <p:ph type="title"/>
          </p:nvPr>
        </p:nvSpPr>
        <p:spPr/>
        <p:txBody>
          <a:bodyPr/>
          <a:lstStyle/>
          <a:p>
            <a:r>
              <a:rPr lang="en-GB" dirty="0"/>
              <a:t>Performance management </a:t>
            </a:r>
          </a:p>
        </p:txBody>
      </p:sp>
      <p:sp>
        <p:nvSpPr>
          <p:cNvPr id="3" name="Content Placeholder 2">
            <a:extLst>
              <a:ext uri="{FF2B5EF4-FFF2-40B4-BE49-F238E27FC236}">
                <a16:creationId xmlns:a16="http://schemas.microsoft.com/office/drawing/2014/main" id="{8CF5109F-091A-41E8-BE46-96800C12ABC6}"/>
              </a:ext>
            </a:extLst>
          </p:cNvPr>
          <p:cNvSpPr>
            <a:spLocks noGrp="1"/>
          </p:cNvSpPr>
          <p:nvPr>
            <p:ph idx="1"/>
          </p:nvPr>
        </p:nvSpPr>
        <p:spPr/>
        <p:txBody>
          <a:bodyPr/>
          <a:lstStyle/>
          <a:p>
            <a:r>
              <a:rPr lang="en-GB" dirty="0"/>
              <a:t>Employees will know what is expected of them as soon as they start their job, they are given a target which differs from day to day</a:t>
            </a:r>
          </a:p>
          <a:p>
            <a:pPr marL="0" indent="0">
              <a:buNone/>
            </a:pPr>
            <a:endParaRPr lang="en-GB" dirty="0"/>
          </a:p>
          <a:p>
            <a:r>
              <a:rPr lang="en-GB" dirty="0"/>
              <a:t>Managers will also have their own targets to go by and make sure that the staff are doing everything they can to meet goals and targets </a:t>
            </a:r>
          </a:p>
          <a:p>
            <a:endParaRPr lang="en-GB" dirty="0"/>
          </a:p>
          <a:p>
            <a:r>
              <a:rPr lang="en-GB" dirty="0"/>
              <a:t>Understanding the wants and needs of the tourists who go to this attraction</a:t>
            </a:r>
          </a:p>
        </p:txBody>
      </p:sp>
    </p:spTree>
    <p:extLst>
      <p:ext uri="{BB962C8B-B14F-4D97-AF65-F5344CB8AC3E}">
        <p14:creationId xmlns:p14="http://schemas.microsoft.com/office/powerpoint/2010/main" val="13203694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C30CA-5B1E-4110-A7AF-D885B6C6AAC7}"/>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F1A43C8D-D2CB-4F96-8BC9-F0BC59028186}"/>
              </a:ext>
            </a:extLst>
          </p:cNvPr>
          <p:cNvSpPr>
            <a:spLocks noGrp="1"/>
          </p:cNvSpPr>
          <p:nvPr>
            <p:ph idx="1"/>
          </p:nvPr>
        </p:nvSpPr>
        <p:spPr/>
        <p:txBody>
          <a:bodyPr/>
          <a:lstStyle/>
          <a:p>
            <a:r>
              <a:rPr lang="en-GB" dirty="0"/>
              <a:t>Make time slots for groups more accurate, to stop waiting times</a:t>
            </a:r>
          </a:p>
          <a:p>
            <a:r>
              <a:rPr lang="en-GB" dirty="0"/>
              <a:t>Organise queuing better as there is no structure when you enter the dungeons</a:t>
            </a:r>
          </a:p>
          <a:p>
            <a:r>
              <a:rPr lang="en-GB" dirty="0"/>
              <a:t>Add more lighting to the reception area as it is very dark. This would be for health and safety reasons</a:t>
            </a:r>
          </a:p>
          <a:p>
            <a:r>
              <a:rPr lang="en-GB" dirty="0"/>
              <a:t>Create more marketing and ensure that it is targeting the Dungeons more and more rather than just Merlin Entertainment</a:t>
            </a:r>
          </a:p>
          <a:p>
            <a:r>
              <a:rPr lang="en-GB" dirty="0"/>
              <a:t>Introduce more dungeons around the UK </a:t>
            </a:r>
            <a:r>
              <a:rPr lang="en-GB" dirty="0" err="1"/>
              <a:t>eg</a:t>
            </a:r>
            <a:r>
              <a:rPr lang="en-GB"/>
              <a:t> Cardiff</a:t>
            </a:r>
            <a:endParaRPr lang="en-GB" dirty="0"/>
          </a:p>
          <a:p>
            <a:endParaRPr lang="en-GB" dirty="0"/>
          </a:p>
        </p:txBody>
      </p:sp>
    </p:spTree>
    <p:extLst>
      <p:ext uri="{BB962C8B-B14F-4D97-AF65-F5344CB8AC3E}">
        <p14:creationId xmlns:p14="http://schemas.microsoft.com/office/powerpoint/2010/main" val="229680641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318</TotalTime>
  <Words>1346</Words>
  <Application>Microsoft Office PowerPoint</Application>
  <PresentationFormat>Widescreen</PresentationFormat>
  <Paragraphs>115</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Century Gothic</vt:lpstr>
      <vt:lpstr>Vapor Trail</vt:lpstr>
      <vt:lpstr>Management in practice </vt:lpstr>
      <vt:lpstr>Facts</vt:lpstr>
      <vt:lpstr>Britain’s visitor economy facts </vt:lpstr>
      <vt:lpstr>SWOT analysis</vt:lpstr>
      <vt:lpstr>Swot analysis</vt:lpstr>
      <vt:lpstr>Pestle analysis</vt:lpstr>
      <vt:lpstr>Pestle analysis</vt:lpstr>
      <vt:lpstr>Finances </vt:lpstr>
      <vt:lpstr>Finance </vt:lpstr>
      <vt:lpstr>Finance </vt:lpstr>
      <vt:lpstr>Finance</vt:lpstr>
      <vt:lpstr>Recruitment and selection</vt:lpstr>
      <vt:lpstr>Recruitment and selection</vt:lpstr>
      <vt:lpstr>Equality and diversity</vt:lpstr>
      <vt:lpstr>Equality and diversity </vt:lpstr>
      <vt:lpstr>Performance management </vt:lpstr>
      <vt:lpstr>Performance management </vt:lpstr>
      <vt:lpstr>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in practice</dc:title>
  <dc:creator>Gemma Davies (1707149)</dc:creator>
  <cp:lastModifiedBy>Gemma Davies (1707149)</cp:lastModifiedBy>
  <cp:revision>33</cp:revision>
  <dcterms:created xsi:type="dcterms:W3CDTF">2019-04-24T20:25:19Z</dcterms:created>
  <dcterms:modified xsi:type="dcterms:W3CDTF">2019-04-26T11:22:38Z</dcterms:modified>
</cp:coreProperties>
</file>