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945"/>
  </p:normalViewPr>
  <p:slideViewPr>
    <p:cSldViewPr snapToGrid="0">
      <p:cViewPr>
        <p:scale>
          <a:sx n="58" d="100"/>
          <a:sy n="58" d="100"/>
        </p:scale>
        <p:origin x="96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AEC227-5699-4906-B09A-46DDB646B1D7}"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BD9F1AD-31AC-4806-A9EA-369EF7BA1945}">
      <dgm:prSet/>
      <dgm:spPr/>
      <dgm:t>
        <a:bodyPr/>
        <a:lstStyle/>
        <a:p>
          <a:r>
            <a:rPr lang="en-GB" b="0" i="0"/>
            <a:t>PESTEL analysis is a strategic instrument that is applied to investigate external macro-environmental forces that affect the performance of businesses (Johnson et al., 2020). </a:t>
          </a:r>
          <a:endParaRPr lang="en-US"/>
        </a:p>
      </dgm:t>
    </dgm:pt>
    <dgm:pt modelId="{4D1F61FF-5DCA-439D-8C64-05F45FA4A917}" type="parTrans" cxnId="{2D734DD4-54D3-41F4-A099-A75A25EDCD43}">
      <dgm:prSet/>
      <dgm:spPr/>
      <dgm:t>
        <a:bodyPr/>
        <a:lstStyle/>
        <a:p>
          <a:endParaRPr lang="en-US"/>
        </a:p>
      </dgm:t>
    </dgm:pt>
    <dgm:pt modelId="{C0E272BB-452B-44DC-AB55-CAEC18AA0213}" type="sibTrans" cxnId="{2D734DD4-54D3-41F4-A099-A75A25EDCD43}">
      <dgm:prSet/>
      <dgm:spPr/>
      <dgm:t>
        <a:bodyPr/>
        <a:lstStyle/>
        <a:p>
          <a:endParaRPr lang="en-US"/>
        </a:p>
      </dgm:t>
    </dgm:pt>
    <dgm:pt modelId="{8CE86E01-9EDD-4C38-91CF-B54A8739A5F6}">
      <dgm:prSet/>
      <dgm:spPr/>
      <dgm:t>
        <a:bodyPr/>
        <a:lstStyle/>
        <a:p>
          <a:r>
            <a:rPr lang="en-GB" b="0" i="0"/>
            <a:t>The framework takes into consideration six major factors including: political, economic, social, technological, environmental and legal factors. </a:t>
          </a:r>
          <a:endParaRPr lang="en-US"/>
        </a:p>
      </dgm:t>
    </dgm:pt>
    <dgm:pt modelId="{39CC182B-A5F6-4AEC-A1FB-0FC79421CC9B}" type="parTrans" cxnId="{4EAC9016-CB09-425C-9987-5873EC8FCF9A}">
      <dgm:prSet/>
      <dgm:spPr/>
      <dgm:t>
        <a:bodyPr/>
        <a:lstStyle/>
        <a:p>
          <a:endParaRPr lang="en-US"/>
        </a:p>
      </dgm:t>
    </dgm:pt>
    <dgm:pt modelId="{A03DEB10-BABA-4847-A0E6-CA13D3D5E1CB}" type="sibTrans" cxnId="{4EAC9016-CB09-425C-9987-5873EC8FCF9A}">
      <dgm:prSet/>
      <dgm:spPr/>
      <dgm:t>
        <a:bodyPr/>
        <a:lstStyle/>
        <a:p>
          <a:endParaRPr lang="en-US"/>
        </a:p>
      </dgm:t>
    </dgm:pt>
    <dgm:pt modelId="{1446E22C-3984-4131-9AEA-495CB1CB1A36}">
      <dgm:prSet/>
      <dgm:spPr/>
      <dgm:t>
        <a:bodyPr/>
        <a:lstStyle/>
        <a:p>
          <a:r>
            <a:rPr lang="en-GB" b="0" i="0"/>
            <a:t>The analysis of these external factors assists the businesses to learn about risks and opportunities in the business environment.</a:t>
          </a:r>
          <a:endParaRPr lang="en-US"/>
        </a:p>
      </dgm:t>
    </dgm:pt>
    <dgm:pt modelId="{F94DE07E-0D43-4DC4-9873-6D1F43D6E6EF}" type="parTrans" cxnId="{29F6C9AC-C3F1-4A6A-9ECE-4D12965E5CF8}">
      <dgm:prSet/>
      <dgm:spPr/>
      <dgm:t>
        <a:bodyPr/>
        <a:lstStyle/>
        <a:p>
          <a:endParaRPr lang="en-US"/>
        </a:p>
      </dgm:t>
    </dgm:pt>
    <dgm:pt modelId="{9821FA41-55A7-4D2B-871B-D3960F593749}" type="sibTrans" cxnId="{29F6C9AC-C3F1-4A6A-9ECE-4D12965E5CF8}">
      <dgm:prSet/>
      <dgm:spPr/>
      <dgm:t>
        <a:bodyPr/>
        <a:lstStyle/>
        <a:p>
          <a:endParaRPr lang="en-US"/>
        </a:p>
      </dgm:t>
    </dgm:pt>
    <dgm:pt modelId="{36CDC63E-8F6E-43FB-BD1B-6AE4C9B867C1}">
      <dgm:prSet/>
      <dgm:spPr/>
      <dgm:t>
        <a:bodyPr/>
        <a:lstStyle/>
        <a:p>
          <a:r>
            <a:rPr lang="en-GB" b="0" i="0"/>
            <a:t>PESTEL analysis is frequently conducted by organisations when assessing changes in the market or strategizing how to respond to the challenges in the industry (Kotler et al., 2022).</a:t>
          </a:r>
          <a:endParaRPr lang="en-US"/>
        </a:p>
      </dgm:t>
    </dgm:pt>
    <dgm:pt modelId="{CE33B618-8B32-405E-B018-B8E6B9EC6A4C}" type="parTrans" cxnId="{97C1DDB8-D43A-4918-8D08-DBDB0051878F}">
      <dgm:prSet/>
      <dgm:spPr/>
      <dgm:t>
        <a:bodyPr/>
        <a:lstStyle/>
        <a:p>
          <a:endParaRPr lang="en-US"/>
        </a:p>
      </dgm:t>
    </dgm:pt>
    <dgm:pt modelId="{AF3B1534-2636-4D27-AD7D-88A92DDB5D9C}" type="sibTrans" cxnId="{97C1DDB8-D43A-4918-8D08-DBDB0051878F}">
      <dgm:prSet/>
      <dgm:spPr/>
      <dgm:t>
        <a:bodyPr/>
        <a:lstStyle/>
        <a:p>
          <a:endParaRPr lang="en-US"/>
        </a:p>
      </dgm:t>
    </dgm:pt>
    <dgm:pt modelId="{E9A32168-195D-4E8E-AAC5-90ACBC7204C5}" type="pres">
      <dgm:prSet presAssocID="{51AEC227-5699-4906-B09A-46DDB646B1D7}" presName="root" presStyleCnt="0">
        <dgm:presLayoutVars>
          <dgm:dir/>
          <dgm:resizeHandles val="exact"/>
        </dgm:presLayoutVars>
      </dgm:prSet>
      <dgm:spPr/>
    </dgm:pt>
    <dgm:pt modelId="{41D0449E-3DE8-4DBD-9C04-4532979D0432}" type="pres">
      <dgm:prSet presAssocID="{51AEC227-5699-4906-B09A-46DDB646B1D7}" presName="container" presStyleCnt="0">
        <dgm:presLayoutVars>
          <dgm:dir/>
          <dgm:resizeHandles val="exact"/>
        </dgm:presLayoutVars>
      </dgm:prSet>
      <dgm:spPr/>
    </dgm:pt>
    <dgm:pt modelId="{1FAF51FC-1021-4125-B41E-FC6D8C180570}" type="pres">
      <dgm:prSet presAssocID="{3BD9F1AD-31AC-4806-A9EA-369EF7BA1945}" presName="compNode" presStyleCnt="0"/>
      <dgm:spPr/>
    </dgm:pt>
    <dgm:pt modelId="{34E2D939-BEC6-4380-8F89-CAC23AC3D616}" type="pres">
      <dgm:prSet presAssocID="{3BD9F1AD-31AC-4806-A9EA-369EF7BA1945}" presName="iconBgRect" presStyleLbl="bgShp" presStyleIdx="0" presStyleCnt="4"/>
      <dgm:spPr/>
    </dgm:pt>
    <dgm:pt modelId="{F6C29DE5-26FB-48DA-845F-941EADA0038A}" type="pres">
      <dgm:prSet presAssocID="{3BD9F1AD-31AC-4806-A9EA-369EF7BA19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8DF8531-40AA-4684-9732-39E9FA26A135}" type="pres">
      <dgm:prSet presAssocID="{3BD9F1AD-31AC-4806-A9EA-369EF7BA1945}" presName="spaceRect" presStyleCnt="0"/>
      <dgm:spPr/>
    </dgm:pt>
    <dgm:pt modelId="{D11B5335-F0CB-4802-AFB2-FFDF8BCC66DB}" type="pres">
      <dgm:prSet presAssocID="{3BD9F1AD-31AC-4806-A9EA-369EF7BA1945}" presName="textRect" presStyleLbl="revTx" presStyleIdx="0" presStyleCnt="4">
        <dgm:presLayoutVars>
          <dgm:chMax val="1"/>
          <dgm:chPref val="1"/>
        </dgm:presLayoutVars>
      </dgm:prSet>
      <dgm:spPr/>
    </dgm:pt>
    <dgm:pt modelId="{A3551F81-4BF6-47AA-B426-FF88EEA59A05}" type="pres">
      <dgm:prSet presAssocID="{C0E272BB-452B-44DC-AB55-CAEC18AA0213}" presName="sibTrans" presStyleLbl="sibTrans2D1" presStyleIdx="0" presStyleCnt="0"/>
      <dgm:spPr/>
    </dgm:pt>
    <dgm:pt modelId="{74722456-8CEB-4999-BBB5-6384284BD123}" type="pres">
      <dgm:prSet presAssocID="{8CE86E01-9EDD-4C38-91CF-B54A8739A5F6}" presName="compNode" presStyleCnt="0"/>
      <dgm:spPr/>
    </dgm:pt>
    <dgm:pt modelId="{9F051324-AAF2-4215-BD01-2F06FC77C657}" type="pres">
      <dgm:prSet presAssocID="{8CE86E01-9EDD-4C38-91CF-B54A8739A5F6}" presName="iconBgRect" presStyleLbl="bgShp" presStyleIdx="1" presStyleCnt="4"/>
      <dgm:spPr/>
    </dgm:pt>
    <dgm:pt modelId="{57ED6783-E28B-4A1B-82AD-8BD95AC8F79A}" type="pres">
      <dgm:prSet presAssocID="{8CE86E01-9EDD-4C38-91CF-B54A8739A5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72455BE9-DABF-41A9-A6D7-4FCC66F89A3D}" type="pres">
      <dgm:prSet presAssocID="{8CE86E01-9EDD-4C38-91CF-B54A8739A5F6}" presName="spaceRect" presStyleCnt="0"/>
      <dgm:spPr/>
    </dgm:pt>
    <dgm:pt modelId="{3479ED43-F234-4AD1-9D3F-A1FB1D1F0035}" type="pres">
      <dgm:prSet presAssocID="{8CE86E01-9EDD-4C38-91CF-B54A8739A5F6}" presName="textRect" presStyleLbl="revTx" presStyleIdx="1" presStyleCnt="4">
        <dgm:presLayoutVars>
          <dgm:chMax val="1"/>
          <dgm:chPref val="1"/>
        </dgm:presLayoutVars>
      </dgm:prSet>
      <dgm:spPr/>
    </dgm:pt>
    <dgm:pt modelId="{34B1568C-2BE1-4FB5-89B7-418FFD37F07D}" type="pres">
      <dgm:prSet presAssocID="{A03DEB10-BABA-4847-A0E6-CA13D3D5E1CB}" presName="sibTrans" presStyleLbl="sibTrans2D1" presStyleIdx="0" presStyleCnt="0"/>
      <dgm:spPr/>
    </dgm:pt>
    <dgm:pt modelId="{A02EC4FD-73D7-4311-9D4F-D1BE5B5147DE}" type="pres">
      <dgm:prSet presAssocID="{1446E22C-3984-4131-9AEA-495CB1CB1A36}" presName="compNode" presStyleCnt="0"/>
      <dgm:spPr/>
    </dgm:pt>
    <dgm:pt modelId="{52B6013F-0853-4D03-8EE0-2C708B7ECB8C}" type="pres">
      <dgm:prSet presAssocID="{1446E22C-3984-4131-9AEA-495CB1CB1A36}" presName="iconBgRect" presStyleLbl="bgShp" presStyleIdx="2" presStyleCnt="4"/>
      <dgm:spPr/>
    </dgm:pt>
    <dgm:pt modelId="{D9429217-0D75-4B73-88D4-CB4E1B2F7159}" type="pres">
      <dgm:prSet presAssocID="{1446E22C-3984-4131-9AEA-495CB1CB1A3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F43B7BB4-D769-4381-8A78-4578D2355905}" type="pres">
      <dgm:prSet presAssocID="{1446E22C-3984-4131-9AEA-495CB1CB1A36}" presName="spaceRect" presStyleCnt="0"/>
      <dgm:spPr/>
    </dgm:pt>
    <dgm:pt modelId="{53414291-E54F-4D4A-B481-F5F8A9B0A02B}" type="pres">
      <dgm:prSet presAssocID="{1446E22C-3984-4131-9AEA-495CB1CB1A36}" presName="textRect" presStyleLbl="revTx" presStyleIdx="2" presStyleCnt="4">
        <dgm:presLayoutVars>
          <dgm:chMax val="1"/>
          <dgm:chPref val="1"/>
        </dgm:presLayoutVars>
      </dgm:prSet>
      <dgm:spPr/>
    </dgm:pt>
    <dgm:pt modelId="{1A7FDF34-E082-4980-A9DF-A33F17BFEFFE}" type="pres">
      <dgm:prSet presAssocID="{9821FA41-55A7-4D2B-871B-D3960F593749}" presName="sibTrans" presStyleLbl="sibTrans2D1" presStyleIdx="0" presStyleCnt="0"/>
      <dgm:spPr/>
    </dgm:pt>
    <dgm:pt modelId="{543CC49D-7AFE-4ED8-BA36-C539921B63C8}" type="pres">
      <dgm:prSet presAssocID="{36CDC63E-8F6E-43FB-BD1B-6AE4C9B867C1}" presName="compNode" presStyleCnt="0"/>
      <dgm:spPr/>
    </dgm:pt>
    <dgm:pt modelId="{50589AAD-0448-44BD-955D-AF84D3839D84}" type="pres">
      <dgm:prSet presAssocID="{36CDC63E-8F6E-43FB-BD1B-6AE4C9B867C1}" presName="iconBgRect" presStyleLbl="bgShp" presStyleIdx="3" presStyleCnt="4"/>
      <dgm:spPr/>
    </dgm:pt>
    <dgm:pt modelId="{4E634D45-6A9F-470E-B6A3-1BD1DC852306}" type="pres">
      <dgm:prSet presAssocID="{36CDC63E-8F6E-43FB-BD1B-6AE4C9B867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se"/>
        </a:ext>
      </dgm:extLst>
    </dgm:pt>
    <dgm:pt modelId="{C63DE6EF-9480-4EA6-9B7C-43D6D4F63CDE}" type="pres">
      <dgm:prSet presAssocID="{36CDC63E-8F6E-43FB-BD1B-6AE4C9B867C1}" presName="spaceRect" presStyleCnt="0"/>
      <dgm:spPr/>
    </dgm:pt>
    <dgm:pt modelId="{E15492B2-5640-41FD-AA5A-900883A9748D}" type="pres">
      <dgm:prSet presAssocID="{36CDC63E-8F6E-43FB-BD1B-6AE4C9B867C1}" presName="textRect" presStyleLbl="revTx" presStyleIdx="3" presStyleCnt="4">
        <dgm:presLayoutVars>
          <dgm:chMax val="1"/>
          <dgm:chPref val="1"/>
        </dgm:presLayoutVars>
      </dgm:prSet>
      <dgm:spPr/>
    </dgm:pt>
  </dgm:ptLst>
  <dgm:cxnLst>
    <dgm:cxn modelId="{2E3FE605-5363-4204-86C5-1D43CC3B6AEB}" type="presOf" srcId="{A03DEB10-BABA-4847-A0E6-CA13D3D5E1CB}" destId="{34B1568C-2BE1-4FB5-89B7-418FFD37F07D}" srcOrd="0" destOrd="0" presId="urn:microsoft.com/office/officeart/2018/2/layout/IconCircleList"/>
    <dgm:cxn modelId="{4EAC9016-CB09-425C-9987-5873EC8FCF9A}" srcId="{51AEC227-5699-4906-B09A-46DDB646B1D7}" destId="{8CE86E01-9EDD-4C38-91CF-B54A8739A5F6}" srcOrd="1" destOrd="0" parTransId="{39CC182B-A5F6-4AEC-A1FB-0FC79421CC9B}" sibTransId="{A03DEB10-BABA-4847-A0E6-CA13D3D5E1CB}"/>
    <dgm:cxn modelId="{DD092221-9ABE-41BC-A639-492C54E0D3EE}" type="presOf" srcId="{51AEC227-5699-4906-B09A-46DDB646B1D7}" destId="{E9A32168-195D-4E8E-AAC5-90ACBC7204C5}" srcOrd="0" destOrd="0" presId="urn:microsoft.com/office/officeart/2018/2/layout/IconCircleList"/>
    <dgm:cxn modelId="{80F6C622-D9FE-42E2-A12B-C0BD87FDB274}" type="presOf" srcId="{C0E272BB-452B-44DC-AB55-CAEC18AA0213}" destId="{A3551F81-4BF6-47AA-B426-FF88EEA59A05}" srcOrd="0" destOrd="0" presId="urn:microsoft.com/office/officeart/2018/2/layout/IconCircleList"/>
    <dgm:cxn modelId="{8DB5663F-51E9-42C6-8C44-5EDF9804CAD9}" type="presOf" srcId="{8CE86E01-9EDD-4C38-91CF-B54A8739A5F6}" destId="{3479ED43-F234-4AD1-9D3F-A1FB1D1F0035}" srcOrd="0" destOrd="0" presId="urn:microsoft.com/office/officeart/2018/2/layout/IconCircleList"/>
    <dgm:cxn modelId="{C13B5256-9331-45DB-8975-CB059FFF8611}" type="presOf" srcId="{1446E22C-3984-4131-9AEA-495CB1CB1A36}" destId="{53414291-E54F-4D4A-B481-F5F8A9B0A02B}" srcOrd="0" destOrd="0" presId="urn:microsoft.com/office/officeart/2018/2/layout/IconCircleList"/>
    <dgm:cxn modelId="{A46B749A-B88B-4C31-B915-515A21FBE040}" type="presOf" srcId="{36CDC63E-8F6E-43FB-BD1B-6AE4C9B867C1}" destId="{E15492B2-5640-41FD-AA5A-900883A9748D}" srcOrd="0" destOrd="0" presId="urn:microsoft.com/office/officeart/2018/2/layout/IconCircleList"/>
    <dgm:cxn modelId="{29F6C9AC-C3F1-4A6A-9ECE-4D12965E5CF8}" srcId="{51AEC227-5699-4906-B09A-46DDB646B1D7}" destId="{1446E22C-3984-4131-9AEA-495CB1CB1A36}" srcOrd="2" destOrd="0" parTransId="{F94DE07E-0D43-4DC4-9873-6D1F43D6E6EF}" sibTransId="{9821FA41-55A7-4D2B-871B-D3960F593749}"/>
    <dgm:cxn modelId="{97C1DDB8-D43A-4918-8D08-DBDB0051878F}" srcId="{51AEC227-5699-4906-B09A-46DDB646B1D7}" destId="{36CDC63E-8F6E-43FB-BD1B-6AE4C9B867C1}" srcOrd="3" destOrd="0" parTransId="{CE33B618-8B32-405E-B018-B8E6B9EC6A4C}" sibTransId="{AF3B1534-2636-4D27-AD7D-88A92DDB5D9C}"/>
    <dgm:cxn modelId="{8050EECC-6A78-4F10-A511-D0D8C4BD2DC7}" type="presOf" srcId="{9821FA41-55A7-4D2B-871B-D3960F593749}" destId="{1A7FDF34-E082-4980-A9DF-A33F17BFEFFE}" srcOrd="0" destOrd="0" presId="urn:microsoft.com/office/officeart/2018/2/layout/IconCircleList"/>
    <dgm:cxn modelId="{2D734DD4-54D3-41F4-A099-A75A25EDCD43}" srcId="{51AEC227-5699-4906-B09A-46DDB646B1D7}" destId="{3BD9F1AD-31AC-4806-A9EA-369EF7BA1945}" srcOrd="0" destOrd="0" parTransId="{4D1F61FF-5DCA-439D-8C64-05F45FA4A917}" sibTransId="{C0E272BB-452B-44DC-AB55-CAEC18AA0213}"/>
    <dgm:cxn modelId="{098804F7-C9EF-4AC4-B48A-C2C2ECF98B15}" type="presOf" srcId="{3BD9F1AD-31AC-4806-A9EA-369EF7BA1945}" destId="{D11B5335-F0CB-4802-AFB2-FFDF8BCC66DB}" srcOrd="0" destOrd="0" presId="urn:microsoft.com/office/officeart/2018/2/layout/IconCircleList"/>
    <dgm:cxn modelId="{77958D6A-F46E-42CB-B100-D7EC9A9B2557}" type="presParOf" srcId="{E9A32168-195D-4E8E-AAC5-90ACBC7204C5}" destId="{41D0449E-3DE8-4DBD-9C04-4532979D0432}" srcOrd="0" destOrd="0" presId="urn:microsoft.com/office/officeart/2018/2/layout/IconCircleList"/>
    <dgm:cxn modelId="{A3A1FECA-3F52-42D3-9DD4-877004F391E4}" type="presParOf" srcId="{41D0449E-3DE8-4DBD-9C04-4532979D0432}" destId="{1FAF51FC-1021-4125-B41E-FC6D8C180570}" srcOrd="0" destOrd="0" presId="urn:microsoft.com/office/officeart/2018/2/layout/IconCircleList"/>
    <dgm:cxn modelId="{00A8F1BF-AF64-47AD-B8A1-F69E2FFF0E7B}" type="presParOf" srcId="{1FAF51FC-1021-4125-B41E-FC6D8C180570}" destId="{34E2D939-BEC6-4380-8F89-CAC23AC3D616}" srcOrd="0" destOrd="0" presId="urn:microsoft.com/office/officeart/2018/2/layout/IconCircleList"/>
    <dgm:cxn modelId="{D4B7376F-7B9B-4B85-997B-3C7DF490E8C6}" type="presParOf" srcId="{1FAF51FC-1021-4125-B41E-FC6D8C180570}" destId="{F6C29DE5-26FB-48DA-845F-941EADA0038A}" srcOrd="1" destOrd="0" presId="urn:microsoft.com/office/officeart/2018/2/layout/IconCircleList"/>
    <dgm:cxn modelId="{59620FAE-07DA-4B7A-9AA4-531DC41324DD}" type="presParOf" srcId="{1FAF51FC-1021-4125-B41E-FC6D8C180570}" destId="{18DF8531-40AA-4684-9732-39E9FA26A135}" srcOrd="2" destOrd="0" presId="urn:microsoft.com/office/officeart/2018/2/layout/IconCircleList"/>
    <dgm:cxn modelId="{5C3A4175-EAE7-45DA-B02C-60E54E914327}" type="presParOf" srcId="{1FAF51FC-1021-4125-B41E-FC6D8C180570}" destId="{D11B5335-F0CB-4802-AFB2-FFDF8BCC66DB}" srcOrd="3" destOrd="0" presId="urn:microsoft.com/office/officeart/2018/2/layout/IconCircleList"/>
    <dgm:cxn modelId="{95F77EAF-5738-4918-A049-E24D5E28953A}" type="presParOf" srcId="{41D0449E-3DE8-4DBD-9C04-4532979D0432}" destId="{A3551F81-4BF6-47AA-B426-FF88EEA59A05}" srcOrd="1" destOrd="0" presId="urn:microsoft.com/office/officeart/2018/2/layout/IconCircleList"/>
    <dgm:cxn modelId="{93972DC5-FFB0-43AD-B12B-7EBAEAEF6BA3}" type="presParOf" srcId="{41D0449E-3DE8-4DBD-9C04-4532979D0432}" destId="{74722456-8CEB-4999-BBB5-6384284BD123}" srcOrd="2" destOrd="0" presId="urn:microsoft.com/office/officeart/2018/2/layout/IconCircleList"/>
    <dgm:cxn modelId="{0497CA90-6C9E-489B-9A5A-7B384BA159A2}" type="presParOf" srcId="{74722456-8CEB-4999-BBB5-6384284BD123}" destId="{9F051324-AAF2-4215-BD01-2F06FC77C657}" srcOrd="0" destOrd="0" presId="urn:microsoft.com/office/officeart/2018/2/layout/IconCircleList"/>
    <dgm:cxn modelId="{0F6BAA3D-ECCB-4B02-8D1D-7E0C6F4F6490}" type="presParOf" srcId="{74722456-8CEB-4999-BBB5-6384284BD123}" destId="{57ED6783-E28B-4A1B-82AD-8BD95AC8F79A}" srcOrd="1" destOrd="0" presId="urn:microsoft.com/office/officeart/2018/2/layout/IconCircleList"/>
    <dgm:cxn modelId="{AB43BF4D-043B-4349-8B30-8733FD47A168}" type="presParOf" srcId="{74722456-8CEB-4999-BBB5-6384284BD123}" destId="{72455BE9-DABF-41A9-A6D7-4FCC66F89A3D}" srcOrd="2" destOrd="0" presId="urn:microsoft.com/office/officeart/2018/2/layout/IconCircleList"/>
    <dgm:cxn modelId="{871BF51A-9167-48FC-8D60-91446AF12013}" type="presParOf" srcId="{74722456-8CEB-4999-BBB5-6384284BD123}" destId="{3479ED43-F234-4AD1-9D3F-A1FB1D1F0035}" srcOrd="3" destOrd="0" presId="urn:microsoft.com/office/officeart/2018/2/layout/IconCircleList"/>
    <dgm:cxn modelId="{ADC1E145-D9FB-45A4-B543-00853425BD52}" type="presParOf" srcId="{41D0449E-3DE8-4DBD-9C04-4532979D0432}" destId="{34B1568C-2BE1-4FB5-89B7-418FFD37F07D}" srcOrd="3" destOrd="0" presId="urn:microsoft.com/office/officeart/2018/2/layout/IconCircleList"/>
    <dgm:cxn modelId="{D67DFBEB-0601-4C55-BE56-D7F23CE5DB60}" type="presParOf" srcId="{41D0449E-3DE8-4DBD-9C04-4532979D0432}" destId="{A02EC4FD-73D7-4311-9D4F-D1BE5B5147DE}" srcOrd="4" destOrd="0" presId="urn:microsoft.com/office/officeart/2018/2/layout/IconCircleList"/>
    <dgm:cxn modelId="{DDA9D10D-91F2-4991-BC95-674E7D34F505}" type="presParOf" srcId="{A02EC4FD-73D7-4311-9D4F-D1BE5B5147DE}" destId="{52B6013F-0853-4D03-8EE0-2C708B7ECB8C}" srcOrd="0" destOrd="0" presId="urn:microsoft.com/office/officeart/2018/2/layout/IconCircleList"/>
    <dgm:cxn modelId="{411191CF-3EC3-47F9-ADCA-7D1092BDD977}" type="presParOf" srcId="{A02EC4FD-73D7-4311-9D4F-D1BE5B5147DE}" destId="{D9429217-0D75-4B73-88D4-CB4E1B2F7159}" srcOrd="1" destOrd="0" presId="urn:microsoft.com/office/officeart/2018/2/layout/IconCircleList"/>
    <dgm:cxn modelId="{5E1F3379-19F9-4B64-9F1D-7152A8B81171}" type="presParOf" srcId="{A02EC4FD-73D7-4311-9D4F-D1BE5B5147DE}" destId="{F43B7BB4-D769-4381-8A78-4578D2355905}" srcOrd="2" destOrd="0" presId="urn:microsoft.com/office/officeart/2018/2/layout/IconCircleList"/>
    <dgm:cxn modelId="{6C7E138C-9939-4785-9AE7-52D80111E144}" type="presParOf" srcId="{A02EC4FD-73D7-4311-9D4F-D1BE5B5147DE}" destId="{53414291-E54F-4D4A-B481-F5F8A9B0A02B}" srcOrd="3" destOrd="0" presId="urn:microsoft.com/office/officeart/2018/2/layout/IconCircleList"/>
    <dgm:cxn modelId="{12E7F5BC-B826-41DD-AF91-5D8B31DE0F33}" type="presParOf" srcId="{41D0449E-3DE8-4DBD-9C04-4532979D0432}" destId="{1A7FDF34-E082-4980-A9DF-A33F17BFEFFE}" srcOrd="5" destOrd="0" presId="urn:microsoft.com/office/officeart/2018/2/layout/IconCircleList"/>
    <dgm:cxn modelId="{AEC71B2F-2078-48E1-80A4-38F49907DC74}" type="presParOf" srcId="{41D0449E-3DE8-4DBD-9C04-4532979D0432}" destId="{543CC49D-7AFE-4ED8-BA36-C539921B63C8}" srcOrd="6" destOrd="0" presId="urn:microsoft.com/office/officeart/2018/2/layout/IconCircleList"/>
    <dgm:cxn modelId="{D3B15923-0EE9-4EB0-9E94-9BDDC9B6939E}" type="presParOf" srcId="{543CC49D-7AFE-4ED8-BA36-C539921B63C8}" destId="{50589AAD-0448-44BD-955D-AF84D3839D84}" srcOrd="0" destOrd="0" presId="urn:microsoft.com/office/officeart/2018/2/layout/IconCircleList"/>
    <dgm:cxn modelId="{D69A0AAB-0373-4DAD-ADB9-FC4A7795A93A}" type="presParOf" srcId="{543CC49D-7AFE-4ED8-BA36-C539921B63C8}" destId="{4E634D45-6A9F-470E-B6A3-1BD1DC852306}" srcOrd="1" destOrd="0" presId="urn:microsoft.com/office/officeart/2018/2/layout/IconCircleList"/>
    <dgm:cxn modelId="{F058063C-1584-4787-BDB3-6F0FC8DFA802}" type="presParOf" srcId="{543CC49D-7AFE-4ED8-BA36-C539921B63C8}" destId="{C63DE6EF-9480-4EA6-9B7C-43D6D4F63CDE}" srcOrd="2" destOrd="0" presId="urn:microsoft.com/office/officeart/2018/2/layout/IconCircleList"/>
    <dgm:cxn modelId="{53A8AC62-D29B-49D6-A085-1010E091B9E1}" type="presParOf" srcId="{543CC49D-7AFE-4ED8-BA36-C539921B63C8}" destId="{E15492B2-5640-41FD-AA5A-900883A9748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5958B4-1885-4C29-A3FA-A55662B27D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E63B27-1AB7-425D-B139-D27DB466E89B}">
      <dgm:prSet/>
      <dgm:spPr/>
      <dgm:t>
        <a:bodyPr/>
        <a:lstStyle/>
        <a:p>
          <a:pPr>
            <a:lnSpc>
              <a:spcPct val="100000"/>
            </a:lnSpc>
          </a:pPr>
          <a:r>
            <a:rPr lang="en-GB" b="0" i="0"/>
            <a:t>Political: The availability and price of the imported flowers may be influenced by the changes in trade regulations and the supply chain disruptions.</a:t>
          </a:r>
          <a:endParaRPr lang="en-US"/>
        </a:p>
      </dgm:t>
    </dgm:pt>
    <dgm:pt modelId="{534EFDBA-0B62-4F50-9F12-8C82795FD431}" type="parTrans" cxnId="{78230F39-539D-4FA1-886F-32C1189A2673}">
      <dgm:prSet/>
      <dgm:spPr/>
      <dgm:t>
        <a:bodyPr/>
        <a:lstStyle/>
        <a:p>
          <a:endParaRPr lang="en-US"/>
        </a:p>
      </dgm:t>
    </dgm:pt>
    <dgm:pt modelId="{A6289057-A238-4CFA-970F-F190AFD7F015}" type="sibTrans" cxnId="{78230F39-539D-4FA1-886F-32C1189A2673}">
      <dgm:prSet/>
      <dgm:spPr/>
      <dgm:t>
        <a:bodyPr/>
        <a:lstStyle/>
        <a:p>
          <a:endParaRPr lang="en-US"/>
        </a:p>
      </dgm:t>
    </dgm:pt>
    <dgm:pt modelId="{9398DCB2-3A79-4614-AD87-7BAF94A8BCDF}">
      <dgm:prSet/>
      <dgm:spPr/>
      <dgm:t>
        <a:bodyPr/>
        <a:lstStyle/>
        <a:p>
          <a:pPr>
            <a:lnSpc>
              <a:spcPct val="100000"/>
            </a:lnSpc>
          </a:pPr>
          <a:r>
            <a:rPr lang="en-GB" b="0" i="0"/>
            <a:t>Economic: Inflation has raised the cost of operation and decreased the expenditure of consumers in the non-essential goods (Bank of England, 2023).</a:t>
          </a:r>
          <a:endParaRPr lang="en-US"/>
        </a:p>
      </dgm:t>
    </dgm:pt>
    <dgm:pt modelId="{87730610-C2E3-42F8-B743-1917F425B609}" type="parTrans" cxnId="{89057178-C9FC-4715-BE93-87C23D63EECD}">
      <dgm:prSet/>
      <dgm:spPr/>
      <dgm:t>
        <a:bodyPr/>
        <a:lstStyle/>
        <a:p>
          <a:endParaRPr lang="en-US"/>
        </a:p>
      </dgm:t>
    </dgm:pt>
    <dgm:pt modelId="{D890DF76-ADE2-4452-940F-2A1ECA1847C8}" type="sibTrans" cxnId="{89057178-C9FC-4715-BE93-87C23D63EECD}">
      <dgm:prSet/>
      <dgm:spPr/>
      <dgm:t>
        <a:bodyPr/>
        <a:lstStyle/>
        <a:p>
          <a:endParaRPr lang="en-US"/>
        </a:p>
      </dgm:t>
    </dgm:pt>
    <dgm:pt modelId="{897C49C0-08E1-4620-93A7-BA7C11CD8146}">
      <dgm:prSet/>
      <dgm:spPr/>
      <dgm:t>
        <a:bodyPr/>
        <a:lstStyle/>
        <a:p>
          <a:pPr>
            <a:lnSpc>
              <a:spcPct val="100000"/>
            </a:lnSpc>
          </a:pPr>
          <a:r>
            <a:rPr lang="en-GB" b="0" i="0"/>
            <a:t>Social: Online purchasing and delivery services are becoming most preferred by consumers.</a:t>
          </a:r>
          <a:endParaRPr lang="en-US"/>
        </a:p>
      </dgm:t>
    </dgm:pt>
    <dgm:pt modelId="{1AEDCE8A-3C4F-40F9-8D21-141DF6438843}" type="parTrans" cxnId="{031E40B7-1F7E-475A-A598-743A0F25191E}">
      <dgm:prSet/>
      <dgm:spPr/>
      <dgm:t>
        <a:bodyPr/>
        <a:lstStyle/>
        <a:p>
          <a:endParaRPr lang="en-US"/>
        </a:p>
      </dgm:t>
    </dgm:pt>
    <dgm:pt modelId="{9D8F1111-0FEC-4DB9-877E-99CFD03D093E}" type="sibTrans" cxnId="{031E40B7-1F7E-475A-A598-743A0F25191E}">
      <dgm:prSet/>
      <dgm:spPr/>
      <dgm:t>
        <a:bodyPr/>
        <a:lstStyle/>
        <a:p>
          <a:endParaRPr lang="en-US"/>
        </a:p>
      </dgm:t>
    </dgm:pt>
    <dgm:pt modelId="{7D1ABAA6-CC35-4A8E-B78A-11870CE4B738}">
      <dgm:prSet/>
      <dgm:spPr/>
      <dgm:t>
        <a:bodyPr/>
        <a:lstStyle/>
        <a:p>
          <a:pPr>
            <a:lnSpc>
              <a:spcPct val="100000"/>
            </a:lnSpc>
          </a:pPr>
          <a:r>
            <a:rPr lang="en-GB" b="0" i="0"/>
            <a:t>Technological: E-commerce and social media marketing are used by competitors in order to draw customers. </a:t>
          </a:r>
          <a:endParaRPr lang="en-US"/>
        </a:p>
      </dgm:t>
    </dgm:pt>
    <dgm:pt modelId="{A4CA9304-F776-49B1-9084-58110986015F}" type="parTrans" cxnId="{BC2388F4-B84E-44A0-AE70-34D3E5B568A1}">
      <dgm:prSet/>
      <dgm:spPr/>
      <dgm:t>
        <a:bodyPr/>
        <a:lstStyle/>
        <a:p>
          <a:endParaRPr lang="en-US"/>
        </a:p>
      </dgm:t>
    </dgm:pt>
    <dgm:pt modelId="{803A493F-8AD4-4B63-ACD6-5A4C12479367}" type="sibTrans" cxnId="{BC2388F4-B84E-44A0-AE70-34D3E5B568A1}">
      <dgm:prSet/>
      <dgm:spPr/>
      <dgm:t>
        <a:bodyPr/>
        <a:lstStyle/>
        <a:p>
          <a:endParaRPr lang="en-US"/>
        </a:p>
      </dgm:t>
    </dgm:pt>
    <dgm:pt modelId="{61A6B5D3-2827-4291-8F63-1E1D4560CEF5}">
      <dgm:prSet/>
      <dgm:spPr/>
      <dgm:t>
        <a:bodyPr/>
        <a:lstStyle/>
        <a:p>
          <a:pPr>
            <a:lnSpc>
              <a:spcPct val="100000"/>
            </a:lnSpc>
          </a:pPr>
          <a:r>
            <a:rPr lang="en-GB" b="0" i="0"/>
            <a:t>Legal: Laws about consumer protection and delivery affect the business of our retailer and online shopping. </a:t>
          </a:r>
          <a:endParaRPr lang="en-US"/>
        </a:p>
      </dgm:t>
    </dgm:pt>
    <dgm:pt modelId="{420DA8CA-1C8E-4EA3-92CA-977B6C54F404}" type="parTrans" cxnId="{0E22349E-D4AD-41BD-9D7B-F97598A49169}">
      <dgm:prSet/>
      <dgm:spPr/>
      <dgm:t>
        <a:bodyPr/>
        <a:lstStyle/>
        <a:p>
          <a:endParaRPr lang="en-US"/>
        </a:p>
      </dgm:t>
    </dgm:pt>
    <dgm:pt modelId="{82E2C07C-4FB0-49A6-82AC-D959C6904C2A}" type="sibTrans" cxnId="{0E22349E-D4AD-41BD-9D7B-F97598A49169}">
      <dgm:prSet/>
      <dgm:spPr/>
      <dgm:t>
        <a:bodyPr/>
        <a:lstStyle/>
        <a:p>
          <a:endParaRPr lang="en-US"/>
        </a:p>
      </dgm:t>
    </dgm:pt>
    <dgm:pt modelId="{54FB0FFC-4082-4B26-964D-864831FCB826}">
      <dgm:prSet/>
      <dgm:spPr/>
      <dgm:t>
        <a:bodyPr/>
        <a:lstStyle/>
        <a:p>
          <a:pPr>
            <a:lnSpc>
              <a:spcPct val="100000"/>
            </a:lnSpc>
          </a:pPr>
          <a:r>
            <a:rPr lang="en-GB" b="0" i="0"/>
            <a:t>Environmental: There is a growing demand of customers to have eco-friendly products and packaging that may be costly to eco-friendly businesses. </a:t>
          </a:r>
          <a:endParaRPr lang="en-US"/>
        </a:p>
      </dgm:t>
    </dgm:pt>
    <dgm:pt modelId="{A0ED7D07-5120-4706-AB81-7E308F9FC0C4}" type="parTrans" cxnId="{C06402DD-765E-4988-B21A-D297D7A34F36}">
      <dgm:prSet/>
      <dgm:spPr/>
      <dgm:t>
        <a:bodyPr/>
        <a:lstStyle/>
        <a:p>
          <a:endParaRPr lang="en-US"/>
        </a:p>
      </dgm:t>
    </dgm:pt>
    <dgm:pt modelId="{B8D443BD-42FC-4D19-A5A2-C1D9D3D9123F}" type="sibTrans" cxnId="{C06402DD-765E-4988-B21A-D297D7A34F36}">
      <dgm:prSet/>
      <dgm:spPr/>
      <dgm:t>
        <a:bodyPr/>
        <a:lstStyle/>
        <a:p>
          <a:endParaRPr lang="en-US"/>
        </a:p>
      </dgm:t>
    </dgm:pt>
    <dgm:pt modelId="{F8CB4698-0286-4392-BBA1-C33E034C340E}">
      <dgm:prSet/>
      <dgm:spPr/>
      <dgm:t>
        <a:bodyPr/>
        <a:lstStyle/>
        <a:p>
          <a:pPr>
            <a:lnSpc>
              <a:spcPct val="100000"/>
            </a:lnSpc>
          </a:pPr>
          <a:r>
            <a:rPr lang="en-GB" b="0" i="0"/>
            <a:t>Traditional high-street businesses are changing under the influence of external environmental factors like the development of digital retailing (Deloitte, 2022).</a:t>
          </a:r>
          <a:endParaRPr lang="en-US"/>
        </a:p>
      </dgm:t>
    </dgm:pt>
    <dgm:pt modelId="{1CC63353-3656-45B5-A5C8-A1640B1B61ED}" type="parTrans" cxnId="{08EF6C2C-56B7-4119-80A9-F539383FBEBD}">
      <dgm:prSet/>
      <dgm:spPr/>
      <dgm:t>
        <a:bodyPr/>
        <a:lstStyle/>
        <a:p>
          <a:endParaRPr lang="en-US"/>
        </a:p>
      </dgm:t>
    </dgm:pt>
    <dgm:pt modelId="{DE3B9F02-F687-4E6D-8469-DA14E135E3FE}" type="sibTrans" cxnId="{08EF6C2C-56B7-4119-80A9-F539383FBEBD}">
      <dgm:prSet/>
      <dgm:spPr/>
      <dgm:t>
        <a:bodyPr/>
        <a:lstStyle/>
        <a:p>
          <a:endParaRPr lang="en-US"/>
        </a:p>
      </dgm:t>
    </dgm:pt>
    <dgm:pt modelId="{AA9F366C-AC7D-4E27-8322-2727F8DFF8CA}" type="pres">
      <dgm:prSet presAssocID="{0F5958B4-1885-4C29-A3FA-A55662B27DCB}" presName="root" presStyleCnt="0">
        <dgm:presLayoutVars>
          <dgm:dir/>
          <dgm:resizeHandles val="exact"/>
        </dgm:presLayoutVars>
      </dgm:prSet>
      <dgm:spPr/>
    </dgm:pt>
    <dgm:pt modelId="{EAAE1ACE-943E-4918-8AC9-90F0F3C37C7D}" type="pres">
      <dgm:prSet presAssocID="{DAE63B27-1AB7-425D-B139-D27DB466E89B}" presName="compNode" presStyleCnt="0"/>
      <dgm:spPr/>
    </dgm:pt>
    <dgm:pt modelId="{82013FD4-C68C-4611-8CB2-B55D3804BFE5}" type="pres">
      <dgm:prSet presAssocID="{DAE63B27-1AB7-425D-B139-D27DB466E89B}" presName="bgRect" presStyleLbl="bgShp" presStyleIdx="0" presStyleCnt="7"/>
      <dgm:spPr/>
    </dgm:pt>
    <dgm:pt modelId="{97E752B9-E351-4BA9-9F78-B016B41A930D}" type="pres">
      <dgm:prSet presAssocID="{DAE63B27-1AB7-425D-B139-D27DB466E89B}"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88CDC043-8A75-40F6-8033-5E8135E58AE4}" type="pres">
      <dgm:prSet presAssocID="{DAE63B27-1AB7-425D-B139-D27DB466E89B}" presName="spaceRect" presStyleCnt="0"/>
      <dgm:spPr/>
    </dgm:pt>
    <dgm:pt modelId="{C203F828-0B2C-434A-831B-95FEF35D254E}" type="pres">
      <dgm:prSet presAssocID="{DAE63B27-1AB7-425D-B139-D27DB466E89B}" presName="parTx" presStyleLbl="revTx" presStyleIdx="0" presStyleCnt="7">
        <dgm:presLayoutVars>
          <dgm:chMax val="0"/>
          <dgm:chPref val="0"/>
        </dgm:presLayoutVars>
      </dgm:prSet>
      <dgm:spPr/>
    </dgm:pt>
    <dgm:pt modelId="{5A40A5F7-D5E5-44E2-94EB-1B02DAEB8DB9}" type="pres">
      <dgm:prSet presAssocID="{A6289057-A238-4CFA-970F-F190AFD7F015}" presName="sibTrans" presStyleCnt="0"/>
      <dgm:spPr/>
    </dgm:pt>
    <dgm:pt modelId="{3872307A-8F9A-4D97-A0FD-520321C9D231}" type="pres">
      <dgm:prSet presAssocID="{9398DCB2-3A79-4614-AD87-7BAF94A8BCDF}" presName="compNode" presStyleCnt="0"/>
      <dgm:spPr/>
    </dgm:pt>
    <dgm:pt modelId="{FB64C9EC-6EC8-4963-A21F-93AFB99721E7}" type="pres">
      <dgm:prSet presAssocID="{9398DCB2-3A79-4614-AD87-7BAF94A8BCDF}" presName="bgRect" presStyleLbl="bgShp" presStyleIdx="1" presStyleCnt="7"/>
      <dgm:spPr/>
    </dgm:pt>
    <dgm:pt modelId="{DAE73D61-FAD9-4D3A-A96B-15CB15BDE33E}" type="pres">
      <dgm:prSet presAssocID="{9398DCB2-3A79-4614-AD87-7BAF94A8BCD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D15DAC60-E1CB-4BD3-BD59-E44F9C95DCFC}" type="pres">
      <dgm:prSet presAssocID="{9398DCB2-3A79-4614-AD87-7BAF94A8BCDF}" presName="spaceRect" presStyleCnt="0"/>
      <dgm:spPr/>
    </dgm:pt>
    <dgm:pt modelId="{A15800A9-5D8E-4092-9C19-AA0C52417AC5}" type="pres">
      <dgm:prSet presAssocID="{9398DCB2-3A79-4614-AD87-7BAF94A8BCDF}" presName="parTx" presStyleLbl="revTx" presStyleIdx="1" presStyleCnt="7">
        <dgm:presLayoutVars>
          <dgm:chMax val="0"/>
          <dgm:chPref val="0"/>
        </dgm:presLayoutVars>
      </dgm:prSet>
      <dgm:spPr/>
    </dgm:pt>
    <dgm:pt modelId="{3C903E5F-F269-49A2-B669-DD40D58C1C90}" type="pres">
      <dgm:prSet presAssocID="{D890DF76-ADE2-4452-940F-2A1ECA1847C8}" presName="sibTrans" presStyleCnt="0"/>
      <dgm:spPr/>
    </dgm:pt>
    <dgm:pt modelId="{DE6DBAF2-66AC-4170-BC41-DFBE6C0A874A}" type="pres">
      <dgm:prSet presAssocID="{897C49C0-08E1-4620-93A7-BA7C11CD8146}" presName="compNode" presStyleCnt="0"/>
      <dgm:spPr/>
    </dgm:pt>
    <dgm:pt modelId="{26F867A7-44EF-42C9-826A-FA16A8EB7466}" type="pres">
      <dgm:prSet presAssocID="{897C49C0-08E1-4620-93A7-BA7C11CD8146}" presName="bgRect" presStyleLbl="bgShp" presStyleIdx="2" presStyleCnt="7"/>
      <dgm:spPr/>
    </dgm:pt>
    <dgm:pt modelId="{B2A677AB-E60D-417F-9E17-FFF2C3476DFD}" type="pres">
      <dgm:prSet presAssocID="{897C49C0-08E1-4620-93A7-BA7C11CD814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894D90DF-D902-48EF-90E0-F5E235E4E26E}" type="pres">
      <dgm:prSet presAssocID="{897C49C0-08E1-4620-93A7-BA7C11CD8146}" presName="spaceRect" presStyleCnt="0"/>
      <dgm:spPr/>
    </dgm:pt>
    <dgm:pt modelId="{8798A936-4DDE-43DD-A1C7-702C5CDA1340}" type="pres">
      <dgm:prSet presAssocID="{897C49C0-08E1-4620-93A7-BA7C11CD8146}" presName="parTx" presStyleLbl="revTx" presStyleIdx="2" presStyleCnt="7">
        <dgm:presLayoutVars>
          <dgm:chMax val="0"/>
          <dgm:chPref val="0"/>
        </dgm:presLayoutVars>
      </dgm:prSet>
      <dgm:spPr/>
    </dgm:pt>
    <dgm:pt modelId="{E16C23AF-55C8-4D1D-A21F-4E7A0B8673F6}" type="pres">
      <dgm:prSet presAssocID="{9D8F1111-0FEC-4DB9-877E-99CFD03D093E}" presName="sibTrans" presStyleCnt="0"/>
      <dgm:spPr/>
    </dgm:pt>
    <dgm:pt modelId="{BCDC26B3-2781-4303-84E4-597ABEF34009}" type="pres">
      <dgm:prSet presAssocID="{7D1ABAA6-CC35-4A8E-B78A-11870CE4B738}" presName="compNode" presStyleCnt="0"/>
      <dgm:spPr/>
    </dgm:pt>
    <dgm:pt modelId="{5BF147FD-B642-4FBA-A87B-AB740BEF1439}" type="pres">
      <dgm:prSet presAssocID="{7D1ABAA6-CC35-4A8E-B78A-11870CE4B738}" presName="bgRect" presStyleLbl="bgShp" presStyleIdx="3" presStyleCnt="7"/>
      <dgm:spPr/>
    </dgm:pt>
    <dgm:pt modelId="{8310D07D-D1EC-45F0-9A4F-A3A18D316976}" type="pres">
      <dgm:prSet presAssocID="{7D1ABAA6-CC35-4A8E-B78A-11870CE4B73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opping bag"/>
        </a:ext>
      </dgm:extLst>
    </dgm:pt>
    <dgm:pt modelId="{5117A5B6-DB17-4FDF-B228-13BAF4135729}" type="pres">
      <dgm:prSet presAssocID="{7D1ABAA6-CC35-4A8E-B78A-11870CE4B738}" presName="spaceRect" presStyleCnt="0"/>
      <dgm:spPr/>
    </dgm:pt>
    <dgm:pt modelId="{D64AD59C-56A6-4FA8-833F-B187A63E3999}" type="pres">
      <dgm:prSet presAssocID="{7D1ABAA6-CC35-4A8E-B78A-11870CE4B738}" presName="parTx" presStyleLbl="revTx" presStyleIdx="3" presStyleCnt="7">
        <dgm:presLayoutVars>
          <dgm:chMax val="0"/>
          <dgm:chPref val="0"/>
        </dgm:presLayoutVars>
      </dgm:prSet>
      <dgm:spPr/>
    </dgm:pt>
    <dgm:pt modelId="{B77903D8-89BA-4450-9EAC-A85D69F74BFC}" type="pres">
      <dgm:prSet presAssocID="{803A493F-8AD4-4B63-ACD6-5A4C12479367}" presName="sibTrans" presStyleCnt="0"/>
      <dgm:spPr/>
    </dgm:pt>
    <dgm:pt modelId="{686E5670-FE59-47FC-85FD-E92828839EBC}" type="pres">
      <dgm:prSet presAssocID="{61A6B5D3-2827-4291-8F63-1E1D4560CEF5}" presName="compNode" presStyleCnt="0"/>
      <dgm:spPr/>
    </dgm:pt>
    <dgm:pt modelId="{5BA0C362-109D-4EF8-9071-D8F05DC205E0}" type="pres">
      <dgm:prSet presAssocID="{61A6B5D3-2827-4291-8F63-1E1D4560CEF5}" presName="bgRect" presStyleLbl="bgShp" presStyleIdx="4" presStyleCnt="7"/>
      <dgm:spPr/>
    </dgm:pt>
    <dgm:pt modelId="{C9F967C9-F77D-423C-BF56-40A0CF122003}" type="pres">
      <dgm:prSet presAssocID="{61A6B5D3-2827-4291-8F63-1E1D4560CEF5}"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945A5F1B-6F0E-4165-AD0B-1C95C554C51B}" type="pres">
      <dgm:prSet presAssocID="{61A6B5D3-2827-4291-8F63-1E1D4560CEF5}" presName="spaceRect" presStyleCnt="0"/>
      <dgm:spPr/>
    </dgm:pt>
    <dgm:pt modelId="{8BFF1285-E4B9-4813-980D-3819BBD8306F}" type="pres">
      <dgm:prSet presAssocID="{61A6B5D3-2827-4291-8F63-1E1D4560CEF5}" presName="parTx" presStyleLbl="revTx" presStyleIdx="4" presStyleCnt="7">
        <dgm:presLayoutVars>
          <dgm:chMax val="0"/>
          <dgm:chPref val="0"/>
        </dgm:presLayoutVars>
      </dgm:prSet>
      <dgm:spPr/>
    </dgm:pt>
    <dgm:pt modelId="{7C684870-A830-4ECF-BE2A-9EB26869208A}" type="pres">
      <dgm:prSet presAssocID="{82E2C07C-4FB0-49A6-82AC-D959C6904C2A}" presName="sibTrans" presStyleCnt="0"/>
      <dgm:spPr/>
    </dgm:pt>
    <dgm:pt modelId="{3694ADAB-8E5F-4A7A-8CF8-6D6E49912040}" type="pres">
      <dgm:prSet presAssocID="{54FB0FFC-4082-4B26-964D-864831FCB826}" presName="compNode" presStyleCnt="0"/>
      <dgm:spPr/>
    </dgm:pt>
    <dgm:pt modelId="{6303D79B-CD91-412A-BF0A-DEEDFAB0C9ED}" type="pres">
      <dgm:prSet presAssocID="{54FB0FFC-4082-4B26-964D-864831FCB826}" presName="bgRect" presStyleLbl="bgShp" presStyleIdx="5" presStyleCnt="7"/>
      <dgm:spPr/>
    </dgm:pt>
    <dgm:pt modelId="{72AEEE47-EECB-4346-893A-09B7465A6FDD}" type="pres">
      <dgm:prSet presAssocID="{54FB0FFC-4082-4B26-964D-864831FCB82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ustainability"/>
        </a:ext>
      </dgm:extLst>
    </dgm:pt>
    <dgm:pt modelId="{C089FA2D-1577-4913-A812-C29A48C19A6B}" type="pres">
      <dgm:prSet presAssocID="{54FB0FFC-4082-4B26-964D-864831FCB826}" presName="spaceRect" presStyleCnt="0"/>
      <dgm:spPr/>
    </dgm:pt>
    <dgm:pt modelId="{033FF46F-5A94-4293-90B0-1F8A85EB52DD}" type="pres">
      <dgm:prSet presAssocID="{54FB0FFC-4082-4B26-964D-864831FCB826}" presName="parTx" presStyleLbl="revTx" presStyleIdx="5" presStyleCnt="7">
        <dgm:presLayoutVars>
          <dgm:chMax val="0"/>
          <dgm:chPref val="0"/>
        </dgm:presLayoutVars>
      </dgm:prSet>
      <dgm:spPr/>
    </dgm:pt>
    <dgm:pt modelId="{2F77EFFE-B5E3-4F14-9172-443E0E8D92C1}" type="pres">
      <dgm:prSet presAssocID="{B8D443BD-42FC-4D19-A5A2-C1D9D3D9123F}" presName="sibTrans" presStyleCnt="0"/>
      <dgm:spPr/>
    </dgm:pt>
    <dgm:pt modelId="{ACEC4B09-A119-42A0-8807-FE4DDC0B01CE}" type="pres">
      <dgm:prSet presAssocID="{F8CB4698-0286-4392-BBA1-C33E034C340E}" presName="compNode" presStyleCnt="0"/>
      <dgm:spPr/>
    </dgm:pt>
    <dgm:pt modelId="{58AF80B8-E62F-4B87-8FEA-1241B04FAA45}" type="pres">
      <dgm:prSet presAssocID="{F8CB4698-0286-4392-BBA1-C33E034C340E}" presName="bgRect" presStyleLbl="bgShp" presStyleIdx="6" presStyleCnt="7"/>
      <dgm:spPr/>
    </dgm:pt>
    <dgm:pt modelId="{C6139B7E-9C17-46E1-8050-B61A9DEE6253}" type="pres">
      <dgm:prSet presAssocID="{F8CB4698-0286-4392-BBA1-C33E034C340E}"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siness Growth"/>
        </a:ext>
      </dgm:extLst>
    </dgm:pt>
    <dgm:pt modelId="{23EE1602-3A46-4328-A390-0E415D6E3AEE}" type="pres">
      <dgm:prSet presAssocID="{F8CB4698-0286-4392-BBA1-C33E034C340E}" presName="spaceRect" presStyleCnt="0"/>
      <dgm:spPr/>
    </dgm:pt>
    <dgm:pt modelId="{4C5A85A6-64F0-46B9-B324-1B2912634C2F}" type="pres">
      <dgm:prSet presAssocID="{F8CB4698-0286-4392-BBA1-C33E034C340E}" presName="parTx" presStyleLbl="revTx" presStyleIdx="6" presStyleCnt="7">
        <dgm:presLayoutVars>
          <dgm:chMax val="0"/>
          <dgm:chPref val="0"/>
        </dgm:presLayoutVars>
      </dgm:prSet>
      <dgm:spPr/>
    </dgm:pt>
  </dgm:ptLst>
  <dgm:cxnLst>
    <dgm:cxn modelId="{23C4C907-F9ED-D04F-AE61-4F06E3A6F28B}" type="presOf" srcId="{F8CB4698-0286-4392-BBA1-C33E034C340E}" destId="{4C5A85A6-64F0-46B9-B324-1B2912634C2F}" srcOrd="0" destOrd="0" presId="urn:microsoft.com/office/officeart/2018/2/layout/IconVerticalSolidList"/>
    <dgm:cxn modelId="{EF7CD01A-989F-E74C-8E57-E9C11664DD4E}" type="presOf" srcId="{61A6B5D3-2827-4291-8F63-1E1D4560CEF5}" destId="{8BFF1285-E4B9-4813-980D-3819BBD8306F}" srcOrd="0" destOrd="0" presId="urn:microsoft.com/office/officeart/2018/2/layout/IconVerticalSolidList"/>
    <dgm:cxn modelId="{08EF6C2C-56B7-4119-80A9-F539383FBEBD}" srcId="{0F5958B4-1885-4C29-A3FA-A55662B27DCB}" destId="{F8CB4698-0286-4392-BBA1-C33E034C340E}" srcOrd="6" destOrd="0" parTransId="{1CC63353-3656-45B5-A5C8-A1640B1B61ED}" sibTransId="{DE3B9F02-F687-4E6D-8469-DA14E135E3FE}"/>
    <dgm:cxn modelId="{14221835-861B-6948-BD59-67C0BAEBC685}" type="presOf" srcId="{54FB0FFC-4082-4B26-964D-864831FCB826}" destId="{033FF46F-5A94-4293-90B0-1F8A85EB52DD}" srcOrd="0" destOrd="0" presId="urn:microsoft.com/office/officeart/2018/2/layout/IconVerticalSolidList"/>
    <dgm:cxn modelId="{78230F39-539D-4FA1-886F-32C1189A2673}" srcId="{0F5958B4-1885-4C29-A3FA-A55662B27DCB}" destId="{DAE63B27-1AB7-425D-B139-D27DB466E89B}" srcOrd="0" destOrd="0" parTransId="{534EFDBA-0B62-4F50-9F12-8C82795FD431}" sibTransId="{A6289057-A238-4CFA-970F-F190AFD7F015}"/>
    <dgm:cxn modelId="{FE1D8F57-3775-1A48-888A-B4E9EF88EFB0}" type="presOf" srcId="{9398DCB2-3A79-4614-AD87-7BAF94A8BCDF}" destId="{A15800A9-5D8E-4092-9C19-AA0C52417AC5}" srcOrd="0" destOrd="0" presId="urn:microsoft.com/office/officeart/2018/2/layout/IconVerticalSolidList"/>
    <dgm:cxn modelId="{89057178-C9FC-4715-BE93-87C23D63EECD}" srcId="{0F5958B4-1885-4C29-A3FA-A55662B27DCB}" destId="{9398DCB2-3A79-4614-AD87-7BAF94A8BCDF}" srcOrd="1" destOrd="0" parTransId="{87730610-C2E3-42F8-B743-1917F425B609}" sibTransId="{D890DF76-ADE2-4452-940F-2A1ECA1847C8}"/>
    <dgm:cxn modelId="{80DCED7E-720F-C542-B122-D53E533761CC}" type="presOf" srcId="{DAE63B27-1AB7-425D-B139-D27DB466E89B}" destId="{C203F828-0B2C-434A-831B-95FEF35D254E}" srcOrd="0" destOrd="0" presId="urn:microsoft.com/office/officeart/2018/2/layout/IconVerticalSolidList"/>
    <dgm:cxn modelId="{0E22349E-D4AD-41BD-9D7B-F97598A49169}" srcId="{0F5958B4-1885-4C29-A3FA-A55662B27DCB}" destId="{61A6B5D3-2827-4291-8F63-1E1D4560CEF5}" srcOrd="4" destOrd="0" parTransId="{420DA8CA-1C8E-4EA3-92CA-977B6C54F404}" sibTransId="{82E2C07C-4FB0-49A6-82AC-D959C6904C2A}"/>
    <dgm:cxn modelId="{6D8E89AF-3024-CA49-8CB3-93F930FA1A0D}" type="presOf" srcId="{7D1ABAA6-CC35-4A8E-B78A-11870CE4B738}" destId="{D64AD59C-56A6-4FA8-833F-B187A63E3999}" srcOrd="0" destOrd="0" presId="urn:microsoft.com/office/officeart/2018/2/layout/IconVerticalSolidList"/>
    <dgm:cxn modelId="{031E40B7-1F7E-475A-A598-743A0F25191E}" srcId="{0F5958B4-1885-4C29-A3FA-A55662B27DCB}" destId="{897C49C0-08E1-4620-93A7-BA7C11CD8146}" srcOrd="2" destOrd="0" parTransId="{1AEDCE8A-3C4F-40F9-8D21-141DF6438843}" sibTransId="{9D8F1111-0FEC-4DB9-877E-99CFD03D093E}"/>
    <dgm:cxn modelId="{21A7FBD0-402E-A846-BC46-94375EC5E374}" type="presOf" srcId="{897C49C0-08E1-4620-93A7-BA7C11CD8146}" destId="{8798A936-4DDE-43DD-A1C7-702C5CDA1340}" srcOrd="0" destOrd="0" presId="urn:microsoft.com/office/officeart/2018/2/layout/IconVerticalSolidList"/>
    <dgm:cxn modelId="{C06402DD-765E-4988-B21A-D297D7A34F36}" srcId="{0F5958B4-1885-4C29-A3FA-A55662B27DCB}" destId="{54FB0FFC-4082-4B26-964D-864831FCB826}" srcOrd="5" destOrd="0" parTransId="{A0ED7D07-5120-4706-AB81-7E308F9FC0C4}" sibTransId="{B8D443BD-42FC-4D19-A5A2-C1D9D3D9123F}"/>
    <dgm:cxn modelId="{8F754ADE-F1B9-CD46-9768-3B01E1559A37}" type="presOf" srcId="{0F5958B4-1885-4C29-A3FA-A55662B27DCB}" destId="{AA9F366C-AC7D-4E27-8322-2727F8DFF8CA}" srcOrd="0" destOrd="0" presId="urn:microsoft.com/office/officeart/2018/2/layout/IconVerticalSolidList"/>
    <dgm:cxn modelId="{BC2388F4-B84E-44A0-AE70-34D3E5B568A1}" srcId="{0F5958B4-1885-4C29-A3FA-A55662B27DCB}" destId="{7D1ABAA6-CC35-4A8E-B78A-11870CE4B738}" srcOrd="3" destOrd="0" parTransId="{A4CA9304-F776-49B1-9084-58110986015F}" sibTransId="{803A493F-8AD4-4B63-ACD6-5A4C12479367}"/>
    <dgm:cxn modelId="{F3543628-64A8-F44C-8ADF-0ADC236250BC}" type="presParOf" srcId="{AA9F366C-AC7D-4E27-8322-2727F8DFF8CA}" destId="{EAAE1ACE-943E-4918-8AC9-90F0F3C37C7D}" srcOrd="0" destOrd="0" presId="urn:microsoft.com/office/officeart/2018/2/layout/IconVerticalSolidList"/>
    <dgm:cxn modelId="{8FACF02A-E031-3542-A6DB-67CAFB5CD9B0}" type="presParOf" srcId="{EAAE1ACE-943E-4918-8AC9-90F0F3C37C7D}" destId="{82013FD4-C68C-4611-8CB2-B55D3804BFE5}" srcOrd="0" destOrd="0" presId="urn:microsoft.com/office/officeart/2018/2/layout/IconVerticalSolidList"/>
    <dgm:cxn modelId="{69488E06-36A4-2541-A4E5-BA9FECEAC1D0}" type="presParOf" srcId="{EAAE1ACE-943E-4918-8AC9-90F0F3C37C7D}" destId="{97E752B9-E351-4BA9-9F78-B016B41A930D}" srcOrd="1" destOrd="0" presId="urn:microsoft.com/office/officeart/2018/2/layout/IconVerticalSolidList"/>
    <dgm:cxn modelId="{ACB69281-D803-6C43-9A4E-3E7F8B96EFA9}" type="presParOf" srcId="{EAAE1ACE-943E-4918-8AC9-90F0F3C37C7D}" destId="{88CDC043-8A75-40F6-8033-5E8135E58AE4}" srcOrd="2" destOrd="0" presId="urn:microsoft.com/office/officeart/2018/2/layout/IconVerticalSolidList"/>
    <dgm:cxn modelId="{7E607A15-5BCE-D749-98FE-12C2C2BB31E2}" type="presParOf" srcId="{EAAE1ACE-943E-4918-8AC9-90F0F3C37C7D}" destId="{C203F828-0B2C-434A-831B-95FEF35D254E}" srcOrd="3" destOrd="0" presId="urn:microsoft.com/office/officeart/2018/2/layout/IconVerticalSolidList"/>
    <dgm:cxn modelId="{524BC52E-4269-5E4F-AC26-DD17B2F6B4B5}" type="presParOf" srcId="{AA9F366C-AC7D-4E27-8322-2727F8DFF8CA}" destId="{5A40A5F7-D5E5-44E2-94EB-1B02DAEB8DB9}" srcOrd="1" destOrd="0" presId="urn:microsoft.com/office/officeart/2018/2/layout/IconVerticalSolidList"/>
    <dgm:cxn modelId="{01F690EB-0D36-8742-A055-F92F50C34BDF}" type="presParOf" srcId="{AA9F366C-AC7D-4E27-8322-2727F8DFF8CA}" destId="{3872307A-8F9A-4D97-A0FD-520321C9D231}" srcOrd="2" destOrd="0" presId="urn:microsoft.com/office/officeart/2018/2/layout/IconVerticalSolidList"/>
    <dgm:cxn modelId="{DA6D690A-56D5-EA41-99F4-E70A7241997A}" type="presParOf" srcId="{3872307A-8F9A-4D97-A0FD-520321C9D231}" destId="{FB64C9EC-6EC8-4963-A21F-93AFB99721E7}" srcOrd="0" destOrd="0" presId="urn:microsoft.com/office/officeart/2018/2/layout/IconVerticalSolidList"/>
    <dgm:cxn modelId="{1B249F78-3026-DF41-9509-10F8C0955334}" type="presParOf" srcId="{3872307A-8F9A-4D97-A0FD-520321C9D231}" destId="{DAE73D61-FAD9-4D3A-A96B-15CB15BDE33E}" srcOrd="1" destOrd="0" presId="urn:microsoft.com/office/officeart/2018/2/layout/IconVerticalSolidList"/>
    <dgm:cxn modelId="{9E65C71C-AD42-5045-8C52-B0813A5FF547}" type="presParOf" srcId="{3872307A-8F9A-4D97-A0FD-520321C9D231}" destId="{D15DAC60-E1CB-4BD3-BD59-E44F9C95DCFC}" srcOrd="2" destOrd="0" presId="urn:microsoft.com/office/officeart/2018/2/layout/IconVerticalSolidList"/>
    <dgm:cxn modelId="{2C0DA76C-E1F6-1E43-8168-2E0E9AE407A0}" type="presParOf" srcId="{3872307A-8F9A-4D97-A0FD-520321C9D231}" destId="{A15800A9-5D8E-4092-9C19-AA0C52417AC5}" srcOrd="3" destOrd="0" presId="urn:microsoft.com/office/officeart/2018/2/layout/IconVerticalSolidList"/>
    <dgm:cxn modelId="{DBFD2ABF-9867-4D4C-93B6-9E281186E8A7}" type="presParOf" srcId="{AA9F366C-AC7D-4E27-8322-2727F8DFF8CA}" destId="{3C903E5F-F269-49A2-B669-DD40D58C1C90}" srcOrd="3" destOrd="0" presId="urn:microsoft.com/office/officeart/2018/2/layout/IconVerticalSolidList"/>
    <dgm:cxn modelId="{E84441BB-B11B-EE41-A5F4-BCAC4A32D476}" type="presParOf" srcId="{AA9F366C-AC7D-4E27-8322-2727F8DFF8CA}" destId="{DE6DBAF2-66AC-4170-BC41-DFBE6C0A874A}" srcOrd="4" destOrd="0" presId="urn:microsoft.com/office/officeart/2018/2/layout/IconVerticalSolidList"/>
    <dgm:cxn modelId="{45A143C9-00E4-A540-BF67-D5F82A84BC7E}" type="presParOf" srcId="{DE6DBAF2-66AC-4170-BC41-DFBE6C0A874A}" destId="{26F867A7-44EF-42C9-826A-FA16A8EB7466}" srcOrd="0" destOrd="0" presId="urn:microsoft.com/office/officeart/2018/2/layout/IconVerticalSolidList"/>
    <dgm:cxn modelId="{80148568-BA36-9042-8F77-9B4E5ADB0D94}" type="presParOf" srcId="{DE6DBAF2-66AC-4170-BC41-DFBE6C0A874A}" destId="{B2A677AB-E60D-417F-9E17-FFF2C3476DFD}" srcOrd="1" destOrd="0" presId="urn:microsoft.com/office/officeart/2018/2/layout/IconVerticalSolidList"/>
    <dgm:cxn modelId="{2183BAEA-F63E-4840-8142-035B177E0995}" type="presParOf" srcId="{DE6DBAF2-66AC-4170-BC41-DFBE6C0A874A}" destId="{894D90DF-D902-48EF-90E0-F5E235E4E26E}" srcOrd="2" destOrd="0" presId="urn:microsoft.com/office/officeart/2018/2/layout/IconVerticalSolidList"/>
    <dgm:cxn modelId="{6E0F51A5-8AB6-FB48-801E-B947697A41AA}" type="presParOf" srcId="{DE6DBAF2-66AC-4170-BC41-DFBE6C0A874A}" destId="{8798A936-4DDE-43DD-A1C7-702C5CDA1340}" srcOrd="3" destOrd="0" presId="urn:microsoft.com/office/officeart/2018/2/layout/IconVerticalSolidList"/>
    <dgm:cxn modelId="{B587A85F-57EA-604B-A82A-9824B1E603F2}" type="presParOf" srcId="{AA9F366C-AC7D-4E27-8322-2727F8DFF8CA}" destId="{E16C23AF-55C8-4D1D-A21F-4E7A0B8673F6}" srcOrd="5" destOrd="0" presId="urn:microsoft.com/office/officeart/2018/2/layout/IconVerticalSolidList"/>
    <dgm:cxn modelId="{3F2100F9-2F36-0542-94E7-14C80A46B3AF}" type="presParOf" srcId="{AA9F366C-AC7D-4E27-8322-2727F8DFF8CA}" destId="{BCDC26B3-2781-4303-84E4-597ABEF34009}" srcOrd="6" destOrd="0" presId="urn:microsoft.com/office/officeart/2018/2/layout/IconVerticalSolidList"/>
    <dgm:cxn modelId="{09B2E5A0-0A46-6F49-BE86-D426D4166802}" type="presParOf" srcId="{BCDC26B3-2781-4303-84E4-597ABEF34009}" destId="{5BF147FD-B642-4FBA-A87B-AB740BEF1439}" srcOrd="0" destOrd="0" presId="urn:microsoft.com/office/officeart/2018/2/layout/IconVerticalSolidList"/>
    <dgm:cxn modelId="{EF6BD9A9-4728-324A-AB57-F7564F256779}" type="presParOf" srcId="{BCDC26B3-2781-4303-84E4-597ABEF34009}" destId="{8310D07D-D1EC-45F0-9A4F-A3A18D316976}" srcOrd="1" destOrd="0" presId="urn:microsoft.com/office/officeart/2018/2/layout/IconVerticalSolidList"/>
    <dgm:cxn modelId="{BD5831A1-85E6-DA4B-A8FF-EF1B1FF23B21}" type="presParOf" srcId="{BCDC26B3-2781-4303-84E4-597ABEF34009}" destId="{5117A5B6-DB17-4FDF-B228-13BAF4135729}" srcOrd="2" destOrd="0" presId="urn:microsoft.com/office/officeart/2018/2/layout/IconVerticalSolidList"/>
    <dgm:cxn modelId="{0DD798B3-5BC9-D34F-9297-D50CDA75CD0E}" type="presParOf" srcId="{BCDC26B3-2781-4303-84E4-597ABEF34009}" destId="{D64AD59C-56A6-4FA8-833F-B187A63E3999}" srcOrd="3" destOrd="0" presId="urn:microsoft.com/office/officeart/2018/2/layout/IconVerticalSolidList"/>
    <dgm:cxn modelId="{5DDEB7AC-BDB1-504B-8105-FAD2BD48C48C}" type="presParOf" srcId="{AA9F366C-AC7D-4E27-8322-2727F8DFF8CA}" destId="{B77903D8-89BA-4450-9EAC-A85D69F74BFC}" srcOrd="7" destOrd="0" presId="urn:microsoft.com/office/officeart/2018/2/layout/IconVerticalSolidList"/>
    <dgm:cxn modelId="{96BE6DC4-ED46-0D44-A39B-1E5DC75A0998}" type="presParOf" srcId="{AA9F366C-AC7D-4E27-8322-2727F8DFF8CA}" destId="{686E5670-FE59-47FC-85FD-E92828839EBC}" srcOrd="8" destOrd="0" presId="urn:microsoft.com/office/officeart/2018/2/layout/IconVerticalSolidList"/>
    <dgm:cxn modelId="{D6094C86-CCD4-7D43-8643-2E5517C1BD9D}" type="presParOf" srcId="{686E5670-FE59-47FC-85FD-E92828839EBC}" destId="{5BA0C362-109D-4EF8-9071-D8F05DC205E0}" srcOrd="0" destOrd="0" presId="urn:microsoft.com/office/officeart/2018/2/layout/IconVerticalSolidList"/>
    <dgm:cxn modelId="{171B160A-64E5-2E40-AE09-3AAE2FB363DC}" type="presParOf" srcId="{686E5670-FE59-47FC-85FD-E92828839EBC}" destId="{C9F967C9-F77D-423C-BF56-40A0CF122003}" srcOrd="1" destOrd="0" presId="urn:microsoft.com/office/officeart/2018/2/layout/IconVerticalSolidList"/>
    <dgm:cxn modelId="{85A109DD-69A4-4A42-885C-B001B6845E07}" type="presParOf" srcId="{686E5670-FE59-47FC-85FD-E92828839EBC}" destId="{945A5F1B-6F0E-4165-AD0B-1C95C554C51B}" srcOrd="2" destOrd="0" presId="urn:microsoft.com/office/officeart/2018/2/layout/IconVerticalSolidList"/>
    <dgm:cxn modelId="{A10E02F8-16D8-8944-A91F-34D29DE96C97}" type="presParOf" srcId="{686E5670-FE59-47FC-85FD-E92828839EBC}" destId="{8BFF1285-E4B9-4813-980D-3819BBD8306F}" srcOrd="3" destOrd="0" presId="urn:microsoft.com/office/officeart/2018/2/layout/IconVerticalSolidList"/>
    <dgm:cxn modelId="{42DF455E-4D59-8D4D-BCEB-F3D70CBDFBBC}" type="presParOf" srcId="{AA9F366C-AC7D-4E27-8322-2727F8DFF8CA}" destId="{7C684870-A830-4ECF-BE2A-9EB26869208A}" srcOrd="9" destOrd="0" presId="urn:microsoft.com/office/officeart/2018/2/layout/IconVerticalSolidList"/>
    <dgm:cxn modelId="{A8C7C8C9-0BF0-4946-B53C-9A8C6FECA7AE}" type="presParOf" srcId="{AA9F366C-AC7D-4E27-8322-2727F8DFF8CA}" destId="{3694ADAB-8E5F-4A7A-8CF8-6D6E49912040}" srcOrd="10" destOrd="0" presId="urn:microsoft.com/office/officeart/2018/2/layout/IconVerticalSolidList"/>
    <dgm:cxn modelId="{1DE4BE36-D580-8544-B707-69FDD88327A9}" type="presParOf" srcId="{3694ADAB-8E5F-4A7A-8CF8-6D6E49912040}" destId="{6303D79B-CD91-412A-BF0A-DEEDFAB0C9ED}" srcOrd="0" destOrd="0" presId="urn:microsoft.com/office/officeart/2018/2/layout/IconVerticalSolidList"/>
    <dgm:cxn modelId="{049858E5-CE6A-B449-BEED-60D92AE1AD6C}" type="presParOf" srcId="{3694ADAB-8E5F-4A7A-8CF8-6D6E49912040}" destId="{72AEEE47-EECB-4346-893A-09B7465A6FDD}" srcOrd="1" destOrd="0" presId="urn:microsoft.com/office/officeart/2018/2/layout/IconVerticalSolidList"/>
    <dgm:cxn modelId="{1CC6CBF7-2DF0-8A4A-9007-C5541CD08BE5}" type="presParOf" srcId="{3694ADAB-8E5F-4A7A-8CF8-6D6E49912040}" destId="{C089FA2D-1577-4913-A812-C29A48C19A6B}" srcOrd="2" destOrd="0" presId="urn:microsoft.com/office/officeart/2018/2/layout/IconVerticalSolidList"/>
    <dgm:cxn modelId="{E0489020-FC02-C443-B9CB-FD2297650C24}" type="presParOf" srcId="{3694ADAB-8E5F-4A7A-8CF8-6D6E49912040}" destId="{033FF46F-5A94-4293-90B0-1F8A85EB52DD}" srcOrd="3" destOrd="0" presId="urn:microsoft.com/office/officeart/2018/2/layout/IconVerticalSolidList"/>
    <dgm:cxn modelId="{10961376-B719-BD4B-81A6-8BC40507FE2C}" type="presParOf" srcId="{AA9F366C-AC7D-4E27-8322-2727F8DFF8CA}" destId="{2F77EFFE-B5E3-4F14-9172-443E0E8D92C1}" srcOrd="11" destOrd="0" presId="urn:microsoft.com/office/officeart/2018/2/layout/IconVerticalSolidList"/>
    <dgm:cxn modelId="{5607818C-0325-BD40-90A7-55626C65AE96}" type="presParOf" srcId="{AA9F366C-AC7D-4E27-8322-2727F8DFF8CA}" destId="{ACEC4B09-A119-42A0-8807-FE4DDC0B01CE}" srcOrd="12" destOrd="0" presId="urn:microsoft.com/office/officeart/2018/2/layout/IconVerticalSolidList"/>
    <dgm:cxn modelId="{FACC4A41-36B9-CF46-A76F-012CC96082DF}" type="presParOf" srcId="{ACEC4B09-A119-42A0-8807-FE4DDC0B01CE}" destId="{58AF80B8-E62F-4B87-8FEA-1241B04FAA45}" srcOrd="0" destOrd="0" presId="urn:microsoft.com/office/officeart/2018/2/layout/IconVerticalSolidList"/>
    <dgm:cxn modelId="{6CF5D83B-2CCA-F94F-9023-6E2C3A586A59}" type="presParOf" srcId="{ACEC4B09-A119-42A0-8807-FE4DDC0B01CE}" destId="{C6139B7E-9C17-46E1-8050-B61A9DEE6253}" srcOrd="1" destOrd="0" presId="urn:microsoft.com/office/officeart/2018/2/layout/IconVerticalSolidList"/>
    <dgm:cxn modelId="{29F1DEBA-560D-3547-853B-A068C1FA2C44}" type="presParOf" srcId="{ACEC4B09-A119-42A0-8807-FE4DDC0B01CE}" destId="{23EE1602-3A46-4328-A390-0E415D6E3AEE}" srcOrd="2" destOrd="0" presId="urn:microsoft.com/office/officeart/2018/2/layout/IconVerticalSolidList"/>
    <dgm:cxn modelId="{823ADA2B-485C-A34D-9685-97AD6677559C}" type="presParOf" srcId="{ACEC4B09-A119-42A0-8807-FE4DDC0B01CE}" destId="{4C5A85A6-64F0-46B9-B324-1B2912634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2D939-BEC6-4380-8F89-CAC23AC3D616}">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29DE5-26FB-48DA-845F-941EADA0038A}">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B5335-F0CB-4802-AFB2-FFDF8BCC66DB}">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PESTEL analysis is a strategic instrument that is applied to investigate external macro-environmental forces that affect the performance of businesses (Johnson et al., 2020). </a:t>
          </a:r>
          <a:endParaRPr lang="en-US" sz="1600" kern="1200"/>
        </a:p>
      </dsp:txBody>
      <dsp:txXfrm>
        <a:off x="1948202" y="368029"/>
        <a:ext cx="3233964" cy="1371985"/>
      </dsp:txXfrm>
    </dsp:sp>
    <dsp:sp modelId="{9F051324-AAF2-4215-BD01-2F06FC77C657}">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D6783-E28B-4A1B-82AD-8BD95AC8F79A}">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79ED43-F234-4AD1-9D3F-A1FB1D1F0035}">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The framework takes into consideration six major factors including: political, economic, social, technological, environmental and legal factors. </a:t>
          </a:r>
          <a:endParaRPr lang="en-US" sz="1600" kern="1200"/>
        </a:p>
      </dsp:txBody>
      <dsp:txXfrm>
        <a:off x="7411643" y="368029"/>
        <a:ext cx="3233964" cy="1371985"/>
      </dsp:txXfrm>
    </dsp:sp>
    <dsp:sp modelId="{52B6013F-0853-4D03-8EE0-2C708B7ECB8C}">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429217-0D75-4B73-88D4-CB4E1B2F7159}">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414291-E54F-4D4A-B481-F5F8A9B0A02B}">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The analysis of these external factors assists the businesses to learn about risks and opportunities in the business environment.</a:t>
          </a:r>
          <a:endParaRPr lang="en-US" sz="1600" kern="1200"/>
        </a:p>
      </dsp:txBody>
      <dsp:txXfrm>
        <a:off x="1948202" y="2452790"/>
        <a:ext cx="3233964" cy="1371985"/>
      </dsp:txXfrm>
    </dsp:sp>
    <dsp:sp modelId="{50589AAD-0448-44BD-955D-AF84D3839D84}">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634D45-6A9F-470E-B6A3-1BD1DC852306}">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5492B2-5640-41FD-AA5A-900883A9748D}">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b="0" i="0" kern="1200"/>
            <a:t>PESTEL analysis is frequently conducted by organisations when assessing changes in the market or strategizing how to respond to the challenges in the industry (Kotler et al., 2022).</a:t>
          </a:r>
          <a:endParaRPr lang="en-US" sz="1600" kern="1200"/>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13FD4-C68C-4611-8CB2-B55D3804BFE5}">
      <dsp:nvSpPr>
        <dsp:cNvPr id="0" name=""/>
        <dsp:cNvSpPr/>
      </dsp:nvSpPr>
      <dsp:spPr>
        <a:xfrm>
          <a:off x="0" y="3372"/>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E752B9-E351-4BA9-9F78-B016B41A930D}">
      <dsp:nvSpPr>
        <dsp:cNvPr id="0" name=""/>
        <dsp:cNvSpPr/>
      </dsp:nvSpPr>
      <dsp:spPr>
        <a:xfrm>
          <a:off x="171467" y="130910"/>
          <a:ext cx="312064" cy="3117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3F828-0B2C-434A-831B-95FEF35D254E}">
      <dsp:nvSpPr>
        <dsp:cNvPr id="0" name=""/>
        <dsp:cNvSpPr/>
      </dsp:nvSpPr>
      <dsp:spPr>
        <a:xfrm>
          <a:off x="655000" y="3372"/>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Political: The availability and price of the imported flowers may be influenced by the changes in trade regulations and the supply chain disruptions.</a:t>
          </a:r>
          <a:endParaRPr lang="en-US" sz="1400" kern="1200"/>
        </a:p>
      </dsp:txBody>
      <dsp:txXfrm>
        <a:off x="655000" y="3372"/>
        <a:ext cx="5578001" cy="690831"/>
      </dsp:txXfrm>
    </dsp:sp>
    <dsp:sp modelId="{FB64C9EC-6EC8-4963-A21F-93AFB99721E7}">
      <dsp:nvSpPr>
        <dsp:cNvPr id="0" name=""/>
        <dsp:cNvSpPr/>
      </dsp:nvSpPr>
      <dsp:spPr>
        <a:xfrm>
          <a:off x="0" y="866911"/>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73D61-FAD9-4D3A-A96B-15CB15BDE33E}">
      <dsp:nvSpPr>
        <dsp:cNvPr id="0" name=""/>
        <dsp:cNvSpPr/>
      </dsp:nvSpPr>
      <dsp:spPr>
        <a:xfrm>
          <a:off x="171467" y="994449"/>
          <a:ext cx="312064" cy="3117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800A9-5D8E-4092-9C19-AA0C52417AC5}">
      <dsp:nvSpPr>
        <dsp:cNvPr id="0" name=""/>
        <dsp:cNvSpPr/>
      </dsp:nvSpPr>
      <dsp:spPr>
        <a:xfrm>
          <a:off x="655000" y="866911"/>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Economic: Inflation has raised the cost of operation and decreased the expenditure of consumers in the non-essential goods (Bank of England, 2023).</a:t>
          </a:r>
          <a:endParaRPr lang="en-US" sz="1400" kern="1200"/>
        </a:p>
      </dsp:txBody>
      <dsp:txXfrm>
        <a:off x="655000" y="866911"/>
        <a:ext cx="5578001" cy="690831"/>
      </dsp:txXfrm>
    </dsp:sp>
    <dsp:sp modelId="{26F867A7-44EF-42C9-826A-FA16A8EB7466}">
      <dsp:nvSpPr>
        <dsp:cNvPr id="0" name=""/>
        <dsp:cNvSpPr/>
      </dsp:nvSpPr>
      <dsp:spPr>
        <a:xfrm>
          <a:off x="0" y="1730450"/>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677AB-E60D-417F-9E17-FFF2C3476DFD}">
      <dsp:nvSpPr>
        <dsp:cNvPr id="0" name=""/>
        <dsp:cNvSpPr/>
      </dsp:nvSpPr>
      <dsp:spPr>
        <a:xfrm>
          <a:off x="171467" y="1857988"/>
          <a:ext cx="312064" cy="3117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98A936-4DDE-43DD-A1C7-702C5CDA1340}">
      <dsp:nvSpPr>
        <dsp:cNvPr id="0" name=""/>
        <dsp:cNvSpPr/>
      </dsp:nvSpPr>
      <dsp:spPr>
        <a:xfrm>
          <a:off x="655000" y="1730450"/>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Social: Online purchasing and delivery services are becoming most preferred by consumers.</a:t>
          </a:r>
          <a:endParaRPr lang="en-US" sz="1400" kern="1200"/>
        </a:p>
      </dsp:txBody>
      <dsp:txXfrm>
        <a:off x="655000" y="1730450"/>
        <a:ext cx="5578001" cy="690831"/>
      </dsp:txXfrm>
    </dsp:sp>
    <dsp:sp modelId="{5BF147FD-B642-4FBA-A87B-AB740BEF1439}">
      <dsp:nvSpPr>
        <dsp:cNvPr id="0" name=""/>
        <dsp:cNvSpPr/>
      </dsp:nvSpPr>
      <dsp:spPr>
        <a:xfrm>
          <a:off x="0" y="2593988"/>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0D07D-D1EC-45F0-9A4F-A3A18D316976}">
      <dsp:nvSpPr>
        <dsp:cNvPr id="0" name=""/>
        <dsp:cNvSpPr/>
      </dsp:nvSpPr>
      <dsp:spPr>
        <a:xfrm>
          <a:off x="171467" y="2721527"/>
          <a:ext cx="312064" cy="3117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AD59C-56A6-4FA8-833F-B187A63E3999}">
      <dsp:nvSpPr>
        <dsp:cNvPr id="0" name=""/>
        <dsp:cNvSpPr/>
      </dsp:nvSpPr>
      <dsp:spPr>
        <a:xfrm>
          <a:off x="655000" y="2593988"/>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Technological: E-commerce and social media marketing are used by competitors in order to draw customers. </a:t>
          </a:r>
          <a:endParaRPr lang="en-US" sz="1400" kern="1200"/>
        </a:p>
      </dsp:txBody>
      <dsp:txXfrm>
        <a:off x="655000" y="2593988"/>
        <a:ext cx="5578001" cy="690831"/>
      </dsp:txXfrm>
    </dsp:sp>
    <dsp:sp modelId="{5BA0C362-109D-4EF8-9071-D8F05DC205E0}">
      <dsp:nvSpPr>
        <dsp:cNvPr id="0" name=""/>
        <dsp:cNvSpPr/>
      </dsp:nvSpPr>
      <dsp:spPr>
        <a:xfrm>
          <a:off x="0" y="3457527"/>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967C9-F77D-423C-BF56-40A0CF122003}">
      <dsp:nvSpPr>
        <dsp:cNvPr id="0" name=""/>
        <dsp:cNvSpPr/>
      </dsp:nvSpPr>
      <dsp:spPr>
        <a:xfrm>
          <a:off x="171467" y="3585065"/>
          <a:ext cx="312064" cy="3117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FF1285-E4B9-4813-980D-3819BBD8306F}">
      <dsp:nvSpPr>
        <dsp:cNvPr id="0" name=""/>
        <dsp:cNvSpPr/>
      </dsp:nvSpPr>
      <dsp:spPr>
        <a:xfrm>
          <a:off x="655000" y="3457527"/>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Legal: Laws about consumer protection and delivery affect the business of our retailer and online shopping. </a:t>
          </a:r>
          <a:endParaRPr lang="en-US" sz="1400" kern="1200"/>
        </a:p>
      </dsp:txBody>
      <dsp:txXfrm>
        <a:off x="655000" y="3457527"/>
        <a:ext cx="5578001" cy="690831"/>
      </dsp:txXfrm>
    </dsp:sp>
    <dsp:sp modelId="{6303D79B-CD91-412A-BF0A-DEEDFAB0C9ED}">
      <dsp:nvSpPr>
        <dsp:cNvPr id="0" name=""/>
        <dsp:cNvSpPr/>
      </dsp:nvSpPr>
      <dsp:spPr>
        <a:xfrm>
          <a:off x="0" y="4321066"/>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AEEE47-EECB-4346-893A-09B7465A6FDD}">
      <dsp:nvSpPr>
        <dsp:cNvPr id="0" name=""/>
        <dsp:cNvSpPr/>
      </dsp:nvSpPr>
      <dsp:spPr>
        <a:xfrm>
          <a:off x="171467" y="4448604"/>
          <a:ext cx="312064" cy="31175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3FF46F-5A94-4293-90B0-1F8A85EB52DD}">
      <dsp:nvSpPr>
        <dsp:cNvPr id="0" name=""/>
        <dsp:cNvSpPr/>
      </dsp:nvSpPr>
      <dsp:spPr>
        <a:xfrm>
          <a:off x="655000" y="4321066"/>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Environmental: There is a growing demand of customers to have eco-friendly products and packaging that may be costly to eco-friendly businesses. </a:t>
          </a:r>
          <a:endParaRPr lang="en-US" sz="1400" kern="1200"/>
        </a:p>
      </dsp:txBody>
      <dsp:txXfrm>
        <a:off x="655000" y="4321066"/>
        <a:ext cx="5578001" cy="690831"/>
      </dsp:txXfrm>
    </dsp:sp>
    <dsp:sp modelId="{58AF80B8-E62F-4B87-8FEA-1241B04FAA45}">
      <dsp:nvSpPr>
        <dsp:cNvPr id="0" name=""/>
        <dsp:cNvSpPr/>
      </dsp:nvSpPr>
      <dsp:spPr>
        <a:xfrm>
          <a:off x="0" y="5184605"/>
          <a:ext cx="6301601" cy="566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139B7E-9C17-46E1-8050-B61A9DEE6253}">
      <dsp:nvSpPr>
        <dsp:cNvPr id="0" name=""/>
        <dsp:cNvSpPr/>
      </dsp:nvSpPr>
      <dsp:spPr>
        <a:xfrm>
          <a:off x="171467" y="5312143"/>
          <a:ext cx="312064" cy="31175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5A85A6-64F0-46B9-B324-1B2912634C2F}">
      <dsp:nvSpPr>
        <dsp:cNvPr id="0" name=""/>
        <dsp:cNvSpPr/>
      </dsp:nvSpPr>
      <dsp:spPr>
        <a:xfrm>
          <a:off x="655000" y="5184605"/>
          <a:ext cx="5578001" cy="690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13" tIns="73113" rIns="73113" bIns="73113" numCol="1" spcCol="1270" anchor="ctr" anchorCtr="0">
          <a:noAutofit/>
        </a:bodyPr>
        <a:lstStyle/>
        <a:p>
          <a:pPr marL="0" lvl="0" indent="0" algn="l" defTabSz="622300">
            <a:lnSpc>
              <a:spcPct val="100000"/>
            </a:lnSpc>
            <a:spcBef>
              <a:spcPct val="0"/>
            </a:spcBef>
            <a:spcAft>
              <a:spcPct val="35000"/>
            </a:spcAft>
            <a:buNone/>
          </a:pPr>
          <a:r>
            <a:rPr lang="en-GB" sz="1400" b="0" i="0" kern="1200"/>
            <a:t>Traditional high-street businesses are changing under the influence of external environmental factors like the development of digital retailing (Deloitte, 2022).</a:t>
          </a:r>
          <a:endParaRPr lang="en-US" sz="1400" kern="1200"/>
        </a:p>
      </dsp:txBody>
      <dsp:txXfrm>
        <a:off x="655000" y="5184605"/>
        <a:ext cx="5578001" cy="69083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63EC16-8A2A-014E-A4A4-A2B6EF3FDC04}" type="datetimeFigureOut">
              <a:rPr lang="en-GB" smtClean="0"/>
              <a:t>16/03/2026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F6E125-E676-6C40-AC2D-B2C0C4D1C317}" type="slidenum">
              <a:rPr lang="en-GB" smtClean="0"/>
              <a:t>‹#›</a:t>
            </a:fld>
            <a:endParaRPr lang="en-GB"/>
          </a:p>
        </p:txBody>
      </p:sp>
    </p:spTree>
    <p:extLst>
      <p:ext uri="{BB962C8B-B14F-4D97-AF65-F5344CB8AC3E}">
        <p14:creationId xmlns:p14="http://schemas.microsoft.com/office/powerpoint/2010/main" val="9045583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Green Haven Florists is a freestanding flower shop located on the Norwich high street and has a market of a large number of customers including those who buy flowers in form of a bouquet, a corporate client and wedding. The firm established good rapport with the community by use of personalised service and long term business practices. Nevertheless, in the recent years, the retail environment has evolved considerably. The accessibility of online shopping and the delivery services has become more popular than the high-street retailers who now introduce new challenges to the traditional retailers. This has led to a decrease in in-store sales and an escalating competition to online flower delivery companies by Green Haven Florists. To bring out the reasons behind this dilemma, this presentation will examine the problem through the three business analysis tools. They are the 5W2H framework, PESTEL analysis and a Fishbone diagram which assists organisations in recognizing and analysing the factors that affect the performance of business (Kotler et al., 2022).</a:t>
            </a:r>
            <a:endParaRPr lang="en-GB" dirty="0"/>
          </a:p>
        </p:txBody>
      </p:sp>
      <p:sp>
        <p:nvSpPr>
          <p:cNvPr id="4" name="Slide Number Placeholder 3"/>
          <p:cNvSpPr>
            <a:spLocks noGrp="1"/>
          </p:cNvSpPr>
          <p:nvPr>
            <p:ph type="sldNum" sz="quarter" idx="5"/>
          </p:nvPr>
        </p:nvSpPr>
        <p:spPr/>
        <p:txBody>
          <a:bodyPr/>
          <a:lstStyle/>
          <a:p>
            <a:fld id="{EFF6E125-E676-6C40-AC2D-B2C0C4D1C317}" type="slidenum">
              <a:rPr lang="en-GB" smtClean="0"/>
              <a:t>2</a:t>
            </a:fld>
            <a:endParaRPr lang="en-GB"/>
          </a:p>
        </p:txBody>
      </p:sp>
    </p:spTree>
    <p:extLst>
      <p:ext uri="{BB962C8B-B14F-4D97-AF65-F5344CB8AC3E}">
        <p14:creationId xmlns:p14="http://schemas.microsoft.com/office/powerpoint/2010/main" val="31924393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the last one year Green Haven Florists witnessed a serious depreciation in their in-store sales. The case study reveals that the physical store income has declined by a factor of about thirty percent that has put a strain on the business financially. Among the major causes of this fall is less foot traffic on the local high street. This has increased the number of consumers who buy products online due to its convenience and in most cases cheaper. Online flower delivery service offers free delivery within a day, low rates and promotional offers, which is why it can be considered a viable replacement to the offline shops. Moreover, the cost of doing business has also been on the rise which has added financial strain to the business. Supplies chain disruptions and inflation have led to a rise in the price of imported flowers. The digital competition pressures are not new to this particular business since numerous small retailers are facing similar pressures in the UK (Office for National Statistics, 2023).</a:t>
            </a:r>
            <a:endParaRPr lang="en-GB" dirty="0"/>
          </a:p>
        </p:txBody>
      </p:sp>
      <p:sp>
        <p:nvSpPr>
          <p:cNvPr id="4" name="Slide Number Placeholder 3"/>
          <p:cNvSpPr>
            <a:spLocks noGrp="1"/>
          </p:cNvSpPr>
          <p:nvPr>
            <p:ph type="sldNum" sz="quarter" idx="5"/>
          </p:nvPr>
        </p:nvSpPr>
        <p:spPr/>
        <p:txBody>
          <a:bodyPr/>
          <a:lstStyle/>
          <a:p>
            <a:fld id="{EFF6E125-E676-6C40-AC2D-B2C0C4D1C317}" type="slidenum">
              <a:rPr lang="en-GB" smtClean="0"/>
              <a:t>3</a:t>
            </a:fld>
            <a:endParaRPr lang="en-GB"/>
          </a:p>
        </p:txBody>
      </p:sp>
    </p:spTree>
    <p:extLst>
      <p:ext uri="{BB962C8B-B14F-4D97-AF65-F5344CB8AC3E}">
        <p14:creationId xmlns:p14="http://schemas.microsoft.com/office/powerpoint/2010/main" val="1225513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5W2H model is a problem solving model that assists organisation to have insight into a problem and this is achieved by posing seven questions namely who, what, where, when, why, how and how much. This model is widely applied in business analysis since it is used to explain what type and level of a problem is prior to solutions being suggested. The main victims of the business in this case are Liam and Priya Patel the owners of the business, and their local customers who previously bought the flowers at the </a:t>
            </a:r>
            <a:r>
              <a:rPr lang="en-GB" sz="1200" b="0" i="0" u="none" strike="noStrike" kern="1200" dirty="0" err="1">
                <a:solidFill>
                  <a:schemeClr val="tx1"/>
                </a:solidFill>
                <a:effectLst/>
                <a:latin typeface="+mn-lt"/>
                <a:ea typeface="+mn-ea"/>
                <a:cs typeface="+mn-cs"/>
              </a:rPr>
              <a:t>shop.The</a:t>
            </a:r>
            <a:r>
              <a:rPr lang="en-GB" sz="1200" b="0" i="0" u="none" strike="noStrike" kern="1200" dirty="0">
                <a:solidFill>
                  <a:schemeClr val="tx1"/>
                </a:solidFill>
                <a:effectLst/>
                <a:latin typeface="+mn-lt"/>
                <a:ea typeface="+mn-ea"/>
                <a:cs typeface="+mn-cs"/>
              </a:rPr>
              <a:t> issue is a reduction in the in-store sales that have evolved over the last year in the Norwich high street store. The analysis indicates that a rise in online competition, as well as a shift in the consumer behaviour, are important factors. Customers are also buying flowers online as they have the option of delivery and convenience. All in all, the company has seen physical store sales decrease approximately by thirty percent (Brassard and Ritter, 2021).</a:t>
            </a:r>
            <a:endParaRPr lang="en-GB" dirty="0"/>
          </a:p>
        </p:txBody>
      </p:sp>
      <p:sp>
        <p:nvSpPr>
          <p:cNvPr id="4" name="Slide Number Placeholder 3"/>
          <p:cNvSpPr>
            <a:spLocks noGrp="1"/>
          </p:cNvSpPr>
          <p:nvPr>
            <p:ph type="sldNum" sz="quarter" idx="5"/>
          </p:nvPr>
        </p:nvSpPr>
        <p:spPr/>
        <p:txBody>
          <a:bodyPr/>
          <a:lstStyle/>
          <a:p>
            <a:fld id="{EFF6E125-E676-6C40-AC2D-B2C0C4D1C317}" type="slidenum">
              <a:rPr lang="en-GB" smtClean="0"/>
              <a:t>4</a:t>
            </a:fld>
            <a:endParaRPr lang="en-GB"/>
          </a:p>
        </p:txBody>
      </p:sp>
    </p:spTree>
    <p:extLst>
      <p:ext uri="{BB962C8B-B14F-4D97-AF65-F5344CB8AC3E}">
        <p14:creationId xmlns:p14="http://schemas.microsoft.com/office/powerpoint/2010/main" val="2004091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PESTEL analysis is a strategic management tool that assists organisations to analyse external macro-environmental forces that are involved in the operations. The framework reflects on six major types of external pressure namely: political, economic, social, technological, environmental and legal factors. These are factors which are not part of the organisation but may have a great impact on business performance and decision making. PESTEL analysis is usually employed by business enterprises in analysing the trends in the industry or in strategizing on how to respond to the changes in the business environment. As an example, the price strategies can be affected by economic conditions like inflation or increased supplier prices. E-commerce solutions and social media marketing are also some of the technological advances that can transform the nature of competition among companies. An understanding of these external influences will help organisations to be more aware of the risks and opportunities in their operating environment and make sounder strategic choices (Johnson et al., 2020).</a:t>
            </a:r>
            <a:endParaRPr lang="en-GB" dirty="0"/>
          </a:p>
        </p:txBody>
      </p:sp>
      <p:sp>
        <p:nvSpPr>
          <p:cNvPr id="4" name="Slide Number Placeholder 3"/>
          <p:cNvSpPr>
            <a:spLocks noGrp="1"/>
          </p:cNvSpPr>
          <p:nvPr>
            <p:ph type="sldNum" sz="quarter" idx="5"/>
          </p:nvPr>
        </p:nvSpPr>
        <p:spPr/>
        <p:txBody>
          <a:bodyPr/>
          <a:lstStyle/>
          <a:p>
            <a:fld id="{EFF6E125-E676-6C40-AC2D-B2C0C4D1C317}" type="slidenum">
              <a:rPr lang="en-GB" smtClean="0"/>
              <a:t>5</a:t>
            </a:fld>
            <a:endParaRPr lang="en-GB"/>
          </a:p>
        </p:txBody>
      </p:sp>
    </p:spTree>
    <p:extLst>
      <p:ext uri="{BB962C8B-B14F-4D97-AF65-F5344CB8AC3E}">
        <p14:creationId xmlns:p14="http://schemas.microsoft.com/office/powerpoint/2010/main" val="837039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Using PESTEL analysis on Green Haven Florists reveals that the business has a number of external forces that have pressure on </a:t>
            </a:r>
            <a:r>
              <a:rPr lang="en-GB" sz="1200" b="0" i="0" u="none" strike="noStrike" kern="1200" dirty="0" err="1">
                <a:solidFill>
                  <a:schemeClr val="tx1"/>
                </a:solidFill>
                <a:effectLst/>
                <a:latin typeface="+mn-lt"/>
                <a:ea typeface="+mn-ea"/>
                <a:cs typeface="+mn-cs"/>
              </a:rPr>
              <a:t>it.Inflation</a:t>
            </a:r>
            <a:r>
              <a:rPr lang="en-GB" sz="1200" b="0" i="0" u="none" strike="noStrike" kern="1200" dirty="0">
                <a:solidFill>
                  <a:schemeClr val="tx1"/>
                </a:solidFill>
                <a:effectLst/>
                <a:latin typeface="+mn-lt"/>
                <a:ea typeface="+mn-ea"/>
                <a:cs typeface="+mn-cs"/>
              </a:rPr>
              <a:t> and the increase in prices of suppliers due to the economic reasons have contributed to the higher prices of fresh flowers and other materials. This lowers the profit margins and makes it more difficult to remain competitive by the small </a:t>
            </a:r>
            <a:r>
              <a:rPr lang="en-GB" sz="1200" b="0" i="0" u="none" strike="noStrike" kern="1200" dirty="0" err="1">
                <a:solidFill>
                  <a:schemeClr val="tx1"/>
                </a:solidFill>
                <a:effectLst/>
                <a:latin typeface="+mn-lt"/>
                <a:ea typeface="+mn-ea"/>
                <a:cs typeface="+mn-cs"/>
              </a:rPr>
              <a:t>businesses.There</a:t>
            </a:r>
            <a:r>
              <a:rPr lang="en-GB" sz="1200" b="0" i="0" u="none" strike="noStrike" kern="1200" dirty="0">
                <a:solidFill>
                  <a:schemeClr val="tx1"/>
                </a:solidFill>
                <a:effectLst/>
                <a:latin typeface="+mn-lt"/>
                <a:ea typeface="+mn-ea"/>
                <a:cs typeface="+mn-cs"/>
              </a:rPr>
              <a:t> are also social factors of importance. Customers have become more convenient with internet shopping and delivery services at the comfort of their homes instead of going to the physical outlets. Competition is also increased by technological factors because most of the competing florists employ e-commerce and social media marketing to deliver their services to the customers in a more effective way. The business is also affected by the environmental expectations, as customers are willing to purchase sustainable products and environmentally friendly packages. Although this is in line with the values of Green Haven, it is also capable of escalating operating costs. These externalities indicate the influence of external alterations in the larger retail context on the traditional businesses in the high street (Deloitte, 2022).</a:t>
            </a:r>
            <a:endParaRPr lang="en-GB" dirty="0"/>
          </a:p>
        </p:txBody>
      </p:sp>
      <p:sp>
        <p:nvSpPr>
          <p:cNvPr id="4" name="Slide Number Placeholder 3"/>
          <p:cNvSpPr>
            <a:spLocks noGrp="1"/>
          </p:cNvSpPr>
          <p:nvPr>
            <p:ph type="sldNum" sz="quarter" idx="5"/>
          </p:nvPr>
        </p:nvSpPr>
        <p:spPr/>
        <p:txBody>
          <a:bodyPr/>
          <a:lstStyle/>
          <a:p>
            <a:fld id="{EFF6E125-E676-6C40-AC2D-B2C0C4D1C317}" type="slidenum">
              <a:rPr lang="en-GB" smtClean="0"/>
              <a:t>6</a:t>
            </a:fld>
            <a:endParaRPr lang="en-GB"/>
          </a:p>
        </p:txBody>
      </p:sp>
    </p:spTree>
    <p:extLst>
      <p:ext uri="{BB962C8B-B14F-4D97-AF65-F5344CB8AC3E}">
        <p14:creationId xmlns:p14="http://schemas.microsoft.com/office/powerpoint/2010/main" val="58744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Fishbone diagram or the Ishikawa diagram is a tool that is employed in the identification of the root causes of an issue. It visually systematises possible causes under categories enabling businesses to examine intricate problems in a systematic </a:t>
            </a:r>
            <a:r>
              <a:rPr lang="en-GB" sz="1200" b="0" i="0" u="none" strike="noStrike" kern="1200" dirty="0" err="1">
                <a:solidFill>
                  <a:schemeClr val="tx1"/>
                </a:solidFill>
                <a:effectLst/>
                <a:latin typeface="+mn-lt"/>
                <a:ea typeface="+mn-ea"/>
                <a:cs typeface="+mn-cs"/>
              </a:rPr>
              <a:t>manner.The</a:t>
            </a:r>
            <a:r>
              <a:rPr lang="en-GB" sz="1200" b="0" i="0" u="none" strike="noStrike" kern="1200" dirty="0">
                <a:solidFill>
                  <a:schemeClr val="tx1"/>
                </a:solidFill>
                <a:effectLst/>
                <a:latin typeface="+mn-lt"/>
                <a:ea typeface="+mn-ea"/>
                <a:cs typeface="+mn-cs"/>
              </a:rPr>
              <a:t> main issue in this instance is the reduction in in-store sales in Green Haven Florists. A number of contributing factors can be singled out. One of the key factors is competition because online delivery of flowers companies and national chain stores have cheaper prices and can deliver flowers conveniently. The other problem is technology, technology is where the company has an old website which does not respond to its digital marketing activity. The geographical aspect is also a determinant of the issue since the number of consumers walking in the street has decreased over the past few years. Furthermore, an increase in the cost of operation and the shifting behaviour of the customers has also led to decline of visit to the stores. These root causes can assist organisations in having a better grasp of problems that, in turn, can aid in the implementation of solutions (Ishikawa, 2021).</a:t>
            </a:r>
            <a:endParaRPr lang="en-GB" dirty="0"/>
          </a:p>
        </p:txBody>
      </p:sp>
      <p:sp>
        <p:nvSpPr>
          <p:cNvPr id="4" name="Slide Number Placeholder 3"/>
          <p:cNvSpPr>
            <a:spLocks noGrp="1"/>
          </p:cNvSpPr>
          <p:nvPr>
            <p:ph type="sldNum" sz="quarter" idx="5"/>
          </p:nvPr>
        </p:nvSpPr>
        <p:spPr/>
        <p:txBody>
          <a:bodyPr/>
          <a:lstStyle/>
          <a:p>
            <a:fld id="{EFF6E125-E676-6C40-AC2D-B2C0C4D1C317}" type="slidenum">
              <a:rPr lang="en-GB" smtClean="0"/>
              <a:t>7</a:t>
            </a:fld>
            <a:endParaRPr lang="en-GB"/>
          </a:p>
        </p:txBody>
      </p:sp>
    </p:spTree>
    <p:extLst>
      <p:ext uri="{BB962C8B-B14F-4D97-AF65-F5344CB8AC3E}">
        <p14:creationId xmlns:p14="http://schemas.microsoft.com/office/powerpoint/2010/main" val="15928782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sum up, it can be concluded that Green Haven Florists is losing its in-store sales substantially because of a number of interrelated factors. The 5W2H analysis served to define the magnitude and the nature of the problem as it determined who is impacted, the location that the problem is experienced and the extent of sales reduction. The PESTEL analysis revealed that the external environmental forces like economic pressures, technological advancement and evolving consumer behaviour are impacting on the business environment. The Fishbone diagram also demonstrated that the drop in sales is not due to one problem but several factors such as competition, increased cost and low activity in the high streets. One has to know these underlying causes before any strategies or betterment can be introduced. </a:t>
            </a:r>
            <a:r>
              <a:rPr lang="en-GB" sz="1200" b="0" i="0" u="none" strike="noStrike" kern="1200">
                <a:solidFill>
                  <a:schemeClr val="tx1"/>
                </a:solidFill>
                <a:effectLst/>
                <a:latin typeface="+mn-lt"/>
                <a:ea typeface="+mn-ea"/>
                <a:cs typeface="+mn-cs"/>
              </a:rPr>
              <a:t>Companies need to critically examine the causes of issues to come up with effective and viable solutions (Kotler et al., 2022).</a:t>
            </a:r>
            <a:endParaRPr lang="en-GB"/>
          </a:p>
        </p:txBody>
      </p:sp>
      <p:sp>
        <p:nvSpPr>
          <p:cNvPr id="4" name="Slide Number Placeholder 3"/>
          <p:cNvSpPr>
            <a:spLocks noGrp="1"/>
          </p:cNvSpPr>
          <p:nvPr>
            <p:ph type="sldNum" sz="quarter" idx="5"/>
          </p:nvPr>
        </p:nvSpPr>
        <p:spPr/>
        <p:txBody>
          <a:bodyPr/>
          <a:lstStyle/>
          <a:p>
            <a:fld id="{EFF6E125-E676-6C40-AC2D-B2C0C4D1C317}" type="slidenum">
              <a:rPr lang="en-GB" smtClean="0"/>
              <a:t>8</a:t>
            </a:fld>
            <a:endParaRPr lang="en-GB"/>
          </a:p>
        </p:txBody>
      </p:sp>
    </p:spTree>
    <p:extLst>
      <p:ext uri="{BB962C8B-B14F-4D97-AF65-F5344CB8AC3E}">
        <p14:creationId xmlns:p14="http://schemas.microsoft.com/office/powerpoint/2010/main" val="1313090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0C68-88F9-2848-5ADE-BB03373905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D358628-3491-E638-E020-91FC071F96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AB891E3-A8F5-22E5-8A73-B253F2483D6C}"/>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5" name="Footer Placeholder 4">
            <a:extLst>
              <a:ext uri="{FF2B5EF4-FFF2-40B4-BE49-F238E27FC236}">
                <a16:creationId xmlns:a16="http://schemas.microsoft.com/office/drawing/2014/main" id="{100A23D3-804C-0CFD-AF79-317946C980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5662A-6243-9EF2-A9C4-F3A6903A3851}"/>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3670210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558EA-01E8-5708-F25B-26C7BCBF580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E096222-9D76-9894-11F0-CC0F0FC3AC8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12F13E-FE90-6EA5-AE9C-180FBB9C2C57}"/>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5" name="Footer Placeholder 4">
            <a:extLst>
              <a:ext uri="{FF2B5EF4-FFF2-40B4-BE49-F238E27FC236}">
                <a16:creationId xmlns:a16="http://schemas.microsoft.com/office/drawing/2014/main" id="{1483F317-F4DB-08C3-9EA2-FF717141EE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2C566-AE98-E0A2-CE73-B0A0E2753493}"/>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2023655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E0F42-7002-05EC-5566-8120DB97EB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47B9496-D9AC-2EC0-AF62-E17CD01FBB6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E8CF67-C63F-2098-25E0-D07448A0B37D}"/>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5" name="Footer Placeholder 4">
            <a:extLst>
              <a:ext uri="{FF2B5EF4-FFF2-40B4-BE49-F238E27FC236}">
                <a16:creationId xmlns:a16="http://schemas.microsoft.com/office/drawing/2014/main" id="{FE2FF0EE-6BAA-B87C-60BB-CA25B31B8E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AD55D-E81F-490F-EABB-3E5545704EE7}"/>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3427977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38458-9BA8-6ADB-CAEC-BC898B3A089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8E3BBA6-6EDF-E562-A439-E2E4E8ED60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263FC02-B3A7-3BE2-04C4-A162946F115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38D2EA3-DB1B-D612-0A2A-0C2212253551}"/>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6" name="Footer Placeholder 5">
            <a:extLst>
              <a:ext uri="{FF2B5EF4-FFF2-40B4-BE49-F238E27FC236}">
                <a16:creationId xmlns:a16="http://schemas.microsoft.com/office/drawing/2014/main" id="{6CBC7F2F-5920-80ED-2C8C-C675C0D9E6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3F10B1-B867-DAAD-6820-94C36DE40AE1}"/>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10571379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8D52-591F-7DCE-9813-CDEB30BACEF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342D068-7FD2-33A3-996F-24BFE7996A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904C18-B97E-5EB6-AB88-1155C627EF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D40C59D-59B8-BC87-7BF9-B7C740BFB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B2835F1-6C55-D7B9-D342-3881CE3D26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D92B5E-3344-8DC0-C7E4-B46EADEDA70D}"/>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8" name="Footer Placeholder 7">
            <a:extLst>
              <a:ext uri="{FF2B5EF4-FFF2-40B4-BE49-F238E27FC236}">
                <a16:creationId xmlns:a16="http://schemas.microsoft.com/office/drawing/2014/main" id="{05428EB2-081E-65B6-CC1C-65B07626C8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2723B7-0E18-7119-E333-07F6C7D8318E}"/>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2953097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B04E-ADB6-EF77-3ED0-4E698CFAA2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8251D3-F457-CD7D-6862-0E33A7AD4BEE}"/>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4" name="Footer Placeholder 3">
            <a:extLst>
              <a:ext uri="{FF2B5EF4-FFF2-40B4-BE49-F238E27FC236}">
                <a16:creationId xmlns:a16="http://schemas.microsoft.com/office/drawing/2014/main" id="{992479B6-85BD-BCEF-FCD3-9FC42114C6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81EF16C-6CA6-449A-D303-E70583B36914}"/>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2896863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9F20E6-8E4D-0CCC-2A38-B5537229957C}"/>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3" name="Footer Placeholder 2">
            <a:extLst>
              <a:ext uri="{FF2B5EF4-FFF2-40B4-BE49-F238E27FC236}">
                <a16:creationId xmlns:a16="http://schemas.microsoft.com/office/drawing/2014/main" id="{8C0C05AB-1720-5893-C506-7884038FC8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42CF11-A8BC-234E-DB0D-E4CA6EE1CFDD}"/>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3206135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12C6E-E17B-8CB1-18F2-9479F6E67DB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161F86A-A752-FC3A-8BC5-64F3253245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E453AEE-10D1-4005-01DF-601BEF52E7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7F9E8A4-254E-40C6-4A8E-AD5A9AFFD4FC}"/>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6" name="Footer Placeholder 5">
            <a:extLst>
              <a:ext uri="{FF2B5EF4-FFF2-40B4-BE49-F238E27FC236}">
                <a16:creationId xmlns:a16="http://schemas.microsoft.com/office/drawing/2014/main" id="{5802D99B-E9EA-2E83-8739-F77EB2EA3F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C694C-EA9D-E93D-9730-1B9B9BAD6792}"/>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979803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B0203-7B9D-1B1D-0180-710AFF30B6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F449BBB-BACE-1780-7066-8888EAF157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1C3A46-C110-E97E-49A0-C1964430CC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89FA50-8D0C-5F64-57CA-31F71DD31AA9}"/>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6" name="Footer Placeholder 5">
            <a:extLst>
              <a:ext uri="{FF2B5EF4-FFF2-40B4-BE49-F238E27FC236}">
                <a16:creationId xmlns:a16="http://schemas.microsoft.com/office/drawing/2014/main" id="{7743A87D-0F84-EF10-E6C6-A1C8C7DF5D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25A618-02F6-CFBC-3310-8DB42EAE5789}"/>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3389888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13319-F760-EB84-239A-AD2FD123DB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18CB458-5183-5CE2-1CEC-8FE7C5FD17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1C3B31-A251-65FF-E678-C6E14D8CB5B4}"/>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5" name="Footer Placeholder 4">
            <a:extLst>
              <a:ext uri="{FF2B5EF4-FFF2-40B4-BE49-F238E27FC236}">
                <a16:creationId xmlns:a16="http://schemas.microsoft.com/office/drawing/2014/main" id="{08CC739D-AE5F-E538-AF0F-CAFAB3AACC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990F45-F81E-B161-95B7-FC4BA87B6655}"/>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2804850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6B95E5-850A-B916-D5B1-ED0EB232C5A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B6F8657-2ADD-7134-E7A2-1AA6E6325B9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49BC28-914F-8FC6-9D21-6088CCE5DDAD}"/>
              </a:ext>
            </a:extLst>
          </p:cNvPr>
          <p:cNvSpPr>
            <a:spLocks noGrp="1"/>
          </p:cNvSpPr>
          <p:nvPr>
            <p:ph type="dt" sz="half" idx="10"/>
          </p:nvPr>
        </p:nvSpPr>
        <p:spPr/>
        <p:txBody>
          <a:bodyPr/>
          <a:lstStyle/>
          <a:p>
            <a:fld id="{D30740C3-C2C0-444B-90EF-F73FC57E9354}" type="datetimeFigureOut">
              <a:rPr lang="en-GB" smtClean="0"/>
              <a:t>16/03/2026</a:t>
            </a:fld>
            <a:endParaRPr lang="en-GB"/>
          </a:p>
        </p:txBody>
      </p:sp>
      <p:sp>
        <p:nvSpPr>
          <p:cNvPr id="5" name="Footer Placeholder 4">
            <a:extLst>
              <a:ext uri="{FF2B5EF4-FFF2-40B4-BE49-F238E27FC236}">
                <a16:creationId xmlns:a16="http://schemas.microsoft.com/office/drawing/2014/main" id="{3A7754C8-F2F0-DB1D-D6BC-9DFA3C68C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C09712-4AFB-85BB-9697-D8BC1FBEA4B0}"/>
              </a:ext>
            </a:extLst>
          </p:cNvPr>
          <p:cNvSpPr>
            <a:spLocks noGrp="1"/>
          </p:cNvSpPr>
          <p:nvPr>
            <p:ph type="sldNum" sz="quarter" idx="12"/>
          </p:nvPr>
        </p:nvSpPr>
        <p:spPr/>
        <p:txBody>
          <a:bodyPr/>
          <a:lstStyle/>
          <a:p>
            <a:fld id="{78501BE1-F327-B348-8FE1-3661BF79DAE0}" type="slidenum">
              <a:rPr lang="en-GB" smtClean="0"/>
              <a:t>‹#›</a:t>
            </a:fld>
            <a:endParaRPr lang="en-GB"/>
          </a:p>
        </p:txBody>
      </p:sp>
    </p:spTree>
    <p:extLst>
      <p:ext uri="{BB962C8B-B14F-4D97-AF65-F5344CB8AC3E}">
        <p14:creationId xmlns:p14="http://schemas.microsoft.com/office/powerpoint/2010/main" val="2259337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54D57-5310-67C8-3E7B-06C6882D63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809DE5D-1743-D326-92C7-0A0FCFF3DC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323535-98E2-A9A3-FDF7-D12EB8DA4B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0740C3-C2C0-444B-90EF-F73FC57E9354}" type="datetimeFigureOut">
              <a:rPr lang="en-GB" smtClean="0"/>
              <a:t>16/03/2026</a:t>
            </a:fld>
            <a:endParaRPr lang="en-GB"/>
          </a:p>
        </p:txBody>
      </p:sp>
      <p:sp>
        <p:nvSpPr>
          <p:cNvPr id="5" name="Footer Placeholder 4">
            <a:extLst>
              <a:ext uri="{FF2B5EF4-FFF2-40B4-BE49-F238E27FC236}">
                <a16:creationId xmlns:a16="http://schemas.microsoft.com/office/drawing/2014/main" id="{D2B2FD44-6C33-DC82-C97B-CBD6D0EBBE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5792AC-3164-DDFF-876C-00B69C2851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8501BE1-F327-B348-8FE1-3661BF79DAE0}" type="slidenum">
              <a:rPr lang="en-GB" smtClean="0"/>
              <a:t>‹#›</a:t>
            </a:fld>
            <a:endParaRPr lang="en-GB"/>
          </a:p>
        </p:txBody>
      </p:sp>
    </p:spTree>
    <p:extLst>
      <p:ext uri="{BB962C8B-B14F-4D97-AF65-F5344CB8AC3E}">
        <p14:creationId xmlns:p14="http://schemas.microsoft.com/office/powerpoint/2010/main" val="4116228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www2.deloitte.com/" TargetMode="External"/><Relationship Id="rId2" Type="http://schemas.openxmlformats.org/officeDocument/2006/relationships/hyperlink" Target="https://www.bankofengland.co.uk/" TargetMode="External"/><Relationship Id="rId1" Type="http://schemas.openxmlformats.org/officeDocument/2006/relationships/slideLayout" Target="../slideLayouts/slideLayout6.xml"/><Relationship Id="rId5" Type="http://schemas.openxmlformats.org/officeDocument/2006/relationships/hyperlink" Target="https://www.statista.com/" TargetMode="External"/><Relationship Id="rId4" Type="http://schemas.openxmlformats.org/officeDocument/2006/relationships/hyperlink" Target="https://www.ons.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0DE34-CB07-02A6-4085-4DBEABBD52CB}"/>
              </a:ext>
            </a:extLst>
          </p:cNvPr>
          <p:cNvSpPr>
            <a:spLocks noGrp="1"/>
          </p:cNvSpPr>
          <p:nvPr>
            <p:ph type="ctrTitle"/>
          </p:nvPr>
        </p:nvSpPr>
        <p:spPr>
          <a:xfrm>
            <a:off x="8153400" y="1128094"/>
            <a:ext cx="3434180" cy="1415270"/>
          </a:xfrm>
        </p:spPr>
        <p:txBody>
          <a:bodyPr vert="horz" lIns="91440" tIns="45720" rIns="91440" bIns="45720" rtlCol="0" anchor="t">
            <a:normAutofit/>
          </a:bodyPr>
          <a:lstStyle/>
          <a:p>
            <a:pPr algn="l"/>
            <a:r>
              <a:rPr lang="en-US" sz="3200" kern="1200" dirty="0">
                <a:solidFill>
                  <a:schemeClr val="tx1"/>
                </a:solidFill>
                <a:latin typeface="+mj-lt"/>
                <a:ea typeface="+mj-ea"/>
                <a:cs typeface="+mj-cs"/>
              </a:rPr>
              <a:t>Green Haven Florists: Business Problem Analysis</a:t>
            </a:r>
          </a:p>
        </p:txBody>
      </p:sp>
      <p:sp>
        <p:nvSpPr>
          <p:cNvPr id="13" name="Rectangle 12">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F81DBF-A437-52AD-F09B-2A8E8E5DEE48}"/>
              </a:ext>
            </a:extLst>
          </p:cNvPr>
          <p:cNvPicPr>
            <a:picLocks noChangeAspect="1"/>
          </p:cNvPicPr>
          <p:nvPr/>
        </p:nvPicPr>
        <p:blipFill>
          <a:blip r:embed="rId2"/>
          <a:stretch>
            <a:fillRect/>
          </a:stretch>
        </p:blipFill>
        <p:spPr>
          <a:xfrm>
            <a:off x="1050237" y="702366"/>
            <a:ext cx="5459890" cy="5459890"/>
          </a:xfrm>
          <a:prstGeom prst="rect">
            <a:avLst/>
          </a:prstGeom>
        </p:spPr>
      </p:pic>
      <p:cxnSp>
        <p:nvCxnSpPr>
          <p:cNvPr id="14" name="Straight Connector 1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364E3E7-9A8F-0C3F-B661-D758956D6267}"/>
              </a:ext>
            </a:extLst>
          </p:cNvPr>
          <p:cNvSpPr>
            <a:spLocks noGrp="1"/>
          </p:cNvSpPr>
          <p:nvPr>
            <p:ph type="subTitle" idx="1"/>
          </p:nvPr>
        </p:nvSpPr>
        <p:spPr>
          <a:xfrm>
            <a:off x="8153400" y="2543364"/>
            <a:ext cx="3434180" cy="3599019"/>
          </a:xfrm>
        </p:spPr>
        <p:txBody>
          <a:bodyPr vert="horz" lIns="91440" tIns="45720" rIns="91440" bIns="45720" rtlCol="0">
            <a:normAutofit/>
          </a:bodyPr>
          <a:lstStyle/>
          <a:p>
            <a:pPr indent="-228600" algn="l">
              <a:buFont typeface="Arial" panose="020B0604020202020204" pitchFamily="34" charset="0"/>
              <a:buChar char="•"/>
            </a:pPr>
            <a:r>
              <a:rPr lang="en-US" sz="2000" dirty="0"/>
              <a:t>Student Name Yonatan Eskinder</a:t>
            </a:r>
          </a:p>
          <a:p>
            <a:pPr indent="-228600" algn="l">
              <a:buFont typeface="Arial" panose="020B0604020202020204" pitchFamily="34" charset="0"/>
              <a:buChar char="•"/>
            </a:pPr>
            <a:r>
              <a:rPr lang="en-US" sz="2000" dirty="0"/>
              <a:t>Student ID 2509538</a:t>
            </a:r>
          </a:p>
          <a:p>
            <a:pPr indent="-228600" algn="l">
              <a:buFont typeface="Arial" panose="020B0604020202020204" pitchFamily="34" charset="0"/>
              <a:buChar char="•"/>
            </a:pPr>
            <a:r>
              <a:rPr lang="en-US" sz="2000" dirty="0"/>
              <a:t>Module Code: </a:t>
            </a:r>
            <a:r>
              <a:rPr lang="en-US" sz="2000" b="1" dirty="0"/>
              <a:t>LCLM4004</a:t>
            </a:r>
            <a:endParaRPr lang="en-US" sz="2000" dirty="0"/>
          </a:p>
          <a:p>
            <a:pPr indent="-228600" algn="l">
              <a:buFont typeface="Arial" panose="020B0604020202020204" pitchFamily="34" charset="0"/>
              <a:buChar char="•"/>
            </a:pPr>
            <a:r>
              <a:rPr lang="en-US" sz="2000" dirty="0"/>
              <a:t>Module Name: </a:t>
            </a:r>
            <a:r>
              <a:rPr lang="en-US" sz="2000" i="1" dirty="0"/>
              <a:t>Problem Solving and Decision Making</a:t>
            </a:r>
            <a:endParaRPr lang="en-US" sz="2000" dirty="0"/>
          </a:p>
          <a:p>
            <a:pPr indent="-228600" algn="l">
              <a:buFont typeface="Arial" panose="020B0604020202020204" pitchFamily="34" charset="0"/>
              <a:buChar char="•"/>
            </a:pPr>
            <a:r>
              <a:rPr lang="en-US" sz="2000" dirty="0"/>
              <a:t>Lecturer Name</a:t>
            </a:r>
          </a:p>
          <a:p>
            <a:pPr indent="-228600" algn="l">
              <a:buFont typeface="Arial" panose="020B0604020202020204" pitchFamily="34" charset="0"/>
              <a:buChar char="•"/>
            </a:pPr>
            <a:r>
              <a:rPr lang="en-US" sz="2000"/>
              <a:t>Date 15/03/2026</a:t>
            </a:r>
            <a:endParaRPr lang="en-US" sz="2000" dirty="0"/>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139632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3ABE8C-E94A-C469-B536-A7DEB0F5A82C}"/>
              </a:ext>
            </a:extLst>
          </p:cNvPr>
          <p:cNvSpPr>
            <a:spLocks noGrp="1"/>
          </p:cNvSpPr>
          <p:nvPr>
            <p:ph type="title"/>
          </p:nvPr>
        </p:nvSpPr>
        <p:spPr>
          <a:xfrm>
            <a:off x="3970366" y="609600"/>
            <a:ext cx="4267200" cy="1351472"/>
          </a:xfrm>
        </p:spPr>
        <p:txBody>
          <a:bodyPr vert="horz" lIns="91440" tIns="45720" rIns="91440" bIns="45720" rtlCol="0" anchor="ctr">
            <a:normAutofit/>
          </a:bodyPr>
          <a:lstStyle/>
          <a:p>
            <a:pPr algn="ctr"/>
            <a:r>
              <a:rPr lang="en-US" kern="1200">
                <a:solidFill>
                  <a:schemeClr val="tx1">
                    <a:lumMod val="85000"/>
                    <a:lumOff val="15000"/>
                  </a:schemeClr>
                </a:solidFill>
                <a:latin typeface="+mj-lt"/>
                <a:ea typeface="+mj-ea"/>
                <a:cs typeface="+mj-cs"/>
              </a:rPr>
              <a:t>Introduction</a:t>
            </a:r>
          </a:p>
        </p:txBody>
      </p:sp>
      <p:pic>
        <p:nvPicPr>
          <p:cNvPr id="6" name="Picture 5" descr="A bouquet of flowers tied with a white ribbon&#10;&#10;AI-generated content may be incorrect.">
            <a:extLst>
              <a:ext uri="{FF2B5EF4-FFF2-40B4-BE49-F238E27FC236}">
                <a16:creationId xmlns:a16="http://schemas.microsoft.com/office/drawing/2014/main" id="{39E92272-3D53-D0EA-6E72-56010883375C}"/>
              </a:ext>
            </a:extLst>
          </p:cNvPr>
          <p:cNvPicPr>
            <a:picLocks noChangeAspect="1"/>
          </p:cNvPicPr>
          <p:nvPr/>
        </p:nvPicPr>
        <p:blipFill>
          <a:blip r:embed="rId3"/>
          <a:srcRect l="31138" r="14973"/>
          <a:stretch>
            <a:fillRect/>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4" name="TextBox 3">
            <a:extLst>
              <a:ext uri="{FF2B5EF4-FFF2-40B4-BE49-F238E27FC236}">
                <a16:creationId xmlns:a16="http://schemas.microsoft.com/office/drawing/2014/main" id="{E09C4315-8355-1E1B-E1C3-2A19B82C593D}"/>
              </a:ext>
            </a:extLst>
          </p:cNvPr>
          <p:cNvSpPr txBox="1"/>
          <p:nvPr/>
        </p:nvSpPr>
        <p:spPr>
          <a:xfrm>
            <a:off x="4198966" y="2147357"/>
            <a:ext cx="3810000" cy="410104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100" b="0" i="0" u="none" strike="noStrike">
                <a:solidFill>
                  <a:schemeClr val="tx1">
                    <a:lumMod val="85000"/>
                    <a:lumOff val="15000"/>
                  </a:schemeClr>
                </a:solidFill>
                <a:effectLst/>
              </a:rPr>
              <a:t>Green Haven Florists is a single flower store in Norwich that was started in 2016 by Liam and Priya Patel. </a:t>
            </a:r>
          </a:p>
          <a:p>
            <a:pPr indent="-228600">
              <a:lnSpc>
                <a:spcPct val="90000"/>
              </a:lnSpc>
              <a:spcAft>
                <a:spcPts val="600"/>
              </a:spcAft>
              <a:buFont typeface="Arial" panose="020B0604020202020204" pitchFamily="34" charset="0"/>
              <a:buChar char="•"/>
            </a:pPr>
            <a:endParaRPr lang="en-US" sz="110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100" b="0" i="0" u="none" strike="noStrike">
                <a:solidFill>
                  <a:schemeClr val="tx1">
                    <a:lumMod val="85000"/>
                    <a:lumOff val="15000"/>
                  </a:schemeClr>
                </a:solidFill>
                <a:effectLst/>
              </a:rPr>
              <a:t>The floral arrangements, sustainable packaging and good relation to the local community helped the business to develop its reputation.</a:t>
            </a:r>
          </a:p>
          <a:p>
            <a:pPr indent="-228600">
              <a:lnSpc>
                <a:spcPct val="90000"/>
              </a:lnSpc>
              <a:spcAft>
                <a:spcPts val="600"/>
              </a:spcAft>
              <a:buFont typeface="Arial" panose="020B0604020202020204" pitchFamily="34" charset="0"/>
              <a:buChar char="•"/>
            </a:pPr>
            <a:endParaRPr lang="en-US" sz="110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100" b="0" i="0" u="none" strike="noStrike">
                <a:solidFill>
                  <a:schemeClr val="tx1">
                    <a:lumMod val="85000"/>
                    <a:lumOff val="15000"/>
                  </a:schemeClr>
                </a:solidFill>
                <a:effectLst/>
              </a:rPr>
              <a:t> Lately the company has suffered a drop in the in-store sales because of the heightened competition and alteration in consumer behaviour. </a:t>
            </a:r>
          </a:p>
          <a:p>
            <a:pPr indent="-228600">
              <a:lnSpc>
                <a:spcPct val="90000"/>
              </a:lnSpc>
              <a:spcAft>
                <a:spcPts val="600"/>
              </a:spcAft>
              <a:buFont typeface="Arial" panose="020B0604020202020204" pitchFamily="34" charset="0"/>
              <a:buChar char="•"/>
            </a:pPr>
            <a:endParaRPr lang="en-US" sz="110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100" b="0" i="0" u="none" strike="noStrike">
                <a:solidFill>
                  <a:schemeClr val="tx1">
                    <a:lumMod val="85000"/>
                    <a:lumOff val="15000"/>
                  </a:schemeClr>
                </a:solidFill>
                <a:effectLst/>
              </a:rPr>
              <a:t>To identify the causes of the declining sales, this presentation will use the 5W2H model, PESTEL analysis and the Fishbone diagram to analyze the issue. </a:t>
            </a:r>
          </a:p>
          <a:p>
            <a:pPr indent="-228600">
              <a:lnSpc>
                <a:spcPct val="90000"/>
              </a:lnSpc>
              <a:spcAft>
                <a:spcPts val="600"/>
              </a:spcAft>
              <a:buFont typeface="Arial" panose="020B0604020202020204" pitchFamily="34" charset="0"/>
              <a:buChar char="•"/>
            </a:pPr>
            <a:endParaRPr lang="en-US" sz="1100">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1100" b="0" i="0" u="none" strike="noStrike">
                <a:solidFill>
                  <a:schemeClr val="tx1">
                    <a:lumMod val="85000"/>
                    <a:lumOff val="15000"/>
                  </a:schemeClr>
                </a:solidFill>
                <a:effectLst/>
              </a:rPr>
              <a:t>These analytical models assist organisations to determine issues, and make more efficient strategic choices (Johnson et al., 2020).</a:t>
            </a:r>
            <a:endParaRPr lang="en-US" sz="1100">
              <a:solidFill>
                <a:schemeClr val="tx1">
                  <a:lumMod val="85000"/>
                  <a:lumOff val="15000"/>
                </a:schemeClr>
              </a:solidFill>
            </a:endParaRPr>
          </a:p>
        </p:txBody>
      </p:sp>
      <p:pic>
        <p:nvPicPr>
          <p:cNvPr id="5" name="Picture 4" descr="A bouquet of flowers on a white background&#10;&#10;AI-generated content may be incorrect.">
            <a:extLst>
              <a:ext uri="{FF2B5EF4-FFF2-40B4-BE49-F238E27FC236}">
                <a16:creationId xmlns:a16="http://schemas.microsoft.com/office/drawing/2014/main" id="{387757B9-5473-9EA5-2A7D-DDEF3D9BE38C}"/>
              </a:ext>
            </a:extLst>
          </p:cNvPr>
          <p:cNvPicPr>
            <a:picLocks noChangeAspect="1"/>
          </p:cNvPicPr>
          <p:nvPr/>
        </p:nvPicPr>
        <p:blipFill>
          <a:blip r:embed="rId4"/>
          <a:srcRect l="22199" r="25139"/>
          <a:stretch>
            <a:fillRect/>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1773112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Picture 5" descr="A row of buildings with stairs and trees&#10;&#10;AI-generated content may be incorrect.">
            <a:extLst>
              <a:ext uri="{FF2B5EF4-FFF2-40B4-BE49-F238E27FC236}">
                <a16:creationId xmlns:a16="http://schemas.microsoft.com/office/drawing/2014/main" id="{7C4C888F-1291-FAD5-86BD-DCB01E9FF2A8}"/>
              </a:ext>
            </a:extLst>
          </p:cNvPr>
          <p:cNvPicPr>
            <a:picLocks noChangeAspect="1"/>
          </p:cNvPicPr>
          <p:nvPr/>
        </p:nvPicPr>
        <p:blipFill>
          <a:blip r:embed="rId3"/>
          <a:srcRect l="25"/>
          <a:stretch>
            <a:fillRect/>
          </a:stretch>
        </p:blipFill>
        <p:spPr>
          <a:xfrm>
            <a:off x="1524" y="10"/>
            <a:ext cx="12188952" cy="6857990"/>
          </a:xfrm>
          <a:prstGeom prst="rect">
            <a:avLst/>
          </a:prstGeom>
        </p:spPr>
      </p:pic>
      <p:sp>
        <p:nvSpPr>
          <p:cNvPr id="17" name="Freeform: Shape 16">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8">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1549652-09A5-7C55-79DA-391703560453}"/>
              </a:ext>
            </a:extLst>
          </p:cNvPr>
          <p:cNvSpPr>
            <a:spLocks noGrp="1"/>
          </p:cNvSpPr>
          <p:nvPr>
            <p:ph type="title"/>
          </p:nvPr>
        </p:nvSpPr>
        <p:spPr>
          <a:xfrm>
            <a:off x="2245932" y="893763"/>
            <a:ext cx="7340048" cy="1324651"/>
          </a:xfrm>
        </p:spPr>
        <p:txBody>
          <a:bodyPr vert="horz" lIns="91440" tIns="45720" rIns="91440" bIns="45720" rtlCol="0" anchor="b">
            <a:normAutofit/>
          </a:bodyPr>
          <a:lstStyle/>
          <a:p>
            <a:r>
              <a:rPr lang="en-US" sz="3600"/>
              <a:t>Nature and Scope of the Problem</a:t>
            </a:r>
          </a:p>
        </p:txBody>
      </p:sp>
      <p:sp>
        <p:nvSpPr>
          <p:cNvPr id="4" name="TextBox 3">
            <a:extLst>
              <a:ext uri="{FF2B5EF4-FFF2-40B4-BE49-F238E27FC236}">
                <a16:creationId xmlns:a16="http://schemas.microsoft.com/office/drawing/2014/main" id="{DCE400DD-3AEF-6097-5727-C55AD7EA6CEA}"/>
              </a:ext>
            </a:extLst>
          </p:cNvPr>
          <p:cNvSpPr txBox="1"/>
          <p:nvPr/>
        </p:nvSpPr>
        <p:spPr>
          <a:xfrm>
            <a:off x="2245932" y="2329732"/>
            <a:ext cx="7340048" cy="329979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b="0" i="0" u="none" strike="noStrike">
                <a:effectLst/>
              </a:rPr>
              <a:t>Green Haven Florists has lost 30 percent of its in-store profits over the last 12 months as this is impacting the overall profitability. </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The number of people walking in the main street in the local area has diminished as people are becoming more inclined towards the comforts offered by online purchases. </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Delivery of flowers online companies offer competitive prices and next-day services and this is stealing the business of the physical stores. </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The cost of imported flowers like orchids and tulips has also risen due to rising costs of operation and disruption of the supply chain. </a:t>
            </a:r>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r>
              <a:rPr lang="en-US" sz="1300" b="0" i="0" u="none" strike="noStrike">
                <a:effectLst/>
              </a:rPr>
              <a:t>The same situation has been observed in small retail businesses throughout the UK as the digital commerce continues to flourish over time (Office for National Statistics, 2023).</a:t>
            </a:r>
            <a:endParaRPr lang="en-US" sz="1300"/>
          </a:p>
        </p:txBody>
      </p:sp>
    </p:spTree>
    <p:extLst>
      <p:ext uri="{BB962C8B-B14F-4D97-AF65-F5344CB8AC3E}">
        <p14:creationId xmlns:p14="http://schemas.microsoft.com/office/powerpoint/2010/main" val="1316089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E1EE7-34E5-7B39-BAD7-5AFFD758B422}"/>
              </a:ext>
            </a:extLst>
          </p:cNvPr>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600" kern="1200">
                <a:solidFill>
                  <a:schemeClr val="tx1"/>
                </a:solidFill>
                <a:latin typeface="+mj-lt"/>
                <a:ea typeface="+mj-ea"/>
                <a:cs typeface="+mj-cs"/>
              </a:rPr>
              <a:t>5W2H Analysis of the Problem</a:t>
            </a:r>
          </a:p>
        </p:txBody>
      </p:sp>
      <p:sp>
        <p:nvSpPr>
          <p:cNvPr id="10"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EE3913A8-DF4C-A778-6684-979EAD8D8040}"/>
              </a:ext>
            </a:extLst>
          </p:cNvPr>
          <p:cNvGraphicFramePr>
            <a:graphicFrameLocks noGrp="1"/>
          </p:cNvGraphicFramePr>
          <p:nvPr>
            <p:extLst>
              <p:ext uri="{D42A27DB-BD31-4B8C-83A1-F6EECF244321}">
                <p14:modId xmlns:p14="http://schemas.microsoft.com/office/powerpoint/2010/main" val="1886693740"/>
              </p:ext>
            </p:extLst>
          </p:nvPr>
        </p:nvGraphicFramePr>
        <p:xfrm>
          <a:off x="1250590" y="2036546"/>
          <a:ext cx="9206508" cy="3586354"/>
        </p:xfrm>
        <a:graphic>
          <a:graphicData uri="http://schemas.openxmlformats.org/drawingml/2006/table">
            <a:tbl>
              <a:tblPr>
                <a:tableStyleId>{5C22544A-7EE6-4342-B048-85BDC9FD1C3A}</a:tableStyleId>
              </a:tblPr>
              <a:tblGrid>
                <a:gridCol w="2849213">
                  <a:extLst>
                    <a:ext uri="{9D8B030D-6E8A-4147-A177-3AD203B41FA5}">
                      <a16:colId xmlns:a16="http://schemas.microsoft.com/office/drawing/2014/main" val="1575416536"/>
                    </a:ext>
                  </a:extLst>
                </a:gridCol>
                <a:gridCol w="6357295">
                  <a:extLst>
                    <a:ext uri="{9D8B030D-6E8A-4147-A177-3AD203B41FA5}">
                      <a16:colId xmlns:a16="http://schemas.microsoft.com/office/drawing/2014/main" val="3557578988"/>
                    </a:ext>
                  </a:extLst>
                </a:gridCol>
              </a:tblGrid>
              <a:tr h="299366">
                <a:tc>
                  <a:txBody>
                    <a:bodyPr/>
                    <a:lstStyle/>
                    <a:p>
                      <a:r>
                        <a:rPr lang="en-GB" sz="1300"/>
                        <a:t>Question</a:t>
                      </a:r>
                    </a:p>
                  </a:txBody>
                  <a:tcPr marL="64136" marR="64136" marT="32068" marB="32068" anchor="ctr"/>
                </a:tc>
                <a:tc>
                  <a:txBody>
                    <a:bodyPr/>
                    <a:lstStyle/>
                    <a:p>
                      <a:r>
                        <a:rPr lang="en-GB" sz="1300"/>
                        <a:t>Analysis</a:t>
                      </a:r>
                    </a:p>
                  </a:txBody>
                  <a:tcPr marL="64136" marR="64136" marT="32068" marB="32068" anchor="ctr"/>
                </a:tc>
                <a:extLst>
                  <a:ext uri="{0D108BD9-81ED-4DB2-BD59-A6C34878D82A}">
                    <a16:rowId xmlns:a16="http://schemas.microsoft.com/office/drawing/2014/main" val="729302797"/>
                  </a:ext>
                </a:extLst>
              </a:tr>
              <a:tr h="497937">
                <a:tc>
                  <a:txBody>
                    <a:bodyPr/>
                    <a:lstStyle/>
                    <a:p>
                      <a:r>
                        <a:rPr lang="en-GB" sz="1300" b="1"/>
                        <a:t>Who</a:t>
                      </a:r>
                      <a:endParaRPr lang="en-GB" sz="1300"/>
                    </a:p>
                  </a:txBody>
                  <a:tcPr marL="64136" marR="64136" marT="32068" marB="32068" anchor="ctr"/>
                </a:tc>
                <a:tc>
                  <a:txBody>
                    <a:bodyPr/>
                    <a:lstStyle/>
                    <a:p>
                      <a:r>
                        <a:rPr lang="en-GB" sz="1300"/>
                        <a:t>The problem affects the owners Liam and Priya Patel as well as local customers who previously purchased flowers from the physical store.</a:t>
                      </a:r>
                    </a:p>
                  </a:txBody>
                  <a:tcPr marL="64136" marR="64136" marT="32068" marB="32068" anchor="ctr"/>
                </a:tc>
                <a:extLst>
                  <a:ext uri="{0D108BD9-81ED-4DB2-BD59-A6C34878D82A}">
                    <a16:rowId xmlns:a16="http://schemas.microsoft.com/office/drawing/2014/main" val="1123218272"/>
                  </a:ext>
                </a:extLst>
              </a:tr>
              <a:tr h="497937">
                <a:tc>
                  <a:txBody>
                    <a:bodyPr/>
                    <a:lstStyle/>
                    <a:p>
                      <a:r>
                        <a:rPr lang="en-GB" sz="1300" b="1" dirty="0"/>
                        <a:t>What</a:t>
                      </a:r>
                      <a:endParaRPr lang="en-GB" sz="1300" dirty="0"/>
                    </a:p>
                  </a:txBody>
                  <a:tcPr marL="64136" marR="64136" marT="32068" marB="32068" anchor="ctr"/>
                </a:tc>
                <a:tc>
                  <a:txBody>
                    <a:bodyPr/>
                    <a:lstStyle/>
                    <a:p>
                      <a:r>
                        <a:rPr lang="en-GB" sz="1300"/>
                        <a:t>Green Haven Florists is experiencing a significant decline in in-store sales and reduced customer foot traffic.</a:t>
                      </a:r>
                    </a:p>
                  </a:txBody>
                  <a:tcPr marL="64136" marR="64136" marT="32068" marB="32068" anchor="ctr"/>
                </a:tc>
                <a:extLst>
                  <a:ext uri="{0D108BD9-81ED-4DB2-BD59-A6C34878D82A}">
                    <a16:rowId xmlns:a16="http://schemas.microsoft.com/office/drawing/2014/main" val="1535899400"/>
                  </a:ext>
                </a:extLst>
              </a:tr>
              <a:tr h="497937">
                <a:tc>
                  <a:txBody>
                    <a:bodyPr/>
                    <a:lstStyle/>
                    <a:p>
                      <a:r>
                        <a:rPr lang="en-GB" sz="1300" b="1"/>
                        <a:t>Where</a:t>
                      </a:r>
                      <a:endParaRPr lang="en-GB" sz="1300"/>
                    </a:p>
                  </a:txBody>
                  <a:tcPr marL="64136" marR="64136" marT="32068" marB="32068" anchor="ctr"/>
                </a:tc>
                <a:tc>
                  <a:txBody>
                    <a:bodyPr/>
                    <a:lstStyle/>
                    <a:p>
                      <a:r>
                        <a:rPr lang="en-GB" sz="1300"/>
                        <a:t>The issue occurs at the Green Haven Florists shop located on the Norwich high street.</a:t>
                      </a:r>
                    </a:p>
                  </a:txBody>
                  <a:tcPr marL="64136" marR="64136" marT="32068" marB="32068" anchor="ctr"/>
                </a:tc>
                <a:extLst>
                  <a:ext uri="{0D108BD9-81ED-4DB2-BD59-A6C34878D82A}">
                    <a16:rowId xmlns:a16="http://schemas.microsoft.com/office/drawing/2014/main" val="3079607501"/>
                  </a:ext>
                </a:extLst>
              </a:tr>
              <a:tr h="299366">
                <a:tc>
                  <a:txBody>
                    <a:bodyPr/>
                    <a:lstStyle/>
                    <a:p>
                      <a:r>
                        <a:rPr lang="en-GB" sz="1300" b="1" dirty="0"/>
                        <a:t>When</a:t>
                      </a:r>
                      <a:endParaRPr lang="en-GB" sz="1300" dirty="0"/>
                    </a:p>
                  </a:txBody>
                  <a:tcPr marL="64136" marR="64136" marT="32068" marB="32068" anchor="ctr"/>
                </a:tc>
                <a:tc>
                  <a:txBody>
                    <a:bodyPr/>
                    <a:lstStyle/>
                    <a:p>
                      <a:r>
                        <a:rPr lang="en-GB" sz="1300"/>
                        <a:t>The decline in sales has developed gradually over the past 12 months.</a:t>
                      </a:r>
                    </a:p>
                  </a:txBody>
                  <a:tcPr marL="64136" marR="64136" marT="32068" marB="32068" anchor="ctr"/>
                </a:tc>
                <a:extLst>
                  <a:ext uri="{0D108BD9-81ED-4DB2-BD59-A6C34878D82A}">
                    <a16:rowId xmlns:a16="http://schemas.microsoft.com/office/drawing/2014/main" val="1553927254"/>
                  </a:ext>
                </a:extLst>
              </a:tr>
              <a:tr h="497937">
                <a:tc>
                  <a:txBody>
                    <a:bodyPr/>
                    <a:lstStyle/>
                    <a:p>
                      <a:r>
                        <a:rPr lang="en-GB" sz="1300" b="1"/>
                        <a:t>Why</a:t>
                      </a:r>
                      <a:endParaRPr lang="en-GB" sz="1300"/>
                    </a:p>
                  </a:txBody>
                  <a:tcPr marL="64136" marR="64136" marT="32068" marB="32068" anchor="ctr"/>
                </a:tc>
                <a:tc>
                  <a:txBody>
                    <a:bodyPr/>
                    <a:lstStyle/>
                    <a:p>
                      <a:r>
                        <a:rPr lang="en-GB" sz="1300"/>
                        <a:t>Increased competition from online flower delivery companies and changing consumer shopping behaviour have reduced physical store visits.</a:t>
                      </a:r>
                    </a:p>
                  </a:txBody>
                  <a:tcPr marL="64136" marR="64136" marT="32068" marB="32068" anchor="ctr"/>
                </a:tc>
                <a:extLst>
                  <a:ext uri="{0D108BD9-81ED-4DB2-BD59-A6C34878D82A}">
                    <a16:rowId xmlns:a16="http://schemas.microsoft.com/office/drawing/2014/main" val="3606476600"/>
                  </a:ext>
                </a:extLst>
              </a:tr>
              <a:tr h="497937">
                <a:tc>
                  <a:txBody>
                    <a:bodyPr/>
                    <a:lstStyle/>
                    <a:p>
                      <a:r>
                        <a:rPr lang="en-GB" sz="1300" b="1"/>
                        <a:t>How</a:t>
                      </a:r>
                      <a:endParaRPr lang="en-GB" sz="1300"/>
                    </a:p>
                  </a:txBody>
                  <a:tcPr marL="64136" marR="64136" marT="32068" marB="32068" anchor="ctr"/>
                </a:tc>
                <a:tc>
                  <a:txBody>
                    <a:bodyPr/>
                    <a:lstStyle/>
                    <a:p>
                      <a:r>
                        <a:rPr lang="en-GB" sz="1300"/>
                        <a:t>Customers are shifting toward online purchasing due to convenience, competitive prices and delivery services.</a:t>
                      </a:r>
                    </a:p>
                  </a:txBody>
                  <a:tcPr marL="64136" marR="64136" marT="32068" marB="32068" anchor="ctr"/>
                </a:tc>
                <a:extLst>
                  <a:ext uri="{0D108BD9-81ED-4DB2-BD59-A6C34878D82A}">
                    <a16:rowId xmlns:a16="http://schemas.microsoft.com/office/drawing/2014/main" val="2729777408"/>
                  </a:ext>
                </a:extLst>
              </a:tr>
              <a:tr h="497937">
                <a:tc>
                  <a:txBody>
                    <a:bodyPr/>
                    <a:lstStyle/>
                    <a:p>
                      <a:r>
                        <a:rPr lang="en-GB" sz="1300" b="1"/>
                        <a:t>How Much</a:t>
                      </a:r>
                      <a:endParaRPr lang="en-GB" sz="1300"/>
                    </a:p>
                  </a:txBody>
                  <a:tcPr marL="64136" marR="64136" marT="32068" marB="32068" anchor="ctr"/>
                </a:tc>
                <a:tc>
                  <a:txBody>
                    <a:bodyPr/>
                    <a:lstStyle/>
                    <a:p>
                      <a:r>
                        <a:rPr lang="en-GB" sz="1300" dirty="0"/>
                        <a:t>The business has experienced approximately a </a:t>
                      </a:r>
                      <a:r>
                        <a:rPr lang="en-GB" sz="1300" b="1" dirty="0"/>
                        <a:t>30% decline in in-store sales</a:t>
                      </a:r>
                      <a:r>
                        <a:rPr lang="en-GB" sz="1300" dirty="0"/>
                        <a:t>, which is affecting overall revenue and profitability.</a:t>
                      </a:r>
                    </a:p>
                  </a:txBody>
                  <a:tcPr marL="64136" marR="64136" marT="32068" marB="32068" anchor="ctr"/>
                </a:tc>
                <a:extLst>
                  <a:ext uri="{0D108BD9-81ED-4DB2-BD59-A6C34878D82A}">
                    <a16:rowId xmlns:a16="http://schemas.microsoft.com/office/drawing/2014/main" val="2695130491"/>
                  </a:ext>
                </a:extLst>
              </a:tr>
            </a:tbl>
          </a:graphicData>
        </a:graphic>
      </p:graphicFrame>
      <p:sp>
        <p:nvSpPr>
          <p:cNvPr id="5" name="TextBox 4">
            <a:extLst>
              <a:ext uri="{FF2B5EF4-FFF2-40B4-BE49-F238E27FC236}">
                <a16:creationId xmlns:a16="http://schemas.microsoft.com/office/drawing/2014/main" id="{1EE1FE23-1D09-871B-A7B3-0A2AB3FAE090}"/>
              </a:ext>
            </a:extLst>
          </p:cNvPr>
          <p:cNvSpPr txBox="1"/>
          <p:nvPr/>
        </p:nvSpPr>
        <p:spPr>
          <a:xfrm>
            <a:off x="834227" y="5814024"/>
            <a:ext cx="9496510" cy="1077218"/>
          </a:xfrm>
          <a:prstGeom prst="rect">
            <a:avLst/>
          </a:prstGeom>
          <a:noFill/>
        </p:spPr>
        <p:txBody>
          <a:bodyPr wrap="none" rtlCol="0">
            <a:spAutoFit/>
          </a:bodyPr>
          <a:lstStyle/>
          <a:p>
            <a:br>
              <a:rPr lang="en-US" altLang="en-US" dirty="0">
                <a:solidFill>
                  <a:srgbClr val="000000"/>
                </a:solidFill>
                <a:latin typeface="Arial" panose="020B0604020202020204" pitchFamily="34" charset="0"/>
              </a:rPr>
            </a:br>
            <a:r>
              <a:rPr lang="en-US" altLang="en-US" sz="1400" dirty="0">
                <a:solidFill>
                  <a:srgbClr val="000000"/>
                </a:solidFill>
                <a:latin typeface="Arial" panose="020B0604020202020204" pitchFamily="34" charset="0"/>
              </a:rPr>
              <a:t>The 5W2H framework helps </a:t>
            </a:r>
            <a:r>
              <a:rPr lang="en-US" altLang="en-US" sz="1400" dirty="0" err="1">
                <a:solidFill>
                  <a:srgbClr val="000000"/>
                </a:solidFill>
                <a:latin typeface="Arial" panose="020B0604020202020204" pitchFamily="34" charset="0"/>
              </a:rPr>
              <a:t>organisations</a:t>
            </a:r>
            <a:r>
              <a:rPr lang="en-US" altLang="en-US" sz="1400" dirty="0">
                <a:solidFill>
                  <a:srgbClr val="000000"/>
                </a:solidFill>
                <a:latin typeface="Arial" panose="020B0604020202020204" pitchFamily="34" charset="0"/>
              </a:rPr>
              <a:t> clearly identify problems and </a:t>
            </a:r>
            <a:r>
              <a:rPr lang="en-US" altLang="en-US" sz="1400" dirty="0" err="1">
                <a:solidFill>
                  <a:srgbClr val="000000"/>
                </a:solidFill>
                <a:latin typeface="Arial" panose="020B0604020202020204" pitchFamily="34" charset="0"/>
              </a:rPr>
              <a:t>analyse</a:t>
            </a:r>
            <a:r>
              <a:rPr lang="en-US" altLang="en-US" sz="1400" dirty="0">
                <a:solidFill>
                  <a:srgbClr val="000000"/>
                </a:solidFill>
                <a:latin typeface="Arial" panose="020B0604020202020204" pitchFamily="34" charset="0"/>
              </a:rPr>
              <a:t> their causes before making decisions</a:t>
            </a:r>
          </a:p>
          <a:p>
            <a:r>
              <a:rPr lang="en-US" altLang="en-US" sz="1400" dirty="0">
                <a:solidFill>
                  <a:srgbClr val="000000"/>
                </a:solidFill>
                <a:latin typeface="Arial" panose="020B0604020202020204" pitchFamily="34" charset="0"/>
              </a:rPr>
              <a:t> (Brassard and Ritter, 2021).</a:t>
            </a:r>
            <a:endParaRPr lang="en-US" altLang="en-US" sz="1400" dirty="0">
              <a:latin typeface="Arial" panose="020B0604020202020204" pitchFamily="34" charset="0"/>
            </a:endParaRPr>
          </a:p>
          <a:p>
            <a:endParaRPr lang="en-GB" dirty="0"/>
          </a:p>
        </p:txBody>
      </p:sp>
    </p:spTree>
    <p:extLst>
      <p:ext uri="{BB962C8B-B14F-4D97-AF65-F5344CB8AC3E}">
        <p14:creationId xmlns:p14="http://schemas.microsoft.com/office/powerpoint/2010/main" val="1863278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4EB8D6-34FC-D1C0-3402-E1D1271A7251}"/>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PESTEL Analysis (Framework Explanation)</a:t>
            </a:r>
          </a:p>
        </p:txBody>
      </p:sp>
      <p:graphicFrame>
        <p:nvGraphicFramePr>
          <p:cNvPr id="6" name="TextBox 3">
            <a:extLst>
              <a:ext uri="{FF2B5EF4-FFF2-40B4-BE49-F238E27FC236}">
                <a16:creationId xmlns:a16="http://schemas.microsoft.com/office/drawing/2014/main" id="{E85C683D-A128-68C1-10FF-6A91D1F229AE}"/>
              </a:ext>
            </a:extLst>
          </p:cNvPr>
          <p:cNvGraphicFramePr/>
          <p:nvPr>
            <p:extLst>
              <p:ext uri="{D42A27DB-BD31-4B8C-83A1-F6EECF244321}">
                <p14:modId xmlns:p14="http://schemas.microsoft.com/office/powerpoint/2010/main" val="88551260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45253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9528FF-8A3F-011D-EB7A-8EDCE46A2757}"/>
              </a:ext>
            </a:extLst>
          </p:cNvPr>
          <p:cNvSpPr>
            <a:spLocks noGrp="1"/>
          </p:cNvSpPr>
          <p:nvPr>
            <p:ph type="title"/>
          </p:nvPr>
        </p:nvSpPr>
        <p:spPr>
          <a:xfrm>
            <a:off x="838200" y="1195697"/>
            <a:ext cx="3200400" cy="4238118"/>
          </a:xfrm>
        </p:spPr>
        <p:txBody>
          <a:bodyPr vert="horz" lIns="91440" tIns="45720" rIns="91440" bIns="45720" rtlCol="0" anchor="ctr">
            <a:normAutofit/>
          </a:bodyPr>
          <a:lstStyle/>
          <a:p>
            <a:r>
              <a:rPr lang="en-US" kern="1200">
                <a:solidFill>
                  <a:schemeClr val="bg1"/>
                </a:solidFill>
                <a:latin typeface="+mj-lt"/>
                <a:ea typeface="+mj-ea"/>
                <a:cs typeface="+mj-cs"/>
              </a:rPr>
              <a:t>PESTEL Analysis Applied to Green Haven Florists</a:t>
            </a:r>
          </a:p>
        </p:txBody>
      </p:sp>
      <p:grpSp>
        <p:nvGrpSpPr>
          <p:cNvPr id="25"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6" name="Freeform: Shape 25">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7" name="Freeform: Shape 26">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9" name="Oval 2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4" name="Freeform: Shape 3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6" name="TextBox 3">
            <a:extLst>
              <a:ext uri="{FF2B5EF4-FFF2-40B4-BE49-F238E27FC236}">
                <a16:creationId xmlns:a16="http://schemas.microsoft.com/office/drawing/2014/main" id="{D5B1985C-93B6-C236-2211-9D129769B0C4}"/>
              </a:ext>
            </a:extLst>
          </p:cNvPr>
          <p:cNvGraphicFramePr/>
          <p:nvPr>
            <p:extLst>
              <p:ext uri="{D42A27DB-BD31-4B8C-83A1-F6EECF244321}">
                <p14:modId xmlns:p14="http://schemas.microsoft.com/office/powerpoint/2010/main" val="199735482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6524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3A6AE0-DC91-67B2-177B-AEC93D09B5CE}"/>
              </a:ext>
            </a:extLst>
          </p:cNvPr>
          <p:cNvSpPr>
            <a:spLocks noGrp="1"/>
          </p:cNvSpPr>
          <p:nvPr>
            <p:ph type="title"/>
          </p:nvPr>
        </p:nvSpPr>
        <p:spPr>
          <a:xfrm>
            <a:off x="630935" y="640080"/>
            <a:ext cx="7268080" cy="1481328"/>
          </a:xfrm>
        </p:spPr>
        <p:txBody>
          <a:bodyPr vert="horz" lIns="91440" tIns="45720" rIns="91440" bIns="45720" rtlCol="0" anchor="b">
            <a:normAutofit/>
          </a:bodyPr>
          <a:lstStyle/>
          <a:p>
            <a:r>
              <a:rPr lang="en-US" sz="4200" kern="1200" dirty="0">
                <a:solidFill>
                  <a:schemeClr val="tx1"/>
                </a:solidFill>
                <a:latin typeface="+mj-lt"/>
                <a:ea typeface="+mj-ea"/>
                <a:cs typeface="+mj-cs"/>
              </a:rPr>
              <a:t>Fishbone (Cause and Effect) Analysis</a:t>
            </a:r>
          </a:p>
        </p:txBody>
      </p:sp>
      <p:sp>
        <p:nvSpPr>
          <p:cNvPr id="12"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A19976D-B856-E8CB-DD13-67421B94582B}"/>
              </a:ext>
            </a:extLst>
          </p:cNvPr>
          <p:cNvSpPr txBox="1"/>
          <p:nvPr/>
        </p:nvSpPr>
        <p:spPr>
          <a:xfrm>
            <a:off x="315468" y="2476788"/>
            <a:ext cx="7268080" cy="3547872"/>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200" b="0" i="0" u="none" strike="noStrike" dirty="0">
                <a:effectLst/>
              </a:rPr>
              <a:t>The Fishbone diagram, also referred to as Ishikawa diagram, is applied to determine the root causes of a problem by classifying the contributing factors into categories (Ishikawa, 2021).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b="0" i="0" u="none" strike="noStrike" dirty="0">
                <a:effectLst/>
              </a:rPr>
              <a:t>The core issue that has been found is the reduction in the number of in-store sales in Green Haven Florists.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b="0" i="0" u="none" strike="noStrike" dirty="0">
                <a:effectLst/>
              </a:rPr>
              <a:t>Competition: The online flower stores and the national chain florists have lower prices and a greater delivery range.</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b="0" i="0" u="none" strike="noStrike" dirty="0">
                <a:effectLst/>
              </a:rPr>
              <a:t> Technology: The company lacks updated webpage and it has a low level of digital marketing activity.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b="0" i="0" u="none" strike="noStrike" dirty="0">
                <a:effectLst/>
              </a:rPr>
              <a:t>Costs: The increased price of imports of flowers and sustainable packaging add to the costs of operations. Location: Lowered high street shopping has decreased the amount of walk-in traffic.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b="0" i="0" u="none" strike="noStrike" dirty="0">
                <a:effectLst/>
              </a:rPr>
              <a:t>Customer </a:t>
            </a:r>
            <a:r>
              <a:rPr lang="en-US" sz="1200" b="0" i="0" u="none" strike="noStrike" dirty="0" err="1">
                <a:effectLst/>
              </a:rPr>
              <a:t>Behaviour</a:t>
            </a:r>
            <a:r>
              <a:rPr lang="en-US" sz="1200" b="0" i="0" u="none" strike="noStrike" dirty="0">
                <a:effectLst/>
              </a:rPr>
              <a:t>: Online shopping is popular with customers because it is convenient and the delivery contacts customers in diverse ways. </a:t>
            </a: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r>
              <a:rPr lang="en-US" sz="1200" b="0" i="0" u="none" strike="noStrike" dirty="0">
                <a:effectLst/>
              </a:rPr>
              <a:t>These root causes can help businesses gain a better insight into complex issues and establish appropriate strategic solutions by identifying these root causes.</a:t>
            </a:r>
            <a:endParaRPr lang="en-US" sz="1200" dirty="0"/>
          </a:p>
        </p:txBody>
      </p:sp>
      <p:pic>
        <p:nvPicPr>
          <p:cNvPr id="5" name="Picture 4">
            <a:extLst>
              <a:ext uri="{FF2B5EF4-FFF2-40B4-BE49-F238E27FC236}">
                <a16:creationId xmlns:a16="http://schemas.microsoft.com/office/drawing/2014/main" id="{DAE2BB05-B942-01FD-4EBF-88F08B4CE695}"/>
              </a:ext>
            </a:extLst>
          </p:cNvPr>
          <p:cNvPicPr>
            <a:picLocks noChangeAspect="1"/>
          </p:cNvPicPr>
          <p:nvPr/>
        </p:nvPicPr>
        <p:blipFill>
          <a:blip r:embed="rId3"/>
          <a:stretch>
            <a:fillRect/>
          </a:stretch>
        </p:blipFill>
        <p:spPr>
          <a:xfrm>
            <a:off x="7899016" y="1245017"/>
            <a:ext cx="4168675" cy="4779643"/>
          </a:xfrm>
          <a:prstGeom prst="rect">
            <a:avLst/>
          </a:prstGeom>
        </p:spPr>
      </p:pic>
    </p:spTree>
    <p:extLst>
      <p:ext uri="{BB962C8B-B14F-4D97-AF65-F5344CB8AC3E}">
        <p14:creationId xmlns:p14="http://schemas.microsoft.com/office/powerpoint/2010/main" val="2818876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FFFC8-576A-0C59-DC42-802C36435D9C}"/>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kern="1200">
                <a:solidFill>
                  <a:srgbClr val="FFFFFF"/>
                </a:solidFill>
                <a:latin typeface="+mj-lt"/>
                <a:ea typeface="+mj-ea"/>
                <a:cs typeface="+mj-cs"/>
              </a:rPr>
              <a:t>Conclusion</a:t>
            </a:r>
          </a:p>
        </p:txBody>
      </p:sp>
      <p:sp>
        <p:nvSpPr>
          <p:cNvPr id="4" name="TextBox 3">
            <a:extLst>
              <a:ext uri="{FF2B5EF4-FFF2-40B4-BE49-F238E27FC236}">
                <a16:creationId xmlns:a16="http://schemas.microsoft.com/office/drawing/2014/main" id="{80576B6F-23A1-A8ED-1B6A-8B2BD102165E}"/>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600" b="0" i="0" u="none" strike="noStrike">
                <a:effectLst/>
              </a:rPr>
              <a:t>In-store sales in green haven florists are declining drastically which poses a threat to the long term sustainability of the business.</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b="0" i="0" u="none" strike="noStrike">
                <a:effectLst/>
              </a:rPr>
              <a:t> The analysis reveals that the problem is affected by external environmental forces and internal operational forces. </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b="0" i="0" u="none" strike="noStrike">
                <a:effectLst/>
              </a:rPr>
              <a:t>PESTEL analysis brings to the fore the effects of economic pressures, change in technology and shifting consumer behaviour. </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b="0" i="0" u="none" strike="noStrike">
                <a:effectLst/>
              </a:rPr>
              <a:t>The Fishbone diagram shows that there are several interacting causes of the problem and not only one. </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b="0" i="0" u="none" strike="noStrike">
                <a:effectLst/>
              </a:rPr>
              <a:t>These causes make it possible to develop strategies that might make the business adjust to the changing retail environment.</a:t>
            </a:r>
            <a:endParaRPr lang="en-US" sz="1600"/>
          </a:p>
        </p:txBody>
      </p:sp>
    </p:spTree>
    <p:extLst>
      <p:ext uri="{BB962C8B-B14F-4D97-AF65-F5344CB8AC3E}">
        <p14:creationId xmlns:p14="http://schemas.microsoft.com/office/powerpoint/2010/main" val="979343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AC49C-82A8-A21B-39E9-FE290E12DF33}"/>
              </a:ext>
            </a:extLst>
          </p:cNvPr>
          <p:cNvSpPr>
            <a:spLocks noGrp="1"/>
          </p:cNvSpPr>
          <p:nvPr>
            <p:ph type="title"/>
          </p:nvPr>
        </p:nvSpPr>
        <p:spPr>
          <a:xfrm>
            <a:off x="1371599" y="294538"/>
            <a:ext cx="9895951" cy="1033669"/>
          </a:xfrm>
        </p:spPr>
        <p:txBody>
          <a:bodyPr vert="horz" lIns="91440" tIns="45720" rIns="91440" bIns="45720" rtlCol="0" anchor="ctr">
            <a:normAutofit/>
          </a:bodyPr>
          <a:lstStyle/>
          <a:p>
            <a:r>
              <a:rPr lang="en-US" sz="4000" kern="1200">
                <a:solidFill>
                  <a:srgbClr val="FFFFFF"/>
                </a:solidFill>
                <a:latin typeface="+mj-lt"/>
                <a:ea typeface="+mj-ea"/>
                <a:cs typeface="+mj-cs"/>
              </a:rPr>
              <a:t>References</a:t>
            </a:r>
          </a:p>
        </p:txBody>
      </p:sp>
      <p:sp>
        <p:nvSpPr>
          <p:cNvPr id="4" name="TextBox 3">
            <a:extLst>
              <a:ext uri="{FF2B5EF4-FFF2-40B4-BE49-F238E27FC236}">
                <a16:creationId xmlns:a16="http://schemas.microsoft.com/office/drawing/2014/main" id="{3FAFB128-F39A-8E68-4458-B87BFA46160A}"/>
              </a:ext>
            </a:extLst>
          </p:cNvPr>
          <p:cNvSpPr txBox="1"/>
          <p:nvPr/>
        </p:nvSpPr>
        <p:spPr>
          <a:xfrm>
            <a:off x="1371599" y="2318197"/>
            <a:ext cx="9724031" cy="36833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b="0" i="0" u="none" strike="noStrike" dirty="0">
                <a:effectLst/>
              </a:rPr>
              <a:t>Bank of England (2023) </a:t>
            </a:r>
            <a:r>
              <a:rPr lang="en-US" sz="1400" b="0" i="1" u="none" strike="noStrike" dirty="0">
                <a:effectLst/>
              </a:rPr>
              <a:t>Monetary policy report – February 2023</a:t>
            </a:r>
            <a:r>
              <a:rPr lang="en-US" sz="1400" b="0" i="0" u="none" strike="noStrike" dirty="0">
                <a:effectLst/>
              </a:rPr>
              <a:t>. London: Bank of England. Available at: </a:t>
            </a:r>
            <a:r>
              <a:rPr lang="en-US" sz="1400" b="0" i="0" u="none" strike="noStrike" dirty="0">
                <a:effectLst/>
                <a:hlinkClick r:id="rId2"/>
              </a:rPr>
              <a:t>https://www.bankofengland.co.uk</a:t>
            </a:r>
            <a:r>
              <a:rPr lang="en-US" sz="1400" b="0" i="0" u="none" strike="noStrike" dirty="0">
                <a:effectLst/>
              </a:rPr>
              <a:t> (Accessed: 12 March 2026).</a:t>
            </a:r>
          </a:p>
          <a:p>
            <a:pPr indent="-228600">
              <a:lnSpc>
                <a:spcPct val="90000"/>
              </a:lnSpc>
              <a:spcAft>
                <a:spcPts val="600"/>
              </a:spcAft>
              <a:buFont typeface="Arial" panose="020B0604020202020204" pitchFamily="34" charset="0"/>
              <a:buChar char="•"/>
            </a:pPr>
            <a:r>
              <a:rPr lang="en-US" sz="1400" b="0" i="0" u="none" strike="noStrike" dirty="0">
                <a:effectLst/>
              </a:rPr>
              <a:t>Brassard, M. and Ritter, D. (2021) </a:t>
            </a:r>
            <a:r>
              <a:rPr lang="en-US" sz="1400" b="0" i="1" u="none" strike="noStrike" dirty="0">
                <a:effectLst/>
              </a:rPr>
              <a:t>The memory jogger II: tools for continuous improvement and effective planning</a:t>
            </a:r>
            <a:r>
              <a:rPr lang="en-US" sz="1400" b="0" i="0" u="none" strike="noStrike" dirty="0">
                <a:effectLst/>
              </a:rPr>
              <a:t>. 2nd </a:t>
            </a:r>
            <a:r>
              <a:rPr lang="en-US" sz="1400" b="0" i="0" u="none" strike="noStrike" dirty="0" err="1">
                <a:effectLst/>
              </a:rPr>
              <a:t>edn</a:t>
            </a:r>
            <a:r>
              <a:rPr lang="en-US" sz="1400" b="0" i="0" u="none" strike="noStrike" dirty="0">
                <a:effectLst/>
              </a:rPr>
              <a:t>. Salem, NH: Goal/QPC.</a:t>
            </a:r>
          </a:p>
          <a:p>
            <a:pPr indent="-228600">
              <a:lnSpc>
                <a:spcPct val="90000"/>
              </a:lnSpc>
              <a:spcAft>
                <a:spcPts val="600"/>
              </a:spcAft>
              <a:buFont typeface="Arial" panose="020B0604020202020204" pitchFamily="34" charset="0"/>
              <a:buChar char="•"/>
            </a:pPr>
            <a:r>
              <a:rPr lang="en-US" sz="1400" b="0" i="0" u="none" strike="noStrike" dirty="0">
                <a:effectLst/>
              </a:rPr>
              <a:t>Deloitte (2022) </a:t>
            </a:r>
            <a:r>
              <a:rPr lang="en-US" sz="1400" b="0" i="1" u="none" strike="noStrike" dirty="0">
                <a:effectLst/>
              </a:rPr>
              <a:t>Global powers of retailing 2022: resilient retail in a changing world</a:t>
            </a:r>
            <a:r>
              <a:rPr lang="en-US" sz="1400" b="0" i="0" u="none" strike="noStrike" dirty="0">
                <a:effectLst/>
              </a:rPr>
              <a:t>. London: Deloitte Insights. Available at: </a:t>
            </a:r>
            <a:r>
              <a:rPr lang="en-US" sz="1400" b="0" i="0" u="none" strike="noStrike" dirty="0">
                <a:effectLst/>
                <a:hlinkClick r:id="rId3"/>
              </a:rPr>
              <a:t>https://www2.deloitte.com</a:t>
            </a:r>
            <a:r>
              <a:rPr lang="en-US" sz="1400" b="0" i="0" u="none" strike="noStrike" dirty="0">
                <a:effectLst/>
              </a:rPr>
              <a:t> (Accessed: 9 March 2026).</a:t>
            </a:r>
          </a:p>
          <a:p>
            <a:pPr indent="-228600">
              <a:lnSpc>
                <a:spcPct val="90000"/>
              </a:lnSpc>
              <a:spcAft>
                <a:spcPts val="600"/>
              </a:spcAft>
              <a:buFont typeface="Arial" panose="020B0604020202020204" pitchFamily="34" charset="0"/>
              <a:buChar char="•"/>
            </a:pPr>
            <a:r>
              <a:rPr lang="en-US" sz="1400" b="0" i="0" u="none" strike="noStrike" dirty="0">
                <a:effectLst/>
              </a:rPr>
              <a:t>Ishikawa, K. (2021) </a:t>
            </a:r>
            <a:r>
              <a:rPr lang="en-US" sz="1400" b="0" i="1" u="none" strike="noStrike" dirty="0">
                <a:effectLst/>
              </a:rPr>
              <a:t>Introduction to quality control</a:t>
            </a:r>
            <a:r>
              <a:rPr lang="en-US" sz="1400" b="0" i="0" u="none" strike="noStrike" dirty="0">
                <a:effectLst/>
              </a:rPr>
              <a:t>. Tokyo: Productivity Press.</a:t>
            </a:r>
          </a:p>
          <a:p>
            <a:pPr indent="-228600">
              <a:lnSpc>
                <a:spcPct val="90000"/>
              </a:lnSpc>
              <a:spcAft>
                <a:spcPts val="600"/>
              </a:spcAft>
              <a:buFont typeface="Arial" panose="020B0604020202020204" pitchFamily="34" charset="0"/>
              <a:buChar char="•"/>
            </a:pPr>
            <a:r>
              <a:rPr lang="en-US" sz="1400" b="0" i="0" u="none" strike="noStrike" dirty="0">
                <a:effectLst/>
              </a:rPr>
              <a:t>Johnson, G., Whittington, R., </a:t>
            </a:r>
            <a:r>
              <a:rPr lang="en-US" sz="1400" b="0" i="0" u="none" strike="noStrike" dirty="0" err="1">
                <a:effectLst/>
              </a:rPr>
              <a:t>Regnér</a:t>
            </a:r>
            <a:r>
              <a:rPr lang="en-US" sz="1400" b="0" i="0" u="none" strike="noStrike" dirty="0">
                <a:effectLst/>
              </a:rPr>
              <a:t>, P., Scholes, K. and Angwin, D. (2020) </a:t>
            </a:r>
            <a:r>
              <a:rPr lang="en-US" sz="1400" b="0" i="1" u="none" strike="noStrike" dirty="0">
                <a:effectLst/>
              </a:rPr>
              <a:t>Exploring strategy</a:t>
            </a:r>
            <a:r>
              <a:rPr lang="en-US" sz="1400" b="0" i="0" u="none" strike="noStrike" dirty="0">
                <a:effectLst/>
              </a:rPr>
              <a:t>. 12th </a:t>
            </a:r>
            <a:r>
              <a:rPr lang="en-US" sz="1400" b="0" i="0" u="none" strike="noStrike" dirty="0" err="1">
                <a:effectLst/>
              </a:rPr>
              <a:t>edn</a:t>
            </a:r>
            <a:r>
              <a:rPr lang="en-US" sz="1400" b="0" i="0" u="none" strike="noStrike" dirty="0">
                <a:effectLst/>
              </a:rPr>
              <a:t>. Harlow: Pearson Education.</a:t>
            </a:r>
          </a:p>
          <a:p>
            <a:pPr indent="-228600">
              <a:lnSpc>
                <a:spcPct val="90000"/>
              </a:lnSpc>
              <a:spcAft>
                <a:spcPts val="600"/>
              </a:spcAft>
              <a:buFont typeface="Arial" panose="020B0604020202020204" pitchFamily="34" charset="0"/>
              <a:buChar char="•"/>
            </a:pPr>
            <a:r>
              <a:rPr lang="en-US" sz="1400" b="0" i="0" u="none" strike="noStrike" dirty="0">
                <a:effectLst/>
              </a:rPr>
              <a:t>Kotler, P., Keller, K. and Chernev, A. (2022) </a:t>
            </a:r>
            <a:r>
              <a:rPr lang="en-US" sz="1400" b="0" i="1" u="none" strike="noStrike" dirty="0">
                <a:effectLst/>
              </a:rPr>
              <a:t>Marketing management</a:t>
            </a:r>
            <a:r>
              <a:rPr lang="en-US" sz="1400" b="0" i="0" u="none" strike="noStrike" dirty="0">
                <a:effectLst/>
              </a:rPr>
              <a:t>. 16th </a:t>
            </a:r>
            <a:r>
              <a:rPr lang="en-US" sz="1400" b="0" i="0" u="none" strike="noStrike" dirty="0" err="1">
                <a:effectLst/>
              </a:rPr>
              <a:t>edn</a:t>
            </a:r>
            <a:r>
              <a:rPr lang="en-US" sz="1400" b="0" i="0" u="none" strike="noStrike" dirty="0">
                <a:effectLst/>
              </a:rPr>
              <a:t>. Harlow: Pearson Education.</a:t>
            </a:r>
          </a:p>
          <a:p>
            <a:pPr indent="-228600">
              <a:lnSpc>
                <a:spcPct val="90000"/>
              </a:lnSpc>
              <a:spcAft>
                <a:spcPts val="600"/>
              </a:spcAft>
              <a:buFont typeface="Arial" panose="020B0604020202020204" pitchFamily="34" charset="0"/>
              <a:buChar char="•"/>
            </a:pPr>
            <a:r>
              <a:rPr lang="en-US" sz="1400" b="0" i="0" u="none" strike="noStrike" dirty="0">
                <a:effectLst/>
              </a:rPr>
              <a:t>Office for National Statistics (2023) </a:t>
            </a:r>
            <a:r>
              <a:rPr lang="en-US" sz="1400" b="0" i="1" u="none" strike="noStrike" dirty="0">
                <a:effectLst/>
              </a:rPr>
              <a:t>Retail sales in Great Britain</a:t>
            </a:r>
            <a:r>
              <a:rPr lang="en-US" sz="1400" b="0" i="0" u="none" strike="noStrike" dirty="0">
                <a:effectLst/>
              </a:rPr>
              <a:t>. London: ONS. Available at: </a:t>
            </a:r>
            <a:r>
              <a:rPr lang="en-US" sz="1400" b="0" i="0" u="none" strike="noStrike" dirty="0">
                <a:effectLst/>
                <a:hlinkClick r:id="rId4"/>
              </a:rPr>
              <a:t>https://www.ons.gov.uk</a:t>
            </a:r>
            <a:r>
              <a:rPr lang="en-US" sz="1400" b="0" i="0" u="none" strike="noStrike" dirty="0">
                <a:effectLst/>
              </a:rPr>
              <a:t>(Accessed: 5 March 2026).</a:t>
            </a:r>
          </a:p>
          <a:p>
            <a:pPr indent="-228600">
              <a:lnSpc>
                <a:spcPct val="90000"/>
              </a:lnSpc>
              <a:spcAft>
                <a:spcPts val="600"/>
              </a:spcAft>
              <a:buFont typeface="Arial" panose="020B0604020202020204" pitchFamily="34" charset="0"/>
              <a:buChar char="•"/>
            </a:pPr>
            <a:r>
              <a:rPr lang="en-US" sz="1400" b="0" i="0" u="none" strike="noStrike" dirty="0">
                <a:effectLst/>
              </a:rPr>
              <a:t>Statista (2024) </a:t>
            </a:r>
            <a:r>
              <a:rPr lang="en-US" sz="1400" b="0" i="1" u="none" strike="noStrike" dirty="0">
                <a:effectLst/>
              </a:rPr>
              <a:t>E-commerce share of retail sales in the United Kingdom</a:t>
            </a:r>
            <a:r>
              <a:rPr lang="en-US" sz="1400" b="0" i="0" u="none" strike="noStrike" dirty="0">
                <a:effectLst/>
              </a:rPr>
              <a:t>. Available at: </a:t>
            </a:r>
            <a:r>
              <a:rPr lang="en-US" sz="1400" b="0" i="0" u="none" strike="noStrike" dirty="0">
                <a:effectLst/>
                <a:hlinkClick r:id="rId5"/>
              </a:rPr>
              <a:t>https://www.statista.com</a:t>
            </a:r>
            <a:r>
              <a:rPr lang="en-US" sz="1400" b="0" i="0" u="none" strike="noStrike" dirty="0">
                <a:effectLst/>
              </a:rPr>
              <a:t>(Accessed: 16 March 2026).</a:t>
            </a:r>
          </a:p>
        </p:txBody>
      </p:sp>
    </p:spTree>
    <p:extLst>
      <p:ext uri="{BB962C8B-B14F-4D97-AF65-F5344CB8AC3E}">
        <p14:creationId xmlns:p14="http://schemas.microsoft.com/office/powerpoint/2010/main" val="23335859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TotalTime>
  <Words>2545</Words>
  <Application>Microsoft Office PowerPoint</Application>
  <PresentationFormat>Widescreen</PresentationFormat>
  <Paragraphs>106</Paragraphs>
  <Slides>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Meiryo</vt:lpstr>
      <vt:lpstr>Aptos</vt:lpstr>
      <vt:lpstr>Aptos Display</vt:lpstr>
      <vt:lpstr>Arial</vt:lpstr>
      <vt:lpstr>Office Theme</vt:lpstr>
      <vt:lpstr>Green Haven Florists: Business Problem Analysis</vt:lpstr>
      <vt:lpstr>Introduction</vt:lpstr>
      <vt:lpstr>Nature and Scope of the Problem</vt:lpstr>
      <vt:lpstr>5W2H Analysis of the Problem</vt:lpstr>
      <vt:lpstr>PESTEL Analysis (Framework Explanation)</vt:lpstr>
      <vt:lpstr>PESTEL Analysis Applied to Green Haven Florists</vt:lpstr>
      <vt:lpstr>Fishbone (Cause and Effect) Analysis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Belcianu</dc:creator>
  <cp:lastModifiedBy>Yonatan Eskinder (2509538)</cp:lastModifiedBy>
  <cp:revision>4</cp:revision>
  <dcterms:created xsi:type="dcterms:W3CDTF">2026-03-13T20:30:39Z</dcterms:created>
  <dcterms:modified xsi:type="dcterms:W3CDTF">2026-03-16T04:38:04Z</dcterms:modified>
</cp:coreProperties>
</file>