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6" r:id="rId3"/>
    <p:sldId id="258" r:id="rId4"/>
    <p:sldId id="259" r:id="rId5"/>
    <p:sldId id="261" r:id="rId6"/>
    <p:sldId id="257" r:id="rId7"/>
    <p:sldId id="262" r:id="rId8"/>
    <p:sldId id="264" r:id="rId9"/>
    <p:sldId id="263" r:id="rId10"/>
    <p:sldId id="265" r:id="rId11"/>
    <p:sldId id="26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FF"/>
    <a:srgbClr val="FF3399"/>
    <a:srgbClr val="B00000"/>
    <a:srgbClr val="2608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721397-F018-449A-91BB-2AFF38FAC8EA}" v="539" dt="2023-04-01T23:47:37.7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p:scale>
          <a:sx n="79" d="100"/>
          <a:sy n="79" d="100"/>
        </p:scale>
        <p:origin x="112" y="1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bana Begum (2120023)" userId="f71b79d6-ff78-45c2-8ff9-b294808a436b" providerId="ADAL" clId="{AD721397-F018-449A-91BB-2AFF38FAC8EA}"/>
    <pc:docChg chg="undo custSel addSld delSld modSld">
      <pc:chgData name="Shbana Begum (2120023)" userId="f71b79d6-ff78-45c2-8ff9-b294808a436b" providerId="ADAL" clId="{AD721397-F018-449A-91BB-2AFF38FAC8EA}" dt="2023-04-02T00:22:57.569" v="8569" actId="20577"/>
      <pc:docMkLst>
        <pc:docMk/>
      </pc:docMkLst>
      <pc:sldChg chg="addSp delSp modSp mod modAnim">
        <pc:chgData name="Shbana Begum (2120023)" userId="f71b79d6-ff78-45c2-8ff9-b294808a436b" providerId="ADAL" clId="{AD721397-F018-449A-91BB-2AFF38FAC8EA}" dt="2023-04-01T22:55:52.093" v="5964" actId="21"/>
        <pc:sldMkLst>
          <pc:docMk/>
          <pc:sldMk cId="2659039882" sldId="256"/>
        </pc:sldMkLst>
        <pc:spChg chg="mod">
          <ac:chgData name="Shbana Begum (2120023)" userId="f71b79d6-ff78-45c2-8ff9-b294808a436b" providerId="ADAL" clId="{AD721397-F018-449A-91BB-2AFF38FAC8EA}" dt="2023-03-17T21:05:42.082" v="3743" actId="1076"/>
          <ac:spMkLst>
            <pc:docMk/>
            <pc:sldMk cId="2659039882" sldId="256"/>
            <ac:spMk id="2" creationId="{1686DA3E-5B09-89C6-0BD5-FDB82F478636}"/>
          </ac:spMkLst>
        </pc:spChg>
        <pc:spChg chg="add del mod">
          <ac:chgData name="Shbana Begum (2120023)" userId="f71b79d6-ff78-45c2-8ff9-b294808a436b" providerId="ADAL" clId="{AD721397-F018-449A-91BB-2AFF38FAC8EA}" dt="2023-04-01T22:55:52.093" v="5964" actId="21"/>
          <ac:spMkLst>
            <pc:docMk/>
            <pc:sldMk cId="2659039882" sldId="256"/>
            <ac:spMk id="3" creationId="{DA66233F-A1AC-4E7F-C70B-E9D2C0FC1F5D}"/>
          </ac:spMkLst>
        </pc:spChg>
      </pc:sldChg>
      <pc:sldChg chg="addSp delSp modSp new mod modAnim">
        <pc:chgData name="Shbana Begum (2120023)" userId="f71b79d6-ff78-45c2-8ff9-b294808a436b" providerId="ADAL" clId="{AD721397-F018-449A-91BB-2AFF38FAC8EA}" dt="2022-11-10T14:50:29.380" v="3707" actId="20577"/>
        <pc:sldMkLst>
          <pc:docMk/>
          <pc:sldMk cId="2268159512" sldId="257"/>
        </pc:sldMkLst>
        <pc:spChg chg="add mod">
          <ac:chgData name="Shbana Begum (2120023)" userId="f71b79d6-ff78-45c2-8ff9-b294808a436b" providerId="ADAL" clId="{AD721397-F018-449A-91BB-2AFF38FAC8EA}" dt="2022-11-04T18:19:17.414" v="2600" actId="207"/>
          <ac:spMkLst>
            <pc:docMk/>
            <pc:sldMk cId="2268159512" sldId="257"/>
            <ac:spMk id="2" creationId="{9FF3D086-6352-92A5-F268-BE9F9720C8B1}"/>
          </ac:spMkLst>
        </pc:spChg>
        <pc:spChg chg="add mod">
          <ac:chgData name="Shbana Begum (2120023)" userId="f71b79d6-ff78-45c2-8ff9-b294808a436b" providerId="ADAL" clId="{AD721397-F018-449A-91BB-2AFF38FAC8EA}" dt="2022-11-04T18:14:56.456" v="2573" actId="14100"/>
          <ac:spMkLst>
            <pc:docMk/>
            <pc:sldMk cId="2268159512" sldId="257"/>
            <ac:spMk id="3" creationId="{9C562F5F-3793-1E88-D51F-784E98B06817}"/>
          </ac:spMkLst>
        </pc:spChg>
        <pc:spChg chg="add del mod">
          <ac:chgData name="Shbana Begum (2120023)" userId="f71b79d6-ff78-45c2-8ff9-b294808a436b" providerId="ADAL" clId="{AD721397-F018-449A-91BB-2AFF38FAC8EA}" dt="2022-11-04T17:20:00.071" v="672" actId="21"/>
          <ac:spMkLst>
            <pc:docMk/>
            <pc:sldMk cId="2268159512" sldId="257"/>
            <ac:spMk id="4" creationId="{0E5CAD7B-E032-B944-0C29-ACE15C5C9EE2}"/>
          </ac:spMkLst>
        </pc:spChg>
        <pc:spChg chg="add del mod">
          <ac:chgData name="Shbana Begum (2120023)" userId="f71b79d6-ff78-45c2-8ff9-b294808a436b" providerId="ADAL" clId="{AD721397-F018-449A-91BB-2AFF38FAC8EA}" dt="2022-11-04T17:20:47.468" v="679" actId="21"/>
          <ac:spMkLst>
            <pc:docMk/>
            <pc:sldMk cId="2268159512" sldId="257"/>
            <ac:spMk id="5" creationId="{04F6F2B8-B1BC-B168-BEE1-055FAC3C3BF9}"/>
          </ac:spMkLst>
        </pc:spChg>
        <pc:spChg chg="add del mod">
          <ac:chgData name="Shbana Begum (2120023)" userId="f71b79d6-ff78-45c2-8ff9-b294808a436b" providerId="ADAL" clId="{AD721397-F018-449A-91BB-2AFF38FAC8EA}" dt="2022-11-04T17:20:50.531" v="680" actId="21"/>
          <ac:spMkLst>
            <pc:docMk/>
            <pc:sldMk cId="2268159512" sldId="257"/>
            <ac:spMk id="6" creationId="{20DB9E4B-5D1E-859E-08DF-0CCED207507E}"/>
          </ac:spMkLst>
        </pc:spChg>
        <pc:spChg chg="add mod">
          <ac:chgData name="Shbana Begum (2120023)" userId="f71b79d6-ff78-45c2-8ff9-b294808a436b" providerId="ADAL" clId="{AD721397-F018-449A-91BB-2AFF38FAC8EA}" dt="2022-11-04T18:15:07.712" v="2577" actId="14100"/>
          <ac:spMkLst>
            <pc:docMk/>
            <pc:sldMk cId="2268159512" sldId="257"/>
            <ac:spMk id="7" creationId="{1AE47A17-8356-5D6D-27CD-622B4922D4C2}"/>
          </ac:spMkLst>
        </pc:spChg>
        <pc:spChg chg="add mod">
          <ac:chgData name="Shbana Begum (2120023)" userId="f71b79d6-ff78-45c2-8ff9-b294808a436b" providerId="ADAL" clId="{AD721397-F018-449A-91BB-2AFF38FAC8EA}" dt="2022-11-04T18:15:41.398" v="2582" actId="14100"/>
          <ac:spMkLst>
            <pc:docMk/>
            <pc:sldMk cId="2268159512" sldId="257"/>
            <ac:spMk id="8" creationId="{FCA6034F-ECE5-A56E-6DD3-004AAC94E7C4}"/>
          </ac:spMkLst>
        </pc:spChg>
        <pc:spChg chg="add del mod">
          <ac:chgData name="Shbana Begum (2120023)" userId="f71b79d6-ff78-45c2-8ff9-b294808a436b" providerId="ADAL" clId="{AD721397-F018-449A-91BB-2AFF38FAC8EA}" dt="2022-11-04T17:58:12.958" v="1444" actId="478"/>
          <ac:spMkLst>
            <pc:docMk/>
            <pc:sldMk cId="2268159512" sldId="257"/>
            <ac:spMk id="9" creationId="{F69C93A6-FE06-3C10-D119-20700CDE828B}"/>
          </ac:spMkLst>
        </pc:spChg>
        <pc:spChg chg="add del mod">
          <ac:chgData name="Shbana Begum (2120023)" userId="f71b79d6-ff78-45c2-8ff9-b294808a436b" providerId="ADAL" clId="{AD721397-F018-449A-91BB-2AFF38FAC8EA}" dt="2022-11-04T17:58:05.144" v="1443" actId="478"/>
          <ac:spMkLst>
            <pc:docMk/>
            <pc:sldMk cId="2268159512" sldId="257"/>
            <ac:spMk id="10" creationId="{85995EFD-C1D6-4354-AF27-9929887F3C17}"/>
          </ac:spMkLst>
        </pc:spChg>
        <pc:spChg chg="add mod">
          <ac:chgData name="Shbana Begum (2120023)" userId="f71b79d6-ff78-45c2-8ff9-b294808a436b" providerId="ADAL" clId="{AD721397-F018-449A-91BB-2AFF38FAC8EA}" dt="2022-11-10T14:50:29.380" v="3707" actId="20577"/>
          <ac:spMkLst>
            <pc:docMk/>
            <pc:sldMk cId="2268159512" sldId="257"/>
            <ac:spMk id="11" creationId="{E28C1D79-851F-10C3-3EDC-55995C00C9DB}"/>
          </ac:spMkLst>
        </pc:spChg>
        <pc:spChg chg="add mod">
          <ac:chgData name="Shbana Begum (2120023)" userId="f71b79d6-ff78-45c2-8ff9-b294808a436b" providerId="ADAL" clId="{AD721397-F018-449A-91BB-2AFF38FAC8EA}" dt="2022-11-04T18:21:29.705" v="2608" actId="1076"/>
          <ac:spMkLst>
            <pc:docMk/>
            <pc:sldMk cId="2268159512" sldId="257"/>
            <ac:spMk id="12" creationId="{9902EF56-ACBA-DE67-5F68-B237BB03D755}"/>
          </ac:spMkLst>
        </pc:spChg>
      </pc:sldChg>
      <pc:sldChg chg="addSp delSp modSp new mod modAnim">
        <pc:chgData name="Shbana Begum (2120023)" userId="f71b79d6-ff78-45c2-8ff9-b294808a436b" providerId="ADAL" clId="{AD721397-F018-449A-91BB-2AFF38FAC8EA}" dt="2023-03-17T21:22:54.804" v="3838" actId="14100"/>
        <pc:sldMkLst>
          <pc:docMk/>
          <pc:sldMk cId="1040297496" sldId="258"/>
        </pc:sldMkLst>
        <pc:spChg chg="add mod">
          <ac:chgData name="Shbana Begum (2120023)" userId="f71b79d6-ff78-45c2-8ff9-b294808a436b" providerId="ADAL" clId="{AD721397-F018-449A-91BB-2AFF38FAC8EA}" dt="2022-11-04T18:32:15.971" v="2677" actId="20577"/>
          <ac:spMkLst>
            <pc:docMk/>
            <pc:sldMk cId="1040297496" sldId="258"/>
            <ac:spMk id="2" creationId="{EFD73D85-448C-3804-A967-D47EAD840A75}"/>
          </ac:spMkLst>
        </pc:spChg>
        <pc:spChg chg="add mod">
          <ac:chgData name="Shbana Begum (2120023)" userId="f71b79d6-ff78-45c2-8ff9-b294808a436b" providerId="ADAL" clId="{AD721397-F018-449A-91BB-2AFF38FAC8EA}" dt="2023-03-17T21:22:54.804" v="3838" actId="14100"/>
          <ac:spMkLst>
            <pc:docMk/>
            <pc:sldMk cId="1040297496" sldId="258"/>
            <ac:spMk id="3" creationId="{53693D0A-5EBC-B129-5136-574592E8C586}"/>
          </ac:spMkLst>
        </pc:spChg>
        <pc:spChg chg="add del mod">
          <ac:chgData name="Shbana Begum (2120023)" userId="f71b79d6-ff78-45c2-8ff9-b294808a436b" providerId="ADAL" clId="{AD721397-F018-449A-91BB-2AFF38FAC8EA}" dt="2023-03-17T21:21:54.601" v="3826" actId="21"/>
          <ac:spMkLst>
            <pc:docMk/>
            <pc:sldMk cId="1040297496" sldId="258"/>
            <ac:spMk id="4" creationId="{2E12DD96-2385-3294-017D-EA027F8022C3}"/>
          </ac:spMkLst>
        </pc:spChg>
        <pc:spChg chg="add mod">
          <ac:chgData name="Shbana Begum (2120023)" userId="f71b79d6-ff78-45c2-8ff9-b294808a436b" providerId="ADAL" clId="{AD721397-F018-449A-91BB-2AFF38FAC8EA}" dt="2023-03-17T21:22:49.506" v="3837" actId="14100"/>
          <ac:spMkLst>
            <pc:docMk/>
            <pc:sldMk cId="1040297496" sldId="258"/>
            <ac:spMk id="5" creationId="{D6569930-A8D1-0BE7-9DF6-217D98C43031}"/>
          </ac:spMkLst>
        </pc:spChg>
        <pc:picChg chg="add del mod">
          <ac:chgData name="Shbana Begum (2120023)" userId="f71b79d6-ff78-45c2-8ff9-b294808a436b" providerId="ADAL" clId="{AD721397-F018-449A-91BB-2AFF38FAC8EA}" dt="2023-03-17T21:15:15.330" v="3787"/>
          <ac:picMkLst>
            <pc:docMk/>
            <pc:sldMk cId="1040297496" sldId="258"/>
            <ac:picMk id="2050" creationId="{3AE5874D-8C49-0F3C-2716-562766DF6B8F}"/>
          </ac:picMkLst>
        </pc:picChg>
        <pc:picChg chg="add mod">
          <ac:chgData name="Shbana Begum (2120023)" userId="f71b79d6-ff78-45c2-8ff9-b294808a436b" providerId="ADAL" clId="{AD721397-F018-449A-91BB-2AFF38FAC8EA}" dt="2023-03-17T21:21:22.679" v="3820" actId="1076"/>
          <ac:picMkLst>
            <pc:docMk/>
            <pc:sldMk cId="1040297496" sldId="258"/>
            <ac:picMk id="2052" creationId="{9C17D29B-16CF-60E8-164B-2C4D93976449}"/>
          </ac:picMkLst>
        </pc:picChg>
        <pc:picChg chg="add mod">
          <ac:chgData name="Shbana Begum (2120023)" userId="f71b79d6-ff78-45c2-8ff9-b294808a436b" providerId="ADAL" clId="{AD721397-F018-449A-91BB-2AFF38FAC8EA}" dt="2023-03-17T21:21:31.255" v="3821" actId="1076"/>
          <ac:picMkLst>
            <pc:docMk/>
            <pc:sldMk cId="1040297496" sldId="258"/>
            <ac:picMk id="2054" creationId="{23547E6A-6F1D-CB96-4205-0470DB397666}"/>
          </ac:picMkLst>
        </pc:picChg>
      </pc:sldChg>
      <pc:sldChg chg="addSp delSp modSp new mod modAnim">
        <pc:chgData name="Shbana Begum (2120023)" userId="f71b79d6-ff78-45c2-8ff9-b294808a436b" providerId="ADAL" clId="{AD721397-F018-449A-91BB-2AFF38FAC8EA}" dt="2022-11-04T18:57:00.705" v="3691" actId="14100"/>
        <pc:sldMkLst>
          <pc:docMk/>
          <pc:sldMk cId="288588301" sldId="259"/>
        </pc:sldMkLst>
        <pc:spChg chg="add mod">
          <ac:chgData name="Shbana Begum (2120023)" userId="f71b79d6-ff78-45c2-8ff9-b294808a436b" providerId="ADAL" clId="{AD721397-F018-449A-91BB-2AFF38FAC8EA}" dt="2022-11-04T18:46:10.089" v="3433" actId="1076"/>
          <ac:spMkLst>
            <pc:docMk/>
            <pc:sldMk cId="288588301" sldId="259"/>
            <ac:spMk id="2" creationId="{85D03BDA-32B3-EDD6-58A5-C5F5096FB601}"/>
          </ac:spMkLst>
        </pc:spChg>
        <pc:spChg chg="add del mod">
          <ac:chgData name="Shbana Begum (2120023)" userId="f71b79d6-ff78-45c2-8ff9-b294808a436b" providerId="ADAL" clId="{AD721397-F018-449A-91BB-2AFF38FAC8EA}" dt="2022-11-04T18:40:53.200" v="3235" actId="767"/>
          <ac:spMkLst>
            <pc:docMk/>
            <pc:sldMk cId="288588301" sldId="259"/>
            <ac:spMk id="3" creationId="{D962DE42-720C-1BD3-8C2C-A967DB0AD4D7}"/>
          </ac:spMkLst>
        </pc:spChg>
        <pc:spChg chg="add mod">
          <ac:chgData name="Shbana Begum (2120023)" userId="f71b79d6-ff78-45c2-8ff9-b294808a436b" providerId="ADAL" clId="{AD721397-F018-449A-91BB-2AFF38FAC8EA}" dt="2022-11-04T18:52:56.662" v="3528" actId="1076"/>
          <ac:spMkLst>
            <pc:docMk/>
            <pc:sldMk cId="288588301" sldId="259"/>
            <ac:spMk id="4" creationId="{E0EABD81-72F9-03DA-8459-E8BD205F7A4C}"/>
          </ac:spMkLst>
        </pc:spChg>
        <pc:spChg chg="add mod">
          <ac:chgData name="Shbana Begum (2120023)" userId="f71b79d6-ff78-45c2-8ff9-b294808a436b" providerId="ADAL" clId="{AD721397-F018-449A-91BB-2AFF38FAC8EA}" dt="2022-11-04T18:53:05.147" v="3529" actId="1076"/>
          <ac:spMkLst>
            <pc:docMk/>
            <pc:sldMk cId="288588301" sldId="259"/>
            <ac:spMk id="5" creationId="{58AE23B3-45C3-5F94-37D6-F44A5C843225}"/>
          </ac:spMkLst>
        </pc:spChg>
        <pc:picChg chg="add mod">
          <ac:chgData name="Shbana Begum (2120023)" userId="f71b79d6-ff78-45c2-8ff9-b294808a436b" providerId="ADAL" clId="{AD721397-F018-449A-91BB-2AFF38FAC8EA}" dt="2022-11-04T18:57:00.705" v="3691" actId="14100"/>
          <ac:picMkLst>
            <pc:docMk/>
            <pc:sldMk cId="288588301" sldId="259"/>
            <ac:picMk id="1026" creationId="{2324B6E8-5D62-BE69-D537-ECBB956A87D5}"/>
          </ac:picMkLst>
        </pc:picChg>
      </pc:sldChg>
      <pc:sldChg chg="new del">
        <pc:chgData name="Shbana Begum (2120023)" userId="f71b79d6-ff78-45c2-8ff9-b294808a436b" providerId="ADAL" clId="{AD721397-F018-449A-91BB-2AFF38FAC8EA}" dt="2023-03-17T21:03:40.644" v="3709" actId="2696"/>
        <pc:sldMkLst>
          <pc:docMk/>
          <pc:sldMk cId="203303772" sldId="260"/>
        </pc:sldMkLst>
      </pc:sldChg>
      <pc:sldChg chg="addSp modSp new mod modAnim">
        <pc:chgData name="Shbana Begum (2120023)" userId="f71b79d6-ff78-45c2-8ff9-b294808a436b" providerId="ADAL" clId="{AD721397-F018-449A-91BB-2AFF38FAC8EA}" dt="2023-04-02T00:18:04.363" v="8063"/>
        <pc:sldMkLst>
          <pc:docMk/>
          <pc:sldMk cId="2173951492" sldId="260"/>
        </pc:sldMkLst>
        <pc:spChg chg="add mod">
          <ac:chgData name="Shbana Begum (2120023)" userId="f71b79d6-ff78-45c2-8ff9-b294808a436b" providerId="ADAL" clId="{AD721397-F018-449A-91BB-2AFF38FAC8EA}" dt="2023-03-17T21:07:56.306" v="3765" actId="20577"/>
          <ac:spMkLst>
            <pc:docMk/>
            <pc:sldMk cId="2173951492" sldId="260"/>
            <ac:spMk id="2" creationId="{3D157D4A-03EA-C9D2-A3C6-9F3725140012}"/>
          </ac:spMkLst>
        </pc:spChg>
        <pc:spChg chg="add mod">
          <ac:chgData name="Shbana Begum (2120023)" userId="f71b79d6-ff78-45c2-8ff9-b294808a436b" providerId="ADAL" clId="{AD721397-F018-449A-91BB-2AFF38FAC8EA}" dt="2023-03-17T22:51:33.735" v="5661" actId="14100"/>
          <ac:spMkLst>
            <pc:docMk/>
            <pc:sldMk cId="2173951492" sldId="260"/>
            <ac:spMk id="4" creationId="{9EDA4ACE-5F7E-F96A-2C4A-DBBE5CACCE67}"/>
          </ac:spMkLst>
        </pc:spChg>
        <pc:spChg chg="add mod">
          <ac:chgData name="Shbana Begum (2120023)" userId="f71b79d6-ff78-45c2-8ff9-b294808a436b" providerId="ADAL" clId="{AD721397-F018-449A-91BB-2AFF38FAC8EA}" dt="2023-03-17T22:52:16.190" v="5672" actId="1076"/>
          <ac:spMkLst>
            <pc:docMk/>
            <pc:sldMk cId="2173951492" sldId="260"/>
            <ac:spMk id="6" creationId="{D8A19955-1389-BEEB-0BFE-89EF8DA05236}"/>
          </ac:spMkLst>
        </pc:spChg>
        <pc:spChg chg="add mod">
          <ac:chgData name="Shbana Begum (2120023)" userId="f71b79d6-ff78-45c2-8ff9-b294808a436b" providerId="ADAL" clId="{AD721397-F018-449A-91BB-2AFF38FAC8EA}" dt="2023-03-17T22:52:13.265" v="5671" actId="1076"/>
          <ac:spMkLst>
            <pc:docMk/>
            <pc:sldMk cId="2173951492" sldId="260"/>
            <ac:spMk id="8" creationId="{B9FBC05E-6F61-4D89-9A48-14E769FD5679}"/>
          </ac:spMkLst>
        </pc:spChg>
        <pc:spChg chg="add mod">
          <ac:chgData name="Shbana Begum (2120023)" userId="f71b79d6-ff78-45c2-8ff9-b294808a436b" providerId="ADAL" clId="{AD721397-F018-449A-91BB-2AFF38FAC8EA}" dt="2023-03-17T22:51:56.705" v="5667" actId="1076"/>
          <ac:spMkLst>
            <pc:docMk/>
            <pc:sldMk cId="2173951492" sldId="260"/>
            <ac:spMk id="10" creationId="{E9D4F45D-8844-9F30-658A-9E57333C0C28}"/>
          </ac:spMkLst>
        </pc:spChg>
        <pc:spChg chg="add mod">
          <ac:chgData name="Shbana Begum (2120023)" userId="f71b79d6-ff78-45c2-8ff9-b294808a436b" providerId="ADAL" clId="{AD721397-F018-449A-91BB-2AFF38FAC8EA}" dt="2023-03-17T22:52:03.681" v="5669" actId="14100"/>
          <ac:spMkLst>
            <pc:docMk/>
            <pc:sldMk cId="2173951492" sldId="260"/>
            <ac:spMk id="12" creationId="{A3999E7D-DFCF-C2C0-CF04-B1C797316DBF}"/>
          </ac:spMkLst>
        </pc:spChg>
        <pc:spChg chg="add mod">
          <ac:chgData name="Shbana Begum (2120023)" userId="f71b79d6-ff78-45c2-8ff9-b294808a436b" providerId="ADAL" clId="{AD721397-F018-449A-91BB-2AFF38FAC8EA}" dt="2023-04-02T00:18:04.363" v="8063"/>
          <ac:spMkLst>
            <pc:docMk/>
            <pc:sldMk cId="2173951492" sldId="260"/>
            <ac:spMk id="14" creationId="{7D9381A0-62D7-CF0A-CE5C-0C3EE7BCDDE3}"/>
          </ac:spMkLst>
        </pc:spChg>
      </pc:sldChg>
      <pc:sldChg chg="addSp delSp modSp new mod modAnim">
        <pc:chgData name="Shbana Begum (2120023)" userId="f71b79d6-ff78-45c2-8ff9-b294808a436b" providerId="ADAL" clId="{AD721397-F018-449A-91BB-2AFF38FAC8EA}" dt="2023-03-17T21:44:26.900" v="4643" actId="1076"/>
        <pc:sldMkLst>
          <pc:docMk/>
          <pc:sldMk cId="114540145" sldId="261"/>
        </pc:sldMkLst>
        <pc:spChg chg="add mod">
          <ac:chgData name="Shbana Begum (2120023)" userId="f71b79d6-ff78-45c2-8ff9-b294808a436b" providerId="ADAL" clId="{AD721397-F018-449A-91BB-2AFF38FAC8EA}" dt="2023-03-17T21:30:05.275" v="3853" actId="20577"/>
          <ac:spMkLst>
            <pc:docMk/>
            <pc:sldMk cId="114540145" sldId="261"/>
            <ac:spMk id="2" creationId="{A2D8D021-7034-9D11-CA17-1A3576DA5682}"/>
          </ac:spMkLst>
        </pc:spChg>
        <pc:spChg chg="add del mod">
          <ac:chgData name="Shbana Begum (2120023)" userId="f71b79d6-ff78-45c2-8ff9-b294808a436b" providerId="ADAL" clId="{AD721397-F018-449A-91BB-2AFF38FAC8EA}" dt="2023-03-17T21:30:38.315" v="3856"/>
          <ac:spMkLst>
            <pc:docMk/>
            <pc:sldMk cId="114540145" sldId="261"/>
            <ac:spMk id="3" creationId="{54726666-198D-51CB-9001-68AF6CDD425C}"/>
          </ac:spMkLst>
        </pc:spChg>
        <pc:spChg chg="add mod">
          <ac:chgData name="Shbana Begum (2120023)" userId="f71b79d6-ff78-45c2-8ff9-b294808a436b" providerId="ADAL" clId="{AD721397-F018-449A-91BB-2AFF38FAC8EA}" dt="2023-03-17T21:44:26.900" v="4643" actId="1076"/>
          <ac:spMkLst>
            <pc:docMk/>
            <pc:sldMk cId="114540145" sldId="261"/>
            <ac:spMk id="4" creationId="{FDC84ED3-8D70-CC80-39DB-8EB21DB14E0E}"/>
          </ac:spMkLst>
        </pc:spChg>
        <pc:spChg chg="add">
          <ac:chgData name="Shbana Begum (2120023)" userId="f71b79d6-ff78-45c2-8ff9-b294808a436b" providerId="ADAL" clId="{AD721397-F018-449A-91BB-2AFF38FAC8EA}" dt="2023-03-17T21:34:10.616" v="3939"/>
          <ac:spMkLst>
            <pc:docMk/>
            <pc:sldMk cId="114540145" sldId="261"/>
            <ac:spMk id="5" creationId="{EFB6FD30-E131-F6E6-A28D-F7A65C14396F}"/>
          </ac:spMkLst>
        </pc:spChg>
        <pc:spChg chg="add del mod">
          <ac:chgData name="Shbana Begum (2120023)" userId="f71b79d6-ff78-45c2-8ff9-b294808a436b" providerId="ADAL" clId="{AD721397-F018-449A-91BB-2AFF38FAC8EA}" dt="2023-03-17T21:34:18.910" v="3941" actId="478"/>
          <ac:spMkLst>
            <pc:docMk/>
            <pc:sldMk cId="114540145" sldId="261"/>
            <ac:spMk id="6" creationId="{9CE3F360-06C2-6EAC-15CE-DD55D960C3D1}"/>
          </ac:spMkLst>
        </pc:spChg>
        <pc:spChg chg="add del mod">
          <ac:chgData name="Shbana Begum (2120023)" userId="f71b79d6-ff78-45c2-8ff9-b294808a436b" providerId="ADAL" clId="{AD721397-F018-449A-91BB-2AFF38FAC8EA}" dt="2023-03-17T21:34:32.542" v="3944" actId="478"/>
          <ac:spMkLst>
            <pc:docMk/>
            <pc:sldMk cId="114540145" sldId="261"/>
            <ac:spMk id="7" creationId="{53F8E725-DDA9-24D6-D4D6-A7EFD6A5A75C}"/>
          </ac:spMkLst>
        </pc:spChg>
        <pc:spChg chg="add del mod">
          <ac:chgData name="Shbana Begum (2120023)" userId="f71b79d6-ff78-45c2-8ff9-b294808a436b" providerId="ADAL" clId="{AD721397-F018-449A-91BB-2AFF38FAC8EA}" dt="2023-03-17T21:34:53.045" v="3946" actId="478"/>
          <ac:spMkLst>
            <pc:docMk/>
            <pc:sldMk cId="114540145" sldId="261"/>
            <ac:spMk id="8" creationId="{1F0C99DC-FF1D-B93A-2D41-185D3A7C28BA}"/>
          </ac:spMkLst>
        </pc:spChg>
      </pc:sldChg>
      <pc:sldChg chg="addSp delSp modSp new del mod">
        <pc:chgData name="Shbana Begum (2120023)" userId="f71b79d6-ff78-45c2-8ff9-b294808a436b" providerId="ADAL" clId="{AD721397-F018-449A-91BB-2AFF38FAC8EA}" dt="2023-03-17T21:22:40.019" v="3836" actId="2696"/>
        <pc:sldMkLst>
          <pc:docMk/>
          <pc:sldMk cId="2492194561" sldId="261"/>
        </pc:sldMkLst>
        <pc:spChg chg="add">
          <ac:chgData name="Shbana Begum (2120023)" userId="f71b79d6-ff78-45c2-8ff9-b294808a436b" providerId="ADAL" clId="{AD721397-F018-449A-91BB-2AFF38FAC8EA}" dt="2023-03-17T21:13:50.819" v="3771" actId="22"/>
          <ac:spMkLst>
            <pc:docMk/>
            <pc:sldMk cId="2492194561" sldId="261"/>
            <ac:spMk id="3" creationId="{8CB43468-064B-7911-CF73-DEF5D4EDAF6D}"/>
          </ac:spMkLst>
        </pc:spChg>
        <pc:picChg chg="add del mod">
          <ac:chgData name="Shbana Begum (2120023)" userId="f71b79d6-ff78-45c2-8ff9-b294808a436b" providerId="ADAL" clId="{AD721397-F018-449A-91BB-2AFF38FAC8EA}" dt="2023-03-17T21:13:38.510" v="3770" actId="21"/>
          <ac:picMkLst>
            <pc:docMk/>
            <pc:sldMk cId="2492194561" sldId="261"/>
            <ac:picMk id="1026" creationId="{FF20F8CF-436A-7083-7B69-C1E94416CC3D}"/>
          </ac:picMkLst>
        </pc:picChg>
      </pc:sldChg>
      <pc:sldChg chg="addSp modSp new mod modAnim">
        <pc:chgData name="Shbana Begum (2120023)" userId="f71b79d6-ff78-45c2-8ff9-b294808a436b" providerId="ADAL" clId="{AD721397-F018-449A-91BB-2AFF38FAC8EA}" dt="2023-03-17T22:15:25.121" v="5308" actId="14100"/>
        <pc:sldMkLst>
          <pc:docMk/>
          <pc:sldMk cId="1554164953" sldId="262"/>
        </pc:sldMkLst>
        <pc:spChg chg="add mod">
          <ac:chgData name="Shbana Begum (2120023)" userId="f71b79d6-ff78-45c2-8ff9-b294808a436b" providerId="ADAL" clId="{AD721397-F018-449A-91BB-2AFF38FAC8EA}" dt="2023-03-17T21:49:13.998" v="4659" actId="20577"/>
          <ac:spMkLst>
            <pc:docMk/>
            <pc:sldMk cId="1554164953" sldId="262"/>
            <ac:spMk id="2" creationId="{38D789CC-79FD-E304-CCC3-EA347DD34B01}"/>
          </ac:spMkLst>
        </pc:spChg>
        <pc:spChg chg="add mod">
          <ac:chgData name="Shbana Begum (2120023)" userId="f71b79d6-ff78-45c2-8ff9-b294808a436b" providerId="ADAL" clId="{AD721397-F018-449A-91BB-2AFF38FAC8EA}" dt="2023-03-17T22:15:25.121" v="5308" actId="14100"/>
          <ac:spMkLst>
            <pc:docMk/>
            <pc:sldMk cId="1554164953" sldId="262"/>
            <ac:spMk id="4" creationId="{30169480-23DF-608C-9BAB-6A7E8AC5D12E}"/>
          </ac:spMkLst>
        </pc:spChg>
        <pc:spChg chg="add mod">
          <ac:chgData name="Shbana Begum (2120023)" userId="f71b79d6-ff78-45c2-8ff9-b294808a436b" providerId="ADAL" clId="{AD721397-F018-449A-91BB-2AFF38FAC8EA}" dt="2023-03-17T22:15:06.845" v="5306" actId="255"/>
          <ac:spMkLst>
            <pc:docMk/>
            <pc:sldMk cId="1554164953" sldId="262"/>
            <ac:spMk id="7" creationId="{A83B926D-8690-6186-F706-31BBDD63D727}"/>
          </ac:spMkLst>
        </pc:spChg>
        <pc:graphicFrameChg chg="add mod modGraphic">
          <ac:chgData name="Shbana Begum (2120023)" userId="f71b79d6-ff78-45c2-8ff9-b294808a436b" providerId="ADAL" clId="{AD721397-F018-449A-91BB-2AFF38FAC8EA}" dt="2023-03-17T22:14:02.048" v="5296" actId="1076"/>
          <ac:graphicFrameMkLst>
            <pc:docMk/>
            <pc:sldMk cId="1554164953" sldId="262"/>
            <ac:graphicFrameMk id="5" creationId="{7BF21B60-D475-7A2C-E31D-3231960695D7}"/>
          </ac:graphicFrameMkLst>
        </pc:graphicFrameChg>
      </pc:sldChg>
      <pc:sldChg chg="addSp modSp new mod modAnim">
        <pc:chgData name="Shbana Begum (2120023)" userId="f71b79d6-ff78-45c2-8ff9-b294808a436b" providerId="ADAL" clId="{AD721397-F018-449A-91BB-2AFF38FAC8EA}" dt="2023-04-01T23:57:16.399" v="7782" actId="20577"/>
        <pc:sldMkLst>
          <pc:docMk/>
          <pc:sldMk cId="4288501789" sldId="263"/>
        </pc:sldMkLst>
        <pc:spChg chg="add mod">
          <ac:chgData name="Shbana Begum (2120023)" userId="f71b79d6-ff78-45c2-8ff9-b294808a436b" providerId="ADAL" clId="{AD721397-F018-449A-91BB-2AFF38FAC8EA}" dt="2023-03-17T22:19:03.877" v="5321" actId="20577"/>
          <ac:spMkLst>
            <pc:docMk/>
            <pc:sldMk cId="4288501789" sldId="263"/>
            <ac:spMk id="2" creationId="{6EDC974D-CFBA-9B5D-7E05-99FCD98491F1}"/>
          </ac:spMkLst>
        </pc:spChg>
        <pc:spChg chg="add mod">
          <ac:chgData name="Shbana Begum (2120023)" userId="f71b79d6-ff78-45c2-8ff9-b294808a436b" providerId="ADAL" clId="{AD721397-F018-449A-91BB-2AFF38FAC8EA}" dt="2023-04-01T23:45:40.420" v="7614" actId="255"/>
          <ac:spMkLst>
            <pc:docMk/>
            <pc:sldMk cId="4288501789" sldId="263"/>
            <ac:spMk id="4" creationId="{2F1DFD76-A09B-C3E0-58D3-415312119B7E}"/>
          </ac:spMkLst>
        </pc:spChg>
        <pc:graphicFrameChg chg="add mod modGraphic">
          <ac:chgData name="Shbana Begum (2120023)" userId="f71b79d6-ff78-45c2-8ff9-b294808a436b" providerId="ADAL" clId="{AD721397-F018-449A-91BB-2AFF38FAC8EA}" dt="2023-04-01T23:57:16.399" v="7782" actId="20577"/>
          <ac:graphicFrameMkLst>
            <pc:docMk/>
            <pc:sldMk cId="4288501789" sldId="263"/>
            <ac:graphicFrameMk id="5" creationId="{5E6C9D16-725F-A6D3-A85A-9BA9102FB626}"/>
          </ac:graphicFrameMkLst>
        </pc:graphicFrameChg>
      </pc:sldChg>
      <pc:sldChg chg="addSp delSp modSp new mod modAnim">
        <pc:chgData name="Shbana Begum (2120023)" userId="f71b79d6-ff78-45c2-8ff9-b294808a436b" providerId="ADAL" clId="{AD721397-F018-449A-91BB-2AFF38FAC8EA}" dt="2023-03-17T23:01:32.331" v="5956" actId="1076"/>
        <pc:sldMkLst>
          <pc:docMk/>
          <pc:sldMk cId="3867494511" sldId="264"/>
        </pc:sldMkLst>
        <pc:spChg chg="add mod">
          <ac:chgData name="Shbana Begum (2120023)" userId="f71b79d6-ff78-45c2-8ff9-b294808a436b" providerId="ADAL" clId="{AD721397-F018-449A-91BB-2AFF38FAC8EA}" dt="2023-03-17T22:34:50.447" v="5385" actId="20577"/>
          <ac:spMkLst>
            <pc:docMk/>
            <pc:sldMk cId="3867494511" sldId="264"/>
            <ac:spMk id="2" creationId="{2005FD58-A264-DC36-9AA9-CA8429FDA294}"/>
          </ac:spMkLst>
        </pc:spChg>
        <pc:spChg chg="add del mod">
          <ac:chgData name="Shbana Begum (2120023)" userId="f71b79d6-ff78-45c2-8ff9-b294808a436b" providerId="ADAL" clId="{AD721397-F018-449A-91BB-2AFF38FAC8EA}" dt="2023-03-17T22:42:21.732" v="5410"/>
          <ac:spMkLst>
            <pc:docMk/>
            <pc:sldMk cId="3867494511" sldId="264"/>
            <ac:spMk id="3" creationId="{0697F72E-4161-DB38-FD93-FC19163F4571}"/>
          </ac:spMkLst>
        </pc:spChg>
        <pc:spChg chg="add del mod">
          <ac:chgData name="Shbana Begum (2120023)" userId="f71b79d6-ff78-45c2-8ff9-b294808a436b" providerId="ADAL" clId="{AD721397-F018-449A-91BB-2AFF38FAC8EA}" dt="2023-03-17T22:42:40.850" v="5412" actId="21"/>
          <ac:spMkLst>
            <pc:docMk/>
            <pc:sldMk cId="3867494511" sldId="264"/>
            <ac:spMk id="4" creationId="{99CE221A-16D3-D437-F064-F3B0CC735A94}"/>
          </ac:spMkLst>
        </pc:spChg>
        <pc:spChg chg="add mod">
          <ac:chgData name="Shbana Begum (2120023)" userId="f71b79d6-ff78-45c2-8ff9-b294808a436b" providerId="ADAL" clId="{AD721397-F018-449A-91BB-2AFF38FAC8EA}" dt="2023-03-17T23:01:32.331" v="5956" actId="1076"/>
          <ac:spMkLst>
            <pc:docMk/>
            <pc:sldMk cId="3867494511" sldId="264"/>
            <ac:spMk id="5" creationId="{AE5BFA1E-5F04-F0DA-40A2-179F63DF9A0D}"/>
          </ac:spMkLst>
        </pc:spChg>
      </pc:sldChg>
      <pc:sldChg chg="addSp delSp modSp new mod modAnim">
        <pc:chgData name="Shbana Begum (2120023)" userId="f71b79d6-ff78-45c2-8ff9-b294808a436b" providerId="ADAL" clId="{AD721397-F018-449A-91BB-2AFF38FAC8EA}" dt="2023-04-02T00:22:57.569" v="8569" actId="20577"/>
        <pc:sldMkLst>
          <pc:docMk/>
          <pc:sldMk cId="2840647956" sldId="265"/>
        </pc:sldMkLst>
        <pc:spChg chg="add mod">
          <ac:chgData name="Shbana Begum (2120023)" userId="f71b79d6-ff78-45c2-8ff9-b294808a436b" providerId="ADAL" clId="{AD721397-F018-449A-91BB-2AFF38FAC8EA}" dt="2023-03-17T22:35:06.850" v="5407" actId="20577"/>
          <ac:spMkLst>
            <pc:docMk/>
            <pc:sldMk cId="2840647956" sldId="265"/>
            <ac:spMk id="2" creationId="{6F4A9F29-8250-4A64-C818-CD49BDD758F0}"/>
          </ac:spMkLst>
        </pc:spChg>
        <pc:spChg chg="add del mod">
          <ac:chgData name="Shbana Begum (2120023)" userId="f71b79d6-ff78-45c2-8ff9-b294808a436b" providerId="ADAL" clId="{AD721397-F018-449A-91BB-2AFF38FAC8EA}" dt="2023-04-01T23:47:21.853" v="7620"/>
          <ac:spMkLst>
            <pc:docMk/>
            <pc:sldMk cId="2840647956" sldId="265"/>
            <ac:spMk id="3" creationId="{2AE6EE2B-C177-825E-CF89-952E8D21F4D9}"/>
          </ac:spMkLst>
        </pc:spChg>
        <pc:spChg chg="add mod">
          <ac:chgData name="Shbana Begum (2120023)" userId="f71b79d6-ff78-45c2-8ff9-b294808a436b" providerId="ADAL" clId="{AD721397-F018-449A-91BB-2AFF38FAC8EA}" dt="2023-04-02T00:22:57.569" v="8569" actId="20577"/>
          <ac:spMkLst>
            <pc:docMk/>
            <pc:sldMk cId="2840647956" sldId="265"/>
            <ac:spMk id="4" creationId="{612D9638-8384-470F-50BA-952345396AE6}"/>
          </ac:spMkLst>
        </pc:spChg>
      </pc:sldChg>
      <pc:sldChg chg="addSp modSp new mod">
        <pc:chgData name="Shbana Begum (2120023)" userId="f71b79d6-ff78-45c2-8ff9-b294808a436b" providerId="ADAL" clId="{AD721397-F018-449A-91BB-2AFF38FAC8EA}" dt="2023-04-01T23:01:53.200" v="6089" actId="313"/>
        <pc:sldMkLst>
          <pc:docMk/>
          <pc:sldMk cId="4020399118" sldId="266"/>
        </pc:sldMkLst>
        <pc:spChg chg="add mod">
          <ac:chgData name="Shbana Begum (2120023)" userId="f71b79d6-ff78-45c2-8ff9-b294808a436b" providerId="ADAL" clId="{AD721397-F018-449A-91BB-2AFF38FAC8EA}" dt="2023-04-01T23:01:53.200" v="6089" actId="313"/>
          <ac:spMkLst>
            <pc:docMk/>
            <pc:sldMk cId="4020399118" sldId="266"/>
            <ac:spMk id="2" creationId="{5BFD5F70-0946-6E71-86FE-4945B2C85AC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9FD25-16C6-82FC-E93B-F76D1DE4379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C9CE893-AEAB-2444-6406-A719441F336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7685DDA-EE47-1532-047C-C8C6C1C34EE3}"/>
              </a:ext>
            </a:extLst>
          </p:cNvPr>
          <p:cNvSpPr>
            <a:spLocks noGrp="1"/>
          </p:cNvSpPr>
          <p:nvPr>
            <p:ph type="dt" sz="half" idx="10"/>
          </p:nvPr>
        </p:nvSpPr>
        <p:spPr/>
        <p:txBody>
          <a:bodyPr/>
          <a:lstStyle/>
          <a:p>
            <a:fld id="{1ACE6AB3-8044-4419-9BD8-BD2B961F7D21}" type="datetimeFigureOut">
              <a:rPr lang="en-GB" smtClean="0"/>
              <a:t>02/04/2023</a:t>
            </a:fld>
            <a:endParaRPr lang="en-GB"/>
          </a:p>
        </p:txBody>
      </p:sp>
      <p:sp>
        <p:nvSpPr>
          <p:cNvPr id="5" name="Footer Placeholder 4">
            <a:extLst>
              <a:ext uri="{FF2B5EF4-FFF2-40B4-BE49-F238E27FC236}">
                <a16:creationId xmlns:a16="http://schemas.microsoft.com/office/drawing/2014/main" id="{91BAE60D-9774-9A89-7049-EECE8D26B4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553DA3-A5E1-B3B5-A068-7790023D4E28}"/>
              </a:ext>
            </a:extLst>
          </p:cNvPr>
          <p:cNvSpPr>
            <a:spLocks noGrp="1"/>
          </p:cNvSpPr>
          <p:nvPr>
            <p:ph type="sldNum" sz="quarter" idx="12"/>
          </p:nvPr>
        </p:nvSpPr>
        <p:spPr/>
        <p:txBody>
          <a:bodyPr/>
          <a:lstStyle/>
          <a:p>
            <a:fld id="{845A0BF2-96E5-486E-B1B8-F368F8A9152A}" type="slidenum">
              <a:rPr lang="en-GB" smtClean="0"/>
              <a:t>‹#›</a:t>
            </a:fld>
            <a:endParaRPr lang="en-GB"/>
          </a:p>
        </p:txBody>
      </p:sp>
    </p:spTree>
    <p:extLst>
      <p:ext uri="{BB962C8B-B14F-4D97-AF65-F5344CB8AC3E}">
        <p14:creationId xmlns:p14="http://schemas.microsoft.com/office/powerpoint/2010/main" val="19821932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B35B7-1118-AE67-E09A-6980F252CAF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04F272B-BDC1-DF52-80D2-2529D9B789D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05E81-5B43-0245-AC28-14095B1F014E}"/>
              </a:ext>
            </a:extLst>
          </p:cNvPr>
          <p:cNvSpPr>
            <a:spLocks noGrp="1"/>
          </p:cNvSpPr>
          <p:nvPr>
            <p:ph type="dt" sz="half" idx="10"/>
          </p:nvPr>
        </p:nvSpPr>
        <p:spPr/>
        <p:txBody>
          <a:bodyPr/>
          <a:lstStyle/>
          <a:p>
            <a:fld id="{1ACE6AB3-8044-4419-9BD8-BD2B961F7D21}" type="datetimeFigureOut">
              <a:rPr lang="en-GB" smtClean="0"/>
              <a:t>02/04/2023</a:t>
            </a:fld>
            <a:endParaRPr lang="en-GB"/>
          </a:p>
        </p:txBody>
      </p:sp>
      <p:sp>
        <p:nvSpPr>
          <p:cNvPr id="5" name="Footer Placeholder 4">
            <a:extLst>
              <a:ext uri="{FF2B5EF4-FFF2-40B4-BE49-F238E27FC236}">
                <a16:creationId xmlns:a16="http://schemas.microsoft.com/office/drawing/2014/main" id="{5DFA3E95-B3EA-12B8-316C-F96E35E351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C42FD7-D7D8-23FB-08B1-FF0BB8197670}"/>
              </a:ext>
            </a:extLst>
          </p:cNvPr>
          <p:cNvSpPr>
            <a:spLocks noGrp="1"/>
          </p:cNvSpPr>
          <p:nvPr>
            <p:ph type="sldNum" sz="quarter" idx="12"/>
          </p:nvPr>
        </p:nvSpPr>
        <p:spPr/>
        <p:txBody>
          <a:bodyPr/>
          <a:lstStyle/>
          <a:p>
            <a:fld id="{845A0BF2-96E5-486E-B1B8-F368F8A9152A}" type="slidenum">
              <a:rPr lang="en-GB" smtClean="0"/>
              <a:t>‹#›</a:t>
            </a:fld>
            <a:endParaRPr lang="en-GB"/>
          </a:p>
        </p:txBody>
      </p:sp>
    </p:spTree>
    <p:extLst>
      <p:ext uri="{BB962C8B-B14F-4D97-AF65-F5344CB8AC3E}">
        <p14:creationId xmlns:p14="http://schemas.microsoft.com/office/powerpoint/2010/main" val="208653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195D3-60FE-73EC-EA8A-413496C5285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1A151B3-1C62-B61A-0716-16D107472DD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8EC4093-4676-5A12-50ED-38C131FBDB42}"/>
              </a:ext>
            </a:extLst>
          </p:cNvPr>
          <p:cNvSpPr>
            <a:spLocks noGrp="1"/>
          </p:cNvSpPr>
          <p:nvPr>
            <p:ph type="dt" sz="half" idx="10"/>
          </p:nvPr>
        </p:nvSpPr>
        <p:spPr/>
        <p:txBody>
          <a:bodyPr/>
          <a:lstStyle/>
          <a:p>
            <a:fld id="{1ACE6AB3-8044-4419-9BD8-BD2B961F7D21}" type="datetimeFigureOut">
              <a:rPr lang="en-GB" smtClean="0"/>
              <a:t>02/04/2023</a:t>
            </a:fld>
            <a:endParaRPr lang="en-GB"/>
          </a:p>
        </p:txBody>
      </p:sp>
      <p:sp>
        <p:nvSpPr>
          <p:cNvPr id="5" name="Footer Placeholder 4">
            <a:extLst>
              <a:ext uri="{FF2B5EF4-FFF2-40B4-BE49-F238E27FC236}">
                <a16:creationId xmlns:a16="http://schemas.microsoft.com/office/drawing/2014/main" id="{01891CB3-CA82-F59E-689B-05F6585608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2537CA-44FC-ACE0-DCB8-7A6C745CFBA0}"/>
              </a:ext>
            </a:extLst>
          </p:cNvPr>
          <p:cNvSpPr>
            <a:spLocks noGrp="1"/>
          </p:cNvSpPr>
          <p:nvPr>
            <p:ph type="sldNum" sz="quarter" idx="12"/>
          </p:nvPr>
        </p:nvSpPr>
        <p:spPr/>
        <p:txBody>
          <a:bodyPr/>
          <a:lstStyle/>
          <a:p>
            <a:fld id="{845A0BF2-96E5-486E-B1B8-F368F8A9152A}" type="slidenum">
              <a:rPr lang="en-GB" smtClean="0"/>
              <a:t>‹#›</a:t>
            </a:fld>
            <a:endParaRPr lang="en-GB"/>
          </a:p>
        </p:txBody>
      </p:sp>
    </p:spTree>
    <p:extLst>
      <p:ext uri="{BB962C8B-B14F-4D97-AF65-F5344CB8AC3E}">
        <p14:creationId xmlns:p14="http://schemas.microsoft.com/office/powerpoint/2010/main" val="11310407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5B174-1EE2-D130-BA26-743A179532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30AC50-7D01-9DD4-6B94-D34948B6861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49122CC-E911-9E47-9837-5A76DAC1717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9A10848-4E5E-787D-A3BA-E7214F8B577B}"/>
              </a:ext>
            </a:extLst>
          </p:cNvPr>
          <p:cNvSpPr>
            <a:spLocks noGrp="1"/>
          </p:cNvSpPr>
          <p:nvPr>
            <p:ph type="dt" sz="half" idx="10"/>
          </p:nvPr>
        </p:nvSpPr>
        <p:spPr/>
        <p:txBody>
          <a:bodyPr/>
          <a:lstStyle/>
          <a:p>
            <a:fld id="{1ACE6AB3-8044-4419-9BD8-BD2B961F7D21}" type="datetimeFigureOut">
              <a:rPr lang="en-GB" smtClean="0"/>
              <a:t>02/04/2023</a:t>
            </a:fld>
            <a:endParaRPr lang="en-GB"/>
          </a:p>
        </p:txBody>
      </p:sp>
      <p:sp>
        <p:nvSpPr>
          <p:cNvPr id="6" name="Footer Placeholder 5">
            <a:extLst>
              <a:ext uri="{FF2B5EF4-FFF2-40B4-BE49-F238E27FC236}">
                <a16:creationId xmlns:a16="http://schemas.microsoft.com/office/drawing/2014/main" id="{282362EA-1437-77AF-2833-FD497367E2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D2546B-CF0D-3012-2788-346AF9D58BCF}"/>
              </a:ext>
            </a:extLst>
          </p:cNvPr>
          <p:cNvSpPr>
            <a:spLocks noGrp="1"/>
          </p:cNvSpPr>
          <p:nvPr>
            <p:ph type="sldNum" sz="quarter" idx="12"/>
          </p:nvPr>
        </p:nvSpPr>
        <p:spPr/>
        <p:txBody>
          <a:bodyPr/>
          <a:lstStyle/>
          <a:p>
            <a:fld id="{845A0BF2-96E5-486E-B1B8-F368F8A9152A}" type="slidenum">
              <a:rPr lang="en-GB" smtClean="0"/>
              <a:t>‹#›</a:t>
            </a:fld>
            <a:endParaRPr lang="en-GB"/>
          </a:p>
        </p:txBody>
      </p:sp>
    </p:spTree>
    <p:extLst>
      <p:ext uri="{BB962C8B-B14F-4D97-AF65-F5344CB8AC3E}">
        <p14:creationId xmlns:p14="http://schemas.microsoft.com/office/powerpoint/2010/main" val="22571344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A1640-3CE7-17FF-F1E4-66E3788CD2D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4C12B7B-062C-2C47-2626-DB2EA098559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7B243AC-E706-1A3C-9B88-D9E0C2070FC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48B7429-7CA5-31B0-242D-FC91B1D550D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BE03B89-3CC9-F4E1-D40F-76A345E7E49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E097F92-A207-B696-D65A-B923C880E2D8}"/>
              </a:ext>
            </a:extLst>
          </p:cNvPr>
          <p:cNvSpPr>
            <a:spLocks noGrp="1"/>
          </p:cNvSpPr>
          <p:nvPr>
            <p:ph type="dt" sz="half" idx="10"/>
          </p:nvPr>
        </p:nvSpPr>
        <p:spPr/>
        <p:txBody>
          <a:bodyPr/>
          <a:lstStyle/>
          <a:p>
            <a:fld id="{1ACE6AB3-8044-4419-9BD8-BD2B961F7D21}" type="datetimeFigureOut">
              <a:rPr lang="en-GB" smtClean="0"/>
              <a:t>02/04/2023</a:t>
            </a:fld>
            <a:endParaRPr lang="en-GB"/>
          </a:p>
        </p:txBody>
      </p:sp>
      <p:sp>
        <p:nvSpPr>
          <p:cNvPr id="8" name="Footer Placeholder 7">
            <a:extLst>
              <a:ext uri="{FF2B5EF4-FFF2-40B4-BE49-F238E27FC236}">
                <a16:creationId xmlns:a16="http://schemas.microsoft.com/office/drawing/2014/main" id="{8203BD0C-53E0-35EC-C187-B6436043CE2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84F825C-768B-3B2E-EB3F-73820E207E56}"/>
              </a:ext>
            </a:extLst>
          </p:cNvPr>
          <p:cNvSpPr>
            <a:spLocks noGrp="1"/>
          </p:cNvSpPr>
          <p:nvPr>
            <p:ph type="sldNum" sz="quarter" idx="12"/>
          </p:nvPr>
        </p:nvSpPr>
        <p:spPr/>
        <p:txBody>
          <a:bodyPr/>
          <a:lstStyle/>
          <a:p>
            <a:fld id="{845A0BF2-96E5-486E-B1B8-F368F8A9152A}" type="slidenum">
              <a:rPr lang="en-GB" smtClean="0"/>
              <a:t>‹#›</a:t>
            </a:fld>
            <a:endParaRPr lang="en-GB"/>
          </a:p>
        </p:txBody>
      </p:sp>
    </p:spTree>
    <p:extLst>
      <p:ext uri="{BB962C8B-B14F-4D97-AF65-F5344CB8AC3E}">
        <p14:creationId xmlns:p14="http://schemas.microsoft.com/office/powerpoint/2010/main" val="4595235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A6309-A495-7233-F364-83A5488575D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4AC4826-8F2B-6157-6A08-FC3202846E90}"/>
              </a:ext>
            </a:extLst>
          </p:cNvPr>
          <p:cNvSpPr>
            <a:spLocks noGrp="1"/>
          </p:cNvSpPr>
          <p:nvPr>
            <p:ph type="dt" sz="half" idx="10"/>
          </p:nvPr>
        </p:nvSpPr>
        <p:spPr/>
        <p:txBody>
          <a:bodyPr/>
          <a:lstStyle/>
          <a:p>
            <a:fld id="{1ACE6AB3-8044-4419-9BD8-BD2B961F7D21}" type="datetimeFigureOut">
              <a:rPr lang="en-GB" smtClean="0"/>
              <a:t>02/04/2023</a:t>
            </a:fld>
            <a:endParaRPr lang="en-GB"/>
          </a:p>
        </p:txBody>
      </p:sp>
      <p:sp>
        <p:nvSpPr>
          <p:cNvPr id="4" name="Footer Placeholder 3">
            <a:extLst>
              <a:ext uri="{FF2B5EF4-FFF2-40B4-BE49-F238E27FC236}">
                <a16:creationId xmlns:a16="http://schemas.microsoft.com/office/drawing/2014/main" id="{724EADAA-6D8C-8609-24F3-C92793508C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3ADE6E7-7E8F-2862-02C5-CAB7D7130703}"/>
              </a:ext>
            </a:extLst>
          </p:cNvPr>
          <p:cNvSpPr>
            <a:spLocks noGrp="1"/>
          </p:cNvSpPr>
          <p:nvPr>
            <p:ph type="sldNum" sz="quarter" idx="12"/>
          </p:nvPr>
        </p:nvSpPr>
        <p:spPr/>
        <p:txBody>
          <a:bodyPr/>
          <a:lstStyle/>
          <a:p>
            <a:fld id="{845A0BF2-96E5-486E-B1B8-F368F8A9152A}" type="slidenum">
              <a:rPr lang="en-GB" smtClean="0"/>
              <a:t>‹#›</a:t>
            </a:fld>
            <a:endParaRPr lang="en-GB"/>
          </a:p>
        </p:txBody>
      </p:sp>
    </p:spTree>
    <p:extLst>
      <p:ext uri="{BB962C8B-B14F-4D97-AF65-F5344CB8AC3E}">
        <p14:creationId xmlns:p14="http://schemas.microsoft.com/office/powerpoint/2010/main" val="3851046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5C7AF4C-91AF-C97C-43A8-60D975DFC2BD}"/>
              </a:ext>
            </a:extLst>
          </p:cNvPr>
          <p:cNvSpPr>
            <a:spLocks noGrp="1"/>
          </p:cNvSpPr>
          <p:nvPr>
            <p:ph type="dt" sz="half" idx="10"/>
          </p:nvPr>
        </p:nvSpPr>
        <p:spPr/>
        <p:txBody>
          <a:bodyPr/>
          <a:lstStyle/>
          <a:p>
            <a:fld id="{1ACE6AB3-8044-4419-9BD8-BD2B961F7D21}" type="datetimeFigureOut">
              <a:rPr lang="en-GB" smtClean="0"/>
              <a:t>02/04/2023</a:t>
            </a:fld>
            <a:endParaRPr lang="en-GB"/>
          </a:p>
        </p:txBody>
      </p:sp>
      <p:sp>
        <p:nvSpPr>
          <p:cNvPr id="3" name="Footer Placeholder 2">
            <a:extLst>
              <a:ext uri="{FF2B5EF4-FFF2-40B4-BE49-F238E27FC236}">
                <a16:creationId xmlns:a16="http://schemas.microsoft.com/office/drawing/2014/main" id="{CD3BB14F-752B-536E-3E0D-CA82AB4FD09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2C55BCB-91F0-AAB7-F7B6-7CA00859872B}"/>
              </a:ext>
            </a:extLst>
          </p:cNvPr>
          <p:cNvSpPr>
            <a:spLocks noGrp="1"/>
          </p:cNvSpPr>
          <p:nvPr>
            <p:ph type="sldNum" sz="quarter" idx="12"/>
          </p:nvPr>
        </p:nvSpPr>
        <p:spPr/>
        <p:txBody>
          <a:bodyPr/>
          <a:lstStyle/>
          <a:p>
            <a:fld id="{845A0BF2-96E5-486E-B1B8-F368F8A9152A}" type="slidenum">
              <a:rPr lang="en-GB" smtClean="0"/>
              <a:t>‹#›</a:t>
            </a:fld>
            <a:endParaRPr lang="en-GB"/>
          </a:p>
        </p:txBody>
      </p:sp>
    </p:spTree>
    <p:extLst>
      <p:ext uri="{BB962C8B-B14F-4D97-AF65-F5344CB8AC3E}">
        <p14:creationId xmlns:p14="http://schemas.microsoft.com/office/powerpoint/2010/main" val="33810204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0FBE9-3F7F-DA4F-55FE-3CF4A9534DF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39D341D-0ACF-85B5-F5FE-0C61A69F077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0BA5673-779F-8BB3-ECC0-6C38889DD9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F127DD7-0523-8294-05EE-FD85697094AA}"/>
              </a:ext>
            </a:extLst>
          </p:cNvPr>
          <p:cNvSpPr>
            <a:spLocks noGrp="1"/>
          </p:cNvSpPr>
          <p:nvPr>
            <p:ph type="dt" sz="half" idx="10"/>
          </p:nvPr>
        </p:nvSpPr>
        <p:spPr/>
        <p:txBody>
          <a:bodyPr/>
          <a:lstStyle/>
          <a:p>
            <a:fld id="{1ACE6AB3-8044-4419-9BD8-BD2B961F7D21}" type="datetimeFigureOut">
              <a:rPr lang="en-GB" smtClean="0"/>
              <a:t>02/04/2023</a:t>
            </a:fld>
            <a:endParaRPr lang="en-GB"/>
          </a:p>
        </p:txBody>
      </p:sp>
      <p:sp>
        <p:nvSpPr>
          <p:cNvPr id="6" name="Footer Placeholder 5">
            <a:extLst>
              <a:ext uri="{FF2B5EF4-FFF2-40B4-BE49-F238E27FC236}">
                <a16:creationId xmlns:a16="http://schemas.microsoft.com/office/drawing/2014/main" id="{BE504D58-F4DD-6385-C92D-B7927ABB1E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304569-3A57-E127-2A5B-44B4979DDB9D}"/>
              </a:ext>
            </a:extLst>
          </p:cNvPr>
          <p:cNvSpPr>
            <a:spLocks noGrp="1"/>
          </p:cNvSpPr>
          <p:nvPr>
            <p:ph type="sldNum" sz="quarter" idx="12"/>
          </p:nvPr>
        </p:nvSpPr>
        <p:spPr/>
        <p:txBody>
          <a:bodyPr/>
          <a:lstStyle/>
          <a:p>
            <a:fld id="{845A0BF2-96E5-486E-B1B8-F368F8A9152A}" type="slidenum">
              <a:rPr lang="en-GB" smtClean="0"/>
              <a:t>‹#›</a:t>
            </a:fld>
            <a:endParaRPr lang="en-GB"/>
          </a:p>
        </p:txBody>
      </p:sp>
    </p:spTree>
    <p:extLst>
      <p:ext uri="{BB962C8B-B14F-4D97-AF65-F5344CB8AC3E}">
        <p14:creationId xmlns:p14="http://schemas.microsoft.com/office/powerpoint/2010/main" val="7020006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4931F-1BD8-2BA3-C4E3-7FDD022876E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86F28C0-8141-B3F4-FCF3-E9278E67E11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591D9CE-8208-0EC1-E608-B1905BC00F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A11DAE-DEFB-AC37-3D59-223193507DEE}"/>
              </a:ext>
            </a:extLst>
          </p:cNvPr>
          <p:cNvSpPr>
            <a:spLocks noGrp="1"/>
          </p:cNvSpPr>
          <p:nvPr>
            <p:ph type="dt" sz="half" idx="10"/>
          </p:nvPr>
        </p:nvSpPr>
        <p:spPr/>
        <p:txBody>
          <a:bodyPr/>
          <a:lstStyle/>
          <a:p>
            <a:fld id="{1ACE6AB3-8044-4419-9BD8-BD2B961F7D21}" type="datetimeFigureOut">
              <a:rPr lang="en-GB" smtClean="0"/>
              <a:t>02/04/2023</a:t>
            </a:fld>
            <a:endParaRPr lang="en-GB"/>
          </a:p>
        </p:txBody>
      </p:sp>
      <p:sp>
        <p:nvSpPr>
          <p:cNvPr id="6" name="Footer Placeholder 5">
            <a:extLst>
              <a:ext uri="{FF2B5EF4-FFF2-40B4-BE49-F238E27FC236}">
                <a16:creationId xmlns:a16="http://schemas.microsoft.com/office/drawing/2014/main" id="{86176523-6D8B-24BB-1569-98AB3036A9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49CCF0-7989-E6D0-C5D5-5289E06B007D}"/>
              </a:ext>
            </a:extLst>
          </p:cNvPr>
          <p:cNvSpPr>
            <a:spLocks noGrp="1"/>
          </p:cNvSpPr>
          <p:nvPr>
            <p:ph type="sldNum" sz="quarter" idx="12"/>
          </p:nvPr>
        </p:nvSpPr>
        <p:spPr/>
        <p:txBody>
          <a:bodyPr/>
          <a:lstStyle/>
          <a:p>
            <a:fld id="{845A0BF2-96E5-486E-B1B8-F368F8A9152A}" type="slidenum">
              <a:rPr lang="en-GB" smtClean="0"/>
              <a:t>‹#›</a:t>
            </a:fld>
            <a:endParaRPr lang="en-GB"/>
          </a:p>
        </p:txBody>
      </p:sp>
    </p:spTree>
    <p:extLst>
      <p:ext uri="{BB962C8B-B14F-4D97-AF65-F5344CB8AC3E}">
        <p14:creationId xmlns:p14="http://schemas.microsoft.com/office/powerpoint/2010/main" val="17308133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9FB23-7DDB-B7C4-D385-1F3356AC54E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1C9E02-7ECD-CBA1-607C-9CB2FE168D1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827DD8-B258-B895-27A3-66B785E7EB52}"/>
              </a:ext>
            </a:extLst>
          </p:cNvPr>
          <p:cNvSpPr>
            <a:spLocks noGrp="1"/>
          </p:cNvSpPr>
          <p:nvPr>
            <p:ph type="dt" sz="half" idx="10"/>
          </p:nvPr>
        </p:nvSpPr>
        <p:spPr/>
        <p:txBody>
          <a:bodyPr/>
          <a:lstStyle/>
          <a:p>
            <a:fld id="{1ACE6AB3-8044-4419-9BD8-BD2B961F7D21}" type="datetimeFigureOut">
              <a:rPr lang="en-GB" smtClean="0"/>
              <a:t>02/04/2023</a:t>
            </a:fld>
            <a:endParaRPr lang="en-GB"/>
          </a:p>
        </p:txBody>
      </p:sp>
      <p:sp>
        <p:nvSpPr>
          <p:cNvPr id="5" name="Footer Placeholder 4">
            <a:extLst>
              <a:ext uri="{FF2B5EF4-FFF2-40B4-BE49-F238E27FC236}">
                <a16:creationId xmlns:a16="http://schemas.microsoft.com/office/drawing/2014/main" id="{FD088808-B1B9-C7BE-D1C3-04284D4550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43F448-EDC8-5CB6-31FA-B7C4C2370802}"/>
              </a:ext>
            </a:extLst>
          </p:cNvPr>
          <p:cNvSpPr>
            <a:spLocks noGrp="1"/>
          </p:cNvSpPr>
          <p:nvPr>
            <p:ph type="sldNum" sz="quarter" idx="12"/>
          </p:nvPr>
        </p:nvSpPr>
        <p:spPr/>
        <p:txBody>
          <a:bodyPr/>
          <a:lstStyle/>
          <a:p>
            <a:fld id="{845A0BF2-96E5-486E-B1B8-F368F8A9152A}" type="slidenum">
              <a:rPr lang="en-GB" smtClean="0"/>
              <a:t>‹#›</a:t>
            </a:fld>
            <a:endParaRPr lang="en-GB"/>
          </a:p>
        </p:txBody>
      </p:sp>
    </p:spTree>
    <p:extLst>
      <p:ext uri="{BB962C8B-B14F-4D97-AF65-F5344CB8AC3E}">
        <p14:creationId xmlns:p14="http://schemas.microsoft.com/office/powerpoint/2010/main" val="27195367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981E8C6-EF03-48BA-A52F-4DB127EBD5D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D8D9BCF-1DB3-8AA2-6C14-66476A27D76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0F575B-D77B-1EA8-19B3-E3ED5DA7AFD0}"/>
              </a:ext>
            </a:extLst>
          </p:cNvPr>
          <p:cNvSpPr>
            <a:spLocks noGrp="1"/>
          </p:cNvSpPr>
          <p:nvPr>
            <p:ph type="dt" sz="half" idx="10"/>
          </p:nvPr>
        </p:nvSpPr>
        <p:spPr/>
        <p:txBody>
          <a:bodyPr/>
          <a:lstStyle/>
          <a:p>
            <a:fld id="{1ACE6AB3-8044-4419-9BD8-BD2B961F7D21}" type="datetimeFigureOut">
              <a:rPr lang="en-GB" smtClean="0"/>
              <a:t>02/04/2023</a:t>
            </a:fld>
            <a:endParaRPr lang="en-GB"/>
          </a:p>
        </p:txBody>
      </p:sp>
      <p:sp>
        <p:nvSpPr>
          <p:cNvPr id="5" name="Footer Placeholder 4">
            <a:extLst>
              <a:ext uri="{FF2B5EF4-FFF2-40B4-BE49-F238E27FC236}">
                <a16:creationId xmlns:a16="http://schemas.microsoft.com/office/drawing/2014/main" id="{9FDD11F0-F40C-B95C-66F6-063EA4190E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8385EA-6303-BC4C-0537-2C6C8D118361}"/>
              </a:ext>
            </a:extLst>
          </p:cNvPr>
          <p:cNvSpPr>
            <a:spLocks noGrp="1"/>
          </p:cNvSpPr>
          <p:nvPr>
            <p:ph type="sldNum" sz="quarter" idx="12"/>
          </p:nvPr>
        </p:nvSpPr>
        <p:spPr/>
        <p:txBody>
          <a:bodyPr/>
          <a:lstStyle/>
          <a:p>
            <a:fld id="{845A0BF2-96E5-486E-B1B8-F368F8A9152A}" type="slidenum">
              <a:rPr lang="en-GB" smtClean="0"/>
              <a:t>‹#›</a:t>
            </a:fld>
            <a:endParaRPr lang="en-GB"/>
          </a:p>
        </p:txBody>
      </p:sp>
    </p:spTree>
    <p:extLst>
      <p:ext uri="{BB962C8B-B14F-4D97-AF65-F5344CB8AC3E}">
        <p14:creationId xmlns:p14="http://schemas.microsoft.com/office/powerpoint/2010/main" val="34677203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BA5A05C-52EC-3228-1E83-98E8BDB0A93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D0E6C90-C4DD-ACE3-0117-8857544C956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B0FD80-0868-378A-D751-19FB7573C32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ACE6AB3-8044-4419-9BD8-BD2B961F7D21}" type="datetimeFigureOut">
              <a:rPr lang="en-GB" smtClean="0"/>
              <a:t>02/04/2023</a:t>
            </a:fld>
            <a:endParaRPr lang="en-GB"/>
          </a:p>
        </p:txBody>
      </p:sp>
      <p:sp>
        <p:nvSpPr>
          <p:cNvPr id="5" name="Footer Placeholder 4">
            <a:extLst>
              <a:ext uri="{FF2B5EF4-FFF2-40B4-BE49-F238E27FC236}">
                <a16:creationId xmlns:a16="http://schemas.microsoft.com/office/drawing/2014/main" id="{4BB1DA47-736A-6F75-B0C0-1CADBFF86F6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41DB402-DC99-D872-0D47-61AA6A8B92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5A0BF2-96E5-486E-B1B8-F368F8A9152A}" type="slidenum">
              <a:rPr lang="en-GB" smtClean="0"/>
              <a:t>‹#›</a:t>
            </a:fld>
            <a:endParaRPr lang="en-GB"/>
          </a:p>
        </p:txBody>
      </p:sp>
    </p:spTree>
    <p:extLst>
      <p:ext uri="{BB962C8B-B14F-4D97-AF65-F5344CB8AC3E}">
        <p14:creationId xmlns:p14="http://schemas.microsoft.com/office/powerpoint/2010/main" val="16658470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hyperlink" Target="https://www.investopedia.com/terms/p/partnership.asp"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hyperlink" Target="https://www.mindtools.com/amtbj63/swot-analysis"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hyperlink" Target="https://www.studysmarter.co.uk/explanations/marketing/customer-driven-marketing-strategy/concentrated-marketing/"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hyperlink" Target="https://www.coursera.org/articles/4-ps-of-marketing"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hyperlink" Target="https://www.investopedia.com/financial-edge/1112/small-business-financing-debt-or-equity.aspx#:~:text=Start%2Dup%20small%20businesses%20may,own%20part%20of%20the%20business." TargetMode="Externa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hyperlink" Target="https://www.investopedia.com/financial-edge/1112/small-business-financing-debt-or-equity.aspx#:~:text=Start%2Dup%20small%20businesses%20may,own%20part%20of%20the%20business." TargetMode="External"/><Relationship Id="rId3" Type="http://schemas.openxmlformats.org/officeDocument/2006/relationships/hyperlink" Target="https://www.eurodriveuk.com/everything-to-know-about-minibus-hire/" TargetMode="External"/><Relationship Id="rId7" Type="http://schemas.openxmlformats.org/officeDocument/2006/relationships/hyperlink" Target="https://www.studysmarter.co.uk/explanations/marketing/customer-driven-marketing-strategy/concentrated-marketing/" TargetMode="External"/><Relationship Id="rId2" Type="http://schemas.openxmlformats.org/officeDocument/2006/relationships/hyperlink" Target="https://healthwire.pk/healthcare/10-important-things-your-children-need-for-healthy-growth-and-happy-life/" TargetMode="External"/><Relationship Id="rId1" Type="http://schemas.openxmlformats.org/officeDocument/2006/relationships/slideLayout" Target="../slideLayouts/slideLayout7.xml"/><Relationship Id="rId6" Type="http://schemas.openxmlformats.org/officeDocument/2006/relationships/hyperlink" Target="https://www.coursera.org/articles/4-ps-of-marketing" TargetMode="External"/><Relationship Id="rId5" Type="http://schemas.openxmlformats.org/officeDocument/2006/relationships/hyperlink" Target="https://www.mindtools.com/amtbj63/swot-analysis" TargetMode="External"/><Relationship Id="rId4" Type="http://schemas.openxmlformats.org/officeDocument/2006/relationships/hyperlink" Target="https://www.investopedia.com/terms/p/partnership.as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34" name="Picture 10" descr="Cartoon School Bus with Happy Students | Ônibus escolar, Crianças felizes,  Onibus infantil">
            <a:extLst>
              <a:ext uri="{FF2B5EF4-FFF2-40B4-BE49-F238E27FC236}">
                <a16:creationId xmlns:a16="http://schemas.microsoft.com/office/drawing/2014/main" id="{5B79DC9C-55B1-A904-35CD-174FD734C7E8}"/>
              </a:ext>
            </a:extLst>
          </p:cNvPr>
          <p:cNvPicPr>
            <a:picLocks noChangeAspect="1" noChangeArrowheads="1"/>
          </p:cNvPicPr>
          <p:nvPr/>
        </p:nvPicPr>
        <p:blipFill>
          <a:blip r:embed="rId2">
            <a:alphaModFix amt="56000"/>
            <a:extLst>
              <a:ext uri="{28A0092B-C50C-407E-A947-70E740481C1C}">
                <a14:useLocalDpi xmlns:a14="http://schemas.microsoft.com/office/drawing/2010/main" val="0"/>
              </a:ext>
            </a:extLst>
          </a:blip>
          <a:srcRect/>
          <a:stretch>
            <a:fillRect/>
          </a:stretch>
        </p:blipFill>
        <p:spPr bwMode="auto">
          <a:xfrm>
            <a:off x="526473" y="0"/>
            <a:ext cx="11275913"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686DA3E-5B09-89C6-0BD5-FDB82F478636}"/>
              </a:ext>
            </a:extLst>
          </p:cNvPr>
          <p:cNvSpPr>
            <a:spLocks noGrp="1"/>
          </p:cNvSpPr>
          <p:nvPr>
            <p:ph type="ctrTitle"/>
          </p:nvPr>
        </p:nvSpPr>
        <p:spPr>
          <a:xfrm>
            <a:off x="190831" y="571769"/>
            <a:ext cx="11545294" cy="5714462"/>
          </a:xfrm>
        </p:spPr>
        <p:txBody>
          <a:bodyPr>
            <a:noAutofit/>
          </a:bodyPr>
          <a:lstStyle/>
          <a:p>
            <a:r>
              <a:rPr lang="en-GB" sz="20000" b="1" dirty="0">
                <a:solidFill>
                  <a:srgbClr val="FF3399"/>
                </a:solidFill>
                <a:latin typeface="Algerian" panose="04020705040A02060702" pitchFamily="82" charset="0"/>
              </a:rPr>
              <a:t>Business </a:t>
            </a:r>
            <a:br>
              <a:rPr lang="en-GB" sz="20000" b="1" dirty="0">
                <a:solidFill>
                  <a:srgbClr val="FF3399"/>
                </a:solidFill>
                <a:latin typeface="Algerian" panose="04020705040A02060702" pitchFamily="82" charset="0"/>
              </a:rPr>
            </a:br>
            <a:r>
              <a:rPr lang="en-GB" sz="20000" b="1" dirty="0">
                <a:solidFill>
                  <a:srgbClr val="FF3399"/>
                </a:solidFill>
                <a:latin typeface="Algerian" panose="04020705040A02060702" pitchFamily="82" charset="0"/>
              </a:rPr>
              <a:t>Plan</a:t>
            </a:r>
          </a:p>
        </p:txBody>
      </p:sp>
    </p:spTree>
    <p:extLst>
      <p:ext uri="{BB962C8B-B14F-4D97-AF65-F5344CB8AC3E}">
        <p14:creationId xmlns:p14="http://schemas.microsoft.com/office/powerpoint/2010/main" val="2659039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1034"/>
                                        </p:tgtEl>
                                        <p:attrNameLst>
                                          <p:attrName>style.visibility</p:attrName>
                                        </p:attrNameLst>
                                      </p:cBhvr>
                                      <p:to>
                                        <p:strVal val="visible"/>
                                      </p:to>
                                    </p:set>
                                    <p:animEffect transition="in" filter="fade">
                                      <p:cBhvr>
                                        <p:cTn id="7" dur="2000"/>
                                        <p:tgtEl>
                                          <p:spTgt spid="1034"/>
                                        </p:tgtEl>
                                      </p:cBhvr>
                                    </p:animEffect>
                                    <p:anim calcmode="lin" valueType="num">
                                      <p:cBhvr>
                                        <p:cTn id="8" dur="2000" fill="hold"/>
                                        <p:tgtEl>
                                          <p:spTgt spid="1034"/>
                                        </p:tgtEl>
                                        <p:attrNameLst>
                                          <p:attrName>ppt_w</p:attrName>
                                        </p:attrNameLst>
                                      </p:cBhvr>
                                      <p:tavLst>
                                        <p:tav tm="0" fmla="#ppt_w*sin(2.5*pi*$)">
                                          <p:val>
                                            <p:fltVal val="0"/>
                                          </p:val>
                                        </p:tav>
                                        <p:tav tm="100000">
                                          <p:val>
                                            <p:fltVal val="1"/>
                                          </p:val>
                                        </p:tav>
                                      </p:tavLst>
                                    </p:anim>
                                    <p:anim calcmode="lin" valueType="num">
                                      <p:cBhvr>
                                        <p:cTn id="9" dur="2000" fill="hold"/>
                                        <p:tgtEl>
                                          <p:spTgt spid="1034"/>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wipe(down)">
                                      <p:cBhvr>
                                        <p:cTn id="14" dur="580">
                                          <p:stCondLst>
                                            <p:cond delay="0"/>
                                          </p:stCondLst>
                                        </p:cTn>
                                        <p:tgtEl>
                                          <p:spTgt spid="2"/>
                                        </p:tgtEl>
                                      </p:cBhvr>
                                    </p:animEffect>
                                    <p:anim calcmode="lin" valueType="num">
                                      <p:cBhvr>
                                        <p:cTn id="15"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20" dur="26">
                                          <p:stCondLst>
                                            <p:cond delay="650"/>
                                          </p:stCondLst>
                                        </p:cTn>
                                        <p:tgtEl>
                                          <p:spTgt spid="2"/>
                                        </p:tgtEl>
                                      </p:cBhvr>
                                      <p:to x="100000" y="60000"/>
                                    </p:animScale>
                                    <p:animScale>
                                      <p:cBhvr>
                                        <p:cTn id="21" dur="166" decel="50000">
                                          <p:stCondLst>
                                            <p:cond delay="676"/>
                                          </p:stCondLst>
                                        </p:cTn>
                                        <p:tgtEl>
                                          <p:spTgt spid="2"/>
                                        </p:tgtEl>
                                      </p:cBhvr>
                                      <p:to x="100000" y="100000"/>
                                    </p:animScale>
                                    <p:animScale>
                                      <p:cBhvr>
                                        <p:cTn id="22" dur="26">
                                          <p:stCondLst>
                                            <p:cond delay="1312"/>
                                          </p:stCondLst>
                                        </p:cTn>
                                        <p:tgtEl>
                                          <p:spTgt spid="2"/>
                                        </p:tgtEl>
                                      </p:cBhvr>
                                      <p:to x="100000" y="80000"/>
                                    </p:animScale>
                                    <p:animScale>
                                      <p:cBhvr>
                                        <p:cTn id="23" dur="166" decel="50000">
                                          <p:stCondLst>
                                            <p:cond delay="1338"/>
                                          </p:stCondLst>
                                        </p:cTn>
                                        <p:tgtEl>
                                          <p:spTgt spid="2"/>
                                        </p:tgtEl>
                                      </p:cBhvr>
                                      <p:to x="100000" y="100000"/>
                                    </p:animScale>
                                    <p:animScale>
                                      <p:cBhvr>
                                        <p:cTn id="24" dur="26">
                                          <p:stCondLst>
                                            <p:cond delay="1642"/>
                                          </p:stCondLst>
                                        </p:cTn>
                                        <p:tgtEl>
                                          <p:spTgt spid="2"/>
                                        </p:tgtEl>
                                      </p:cBhvr>
                                      <p:to x="100000" y="90000"/>
                                    </p:animScale>
                                    <p:animScale>
                                      <p:cBhvr>
                                        <p:cTn id="25" dur="166" decel="50000">
                                          <p:stCondLst>
                                            <p:cond delay="1668"/>
                                          </p:stCondLst>
                                        </p:cTn>
                                        <p:tgtEl>
                                          <p:spTgt spid="2"/>
                                        </p:tgtEl>
                                      </p:cBhvr>
                                      <p:to x="100000" y="100000"/>
                                    </p:animScale>
                                    <p:animScale>
                                      <p:cBhvr>
                                        <p:cTn id="26" dur="26">
                                          <p:stCondLst>
                                            <p:cond delay="1808"/>
                                          </p:stCondLst>
                                        </p:cTn>
                                        <p:tgtEl>
                                          <p:spTgt spid="2"/>
                                        </p:tgtEl>
                                      </p:cBhvr>
                                      <p:to x="100000" y="95000"/>
                                    </p:animScale>
                                    <p:animScale>
                                      <p:cBhvr>
                                        <p:cTn id="27"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BFD5F70-0946-6E71-86FE-4945B2C85ACF}"/>
              </a:ext>
            </a:extLst>
          </p:cNvPr>
          <p:cNvSpPr txBox="1"/>
          <p:nvPr/>
        </p:nvSpPr>
        <p:spPr>
          <a:xfrm>
            <a:off x="532737" y="644056"/>
            <a:ext cx="11330609" cy="5591274"/>
          </a:xfrm>
          <a:prstGeom prst="rect">
            <a:avLst/>
          </a:prstGeom>
          <a:noFill/>
        </p:spPr>
        <p:txBody>
          <a:bodyPr wrap="square" rtlCol="0">
            <a:spAutoFit/>
          </a:bodyPr>
          <a:lstStyle/>
          <a:p>
            <a:pPr algn="ctr">
              <a:lnSpc>
                <a:spcPct val="150000"/>
              </a:lnSpc>
              <a:spcAft>
                <a:spcPts val="800"/>
              </a:spcAft>
            </a:pPr>
            <a:r>
              <a:rPr lang="en-GB" sz="3600" b="1" dirty="0">
                <a:effectLst/>
                <a:latin typeface="Arial" panose="020B0604020202020204" pitchFamily="34" charset="0"/>
                <a:ea typeface="DengXian" panose="02010600030101010101" pitchFamily="2" charset="-122"/>
                <a:cs typeface="Arial" panose="020B0604020202020204" pitchFamily="34" charset="0"/>
              </a:rPr>
              <a:t>Shbana Bilkis Begum</a:t>
            </a:r>
          </a:p>
          <a:p>
            <a:pPr algn="ctr">
              <a:lnSpc>
                <a:spcPct val="150000"/>
              </a:lnSpc>
              <a:spcAft>
                <a:spcPts val="800"/>
              </a:spcAft>
            </a:pPr>
            <a:r>
              <a:rPr lang="en-GB" sz="3600" b="1" dirty="0">
                <a:effectLst/>
                <a:latin typeface="Arial" panose="020B0604020202020204" pitchFamily="34" charset="0"/>
                <a:ea typeface="DengXian" panose="02010600030101010101" pitchFamily="2" charset="-122"/>
                <a:cs typeface="Arial" panose="020B0604020202020204" pitchFamily="34" charset="0"/>
              </a:rPr>
              <a:t>2120023</a:t>
            </a:r>
          </a:p>
          <a:p>
            <a:pPr algn="ctr">
              <a:lnSpc>
                <a:spcPct val="150000"/>
              </a:lnSpc>
              <a:spcAft>
                <a:spcPts val="800"/>
              </a:spcAft>
            </a:pPr>
            <a:r>
              <a:rPr lang="en-GB" sz="3600" b="1" dirty="0">
                <a:effectLst/>
                <a:latin typeface="Arial" panose="020B0604020202020204" pitchFamily="34" charset="0"/>
                <a:ea typeface="DengXian" panose="02010600030101010101" pitchFamily="2" charset="-122"/>
                <a:cs typeface="Arial" panose="020B0604020202020204" pitchFamily="34" charset="0"/>
              </a:rPr>
              <a:t>BMSW4006</a:t>
            </a:r>
          </a:p>
          <a:p>
            <a:pPr algn="ctr">
              <a:lnSpc>
                <a:spcPct val="150000"/>
              </a:lnSpc>
              <a:spcAft>
                <a:spcPts val="800"/>
              </a:spcAft>
            </a:pPr>
            <a:r>
              <a:rPr lang="en-GB" sz="3600" b="1" dirty="0">
                <a:effectLst/>
                <a:latin typeface="Arial" panose="020B0604020202020204" pitchFamily="34" charset="0"/>
                <a:ea typeface="DengXian" panose="02010600030101010101" pitchFamily="2" charset="-122"/>
                <a:cs typeface="Arial" panose="020B0604020202020204" pitchFamily="34" charset="0"/>
              </a:rPr>
              <a:t>Managing Enterprise in the 21</a:t>
            </a:r>
            <a:r>
              <a:rPr lang="en-GB" sz="3600" b="1" baseline="30000" dirty="0">
                <a:effectLst/>
                <a:latin typeface="Arial" panose="020B0604020202020204" pitchFamily="34" charset="0"/>
                <a:ea typeface="DengXian" panose="02010600030101010101" pitchFamily="2" charset="-122"/>
                <a:cs typeface="Arial" panose="020B0604020202020204" pitchFamily="34" charset="0"/>
              </a:rPr>
              <a:t>st</a:t>
            </a:r>
            <a:r>
              <a:rPr lang="en-GB" sz="3600" b="1" dirty="0">
                <a:effectLst/>
                <a:latin typeface="Arial" panose="020B0604020202020204" pitchFamily="34" charset="0"/>
                <a:ea typeface="DengXian" panose="02010600030101010101" pitchFamily="2" charset="-122"/>
                <a:cs typeface="Arial" panose="020B0604020202020204" pitchFamily="34" charset="0"/>
              </a:rPr>
              <a:t> Century</a:t>
            </a:r>
          </a:p>
          <a:p>
            <a:pPr algn="ctr">
              <a:lnSpc>
                <a:spcPct val="150000"/>
              </a:lnSpc>
              <a:spcAft>
                <a:spcPts val="800"/>
              </a:spcAft>
            </a:pPr>
            <a:r>
              <a:rPr lang="en-GB" sz="6000" b="1" dirty="0">
                <a:solidFill>
                  <a:srgbClr val="FF00FF"/>
                </a:solidFill>
                <a:latin typeface="Algerian" panose="04020705040A02060702" pitchFamily="82" charset="0"/>
                <a:ea typeface="DengXian" panose="02010600030101010101" pitchFamily="2" charset="-122"/>
                <a:cs typeface="Arial" panose="020B0604020202020204" pitchFamily="34" charset="0"/>
              </a:rPr>
              <a:t>SHBANA’S SAFETY LTD</a:t>
            </a:r>
            <a:endParaRPr lang="en-GB" sz="6000" b="1" dirty="0">
              <a:solidFill>
                <a:srgbClr val="FF00FF"/>
              </a:solidFill>
              <a:effectLst/>
              <a:latin typeface="Algerian" panose="04020705040A02060702" pitchFamily="82"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40203991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FD73D85-448C-3804-A967-D47EAD840A75}"/>
              </a:ext>
            </a:extLst>
          </p:cNvPr>
          <p:cNvSpPr txBox="1"/>
          <p:nvPr/>
        </p:nvSpPr>
        <p:spPr>
          <a:xfrm>
            <a:off x="1472316" y="48246"/>
            <a:ext cx="9247368" cy="2123658"/>
          </a:xfrm>
          <a:prstGeom prst="rect">
            <a:avLst/>
          </a:prstGeom>
          <a:noFill/>
        </p:spPr>
        <p:txBody>
          <a:bodyPr wrap="square" rtlCol="0">
            <a:spAutoFit/>
          </a:bodyPr>
          <a:lstStyle/>
          <a:p>
            <a:pPr algn="ctr"/>
            <a:r>
              <a:rPr lang="en-GB" sz="6600" b="1" dirty="0">
                <a:solidFill>
                  <a:srgbClr val="FF0000"/>
                </a:solidFill>
                <a:latin typeface="Algerian" panose="04020705040A02060702" pitchFamily="82" charset="0"/>
                <a:cs typeface="Arial" panose="020B0604020202020204" pitchFamily="34" charset="0"/>
              </a:rPr>
              <a:t>Business/company overview</a:t>
            </a:r>
          </a:p>
        </p:txBody>
      </p:sp>
      <p:sp>
        <p:nvSpPr>
          <p:cNvPr id="3" name="TextBox 2">
            <a:extLst>
              <a:ext uri="{FF2B5EF4-FFF2-40B4-BE49-F238E27FC236}">
                <a16:creationId xmlns:a16="http://schemas.microsoft.com/office/drawing/2014/main" id="{53693D0A-5EBC-B129-5136-574592E8C586}"/>
              </a:ext>
            </a:extLst>
          </p:cNvPr>
          <p:cNvSpPr txBox="1"/>
          <p:nvPr/>
        </p:nvSpPr>
        <p:spPr>
          <a:xfrm>
            <a:off x="376491" y="2171904"/>
            <a:ext cx="7391933" cy="3139321"/>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We are a company that wants to help children go to and come back from school safely. </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We will be providing the service for children from year 1 to year 9. </a:t>
            </a:r>
          </a:p>
          <a:p>
            <a:endParaRPr lang="en-GB" sz="2200" dirty="0">
              <a:latin typeface="Arial" panose="020B0604020202020204" pitchFamily="34" charset="0"/>
              <a:cs typeface="Arial" panose="020B0604020202020204" pitchFamily="34" charset="0"/>
            </a:endParaRPr>
          </a:p>
          <a:p>
            <a:endParaRPr lang="en-GB" sz="2200" dirty="0">
              <a:latin typeface="Arial" panose="020B0604020202020204" pitchFamily="34" charset="0"/>
              <a:cs typeface="Arial" panose="020B0604020202020204" pitchFamily="34" charset="0"/>
            </a:endParaRPr>
          </a:p>
          <a:p>
            <a:endParaRPr lang="en-GB" sz="2200" dirty="0">
              <a:latin typeface="Arial" panose="020B0604020202020204" pitchFamily="34" charset="0"/>
              <a:cs typeface="Arial" panose="020B0604020202020204" pitchFamily="34" charset="0"/>
            </a:endParaRPr>
          </a:p>
          <a:p>
            <a:endParaRPr lang="en-GB" sz="2200" dirty="0">
              <a:latin typeface="Arial" panose="020B0604020202020204" pitchFamily="34" charset="0"/>
              <a:cs typeface="Arial" panose="020B0604020202020204" pitchFamily="34" charset="0"/>
            </a:endParaRPr>
          </a:p>
        </p:txBody>
      </p:sp>
      <p:pic>
        <p:nvPicPr>
          <p:cNvPr id="2052" name="Picture 4" descr="Children Healthy Growth">
            <a:extLst>
              <a:ext uri="{FF2B5EF4-FFF2-40B4-BE49-F238E27FC236}">
                <a16:creationId xmlns:a16="http://schemas.microsoft.com/office/drawing/2014/main" id="{9C17D29B-16CF-60E8-164B-2C4D939764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44851" y="1584741"/>
            <a:ext cx="3900536" cy="2601657"/>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ford white minibus">
            <a:extLst>
              <a:ext uri="{FF2B5EF4-FFF2-40B4-BE49-F238E27FC236}">
                <a16:creationId xmlns:a16="http://schemas.microsoft.com/office/drawing/2014/main" id="{23547E6A-6F1D-CB96-4205-0470DB3976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59736" y="4255545"/>
            <a:ext cx="3585651" cy="255420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6569930-A8D1-0BE7-9DF6-217D98C43031}"/>
              </a:ext>
            </a:extLst>
          </p:cNvPr>
          <p:cNvSpPr txBox="1"/>
          <p:nvPr/>
        </p:nvSpPr>
        <p:spPr>
          <a:xfrm>
            <a:off x="376491" y="3989145"/>
            <a:ext cx="7614570" cy="2462213"/>
          </a:xfrm>
          <a:prstGeom prst="rect">
            <a:avLst/>
          </a:prstGeom>
          <a:noFill/>
        </p:spPr>
        <p:txBody>
          <a:bodyPr wrap="square">
            <a:spAutoFit/>
          </a:bodyPr>
          <a:lstStyle/>
          <a:p>
            <a:r>
              <a:rPr lang="en-GB" sz="2200" dirty="0">
                <a:latin typeface="Arial" panose="020B0604020202020204" pitchFamily="34" charset="0"/>
                <a:cs typeface="Arial" panose="020B0604020202020204" pitchFamily="34" charset="0"/>
              </a:rPr>
              <a:t>The reason we have chosen these year groups is because we want to stop children being late to school, being safe on the roads and also stop the older children from being physically and verbally abused by other children and adults. </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This will also help parents to keep their jobs and keep their time management well within their work.</a:t>
            </a:r>
          </a:p>
        </p:txBody>
      </p:sp>
    </p:spTree>
    <p:extLst>
      <p:ext uri="{BB962C8B-B14F-4D97-AF65-F5344CB8AC3E}">
        <p14:creationId xmlns:p14="http://schemas.microsoft.com/office/powerpoint/2010/main" val="1040297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circle(in)">
                                      <p:cBhvr>
                                        <p:cTn id="12"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5D03BDA-32B3-EDD6-58A5-C5F5096FB601}"/>
              </a:ext>
            </a:extLst>
          </p:cNvPr>
          <p:cNvSpPr txBox="1"/>
          <p:nvPr/>
        </p:nvSpPr>
        <p:spPr>
          <a:xfrm>
            <a:off x="1472316" y="-110780"/>
            <a:ext cx="9247368" cy="1138773"/>
          </a:xfrm>
          <a:prstGeom prst="rect">
            <a:avLst/>
          </a:prstGeom>
          <a:noFill/>
        </p:spPr>
        <p:txBody>
          <a:bodyPr wrap="square" rtlCol="0">
            <a:spAutoFit/>
          </a:bodyPr>
          <a:lstStyle/>
          <a:p>
            <a:pPr algn="ctr"/>
            <a:r>
              <a:rPr lang="en-GB" sz="6600" b="1" dirty="0">
                <a:solidFill>
                  <a:srgbClr val="FF0000"/>
                </a:solidFill>
                <a:latin typeface="Algerian" panose="04020705040A02060702" pitchFamily="82" charset="0"/>
                <a:cs typeface="Arial" panose="020B0604020202020204" pitchFamily="34" charset="0"/>
              </a:rPr>
              <a:t>Product and service</a:t>
            </a:r>
          </a:p>
        </p:txBody>
      </p:sp>
      <p:sp>
        <p:nvSpPr>
          <p:cNvPr id="4" name="TextBox 3">
            <a:extLst>
              <a:ext uri="{FF2B5EF4-FFF2-40B4-BE49-F238E27FC236}">
                <a16:creationId xmlns:a16="http://schemas.microsoft.com/office/drawing/2014/main" id="{E0EABD81-72F9-03DA-8459-E8BD205F7A4C}"/>
              </a:ext>
            </a:extLst>
          </p:cNvPr>
          <p:cNvSpPr txBox="1"/>
          <p:nvPr/>
        </p:nvSpPr>
        <p:spPr>
          <a:xfrm>
            <a:off x="278296" y="1099555"/>
            <a:ext cx="6170212" cy="5693866"/>
          </a:xfrm>
          <a:prstGeom prst="rect">
            <a:avLst/>
          </a:prstGeom>
          <a:noFill/>
          <a:ln>
            <a:solidFill>
              <a:schemeClr val="tx1"/>
            </a:solidFill>
          </a:ln>
        </p:spPr>
        <p:txBody>
          <a:bodyPr wrap="square" rtlCol="0">
            <a:spAutoFit/>
          </a:bodyPr>
          <a:lstStyle/>
          <a:p>
            <a:pPr algn="ctr"/>
            <a:r>
              <a:rPr lang="en-GB" sz="4000" dirty="0">
                <a:latin typeface="Arial" panose="020B0604020202020204" pitchFamily="34" charset="0"/>
                <a:cs typeface="Arial" panose="020B0604020202020204" pitchFamily="34" charset="0"/>
              </a:rPr>
              <a:t>Products Needed:</a:t>
            </a:r>
          </a:p>
          <a:p>
            <a:pPr algn="ctr"/>
            <a:endParaRPr lang="en-GB" sz="2700" dirty="0">
              <a:latin typeface="Arial" panose="020B0604020202020204" pitchFamily="34" charset="0"/>
              <a:cs typeface="Arial" panose="020B0604020202020204" pitchFamily="34" charset="0"/>
            </a:endParaRPr>
          </a:p>
          <a:p>
            <a:pPr algn="ctr"/>
            <a:r>
              <a:rPr lang="en-GB" sz="2700" dirty="0">
                <a:latin typeface="Arial" panose="020B0604020202020204" pitchFamily="34" charset="0"/>
                <a:cs typeface="Arial" panose="020B0604020202020204" pitchFamily="34" charset="0"/>
              </a:rPr>
              <a:t>4 Minibuses</a:t>
            </a:r>
          </a:p>
          <a:p>
            <a:pPr algn="ctr"/>
            <a:endParaRPr lang="en-GB" sz="2700" dirty="0">
              <a:latin typeface="Arial" panose="020B0604020202020204" pitchFamily="34" charset="0"/>
              <a:cs typeface="Arial" panose="020B0604020202020204" pitchFamily="34" charset="0"/>
            </a:endParaRPr>
          </a:p>
          <a:p>
            <a:pPr algn="ctr"/>
            <a:r>
              <a:rPr lang="en-GB" sz="2700" dirty="0">
                <a:latin typeface="Arial" panose="020B0604020202020204" pitchFamily="34" charset="0"/>
                <a:cs typeface="Arial" panose="020B0604020202020204" pitchFamily="34" charset="0"/>
              </a:rPr>
              <a:t>4 Drivers</a:t>
            </a:r>
          </a:p>
          <a:p>
            <a:pPr algn="ctr"/>
            <a:endParaRPr lang="en-GB" sz="2700" dirty="0">
              <a:latin typeface="Arial" panose="020B0604020202020204" pitchFamily="34" charset="0"/>
              <a:cs typeface="Arial" panose="020B0604020202020204" pitchFamily="34" charset="0"/>
            </a:endParaRPr>
          </a:p>
          <a:p>
            <a:pPr algn="ctr"/>
            <a:r>
              <a:rPr lang="en-GB" sz="2700" dirty="0">
                <a:latin typeface="Arial" panose="020B0604020202020204" pitchFamily="34" charset="0"/>
                <a:cs typeface="Arial" panose="020B0604020202020204" pitchFamily="34" charset="0"/>
              </a:rPr>
              <a:t>4 Assistants</a:t>
            </a:r>
          </a:p>
          <a:p>
            <a:pPr algn="ctr"/>
            <a:endParaRPr lang="en-GB" sz="2700" dirty="0">
              <a:latin typeface="Arial" panose="020B0604020202020204" pitchFamily="34" charset="0"/>
              <a:cs typeface="Arial" panose="020B0604020202020204" pitchFamily="34" charset="0"/>
            </a:endParaRPr>
          </a:p>
          <a:p>
            <a:pPr algn="ctr"/>
            <a:r>
              <a:rPr lang="en-GB" sz="2700" dirty="0">
                <a:latin typeface="Arial" panose="020B0604020202020204" pitchFamily="34" charset="0"/>
                <a:cs typeface="Arial" panose="020B0604020202020204" pitchFamily="34" charset="0"/>
              </a:rPr>
              <a:t>Water Bottles</a:t>
            </a:r>
          </a:p>
          <a:p>
            <a:pPr algn="ctr"/>
            <a:endParaRPr lang="en-GB" sz="2700" dirty="0">
              <a:latin typeface="Arial" panose="020B0604020202020204" pitchFamily="34" charset="0"/>
              <a:cs typeface="Arial" panose="020B0604020202020204" pitchFamily="34" charset="0"/>
            </a:endParaRPr>
          </a:p>
          <a:p>
            <a:pPr algn="ctr"/>
            <a:r>
              <a:rPr lang="en-GB" sz="2700" dirty="0">
                <a:latin typeface="Arial" panose="020B0604020202020204" pitchFamily="34" charset="0"/>
                <a:cs typeface="Arial" panose="020B0604020202020204" pitchFamily="34" charset="0"/>
              </a:rPr>
              <a:t>Books</a:t>
            </a:r>
          </a:p>
          <a:p>
            <a:pPr algn="ctr"/>
            <a:endParaRPr lang="en-GB" sz="2700" dirty="0">
              <a:latin typeface="Arial" panose="020B0604020202020204" pitchFamily="34" charset="0"/>
              <a:cs typeface="Arial" panose="020B0604020202020204" pitchFamily="34" charset="0"/>
            </a:endParaRPr>
          </a:p>
          <a:p>
            <a:pPr algn="ctr"/>
            <a:r>
              <a:rPr lang="en-GB" sz="2700" dirty="0">
                <a:latin typeface="Arial" panose="020B0604020202020204" pitchFamily="34" charset="0"/>
                <a:cs typeface="Arial" panose="020B0604020202020204" pitchFamily="34" charset="0"/>
              </a:rPr>
              <a:t>Police Check Every 2 Weeks</a:t>
            </a:r>
          </a:p>
        </p:txBody>
      </p:sp>
      <p:sp>
        <p:nvSpPr>
          <p:cNvPr id="5" name="TextBox 4">
            <a:extLst>
              <a:ext uri="{FF2B5EF4-FFF2-40B4-BE49-F238E27FC236}">
                <a16:creationId xmlns:a16="http://schemas.microsoft.com/office/drawing/2014/main" id="{58AE23B3-45C3-5F94-37D6-F44A5C843225}"/>
              </a:ext>
            </a:extLst>
          </p:cNvPr>
          <p:cNvSpPr txBox="1"/>
          <p:nvPr/>
        </p:nvSpPr>
        <p:spPr>
          <a:xfrm>
            <a:off x="7044856" y="1099555"/>
            <a:ext cx="4086970" cy="5324535"/>
          </a:xfrm>
          <a:prstGeom prst="rect">
            <a:avLst/>
          </a:prstGeom>
          <a:noFill/>
          <a:ln>
            <a:solidFill>
              <a:schemeClr val="tx1"/>
            </a:solidFill>
          </a:ln>
        </p:spPr>
        <p:txBody>
          <a:bodyPr wrap="square" rtlCol="0">
            <a:spAutoFit/>
          </a:bodyPr>
          <a:lstStyle/>
          <a:p>
            <a:pPr algn="ctr"/>
            <a:r>
              <a:rPr lang="en-GB" sz="4000" dirty="0">
                <a:latin typeface="Arial" panose="020B0604020202020204" pitchFamily="34" charset="0"/>
                <a:cs typeface="Arial" panose="020B0604020202020204" pitchFamily="34" charset="0"/>
              </a:rPr>
              <a:t>Service Provided:</a:t>
            </a:r>
          </a:p>
          <a:p>
            <a:pPr algn="ctr"/>
            <a:endParaRPr lang="en-GB" sz="44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Picking up children</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Dropping off children</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Safety of children</a:t>
            </a:r>
          </a:p>
        </p:txBody>
      </p:sp>
      <p:pic>
        <p:nvPicPr>
          <p:cNvPr id="1026" name="Picture 2" descr="Premium Vector | School bus with happy children | School bus, Cartoon kids,  School images">
            <a:extLst>
              <a:ext uri="{FF2B5EF4-FFF2-40B4-BE49-F238E27FC236}">
                <a16:creationId xmlns:a16="http://schemas.microsoft.com/office/drawing/2014/main" id="{2324B6E8-5D62-BE69-D537-ECBB956A87D5}"/>
              </a:ext>
            </a:extLst>
          </p:cNvPr>
          <p:cNvPicPr>
            <a:picLocks noChangeAspect="1" noChangeArrowheads="1"/>
          </p:cNvPicPr>
          <p:nvPr/>
        </p:nvPicPr>
        <p:blipFill>
          <a:blip r:embed="rId2">
            <a:alphaModFix amt="21000"/>
            <a:extLst>
              <a:ext uri="{BEBA8EAE-BF5A-486C-A8C5-ECC9F3942E4B}">
                <a14:imgProps xmlns:a14="http://schemas.microsoft.com/office/drawing/2010/main">
                  <a14:imgLayer r:embed="rId3">
                    <a14:imgEffect>
                      <a14:colorTemperature colorTemp="5183"/>
                    </a14:imgEffect>
                  </a14:imgLayer>
                </a14:imgProps>
              </a:ext>
              <a:ext uri="{28A0092B-C50C-407E-A947-70E740481C1C}">
                <a14:useLocalDpi xmlns:a14="http://schemas.microsoft.com/office/drawing/2010/main" val="0"/>
              </a:ext>
            </a:extLst>
          </a:blip>
          <a:srcRect/>
          <a:stretch>
            <a:fillRect/>
          </a:stretch>
        </p:blipFill>
        <p:spPr bwMode="auto">
          <a:xfrm>
            <a:off x="602974" y="322362"/>
            <a:ext cx="10969946" cy="63249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588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26"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wipe(down)">
                                      <p:cBhvr>
                                        <p:cTn id="15" dur="580">
                                          <p:stCondLst>
                                            <p:cond delay="0"/>
                                          </p:stCondLst>
                                        </p:cTn>
                                        <p:tgtEl>
                                          <p:spTgt spid="4"/>
                                        </p:tgtEl>
                                      </p:cBhvr>
                                    </p:animEffect>
                                    <p:anim calcmode="lin" valueType="num">
                                      <p:cBhvr>
                                        <p:cTn id="16"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7"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8"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9"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20"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21" dur="26">
                                          <p:stCondLst>
                                            <p:cond delay="650"/>
                                          </p:stCondLst>
                                        </p:cTn>
                                        <p:tgtEl>
                                          <p:spTgt spid="4"/>
                                        </p:tgtEl>
                                      </p:cBhvr>
                                      <p:to x="100000" y="60000"/>
                                    </p:animScale>
                                    <p:animScale>
                                      <p:cBhvr>
                                        <p:cTn id="22" dur="166" decel="50000">
                                          <p:stCondLst>
                                            <p:cond delay="676"/>
                                          </p:stCondLst>
                                        </p:cTn>
                                        <p:tgtEl>
                                          <p:spTgt spid="4"/>
                                        </p:tgtEl>
                                      </p:cBhvr>
                                      <p:to x="100000" y="100000"/>
                                    </p:animScale>
                                    <p:animScale>
                                      <p:cBhvr>
                                        <p:cTn id="23" dur="26">
                                          <p:stCondLst>
                                            <p:cond delay="1312"/>
                                          </p:stCondLst>
                                        </p:cTn>
                                        <p:tgtEl>
                                          <p:spTgt spid="4"/>
                                        </p:tgtEl>
                                      </p:cBhvr>
                                      <p:to x="100000" y="80000"/>
                                    </p:animScale>
                                    <p:animScale>
                                      <p:cBhvr>
                                        <p:cTn id="24" dur="166" decel="50000">
                                          <p:stCondLst>
                                            <p:cond delay="1338"/>
                                          </p:stCondLst>
                                        </p:cTn>
                                        <p:tgtEl>
                                          <p:spTgt spid="4"/>
                                        </p:tgtEl>
                                      </p:cBhvr>
                                      <p:to x="100000" y="100000"/>
                                    </p:animScale>
                                    <p:animScale>
                                      <p:cBhvr>
                                        <p:cTn id="25" dur="26">
                                          <p:stCondLst>
                                            <p:cond delay="1642"/>
                                          </p:stCondLst>
                                        </p:cTn>
                                        <p:tgtEl>
                                          <p:spTgt spid="4"/>
                                        </p:tgtEl>
                                      </p:cBhvr>
                                      <p:to x="100000" y="90000"/>
                                    </p:animScale>
                                    <p:animScale>
                                      <p:cBhvr>
                                        <p:cTn id="26" dur="166" decel="50000">
                                          <p:stCondLst>
                                            <p:cond delay="1668"/>
                                          </p:stCondLst>
                                        </p:cTn>
                                        <p:tgtEl>
                                          <p:spTgt spid="4"/>
                                        </p:tgtEl>
                                      </p:cBhvr>
                                      <p:to x="100000" y="100000"/>
                                    </p:animScale>
                                    <p:animScale>
                                      <p:cBhvr>
                                        <p:cTn id="27" dur="26">
                                          <p:stCondLst>
                                            <p:cond delay="1808"/>
                                          </p:stCondLst>
                                        </p:cTn>
                                        <p:tgtEl>
                                          <p:spTgt spid="4"/>
                                        </p:tgtEl>
                                      </p:cBhvr>
                                      <p:to x="100000" y="95000"/>
                                    </p:animScale>
                                    <p:animScale>
                                      <p:cBhvr>
                                        <p:cTn id="28" dur="166" decel="50000">
                                          <p:stCondLst>
                                            <p:cond delay="1834"/>
                                          </p:stCondLst>
                                        </p:cTn>
                                        <p:tgtEl>
                                          <p:spTgt spid="4"/>
                                        </p:tgtEl>
                                      </p:cBhvr>
                                      <p:to x="100000" y="100000"/>
                                    </p:animScale>
                                  </p:childTnLst>
                                </p:cTn>
                              </p:par>
                            </p:childTnLst>
                          </p:cTn>
                        </p:par>
                      </p:childTnLst>
                    </p:cTn>
                  </p:par>
                  <p:par>
                    <p:cTn id="29" fill="hold">
                      <p:stCondLst>
                        <p:cond delay="indefinite"/>
                      </p:stCondLst>
                      <p:childTnLst>
                        <p:par>
                          <p:cTn id="30" fill="hold">
                            <p:stCondLst>
                              <p:cond delay="0"/>
                            </p:stCondLst>
                            <p:childTnLst>
                              <p:par>
                                <p:cTn id="31" presetID="31" presetClass="entr" presetSubtype="0" fill="hold" grpId="0" nodeType="clickEffect">
                                  <p:stCondLst>
                                    <p:cond delay="0"/>
                                  </p:stCondLst>
                                  <p:childTnLst>
                                    <p:set>
                                      <p:cBhvr>
                                        <p:cTn id="32" dur="1" fill="hold">
                                          <p:stCondLst>
                                            <p:cond delay="0"/>
                                          </p:stCondLst>
                                        </p:cTn>
                                        <p:tgtEl>
                                          <p:spTgt spid="5"/>
                                        </p:tgtEl>
                                        <p:attrNameLst>
                                          <p:attrName>style.visibility</p:attrName>
                                        </p:attrNameLst>
                                      </p:cBhvr>
                                      <p:to>
                                        <p:strVal val="visible"/>
                                      </p:to>
                                    </p:set>
                                    <p:anim calcmode="lin" valueType="num">
                                      <p:cBhvr>
                                        <p:cTn id="33" dur="1000" fill="hold"/>
                                        <p:tgtEl>
                                          <p:spTgt spid="5"/>
                                        </p:tgtEl>
                                        <p:attrNameLst>
                                          <p:attrName>ppt_w</p:attrName>
                                        </p:attrNameLst>
                                      </p:cBhvr>
                                      <p:tavLst>
                                        <p:tav tm="0">
                                          <p:val>
                                            <p:fltVal val="0"/>
                                          </p:val>
                                        </p:tav>
                                        <p:tav tm="100000">
                                          <p:val>
                                            <p:strVal val="#ppt_w"/>
                                          </p:val>
                                        </p:tav>
                                      </p:tavLst>
                                    </p:anim>
                                    <p:anim calcmode="lin" valueType="num">
                                      <p:cBhvr>
                                        <p:cTn id="34" dur="1000" fill="hold"/>
                                        <p:tgtEl>
                                          <p:spTgt spid="5"/>
                                        </p:tgtEl>
                                        <p:attrNameLst>
                                          <p:attrName>ppt_h</p:attrName>
                                        </p:attrNameLst>
                                      </p:cBhvr>
                                      <p:tavLst>
                                        <p:tav tm="0">
                                          <p:val>
                                            <p:fltVal val="0"/>
                                          </p:val>
                                        </p:tav>
                                        <p:tav tm="100000">
                                          <p:val>
                                            <p:strVal val="#ppt_h"/>
                                          </p:val>
                                        </p:tav>
                                      </p:tavLst>
                                    </p:anim>
                                    <p:anim calcmode="lin" valueType="num">
                                      <p:cBhvr>
                                        <p:cTn id="35" dur="1000" fill="hold"/>
                                        <p:tgtEl>
                                          <p:spTgt spid="5"/>
                                        </p:tgtEl>
                                        <p:attrNameLst>
                                          <p:attrName>style.rotation</p:attrName>
                                        </p:attrNameLst>
                                      </p:cBhvr>
                                      <p:tavLst>
                                        <p:tav tm="0">
                                          <p:val>
                                            <p:fltVal val="90"/>
                                          </p:val>
                                        </p:tav>
                                        <p:tav tm="100000">
                                          <p:val>
                                            <p:fltVal val="0"/>
                                          </p:val>
                                        </p:tav>
                                      </p:tavLst>
                                    </p:anim>
                                    <p:animEffect transition="in" filter="fade">
                                      <p:cBhvr>
                                        <p:cTn id="36"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2D8D021-7034-9D11-CA17-1A3576DA5682}"/>
              </a:ext>
            </a:extLst>
          </p:cNvPr>
          <p:cNvSpPr txBox="1"/>
          <p:nvPr/>
        </p:nvSpPr>
        <p:spPr>
          <a:xfrm>
            <a:off x="1472316" y="48246"/>
            <a:ext cx="9247368" cy="1138773"/>
          </a:xfrm>
          <a:prstGeom prst="rect">
            <a:avLst/>
          </a:prstGeom>
          <a:noFill/>
        </p:spPr>
        <p:txBody>
          <a:bodyPr wrap="square" rtlCol="0">
            <a:spAutoFit/>
          </a:bodyPr>
          <a:lstStyle/>
          <a:p>
            <a:pPr algn="ctr"/>
            <a:r>
              <a:rPr lang="en-GB" sz="6600" b="1" dirty="0">
                <a:solidFill>
                  <a:srgbClr val="FF0000"/>
                </a:solidFill>
                <a:latin typeface="Algerian" panose="04020705040A02060702" pitchFamily="82" charset="0"/>
                <a:cs typeface="Arial" panose="020B0604020202020204" pitchFamily="34" charset="0"/>
              </a:rPr>
              <a:t>Legal format</a:t>
            </a:r>
          </a:p>
        </p:txBody>
      </p:sp>
      <p:sp>
        <p:nvSpPr>
          <p:cNvPr id="4" name="TextBox 3">
            <a:extLst>
              <a:ext uri="{FF2B5EF4-FFF2-40B4-BE49-F238E27FC236}">
                <a16:creationId xmlns:a16="http://schemas.microsoft.com/office/drawing/2014/main" id="{FDC84ED3-8D70-CC80-39DB-8EB21DB14E0E}"/>
              </a:ext>
            </a:extLst>
          </p:cNvPr>
          <p:cNvSpPr txBox="1"/>
          <p:nvPr/>
        </p:nvSpPr>
        <p:spPr>
          <a:xfrm>
            <a:off x="1671099" y="1574358"/>
            <a:ext cx="8849801" cy="4832092"/>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The legal format that I have chosen for the business is partnership. </a:t>
            </a:r>
            <a:r>
              <a:rPr lang="en-GB" sz="2200" b="0" i="0" dirty="0">
                <a:solidFill>
                  <a:srgbClr val="111111"/>
                </a:solidFill>
                <a:effectLst/>
                <a:latin typeface="Arial" panose="020B0604020202020204" pitchFamily="34" charset="0"/>
                <a:cs typeface="Arial" panose="020B0604020202020204" pitchFamily="34" charset="0"/>
              </a:rPr>
              <a:t>A partnership is a formal arrangement by two or more parties to manage and operate a business and share its profits.(</a:t>
            </a:r>
            <a:r>
              <a:rPr lang="en-GB" sz="2200" dirty="0">
                <a:latin typeface="Arial" panose="020B0604020202020204" pitchFamily="34" charset="0"/>
                <a:cs typeface="Arial" panose="020B0604020202020204" pitchFamily="34" charset="0"/>
                <a:hlinkClick r:id="rId2"/>
              </a:rPr>
              <a:t>Partnership: Definition, How It Works, Taxation, and Types (investopedia.com)</a:t>
            </a:r>
            <a:r>
              <a:rPr lang="en-GB" sz="2200" dirty="0">
                <a:latin typeface="Arial" panose="020B0604020202020204" pitchFamily="34" charset="0"/>
                <a:cs typeface="Arial" panose="020B0604020202020204" pitchFamily="34" charset="0"/>
              </a:rPr>
              <a:t>).</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The reason I have chosen this format is because it has many advantages. The advantages are that the start up capital will be given by all the partners, so that the pressure doesn’t fall on one person. It has flexibility and if one partner cannot do a task, then the other partners can help out and get the task done. It is easier to make decisions as all the partners will sit down and give their views on the ideas and then the best view will be taken forward and they can help each other out when it is needed. The partners will have shared responsibility of running the business.</a:t>
            </a:r>
          </a:p>
        </p:txBody>
      </p:sp>
      <p:sp>
        <p:nvSpPr>
          <p:cNvPr id="5" name="AutoShape 2" descr="Partnership">
            <a:extLst>
              <a:ext uri="{FF2B5EF4-FFF2-40B4-BE49-F238E27FC236}">
                <a16:creationId xmlns:a16="http://schemas.microsoft.com/office/drawing/2014/main" id="{EFB6FD30-E131-F6E6-A28D-F7A65C14396F}"/>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14540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F3D086-6352-92A5-F268-BE9F9720C8B1}"/>
              </a:ext>
            </a:extLst>
          </p:cNvPr>
          <p:cNvSpPr txBox="1"/>
          <p:nvPr/>
        </p:nvSpPr>
        <p:spPr>
          <a:xfrm>
            <a:off x="1472316" y="48246"/>
            <a:ext cx="9247368" cy="1138773"/>
          </a:xfrm>
          <a:prstGeom prst="rect">
            <a:avLst/>
          </a:prstGeom>
          <a:noFill/>
        </p:spPr>
        <p:txBody>
          <a:bodyPr wrap="square" rtlCol="0">
            <a:spAutoFit/>
          </a:bodyPr>
          <a:lstStyle/>
          <a:p>
            <a:pPr algn="ctr"/>
            <a:r>
              <a:rPr lang="en-GB" sz="6600" b="1" dirty="0">
                <a:solidFill>
                  <a:srgbClr val="FF0000"/>
                </a:solidFill>
                <a:latin typeface="Algerian" panose="04020705040A02060702" pitchFamily="82" charset="0"/>
                <a:cs typeface="Arial" panose="020B0604020202020204" pitchFamily="34" charset="0"/>
              </a:rPr>
              <a:t>Management Team</a:t>
            </a:r>
          </a:p>
        </p:txBody>
      </p:sp>
      <p:sp>
        <p:nvSpPr>
          <p:cNvPr id="3" name="TextBox 2">
            <a:extLst>
              <a:ext uri="{FF2B5EF4-FFF2-40B4-BE49-F238E27FC236}">
                <a16:creationId xmlns:a16="http://schemas.microsoft.com/office/drawing/2014/main" id="{9C562F5F-3793-1E88-D51F-784E98B06817}"/>
              </a:ext>
            </a:extLst>
          </p:cNvPr>
          <p:cNvSpPr txBox="1"/>
          <p:nvPr/>
        </p:nvSpPr>
        <p:spPr>
          <a:xfrm>
            <a:off x="214686" y="1187019"/>
            <a:ext cx="2313829" cy="5570756"/>
          </a:xfrm>
          <a:prstGeom prst="rect">
            <a:avLst/>
          </a:prstGeom>
          <a:noFill/>
          <a:ln>
            <a:solidFill>
              <a:schemeClr val="tx1"/>
            </a:solidFill>
          </a:ln>
        </p:spPr>
        <p:txBody>
          <a:bodyPr wrap="square" rtlCol="0">
            <a:spAutoFit/>
          </a:bodyPr>
          <a:lstStyle/>
          <a:p>
            <a:r>
              <a:rPr lang="en-GB" sz="1600" b="1" dirty="0">
                <a:latin typeface="Arial" panose="020B0604020202020204" pitchFamily="34" charset="0"/>
                <a:cs typeface="Arial" panose="020B0604020202020204" pitchFamily="34" charset="0"/>
              </a:rPr>
              <a:t>Manager</a:t>
            </a:r>
          </a:p>
          <a:p>
            <a:r>
              <a:rPr lang="en-GB" sz="1600" dirty="0">
                <a:latin typeface="Arial" panose="020B0604020202020204" pitchFamily="34" charset="0"/>
                <a:cs typeface="Arial" panose="020B0604020202020204" pitchFamily="34" charset="0"/>
              </a:rPr>
              <a:t>Shbana Begum</a:t>
            </a:r>
          </a:p>
          <a:p>
            <a:endParaRPr lang="en-GB" sz="16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The reason I am best for the manger role is because I have got many skills and abilities. The skills and abilities that I have are, I make decisions easily, I can ask questions, I listen, I am hard working, I am responsible. Another skill that I have is that I can speak two other languages which are Bengali and Urdu and when working in a business like this, I will come across people from different backgrounds and countries. I have got a level 3 Diploma in Childcare and Education, so I have experience and knowledge about these roles.</a:t>
            </a:r>
          </a:p>
        </p:txBody>
      </p:sp>
      <p:sp>
        <p:nvSpPr>
          <p:cNvPr id="7" name="TextBox 6">
            <a:extLst>
              <a:ext uri="{FF2B5EF4-FFF2-40B4-BE49-F238E27FC236}">
                <a16:creationId xmlns:a16="http://schemas.microsoft.com/office/drawing/2014/main" id="{1AE47A17-8356-5D6D-27CD-622B4922D4C2}"/>
              </a:ext>
            </a:extLst>
          </p:cNvPr>
          <p:cNvSpPr txBox="1"/>
          <p:nvPr/>
        </p:nvSpPr>
        <p:spPr>
          <a:xfrm>
            <a:off x="2528515" y="1187019"/>
            <a:ext cx="2218414" cy="830997"/>
          </a:xfrm>
          <a:prstGeom prst="rect">
            <a:avLst/>
          </a:prstGeom>
          <a:noFill/>
          <a:ln>
            <a:solidFill>
              <a:schemeClr val="tx1"/>
            </a:solidFill>
          </a:ln>
        </p:spPr>
        <p:txBody>
          <a:bodyPr wrap="square" rtlCol="0">
            <a:spAutoFit/>
          </a:bodyPr>
          <a:lstStyle/>
          <a:p>
            <a:r>
              <a:rPr lang="en-GB" sz="1600" b="1" dirty="0">
                <a:latin typeface="Arial" panose="020B0604020202020204" pitchFamily="34" charset="0"/>
                <a:cs typeface="Arial" panose="020B0604020202020204" pitchFamily="34" charset="0"/>
              </a:rPr>
              <a:t>Team Leader</a:t>
            </a:r>
          </a:p>
          <a:p>
            <a:r>
              <a:rPr lang="en-GB" sz="1600" dirty="0">
                <a:latin typeface="Arial" panose="020B0604020202020204" pitchFamily="34" charset="0"/>
                <a:cs typeface="Arial" panose="020B0604020202020204" pitchFamily="34" charset="0"/>
              </a:rPr>
              <a:t>Fabio </a:t>
            </a:r>
          </a:p>
          <a:p>
            <a:endParaRPr lang="en-GB" sz="16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FCA6034F-ECE5-A56E-6DD3-004AAC94E7C4}"/>
              </a:ext>
            </a:extLst>
          </p:cNvPr>
          <p:cNvSpPr txBox="1"/>
          <p:nvPr/>
        </p:nvSpPr>
        <p:spPr>
          <a:xfrm>
            <a:off x="4746929" y="1187019"/>
            <a:ext cx="2218414" cy="4924425"/>
          </a:xfrm>
          <a:prstGeom prst="rect">
            <a:avLst/>
          </a:prstGeom>
          <a:noFill/>
          <a:ln>
            <a:solidFill>
              <a:schemeClr val="tx1"/>
            </a:solidFill>
          </a:ln>
        </p:spPr>
        <p:txBody>
          <a:bodyPr wrap="square" rtlCol="0">
            <a:spAutoFit/>
          </a:bodyPr>
          <a:lstStyle/>
          <a:p>
            <a:r>
              <a:rPr lang="en-GB" sz="1600" b="1" dirty="0">
                <a:latin typeface="Arial" panose="020B0604020202020204" pitchFamily="34" charset="0"/>
                <a:cs typeface="Arial" panose="020B0604020202020204" pitchFamily="34" charset="0"/>
              </a:rPr>
              <a:t>Organiser </a:t>
            </a:r>
          </a:p>
          <a:p>
            <a:r>
              <a:rPr lang="en-GB" sz="1600" dirty="0">
                <a:latin typeface="Arial" panose="020B0604020202020204" pitchFamily="34" charset="0"/>
                <a:cs typeface="Arial" panose="020B0604020202020204" pitchFamily="34" charset="0"/>
              </a:rPr>
              <a:t>Darrell </a:t>
            </a:r>
            <a:r>
              <a:rPr lang="en-GB" sz="1600" dirty="0" err="1">
                <a:latin typeface="Arial" panose="020B0604020202020204" pitchFamily="34" charset="0"/>
                <a:cs typeface="Arial" panose="020B0604020202020204" pitchFamily="34" charset="0"/>
              </a:rPr>
              <a:t>Dodoo</a:t>
            </a:r>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I believe I should be the organiser because I am hardworking individual I ensure to do well in the tasks that I am given. Things about me that is required in this role, I am a good listener, I also make sure to take each persons ideas on board, I like to believe I am a risk taker as it gives me the chance to learn out new things, I was capable of doing. I am also a organised person, I make sure everything that is required to do</a:t>
            </a:r>
          </a:p>
          <a:p>
            <a:endParaRPr lang="en-GB" sz="14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E28C1D79-851F-10C3-3EDC-55995C00C9DB}"/>
              </a:ext>
            </a:extLst>
          </p:cNvPr>
          <p:cNvSpPr txBox="1"/>
          <p:nvPr/>
        </p:nvSpPr>
        <p:spPr>
          <a:xfrm>
            <a:off x="6965343" y="1187019"/>
            <a:ext cx="2981734" cy="5355312"/>
          </a:xfrm>
          <a:prstGeom prst="rect">
            <a:avLst/>
          </a:prstGeom>
          <a:noFill/>
          <a:ln>
            <a:solidFill>
              <a:schemeClr val="tx1"/>
            </a:solidFill>
          </a:ln>
        </p:spPr>
        <p:txBody>
          <a:bodyPr wrap="square" rtlCol="0">
            <a:spAutoFit/>
          </a:bodyPr>
          <a:lstStyle/>
          <a:p>
            <a:r>
              <a:rPr lang="en-GB" sz="1600" b="1" dirty="0" err="1">
                <a:latin typeface="Arial" panose="020B0604020202020204" pitchFamily="34" charset="0"/>
                <a:cs typeface="Arial" panose="020B0604020202020204" pitchFamily="34" charset="0"/>
              </a:rPr>
              <a:t>Marketing?promoting</a:t>
            </a:r>
            <a:r>
              <a:rPr lang="en-GB" sz="1600" b="1" dirty="0">
                <a:latin typeface="Arial" panose="020B0604020202020204" pitchFamily="34" charset="0"/>
                <a:cs typeface="Arial" panose="020B0604020202020204" pitchFamily="34" charset="0"/>
              </a:rPr>
              <a:t> officer</a:t>
            </a:r>
          </a:p>
          <a:p>
            <a:r>
              <a:rPr lang="en-GB" sz="1600" dirty="0" err="1">
                <a:latin typeface="Arial" panose="020B0604020202020204" pitchFamily="34" charset="0"/>
                <a:cs typeface="Arial" panose="020B0604020202020204" pitchFamily="34" charset="0"/>
              </a:rPr>
              <a:t>Elisabeta</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Tatulescu</a:t>
            </a:r>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I am very communicative, creative, problem solving, time management and CEO skills. The reason I have decided to take two roles marketing officer as well as promoting officer is because I am positive in everything I do, as well as enthusiastic and energetic. I believe I match this role really well as I have level 3 qualification in public service. I have high standard contribution in the implementation of marketing strategies. I been working in diverse companies throughout the years as a first point of contact as well as management. I believe that my experience as well as skills will help this company succeed. That is the reason I think I am a really good fit for this company</a:t>
            </a:r>
          </a:p>
        </p:txBody>
      </p:sp>
      <p:sp>
        <p:nvSpPr>
          <p:cNvPr id="12" name="TextBox 11">
            <a:extLst>
              <a:ext uri="{FF2B5EF4-FFF2-40B4-BE49-F238E27FC236}">
                <a16:creationId xmlns:a16="http://schemas.microsoft.com/office/drawing/2014/main" id="{9902EF56-ACBA-DE67-5F68-B237BB03D755}"/>
              </a:ext>
            </a:extLst>
          </p:cNvPr>
          <p:cNvSpPr txBox="1"/>
          <p:nvPr/>
        </p:nvSpPr>
        <p:spPr>
          <a:xfrm>
            <a:off x="9947077" y="1187019"/>
            <a:ext cx="2144210" cy="3631763"/>
          </a:xfrm>
          <a:prstGeom prst="rect">
            <a:avLst/>
          </a:prstGeom>
          <a:noFill/>
          <a:ln>
            <a:solidFill>
              <a:schemeClr val="tx1"/>
            </a:solidFill>
          </a:ln>
        </p:spPr>
        <p:txBody>
          <a:bodyPr wrap="square" rtlCol="0">
            <a:spAutoFit/>
          </a:bodyPr>
          <a:lstStyle/>
          <a:p>
            <a:r>
              <a:rPr lang="en-GB" sz="1600" b="1" dirty="0">
                <a:latin typeface="Arial" panose="020B0604020202020204" pitchFamily="34" charset="0"/>
                <a:cs typeface="Arial" panose="020B0604020202020204" pitchFamily="34" charset="0"/>
              </a:rPr>
              <a:t>Accountant </a:t>
            </a:r>
          </a:p>
          <a:p>
            <a:r>
              <a:rPr lang="en-GB" sz="1600" dirty="0">
                <a:latin typeface="Arial" panose="020B0604020202020204" pitchFamily="34" charset="0"/>
                <a:cs typeface="Arial" panose="020B0604020202020204" pitchFamily="34" charset="0"/>
              </a:rPr>
              <a:t>Ani </a:t>
            </a:r>
          </a:p>
          <a:p>
            <a:endParaRPr lang="en-GB" sz="16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I am ambitious and skilled accountant with a keen eye for details. I have excellent mathematical skills. I am an experienced accountant who has also had a team of 5 account assistants. I have got a Diploma in Business Analytics and Diploma in Accounting and Business.</a:t>
            </a:r>
          </a:p>
        </p:txBody>
      </p:sp>
    </p:spTree>
    <p:extLst>
      <p:ext uri="{BB962C8B-B14F-4D97-AF65-F5344CB8AC3E}">
        <p14:creationId xmlns:p14="http://schemas.microsoft.com/office/powerpoint/2010/main" val="2268159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5"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2000"/>
                                        <p:tgtEl>
                                          <p:spTgt spid="3"/>
                                        </p:tgtEl>
                                      </p:cBhvr>
                                    </p:animEffect>
                                    <p:anim calcmode="lin" valueType="num">
                                      <p:cBhvr>
                                        <p:cTn id="14" dur="2000" fill="hold"/>
                                        <p:tgtEl>
                                          <p:spTgt spid="3"/>
                                        </p:tgtEl>
                                        <p:attrNameLst>
                                          <p:attrName>ppt_w</p:attrName>
                                        </p:attrNameLst>
                                      </p:cBhvr>
                                      <p:tavLst>
                                        <p:tav tm="0" fmla="#ppt_w*sin(2.5*pi*$)">
                                          <p:val>
                                            <p:fltVal val="0"/>
                                          </p:val>
                                        </p:tav>
                                        <p:tav tm="100000">
                                          <p:val>
                                            <p:fltVal val="1"/>
                                          </p:val>
                                        </p:tav>
                                      </p:tavLst>
                                    </p:anim>
                                    <p:anim calcmode="lin" valueType="num">
                                      <p:cBhvr>
                                        <p:cTn id="15" dur="2000" fill="hold"/>
                                        <p:tgtEl>
                                          <p:spTgt spid="3"/>
                                        </p:tgtEl>
                                        <p:attrNameLst>
                                          <p:attrName>ppt_h</p:attrName>
                                        </p:attrNameLst>
                                      </p:cBhvr>
                                      <p:tavLst>
                                        <p:tav tm="0">
                                          <p:val>
                                            <p:strVal val="#ppt_h"/>
                                          </p:val>
                                        </p:tav>
                                        <p:tav tm="100000">
                                          <p:val>
                                            <p:strVal val="#ppt_h"/>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 calcmode="lin" valueType="num">
                                      <p:cBhvr additive="base">
                                        <p:cTn id="20" dur="500" fill="hold"/>
                                        <p:tgtEl>
                                          <p:spTgt spid="7"/>
                                        </p:tgtEl>
                                        <p:attrNameLst>
                                          <p:attrName>ppt_x</p:attrName>
                                        </p:attrNameLst>
                                      </p:cBhvr>
                                      <p:tavLst>
                                        <p:tav tm="0">
                                          <p:val>
                                            <p:strVal val="#ppt_x"/>
                                          </p:val>
                                        </p:tav>
                                        <p:tav tm="100000">
                                          <p:val>
                                            <p:strVal val="#ppt_x"/>
                                          </p:val>
                                        </p:tav>
                                      </p:tavLst>
                                    </p:anim>
                                    <p:anim calcmode="lin" valueType="num">
                                      <p:cBhvr additive="base">
                                        <p:cTn id="21"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31" presetClass="entr" presetSubtype="0" fill="hold" grpId="0" nodeType="clickEffect">
                                  <p:stCondLst>
                                    <p:cond delay="0"/>
                                  </p:stCondLst>
                                  <p:childTnLst>
                                    <p:set>
                                      <p:cBhvr>
                                        <p:cTn id="25" dur="1" fill="hold">
                                          <p:stCondLst>
                                            <p:cond delay="0"/>
                                          </p:stCondLst>
                                        </p:cTn>
                                        <p:tgtEl>
                                          <p:spTgt spid="8"/>
                                        </p:tgtEl>
                                        <p:attrNameLst>
                                          <p:attrName>style.visibility</p:attrName>
                                        </p:attrNameLst>
                                      </p:cBhvr>
                                      <p:to>
                                        <p:strVal val="visible"/>
                                      </p:to>
                                    </p:set>
                                    <p:anim calcmode="lin" valueType="num">
                                      <p:cBhvr>
                                        <p:cTn id="26" dur="1000" fill="hold"/>
                                        <p:tgtEl>
                                          <p:spTgt spid="8"/>
                                        </p:tgtEl>
                                        <p:attrNameLst>
                                          <p:attrName>ppt_w</p:attrName>
                                        </p:attrNameLst>
                                      </p:cBhvr>
                                      <p:tavLst>
                                        <p:tav tm="0">
                                          <p:val>
                                            <p:fltVal val="0"/>
                                          </p:val>
                                        </p:tav>
                                        <p:tav tm="100000">
                                          <p:val>
                                            <p:strVal val="#ppt_w"/>
                                          </p:val>
                                        </p:tav>
                                      </p:tavLst>
                                    </p:anim>
                                    <p:anim calcmode="lin" valueType="num">
                                      <p:cBhvr>
                                        <p:cTn id="27" dur="1000" fill="hold"/>
                                        <p:tgtEl>
                                          <p:spTgt spid="8"/>
                                        </p:tgtEl>
                                        <p:attrNameLst>
                                          <p:attrName>ppt_h</p:attrName>
                                        </p:attrNameLst>
                                      </p:cBhvr>
                                      <p:tavLst>
                                        <p:tav tm="0">
                                          <p:val>
                                            <p:fltVal val="0"/>
                                          </p:val>
                                        </p:tav>
                                        <p:tav tm="100000">
                                          <p:val>
                                            <p:strVal val="#ppt_h"/>
                                          </p:val>
                                        </p:tav>
                                      </p:tavLst>
                                    </p:anim>
                                    <p:anim calcmode="lin" valueType="num">
                                      <p:cBhvr>
                                        <p:cTn id="28" dur="1000" fill="hold"/>
                                        <p:tgtEl>
                                          <p:spTgt spid="8"/>
                                        </p:tgtEl>
                                        <p:attrNameLst>
                                          <p:attrName>style.rotation</p:attrName>
                                        </p:attrNameLst>
                                      </p:cBhvr>
                                      <p:tavLst>
                                        <p:tav tm="0">
                                          <p:val>
                                            <p:fltVal val="90"/>
                                          </p:val>
                                        </p:tav>
                                        <p:tav tm="100000">
                                          <p:val>
                                            <p:fltVal val="0"/>
                                          </p:val>
                                        </p:tav>
                                      </p:tavLst>
                                    </p:anim>
                                    <p:animEffect transition="in" filter="fade">
                                      <p:cBhvr>
                                        <p:cTn id="29" dur="1000"/>
                                        <p:tgtEl>
                                          <p:spTgt spid="8"/>
                                        </p:tgtEl>
                                      </p:cBhvr>
                                    </p:animEffect>
                                  </p:childTnLst>
                                </p:cTn>
                              </p:par>
                            </p:childTnLst>
                          </p:cTn>
                        </p:par>
                      </p:childTnLst>
                    </p:cTn>
                  </p:par>
                  <p:par>
                    <p:cTn id="30" fill="hold">
                      <p:stCondLst>
                        <p:cond delay="indefinite"/>
                      </p:stCondLst>
                      <p:childTnLst>
                        <p:par>
                          <p:cTn id="31" fill="hold">
                            <p:stCondLst>
                              <p:cond delay="0"/>
                            </p:stCondLst>
                            <p:childTnLst>
                              <p:par>
                                <p:cTn id="32" presetID="45" presetClass="entr" presetSubtype="0" fill="hold" grpId="0" nodeType="clickEffect">
                                  <p:stCondLst>
                                    <p:cond delay="0"/>
                                  </p:stCondLst>
                                  <p:childTnLst>
                                    <p:set>
                                      <p:cBhvr>
                                        <p:cTn id="33" dur="1" fill="hold">
                                          <p:stCondLst>
                                            <p:cond delay="0"/>
                                          </p:stCondLst>
                                        </p:cTn>
                                        <p:tgtEl>
                                          <p:spTgt spid="11"/>
                                        </p:tgtEl>
                                        <p:attrNameLst>
                                          <p:attrName>style.visibility</p:attrName>
                                        </p:attrNameLst>
                                      </p:cBhvr>
                                      <p:to>
                                        <p:strVal val="visible"/>
                                      </p:to>
                                    </p:set>
                                    <p:animEffect transition="in" filter="fade">
                                      <p:cBhvr>
                                        <p:cTn id="34" dur="2000"/>
                                        <p:tgtEl>
                                          <p:spTgt spid="11"/>
                                        </p:tgtEl>
                                      </p:cBhvr>
                                    </p:animEffect>
                                    <p:anim calcmode="lin" valueType="num">
                                      <p:cBhvr>
                                        <p:cTn id="35" dur="2000" fill="hold"/>
                                        <p:tgtEl>
                                          <p:spTgt spid="11"/>
                                        </p:tgtEl>
                                        <p:attrNameLst>
                                          <p:attrName>ppt_w</p:attrName>
                                        </p:attrNameLst>
                                      </p:cBhvr>
                                      <p:tavLst>
                                        <p:tav tm="0" fmla="#ppt_w*sin(2.5*pi*$)">
                                          <p:val>
                                            <p:fltVal val="0"/>
                                          </p:val>
                                        </p:tav>
                                        <p:tav tm="100000">
                                          <p:val>
                                            <p:fltVal val="1"/>
                                          </p:val>
                                        </p:tav>
                                      </p:tavLst>
                                    </p:anim>
                                    <p:anim calcmode="lin" valueType="num">
                                      <p:cBhvr>
                                        <p:cTn id="36" dur="2000" fill="hold"/>
                                        <p:tgtEl>
                                          <p:spTgt spid="11"/>
                                        </p:tgtEl>
                                        <p:attrNameLst>
                                          <p:attrName>ppt_h</p:attrName>
                                        </p:attrNameLst>
                                      </p:cBhvr>
                                      <p:tavLst>
                                        <p:tav tm="0">
                                          <p:val>
                                            <p:strVal val="#ppt_h"/>
                                          </p:val>
                                        </p:tav>
                                        <p:tav tm="100000">
                                          <p:val>
                                            <p:strVal val="#ppt_h"/>
                                          </p:val>
                                        </p:tav>
                                      </p:tavLst>
                                    </p:anim>
                                  </p:childTnLst>
                                </p:cTn>
                              </p:par>
                            </p:childTnLst>
                          </p:cTn>
                        </p:par>
                      </p:childTnLst>
                    </p:cTn>
                  </p:par>
                  <p:par>
                    <p:cTn id="37" fill="hold">
                      <p:stCondLst>
                        <p:cond delay="indefinite"/>
                      </p:stCondLst>
                      <p:childTnLst>
                        <p:par>
                          <p:cTn id="38" fill="hold">
                            <p:stCondLst>
                              <p:cond delay="0"/>
                            </p:stCondLst>
                            <p:childTnLst>
                              <p:par>
                                <p:cTn id="39" presetID="22" presetClass="entr" presetSubtype="4" fill="hold" grpId="0" nodeType="clickEffect">
                                  <p:stCondLst>
                                    <p:cond delay="0"/>
                                  </p:stCondLst>
                                  <p:childTnLst>
                                    <p:set>
                                      <p:cBhvr>
                                        <p:cTn id="40" dur="1" fill="hold">
                                          <p:stCondLst>
                                            <p:cond delay="0"/>
                                          </p:stCondLst>
                                        </p:cTn>
                                        <p:tgtEl>
                                          <p:spTgt spid="12"/>
                                        </p:tgtEl>
                                        <p:attrNameLst>
                                          <p:attrName>style.visibility</p:attrName>
                                        </p:attrNameLst>
                                      </p:cBhvr>
                                      <p:to>
                                        <p:strVal val="visible"/>
                                      </p:to>
                                    </p:set>
                                    <p:animEffect transition="in" filter="wipe(down)">
                                      <p:cBhvr>
                                        <p:cTn id="41"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7" grpId="0" animBg="1"/>
      <p:bldP spid="8" grpId="0" animBg="1"/>
      <p:bldP spid="11" grpId="0" animBg="1"/>
      <p:bldP spid="1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8D789CC-79FD-E304-CCC3-EA347DD34B01}"/>
              </a:ext>
            </a:extLst>
          </p:cNvPr>
          <p:cNvSpPr txBox="1"/>
          <p:nvPr/>
        </p:nvSpPr>
        <p:spPr>
          <a:xfrm>
            <a:off x="1472316" y="48246"/>
            <a:ext cx="9247368" cy="1138773"/>
          </a:xfrm>
          <a:prstGeom prst="rect">
            <a:avLst/>
          </a:prstGeom>
          <a:noFill/>
        </p:spPr>
        <p:txBody>
          <a:bodyPr wrap="square" rtlCol="0">
            <a:spAutoFit/>
          </a:bodyPr>
          <a:lstStyle/>
          <a:p>
            <a:pPr algn="ctr"/>
            <a:r>
              <a:rPr lang="en-GB" sz="6600" b="1" dirty="0">
                <a:solidFill>
                  <a:srgbClr val="FF0000"/>
                </a:solidFill>
                <a:latin typeface="Algerian" panose="04020705040A02060702" pitchFamily="82" charset="0"/>
                <a:cs typeface="Arial" panose="020B0604020202020204" pitchFamily="34" charset="0"/>
              </a:rPr>
              <a:t>Swot analysis</a:t>
            </a:r>
          </a:p>
        </p:txBody>
      </p:sp>
      <p:sp>
        <p:nvSpPr>
          <p:cNvPr id="4" name="TextBox 3">
            <a:extLst>
              <a:ext uri="{FF2B5EF4-FFF2-40B4-BE49-F238E27FC236}">
                <a16:creationId xmlns:a16="http://schemas.microsoft.com/office/drawing/2014/main" id="{30169480-23DF-608C-9BAB-6A7E8AC5D12E}"/>
              </a:ext>
            </a:extLst>
          </p:cNvPr>
          <p:cNvSpPr txBox="1"/>
          <p:nvPr/>
        </p:nvSpPr>
        <p:spPr>
          <a:xfrm>
            <a:off x="399553" y="1120644"/>
            <a:ext cx="11392894" cy="923330"/>
          </a:xfrm>
          <a:prstGeom prst="rect">
            <a:avLst/>
          </a:prstGeom>
          <a:noFill/>
        </p:spPr>
        <p:txBody>
          <a:bodyPr wrap="square">
            <a:spAutoFit/>
          </a:bodyPr>
          <a:lstStyle/>
          <a:p>
            <a:r>
              <a:rPr lang="en-GB" b="0" i="0" dirty="0">
                <a:effectLst/>
                <a:latin typeface="Arial" panose="020B0604020202020204" pitchFamily="34" charset="0"/>
                <a:cs typeface="Arial" panose="020B0604020202020204" pitchFamily="34" charset="0"/>
              </a:rPr>
              <a:t>SWOT stands for Strengths, Weaknesses, Opportunities, and Threats, and so a SWOT analysis is a technique for assessing these four aspects of your business. </a:t>
            </a:r>
            <a:r>
              <a:rPr lang="en-GB" b="0" i="0" dirty="0">
                <a:effectLst/>
                <a:latin typeface="Libre Franklin" panose="020B0604020202020204" pitchFamily="2" charset="0"/>
              </a:rPr>
              <a:t>(</a:t>
            </a:r>
            <a:r>
              <a:rPr lang="en-GB" dirty="0">
                <a:hlinkClick r:id="rId2"/>
              </a:rPr>
              <a:t>SWOT Analysis - Understanding Your Business, Informing Your Strategy (mindtools.com)</a:t>
            </a:r>
            <a:r>
              <a:rPr lang="en-GB" dirty="0"/>
              <a:t>)</a:t>
            </a:r>
          </a:p>
        </p:txBody>
      </p:sp>
      <p:graphicFrame>
        <p:nvGraphicFramePr>
          <p:cNvPr id="5" name="Table 5">
            <a:extLst>
              <a:ext uri="{FF2B5EF4-FFF2-40B4-BE49-F238E27FC236}">
                <a16:creationId xmlns:a16="http://schemas.microsoft.com/office/drawing/2014/main" id="{7BF21B60-D475-7A2C-E31D-3231960695D7}"/>
              </a:ext>
            </a:extLst>
          </p:cNvPr>
          <p:cNvGraphicFramePr>
            <a:graphicFrameLocks noGrp="1"/>
          </p:cNvGraphicFramePr>
          <p:nvPr>
            <p:extLst>
              <p:ext uri="{D42A27DB-BD31-4B8C-83A1-F6EECF244321}">
                <p14:modId xmlns:p14="http://schemas.microsoft.com/office/powerpoint/2010/main" val="3947991598"/>
              </p:ext>
            </p:extLst>
          </p:nvPr>
        </p:nvGraphicFramePr>
        <p:xfrm>
          <a:off x="399553" y="2043974"/>
          <a:ext cx="10867446" cy="3826365"/>
        </p:xfrm>
        <a:graphic>
          <a:graphicData uri="http://schemas.openxmlformats.org/drawingml/2006/table">
            <a:tbl>
              <a:tblPr firstRow="1" bandRow="1">
                <a:tableStyleId>{5C22544A-7EE6-4342-B048-85BDC9FD1C3A}</a:tableStyleId>
              </a:tblPr>
              <a:tblGrid>
                <a:gridCol w="3235846">
                  <a:extLst>
                    <a:ext uri="{9D8B030D-6E8A-4147-A177-3AD203B41FA5}">
                      <a16:colId xmlns:a16="http://schemas.microsoft.com/office/drawing/2014/main" val="3322270779"/>
                    </a:ext>
                  </a:extLst>
                </a:gridCol>
                <a:gridCol w="3032966">
                  <a:extLst>
                    <a:ext uri="{9D8B030D-6E8A-4147-A177-3AD203B41FA5}">
                      <a16:colId xmlns:a16="http://schemas.microsoft.com/office/drawing/2014/main" val="3140532566"/>
                    </a:ext>
                  </a:extLst>
                </a:gridCol>
                <a:gridCol w="2523343">
                  <a:extLst>
                    <a:ext uri="{9D8B030D-6E8A-4147-A177-3AD203B41FA5}">
                      <a16:colId xmlns:a16="http://schemas.microsoft.com/office/drawing/2014/main" val="1902802020"/>
                    </a:ext>
                  </a:extLst>
                </a:gridCol>
                <a:gridCol w="2075291">
                  <a:extLst>
                    <a:ext uri="{9D8B030D-6E8A-4147-A177-3AD203B41FA5}">
                      <a16:colId xmlns:a16="http://schemas.microsoft.com/office/drawing/2014/main" val="1320252829"/>
                    </a:ext>
                  </a:extLst>
                </a:gridCol>
              </a:tblGrid>
              <a:tr h="367331">
                <a:tc>
                  <a:txBody>
                    <a:bodyPr/>
                    <a:lstStyle/>
                    <a:p>
                      <a:r>
                        <a:rPr lang="en-GB" dirty="0">
                          <a:latin typeface="Arial Black" panose="020B0A04020102020204" pitchFamily="34" charset="0"/>
                        </a:rPr>
                        <a:t>STRENGTHS</a:t>
                      </a:r>
                    </a:p>
                  </a:txBody>
                  <a:tcPr/>
                </a:tc>
                <a:tc>
                  <a:txBody>
                    <a:bodyPr/>
                    <a:lstStyle/>
                    <a:p>
                      <a:r>
                        <a:rPr lang="en-GB" dirty="0">
                          <a:latin typeface="Arial Black" panose="020B0A04020102020204" pitchFamily="34" charset="0"/>
                        </a:rPr>
                        <a:t>WEAKNESSES</a:t>
                      </a:r>
                    </a:p>
                  </a:txBody>
                  <a:tcPr/>
                </a:tc>
                <a:tc>
                  <a:txBody>
                    <a:bodyPr/>
                    <a:lstStyle/>
                    <a:p>
                      <a:r>
                        <a:rPr lang="en-GB" dirty="0">
                          <a:latin typeface="Arial Black" panose="020B0A04020102020204" pitchFamily="34" charset="0"/>
                        </a:rPr>
                        <a:t>OPPORTUNITIES</a:t>
                      </a:r>
                    </a:p>
                  </a:txBody>
                  <a:tcPr/>
                </a:tc>
                <a:tc>
                  <a:txBody>
                    <a:bodyPr/>
                    <a:lstStyle/>
                    <a:p>
                      <a:r>
                        <a:rPr lang="en-GB" dirty="0">
                          <a:latin typeface="Arial Black" panose="020B0A04020102020204" pitchFamily="34" charset="0"/>
                        </a:rPr>
                        <a:t>THREATS</a:t>
                      </a:r>
                    </a:p>
                  </a:txBody>
                  <a:tcPr/>
                </a:tc>
                <a:extLst>
                  <a:ext uri="{0D108BD9-81ED-4DB2-BD59-A6C34878D82A}">
                    <a16:rowId xmlns:a16="http://schemas.microsoft.com/office/drawing/2014/main" val="2071977122"/>
                  </a:ext>
                </a:extLst>
              </a:tr>
              <a:tr h="3459034">
                <a:tc>
                  <a:txBody>
                    <a:bodyPr/>
                    <a:lstStyle/>
                    <a:p>
                      <a:pPr marL="285750" indent="-285750">
                        <a:buFont typeface="Wingdings" panose="05000000000000000000" pitchFamily="2" charset="2"/>
                        <a:buChar char="v"/>
                      </a:pPr>
                      <a:r>
                        <a:rPr lang="en-GB" sz="2200" dirty="0">
                          <a:latin typeface="Arial" panose="020B0604020202020204" pitchFamily="34" charset="0"/>
                          <a:cs typeface="Arial" panose="020B0604020202020204" pitchFamily="34" charset="0"/>
                        </a:rPr>
                        <a:t>Help parents who work</a:t>
                      </a:r>
                    </a:p>
                    <a:p>
                      <a:pPr marL="285750" indent="-285750">
                        <a:buFont typeface="Wingdings" panose="05000000000000000000" pitchFamily="2" charset="2"/>
                        <a:buChar char="v"/>
                      </a:pPr>
                      <a:r>
                        <a:rPr lang="en-GB" sz="2200" dirty="0">
                          <a:latin typeface="Arial" panose="020B0604020202020204" pitchFamily="34" charset="0"/>
                          <a:cs typeface="Arial" panose="020B0604020202020204" pitchFamily="34" charset="0"/>
                        </a:rPr>
                        <a:t>Keep children safe on the road</a:t>
                      </a:r>
                    </a:p>
                    <a:p>
                      <a:pPr marL="285750" indent="-285750">
                        <a:buFont typeface="Wingdings" panose="05000000000000000000" pitchFamily="2" charset="2"/>
                        <a:buChar char="v"/>
                      </a:pPr>
                      <a:r>
                        <a:rPr lang="en-GB" sz="2200" dirty="0">
                          <a:latin typeface="Arial" panose="020B0604020202020204" pitchFamily="34" charset="0"/>
                          <a:cs typeface="Arial" panose="020B0604020202020204" pitchFamily="34" charset="0"/>
                        </a:rPr>
                        <a:t>Get children to school on time</a:t>
                      </a:r>
                    </a:p>
                    <a:p>
                      <a:pPr marL="285750" indent="-285750">
                        <a:buFont typeface="Wingdings" panose="05000000000000000000" pitchFamily="2" charset="2"/>
                        <a:buChar char="v"/>
                      </a:pPr>
                      <a:r>
                        <a:rPr lang="en-GB" sz="2200" dirty="0">
                          <a:latin typeface="Arial" panose="020B0604020202020204" pitchFamily="34" charset="0"/>
                          <a:cs typeface="Arial" panose="020B0604020202020204" pitchFamily="34" charset="0"/>
                        </a:rPr>
                        <a:t>Stops children getting bullied physically</a:t>
                      </a:r>
                    </a:p>
                    <a:p>
                      <a:pPr marL="285750" indent="-285750">
                        <a:buFont typeface="Wingdings" panose="05000000000000000000" pitchFamily="2" charset="2"/>
                        <a:buChar char="v"/>
                      </a:pPr>
                      <a:r>
                        <a:rPr lang="en-GB" sz="2200" dirty="0">
                          <a:latin typeface="Arial" panose="020B0604020202020204" pitchFamily="34" charset="0"/>
                          <a:cs typeface="Arial" panose="020B0604020202020204" pitchFamily="34" charset="0"/>
                        </a:rPr>
                        <a:t>Stops children getting bullied verbally</a:t>
                      </a:r>
                    </a:p>
                  </a:txBody>
                  <a:tcPr/>
                </a:tc>
                <a:tc>
                  <a:txBody>
                    <a:bodyPr/>
                    <a:lstStyle/>
                    <a:p>
                      <a:pPr marL="285750" indent="-285750">
                        <a:buFont typeface="Wingdings" panose="05000000000000000000" pitchFamily="2" charset="2"/>
                        <a:buChar char="v"/>
                      </a:pPr>
                      <a:r>
                        <a:rPr lang="en-GB" sz="2200" dirty="0">
                          <a:latin typeface="Arial" panose="020B0604020202020204" pitchFamily="34" charset="0"/>
                          <a:cs typeface="Arial" panose="020B0604020202020204" pitchFamily="34" charset="0"/>
                        </a:rPr>
                        <a:t>Picking up children from their own houses</a:t>
                      </a:r>
                    </a:p>
                    <a:p>
                      <a:pPr marL="285750" indent="-285750">
                        <a:buFont typeface="Wingdings" panose="05000000000000000000" pitchFamily="2" charset="2"/>
                        <a:buChar char="v"/>
                      </a:pPr>
                      <a:r>
                        <a:rPr lang="en-GB" sz="2200" dirty="0">
                          <a:latin typeface="Arial" panose="020B0604020202020204" pitchFamily="34" charset="0"/>
                          <a:cs typeface="Arial" panose="020B0604020202020204" pitchFamily="34" charset="0"/>
                        </a:rPr>
                        <a:t>Not having suitable minibuses</a:t>
                      </a:r>
                    </a:p>
                    <a:p>
                      <a:pPr marL="285750" indent="-285750">
                        <a:buFont typeface="Wingdings" panose="05000000000000000000" pitchFamily="2" charset="2"/>
                        <a:buChar char="v"/>
                      </a:pPr>
                      <a:r>
                        <a:rPr lang="en-GB" sz="2200" dirty="0">
                          <a:latin typeface="Arial" panose="020B0604020202020204" pitchFamily="34" charset="0"/>
                          <a:cs typeface="Arial" panose="020B0604020202020204" pitchFamily="34" charset="0"/>
                        </a:rPr>
                        <a:t>Drivers and staff not being friendly and kind</a:t>
                      </a:r>
                    </a:p>
                    <a:p>
                      <a:pPr marL="285750" indent="-285750">
                        <a:buFont typeface="Wingdings" panose="05000000000000000000" pitchFamily="2" charset="2"/>
                        <a:buChar char="v"/>
                      </a:pPr>
                      <a:r>
                        <a:rPr lang="en-GB" sz="2200" dirty="0">
                          <a:latin typeface="Arial" panose="020B0604020202020204" pitchFamily="34" charset="0"/>
                          <a:cs typeface="Arial" panose="020B0604020202020204" pitchFamily="34" charset="0"/>
                        </a:rPr>
                        <a:t>Giving all staff training on first aid</a:t>
                      </a:r>
                    </a:p>
                  </a:txBody>
                  <a:tcPr/>
                </a:tc>
                <a:tc>
                  <a:txBody>
                    <a:bodyPr/>
                    <a:lstStyle/>
                    <a:p>
                      <a:pPr marL="285750" indent="-285750">
                        <a:buFont typeface="Wingdings" panose="05000000000000000000" pitchFamily="2" charset="2"/>
                        <a:buChar char="v"/>
                      </a:pPr>
                      <a:r>
                        <a:rPr lang="en-GB" sz="2200" dirty="0">
                          <a:latin typeface="Arial" panose="020B0604020202020204" pitchFamily="34" charset="0"/>
                          <a:cs typeface="Arial" panose="020B0604020202020204" pitchFamily="34" charset="0"/>
                        </a:rPr>
                        <a:t>Stops bullying</a:t>
                      </a:r>
                    </a:p>
                    <a:p>
                      <a:pPr marL="285750" indent="-285750">
                        <a:buFont typeface="Wingdings" panose="05000000000000000000" pitchFamily="2" charset="2"/>
                        <a:buChar char="v"/>
                      </a:pPr>
                      <a:r>
                        <a:rPr lang="en-GB" sz="2200" dirty="0">
                          <a:latin typeface="Arial" panose="020B0604020202020204" pitchFamily="34" charset="0"/>
                          <a:cs typeface="Arial" panose="020B0604020202020204" pitchFamily="34" charset="0"/>
                        </a:rPr>
                        <a:t>Helps time management</a:t>
                      </a:r>
                    </a:p>
                    <a:p>
                      <a:pPr marL="0" indent="0">
                        <a:buFont typeface="Wingdings" panose="05000000000000000000" pitchFamily="2" charset="2"/>
                        <a:buNone/>
                      </a:pPr>
                      <a:endParaRPr lang="en-GB" dirty="0"/>
                    </a:p>
                  </a:txBody>
                  <a:tcPr/>
                </a:tc>
                <a:tc>
                  <a:txBody>
                    <a:bodyPr/>
                    <a:lstStyle/>
                    <a:p>
                      <a:pPr marL="285750" indent="-285750">
                        <a:buFont typeface="Wingdings" panose="05000000000000000000" pitchFamily="2" charset="2"/>
                        <a:buChar char="v"/>
                      </a:pPr>
                      <a:r>
                        <a:rPr lang="en-GB" sz="2200" dirty="0">
                          <a:latin typeface="Arial" panose="020B0604020202020204" pitchFamily="34" charset="0"/>
                          <a:cs typeface="Arial" panose="020B0604020202020204" pitchFamily="34" charset="0"/>
                        </a:rPr>
                        <a:t>There are other companies</a:t>
                      </a:r>
                    </a:p>
                    <a:p>
                      <a:pPr marL="285750" indent="-285750">
                        <a:buFont typeface="Wingdings" panose="05000000000000000000" pitchFamily="2" charset="2"/>
                        <a:buChar char="v"/>
                      </a:pPr>
                      <a:r>
                        <a:rPr lang="en-GB" sz="2200" dirty="0">
                          <a:latin typeface="Arial" panose="020B0604020202020204" pitchFamily="34" charset="0"/>
                          <a:cs typeface="Arial" panose="020B0604020202020204" pitchFamily="34" charset="0"/>
                        </a:rPr>
                        <a:t>More appropriate minibus</a:t>
                      </a:r>
                    </a:p>
                    <a:p>
                      <a:pPr marL="285750" indent="-285750">
                        <a:buFont typeface="Wingdings" panose="05000000000000000000" pitchFamily="2" charset="2"/>
                        <a:buChar char="v"/>
                      </a:pPr>
                      <a:r>
                        <a:rPr lang="en-GB" sz="2200" dirty="0">
                          <a:latin typeface="Arial" panose="020B0604020202020204" pitchFamily="34" charset="0"/>
                          <a:cs typeface="Arial" panose="020B0604020202020204" pitchFamily="34" charset="0"/>
                        </a:rPr>
                        <a:t>Having more minibuses</a:t>
                      </a:r>
                    </a:p>
                  </a:txBody>
                  <a:tcPr/>
                </a:tc>
                <a:extLst>
                  <a:ext uri="{0D108BD9-81ED-4DB2-BD59-A6C34878D82A}">
                    <a16:rowId xmlns:a16="http://schemas.microsoft.com/office/drawing/2014/main" val="1764056145"/>
                  </a:ext>
                </a:extLst>
              </a:tr>
            </a:tbl>
          </a:graphicData>
        </a:graphic>
      </p:graphicFrame>
      <p:sp>
        <p:nvSpPr>
          <p:cNvPr id="7" name="TextBox 6">
            <a:extLst>
              <a:ext uri="{FF2B5EF4-FFF2-40B4-BE49-F238E27FC236}">
                <a16:creationId xmlns:a16="http://schemas.microsoft.com/office/drawing/2014/main" id="{A83B926D-8690-6186-F706-31BBDD63D727}"/>
              </a:ext>
            </a:extLst>
          </p:cNvPr>
          <p:cNvSpPr txBox="1"/>
          <p:nvPr/>
        </p:nvSpPr>
        <p:spPr>
          <a:xfrm>
            <a:off x="230588" y="6080963"/>
            <a:ext cx="12022372" cy="646331"/>
          </a:xfrm>
          <a:prstGeom prst="rect">
            <a:avLst/>
          </a:prstGeom>
          <a:noFill/>
        </p:spPr>
        <p:txBody>
          <a:bodyPr wrap="square">
            <a:spAutoFit/>
          </a:bodyPr>
          <a:lstStyle/>
          <a:p>
            <a:r>
              <a:rPr lang="en-GB" b="0" i="0" dirty="0">
                <a:effectLst/>
                <a:latin typeface="Arial" panose="020B0604020202020204" pitchFamily="34" charset="0"/>
                <a:cs typeface="Arial" panose="020B0604020202020204" pitchFamily="34" charset="0"/>
              </a:rPr>
              <a:t>SWOT Analysis can help you to challenge risky assumptions and to uncover dangerous </a:t>
            </a:r>
            <a:r>
              <a:rPr lang="en-GB" b="0" i="0" dirty="0" err="1">
                <a:effectLst/>
                <a:latin typeface="Arial" panose="020B0604020202020204" pitchFamily="34" charset="0"/>
                <a:cs typeface="Arial" panose="020B0604020202020204" pitchFamily="34" charset="0"/>
              </a:rPr>
              <a:t>blindspots</a:t>
            </a:r>
            <a:r>
              <a:rPr lang="en-GB" b="0" i="0" dirty="0">
                <a:effectLst/>
                <a:latin typeface="Arial" panose="020B0604020202020204" pitchFamily="34" charset="0"/>
                <a:cs typeface="Arial" panose="020B0604020202020204" pitchFamily="34" charset="0"/>
              </a:rPr>
              <a:t> about your organization's performance</a:t>
            </a:r>
            <a:r>
              <a:rPr lang="en-GB" b="0" i="0" dirty="0">
                <a:effectLst/>
                <a:latin typeface="Libre Franklin" pitchFamily="2" charset="0"/>
              </a:rPr>
              <a:t>. (</a:t>
            </a:r>
            <a:r>
              <a:rPr lang="en-GB" dirty="0">
                <a:hlinkClick r:id="rId2"/>
              </a:rPr>
              <a:t>SWOT Analysis - Understanding Your Business, Informing Your Strategy (mindtools.com)</a:t>
            </a:r>
            <a:r>
              <a:rPr lang="en-GB" dirty="0"/>
              <a:t>)</a:t>
            </a:r>
          </a:p>
        </p:txBody>
      </p:sp>
    </p:spTree>
    <p:extLst>
      <p:ext uri="{BB962C8B-B14F-4D97-AF65-F5344CB8AC3E}">
        <p14:creationId xmlns:p14="http://schemas.microsoft.com/office/powerpoint/2010/main" val="1554164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05FD58-A264-DC36-9AA9-CA8429FDA294}"/>
              </a:ext>
            </a:extLst>
          </p:cNvPr>
          <p:cNvSpPr txBox="1"/>
          <p:nvPr/>
        </p:nvSpPr>
        <p:spPr>
          <a:xfrm>
            <a:off x="1472316" y="48246"/>
            <a:ext cx="9247368" cy="1138773"/>
          </a:xfrm>
          <a:prstGeom prst="rect">
            <a:avLst/>
          </a:prstGeom>
          <a:noFill/>
        </p:spPr>
        <p:txBody>
          <a:bodyPr wrap="square" rtlCol="0">
            <a:spAutoFit/>
          </a:bodyPr>
          <a:lstStyle/>
          <a:p>
            <a:pPr algn="ctr"/>
            <a:r>
              <a:rPr lang="en-GB" sz="6600" b="1" dirty="0">
                <a:solidFill>
                  <a:srgbClr val="FF0000"/>
                </a:solidFill>
                <a:latin typeface="Algerian" panose="04020705040A02060702" pitchFamily="82" charset="0"/>
                <a:cs typeface="Arial" panose="020B0604020202020204" pitchFamily="34" charset="0"/>
              </a:rPr>
              <a:t>Target market </a:t>
            </a:r>
          </a:p>
        </p:txBody>
      </p:sp>
      <p:sp>
        <p:nvSpPr>
          <p:cNvPr id="5" name="TextBox 4">
            <a:extLst>
              <a:ext uri="{FF2B5EF4-FFF2-40B4-BE49-F238E27FC236}">
                <a16:creationId xmlns:a16="http://schemas.microsoft.com/office/drawing/2014/main" id="{AE5BFA1E-5F04-F0DA-40A2-179F63DF9A0D}"/>
              </a:ext>
            </a:extLst>
          </p:cNvPr>
          <p:cNvSpPr txBox="1"/>
          <p:nvPr/>
        </p:nvSpPr>
        <p:spPr>
          <a:xfrm>
            <a:off x="580445" y="1272209"/>
            <a:ext cx="10662699" cy="5170646"/>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The target market for the business are full time working parents and parents who are less able to take the children to school on time. The marketing strategy that the business will use is concentrated marketing.</a:t>
            </a:r>
          </a:p>
          <a:p>
            <a:endParaRPr lang="en-GB" sz="2200" dirty="0">
              <a:latin typeface="Arial" panose="020B0604020202020204" pitchFamily="34" charset="0"/>
              <a:cs typeface="Arial" panose="020B0604020202020204" pitchFamily="34" charset="0"/>
            </a:endParaRPr>
          </a:p>
          <a:p>
            <a:r>
              <a:rPr lang="en-GB" sz="2200" b="0" i="0" dirty="0">
                <a:solidFill>
                  <a:srgbClr val="393E42"/>
                </a:solidFill>
                <a:effectLst/>
                <a:latin typeface="Arial" panose="020B0604020202020204" pitchFamily="34" charset="0"/>
                <a:cs typeface="Arial" panose="020B0604020202020204" pitchFamily="34" charset="0"/>
              </a:rPr>
              <a:t>Concentrated marketing is also known as </a:t>
            </a:r>
            <a:r>
              <a:rPr lang="en-GB" sz="2200" b="1" i="0" dirty="0">
                <a:solidFill>
                  <a:srgbClr val="393E42"/>
                </a:solidFill>
                <a:effectLst/>
                <a:latin typeface="Arial" panose="020B0604020202020204" pitchFamily="34" charset="0"/>
                <a:cs typeface="Arial" panose="020B0604020202020204" pitchFamily="34" charset="0"/>
              </a:rPr>
              <a:t>niche marketing</a:t>
            </a:r>
            <a:r>
              <a:rPr lang="en-GB" sz="2200" b="0" i="0" dirty="0">
                <a:solidFill>
                  <a:srgbClr val="393E42"/>
                </a:solidFill>
                <a:effectLst/>
                <a:latin typeface="Arial" panose="020B0604020202020204" pitchFamily="34" charset="0"/>
                <a:cs typeface="Arial" panose="020B0604020202020204" pitchFamily="34" charset="0"/>
              </a:rPr>
              <a:t>. Instead of pursuing the masses, companies go for the "niches"—small and specific markets with great revenue potential.(</a:t>
            </a:r>
            <a:r>
              <a:rPr lang="en-GB" sz="2200" dirty="0">
                <a:latin typeface="Arial" panose="020B0604020202020204" pitchFamily="34" charset="0"/>
                <a:cs typeface="Arial" panose="020B0604020202020204" pitchFamily="34" charset="0"/>
                <a:hlinkClick r:id="rId2"/>
              </a:rPr>
              <a:t>Concentrated Marketing: Strategy &amp; Examples | </a:t>
            </a:r>
            <a:r>
              <a:rPr lang="en-GB" sz="2200" dirty="0" err="1">
                <a:latin typeface="Arial" panose="020B0604020202020204" pitchFamily="34" charset="0"/>
                <a:cs typeface="Arial" panose="020B0604020202020204" pitchFamily="34" charset="0"/>
                <a:hlinkClick r:id="rId2"/>
              </a:rPr>
              <a:t>StudySmarter</a:t>
            </a:r>
            <a:r>
              <a:rPr lang="en-GB" sz="2200" dirty="0">
                <a:latin typeface="Arial" panose="020B0604020202020204" pitchFamily="34" charset="0"/>
                <a:cs typeface="Arial" panose="020B0604020202020204" pitchFamily="34" charset="0"/>
              </a:rPr>
              <a:t>).</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To reach out to the customer the company will need to:</a:t>
            </a:r>
          </a:p>
          <a:p>
            <a:endParaRPr lang="en-GB" sz="22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r>
              <a:rPr lang="en-GB" sz="2200" dirty="0">
                <a:latin typeface="Arial" panose="020B0604020202020204" pitchFamily="34" charset="0"/>
                <a:cs typeface="Arial" panose="020B0604020202020204" pitchFamily="34" charset="0"/>
              </a:rPr>
              <a:t>Give add on TV channels</a:t>
            </a:r>
          </a:p>
          <a:p>
            <a:pPr marL="342900" indent="-342900">
              <a:buFont typeface="Wingdings" panose="05000000000000000000" pitchFamily="2" charset="2"/>
              <a:buChar char="v"/>
            </a:pPr>
            <a:r>
              <a:rPr lang="en-GB" sz="2200" dirty="0">
                <a:latin typeface="Arial" panose="020B0604020202020204" pitchFamily="34" charset="0"/>
                <a:cs typeface="Arial" panose="020B0604020202020204" pitchFamily="34" charset="0"/>
              </a:rPr>
              <a:t>Give out leaflets</a:t>
            </a:r>
          </a:p>
          <a:p>
            <a:pPr marL="342900" indent="-342900">
              <a:buFont typeface="Wingdings" panose="05000000000000000000" pitchFamily="2" charset="2"/>
              <a:buChar char="v"/>
            </a:pPr>
            <a:r>
              <a:rPr lang="en-GB" sz="2200" dirty="0">
                <a:latin typeface="Arial" panose="020B0604020202020204" pitchFamily="34" charset="0"/>
                <a:cs typeface="Arial" panose="020B0604020202020204" pitchFamily="34" charset="0"/>
              </a:rPr>
              <a:t>Put up posters in shop walls</a:t>
            </a:r>
          </a:p>
          <a:p>
            <a:pPr marL="342900" indent="-342900">
              <a:buFont typeface="Wingdings" panose="05000000000000000000" pitchFamily="2" charset="2"/>
              <a:buChar char="v"/>
            </a:pPr>
            <a:r>
              <a:rPr lang="en-GB" sz="2200" dirty="0">
                <a:latin typeface="Arial" panose="020B0604020202020204" pitchFamily="34" charset="0"/>
                <a:cs typeface="Arial" panose="020B0604020202020204" pitchFamily="34" charset="0"/>
              </a:rPr>
              <a:t>Put up posters in schools</a:t>
            </a:r>
          </a:p>
          <a:p>
            <a:pPr marL="342900" indent="-342900">
              <a:buFont typeface="Wingdings" panose="05000000000000000000" pitchFamily="2" charset="2"/>
              <a:buChar char="v"/>
            </a:pPr>
            <a:r>
              <a:rPr lang="en-GB" sz="2200" dirty="0">
                <a:latin typeface="Arial" panose="020B0604020202020204" pitchFamily="34" charset="0"/>
                <a:cs typeface="Arial" panose="020B0604020202020204" pitchFamily="34" charset="0"/>
              </a:rPr>
              <a:t>Give message on social media</a:t>
            </a:r>
          </a:p>
        </p:txBody>
      </p:sp>
    </p:spTree>
    <p:extLst>
      <p:ext uri="{BB962C8B-B14F-4D97-AF65-F5344CB8AC3E}">
        <p14:creationId xmlns:p14="http://schemas.microsoft.com/office/powerpoint/2010/main" val="3867494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EDC974D-CFBA-9B5D-7E05-99FCD98491F1}"/>
              </a:ext>
            </a:extLst>
          </p:cNvPr>
          <p:cNvSpPr txBox="1"/>
          <p:nvPr/>
        </p:nvSpPr>
        <p:spPr>
          <a:xfrm>
            <a:off x="1472316" y="48246"/>
            <a:ext cx="9247368" cy="1138773"/>
          </a:xfrm>
          <a:prstGeom prst="rect">
            <a:avLst/>
          </a:prstGeom>
          <a:noFill/>
        </p:spPr>
        <p:txBody>
          <a:bodyPr wrap="square" rtlCol="0">
            <a:spAutoFit/>
          </a:bodyPr>
          <a:lstStyle/>
          <a:p>
            <a:pPr algn="ctr"/>
            <a:r>
              <a:rPr lang="en-GB" sz="6600" b="1" dirty="0">
                <a:solidFill>
                  <a:srgbClr val="FF0000"/>
                </a:solidFill>
                <a:latin typeface="Algerian" panose="04020705040A02060702" pitchFamily="82" charset="0"/>
                <a:cs typeface="Arial" panose="020B0604020202020204" pitchFamily="34" charset="0"/>
              </a:rPr>
              <a:t>4ps</a:t>
            </a:r>
          </a:p>
        </p:txBody>
      </p:sp>
      <p:sp>
        <p:nvSpPr>
          <p:cNvPr id="4" name="TextBox 3">
            <a:extLst>
              <a:ext uri="{FF2B5EF4-FFF2-40B4-BE49-F238E27FC236}">
                <a16:creationId xmlns:a16="http://schemas.microsoft.com/office/drawing/2014/main" id="{2F1DFD76-A09B-C3E0-58D3-415312119B7E}"/>
              </a:ext>
            </a:extLst>
          </p:cNvPr>
          <p:cNvSpPr txBox="1"/>
          <p:nvPr/>
        </p:nvSpPr>
        <p:spPr>
          <a:xfrm>
            <a:off x="78106" y="1156086"/>
            <a:ext cx="11577099" cy="1154675"/>
          </a:xfrm>
          <a:prstGeom prst="rect">
            <a:avLst/>
          </a:prstGeom>
          <a:noFill/>
        </p:spPr>
        <p:txBody>
          <a:bodyPr wrap="square">
            <a:spAutoFit/>
          </a:bodyPr>
          <a:lstStyle/>
          <a:p>
            <a:pPr>
              <a:lnSpc>
                <a:spcPct val="150000"/>
              </a:lnSpc>
            </a:pPr>
            <a:r>
              <a:rPr lang="en-GB" sz="1600" b="0" i="0" dirty="0">
                <a:solidFill>
                  <a:srgbClr val="1F1F1F"/>
                </a:solidFill>
                <a:effectLst/>
                <a:latin typeface="Arial" panose="020B0604020202020204" pitchFamily="34" charset="0"/>
                <a:cs typeface="Arial" panose="020B0604020202020204" pitchFamily="34" charset="0"/>
              </a:rPr>
              <a:t>The four Ps are product, price, place, and promotion. They are an example of a “marketing mix,” or the combined tools and methodologies used by marketers to achieve their marketing objectives. (</a:t>
            </a:r>
            <a:r>
              <a:rPr lang="en-GB" sz="1600" dirty="0">
                <a:latin typeface="Arial" panose="020B0604020202020204" pitchFamily="34" charset="0"/>
                <a:cs typeface="Arial" panose="020B0604020202020204" pitchFamily="34" charset="0"/>
                <a:hlinkClick r:id="rId2"/>
              </a:rPr>
              <a:t>The 4 Ps of Marketing: What They Are and How to Use Them | Coursera</a:t>
            </a:r>
            <a:r>
              <a:rPr lang="en-GB" sz="1200" dirty="0">
                <a:latin typeface="Arial" panose="020B0604020202020204" pitchFamily="34" charset="0"/>
                <a:cs typeface="Arial" panose="020B0604020202020204" pitchFamily="34" charset="0"/>
              </a:rPr>
              <a:t>)</a:t>
            </a:r>
          </a:p>
        </p:txBody>
      </p:sp>
      <p:graphicFrame>
        <p:nvGraphicFramePr>
          <p:cNvPr id="5" name="Table 5">
            <a:extLst>
              <a:ext uri="{FF2B5EF4-FFF2-40B4-BE49-F238E27FC236}">
                <a16:creationId xmlns:a16="http://schemas.microsoft.com/office/drawing/2014/main" id="{5E6C9D16-725F-A6D3-A85A-9BA9102FB626}"/>
              </a:ext>
            </a:extLst>
          </p:cNvPr>
          <p:cNvGraphicFramePr>
            <a:graphicFrameLocks noGrp="1"/>
          </p:cNvGraphicFramePr>
          <p:nvPr>
            <p:extLst>
              <p:ext uri="{D42A27DB-BD31-4B8C-83A1-F6EECF244321}">
                <p14:modId xmlns:p14="http://schemas.microsoft.com/office/powerpoint/2010/main" val="796309289"/>
              </p:ext>
            </p:extLst>
          </p:nvPr>
        </p:nvGraphicFramePr>
        <p:xfrm>
          <a:off x="134750" y="2015778"/>
          <a:ext cx="11577100" cy="4749601"/>
        </p:xfrm>
        <a:graphic>
          <a:graphicData uri="http://schemas.openxmlformats.org/drawingml/2006/table">
            <a:tbl>
              <a:tblPr firstRow="1" bandRow="1">
                <a:tableStyleId>{5C22544A-7EE6-4342-B048-85BDC9FD1C3A}</a:tableStyleId>
              </a:tblPr>
              <a:tblGrid>
                <a:gridCol w="2543713">
                  <a:extLst>
                    <a:ext uri="{9D8B030D-6E8A-4147-A177-3AD203B41FA5}">
                      <a16:colId xmlns:a16="http://schemas.microsoft.com/office/drawing/2014/main" val="1428384557"/>
                    </a:ext>
                  </a:extLst>
                </a:gridCol>
                <a:gridCol w="2646096">
                  <a:extLst>
                    <a:ext uri="{9D8B030D-6E8A-4147-A177-3AD203B41FA5}">
                      <a16:colId xmlns:a16="http://schemas.microsoft.com/office/drawing/2014/main" val="2193657344"/>
                    </a:ext>
                  </a:extLst>
                </a:gridCol>
                <a:gridCol w="2953593">
                  <a:extLst>
                    <a:ext uri="{9D8B030D-6E8A-4147-A177-3AD203B41FA5}">
                      <a16:colId xmlns:a16="http://schemas.microsoft.com/office/drawing/2014/main" val="1334404721"/>
                    </a:ext>
                  </a:extLst>
                </a:gridCol>
                <a:gridCol w="3433698">
                  <a:extLst>
                    <a:ext uri="{9D8B030D-6E8A-4147-A177-3AD203B41FA5}">
                      <a16:colId xmlns:a16="http://schemas.microsoft.com/office/drawing/2014/main" val="589193563"/>
                    </a:ext>
                  </a:extLst>
                </a:gridCol>
              </a:tblGrid>
              <a:tr h="537201">
                <a:tc>
                  <a:txBody>
                    <a:bodyPr/>
                    <a:lstStyle/>
                    <a:p>
                      <a:r>
                        <a:rPr lang="en-GB" sz="2800" dirty="0">
                          <a:latin typeface="Arial Black" panose="020B0A04020102020204" pitchFamily="34" charset="0"/>
                        </a:rPr>
                        <a:t>PRICE</a:t>
                      </a:r>
                    </a:p>
                  </a:txBody>
                  <a:tcPr/>
                </a:tc>
                <a:tc>
                  <a:txBody>
                    <a:bodyPr/>
                    <a:lstStyle/>
                    <a:p>
                      <a:r>
                        <a:rPr lang="en-GB" sz="2800" dirty="0">
                          <a:latin typeface="Arial Black" panose="020B0A04020102020204" pitchFamily="34" charset="0"/>
                        </a:rPr>
                        <a:t>PLACE</a:t>
                      </a:r>
                    </a:p>
                  </a:txBody>
                  <a:tcPr/>
                </a:tc>
                <a:tc>
                  <a:txBody>
                    <a:bodyPr/>
                    <a:lstStyle/>
                    <a:p>
                      <a:r>
                        <a:rPr lang="en-GB" sz="2800" dirty="0">
                          <a:latin typeface="Arial Black" panose="020B0A04020102020204" pitchFamily="34" charset="0"/>
                        </a:rPr>
                        <a:t>PRODUCT</a:t>
                      </a:r>
                    </a:p>
                  </a:txBody>
                  <a:tcPr/>
                </a:tc>
                <a:tc>
                  <a:txBody>
                    <a:bodyPr/>
                    <a:lstStyle/>
                    <a:p>
                      <a:r>
                        <a:rPr lang="en-GB" sz="2800" dirty="0">
                          <a:latin typeface="Arial Black" panose="020B0A04020102020204" pitchFamily="34" charset="0"/>
                        </a:rPr>
                        <a:t>PROMOTION</a:t>
                      </a:r>
                    </a:p>
                  </a:txBody>
                  <a:tcPr/>
                </a:tc>
                <a:extLst>
                  <a:ext uri="{0D108BD9-81ED-4DB2-BD59-A6C34878D82A}">
                    <a16:rowId xmlns:a16="http://schemas.microsoft.com/office/drawing/2014/main" val="2160666552"/>
                  </a:ext>
                </a:extLst>
              </a:tr>
              <a:tr h="537201">
                <a:tc>
                  <a:txBody>
                    <a:bodyPr/>
                    <a:lstStyle/>
                    <a:p>
                      <a:pPr>
                        <a:lnSpc>
                          <a:spcPct val="150000"/>
                        </a:lnSpc>
                      </a:pPr>
                      <a:r>
                        <a:rPr lang="en-GB" sz="1400" dirty="0">
                          <a:latin typeface="Arial" panose="020B0604020202020204" pitchFamily="34" charset="0"/>
                          <a:cs typeface="Arial" panose="020B0604020202020204" pitchFamily="34" charset="0"/>
                        </a:rPr>
                        <a:t>The production cost will be £15,000.</a:t>
                      </a:r>
                    </a:p>
                    <a:p>
                      <a:pPr>
                        <a:lnSpc>
                          <a:spcPct val="150000"/>
                        </a:lnSpc>
                      </a:pPr>
                      <a:r>
                        <a:rPr lang="en-GB" sz="1400" dirty="0">
                          <a:latin typeface="Arial" panose="020B0604020202020204" pitchFamily="34" charset="0"/>
                          <a:cs typeface="Arial" panose="020B0604020202020204" pitchFamily="34" charset="0"/>
                        </a:rPr>
                        <a:t>The amount of profit desired is 25%.</a:t>
                      </a:r>
                    </a:p>
                    <a:p>
                      <a:pPr>
                        <a:lnSpc>
                          <a:spcPct val="150000"/>
                        </a:lnSpc>
                      </a:pPr>
                      <a:r>
                        <a:rPr lang="en-GB" sz="1400" dirty="0">
                          <a:latin typeface="Arial" panose="020B0604020202020204" pitchFamily="34" charset="0"/>
                          <a:cs typeface="Arial" panose="020B0604020202020204" pitchFamily="34" charset="0"/>
                        </a:rPr>
                        <a:t>Competitors charge about £40 a day.</a:t>
                      </a:r>
                    </a:p>
                    <a:p>
                      <a:pPr>
                        <a:lnSpc>
                          <a:spcPct val="150000"/>
                        </a:lnSpc>
                      </a:pPr>
                      <a:r>
                        <a:rPr lang="en-GB" sz="1400" dirty="0">
                          <a:latin typeface="Arial" panose="020B0604020202020204" pitchFamily="34" charset="0"/>
                          <a:cs typeface="Arial" panose="020B0604020202020204" pitchFamily="34" charset="0"/>
                        </a:rPr>
                        <a:t>Customers are willing to pay £25 a day.</a:t>
                      </a:r>
                    </a:p>
                    <a:p>
                      <a:pPr>
                        <a:lnSpc>
                          <a:spcPct val="150000"/>
                        </a:lnSpc>
                      </a:pPr>
                      <a:r>
                        <a:rPr lang="en-GB" sz="1400" dirty="0">
                          <a:latin typeface="Arial" panose="020B0604020202020204" pitchFamily="34" charset="0"/>
                          <a:cs typeface="Arial" panose="020B0604020202020204" pitchFamily="34" charset="0"/>
                        </a:rPr>
                        <a:t>If we go by £25 a day customers will want to use us.</a:t>
                      </a:r>
                    </a:p>
                  </a:txBody>
                  <a:tcPr/>
                </a:tc>
                <a:tc>
                  <a:txBody>
                    <a:bodyPr/>
                    <a:lstStyle/>
                    <a:p>
                      <a:pPr>
                        <a:lnSpc>
                          <a:spcPct val="150000"/>
                        </a:lnSpc>
                      </a:pPr>
                      <a:r>
                        <a:rPr lang="en-GB" sz="1400" dirty="0">
                          <a:latin typeface="Arial" panose="020B0604020202020204" pitchFamily="34" charset="0"/>
                          <a:cs typeface="Arial" panose="020B0604020202020204" pitchFamily="34" charset="0"/>
                        </a:rPr>
                        <a:t>The customers will purchase the service online or through a telephone call.</a:t>
                      </a:r>
                    </a:p>
                    <a:p>
                      <a:pPr>
                        <a:lnSpc>
                          <a:spcPct val="150000"/>
                        </a:lnSpc>
                      </a:pPr>
                      <a:r>
                        <a:rPr lang="en-GB" sz="1400" dirty="0">
                          <a:latin typeface="Arial" panose="020B0604020202020204" pitchFamily="34" charset="0"/>
                          <a:cs typeface="Arial" panose="020B0604020202020204" pitchFamily="34" charset="0"/>
                        </a:rPr>
                        <a:t>Yes it is important to make the buying experience as convenient as possible because if the customer is not happy with the buying experience, they may tell other family members not to use our company.</a:t>
                      </a:r>
                    </a:p>
                  </a:txBody>
                  <a:tcPr/>
                </a:tc>
                <a:tc>
                  <a:txBody>
                    <a:bodyPr/>
                    <a:lstStyle/>
                    <a:p>
                      <a:pPr>
                        <a:lnSpc>
                          <a:spcPct val="150000"/>
                        </a:lnSpc>
                      </a:pPr>
                      <a:r>
                        <a:rPr lang="en-GB" sz="1400" dirty="0">
                          <a:latin typeface="Arial" panose="020B0604020202020204" pitchFamily="34" charset="0"/>
                          <a:cs typeface="Arial" panose="020B0604020202020204" pitchFamily="34" charset="0"/>
                        </a:rPr>
                        <a:t>The customers need their children to go and come back from school safely.</a:t>
                      </a:r>
                    </a:p>
                    <a:p>
                      <a:pPr>
                        <a:lnSpc>
                          <a:spcPct val="150000"/>
                        </a:lnSpc>
                      </a:pPr>
                      <a:r>
                        <a:rPr lang="en-GB" sz="1400" dirty="0">
                          <a:latin typeface="Arial" panose="020B0604020202020204" pitchFamily="34" charset="0"/>
                          <a:cs typeface="Arial" panose="020B0604020202020204" pitchFamily="34" charset="0"/>
                        </a:rPr>
                        <a:t>The problem they may be facing is to drop children off to school they may be getting late for work.</a:t>
                      </a:r>
                    </a:p>
                    <a:p>
                      <a:pPr>
                        <a:lnSpc>
                          <a:spcPct val="150000"/>
                        </a:lnSpc>
                      </a:pPr>
                      <a:r>
                        <a:rPr lang="en-GB" sz="1400" dirty="0">
                          <a:latin typeface="Arial" panose="020B0604020202020204" pitchFamily="34" charset="0"/>
                          <a:cs typeface="Arial" panose="020B0604020202020204" pitchFamily="34" charset="0"/>
                        </a:rPr>
                        <a:t>The company can solve this by dropping the children off to school.</a:t>
                      </a:r>
                    </a:p>
                    <a:p>
                      <a:pPr>
                        <a:lnSpc>
                          <a:spcPct val="150000"/>
                        </a:lnSpc>
                      </a:pPr>
                      <a:r>
                        <a:rPr lang="en-GB" sz="1400" dirty="0">
                          <a:latin typeface="Arial" panose="020B0604020202020204" pitchFamily="34" charset="0"/>
                          <a:cs typeface="Arial" panose="020B0604020202020204" pitchFamily="34" charset="0"/>
                        </a:rPr>
                        <a:t>We can make our service stand out by hiring kind and friendly drivers, who make the children feel safe and also talk to the parents when picking up the children.</a:t>
                      </a:r>
                    </a:p>
                  </a:txBody>
                  <a:tcPr/>
                </a:tc>
                <a:tc>
                  <a:txBody>
                    <a:bodyPr/>
                    <a:lstStyle/>
                    <a:p>
                      <a:pPr>
                        <a:lnSpc>
                          <a:spcPct val="150000"/>
                        </a:lnSpc>
                      </a:pPr>
                      <a:r>
                        <a:rPr lang="en-GB" sz="1400" dirty="0">
                          <a:latin typeface="Arial" panose="020B0604020202020204" pitchFamily="34" charset="0"/>
                          <a:cs typeface="Arial" panose="020B0604020202020204" pitchFamily="34" charset="0"/>
                        </a:rPr>
                        <a:t>The company will communicate the benefits of the business by giving out leaflets to the customers every month, so they can see how well the company is doing.</a:t>
                      </a:r>
                    </a:p>
                    <a:p>
                      <a:pPr>
                        <a:lnSpc>
                          <a:spcPct val="150000"/>
                        </a:lnSpc>
                      </a:pPr>
                      <a:r>
                        <a:rPr lang="en-GB" sz="1400" dirty="0">
                          <a:latin typeface="Arial" panose="020B0604020202020204" pitchFamily="34" charset="0"/>
                          <a:cs typeface="Arial" panose="020B0604020202020204" pitchFamily="34" charset="0"/>
                        </a:rPr>
                        <a:t>We will promote our business on social media platforms and also on BBC1, BBC2, ITV1, Channel 4 and 5 as these are the channels mainly viewed by people.</a:t>
                      </a:r>
                    </a:p>
                    <a:p>
                      <a:pPr>
                        <a:lnSpc>
                          <a:spcPct val="150000"/>
                        </a:lnSpc>
                      </a:pPr>
                      <a:r>
                        <a:rPr lang="en-GB" sz="1400" dirty="0">
                          <a:latin typeface="Arial" panose="020B0604020202020204" pitchFamily="34" charset="0"/>
                          <a:cs typeface="Arial" panose="020B0604020202020204" pitchFamily="34" charset="0"/>
                        </a:rPr>
                        <a:t>Yes it is important to develop services that are highly specific and appeals directly to the customers.</a:t>
                      </a:r>
                    </a:p>
                  </a:txBody>
                  <a:tcPr/>
                </a:tc>
                <a:extLst>
                  <a:ext uri="{0D108BD9-81ED-4DB2-BD59-A6C34878D82A}">
                    <a16:rowId xmlns:a16="http://schemas.microsoft.com/office/drawing/2014/main" val="155349445"/>
                  </a:ext>
                </a:extLst>
              </a:tr>
            </a:tbl>
          </a:graphicData>
        </a:graphic>
      </p:graphicFrame>
    </p:spTree>
    <p:extLst>
      <p:ext uri="{BB962C8B-B14F-4D97-AF65-F5344CB8AC3E}">
        <p14:creationId xmlns:p14="http://schemas.microsoft.com/office/powerpoint/2010/main" val="4288501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F4A9F29-8250-4A64-C818-CD49BDD758F0}"/>
              </a:ext>
            </a:extLst>
          </p:cNvPr>
          <p:cNvSpPr txBox="1"/>
          <p:nvPr/>
        </p:nvSpPr>
        <p:spPr>
          <a:xfrm>
            <a:off x="1472316" y="48246"/>
            <a:ext cx="9247368" cy="1138773"/>
          </a:xfrm>
          <a:prstGeom prst="rect">
            <a:avLst/>
          </a:prstGeom>
          <a:noFill/>
        </p:spPr>
        <p:txBody>
          <a:bodyPr wrap="square" rtlCol="0">
            <a:spAutoFit/>
          </a:bodyPr>
          <a:lstStyle/>
          <a:p>
            <a:pPr algn="ctr"/>
            <a:r>
              <a:rPr lang="en-GB" sz="6600" b="1" dirty="0">
                <a:solidFill>
                  <a:srgbClr val="FF0000"/>
                </a:solidFill>
                <a:latin typeface="Algerian" panose="04020705040A02060702" pitchFamily="82" charset="0"/>
                <a:cs typeface="Arial" panose="020B0604020202020204" pitchFamily="34" charset="0"/>
              </a:rPr>
              <a:t>funding</a:t>
            </a:r>
          </a:p>
        </p:txBody>
      </p:sp>
      <p:sp>
        <p:nvSpPr>
          <p:cNvPr id="4" name="TextBox 3">
            <a:extLst>
              <a:ext uri="{FF2B5EF4-FFF2-40B4-BE49-F238E27FC236}">
                <a16:creationId xmlns:a16="http://schemas.microsoft.com/office/drawing/2014/main" id="{612D9638-8384-470F-50BA-952345396AE6}"/>
              </a:ext>
            </a:extLst>
          </p:cNvPr>
          <p:cNvSpPr txBox="1"/>
          <p:nvPr/>
        </p:nvSpPr>
        <p:spPr>
          <a:xfrm>
            <a:off x="299405" y="1424198"/>
            <a:ext cx="11490691" cy="5217326"/>
          </a:xfrm>
          <a:prstGeom prst="rect">
            <a:avLst/>
          </a:prstGeom>
          <a:noFill/>
        </p:spPr>
        <p:txBody>
          <a:bodyPr wrap="square" rtlCol="0">
            <a:spAutoFit/>
          </a:bodyPr>
          <a:lstStyle/>
          <a:p>
            <a:pPr>
              <a:lnSpc>
                <a:spcPct val="150000"/>
              </a:lnSpc>
            </a:pPr>
            <a:r>
              <a:rPr lang="en-GB" sz="1600" dirty="0">
                <a:latin typeface="Arial" panose="020B0604020202020204" pitchFamily="34" charset="0"/>
                <a:cs typeface="Arial" panose="020B0604020202020204" pitchFamily="34" charset="0"/>
              </a:rPr>
              <a:t>The start up cost for the company is £15,000. The total income for the next 12 months will be  £60,000. Profit will be £19,000.</a:t>
            </a:r>
          </a:p>
          <a:p>
            <a:pPr>
              <a:lnSpc>
                <a:spcPct val="150000"/>
              </a:lnSpc>
            </a:pPr>
            <a:r>
              <a:rPr lang="en-GB" sz="1600" dirty="0">
                <a:latin typeface="Arial" panose="020B0604020202020204" pitchFamily="34" charset="0"/>
                <a:cs typeface="Arial" panose="020B0604020202020204" pitchFamily="34" charset="0"/>
              </a:rPr>
              <a:t>The two sources I would try and get funding from is from business loans (banks) and personal funding. If I get money from a personal fund, then that means the money that has gone in, isn’t from a debt or a loan and that will make the profit high as the money gone in, doesn’t need to be taken out. Getting a loan from the bank is better as they will lend the when they see what the income will be and how much profit I will make and that the money I have gotten from them, will be paid back without a </a:t>
            </a:r>
            <a:r>
              <a:rPr lang="en-GB" sz="1600" dirty="0" err="1">
                <a:latin typeface="Arial" panose="020B0604020202020204" pitchFamily="34" charset="0"/>
                <a:cs typeface="Arial" panose="020B0604020202020204" pitchFamily="34" charset="0"/>
              </a:rPr>
              <a:t>ny</a:t>
            </a:r>
            <a:r>
              <a:rPr lang="en-GB" sz="1600" dirty="0">
                <a:latin typeface="Arial" panose="020B0604020202020204" pitchFamily="34" charset="0"/>
                <a:cs typeface="Arial" panose="020B0604020202020204" pitchFamily="34" charset="0"/>
              </a:rPr>
              <a:t> hesitation.</a:t>
            </a:r>
          </a:p>
          <a:p>
            <a:pPr>
              <a:lnSpc>
                <a:spcPct val="150000"/>
              </a:lnSpc>
            </a:pPr>
            <a:endParaRPr lang="en-GB" sz="1600" dirty="0">
              <a:latin typeface="Arial" panose="020B0604020202020204" pitchFamily="34" charset="0"/>
              <a:cs typeface="Arial" panose="020B0604020202020204" pitchFamily="34" charset="0"/>
            </a:endParaRPr>
          </a:p>
          <a:p>
            <a:pPr algn="l">
              <a:lnSpc>
                <a:spcPct val="150000"/>
              </a:lnSpc>
              <a:buFont typeface="Arial" panose="020B0604020202020204" pitchFamily="34" charset="0"/>
              <a:buChar char="•"/>
            </a:pPr>
            <a:r>
              <a:rPr lang="en-GB" sz="1600" b="0" i="0" dirty="0">
                <a:solidFill>
                  <a:srgbClr val="111111"/>
                </a:solidFill>
                <a:effectLst/>
                <a:latin typeface="Arial" panose="020B0604020202020204" pitchFamily="34" charset="0"/>
                <a:cs typeface="Arial" panose="020B0604020202020204" pitchFamily="34" charset="0"/>
              </a:rPr>
              <a:t>Start-up small businesses may use equity financing or debt financing to obtain money when they are cash poor.</a:t>
            </a:r>
          </a:p>
          <a:p>
            <a:pPr algn="l">
              <a:lnSpc>
                <a:spcPct val="150000"/>
              </a:lnSpc>
              <a:buFont typeface="Arial" panose="020B0604020202020204" pitchFamily="34" charset="0"/>
              <a:buChar char="•"/>
            </a:pPr>
            <a:r>
              <a:rPr lang="en-GB" sz="1600" b="0" i="0" dirty="0">
                <a:solidFill>
                  <a:srgbClr val="111111"/>
                </a:solidFill>
                <a:effectLst/>
                <a:latin typeface="Arial" panose="020B0604020202020204" pitchFamily="34" charset="0"/>
                <a:cs typeface="Arial" panose="020B0604020202020204" pitchFamily="34" charset="0"/>
              </a:rPr>
              <a:t>A bank loan is a form of debt financing used by small business owners.</a:t>
            </a:r>
          </a:p>
          <a:p>
            <a:pPr algn="l">
              <a:lnSpc>
                <a:spcPct val="150000"/>
              </a:lnSpc>
              <a:buFont typeface="Arial" panose="020B0604020202020204" pitchFamily="34" charset="0"/>
              <a:buChar char="•"/>
            </a:pPr>
            <a:r>
              <a:rPr lang="en-GB" sz="1600" b="0" i="0" dirty="0">
                <a:solidFill>
                  <a:srgbClr val="111111"/>
                </a:solidFill>
                <a:effectLst/>
                <a:latin typeface="Arial" panose="020B0604020202020204" pitchFamily="34" charset="0"/>
                <a:cs typeface="Arial" panose="020B0604020202020204" pitchFamily="34" charset="0"/>
              </a:rPr>
              <a:t>Equity financing means allowing stakeholders to own part of the business.</a:t>
            </a:r>
          </a:p>
          <a:p>
            <a:pPr algn="l">
              <a:lnSpc>
                <a:spcPct val="150000"/>
              </a:lnSpc>
              <a:buFont typeface="Arial" panose="020B0604020202020204" pitchFamily="34" charset="0"/>
              <a:buChar char="•"/>
            </a:pPr>
            <a:r>
              <a:rPr lang="en-GB" sz="1600" b="0" i="0" dirty="0">
                <a:solidFill>
                  <a:srgbClr val="111111"/>
                </a:solidFill>
                <a:effectLst/>
                <a:latin typeface="Arial" panose="020B0604020202020204" pitchFamily="34" charset="0"/>
                <a:cs typeface="Arial" panose="020B0604020202020204" pitchFamily="34" charset="0"/>
              </a:rPr>
              <a:t>Getting a small business up and running often calls for taking out some form of debt.</a:t>
            </a:r>
          </a:p>
          <a:p>
            <a:pPr algn="l">
              <a:lnSpc>
                <a:spcPct val="150000"/>
              </a:lnSpc>
              <a:buFont typeface="Arial" panose="020B0604020202020204" pitchFamily="34" charset="0"/>
              <a:buChar char="•"/>
            </a:pPr>
            <a:r>
              <a:rPr lang="en-GB" sz="1600" b="0" i="0" dirty="0">
                <a:solidFill>
                  <a:srgbClr val="111111"/>
                </a:solidFill>
                <a:effectLst/>
                <a:latin typeface="Arial" panose="020B0604020202020204" pitchFamily="34" charset="0"/>
                <a:cs typeface="Arial" panose="020B0604020202020204" pitchFamily="34" charset="0"/>
              </a:rPr>
              <a:t>Some business owners use personal funds or take out debt in the early stages of forming their business</a:t>
            </a:r>
            <a:r>
              <a:rPr lang="en-GB" sz="1600" b="0" i="0" dirty="0">
                <a:solidFill>
                  <a:srgbClr val="111111"/>
                </a:solidFill>
                <a:effectLst/>
                <a:latin typeface="SourceSansPro"/>
              </a:rPr>
              <a:t>.</a:t>
            </a:r>
          </a:p>
          <a:p>
            <a:pPr algn="l">
              <a:lnSpc>
                <a:spcPct val="150000"/>
              </a:lnSpc>
            </a:pPr>
            <a:r>
              <a:rPr lang="en-GB" sz="1600" dirty="0">
                <a:solidFill>
                  <a:srgbClr val="111111"/>
                </a:solidFill>
                <a:latin typeface="SourceSansPro"/>
              </a:rPr>
              <a:t>(</a:t>
            </a:r>
            <a:r>
              <a:rPr lang="en-GB" sz="1600" dirty="0">
                <a:hlinkClick r:id="rId2"/>
              </a:rPr>
              <a:t>Small Business Financing: Debt or Equity? (investopedia.com)</a:t>
            </a:r>
            <a:r>
              <a:rPr lang="en-GB" sz="1600" dirty="0">
                <a:solidFill>
                  <a:srgbClr val="111111"/>
                </a:solidFill>
                <a:latin typeface="SourceSansPro"/>
              </a:rPr>
              <a:t>)</a:t>
            </a:r>
            <a:endParaRPr lang="en-GB" sz="1600" b="0" i="0" dirty="0">
              <a:solidFill>
                <a:srgbClr val="111111"/>
              </a:solidFill>
              <a:effectLst/>
              <a:latin typeface="SourceSansPro"/>
            </a:endParaRPr>
          </a:p>
          <a:p>
            <a:pPr>
              <a:lnSpc>
                <a:spcPct val="150000"/>
              </a:lnSpc>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40647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D157D4A-03EA-C9D2-A3C6-9F3725140012}"/>
              </a:ext>
            </a:extLst>
          </p:cNvPr>
          <p:cNvSpPr txBox="1"/>
          <p:nvPr/>
        </p:nvSpPr>
        <p:spPr>
          <a:xfrm>
            <a:off x="1472316" y="48246"/>
            <a:ext cx="9247368" cy="1138773"/>
          </a:xfrm>
          <a:prstGeom prst="rect">
            <a:avLst/>
          </a:prstGeom>
          <a:noFill/>
        </p:spPr>
        <p:txBody>
          <a:bodyPr wrap="square" rtlCol="0">
            <a:spAutoFit/>
          </a:bodyPr>
          <a:lstStyle/>
          <a:p>
            <a:pPr algn="ctr"/>
            <a:r>
              <a:rPr lang="en-GB" sz="6600" b="1" dirty="0">
                <a:solidFill>
                  <a:srgbClr val="FF0000"/>
                </a:solidFill>
                <a:latin typeface="Algerian" panose="04020705040A02060702" pitchFamily="82" charset="0"/>
                <a:cs typeface="Arial" panose="020B0604020202020204" pitchFamily="34" charset="0"/>
              </a:rPr>
              <a:t>references</a:t>
            </a:r>
          </a:p>
        </p:txBody>
      </p:sp>
      <p:sp>
        <p:nvSpPr>
          <p:cNvPr id="4" name="TextBox 3">
            <a:extLst>
              <a:ext uri="{FF2B5EF4-FFF2-40B4-BE49-F238E27FC236}">
                <a16:creationId xmlns:a16="http://schemas.microsoft.com/office/drawing/2014/main" id="{9EDA4ACE-5F7E-F96A-2C4A-DBBE5CACCE67}"/>
              </a:ext>
            </a:extLst>
          </p:cNvPr>
          <p:cNvSpPr txBox="1"/>
          <p:nvPr/>
        </p:nvSpPr>
        <p:spPr>
          <a:xfrm>
            <a:off x="471116" y="1259144"/>
            <a:ext cx="8577468" cy="369332"/>
          </a:xfrm>
          <a:prstGeom prst="rect">
            <a:avLst/>
          </a:prstGeom>
          <a:noFill/>
        </p:spPr>
        <p:txBody>
          <a:bodyPr wrap="square">
            <a:spAutoFit/>
          </a:bodyPr>
          <a:lstStyle/>
          <a:p>
            <a:r>
              <a:rPr lang="en-GB" dirty="0">
                <a:hlinkClick r:id="rId2"/>
              </a:rPr>
              <a:t>Important Things Your Children Need For Healthy Growth and Happy Life (healthwire.pk)</a:t>
            </a:r>
            <a:endParaRPr lang="en-GB" dirty="0"/>
          </a:p>
        </p:txBody>
      </p:sp>
      <p:sp>
        <p:nvSpPr>
          <p:cNvPr id="6" name="TextBox 5">
            <a:extLst>
              <a:ext uri="{FF2B5EF4-FFF2-40B4-BE49-F238E27FC236}">
                <a16:creationId xmlns:a16="http://schemas.microsoft.com/office/drawing/2014/main" id="{D8A19955-1389-BEEB-0BFE-89EF8DA05236}"/>
              </a:ext>
            </a:extLst>
          </p:cNvPr>
          <p:cNvSpPr txBox="1"/>
          <p:nvPr/>
        </p:nvSpPr>
        <p:spPr>
          <a:xfrm>
            <a:off x="471116" y="1936781"/>
            <a:ext cx="8004974" cy="369332"/>
          </a:xfrm>
          <a:prstGeom prst="rect">
            <a:avLst/>
          </a:prstGeom>
          <a:noFill/>
        </p:spPr>
        <p:txBody>
          <a:bodyPr wrap="square">
            <a:spAutoFit/>
          </a:bodyPr>
          <a:lstStyle/>
          <a:p>
            <a:r>
              <a:rPr lang="en-GB" dirty="0">
                <a:hlinkClick r:id="rId3"/>
              </a:rPr>
              <a:t>Everything You Need to Know about Minibus Hire | Euro Drive (eurodriveuk.com)</a:t>
            </a:r>
            <a:endParaRPr lang="en-GB" dirty="0"/>
          </a:p>
        </p:txBody>
      </p:sp>
      <p:sp>
        <p:nvSpPr>
          <p:cNvPr id="8" name="TextBox 7">
            <a:extLst>
              <a:ext uri="{FF2B5EF4-FFF2-40B4-BE49-F238E27FC236}">
                <a16:creationId xmlns:a16="http://schemas.microsoft.com/office/drawing/2014/main" id="{B9FBC05E-6F61-4D89-9A48-14E769FD5679}"/>
              </a:ext>
            </a:extLst>
          </p:cNvPr>
          <p:cNvSpPr txBox="1"/>
          <p:nvPr/>
        </p:nvSpPr>
        <p:spPr>
          <a:xfrm>
            <a:off x="448587" y="2705060"/>
            <a:ext cx="7726679" cy="369332"/>
          </a:xfrm>
          <a:prstGeom prst="rect">
            <a:avLst/>
          </a:prstGeom>
          <a:noFill/>
        </p:spPr>
        <p:txBody>
          <a:bodyPr wrap="square">
            <a:spAutoFit/>
          </a:bodyPr>
          <a:lstStyle/>
          <a:p>
            <a:r>
              <a:rPr lang="en-GB" dirty="0">
                <a:hlinkClick r:id="rId4"/>
              </a:rPr>
              <a:t>Partnership: Definition, How It Works, Taxation, and Types (investopedia.com)</a:t>
            </a:r>
            <a:endParaRPr lang="en-GB" dirty="0"/>
          </a:p>
        </p:txBody>
      </p:sp>
      <p:sp>
        <p:nvSpPr>
          <p:cNvPr id="10" name="TextBox 9">
            <a:extLst>
              <a:ext uri="{FF2B5EF4-FFF2-40B4-BE49-F238E27FC236}">
                <a16:creationId xmlns:a16="http://schemas.microsoft.com/office/drawing/2014/main" id="{E9D4F45D-8844-9F30-658A-9E57333C0C28}"/>
              </a:ext>
            </a:extLst>
          </p:cNvPr>
          <p:cNvSpPr txBox="1"/>
          <p:nvPr/>
        </p:nvSpPr>
        <p:spPr>
          <a:xfrm>
            <a:off x="471116" y="3384168"/>
            <a:ext cx="8354832" cy="369332"/>
          </a:xfrm>
          <a:prstGeom prst="rect">
            <a:avLst/>
          </a:prstGeom>
          <a:noFill/>
        </p:spPr>
        <p:txBody>
          <a:bodyPr wrap="square">
            <a:spAutoFit/>
          </a:bodyPr>
          <a:lstStyle/>
          <a:p>
            <a:r>
              <a:rPr lang="en-GB" dirty="0">
                <a:hlinkClick r:id="rId5"/>
              </a:rPr>
              <a:t>SWOT Analysis - Understanding Your Business, Informing Your Strategy (mindtools.com)</a:t>
            </a:r>
            <a:endParaRPr lang="en-GB" dirty="0"/>
          </a:p>
        </p:txBody>
      </p:sp>
      <p:sp>
        <p:nvSpPr>
          <p:cNvPr id="12" name="TextBox 11">
            <a:extLst>
              <a:ext uri="{FF2B5EF4-FFF2-40B4-BE49-F238E27FC236}">
                <a16:creationId xmlns:a16="http://schemas.microsoft.com/office/drawing/2014/main" id="{A3999E7D-DFCF-C2C0-CF04-B1C797316DBF}"/>
              </a:ext>
            </a:extLst>
          </p:cNvPr>
          <p:cNvSpPr txBox="1"/>
          <p:nvPr/>
        </p:nvSpPr>
        <p:spPr>
          <a:xfrm>
            <a:off x="471116" y="4141737"/>
            <a:ext cx="6963354" cy="369332"/>
          </a:xfrm>
          <a:prstGeom prst="rect">
            <a:avLst/>
          </a:prstGeom>
          <a:noFill/>
        </p:spPr>
        <p:txBody>
          <a:bodyPr wrap="square">
            <a:spAutoFit/>
          </a:bodyPr>
          <a:lstStyle/>
          <a:p>
            <a:r>
              <a:rPr lang="en-GB" dirty="0">
                <a:hlinkClick r:id="rId6"/>
              </a:rPr>
              <a:t>The 4 Ps of Marketing: What They Are and How to Use Them | Coursera</a:t>
            </a:r>
            <a:endParaRPr lang="en-GB" dirty="0"/>
          </a:p>
        </p:txBody>
      </p:sp>
      <p:sp>
        <p:nvSpPr>
          <p:cNvPr id="14" name="TextBox 13">
            <a:extLst>
              <a:ext uri="{FF2B5EF4-FFF2-40B4-BE49-F238E27FC236}">
                <a16:creationId xmlns:a16="http://schemas.microsoft.com/office/drawing/2014/main" id="{7D9381A0-62D7-CF0A-CE5C-0C3EE7BCDDE3}"/>
              </a:ext>
            </a:extLst>
          </p:cNvPr>
          <p:cNvSpPr txBox="1"/>
          <p:nvPr/>
        </p:nvSpPr>
        <p:spPr>
          <a:xfrm>
            <a:off x="506897" y="4825464"/>
            <a:ext cx="6094674" cy="923330"/>
          </a:xfrm>
          <a:prstGeom prst="rect">
            <a:avLst/>
          </a:prstGeom>
          <a:noFill/>
        </p:spPr>
        <p:txBody>
          <a:bodyPr wrap="square">
            <a:spAutoFit/>
          </a:bodyPr>
          <a:lstStyle/>
          <a:p>
            <a:r>
              <a:rPr lang="en-GB" dirty="0">
                <a:hlinkClick r:id="rId7"/>
              </a:rPr>
              <a:t>Concentrated Marketing: Strategy &amp; Examples | </a:t>
            </a:r>
            <a:r>
              <a:rPr lang="en-GB" dirty="0" err="1">
                <a:hlinkClick r:id="rId7"/>
              </a:rPr>
              <a:t>StudySmarter</a:t>
            </a:r>
            <a:endParaRPr lang="en-GB" dirty="0"/>
          </a:p>
          <a:p>
            <a:endParaRPr lang="en-GB" dirty="0"/>
          </a:p>
          <a:p>
            <a:r>
              <a:rPr lang="en-GB" dirty="0">
                <a:hlinkClick r:id="rId8"/>
              </a:rPr>
              <a:t>Small Business Financing: Debt or Equity? (investopedia.com)</a:t>
            </a:r>
            <a:endParaRPr lang="en-GB" dirty="0"/>
          </a:p>
        </p:txBody>
      </p:sp>
    </p:spTree>
    <p:extLst>
      <p:ext uri="{BB962C8B-B14F-4D97-AF65-F5344CB8AC3E}">
        <p14:creationId xmlns:p14="http://schemas.microsoft.com/office/powerpoint/2010/main" val="2173951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1655</Words>
  <Application>Microsoft Office PowerPoint</Application>
  <PresentationFormat>Widescreen</PresentationFormat>
  <Paragraphs>131</Paragraphs>
  <Slides>11</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SourceSansPro</vt:lpstr>
      <vt:lpstr>Algerian</vt:lpstr>
      <vt:lpstr>Arial</vt:lpstr>
      <vt:lpstr>Arial Black</vt:lpstr>
      <vt:lpstr>Calibri</vt:lpstr>
      <vt:lpstr>Calibri Light</vt:lpstr>
      <vt:lpstr>Libre Franklin</vt:lpstr>
      <vt:lpstr>Wingdings</vt:lpstr>
      <vt:lpstr>Office Theme</vt:lpstr>
      <vt:lpstr>Business  Plan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dc:creator>Shbana Begum (2120023)</dc:creator>
  <cp:lastModifiedBy>Shbana Begum (2120023)</cp:lastModifiedBy>
  <cp:revision>1</cp:revision>
  <dcterms:created xsi:type="dcterms:W3CDTF">2022-11-01T16:07:50Z</dcterms:created>
  <dcterms:modified xsi:type="dcterms:W3CDTF">2023-04-02T00:23:07Z</dcterms:modified>
</cp:coreProperties>
</file>