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20" r:id="rId5"/>
    <p:sldMasterId id="2147483723" r:id="rId6"/>
    <p:sldMasterId id="2147483672" r:id="rId7"/>
  </p:sldMasterIdLst>
  <p:notesMasterIdLst>
    <p:notesMasterId r:id="rId60"/>
  </p:notesMasterIdLst>
  <p:sldIdLst>
    <p:sldId id="256" r:id="rId8"/>
    <p:sldId id="343" r:id="rId9"/>
    <p:sldId id="330" r:id="rId10"/>
    <p:sldId id="296" r:id="rId11"/>
    <p:sldId id="331" r:id="rId12"/>
    <p:sldId id="298" r:id="rId13"/>
    <p:sldId id="297" r:id="rId14"/>
    <p:sldId id="285" r:id="rId15"/>
    <p:sldId id="307" r:id="rId16"/>
    <p:sldId id="353" r:id="rId17"/>
    <p:sldId id="287" r:id="rId18"/>
    <p:sldId id="288" r:id="rId19"/>
    <p:sldId id="289" r:id="rId20"/>
    <p:sldId id="332" r:id="rId21"/>
    <p:sldId id="333" r:id="rId22"/>
    <p:sldId id="345" r:id="rId23"/>
    <p:sldId id="300" r:id="rId24"/>
    <p:sldId id="351" r:id="rId25"/>
    <p:sldId id="302" r:id="rId26"/>
    <p:sldId id="303" r:id="rId27"/>
    <p:sldId id="355" r:id="rId28"/>
    <p:sldId id="354" r:id="rId29"/>
    <p:sldId id="268" r:id="rId30"/>
    <p:sldId id="335" r:id="rId31"/>
    <p:sldId id="290" r:id="rId32"/>
    <p:sldId id="313" r:id="rId33"/>
    <p:sldId id="312" r:id="rId34"/>
    <p:sldId id="322" r:id="rId35"/>
    <p:sldId id="323" r:id="rId36"/>
    <p:sldId id="334" r:id="rId37"/>
    <p:sldId id="294" r:id="rId38"/>
    <p:sldId id="310" r:id="rId39"/>
    <p:sldId id="311" r:id="rId40"/>
    <p:sldId id="316" r:id="rId41"/>
    <p:sldId id="349" r:id="rId42"/>
    <p:sldId id="350" r:id="rId43"/>
    <p:sldId id="356" r:id="rId44"/>
    <p:sldId id="319" r:id="rId45"/>
    <p:sldId id="308" r:id="rId46"/>
    <p:sldId id="344" r:id="rId47"/>
    <p:sldId id="339" r:id="rId48"/>
    <p:sldId id="327" r:id="rId49"/>
    <p:sldId id="359" r:id="rId50"/>
    <p:sldId id="357" r:id="rId51"/>
    <p:sldId id="329" r:id="rId52"/>
    <p:sldId id="274" r:id="rId53"/>
    <p:sldId id="346" r:id="rId54"/>
    <p:sldId id="347" r:id="rId55"/>
    <p:sldId id="301" r:id="rId56"/>
    <p:sldId id="295" r:id="rId57"/>
    <p:sldId id="321" r:id="rId58"/>
    <p:sldId id="281" r:id="rId59"/>
  </p:sldIdLst>
  <p:sldSz cx="12192000" cy="6858000"/>
  <p:notesSz cx="6858000" cy="9144000"/>
  <p:custShowLst>
    <p:custShow name="Level 4" id="0">
      <p:sldLst>
        <p:sld r:id="rId8"/>
        <p:sld r:id="rId9"/>
        <p:sld r:id="rId10"/>
        <p:sld r:id="rId12"/>
        <p:sld r:id="rId13"/>
        <p:sld r:id="rId15"/>
        <p:sld r:id="rId16"/>
        <p:sld r:id="rId18"/>
        <p:sld r:id="rId19"/>
        <p:sld r:id="rId20"/>
        <p:sld r:id="rId21"/>
        <p:sld r:id="rId22"/>
        <p:sld r:id="rId23"/>
        <p:sld r:id="rId24"/>
        <p:sld r:id="rId26"/>
        <p:sld r:id="rId27"/>
        <p:sld r:id="rId31"/>
        <p:sld r:id="rId32"/>
        <p:sld r:id="rId33"/>
        <p:sld r:id="rId34"/>
        <p:sld r:id="rId36"/>
        <p:sld r:id="rId35"/>
        <p:sld r:id="rId37"/>
        <p:sld r:id="rId38"/>
        <p:sld r:id="rId39"/>
        <p:sld r:id="rId40"/>
        <p:sld r:id="rId41"/>
        <p:sld r:id="rId45"/>
        <p:sld r:id="rId47"/>
        <p:sld r:id="rId48"/>
        <p:sld r:id="rId43"/>
        <p:sld r:id="rId49"/>
        <p:sld r:id="rId53"/>
        <p:sld r:id="rId57"/>
        <p:sld r:id="rId58"/>
        <p:sld r:id="rId59"/>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CC"/>
    <a:srgbClr val="F0F0F0"/>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79479A-7DCD-5722-5FEF-E7B1F053E068}" v="6" dt="2023-11-02T15:37:26.389"/>
    <p1510:client id="{4CDE338A-B257-411C-9EFD-5DDC25E79E40}" v="821" dt="2023-01-31T09:05:10.133"/>
    <p1510:client id="{8099380B-F851-498E-84FC-BDA8F7227366}" v="196" dt="2023-10-17T08:32:21.114"/>
    <p1510:client id="{9A949DD3-ECFF-470D-FA02-63DD4E0C7D46}" v="18" dt="2023-10-17T09:56:16.7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63"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microsoft.com/office/2015/10/relationships/revisionInfo" Target="revisionInfo.xml"/><Relationship Id="rId5" Type="http://schemas.openxmlformats.org/officeDocument/2006/relationships/slideMaster" Target="slideMasters/slideMaster2.xml"/><Relationship Id="rId61" Type="http://schemas.openxmlformats.org/officeDocument/2006/relationships/presProps" Target="presProps.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Ellis" userId="S::l.ellis@uwtsd.ac.uk::1e3b8b31-18a3-40b3-8e12-8230c5071370" providerId="AD" clId="Web-{0779479A-7DCD-5722-5FEF-E7B1F053E068}"/>
    <pc:docChg chg="modSld">
      <pc:chgData name="Lisa Ellis" userId="S::l.ellis@uwtsd.ac.uk::1e3b8b31-18a3-40b3-8e12-8230c5071370" providerId="AD" clId="Web-{0779479A-7DCD-5722-5FEF-E7B1F053E068}" dt="2023-11-02T15:37:26.389" v="4"/>
      <pc:docMkLst>
        <pc:docMk/>
      </pc:docMkLst>
      <pc:sldChg chg="mod modShow">
        <pc:chgData name="Lisa Ellis" userId="S::l.ellis@uwtsd.ac.uk::1e3b8b31-18a3-40b3-8e12-8230c5071370" providerId="AD" clId="Web-{0779479A-7DCD-5722-5FEF-E7B1F053E068}" dt="2023-11-02T15:37:26.389" v="4"/>
        <pc:sldMkLst>
          <pc:docMk/>
          <pc:sldMk cId="295649460" sldId="301"/>
        </pc:sldMkLst>
      </pc:sldChg>
      <pc:sldChg chg="mod modShow">
        <pc:chgData name="Lisa Ellis" userId="S::l.ellis@uwtsd.ac.uk::1e3b8b31-18a3-40b3-8e12-8230c5071370" providerId="AD" clId="Web-{0779479A-7DCD-5722-5FEF-E7B1F053E068}" dt="2023-11-02T15:37:13.967" v="3"/>
        <pc:sldMkLst>
          <pc:docMk/>
          <pc:sldMk cId="688539105" sldId="339"/>
        </pc:sldMkLst>
      </pc:sldChg>
      <pc:sldChg chg="mod modShow">
        <pc:chgData name="Lisa Ellis" userId="S::l.ellis@uwtsd.ac.uk::1e3b8b31-18a3-40b3-8e12-8230c5071370" providerId="AD" clId="Web-{0779479A-7DCD-5722-5FEF-E7B1F053E068}" dt="2023-11-02T15:37:07.185" v="2"/>
        <pc:sldMkLst>
          <pc:docMk/>
          <pc:sldMk cId="1885055211" sldId="344"/>
        </pc:sldMkLst>
      </pc:sldChg>
      <pc:sldChg chg="modSp">
        <pc:chgData name="Lisa Ellis" userId="S::l.ellis@uwtsd.ac.uk::1e3b8b31-18a3-40b3-8e12-8230c5071370" providerId="AD" clId="Web-{0779479A-7DCD-5722-5FEF-E7B1F053E068}" dt="2023-11-02T15:36:21.151" v="1" actId="20577"/>
        <pc:sldMkLst>
          <pc:docMk/>
          <pc:sldMk cId="1274721478" sldId="351"/>
        </pc:sldMkLst>
        <pc:spChg chg="mod">
          <ac:chgData name="Lisa Ellis" userId="S::l.ellis@uwtsd.ac.uk::1e3b8b31-18a3-40b3-8e12-8230c5071370" providerId="AD" clId="Web-{0779479A-7DCD-5722-5FEF-E7B1F053E068}" dt="2023-11-02T15:36:21.151" v="1" actId="20577"/>
          <ac:spMkLst>
            <pc:docMk/>
            <pc:sldMk cId="1274721478" sldId="351"/>
            <ac:spMk id="4" creationId="{4F74909B-5943-09A1-15C2-4AD40DFE636E}"/>
          </ac:spMkLst>
        </pc:spChg>
        <pc:spChg chg="mod">
          <ac:chgData name="Lisa Ellis" userId="S::l.ellis@uwtsd.ac.uk::1e3b8b31-18a3-40b3-8e12-8230c5071370" providerId="AD" clId="Web-{0779479A-7DCD-5722-5FEF-E7B1F053E068}" dt="2023-11-02T15:36:17.229" v="0" actId="20577"/>
          <ac:spMkLst>
            <pc:docMk/>
            <pc:sldMk cId="1274721478" sldId="351"/>
            <ac:spMk id="11" creationId="{34334CDA-7FB7-4AF2-926A-CA6DE703DA54}"/>
          </ac:spMkLst>
        </pc:spChg>
      </pc:sldChg>
    </pc:docChg>
  </pc:docChgLst>
  <pc:docChgLst>
    <pc:chgData name="Lisa Ellis" userId="S::l.ellis@uwtsd.ac.uk::1e3b8b31-18a3-40b3-8e12-8230c5071370" providerId="AD" clId="Web-{9A949DD3-ECFF-470D-FA02-63DD4E0C7D46}"/>
    <pc:docChg chg="modSld">
      <pc:chgData name="Lisa Ellis" userId="S::l.ellis@uwtsd.ac.uk::1e3b8b31-18a3-40b3-8e12-8230c5071370" providerId="AD" clId="Web-{9A949DD3-ECFF-470D-FA02-63DD4E0C7D46}" dt="2023-10-17T09:56:16.730" v="8" actId="20577"/>
      <pc:docMkLst>
        <pc:docMk/>
      </pc:docMkLst>
      <pc:sldChg chg="modSp">
        <pc:chgData name="Lisa Ellis" userId="S::l.ellis@uwtsd.ac.uk::1e3b8b31-18a3-40b3-8e12-8230c5071370" providerId="AD" clId="Web-{9A949DD3-ECFF-470D-FA02-63DD4E0C7D46}" dt="2023-10-17T09:56:16.730" v="8" actId="20577"/>
        <pc:sldMkLst>
          <pc:docMk/>
          <pc:sldMk cId="4049704529" sldId="307"/>
        </pc:sldMkLst>
        <pc:spChg chg="mod">
          <ac:chgData name="Lisa Ellis" userId="S::l.ellis@uwtsd.ac.uk::1e3b8b31-18a3-40b3-8e12-8230c5071370" providerId="AD" clId="Web-{9A949DD3-ECFF-470D-FA02-63DD4E0C7D46}" dt="2023-10-17T09:56:16.730" v="8" actId="20577"/>
          <ac:spMkLst>
            <pc:docMk/>
            <pc:sldMk cId="4049704529" sldId="307"/>
            <ac:spMk id="11" creationId="{95152E7C-B9D6-4817-8E4D-28BC1A7D07AC}"/>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3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3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39ED4D-B43E-4806-9217-373F039CB17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FB19AAA-E6FE-434E-90A5-747579CFE965}">
      <dgm:prSet/>
      <dgm:spPr/>
      <dgm:t>
        <a:bodyPr/>
        <a:lstStyle/>
        <a:p>
          <a:pPr rtl="0">
            <a:lnSpc>
              <a:spcPct val="100000"/>
            </a:lnSpc>
          </a:pPr>
          <a:r>
            <a:rPr lang="en-GB" b="1">
              <a:latin typeface="Corbel" panose="020B0503020204020204"/>
            </a:rPr>
            <a:t>Arrange </a:t>
          </a:r>
          <a:r>
            <a:rPr lang="en-GB" b="0">
              <a:latin typeface="Corbel" panose="020B0503020204020204"/>
            </a:rPr>
            <a:t>alphabetically by author’s surname - or by title if no author </a:t>
          </a:r>
          <a:endParaRPr lang="en-US" b="0"/>
        </a:p>
      </dgm:t>
    </dgm:pt>
    <dgm:pt modelId="{1F7E8F41-EE95-4EF4-B5BD-47D4F029702B}" type="parTrans" cxnId="{53B5918A-CBC4-4DD5-807E-FF6938D32E0F}">
      <dgm:prSet/>
      <dgm:spPr/>
      <dgm:t>
        <a:bodyPr/>
        <a:lstStyle/>
        <a:p>
          <a:endParaRPr lang="en-US"/>
        </a:p>
      </dgm:t>
    </dgm:pt>
    <dgm:pt modelId="{D0B57C1D-1AA5-4165-9C5B-A1E210C70090}" type="sibTrans" cxnId="{53B5918A-CBC4-4DD5-807E-FF6938D32E0F}">
      <dgm:prSet/>
      <dgm:spPr/>
      <dgm:t>
        <a:bodyPr/>
        <a:lstStyle/>
        <a:p>
          <a:endParaRPr lang="en-US"/>
        </a:p>
      </dgm:t>
    </dgm:pt>
    <dgm:pt modelId="{4BEEB0C6-97DE-441A-A5B5-EA84D0A91E80}">
      <dgm:prSet/>
      <dgm:spPr/>
      <dgm:t>
        <a:bodyPr/>
        <a:lstStyle/>
        <a:p>
          <a:pPr>
            <a:lnSpc>
              <a:spcPct val="100000"/>
            </a:lnSpc>
          </a:pPr>
          <a:r>
            <a:rPr lang="en-GB" b="1"/>
            <a:t>List </a:t>
          </a:r>
          <a:r>
            <a:rPr lang="en-GB"/>
            <a:t>all sources cited in your writing</a:t>
          </a:r>
        </a:p>
      </dgm:t>
    </dgm:pt>
    <dgm:pt modelId="{B894C344-7CD6-4016-872B-840CBB86EF72}" type="parTrans" cxnId="{022195DB-94D4-4B35-8A93-8FD1C2F41553}">
      <dgm:prSet/>
      <dgm:spPr/>
      <dgm:t>
        <a:bodyPr/>
        <a:lstStyle/>
        <a:p>
          <a:endParaRPr lang="en-GB"/>
        </a:p>
      </dgm:t>
    </dgm:pt>
    <dgm:pt modelId="{590C4C1E-9085-4FBF-901F-B3CB1D1359A6}" type="sibTrans" cxnId="{022195DB-94D4-4B35-8A93-8FD1C2F41553}">
      <dgm:prSet/>
      <dgm:spPr/>
      <dgm:t>
        <a:bodyPr/>
        <a:lstStyle/>
        <a:p>
          <a:endParaRPr lang="en-GB"/>
        </a:p>
      </dgm:t>
    </dgm:pt>
    <dgm:pt modelId="{16E323E5-0F52-4222-8F7A-B0BE27FE7B46}" type="pres">
      <dgm:prSet presAssocID="{9139ED4D-B43E-4806-9217-373F039CB17C}" presName="root" presStyleCnt="0">
        <dgm:presLayoutVars>
          <dgm:dir/>
          <dgm:resizeHandles val="exact"/>
        </dgm:presLayoutVars>
      </dgm:prSet>
      <dgm:spPr/>
    </dgm:pt>
    <dgm:pt modelId="{41C4AE1A-2852-40E9-B139-DE36C4AF0995}" type="pres">
      <dgm:prSet presAssocID="{4BEEB0C6-97DE-441A-A5B5-EA84D0A91E80}" presName="compNode" presStyleCnt="0"/>
      <dgm:spPr/>
    </dgm:pt>
    <dgm:pt modelId="{16180B7C-EFA5-4DBC-83EB-B880DFCB6CD8}" type="pres">
      <dgm:prSet presAssocID="{4BEEB0C6-97DE-441A-A5B5-EA84D0A91E80}" presName="bgRect" presStyleLbl="bgShp" presStyleIdx="0" presStyleCnt="2"/>
      <dgm:spPr/>
    </dgm:pt>
    <dgm:pt modelId="{60C271E2-5A0B-4F3B-AEC4-5A25DF3BA0FA}" type="pres">
      <dgm:prSet presAssocID="{4BEEB0C6-97DE-441A-A5B5-EA84D0A91E8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ypewriter"/>
        </a:ext>
      </dgm:extLst>
    </dgm:pt>
    <dgm:pt modelId="{AAD7C112-A10A-4504-A8E9-3F6A581BC493}" type="pres">
      <dgm:prSet presAssocID="{4BEEB0C6-97DE-441A-A5B5-EA84D0A91E80}" presName="spaceRect" presStyleCnt="0"/>
      <dgm:spPr/>
    </dgm:pt>
    <dgm:pt modelId="{EB7D8719-8209-4617-BE9A-73AB1FFA1127}" type="pres">
      <dgm:prSet presAssocID="{4BEEB0C6-97DE-441A-A5B5-EA84D0A91E80}" presName="parTx" presStyleLbl="revTx" presStyleIdx="0" presStyleCnt="2">
        <dgm:presLayoutVars>
          <dgm:chMax val="0"/>
          <dgm:chPref val="0"/>
        </dgm:presLayoutVars>
      </dgm:prSet>
      <dgm:spPr/>
    </dgm:pt>
    <dgm:pt modelId="{9BD441E9-1985-43B1-AEB1-2995D85D5859}" type="pres">
      <dgm:prSet presAssocID="{590C4C1E-9085-4FBF-901F-B3CB1D1359A6}" presName="sibTrans" presStyleCnt="0"/>
      <dgm:spPr/>
    </dgm:pt>
    <dgm:pt modelId="{5D8EB104-44B8-4E41-A327-3C081375A0C5}" type="pres">
      <dgm:prSet presAssocID="{FFB19AAA-E6FE-434E-90A5-747579CFE965}" presName="compNode" presStyleCnt="0"/>
      <dgm:spPr/>
    </dgm:pt>
    <dgm:pt modelId="{CC7B5051-BC43-49E1-8438-A96E2C3B32DC}" type="pres">
      <dgm:prSet presAssocID="{FFB19AAA-E6FE-434E-90A5-747579CFE965}" presName="bgRect" presStyleLbl="bgShp" presStyleIdx="1" presStyleCnt="2"/>
      <dgm:spPr/>
    </dgm:pt>
    <dgm:pt modelId="{938E5A77-16AC-4653-830F-05CEAE7D5ECF}" type="pres">
      <dgm:prSet presAssocID="{FFB19AAA-E6FE-434E-90A5-747579CFE96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ument"/>
        </a:ext>
      </dgm:extLst>
    </dgm:pt>
    <dgm:pt modelId="{D4C9AAB1-E21C-4DDB-ADDE-01F90C98CD9E}" type="pres">
      <dgm:prSet presAssocID="{FFB19AAA-E6FE-434E-90A5-747579CFE965}" presName="spaceRect" presStyleCnt="0"/>
      <dgm:spPr/>
    </dgm:pt>
    <dgm:pt modelId="{63E3784C-CF75-4CC6-B41E-8DAB42EFEA34}" type="pres">
      <dgm:prSet presAssocID="{FFB19AAA-E6FE-434E-90A5-747579CFE965}" presName="parTx" presStyleLbl="revTx" presStyleIdx="1" presStyleCnt="2">
        <dgm:presLayoutVars>
          <dgm:chMax val="0"/>
          <dgm:chPref val="0"/>
        </dgm:presLayoutVars>
      </dgm:prSet>
      <dgm:spPr/>
    </dgm:pt>
  </dgm:ptLst>
  <dgm:cxnLst>
    <dgm:cxn modelId="{9FF82335-F8F5-4C12-834B-82157A75B260}" type="presOf" srcId="{4BEEB0C6-97DE-441A-A5B5-EA84D0A91E80}" destId="{EB7D8719-8209-4617-BE9A-73AB1FFA1127}" srcOrd="0" destOrd="0" presId="urn:microsoft.com/office/officeart/2018/2/layout/IconVerticalSolidList"/>
    <dgm:cxn modelId="{F1E8CB86-4036-47EC-85F5-DCBF0AB90C27}" type="presOf" srcId="{9139ED4D-B43E-4806-9217-373F039CB17C}" destId="{16E323E5-0F52-4222-8F7A-B0BE27FE7B46}" srcOrd="0" destOrd="0" presId="urn:microsoft.com/office/officeart/2018/2/layout/IconVerticalSolidList"/>
    <dgm:cxn modelId="{53B5918A-CBC4-4DD5-807E-FF6938D32E0F}" srcId="{9139ED4D-B43E-4806-9217-373F039CB17C}" destId="{FFB19AAA-E6FE-434E-90A5-747579CFE965}" srcOrd="1" destOrd="0" parTransId="{1F7E8F41-EE95-4EF4-B5BD-47D4F029702B}" sibTransId="{D0B57C1D-1AA5-4165-9C5B-A1E210C70090}"/>
    <dgm:cxn modelId="{C1F3D8B5-A618-4123-96A7-4BED3FD4EBB8}" type="presOf" srcId="{FFB19AAA-E6FE-434E-90A5-747579CFE965}" destId="{63E3784C-CF75-4CC6-B41E-8DAB42EFEA34}" srcOrd="0" destOrd="0" presId="urn:microsoft.com/office/officeart/2018/2/layout/IconVerticalSolidList"/>
    <dgm:cxn modelId="{022195DB-94D4-4B35-8A93-8FD1C2F41553}" srcId="{9139ED4D-B43E-4806-9217-373F039CB17C}" destId="{4BEEB0C6-97DE-441A-A5B5-EA84D0A91E80}" srcOrd="0" destOrd="0" parTransId="{B894C344-7CD6-4016-872B-840CBB86EF72}" sibTransId="{590C4C1E-9085-4FBF-901F-B3CB1D1359A6}"/>
    <dgm:cxn modelId="{FC5AC3EF-F38E-4B98-B61B-A22F4B5592D7}" type="presParOf" srcId="{16E323E5-0F52-4222-8F7A-B0BE27FE7B46}" destId="{41C4AE1A-2852-40E9-B139-DE36C4AF0995}" srcOrd="0" destOrd="0" presId="urn:microsoft.com/office/officeart/2018/2/layout/IconVerticalSolidList"/>
    <dgm:cxn modelId="{614094AA-4587-4AA3-8643-1BE716F2D435}" type="presParOf" srcId="{41C4AE1A-2852-40E9-B139-DE36C4AF0995}" destId="{16180B7C-EFA5-4DBC-83EB-B880DFCB6CD8}" srcOrd="0" destOrd="0" presId="urn:microsoft.com/office/officeart/2018/2/layout/IconVerticalSolidList"/>
    <dgm:cxn modelId="{9AD0254B-4A93-4CC7-B3DF-38B5CC5769D8}" type="presParOf" srcId="{41C4AE1A-2852-40E9-B139-DE36C4AF0995}" destId="{60C271E2-5A0B-4F3B-AEC4-5A25DF3BA0FA}" srcOrd="1" destOrd="0" presId="urn:microsoft.com/office/officeart/2018/2/layout/IconVerticalSolidList"/>
    <dgm:cxn modelId="{20733468-72CF-466E-909F-9DA5DE7A4FB5}" type="presParOf" srcId="{41C4AE1A-2852-40E9-B139-DE36C4AF0995}" destId="{AAD7C112-A10A-4504-A8E9-3F6A581BC493}" srcOrd="2" destOrd="0" presId="urn:microsoft.com/office/officeart/2018/2/layout/IconVerticalSolidList"/>
    <dgm:cxn modelId="{EDB92F50-4558-4A27-AA8C-44CFA24A0B48}" type="presParOf" srcId="{41C4AE1A-2852-40E9-B139-DE36C4AF0995}" destId="{EB7D8719-8209-4617-BE9A-73AB1FFA1127}" srcOrd="3" destOrd="0" presId="urn:microsoft.com/office/officeart/2018/2/layout/IconVerticalSolidList"/>
    <dgm:cxn modelId="{860AAA3D-BB1B-4E1D-8FAE-35F308E15D04}" type="presParOf" srcId="{16E323E5-0F52-4222-8F7A-B0BE27FE7B46}" destId="{9BD441E9-1985-43B1-AEB1-2995D85D5859}" srcOrd="1" destOrd="0" presId="urn:microsoft.com/office/officeart/2018/2/layout/IconVerticalSolidList"/>
    <dgm:cxn modelId="{199FD999-3301-4985-9F4E-808117B92E48}" type="presParOf" srcId="{16E323E5-0F52-4222-8F7A-B0BE27FE7B46}" destId="{5D8EB104-44B8-4E41-A327-3C081375A0C5}" srcOrd="2" destOrd="0" presId="urn:microsoft.com/office/officeart/2018/2/layout/IconVerticalSolidList"/>
    <dgm:cxn modelId="{F98B00FE-92D0-4D5F-82EE-E0B3F2D77F08}" type="presParOf" srcId="{5D8EB104-44B8-4E41-A327-3C081375A0C5}" destId="{CC7B5051-BC43-49E1-8438-A96E2C3B32DC}" srcOrd="0" destOrd="0" presId="urn:microsoft.com/office/officeart/2018/2/layout/IconVerticalSolidList"/>
    <dgm:cxn modelId="{9B272193-262D-4055-A9DC-DEE1282CC8E5}" type="presParOf" srcId="{5D8EB104-44B8-4E41-A327-3C081375A0C5}" destId="{938E5A77-16AC-4653-830F-05CEAE7D5ECF}" srcOrd="1" destOrd="0" presId="urn:microsoft.com/office/officeart/2018/2/layout/IconVerticalSolidList"/>
    <dgm:cxn modelId="{106511AF-E7C9-46E2-A34E-EC3F0BCF5A65}" type="presParOf" srcId="{5D8EB104-44B8-4E41-A327-3C081375A0C5}" destId="{D4C9AAB1-E21C-4DDB-ADDE-01F90C98CD9E}" srcOrd="2" destOrd="0" presId="urn:microsoft.com/office/officeart/2018/2/layout/IconVerticalSolidList"/>
    <dgm:cxn modelId="{A7A310C1-4D02-41EF-9C56-B6E4DCE1BC35}" type="presParOf" srcId="{5D8EB104-44B8-4E41-A327-3C081375A0C5}" destId="{63E3784C-CF75-4CC6-B41E-8DAB42EFEA3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180B7C-EFA5-4DBC-83EB-B880DFCB6CD8}">
      <dsp:nvSpPr>
        <dsp:cNvPr id="0" name=""/>
        <dsp:cNvSpPr/>
      </dsp:nvSpPr>
      <dsp:spPr>
        <a:xfrm>
          <a:off x="0" y="708147"/>
          <a:ext cx="4528809" cy="130734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C271E2-5A0B-4F3B-AEC4-5A25DF3BA0FA}">
      <dsp:nvSpPr>
        <dsp:cNvPr id="0" name=""/>
        <dsp:cNvSpPr/>
      </dsp:nvSpPr>
      <dsp:spPr>
        <a:xfrm>
          <a:off x="395473" y="1002301"/>
          <a:ext cx="719042" cy="7190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7D8719-8209-4617-BE9A-73AB1FFA1127}">
      <dsp:nvSpPr>
        <dsp:cNvPr id="0" name=""/>
        <dsp:cNvSpPr/>
      </dsp:nvSpPr>
      <dsp:spPr>
        <a:xfrm>
          <a:off x="1509988" y="708147"/>
          <a:ext cx="3018820" cy="1307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61" tIns="138361" rIns="138361" bIns="138361" numCol="1" spcCol="1270" anchor="ctr" anchorCtr="0">
          <a:noAutofit/>
        </a:bodyPr>
        <a:lstStyle/>
        <a:p>
          <a:pPr marL="0" lvl="0" indent="0" algn="l" defTabSz="977900">
            <a:lnSpc>
              <a:spcPct val="100000"/>
            </a:lnSpc>
            <a:spcBef>
              <a:spcPct val="0"/>
            </a:spcBef>
            <a:spcAft>
              <a:spcPct val="35000"/>
            </a:spcAft>
            <a:buNone/>
          </a:pPr>
          <a:r>
            <a:rPr lang="en-GB" sz="2200" b="1" kern="1200"/>
            <a:t>List </a:t>
          </a:r>
          <a:r>
            <a:rPr lang="en-GB" sz="2200" kern="1200"/>
            <a:t>all sources cited in your writing</a:t>
          </a:r>
        </a:p>
      </dsp:txBody>
      <dsp:txXfrm>
        <a:off x="1509988" y="708147"/>
        <a:ext cx="3018820" cy="1307349"/>
      </dsp:txXfrm>
    </dsp:sp>
    <dsp:sp modelId="{CC7B5051-BC43-49E1-8438-A96E2C3B32DC}">
      <dsp:nvSpPr>
        <dsp:cNvPr id="0" name=""/>
        <dsp:cNvSpPr/>
      </dsp:nvSpPr>
      <dsp:spPr>
        <a:xfrm>
          <a:off x="0" y="2342334"/>
          <a:ext cx="4528809" cy="130734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8E5A77-16AC-4653-830F-05CEAE7D5ECF}">
      <dsp:nvSpPr>
        <dsp:cNvPr id="0" name=""/>
        <dsp:cNvSpPr/>
      </dsp:nvSpPr>
      <dsp:spPr>
        <a:xfrm>
          <a:off x="395473" y="2636488"/>
          <a:ext cx="719042" cy="7190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E3784C-CF75-4CC6-B41E-8DAB42EFEA34}">
      <dsp:nvSpPr>
        <dsp:cNvPr id="0" name=""/>
        <dsp:cNvSpPr/>
      </dsp:nvSpPr>
      <dsp:spPr>
        <a:xfrm>
          <a:off x="1509988" y="2342334"/>
          <a:ext cx="3018820" cy="1307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61" tIns="138361" rIns="138361" bIns="138361" numCol="1" spcCol="1270" anchor="ctr" anchorCtr="0">
          <a:noAutofit/>
        </a:bodyPr>
        <a:lstStyle/>
        <a:p>
          <a:pPr marL="0" lvl="0" indent="0" algn="l" defTabSz="977900" rtl="0">
            <a:lnSpc>
              <a:spcPct val="100000"/>
            </a:lnSpc>
            <a:spcBef>
              <a:spcPct val="0"/>
            </a:spcBef>
            <a:spcAft>
              <a:spcPct val="35000"/>
            </a:spcAft>
            <a:buNone/>
          </a:pPr>
          <a:r>
            <a:rPr lang="en-GB" sz="2200" b="1" kern="1200">
              <a:latin typeface="Corbel" panose="020B0503020204020204"/>
            </a:rPr>
            <a:t>Arrange </a:t>
          </a:r>
          <a:r>
            <a:rPr lang="en-GB" sz="2200" b="0" kern="1200">
              <a:latin typeface="Corbel" panose="020B0503020204020204"/>
            </a:rPr>
            <a:t>alphabetically by author’s surname - or by title if no author </a:t>
          </a:r>
          <a:endParaRPr lang="en-US" sz="2200" b="0" kern="1200"/>
        </a:p>
      </dsp:txBody>
      <dsp:txXfrm>
        <a:off x="1509988" y="2342334"/>
        <a:ext cx="3018820" cy="130734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4392C-B303-40FD-BC68-78C142F0970E}" type="datetimeFigureOut">
              <a:rPr lang="en-GB" smtClean="0"/>
              <a:t>02/11/2023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845D0-53D4-4312-8F17-71CDCA72431A}" type="slidenum">
              <a:rPr lang="en-GB" smtClean="0"/>
              <a:t>‹#›</a:t>
            </a:fld>
            <a:endParaRPr lang="en-GB"/>
          </a:p>
        </p:txBody>
      </p:sp>
    </p:spTree>
    <p:extLst>
      <p:ext uri="{BB962C8B-B14F-4D97-AF65-F5344CB8AC3E}">
        <p14:creationId xmlns:p14="http://schemas.microsoft.com/office/powerpoint/2010/main" val="2975654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turnitin.com/resources/plagiarism-spectrum-2-0"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1</a:t>
            </a:fld>
            <a:endParaRPr lang="en-GB"/>
          </a:p>
        </p:txBody>
      </p:sp>
    </p:spTree>
    <p:extLst>
      <p:ext uri="{BB962C8B-B14F-4D97-AF65-F5344CB8AC3E}">
        <p14:creationId xmlns:p14="http://schemas.microsoft.com/office/powerpoint/2010/main" val="574418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3</a:t>
            </a:fld>
            <a:endParaRPr lang="en-GB"/>
          </a:p>
        </p:txBody>
      </p:sp>
    </p:spTree>
    <p:extLst>
      <p:ext uri="{BB962C8B-B14F-4D97-AF65-F5344CB8AC3E}">
        <p14:creationId xmlns:p14="http://schemas.microsoft.com/office/powerpoint/2010/main" val="39582181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Quick recap on why referencing is so important. </a:t>
            </a:r>
          </a:p>
        </p:txBody>
      </p:sp>
      <p:sp>
        <p:nvSpPr>
          <p:cNvPr id="4" name="Slide Number Placeholder 3"/>
          <p:cNvSpPr>
            <a:spLocks noGrp="1"/>
          </p:cNvSpPr>
          <p:nvPr>
            <p:ph type="sldNum" sz="quarter" idx="5"/>
          </p:nvPr>
        </p:nvSpPr>
        <p:spPr/>
        <p:txBody>
          <a:bodyPr/>
          <a:lstStyle/>
          <a:p>
            <a:fld id="{7C1845D0-53D4-4312-8F17-71CDCA72431A}" type="slidenum">
              <a:rPr lang="en-GB" smtClean="0"/>
              <a:t>4</a:t>
            </a:fld>
            <a:endParaRPr lang="en-GB"/>
          </a:p>
        </p:txBody>
      </p:sp>
    </p:spTree>
    <p:extLst>
      <p:ext uri="{BB962C8B-B14F-4D97-AF65-F5344CB8AC3E}">
        <p14:creationId xmlns:p14="http://schemas.microsoft.com/office/powerpoint/2010/main" val="5524223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5</a:t>
            </a:fld>
            <a:endParaRPr lang="en-GB"/>
          </a:p>
        </p:txBody>
      </p:sp>
    </p:spTree>
    <p:extLst>
      <p:ext uri="{BB962C8B-B14F-4D97-AF65-F5344CB8AC3E}">
        <p14:creationId xmlns:p14="http://schemas.microsoft.com/office/powerpoint/2010/main" val="15002576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video from a Cardiff University lecturer on why you shouldn’t plagiarise. </a:t>
            </a:r>
            <a:endParaRPr lang="en-US"/>
          </a:p>
        </p:txBody>
      </p:sp>
      <p:sp>
        <p:nvSpPr>
          <p:cNvPr id="4" name="Slide Number Placeholder 3"/>
          <p:cNvSpPr>
            <a:spLocks noGrp="1"/>
          </p:cNvSpPr>
          <p:nvPr>
            <p:ph type="sldNum" sz="quarter" idx="5"/>
          </p:nvPr>
        </p:nvSpPr>
        <p:spPr/>
        <p:txBody>
          <a:bodyPr/>
          <a:lstStyle/>
          <a:p>
            <a:fld id="{CFA13A40-97AA-4A84-B7E5-B46BB067ED7D}" type="slidenum">
              <a:rPr lang="en-GB" smtClean="0"/>
              <a:t>6</a:t>
            </a:fld>
            <a:endParaRPr lang="en-GB"/>
          </a:p>
        </p:txBody>
      </p:sp>
    </p:spTree>
    <p:extLst>
      <p:ext uri="{BB962C8B-B14F-4D97-AF65-F5344CB8AC3E}">
        <p14:creationId xmlns:p14="http://schemas.microsoft.com/office/powerpoint/2010/main" val="552902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Turnitin Plagiarism Instructor guide - </a:t>
            </a:r>
            <a:r>
              <a:rPr lang="en-US">
                <a:hlinkClick r:id="rId3"/>
              </a:rPr>
              <a:t>Plagiarism Spectrum 2.0 | Turnitin</a:t>
            </a:r>
          </a:p>
          <a:p>
            <a:r>
              <a:rPr lang="en-US">
                <a:cs typeface="Calibri"/>
              </a:rPr>
              <a:t>Student Collusion</a:t>
            </a:r>
          </a:p>
          <a:p>
            <a:pPr marL="171450" indent="-171450">
              <a:buFont typeface="Arial"/>
              <a:buChar char="•"/>
            </a:pPr>
            <a:r>
              <a:rPr lang="en-US"/>
              <a:t>Asking somebody you know to write all or part of your assignment</a:t>
            </a:r>
          </a:p>
          <a:p>
            <a:pPr marL="171450" indent="-171450">
              <a:buFont typeface="Arial"/>
              <a:buChar char="•"/>
            </a:pPr>
            <a:r>
              <a:rPr lang="en-US"/>
              <a:t>Allowing another student to submit your work as their own</a:t>
            </a:r>
          </a:p>
          <a:p>
            <a:pPr marL="171450" indent="-171450">
              <a:buFont typeface="Arial"/>
              <a:buChar char="•"/>
            </a:pPr>
            <a:r>
              <a:rPr lang="en-US"/>
              <a:t>Jointly completing an individual assignment with another person and then each submitting identical or similar pieces of work</a:t>
            </a:r>
          </a:p>
          <a:p>
            <a:pPr marL="171450" indent="-171450">
              <a:buFont typeface="Arial"/>
              <a:buChar char="•"/>
            </a:pPr>
            <a:r>
              <a:rPr lang="en-US"/>
              <a:t>Working with another student to jointly plan an assignment e.g. structure, main arguments and sources, even if you then individually write up the assignment.</a:t>
            </a:r>
          </a:p>
          <a:p>
            <a:endParaRPr lang="en-US">
              <a:cs typeface="Calibri"/>
            </a:endParaRPr>
          </a:p>
        </p:txBody>
      </p:sp>
      <p:sp>
        <p:nvSpPr>
          <p:cNvPr id="4" name="Slide Number Placeholder 3"/>
          <p:cNvSpPr>
            <a:spLocks noGrp="1"/>
          </p:cNvSpPr>
          <p:nvPr>
            <p:ph type="sldNum" sz="quarter" idx="5"/>
          </p:nvPr>
        </p:nvSpPr>
        <p:spPr/>
        <p:txBody>
          <a:bodyPr/>
          <a:lstStyle/>
          <a:p>
            <a:fld id="{CFA13A40-97AA-4A84-B7E5-B46BB067ED7D}" type="slidenum">
              <a:rPr lang="en-GB"/>
              <a:t>7</a:t>
            </a:fld>
            <a:endParaRPr lang="en-GB"/>
          </a:p>
        </p:txBody>
      </p:sp>
    </p:spTree>
    <p:extLst>
      <p:ext uri="{BB962C8B-B14F-4D97-AF65-F5344CB8AC3E}">
        <p14:creationId xmlns:p14="http://schemas.microsoft.com/office/powerpoint/2010/main" val="27313024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Read widely and assimilate information from different sources, such as lectures, </a:t>
            </a:r>
            <a:r>
              <a:rPr lang="en-US" err="1">
                <a:cs typeface="Calibri"/>
              </a:rPr>
              <a:t>moodle</a:t>
            </a:r>
            <a:r>
              <a:rPr lang="en-US">
                <a:cs typeface="Calibri"/>
              </a:rPr>
              <a:t>, web,</a:t>
            </a:r>
            <a:r>
              <a:rPr lang="en-GB">
                <a:cs typeface="Calibri"/>
              </a:rPr>
              <a:t> books, journals, tv, newspapers and more. </a:t>
            </a:r>
          </a:p>
          <a:p>
            <a:endParaRPr lang="en-US">
              <a:cs typeface="Calibri"/>
            </a:endParaRPr>
          </a:p>
          <a:p>
            <a:r>
              <a:rPr lang="en-US">
                <a:cs typeface="Calibri"/>
              </a:rPr>
              <a:t>Take notes as you go along, making sure to highlight any quotes, paraphrasing, where you got the idea / words/ information from.</a:t>
            </a:r>
            <a:endParaRPr lang="en-GB">
              <a:cs typeface="Calibri"/>
            </a:endParaRPr>
          </a:p>
          <a:p>
            <a:endParaRPr lang="en-US">
              <a:cs typeface="Calibri"/>
            </a:endParaRPr>
          </a:p>
          <a:p>
            <a:r>
              <a:rPr lang="en-US">
                <a:cs typeface="Calibri"/>
              </a:rPr>
              <a:t>Focus on ideas not quoting or paraphrasing. Keep asking yourself,  How do you know this information? </a:t>
            </a:r>
            <a:r>
              <a:rPr lang="en-US"/>
              <a:t>Whose idea is it? Attribute the information. </a:t>
            </a:r>
            <a:endParaRPr lang="en-GB"/>
          </a:p>
          <a:p>
            <a:endParaRPr lang="en-US">
              <a:cs typeface="Calibri"/>
            </a:endParaRPr>
          </a:p>
          <a:p>
            <a:r>
              <a:rPr lang="en-US">
                <a:cs typeface="Calibri"/>
              </a:rPr>
              <a:t>Note taking is a skill that is necessary to develop to become a good scholar. </a:t>
            </a:r>
          </a:p>
          <a:p>
            <a:endParaRPr lang="en-US">
              <a:cs typeface="Calibri"/>
            </a:endParaRPr>
          </a:p>
          <a:p>
            <a:r>
              <a:rPr lang="en-US">
                <a:cs typeface="Calibri"/>
              </a:rPr>
              <a:t>Draw your own conclusions based on your understanding of the evidence and information you have found and reference and acknowledge your sources, also known as attribution. </a:t>
            </a:r>
            <a:endParaRPr lang="en-GB">
              <a:cs typeface="Calibri"/>
            </a:endParaRPr>
          </a:p>
          <a:p>
            <a:endParaRPr lang="en-GB">
              <a:cs typeface="Calibri"/>
            </a:endParaRPr>
          </a:p>
          <a:p>
            <a:r>
              <a:rPr lang="en-GB">
                <a:cs typeface="Calibri"/>
              </a:rPr>
              <a:t>Repeat </a:t>
            </a:r>
            <a:r>
              <a:rPr lang="en-US">
                <a:cs typeface="Calibri"/>
              </a:rPr>
              <a:t>to yourself as you are writing How do I know this? Where did I read this?</a:t>
            </a:r>
            <a:r>
              <a:rPr lang="en-GB">
                <a:cs typeface="Calibri"/>
              </a:rPr>
              <a:t> This will help you avoid plagiarism. </a:t>
            </a:r>
            <a:endParaRPr lang="en-US">
              <a:cs typeface="Calibri"/>
            </a:endParaRPr>
          </a:p>
        </p:txBody>
      </p:sp>
      <p:sp>
        <p:nvSpPr>
          <p:cNvPr id="4" name="Slide Number Placeholder 3"/>
          <p:cNvSpPr>
            <a:spLocks noGrp="1"/>
          </p:cNvSpPr>
          <p:nvPr>
            <p:ph type="sldNum" sz="quarter" idx="5"/>
          </p:nvPr>
        </p:nvSpPr>
        <p:spPr/>
        <p:txBody>
          <a:bodyPr/>
          <a:lstStyle/>
          <a:p>
            <a:fld id="{CFA13A40-97AA-4A84-B7E5-B46BB067ED7D}" type="slidenum">
              <a:rPr lang="en-GB"/>
              <a:t>8</a:t>
            </a:fld>
            <a:endParaRPr lang="en-GB"/>
          </a:p>
        </p:txBody>
      </p:sp>
    </p:spTree>
    <p:extLst>
      <p:ext uri="{BB962C8B-B14F-4D97-AF65-F5344CB8AC3E}">
        <p14:creationId xmlns:p14="http://schemas.microsoft.com/office/powerpoint/2010/main" val="40557047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cs typeface="Calibri"/>
              </a:rPr>
              <a:t>So we know why, but how do we reference in UWTSD?</a:t>
            </a:r>
          </a:p>
          <a:p>
            <a:endParaRPr lang="en-GB">
              <a:cs typeface="Calibri"/>
            </a:endParaRPr>
          </a:p>
          <a:p>
            <a:r>
              <a:rPr lang="en-US">
                <a:cs typeface="Calibri"/>
              </a:rPr>
              <a:t>Consistency is key!</a:t>
            </a:r>
            <a:endParaRPr lang="en-GB">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CFA13A40-97AA-4A84-B7E5-B46BB067ED7D}" type="slidenum">
              <a:rPr lang="en-GB"/>
              <a:t>9</a:t>
            </a:fld>
            <a:endParaRPr lang="en-GB"/>
          </a:p>
        </p:txBody>
      </p:sp>
    </p:spTree>
    <p:extLst>
      <p:ext uri="{BB962C8B-B14F-4D97-AF65-F5344CB8AC3E}">
        <p14:creationId xmlns:p14="http://schemas.microsoft.com/office/powerpoint/2010/main" val="16720336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One of the key purposes of referencing is to acknowledge the role that the work of others has played in developing your ideas. </a:t>
            </a:r>
            <a:endParaRPr lang="en-GB"/>
          </a:p>
          <a:p>
            <a:endParaRPr lang="en-GB"/>
          </a:p>
          <a:p>
            <a:r>
              <a:rPr lang="en-US"/>
              <a:t>This means that </a:t>
            </a:r>
            <a:r>
              <a:rPr lang="en-US" b="1"/>
              <a:t>you must include a citation every time you use an idea that you got from someone else – not just when you quote directly. </a:t>
            </a:r>
            <a:r>
              <a:rPr lang="en-US"/>
              <a:t>That includes images, tables, graphs etc. if they’re not your own work.</a:t>
            </a:r>
            <a:endParaRPr lang="en-GB"/>
          </a:p>
          <a:p>
            <a:endParaRPr lang="en-US"/>
          </a:p>
          <a:p>
            <a:r>
              <a:rPr lang="en-US">
                <a:cs typeface="Calibri"/>
              </a:rPr>
              <a:t>Good note taking skills are important. You must record the information as you go along and highlight which words</a:t>
            </a:r>
            <a:r>
              <a:rPr lang="en-GB">
                <a:cs typeface="Calibri"/>
              </a:rPr>
              <a:t> are</a:t>
            </a:r>
            <a:r>
              <a:rPr lang="en-US">
                <a:cs typeface="Calibri"/>
              </a:rPr>
              <a:t> exact quotes and which are paraphrased.</a:t>
            </a:r>
          </a:p>
        </p:txBody>
      </p:sp>
      <p:sp>
        <p:nvSpPr>
          <p:cNvPr id="4" name="Slide Number Placeholder 3"/>
          <p:cNvSpPr>
            <a:spLocks noGrp="1"/>
          </p:cNvSpPr>
          <p:nvPr>
            <p:ph type="sldNum" sz="quarter" idx="5"/>
          </p:nvPr>
        </p:nvSpPr>
        <p:spPr/>
        <p:txBody>
          <a:bodyPr/>
          <a:lstStyle/>
          <a:p>
            <a:fld id="{CFA13A40-97AA-4A84-B7E5-B46BB067ED7D}" type="slidenum">
              <a:rPr lang="en-GB"/>
              <a:t>11</a:t>
            </a:fld>
            <a:endParaRPr lang="en-GB"/>
          </a:p>
        </p:txBody>
      </p:sp>
    </p:spTree>
    <p:extLst>
      <p:ext uri="{BB962C8B-B14F-4D97-AF65-F5344CB8AC3E}">
        <p14:creationId xmlns:p14="http://schemas.microsoft.com/office/powerpoint/2010/main" val="823576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If you are using the author's name in your sentence, you only need the date and page number in brackets. Note the full stop comes after the citation if at the end of a sentence. </a:t>
            </a:r>
          </a:p>
        </p:txBody>
      </p:sp>
      <p:sp>
        <p:nvSpPr>
          <p:cNvPr id="4" name="Slide Number Placeholder 3"/>
          <p:cNvSpPr>
            <a:spLocks noGrp="1"/>
          </p:cNvSpPr>
          <p:nvPr>
            <p:ph type="sldNum" sz="quarter" idx="5"/>
          </p:nvPr>
        </p:nvSpPr>
        <p:spPr/>
        <p:txBody>
          <a:bodyPr/>
          <a:lstStyle/>
          <a:p>
            <a:fld id="{CFA13A40-97AA-4A84-B7E5-B46BB067ED7D}" type="slidenum">
              <a:rPr lang="en-GB"/>
              <a:t>12</a:t>
            </a:fld>
            <a:endParaRPr lang="en-GB"/>
          </a:p>
        </p:txBody>
      </p:sp>
    </p:spTree>
    <p:extLst>
      <p:ext uri="{BB962C8B-B14F-4D97-AF65-F5344CB8AC3E}">
        <p14:creationId xmlns:p14="http://schemas.microsoft.com/office/powerpoint/2010/main" val="616404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13</a:t>
            </a:fld>
            <a:endParaRPr lang="en-GB"/>
          </a:p>
        </p:txBody>
      </p:sp>
    </p:spTree>
    <p:extLst>
      <p:ext uri="{BB962C8B-B14F-4D97-AF65-F5344CB8AC3E}">
        <p14:creationId xmlns:p14="http://schemas.microsoft.com/office/powerpoint/2010/main" val="42591306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If you are using the author's name in your sentence, you only need the date and page number in brackets. Note the full stop comes after the citation if at the end of a sentence. </a:t>
            </a:r>
          </a:p>
        </p:txBody>
      </p:sp>
      <p:sp>
        <p:nvSpPr>
          <p:cNvPr id="4" name="Slide Number Placeholder 3"/>
          <p:cNvSpPr>
            <a:spLocks noGrp="1"/>
          </p:cNvSpPr>
          <p:nvPr>
            <p:ph type="sldNum" sz="quarter" idx="5"/>
          </p:nvPr>
        </p:nvSpPr>
        <p:spPr/>
        <p:txBody>
          <a:bodyPr/>
          <a:lstStyle/>
          <a:p>
            <a:fld id="{CFA13A40-97AA-4A84-B7E5-B46BB067ED7D}" type="slidenum">
              <a:rPr lang="en-GB"/>
              <a:t>14</a:t>
            </a:fld>
            <a:endParaRPr lang="en-GB"/>
          </a:p>
        </p:txBody>
      </p:sp>
    </p:spTree>
    <p:extLst>
      <p:ext uri="{BB962C8B-B14F-4D97-AF65-F5344CB8AC3E}">
        <p14:creationId xmlns:p14="http://schemas.microsoft.com/office/powerpoint/2010/main" val="1790019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If you are using the author's name in your sentence, you only need the date and page number in brackets. Note the full stop comes after the citation if at the end of a sentence. </a:t>
            </a:r>
          </a:p>
        </p:txBody>
      </p:sp>
      <p:sp>
        <p:nvSpPr>
          <p:cNvPr id="4" name="Slide Number Placeholder 3"/>
          <p:cNvSpPr>
            <a:spLocks noGrp="1"/>
          </p:cNvSpPr>
          <p:nvPr>
            <p:ph type="sldNum" sz="quarter" idx="5"/>
          </p:nvPr>
        </p:nvSpPr>
        <p:spPr/>
        <p:txBody>
          <a:bodyPr/>
          <a:lstStyle/>
          <a:p>
            <a:fld id="{CFA13A40-97AA-4A84-B7E5-B46BB067ED7D}" type="slidenum">
              <a:rPr lang="en-GB"/>
              <a:t>15</a:t>
            </a:fld>
            <a:endParaRPr lang="en-GB"/>
          </a:p>
        </p:txBody>
      </p:sp>
    </p:spTree>
    <p:extLst>
      <p:ext uri="{BB962C8B-B14F-4D97-AF65-F5344CB8AC3E}">
        <p14:creationId xmlns:p14="http://schemas.microsoft.com/office/powerpoint/2010/main" val="28044602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Don’t just drop a quote into your writing – integrate it into your own sentences. Highlight use of two authors, connected by ‘and’ </a:t>
            </a:r>
          </a:p>
        </p:txBody>
      </p:sp>
      <p:sp>
        <p:nvSpPr>
          <p:cNvPr id="4" name="Slide Number Placeholder 3"/>
          <p:cNvSpPr>
            <a:spLocks noGrp="1"/>
          </p:cNvSpPr>
          <p:nvPr>
            <p:ph type="sldNum" sz="quarter" idx="5"/>
          </p:nvPr>
        </p:nvSpPr>
        <p:spPr/>
        <p:txBody>
          <a:bodyPr/>
          <a:lstStyle/>
          <a:p>
            <a:fld id="{8236E5D3-2D1D-4335-8033-F314E4E9B495}" type="slidenum">
              <a:rPr lang="en-GB" smtClean="0"/>
              <a:t>17</a:t>
            </a:fld>
            <a:endParaRPr lang="en-GB"/>
          </a:p>
        </p:txBody>
      </p:sp>
    </p:spTree>
    <p:extLst>
      <p:ext uri="{BB962C8B-B14F-4D97-AF65-F5344CB8AC3E}">
        <p14:creationId xmlns:p14="http://schemas.microsoft.com/office/powerpoint/2010/main" val="1016324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Don’t just drop a quote into your writing – integrate it into your own sentences. Highlight use of two authors, connected by ‘and’ </a:t>
            </a:r>
          </a:p>
        </p:txBody>
      </p:sp>
      <p:sp>
        <p:nvSpPr>
          <p:cNvPr id="4" name="Slide Number Placeholder 3"/>
          <p:cNvSpPr>
            <a:spLocks noGrp="1"/>
          </p:cNvSpPr>
          <p:nvPr>
            <p:ph type="sldNum" sz="quarter" idx="5"/>
          </p:nvPr>
        </p:nvSpPr>
        <p:spPr/>
        <p:txBody>
          <a:bodyPr/>
          <a:lstStyle/>
          <a:p>
            <a:fld id="{8236E5D3-2D1D-4335-8033-F314E4E9B495}" type="slidenum">
              <a:rPr lang="en-GB" smtClean="0"/>
              <a:t>18</a:t>
            </a:fld>
            <a:endParaRPr lang="en-GB"/>
          </a:p>
        </p:txBody>
      </p:sp>
    </p:spTree>
    <p:extLst>
      <p:ext uri="{BB962C8B-B14F-4D97-AF65-F5344CB8AC3E}">
        <p14:creationId xmlns:p14="http://schemas.microsoft.com/office/powerpoint/2010/main" val="12329703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19</a:t>
            </a:fld>
            <a:endParaRPr lang="en-GB"/>
          </a:p>
        </p:txBody>
      </p:sp>
    </p:spTree>
    <p:extLst>
      <p:ext uri="{BB962C8B-B14F-4D97-AF65-F5344CB8AC3E}">
        <p14:creationId xmlns:p14="http://schemas.microsoft.com/office/powerpoint/2010/main" val="1577249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20</a:t>
            </a:fld>
            <a:endParaRPr lang="en-GB"/>
          </a:p>
        </p:txBody>
      </p:sp>
    </p:spTree>
    <p:extLst>
      <p:ext uri="{BB962C8B-B14F-4D97-AF65-F5344CB8AC3E}">
        <p14:creationId xmlns:p14="http://schemas.microsoft.com/office/powerpoint/2010/main" val="15536004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Did I know this before I started this course?</a:t>
            </a:r>
          </a:p>
          <a:p>
            <a:r>
              <a:rPr lang="en-US">
                <a:cs typeface="Calibri"/>
              </a:rPr>
              <a:t>Did this idea come from me or something I have read?</a:t>
            </a:r>
          </a:p>
          <a:p>
            <a:r>
              <a:rPr lang="en-US">
                <a:cs typeface="Calibri"/>
              </a:rPr>
              <a:t>Ig in doubt – cite it!</a:t>
            </a:r>
          </a:p>
        </p:txBody>
      </p:sp>
      <p:sp>
        <p:nvSpPr>
          <p:cNvPr id="4" name="Slide Number Placeholder 3"/>
          <p:cNvSpPr>
            <a:spLocks noGrp="1"/>
          </p:cNvSpPr>
          <p:nvPr>
            <p:ph type="sldNum" sz="quarter" idx="5"/>
          </p:nvPr>
        </p:nvSpPr>
        <p:spPr/>
        <p:txBody>
          <a:bodyPr/>
          <a:lstStyle/>
          <a:p>
            <a:fld id="{7C1845D0-53D4-4312-8F17-71CDCA72431A}" type="slidenum">
              <a:rPr lang="en-GB" smtClean="0"/>
              <a:t>23</a:t>
            </a:fld>
            <a:endParaRPr lang="en-GB"/>
          </a:p>
        </p:txBody>
      </p:sp>
    </p:spTree>
    <p:extLst>
      <p:ext uri="{BB962C8B-B14F-4D97-AF65-F5344CB8AC3E}">
        <p14:creationId xmlns:p14="http://schemas.microsoft.com/office/powerpoint/2010/main" val="35973723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24</a:t>
            </a:fld>
            <a:endParaRPr lang="en-GB"/>
          </a:p>
        </p:txBody>
      </p:sp>
    </p:spTree>
    <p:extLst>
      <p:ext uri="{BB962C8B-B14F-4D97-AF65-F5344CB8AC3E}">
        <p14:creationId xmlns:p14="http://schemas.microsoft.com/office/powerpoint/2010/main" val="2740086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814B348-030A-4680-A53F-58B231D09CC1}" type="slidenum">
              <a:rPr lang="en-GB" smtClean="0"/>
              <a:t>25</a:t>
            </a:fld>
            <a:endParaRPr lang="en-GB"/>
          </a:p>
        </p:txBody>
      </p:sp>
    </p:spTree>
    <p:extLst>
      <p:ext uri="{BB962C8B-B14F-4D97-AF65-F5344CB8AC3E}">
        <p14:creationId xmlns:p14="http://schemas.microsoft.com/office/powerpoint/2010/main" val="36110216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26</a:t>
            </a:fld>
            <a:endParaRPr lang="en-GB"/>
          </a:p>
        </p:txBody>
      </p:sp>
    </p:spTree>
    <p:extLst>
      <p:ext uri="{BB962C8B-B14F-4D97-AF65-F5344CB8AC3E}">
        <p14:creationId xmlns:p14="http://schemas.microsoft.com/office/powerpoint/2010/main" val="31798220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30</a:t>
            </a:fld>
            <a:endParaRPr lang="en-GB"/>
          </a:p>
        </p:txBody>
      </p:sp>
    </p:spTree>
    <p:extLst>
      <p:ext uri="{BB962C8B-B14F-4D97-AF65-F5344CB8AC3E}">
        <p14:creationId xmlns:p14="http://schemas.microsoft.com/office/powerpoint/2010/main" val="39027027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31</a:t>
            </a:fld>
            <a:endParaRPr lang="en-GB"/>
          </a:p>
        </p:txBody>
      </p:sp>
    </p:spTree>
    <p:extLst>
      <p:ext uri="{BB962C8B-B14F-4D97-AF65-F5344CB8AC3E}">
        <p14:creationId xmlns:p14="http://schemas.microsoft.com/office/powerpoint/2010/main" val="3650475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40</a:t>
            </a:fld>
            <a:endParaRPr lang="en-GB"/>
          </a:p>
        </p:txBody>
      </p:sp>
    </p:spTree>
    <p:extLst>
      <p:ext uri="{BB962C8B-B14F-4D97-AF65-F5344CB8AC3E}">
        <p14:creationId xmlns:p14="http://schemas.microsoft.com/office/powerpoint/2010/main" val="42924079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Cite them Right, p. 26</a:t>
            </a:r>
          </a:p>
        </p:txBody>
      </p:sp>
      <p:sp>
        <p:nvSpPr>
          <p:cNvPr id="4" name="Slide Number Placeholder 3"/>
          <p:cNvSpPr>
            <a:spLocks noGrp="1"/>
          </p:cNvSpPr>
          <p:nvPr>
            <p:ph type="sldNum" sz="quarter" idx="5"/>
          </p:nvPr>
        </p:nvSpPr>
        <p:spPr/>
        <p:txBody>
          <a:bodyPr/>
          <a:lstStyle/>
          <a:p>
            <a:fld id="{7C1845D0-53D4-4312-8F17-71CDCA72431A}" type="slidenum">
              <a:rPr lang="en-GB" smtClean="0"/>
              <a:t>46</a:t>
            </a:fld>
            <a:endParaRPr lang="en-GB"/>
          </a:p>
        </p:txBody>
      </p:sp>
    </p:spTree>
    <p:extLst>
      <p:ext uri="{BB962C8B-B14F-4D97-AF65-F5344CB8AC3E}">
        <p14:creationId xmlns:p14="http://schemas.microsoft.com/office/powerpoint/2010/main" val="12662319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endParaRPr lang="en-US">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49</a:t>
            </a:fld>
            <a:endParaRPr lang="en-GB"/>
          </a:p>
        </p:txBody>
      </p:sp>
    </p:spTree>
    <p:extLst>
      <p:ext uri="{BB962C8B-B14F-4D97-AF65-F5344CB8AC3E}">
        <p14:creationId xmlns:p14="http://schemas.microsoft.com/office/powerpoint/2010/main" val="37762539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Don't forget study support through the HWB pages.</a:t>
            </a:r>
          </a:p>
        </p:txBody>
      </p:sp>
      <p:sp>
        <p:nvSpPr>
          <p:cNvPr id="4" name="Slide Number Placeholder 3"/>
          <p:cNvSpPr>
            <a:spLocks noGrp="1"/>
          </p:cNvSpPr>
          <p:nvPr>
            <p:ph type="sldNum" sz="quarter" idx="5"/>
          </p:nvPr>
        </p:nvSpPr>
        <p:spPr/>
        <p:txBody>
          <a:bodyPr/>
          <a:lstStyle/>
          <a:p>
            <a:fld id="{CFA13A40-97AA-4A84-B7E5-B46BB067ED7D}" type="slidenum">
              <a:rPr lang="en-GB"/>
              <a:t>50</a:t>
            </a:fld>
            <a:endParaRPr lang="en-GB"/>
          </a:p>
        </p:txBody>
      </p:sp>
    </p:spTree>
    <p:extLst>
      <p:ext uri="{BB962C8B-B14F-4D97-AF65-F5344CB8AC3E}">
        <p14:creationId xmlns:p14="http://schemas.microsoft.com/office/powerpoint/2010/main" val="39684585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52</a:t>
            </a:fld>
            <a:endParaRPr lang="en-GB"/>
          </a:p>
        </p:txBody>
      </p:sp>
    </p:spTree>
    <p:extLst>
      <p:ext uri="{BB962C8B-B14F-4D97-AF65-F5344CB8AC3E}">
        <p14:creationId xmlns:p14="http://schemas.microsoft.com/office/powerpoint/2010/main" val="41385391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userDrawn="1"/>
        </p:nvSpPr>
        <p:spPr>
          <a:xfrm>
            <a:off x="6096000" y="0"/>
            <a:ext cx="6089780"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a:p>
        </p:txBody>
      </p:sp>
    </p:spTree>
    <p:extLst>
      <p:ext uri="{BB962C8B-B14F-4D97-AF65-F5344CB8AC3E}">
        <p14:creationId xmlns:p14="http://schemas.microsoft.com/office/powerpoint/2010/main" val="1699695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a:p>
        </p:txBody>
      </p:sp>
      <p:sp>
        <p:nvSpPr>
          <p:cNvPr id="7" name="Rectangle 6"/>
          <p:cNvSpPr/>
          <p:nvPr userDrawn="1"/>
        </p:nvSpPr>
        <p:spPr>
          <a:xfrm>
            <a:off x="0" y="0"/>
            <a:ext cx="4315626"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a:p>
        </p:txBody>
      </p:sp>
    </p:spTree>
    <p:extLst>
      <p:ext uri="{BB962C8B-B14F-4D97-AF65-F5344CB8AC3E}">
        <p14:creationId xmlns:p14="http://schemas.microsoft.com/office/powerpoint/2010/main" val="2751120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7" name="Content Placeholder 6"/>
          <p:cNvSpPr>
            <a:spLocks noGrp="1"/>
          </p:cNvSpPr>
          <p:nvPr>
            <p:ph sz="quarter" idx="10"/>
          </p:nvPr>
        </p:nvSpPr>
        <p:spPr>
          <a:xfrm>
            <a:off x="698242" y="1592263"/>
            <a:ext cx="10795518" cy="45740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72553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715868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519290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351896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1321088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962564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493380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089782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153503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669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937107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628221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userDrawn="1"/>
        </p:nvSpPr>
        <p:spPr>
          <a:xfrm>
            <a:off x="6096000" y="0"/>
            <a:ext cx="6089780"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a:p>
        </p:txBody>
      </p:sp>
    </p:spTree>
    <p:extLst>
      <p:ext uri="{BB962C8B-B14F-4D97-AF65-F5344CB8AC3E}">
        <p14:creationId xmlns:p14="http://schemas.microsoft.com/office/powerpoint/2010/main" val="16996958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a:p>
        </p:txBody>
      </p:sp>
      <p:sp>
        <p:nvSpPr>
          <p:cNvPr id="7" name="Rectangle 6"/>
          <p:cNvSpPr/>
          <p:nvPr userDrawn="1"/>
        </p:nvSpPr>
        <p:spPr>
          <a:xfrm>
            <a:off x="0" y="0"/>
            <a:ext cx="4315626"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a:p>
        </p:txBody>
      </p:sp>
    </p:spTree>
    <p:extLst>
      <p:ext uri="{BB962C8B-B14F-4D97-AF65-F5344CB8AC3E}">
        <p14:creationId xmlns:p14="http://schemas.microsoft.com/office/powerpoint/2010/main" val="275112024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7" name="Content Placeholder 6"/>
          <p:cNvSpPr>
            <a:spLocks noGrp="1"/>
          </p:cNvSpPr>
          <p:nvPr>
            <p:ph sz="quarter" idx="10"/>
          </p:nvPr>
        </p:nvSpPr>
        <p:spPr>
          <a:xfrm>
            <a:off x="698242" y="1592263"/>
            <a:ext cx="10795518" cy="45740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725538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02/11/2023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02/11/2023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02/11/2023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6" Type="http://schemas.openxmlformats.org/officeDocument/2006/relationships/image" Target="../media/image3.pn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image" Target="../media/image2.png"/><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a:t>Click to edit Master title style</a:t>
            </a:r>
            <a:endParaRPr lang="en-GB"/>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1" name="Picture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5349239" y="6452997"/>
            <a:ext cx="1493523" cy="234696"/>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8" r:id="rId3"/>
    <p:sldLayoutId id="2147483652" r:id="rId4"/>
    <p:sldLayoutId id="2147483661" r:id="rId5"/>
    <p:sldLayoutId id="2147483653" r:id="rId6"/>
    <p:sldLayoutId id="2147483650" r:id="rId7"/>
    <p:sldLayoutId id="2147483662" r:id="rId8"/>
    <p:sldLayoutId id="2147483651" r:id="rId9"/>
    <p:sldLayoutId id="2147483654" r:id="rId10"/>
    <p:sldLayoutId id="2147483655" r:id="rId11"/>
    <p:sldLayoutId id="2147483663" r:id="rId12"/>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06532809"/>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a:t>Click to edit Master title style</a:t>
            </a:r>
            <a:endParaRPr lang="en-GB"/>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1" name="Picture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5349239" y="6452997"/>
            <a:ext cx="1493523" cy="234696"/>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02/11/2023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0.xml"/><Relationship Id="rId1" Type="http://schemas.openxmlformats.org/officeDocument/2006/relationships/video" Target="https://www.youtube.com/embed/NJkt739uEF4?feature=oembed" TargetMode="Externa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svg"/><Relationship Id="rId2" Type="http://schemas.openxmlformats.org/officeDocument/2006/relationships/notesSlide" Target="../notesSlides/notesSlide7.xml"/><Relationship Id="rId1" Type="http://schemas.openxmlformats.org/officeDocument/2006/relationships/slideLayout" Target="../slideLayouts/slideLayout30.xml"/><Relationship Id="rId6" Type="http://schemas.openxmlformats.org/officeDocument/2006/relationships/image" Target="../media/image16.sv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 Id="rId14" Type="http://schemas.openxmlformats.org/officeDocument/2006/relationships/image" Target="../media/image24.svg"/></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hyperlink" Target="https://www.uwtsd.ac.uk/library/using-our-libraries/online-library/referencing-handbooks/" TargetMode="External"/><Relationship Id="rId7" Type="http://schemas.openxmlformats.org/officeDocument/2006/relationships/hyperlink" Target="https://moodle.uwtsd.ac.uk/course/view.php?id=11455"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hyperlink" Target="https://www.uwtsd.ac.uk/library/infoskills/" TargetMode="External"/><Relationship Id="rId5" Type="http://schemas.openxmlformats.org/officeDocument/2006/relationships/hyperlink" Target="https://librarysearch.uwtsd.ac.uk/permalink/44WHELF_UWTSD/11c0l68/alma99100436002502421" TargetMode="External"/><Relationship Id="rId4" Type="http://schemas.openxmlformats.org/officeDocument/2006/relationships/hyperlink" Target="https://librarysearch.uwtsd.ac.uk/permalink/44WHELF_UWTSD/11c0l68/alma99100442902002421"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creativecommons.org/licenses/by/4.0/" TargetMode="External"/><Relationship Id="rId2" Type="http://schemas.openxmlformats.org/officeDocument/2006/relationships/image" Target="../media/image26.png"/><Relationship Id="rId1" Type="http://schemas.openxmlformats.org/officeDocument/2006/relationships/slideLayout" Target="../slideLayouts/slideLayout42.xml"/><Relationship Id="rId5" Type="http://schemas.openxmlformats.org/officeDocument/2006/relationships/image" Target="../media/image27.png"/><Relationship Id="rId4" Type="http://schemas.openxmlformats.org/officeDocument/2006/relationships/hyperlink" Target="https://libguides.leedsbeckett.ac.uk/home"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creativecommons.org/licenses/by/4.0/" TargetMode="External"/><Relationship Id="rId2" Type="http://schemas.openxmlformats.org/officeDocument/2006/relationships/image" Target="../media/image26.png"/><Relationship Id="rId1" Type="http://schemas.openxmlformats.org/officeDocument/2006/relationships/slideLayout" Target="../slideLayouts/slideLayout42.xml"/><Relationship Id="rId4" Type="http://schemas.openxmlformats.org/officeDocument/2006/relationships/hyperlink" Target="https://libguides.leedsbeckett.ac.uk/home"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2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2" Type="http://schemas.openxmlformats.org/officeDocument/2006/relationships/hyperlink" Target="https://theconversation.com/student-loans-would-a-graduate-tax-be-a-better-option-179253" TargetMode="External"/><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3" Type="http://schemas.openxmlformats.org/officeDocument/2006/relationships/hyperlink" Target="https://theconversation.com/student-loans-would-a-graduate-tax-be-a-better-option-179253" TargetMode="External"/><Relationship Id="rId2" Type="http://schemas.openxmlformats.org/officeDocument/2006/relationships/image" Target="../media/image40.png"/><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2.xml"/><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2" Type="http://schemas.openxmlformats.org/officeDocument/2006/relationships/hyperlink" Target="https://www.netflix.com/gb/title/80057281"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3" Type="http://schemas.openxmlformats.org/officeDocument/2006/relationships/hyperlink" Target="http://creativecommons.org/licenses/by/4.0/" TargetMode="External"/><Relationship Id="rId2" Type="http://schemas.openxmlformats.org/officeDocument/2006/relationships/image" Target="../media/image26.png"/><Relationship Id="rId1" Type="http://schemas.openxmlformats.org/officeDocument/2006/relationships/slideLayout" Target="../slideLayouts/slideLayout42.xml"/><Relationship Id="rId5" Type="http://schemas.openxmlformats.org/officeDocument/2006/relationships/image" Target="../media/image27.png"/><Relationship Id="rId4" Type="http://schemas.openxmlformats.org/officeDocument/2006/relationships/hyperlink" Target="https://libguides.leedsbeckett.ac.uk/home"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4.xml"/><Relationship Id="rId1" Type="http://schemas.openxmlformats.org/officeDocument/2006/relationships/slideLayout" Target="../slideLayouts/slideLayout33.xml"/></Relationships>
</file>

<file path=ppt/slides/_rels/slide41.xml.rels><?xml version="1.0" encoding="UTF-8" standalone="yes"?>
<Relationships xmlns="http://schemas.openxmlformats.org/package/2006/relationships"><Relationship Id="rId2" Type="http://schemas.openxmlformats.org/officeDocument/2006/relationships/hyperlink" Target="http://Ahttps:/libguides.ucd.ie/harvardstyle/sameauthosameyear" TargetMode="External"/><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3" Type="http://schemas.openxmlformats.org/officeDocument/2006/relationships/hyperlink" Target="https://librarysearch.uwtsd.ac.uk/permalink/44WHELF_UWTSD/11c0l68/alma99100436002502421" TargetMode="External"/><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https://moodle.uwtsd.ac.uk/course/search.php?search=infoskills+Moodle" TargetMode="External"/><Relationship Id="rId2" Type="http://schemas.openxmlformats.org/officeDocument/2006/relationships/hyperlink" Target="https://www.uwtsd.ac.uk/library/infoskills/" TargetMode="External"/><Relationship Id="rId1" Type="http://schemas.openxmlformats.org/officeDocument/2006/relationships/slideLayout" Target="../slideLayouts/slideLayout7.xml"/><Relationship Id="rId5" Type="http://schemas.openxmlformats.org/officeDocument/2006/relationships/image" Target="../media/image47.png"/><Relationship Id="rId4" Type="http://schemas.openxmlformats.org/officeDocument/2006/relationships/image" Target="../media/image46.png"/></Relationships>
</file>

<file path=ppt/slides/_rels/slide4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3" Type="http://schemas.openxmlformats.org/officeDocument/2006/relationships/hyperlink" Target="https://www.uwtsd.ac.uk/library/" TargetMode="External"/><Relationship Id="rId2" Type="http://schemas.openxmlformats.org/officeDocument/2006/relationships/image" Target="../media/image50.png"/><Relationship Id="rId1" Type="http://schemas.openxmlformats.org/officeDocument/2006/relationships/slideLayout" Target="../slideLayouts/slideLayout4.xml"/><Relationship Id="rId5" Type="http://schemas.openxmlformats.org/officeDocument/2006/relationships/hyperlink" Target="https://uwtsd.ac.uk/library/student-essentials/refworks/" TargetMode="External"/><Relationship Id="rId4" Type="http://schemas.openxmlformats.org/officeDocument/2006/relationships/hyperlink" Target="https://uwtsd.ac.uk/library/student-essentials/"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s://www.youtube.com/playlist?list=PLyN7Mmvg_0odPDamAc5anVah56yS-mkxV" TargetMode="External"/><Relationship Id="rId2" Type="http://schemas.openxmlformats.org/officeDocument/2006/relationships/image" Target="../media/image51.png"/><Relationship Id="rId1" Type="http://schemas.openxmlformats.org/officeDocument/2006/relationships/slideLayout" Target="../slideLayouts/slideLayout37.xml"/><Relationship Id="rId5" Type="http://schemas.openxmlformats.org/officeDocument/2006/relationships/image" Target="../media/image52.png"/><Relationship Id="rId4" Type="http://schemas.openxmlformats.org/officeDocument/2006/relationships/hyperlink" Target="https://www.youtube.com/playlist?list=PLyN7Mmvg_0ocjWJiNLK3tgdHT8uMiARf0"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_rels/slide50.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hyperlink" Target="https://whel-primo.hosted.exlibrisgroup.com/permalink/f/8jmhd5/44UWTSD_ALMA51220939680002421" TargetMode="External"/><Relationship Id="rId2" Type="http://schemas.openxmlformats.org/officeDocument/2006/relationships/notesSlide" Target="../notesSlides/notesSlide27.xml"/><Relationship Id="rId1" Type="http://schemas.openxmlformats.org/officeDocument/2006/relationships/slideLayout" Target="../slideLayouts/slideLayout30.xml"/><Relationship Id="rId6" Type="http://schemas.openxmlformats.org/officeDocument/2006/relationships/hyperlink" Target="https://librarysearch.uwtsd.ac.uk/permalink/44WHELF_UWTSD/11c0l68/alma99100442902002421" TargetMode="External"/><Relationship Id="rId5" Type="http://schemas.openxmlformats.org/officeDocument/2006/relationships/hyperlink" Target="https://whel-primo.hosted.exlibrisgroup.com/permalink/f/8jmhd5/44UWTSD_ALMA51199408680002421" TargetMode="External"/><Relationship Id="rId4" Type="http://schemas.openxmlformats.org/officeDocument/2006/relationships/hyperlink" Target="https://librarysearch.uwtsd.ac.uk/permalink/44WHELF_UWTSD/1pbrh66/alma99100341060102421"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hyperlink" Target="https://whelf-uwtsd.alma.exlibrisgroup.com/leganto/public/44WHELF_UWTSD/lists/7517844970002421?auth=SAML" TargetMode="External"/><Relationship Id="rId1" Type="http://schemas.openxmlformats.org/officeDocument/2006/relationships/slideLayout" Target="../slideLayouts/slideLayout27.xml"/></Relationships>
</file>

<file path=ppt/slides/_rels/slide5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hyperlink" Target="mailto:l.ellis@uwtsd.ac.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9" descr="Studious high school students">
            <a:extLst>
              <a:ext uri="{FF2B5EF4-FFF2-40B4-BE49-F238E27FC236}">
                <a16:creationId xmlns:a16="http://schemas.microsoft.com/office/drawing/2014/main" id="{0E5E5563-5BAE-4E00-B940-D11ED17525F5}"/>
              </a:ext>
            </a:extLst>
          </p:cNvPr>
          <p:cNvPicPr>
            <a:picLocks noGrp="1" noChangeAspect="1"/>
          </p:cNvPicPr>
          <p:nvPr>
            <p:ph type="pic" sz="quarter" idx="13"/>
          </p:nvPr>
        </p:nvPicPr>
        <p:blipFill rotWithShape="1">
          <a:blip r:embed="rId3"/>
          <a:srcRect l="20347" r="20347"/>
          <a:stretch/>
        </p:blipFill>
        <p:spPr/>
      </p:pic>
      <p:sp>
        <p:nvSpPr>
          <p:cNvPr id="3" name="Subtitle 2"/>
          <p:cNvSpPr>
            <a:spLocks noGrp="1"/>
          </p:cNvSpPr>
          <p:nvPr>
            <p:ph type="subTitle" idx="1"/>
          </p:nvPr>
        </p:nvSpPr>
        <p:spPr/>
        <p:txBody>
          <a:bodyPr vert="horz" lIns="91440" tIns="45720" rIns="91440" bIns="45720" rtlCol="0" anchor="t">
            <a:normAutofit/>
          </a:bodyPr>
          <a:lstStyle/>
          <a:p>
            <a:r>
              <a:rPr lang="en-GB">
                <a:cs typeface="Calibri Light"/>
              </a:rPr>
              <a:t>Lisa Ellis</a:t>
            </a:r>
          </a:p>
          <a:p>
            <a:r>
              <a:rPr lang="en-GB">
                <a:cs typeface="Calibri Light"/>
              </a:rPr>
              <a:t>Academic Liaison Librarian</a:t>
            </a:r>
          </a:p>
        </p:txBody>
      </p:sp>
      <p:sp>
        <p:nvSpPr>
          <p:cNvPr id="4" name="Title 3"/>
          <p:cNvSpPr>
            <a:spLocks noGrp="1"/>
          </p:cNvSpPr>
          <p:nvPr>
            <p:ph type="title"/>
          </p:nvPr>
        </p:nvSpPr>
        <p:spPr/>
        <p:txBody>
          <a:bodyPr>
            <a:normAutofit fontScale="90000"/>
          </a:bodyPr>
          <a:lstStyle/>
          <a:p>
            <a:r>
              <a:rPr lang="en-GB"/>
              <a:t>Harvard Referencing: </a:t>
            </a:r>
            <a:br>
              <a:rPr lang="en-GB"/>
            </a:br>
            <a:br>
              <a:rPr lang="en-GB"/>
            </a:br>
            <a:r>
              <a:rPr lang="en-GB" sz="3200"/>
              <a:t>The why, when and how</a:t>
            </a:r>
          </a:p>
        </p:txBody>
      </p:sp>
    </p:spTree>
    <p:extLst>
      <p:ext uri="{BB962C8B-B14F-4D97-AF65-F5344CB8AC3E}">
        <p14:creationId xmlns:p14="http://schemas.microsoft.com/office/powerpoint/2010/main" val="41538525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D8A3F-830B-8883-11BC-BD3AFC3B9364}"/>
              </a:ext>
            </a:extLst>
          </p:cNvPr>
          <p:cNvSpPr>
            <a:spLocks noGrp="1"/>
          </p:cNvSpPr>
          <p:nvPr>
            <p:ph type="title"/>
          </p:nvPr>
        </p:nvSpPr>
        <p:spPr/>
        <p:txBody>
          <a:bodyPr/>
          <a:lstStyle/>
          <a:p>
            <a:r>
              <a:rPr lang="en-GB"/>
              <a:t>Aims...</a:t>
            </a:r>
          </a:p>
        </p:txBody>
      </p:sp>
      <p:sp>
        <p:nvSpPr>
          <p:cNvPr id="3" name="Text Placeholder 2">
            <a:extLst>
              <a:ext uri="{FF2B5EF4-FFF2-40B4-BE49-F238E27FC236}">
                <a16:creationId xmlns:a16="http://schemas.microsoft.com/office/drawing/2014/main" id="{4E152F15-9081-EF08-432A-385A75CB752E}"/>
              </a:ext>
            </a:extLst>
          </p:cNvPr>
          <p:cNvSpPr>
            <a:spLocks noGrp="1"/>
          </p:cNvSpPr>
          <p:nvPr>
            <p:ph type="body" sz="half" idx="2"/>
          </p:nvPr>
        </p:nvSpPr>
        <p:spPr/>
        <p:txBody>
          <a:bodyPr>
            <a:normAutofit/>
          </a:bodyPr>
          <a:lstStyle/>
          <a:p>
            <a:r>
              <a:rPr lang="en-GB">
                <a:cs typeface="Calibri Light"/>
              </a:rPr>
              <a:t>What is referencing?</a:t>
            </a:r>
            <a:endParaRPr lang="en-GB"/>
          </a:p>
        </p:txBody>
      </p:sp>
      <p:sp>
        <p:nvSpPr>
          <p:cNvPr id="4" name="Text Placeholder 3">
            <a:extLst>
              <a:ext uri="{FF2B5EF4-FFF2-40B4-BE49-F238E27FC236}">
                <a16:creationId xmlns:a16="http://schemas.microsoft.com/office/drawing/2014/main" id="{C71A5CD3-198A-3410-D15D-DDCA64C8CE04}"/>
              </a:ext>
            </a:extLst>
          </p:cNvPr>
          <p:cNvSpPr>
            <a:spLocks noGrp="1"/>
          </p:cNvSpPr>
          <p:nvPr>
            <p:ph type="body" sz="quarter" idx="20"/>
          </p:nvPr>
        </p:nvSpPr>
        <p:spPr>
          <a:solidFill>
            <a:srgbClr val="FFC000"/>
          </a:solidFill>
        </p:spPr>
        <p:txBody>
          <a:bodyPr/>
          <a:lstStyle/>
          <a:p>
            <a:r>
              <a:rPr lang="en-GB">
                <a:cs typeface="Calibri Light"/>
              </a:rPr>
              <a:t>1</a:t>
            </a:r>
            <a:endParaRPr lang="en-GB"/>
          </a:p>
        </p:txBody>
      </p:sp>
      <p:sp>
        <p:nvSpPr>
          <p:cNvPr id="5" name="Text Placeholder 4">
            <a:extLst>
              <a:ext uri="{FF2B5EF4-FFF2-40B4-BE49-F238E27FC236}">
                <a16:creationId xmlns:a16="http://schemas.microsoft.com/office/drawing/2014/main" id="{B76B214D-4F99-9A3D-4981-79914AC6788A}"/>
              </a:ext>
            </a:extLst>
          </p:cNvPr>
          <p:cNvSpPr>
            <a:spLocks noGrp="1"/>
          </p:cNvSpPr>
          <p:nvPr>
            <p:ph type="body" sz="half" idx="21"/>
          </p:nvPr>
        </p:nvSpPr>
        <p:spPr/>
        <p:txBody>
          <a:bodyPr/>
          <a:lstStyle/>
          <a:p>
            <a:r>
              <a:rPr lang="en-GB">
                <a:cs typeface="Calibri Light"/>
              </a:rPr>
              <a:t>Plagiarism</a:t>
            </a:r>
            <a:endParaRPr lang="en-GB"/>
          </a:p>
        </p:txBody>
      </p:sp>
      <p:sp>
        <p:nvSpPr>
          <p:cNvPr id="6" name="Text Placeholder 5">
            <a:extLst>
              <a:ext uri="{FF2B5EF4-FFF2-40B4-BE49-F238E27FC236}">
                <a16:creationId xmlns:a16="http://schemas.microsoft.com/office/drawing/2014/main" id="{12E662BB-6AC4-6C64-E4EB-BE21A8256BC7}"/>
              </a:ext>
            </a:extLst>
          </p:cNvPr>
          <p:cNvSpPr>
            <a:spLocks noGrp="1"/>
          </p:cNvSpPr>
          <p:nvPr>
            <p:ph type="body" sz="quarter" idx="22"/>
          </p:nvPr>
        </p:nvSpPr>
        <p:spPr>
          <a:solidFill>
            <a:srgbClr val="FFC000"/>
          </a:solidFill>
        </p:spPr>
        <p:txBody>
          <a:bodyPr/>
          <a:lstStyle/>
          <a:p>
            <a:r>
              <a:rPr lang="en-GB">
                <a:cs typeface="Calibri Light"/>
              </a:rPr>
              <a:t>2</a:t>
            </a:r>
            <a:endParaRPr lang="en-GB"/>
          </a:p>
        </p:txBody>
      </p:sp>
      <p:sp>
        <p:nvSpPr>
          <p:cNvPr id="7" name="Text Placeholder 6">
            <a:extLst>
              <a:ext uri="{FF2B5EF4-FFF2-40B4-BE49-F238E27FC236}">
                <a16:creationId xmlns:a16="http://schemas.microsoft.com/office/drawing/2014/main" id="{365FBDAC-4861-FCB6-5386-A056901FC80E}"/>
              </a:ext>
            </a:extLst>
          </p:cNvPr>
          <p:cNvSpPr>
            <a:spLocks noGrp="1"/>
          </p:cNvSpPr>
          <p:nvPr>
            <p:ph type="body" sz="half" idx="23"/>
          </p:nvPr>
        </p:nvSpPr>
        <p:spPr/>
        <p:txBody>
          <a:bodyPr/>
          <a:lstStyle/>
          <a:p>
            <a:r>
              <a:rPr lang="en-GB">
                <a:cs typeface="Calibri Light"/>
              </a:rPr>
              <a:t>Creating in-text citations</a:t>
            </a:r>
            <a:endParaRPr lang="en-GB" err="1"/>
          </a:p>
        </p:txBody>
      </p:sp>
      <p:sp>
        <p:nvSpPr>
          <p:cNvPr id="8" name="Text Placeholder 7">
            <a:extLst>
              <a:ext uri="{FF2B5EF4-FFF2-40B4-BE49-F238E27FC236}">
                <a16:creationId xmlns:a16="http://schemas.microsoft.com/office/drawing/2014/main" id="{C6574394-EEE6-6541-0E83-27D242B820BF}"/>
              </a:ext>
            </a:extLst>
          </p:cNvPr>
          <p:cNvSpPr>
            <a:spLocks noGrp="1"/>
          </p:cNvSpPr>
          <p:nvPr>
            <p:ph type="body" sz="quarter" idx="24"/>
          </p:nvPr>
        </p:nvSpPr>
        <p:spPr>
          <a:solidFill>
            <a:srgbClr val="FFC000"/>
          </a:solidFill>
        </p:spPr>
        <p:txBody>
          <a:bodyPr/>
          <a:lstStyle/>
          <a:p>
            <a:r>
              <a:rPr lang="en-GB">
                <a:cs typeface="Calibri Light"/>
              </a:rPr>
              <a:t>3</a:t>
            </a:r>
            <a:endParaRPr lang="en-GB"/>
          </a:p>
        </p:txBody>
      </p:sp>
      <p:sp>
        <p:nvSpPr>
          <p:cNvPr id="9" name="Text Placeholder 8">
            <a:extLst>
              <a:ext uri="{FF2B5EF4-FFF2-40B4-BE49-F238E27FC236}">
                <a16:creationId xmlns:a16="http://schemas.microsoft.com/office/drawing/2014/main" id="{23191375-6C28-9985-1D8E-5313C957BF84}"/>
              </a:ext>
            </a:extLst>
          </p:cNvPr>
          <p:cNvSpPr>
            <a:spLocks noGrp="1"/>
          </p:cNvSpPr>
          <p:nvPr>
            <p:ph type="body" sz="half" idx="25"/>
          </p:nvPr>
        </p:nvSpPr>
        <p:spPr/>
        <p:txBody>
          <a:bodyPr/>
          <a:lstStyle/>
          <a:p>
            <a:r>
              <a:rPr lang="en-GB">
                <a:cs typeface="Calibri Light"/>
              </a:rPr>
              <a:t>Creating your reference list</a:t>
            </a:r>
            <a:endParaRPr lang="en-GB"/>
          </a:p>
        </p:txBody>
      </p:sp>
      <p:sp>
        <p:nvSpPr>
          <p:cNvPr id="10" name="Text Placeholder 9">
            <a:extLst>
              <a:ext uri="{FF2B5EF4-FFF2-40B4-BE49-F238E27FC236}">
                <a16:creationId xmlns:a16="http://schemas.microsoft.com/office/drawing/2014/main" id="{D8C84E08-BF77-AC83-0CD5-40676C3E79F9}"/>
              </a:ext>
            </a:extLst>
          </p:cNvPr>
          <p:cNvSpPr>
            <a:spLocks noGrp="1"/>
          </p:cNvSpPr>
          <p:nvPr>
            <p:ph type="body" sz="quarter" idx="26"/>
          </p:nvPr>
        </p:nvSpPr>
        <p:spPr>
          <a:xfrm>
            <a:off x="698242" y="4780652"/>
            <a:ext cx="707845" cy="685800"/>
          </a:xfrm>
          <a:solidFill>
            <a:srgbClr val="FFC000"/>
          </a:solidFill>
        </p:spPr>
        <p:txBody>
          <a:bodyPr/>
          <a:lstStyle/>
          <a:p>
            <a:r>
              <a:rPr lang="en-GB">
                <a:cs typeface="Calibri Light"/>
              </a:rPr>
              <a:t>4</a:t>
            </a:r>
            <a:endParaRPr lang="en-GB"/>
          </a:p>
        </p:txBody>
      </p:sp>
      <p:sp>
        <p:nvSpPr>
          <p:cNvPr id="11" name="Text Placeholder 10">
            <a:extLst>
              <a:ext uri="{FF2B5EF4-FFF2-40B4-BE49-F238E27FC236}">
                <a16:creationId xmlns:a16="http://schemas.microsoft.com/office/drawing/2014/main" id="{080378FC-664D-4804-8FFD-F415CE328E46}"/>
              </a:ext>
            </a:extLst>
          </p:cNvPr>
          <p:cNvSpPr>
            <a:spLocks noGrp="1"/>
          </p:cNvSpPr>
          <p:nvPr>
            <p:ph type="body" sz="half" idx="27"/>
          </p:nvPr>
        </p:nvSpPr>
        <p:spPr/>
        <p:txBody>
          <a:bodyPr/>
          <a:lstStyle/>
          <a:p>
            <a:r>
              <a:rPr lang="en-GB">
                <a:cs typeface="Calibri Light"/>
              </a:rPr>
              <a:t>Hints and Tips</a:t>
            </a:r>
          </a:p>
        </p:txBody>
      </p:sp>
      <p:sp>
        <p:nvSpPr>
          <p:cNvPr id="12" name="Text Placeholder 11">
            <a:extLst>
              <a:ext uri="{FF2B5EF4-FFF2-40B4-BE49-F238E27FC236}">
                <a16:creationId xmlns:a16="http://schemas.microsoft.com/office/drawing/2014/main" id="{59557551-F298-2B84-219D-A2A81B853067}"/>
              </a:ext>
            </a:extLst>
          </p:cNvPr>
          <p:cNvSpPr>
            <a:spLocks noGrp="1"/>
          </p:cNvSpPr>
          <p:nvPr>
            <p:ph type="body" sz="quarter" idx="28"/>
          </p:nvPr>
        </p:nvSpPr>
        <p:spPr>
          <a:solidFill>
            <a:srgbClr val="FFC000"/>
          </a:solidFill>
        </p:spPr>
        <p:txBody>
          <a:bodyPr/>
          <a:lstStyle/>
          <a:p>
            <a:r>
              <a:rPr lang="en-GB">
                <a:cs typeface="Calibri Light"/>
              </a:rPr>
              <a:t>5</a:t>
            </a:r>
            <a:endParaRPr lang="en-GB"/>
          </a:p>
        </p:txBody>
      </p:sp>
      <p:sp>
        <p:nvSpPr>
          <p:cNvPr id="13" name="Text Placeholder 12">
            <a:extLst>
              <a:ext uri="{FF2B5EF4-FFF2-40B4-BE49-F238E27FC236}">
                <a16:creationId xmlns:a16="http://schemas.microsoft.com/office/drawing/2014/main" id="{0DAC80F4-95E6-0654-6A1E-45FE9F7A9B0E}"/>
              </a:ext>
            </a:extLst>
          </p:cNvPr>
          <p:cNvSpPr>
            <a:spLocks noGrp="1"/>
          </p:cNvSpPr>
          <p:nvPr>
            <p:ph type="body" sz="half" idx="29"/>
          </p:nvPr>
        </p:nvSpPr>
        <p:spPr/>
        <p:txBody>
          <a:bodyPr/>
          <a:lstStyle/>
          <a:p>
            <a:r>
              <a:rPr lang="en-GB">
                <a:cs typeface="Calibri Light"/>
              </a:rPr>
              <a:t>Cite Them Right</a:t>
            </a:r>
            <a:endParaRPr lang="en-GB"/>
          </a:p>
        </p:txBody>
      </p:sp>
      <p:sp>
        <p:nvSpPr>
          <p:cNvPr id="14" name="Text Placeholder 13">
            <a:extLst>
              <a:ext uri="{FF2B5EF4-FFF2-40B4-BE49-F238E27FC236}">
                <a16:creationId xmlns:a16="http://schemas.microsoft.com/office/drawing/2014/main" id="{D6597F5A-BA75-2FB7-A268-83C6F7EF4D0D}"/>
              </a:ext>
            </a:extLst>
          </p:cNvPr>
          <p:cNvSpPr>
            <a:spLocks noGrp="1"/>
          </p:cNvSpPr>
          <p:nvPr>
            <p:ph type="body" sz="quarter" idx="30"/>
          </p:nvPr>
        </p:nvSpPr>
        <p:spPr>
          <a:solidFill>
            <a:srgbClr val="FFC000"/>
          </a:solidFill>
        </p:spPr>
        <p:txBody>
          <a:bodyPr/>
          <a:lstStyle/>
          <a:p>
            <a:r>
              <a:rPr lang="en-GB">
                <a:cs typeface="Calibri Light"/>
              </a:rPr>
              <a:t>6</a:t>
            </a:r>
            <a:endParaRPr lang="en-GB"/>
          </a:p>
        </p:txBody>
      </p:sp>
      <p:sp>
        <p:nvSpPr>
          <p:cNvPr id="15" name="Text Placeholder 14">
            <a:extLst>
              <a:ext uri="{FF2B5EF4-FFF2-40B4-BE49-F238E27FC236}">
                <a16:creationId xmlns:a16="http://schemas.microsoft.com/office/drawing/2014/main" id="{AEA9CC8C-8976-3C56-965D-5D95CE4CC238}"/>
              </a:ext>
            </a:extLst>
          </p:cNvPr>
          <p:cNvSpPr>
            <a:spLocks noGrp="1"/>
          </p:cNvSpPr>
          <p:nvPr>
            <p:ph type="body" sz="half" idx="31"/>
          </p:nvPr>
        </p:nvSpPr>
        <p:spPr/>
        <p:txBody>
          <a:bodyPr>
            <a:normAutofit/>
          </a:bodyPr>
          <a:lstStyle/>
          <a:p>
            <a:r>
              <a:rPr lang="en-GB">
                <a:cs typeface="Calibri Light"/>
              </a:rPr>
              <a:t>Further resources and help</a:t>
            </a:r>
            <a:endParaRPr lang="en-GB"/>
          </a:p>
        </p:txBody>
      </p:sp>
      <p:sp>
        <p:nvSpPr>
          <p:cNvPr id="16" name="Text Placeholder 15">
            <a:extLst>
              <a:ext uri="{FF2B5EF4-FFF2-40B4-BE49-F238E27FC236}">
                <a16:creationId xmlns:a16="http://schemas.microsoft.com/office/drawing/2014/main" id="{F4F05832-28DD-7254-9F01-F20E7E9C7E6E}"/>
              </a:ext>
            </a:extLst>
          </p:cNvPr>
          <p:cNvSpPr>
            <a:spLocks noGrp="1"/>
          </p:cNvSpPr>
          <p:nvPr>
            <p:ph type="body" sz="quarter" idx="32"/>
          </p:nvPr>
        </p:nvSpPr>
        <p:spPr>
          <a:solidFill>
            <a:srgbClr val="FFC000"/>
          </a:solidFill>
        </p:spPr>
        <p:txBody>
          <a:bodyPr/>
          <a:lstStyle/>
          <a:p>
            <a:r>
              <a:rPr lang="en-GB">
                <a:cs typeface="Calibri Light"/>
              </a:rPr>
              <a:t>7</a:t>
            </a:r>
            <a:endParaRPr lang="en-GB"/>
          </a:p>
        </p:txBody>
      </p:sp>
    </p:spTree>
    <p:extLst>
      <p:ext uri="{BB962C8B-B14F-4D97-AF65-F5344CB8AC3E}">
        <p14:creationId xmlns:p14="http://schemas.microsoft.com/office/powerpoint/2010/main" val="39241256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17605-D255-48A1-A567-2D65AA5D1C3C}"/>
              </a:ext>
            </a:extLst>
          </p:cNvPr>
          <p:cNvSpPr>
            <a:spLocks noGrp="1"/>
          </p:cNvSpPr>
          <p:nvPr>
            <p:ph type="title"/>
          </p:nvPr>
        </p:nvSpPr>
        <p:spPr>
          <a:xfrm>
            <a:off x="201955" y="2112"/>
            <a:ext cx="5530790" cy="1003916"/>
          </a:xfrm>
        </p:spPr>
        <p:txBody>
          <a:bodyPr>
            <a:noAutofit/>
          </a:bodyPr>
          <a:lstStyle/>
          <a:p>
            <a:pPr algn="ctr"/>
            <a:r>
              <a:rPr lang="en-GB">
                <a:latin typeface="Calibri"/>
                <a:cs typeface="Calibri"/>
              </a:rPr>
              <a:t>What is referencing?</a:t>
            </a:r>
            <a:endParaRPr lang="en-US"/>
          </a:p>
        </p:txBody>
      </p:sp>
      <p:pic>
        <p:nvPicPr>
          <p:cNvPr id="5" name="Picture 5" descr="A chain on a table&#10;&#10;Description generated with high confidence">
            <a:extLst>
              <a:ext uri="{FF2B5EF4-FFF2-40B4-BE49-F238E27FC236}">
                <a16:creationId xmlns:a16="http://schemas.microsoft.com/office/drawing/2014/main" id="{DC39569A-1B0C-41D1-8B0B-4973EEFAD387}"/>
              </a:ext>
            </a:extLst>
          </p:cNvPr>
          <p:cNvPicPr>
            <a:picLocks noChangeAspect="1"/>
          </p:cNvPicPr>
          <p:nvPr/>
        </p:nvPicPr>
        <p:blipFill>
          <a:blip r:embed="rId3"/>
          <a:stretch>
            <a:fillRect/>
          </a:stretch>
        </p:blipFill>
        <p:spPr>
          <a:xfrm>
            <a:off x="1131280" y="1518814"/>
            <a:ext cx="6438767" cy="444565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TextBox 2">
            <a:extLst>
              <a:ext uri="{FF2B5EF4-FFF2-40B4-BE49-F238E27FC236}">
                <a16:creationId xmlns:a16="http://schemas.microsoft.com/office/drawing/2014/main" id="{01AD149D-8F20-44E0-B3B7-4D3A23E075B8}"/>
              </a:ext>
            </a:extLst>
          </p:cNvPr>
          <p:cNvSpPr txBox="1"/>
          <p:nvPr/>
        </p:nvSpPr>
        <p:spPr>
          <a:xfrm>
            <a:off x="7760854" y="2230582"/>
            <a:ext cx="4324926"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dirty="0">
                <a:latin typeface="Calibri"/>
                <a:ea typeface="+mn-lt"/>
                <a:cs typeface="Calibri"/>
              </a:rPr>
              <a:t>Why is it important to </a:t>
            </a:r>
            <a:endParaRPr lang="en-US" dirty="0">
              <a:latin typeface="Calibri Light"/>
              <a:ea typeface="+mn-lt"/>
              <a:cs typeface="Calibri Light"/>
            </a:endParaRPr>
          </a:p>
          <a:p>
            <a:pPr algn="ctr"/>
            <a:r>
              <a:rPr lang="en-GB" sz="3200" dirty="0">
                <a:latin typeface="Calibri"/>
                <a:ea typeface="+mn-lt"/>
                <a:cs typeface="Calibri"/>
              </a:rPr>
              <a:t>acknowledge the sources you use in your </a:t>
            </a:r>
            <a:endParaRPr lang="en-US" dirty="0">
              <a:latin typeface="Calibri Light"/>
              <a:ea typeface="+mn-lt"/>
              <a:cs typeface="Calibri Light"/>
            </a:endParaRPr>
          </a:p>
          <a:p>
            <a:pPr algn="ctr"/>
            <a:r>
              <a:rPr lang="en-GB" sz="3200" dirty="0">
                <a:latin typeface="Calibri"/>
                <a:ea typeface="+mn-lt"/>
                <a:cs typeface="Calibri"/>
              </a:rPr>
              <a:t>assignments?</a:t>
            </a:r>
            <a:endParaRPr lang="en-US" dirty="0">
              <a:cs typeface="Calibri Light"/>
            </a:endParaRPr>
          </a:p>
          <a:p>
            <a:pPr algn="l"/>
            <a:endParaRPr lang="en-GB">
              <a:cs typeface="Calibri Light"/>
            </a:endParaRPr>
          </a:p>
        </p:txBody>
      </p:sp>
    </p:spTree>
    <p:extLst>
      <p:ext uri="{BB962C8B-B14F-4D97-AF65-F5344CB8AC3E}">
        <p14:creationId xmlns:p14="http://schemas.microsoft.com/office/powerpoint/2010/main" val="1568722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02C49-0AC9-4778-8866-3B87108C0AA0}"/>
              </a:ext>
            </a:extLst>
          </p:cNvPr>
          <p:cNvSpPr>
            <a:spLocks noGrp="1"/>
          </p:cNvSpPr>
          <p:nvPr>
            <p:ph type="title"/>
          </p:nvPr>
        </p:nvSpPr>
        <p:spPr/>
        <p:txBody>
          <a:bodyPr/>
          <a:lstStyle/>
          <a:p>
            <a:r>
              <a:rPr lang="en-GB"/>
              <a:t>Why we use referencing …</a:t>
            </a:r>
          </a:p>
        </p:txBody>
      </p:sp>
      <p:sp>
        <p:nvSpPr>
          <p:cNvPr id="8" name="TextBox 7">
            <a:extLst>
              <a:ext uri="{FF2B5EF4-FFF2-40B4-BE49-F238E27FC236}">
                <a16:creationId xmlns:a16="http://schemas.microsoft.com/office/drawing/2014/main" id="{531A87BD-F6C5-4F20-AB1A-90A73115FA4E}"/>
              </a:ext>
            </a:extLst>
          </p:cNvPr>
          <p:cNvSpPr txBox="1"/>
          <p:nvPr/>
        </p:nvSpPr>
        <p:spPr>
          <a:xfrm>
            <a:off x="698241" y="4642338"/>
            <a:ext cx="1543401" cy="1323439"/>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And lend credibility to our arguments</a:t>
            </a:r>
          </a:p>
        </p:txBody>
      </p:sp>
      <p:pic>
        <p:nvPicPr>
          <p:cNvPr id="10" name="Picture 9">
            <a:extLst>
              <a:ext uri="{FF2B5EF4-FFF2-40B4-BE49-F238E27FC236}">
                <a16:creationId xmlns:a16="http://schemas.microsoft.com/office/drawing/2014/main" id="{3C617435-4F38-42FE-922B-91CD491FAB3F}"/>
              </a:ext>
            </a:extLst>
          </p:cNvPr>
          <p:cNvPicPr>
            <a:picLocks noChangeAspect="1"/>
          </p:cNvPicPr>
          <p:nvPr/>
        </p:nvPicPr>
        <p:blipFill>
          <a:blip r:embed="rId3"/>
          <a:stretch>
            <a:fillRect/>
          </a:stretch>
        </p:blipFill>
        <p:spPr>
          <a:xfrm>
            <a:off x="442176" y="2215662"/>
            <a:ext cx="11105411" cy="2069429"/>
          </a:xfrm>
          <a:prstGeom prst="rect">
            <a:avLst/>
          </a:prstGeom>
        </p:spPr>
      </p:pic>
      <p:sp>
        <p:nvSpPr>
          <p:cNvPr id="11" name="TextBox 10">
            <a:extLst>
              <a:ext uri="{FF2B5EF4-FFF2-40B4-BE49-F238E27FC236}">
                <a16:creationId xmlns:a16="http://schemas.microsoft.com/office/drawing/2014/main" id="{0BD84858-598D-41A4-9DF2-9A21A9A63715}"/>
              </a:ext>
            </a:extLst>
          </p:cNvPr>
          <p:cNvSpPr txBox="1"/>
          <p:nvPr/>
        </p:nvSpPr>
        <p:spPr>
          <a:xfrm>
            <a:off x="5478118" y="4642338"/>
            <a:ext cx="1679313" cy="1323439"/>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Which ideas belong to others by attribution</a:t>
            </a:r>
          </a:p>
        </p:txBody>
      </p:sp>
      <p:sp>
        <p:nvSpPr>
          <p:cNvPr id="12" name="TextBox 11">
            <a:extLst>
              <a:ext uri="{FF2B5EF4-FFF2-40B4-BE49-F238E27FC236}">
                <a16:creationId xmlns:a16="http://schemas.microsoft.com/office/drawing/2014/main" id="{8E99CC24-5485-4590-8FB6-839F682D3F8D}"/>
              </a:ext>
            </a:extLst>
          </p:cNvPr>
          <p:cNvSpPr txBox="1"/>
          <p:nvPr/>
        </p:nvSpPr>
        <p:spPr>
          <a:xfrm>
            <a:off x="2816186" y="4628270"/>
            <a:ext cx="1784820" cy="1015663"/>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The intellectual work of others</a:t>
            </a:r>
          </a:p>
        </p:txBody>
      </p:sp>
      <p:sp>
        <p:nvSpPr>
          <p:cNvPr id="13" name="TextBox 12">
            <a:extLst>
              <a:ext uri="{FF2B5EF4-FFF2-40B4-BE49-F238E27FC236}">
                <a16:creationId xmlns:a16="http://schemas.microsoft.com/office/drawing/2014/main" id="{30271DAB-B189-4D37-B901-FBB720DE3213}"/>
              </a:ext>
            </a:extLst>
          </p:cNvPr>
          <p:cNvSpPr txBox="1"/>
          <p:nvPr/>
        </p:nvSpPr>
        <p:spPr>
          <a:xfrm>
            <a:off x="7826725" y="4642338"/>
            <a:ext cx="1482252" cy="400110"/>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Plagiarism</a:t>
            </a:r>
          </a:p>
        </p:txBody>
      </p:sp>
      <p:sp>
        <p:nvSpPr>
          <p:cNvPr id="14" name="TextBox 13">
            <a:extLst>
              <a:ext uri="{FF2B5EF4-FFF2-40B4-BE49-F238E27FC236}">
                <a16:creationId xmlns:a16="http://schemas.microsoft.com/office/drawing/2014/main" id="{7C49633E-4A6A-4256-93C8-9D6508EBC7E0}"/>
              </a:ext>
            </a:extLst>
          </p:cNvPr>
          <p:cNvSpPr txBox="1"/>
          <p:nvPr/>
        </p:nvSpPr>
        <p:spPr>
          <a:xfrm>
            <a:off x="10393906" y="4642338"/>
            <a:ext cx="1482252" cy="707886"/>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Breadth of reading</a:t>
            </a:r>
          </a:p>
        </p:txBody>
      </p:sp>
    </p:spTree>
    <p:extLst>
      <p:ext uri="{BB962C8B-B14F-4D97-AF65-F5344CB8AC3E}">
        <p14:creationId xmlns:p14="http://schemas.microsoft.com/office/powerpoint/2010/main" val="3232369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23B43E6-C17F-4066-9DBC-DFB43E93B94F}"/>
              </a:ext>
            </a:extLst>
          </p:cNvPr>
          <p:cNvSpPr>
            <a:spLocks noGrp="1"/>
          </p:cNvSpPr>
          <p:nvPr>
            <p:ph sz="half" idx="1"/>
          </p:nvPr>
        </p:nvSpPr>
        <p:spPr>
          <a:xfrm>
            <a:off x="173734" y="1327333"/>
            <a:ext cx="1408480" cy="613040"/>
          </a:xfrm>
        </p:spPr>
        <p:txBody>
          <a:bodyPr vert="horz" lIns="91440" tIns="45720" rIns="91440" bIns="45720" rtlCol="0" anchor="t">
            <a:normAutofit/>
          </a:bodyPr>
          <a:lstStyle/>
          <a:p>
            <a:pPr marL="0" indent="0">
              <a:buNone/>
            </a:pPr>
            <a:r>
              <a:rPr lang="en-GB" sz="2600" b="1">
                <a:solidFill>
                  <a:schemeClr val="accent1"/>
                </a:solidFill>
                <a:latin typeface="Calibri"/>
                <a:cs typeface="Calibri Light"/>
              </a:rPr>
              <a:t>Authors</a:t>
            </a:r>
            <a:endParaRPr lang="en-GB" sz="2600" b="1">
              <a:solidFill>
                <a:schemeClr val="accent1"/>
              </a:solidFill>
              <a:latin typeface="Calibri Light"/>
              <a:cs typeface="Calibri Light"/>
            </a:endParaRPr>
          </a:p>
        </p:txBody>
      </p:sp>
      <p:sp>
        <p:nvSpPr>
          <p:cNvPr id="3" name="Title 2">
            <a:extLst>
              <a:ext uri="{FF2B5EF4-FFF2-40B4-BE49-F238E27FC236}">
                <a16:creationId xmlns:a16="http://schemas.microsoft.com/office/drawing/2014/main" id="{A65D5D2F-6DFA-4DA8-A48E-371B1A1FB1FA}"/>
              </a:ext>
            </a:extLst>
          </p:cNvPr>
          <p:cNvSpPr>
            <a:spLocks noGrp="1"/>
          </p:cNvSpPr>
          <p:nvPr>
            <p:ph type="title"/>
          </p:nvPr>
        </p:nvSpPr>
        <p:spPr>
          <a:xfrm>
            <a:off x="125973" y="-2373"/>
            <a:ext cx="6713705" cy="1003916"/>
          </a:xfrm>
        </p:spPr>
        <p:txBody>
          <a:bodyPr>
            <a:normAutofit/>
          </a:bodyPr>
          <a:lstStyle/>
          <a:p>
            <a:r>
              <a:rPr lang="en-GB">
                <a:latin typeface="Calibri"/>
                <a:cs typeface="Calibri"/>
              </a:rPr>
              <a:t>Why should you reference?</a:t>
            </a:r>
          </a:p>
        </p:txBody>
      </p:sp>
      <p:pic>
        <p:nvPicPr>
          <p:cNvPr id="5" name="Picture 5" descr="A group of people sitting at a table&#10;&#10;Description generated with very high confidence">
            <a:extLst>
              <a:ext uri="{FF2B5EF4-FFF2-40B4-BE49-F238E27FC236}">
                <a16:creationId xmlns:a16="http://schemas.microsoft.com/office/drawing/2014/main" id="{F5173735-468F-441D-AD0F-81C6639DE39F}"/>
              </a:ext>
            </a:extLst>
          </p:cNvPr>
          <p:cNvPicPr>
            <a:picLocks noGrp="1" noChangeAspect="1"/>
          </p:cNvPicPr>
          <p:nvPr>
            <p:ph type="pic" sz="quarter" idx="13"/>
          </p:nvPr>
        </p:nvPicPr>
        <p:blipFill rotWithShape="1">
          <a:blip r:embed="rId3"/>
          <a:srcRect l="11752" r="11752"/>
          <a:stretch/>
        </p:blipFill>
        <p:spPr>
          <a:xfrm>
            <a:off x="6479645" y="1765576"/>
            <a:ext cx="5410460" cy="4183529"/>
          </a:xfrm>
        </p:spPr>
      </p:pic>
      <p:sp>
        <p:nvSpPr>
          <p:cNvPr id="4" name="TextBox 3">
            <a:extLst>
              <a:ext uri="{FF2B5EF4-FFF2-40B4-BE49-F238E27FC236}">
                <a16:creationId xmlns:a16="http://schemas.microsoft.com/office/drawing/2014/main" id="{DE0EBF9A-9FCB-418D-9F1E-70A6CE4F8F1D}"/>
              </a:ext>
            </a:extLst>
          </p:cNvPr>
          <p:cNvSpPr txBox="1"/>
          <p:nvPr/>
        </p:nvSpPr>
        <p:spPr>
          <a:xfrm>
            <a:off x="124768" y="3483579"/>
            <a:ext cx="3772928" cy="4924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600" b="1">
                <a:solidFill>
                  <a:schemeClr val="accent1"/>
                </a:solidFill>
                <a:latin typeface="Calibri"/>
                <a:cs typeface="Calibri"/>
              </a:rPr>
              <a:t>Academic community</a:t>
            </a:r>
            <a:endParaRPr lang="en-US" sz="2600" b="1">
              <a:solidFill>
                <a:schemeClr val="accent1"/>
              </a:solidFill>
              <a:cs typeface="Calibri Light"/>
            </a:endParaRPr>
          </a:p>
        </p:txBody>
      </p:sp>
      <p:sp>
        <p:nvSpPr>
          <p:cNvPr id="7" name="TextBox 6">
            <a:extLst>
              <a:ext uri="{FF2B5EF4-FFF2-40B4-BE49-F238E27FC236}">
                <a16:creationId xmlns:a16="http://schemas.microsoft.com/office/drawing/2014/main" id="{9D551D93-D708-4156-9165-42753D1F2EC5}"/>
              </a:ext>
            </a:extLst>
          </p:cNvPr>
          <p:cNvSpPr txBox="1"/>
          <p:nvPr/>
        </p:nvSpPr>
        <p:spPr>
          <a:xfrm>
            <a:off x="125476" y="1712919"/>
            <a:ext cx="6137766"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GB" sz="2400">
                <a:latin typeface="Calibri"/>
                <a:ea typeface="+mn-lt"/>
                <a:cs typeface="+mn-lt"/>
              </a:rPr>
              <a:t>To see their work acknowledged.</a:t>
            </a:r>
            <a:endParaRPr lang="en-US" sz="2400">
              <a:latin typeface="Calibri"/>
              <a:ea typeface="+mn-lt"/>
              <a:cs typeface="Calibri"/>
            </a:endParaRPr>
          </a:p>
          <a:p>
            <a:pPr marL="457200" indent="-457200">
              <a:buFont typeface="Arial"/>
              <a:buChar char="•"/>
            </a:pPr>
            <a:r>
              <a:rPr lang="en-GB" sz="2400">
                <a:latin typeface="Calibri"/>
                <a:ea typeface="+mn-lt"/>
                <a:cs typeface="+mn-lt"/>
              </a:rPr>
              <a:t>To increase their academic reputation and possible funding for further research in the subject area. This could be you! </a:t>
            </a:r>
            <a:endParaRPr lang="en-US" sz="2400">
              <a:latin typeface="Calibri"/>
              <a:cs typeface="Calibri"/>
            </a:endParaRPr>
          </a:p>
        </p:txBody>
      </p:sp>
      <p:sp>
        <p:nvSpPr>
          <p:cNvPr id="8" name="TextBox 7">
            <a:extLst>
              <a:ext uri="{FF2B5EF4-FFF2-40B4-BE49-F238E27FC236}">
                <a16:creationId xmlns:a16="http://schemas.microsoft.com/office/drawing/2014/main" id="{B15726F3-B83A-4555-93A1-55F948257434}"/>
              </a:ext>
            </a:extLst>
          </p:cNvPr>
          <p:cNvSpPr txBox="1"/>
          <p:nvPr/>
        </p:nvSpPr>
        <p:spPr>
          <a:xfrm>
            <a:off x="107950" y="4121368"/>
            <a:ext cx="6758709" cy="21852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GB" sz="2400">
                <a:latin typeface="Calibri"/>
                <a:ea typeface="+mn-lt"/>
                <a:cs typeface="+mn-lt"/>
              </a:rPr>
              <a:t>To standardise references, making it easier to find resources and conduct peer review.</a:t>
            </a:r>
            <a:endParaRPr lang="en-GB" sz="2400">
              <a:latin typeface="Calibri Light"/>
              <a:ea typeface="+mn-lt"/>
              <a:cs typeface="+mn-lt"/>
            </a:endParaRPr>
          </a:p>
          <a:p>
            <a:endParaRPr lang="en-GB" sz="2400">
              <a:latin typeface="Calibri"/>
              <a:ea typeface="+mn-lt"/>
              <a:cs typeface="+mn-lt"/>
            </a:endParaRPr>
          </a:p>
          <a:p>
            <a:endParaRPr lang="en-GB" sz="2400">
              <a:latin typeface="Calibri"/>
              <a:ea typeface="+mn-lt"/>
              <a:cs typeface="+mn-lt"/>
            </a:endParaRPr>
          </a:p>
          <a:p>
            <a:r>
              <a:rPr lang="en-GB" sz="2000">
                <a:latin typeface="Calibri"/>
                <a:ea typeface="+mn-lt"/>
                <a:cs typeface="+mn-lt"/>
              </a:rPr>
              <a:t>Correct referencing is an accepted characteristic of the academic community worldwide, the basis of trusted research.</a:t>
            </a:r>
            <a:endParaRPr lang="en-GB" sz="2000">
              <a:ea typeface="Calibri Light"/>
              <a:cs typeface="Calibri Light"/>
            </a:endParaRPr>
          </a:p>
        </p:txBody>
      </p:sp>
    </p:spTree>
    <p:extLst>
      <p:ext uri="{BB962C8B-B14F-4D97-AF65-F5344CB8AC3E}">
        <p14:creationId xmlns:p14="http://schemas.microsoft.com/office/powerpoint/2010/main" val="2286348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B0DD3-D4B7-493B-82DE-7C4211BF7B15}"/>
              </a:ext>
            </a:extLst>
          </p:cNvPr>
          <p:cNvSpPr>
            <a:spLocks noGrp="1"/>
          </p:cNvSpPr>
          <p:nvPr>
            <p:ph type="title"/>
          </p:nvPr>
        </p:nvSpPr>
        <p:spPr/>
        <p:txBody>
          <a:bodyPr/>
          <a:lstStyle/>
          <a:p>
            <a:r>
              <a:rPr lang="en-GB"/>
              <a:t>Video</a:t>
            </a:r>
          </a:p>
        </p:txBody>
      </p:sp>
      <p:pic>
        <p:nvPicPr>
          <p:cNvPr id="4" name="Picture 4">
            <a:hlinkClick r:id="" action="ppaction://media"/>
            <a:extLst>
              <a:ext uri="{FF2B5EF4-FFF2-40B4-BE49-F238E27FC236}">
                <a16:creationId xmlns:a16="http://schemas.microsoft.com/office/drawing/2014/main" id="{C80DE36C-076D-461F-9111-5770AFB2724B}"/>
              </a:ext>
            </a:extLst>
          </p:cNvPr>
          <p:cNvPicPr>
            <a:picLocks noGrp="1" noRot="1" noChangeAspect="1"/>
          </p:cNvPicPr>
          <p:nvPr>
            <p:ph sz="quarter" idx="10"/>
            <a:videoFile r:link="rId1"/>
          </p:nvPr>
        </p:nvPicPr>
        <p:blipFill>
          <a:blip r:embed="rId4"/>
          <a:stretch>
            <a:fillRect/>
          </a:stretch>
        </p:blipFill>
        <p:spPr>
          <a:xfrm>
            <a:off x="2071687" y="1338263"/>
            <a:ext cx="8048625" cy="4857750"/>
          </a:xfrm>
        </p:spPr>
      </p:pic>
    </p:spTree>
    <p:extLst>
      <p:ext uri="{BB962C8B-B14F-4D97-AF65-F5344CB8AC3E}">
        <p14:creationId xmlns:p14="http://schemas.microsoft.com/office/powerpoint/2010/main" val="3687842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4" descr="Timeline&#10;&#10;Description automatically generated">
            <a:extLst>
              <a:ext uri="{FF2B5EF4-FFF2-40B4-BE49-F238E27FC236}">
                <a16:creationId xmlns:a16="http://schemas.microsoft.com/office/drawing/2014/main" id="{A3AAC7A7-0D21-4C18-9FA9-DD9E086305E6}"/>
              </a:ext>
            </a:extLst>
          </p:cNvPr>
          <p:cNvPicPr>
            <a:picLocks noGrp="1" noChangeAspect="1"/>
          </p:cNvPicPr>
          <p:nvPr>
            <p:ph idx="1"/>
          </p:nvPr>
        </p:nvPicPr>
        <p:blipFill rotWithShape="1">
          <a:blip r:embed="rId3"/>
          <a:srcRect t="2096" b="2985"/>
          <a:stretch/>
        </p:blipFill>
        <p:spPr>
          <a:xfrm>
            <a:off x="20" y="1282"/>
            <a:ext cx="12191980" cy="6856718"/>
          </a:xfrm>
          <a:prstGeom prst="rect">
            <a:avLst/>
          </a:prstGeom>
        </p:spPr>
      </p:pic>
    </p:spTree>
    <p:extLst>
      <p:ext uri="{BB962C8B-B14F-4D97-AF65-F5344CB8AC3E}">
        <p14:creationId xmlns:p14="http://schemas.microsoft.com/office/powerpoint/2010/main" val="691291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C609E-2DFB-400D-9C18-B78A5A7821FB}"/>
              </a:ext>
            </a:extLst>
          </p:cNvPr>
          <p:cNvSpPr>
            <a:spLocks noGrp="1"/>
          </p:cNvSpPr>
          <p:nvPr>
            <p:ph type="title"/>
          </p:nvPr>
        </p:nvSpPr>
        <p:spPr/>
        <p:txBody>
          <a:bodyPr/>
          <a:lstStyle/>
          <a:p>
            <a:r>
              <a:rPr lang="en-GB" b="1">
                <a:cs typeface="Calibri Light"/>
              </a:rPr>
              <a:t>Research Process</a:t>
            </a:r>
          </a:p>
        </p:txBody>
      </p:sp>
      <p:pic>
        <p:nvPicPr>
          <p:cNvPr id="6" name="Graphic 6" descr="Head with gears with solid fill">
            <a:extLst>
              <a:ext uri="{FF2B5EF4-FFF2-40B4-BE49-F238E27FC236}">
                <a16:creationId xmlns:a16="http://schemas.microsoft.com/office/drawing/2014/main" id="{4B2D26CF-9F24-47D4-8F01-57BA1404BD5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797801" y="3564948"/>
            <a:ext cx="1526309" cy="1532082"/>
          </a:xfrm>
          <a:prstGeom prst="rect">
            <a:avLst/>
          </a:prstGeom>
        </p:spPr>
      </p:pic>
      <p:pic>
        <p:nvPicPr>
          <p:cNvPr id="8" name="Graphic 8" descr="Thought bubble outline">
            <a:extLst>
              <a:ext uri="{FF2B5EF4-FFF2-40B4-BE49-F238E27FC236}">
                <a16:creationId xmlns:a16="http://schemas.microsoft.com/office/drawing/2014/main" id="{E2A95DD0-6516-45D3-87AC-57042D5433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H="1">
            <a:off x="2818608" y="814591"/>
            <a:ext cx="5921049" cy="3992755"/>
          </a:xfrm>
          <a:prstGeom prst="rect">
            <a:avLst/>
          </a:prstGeom>
        </p:spPr>
      </p:pic>
      <p:pic>
        <p:nvPicPr>
          <p:cNvPr id="9" name="Graphic 9" descr="Lecturer with solid fill">
            <a:extLst>
              <a:ext uri="{FF2B5EF4-FFF2-40B4-BE49-F238E27FC236}">
                <a16:creationId xmlns:a16="http://schemas.microsoft.com/office/drawing/2014/main" id="{486BE341-32D6-48D9-AE2B-4F6CF817C09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1757" y="3514436"/>
            <a:ext cx="1630218" cy="1630218"/>
          </a:xfrm>
          <a:prstGeom prst="rect">
            <a:avLst/>
          </a:prstGeom>
        </p:spPr>
      </p:pic>
      <p:pic>
        <p:nvPicPr>
          <p:cNvPr id="10" name="Graphic 10" descr="Internet with solid fill">
            <a:extLst>
              <a:ext uri="{FF2B5EF4-FFF2-40B4-BE49-F238E27FC236}">
                <a16:creationId xmlns:a16="http://schemas.microsoft.com/office/drawing/2014/main" id="{78533B40-97ED-4C03-90CC-94E1434A6BA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131868" y="3515880"/>
            <a:ext cx="1480127" cy="1480127"/>
          </a:xfrm>
          <a:prstGeom prst="rect">
            <a:avLst/>
          </a:prstGeom>
        </p:spPr>
      </p:pic>
      <p:pic>
        <p:nvPicPr>
          <p:cNvPr id="11" name="Graphic 11" descr="Books with solid fill">
            <a:extLst>
              <a:ext uri="{FF2B5EF4-FFF2-40B4-BE49-F238E27FC236}">
                <a16:creationId xmlns:a16="http://schemas.microsoft.com/office/drawing/2014/main" id="{3F48DC4B-0E97-4C52-93DD-62A0B956206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848958" y="3600224"/>
            <a:ext cx="1526309" cy="1537854"/>
          </a:xfrm>
          <a:prstGeom prst="rect">
            <a:avLst/>
          </a:prstGeom>
        </p:spPr>
      </p:pic>
      <p:pic>
        <p:nvPicPr>
          <p:cNvPr id="12" name="Graphic 12" descr="Graduation cap with solid fill">
            <a:extLst>
              <a:ext uri="{FF2B5EF4-FFF2-40B4-BE49-F238E27FC236}">
                <a16:creationId xmlns:a16="http://schemas.microsoft.com/office/drawing/2014/main" id="{DBA19759-0025-4136-B3FA-94DD9956338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226964" y="3352937"/>
            <a:ext cx="1965036" cy="1965036"/>
          </a:xfrm>
          <a:prstGeom prst="rect">
            <a:avLst/>
          </a:prstGeom>
        </p:spPr>
      </p:pic>
      <p:sp>
        <p:nvSpPr>
          <p:cNvPr id="16" name="Plus Sign 15">
            <a:extLst>
              <a:ext uri="{FF2B5EF4-FFF2-40B4-BE49-F238E27FC236}">
                <a16:creationId xmlns:a16="http://schemas.microsoft.com/office/drawing/2014/main" id="{4DCE82C7-97E2-445A-9A23-0B8C184BAF38}"/>
              </a:ext>
            </a:extLst>
          </p:cNvPr>
          <p:cNvSpPr/>
          <p:nvPr/>
        </p:nvSpPr>
        <p:spPr>
          <a:xfrm>
            <a:off x="3795856" y="4025322"/>
            <a:ext cx="669636" cy="606136"/>
          </a:xfrm>
          <a:prstGeom prst="mathPlus">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Plus Sign 16">
            <a:extLst>
              <a:ext uri="{FF2B5EF4-FFF2-40B4-BE49-F238E27FC236}">
                <a16:creationId xmlns:a16="http://schemas.microsoft.com/office/drawing/2014/main" id="{356277BC-F040-49C3-B1B9-882F4F31BDB3}"/>
              </a:ext>
            </a:extLst>
          </p:cNvPr>
          <p:cNvSpPr/>
          <p:nvPr/>
        </p:nvSpPr>
        <p:spPr>
          <a:xfrm>
            <a:off x="1278947" y="4080884"/>
            <a:ext cx="669636" cy="606136"/>
          </a:xfrm>
          <a:prstGeom prst="mathPlus">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Equals 17">
            <a:extLst>
              <a:ext uri="{FF2B5EF4-FFF2-40B4-BE49-F238E27FC236}">
                <a16:creationId xmlns:a16="http://schemas.microsoft.com/office/drawing/2014/main" id="{BDA4E49A-645C-413D-B3D6-C1495C39C2A4}"/>
              </a:ext>
            </a:extLst>
          </p:cNvPr>
          <p:cNvSpPr/>
          <p:nvPr/>
        </p:nvSpPr>
        <p:spPr>
          <a:xfrm>
            <a:off x="9256933" y="4183898"/>
            <a:ext cx="669636" cy="698500"/>
          </a:xfrm>
          <a:prstGeom prst="mathEqua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9" name="Arrow: Right 18">
            <a:extLst>
              <a:ext uri="{FF2B5EF4-FFF2-40B4-BE49-F238E27FC236}">
                <a16:creationId xmlns:a16="http://schemas.microsoft.com/office/drawing/2014/main" id="{876F720D-E557-4E83-B10D-205C3E55ECFF}"/>
              </a:ext>
            </a:extLst>
          </p:cNvPr>
          <p:cNvSpPr/>
          <p:nvPr/>
        </p:nvSpPr>
        <p:spPr>
          <a:xfrm>
            <a:off x="6718046" y="4023728"/>
            <a:ext cx="767772" cy="623454"/>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F754C7BD-7E6E-44BA-8B0C-4FA2ACA66C8C}"/>
              </a:ext>
            </a:extLst>
          </p:cNvPr>
          <p:cNvSpPr txBox="1"/>
          <p:nvPr/>
        </p:nvSpPr>
        <p:spPr>
          <a:xfrm>
            <a:off x="252846" y="5502562"/>
            <a:ext cx="672637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t>Exploring ideas, information and research from different sources</a:t>
            </a:r>
            <a:endParaRPr lang="en-US" sz="2000">
              <a:cs typeface="Calibri"/>
            </a:endParaRPr>
          </a:p>
        </p:txBody>
      </p:sp>
      <p:sp>
        <p:nvSpPr>
          <p:cNvPr id="14" name="TextBox 13">
            <a:extLst>
              <a:ext uri="{FF2B5EF4-FFF2-40B4-BE49-F238E27FC236}">
                <a16:creationId xmlns:a16="http://schemas.microsoft.com/office/drawing/2014/main" id="{2B557807-FD78-4269-9080-AF4548B268D6}"/>
              </a:ext>
            </a:extLst>
          </p:cNvPr>
          <p:cNvSpPr txBox="1"/>
          <p:nvPr/>
        </p:nvSpPr>
        <p:spPr>
          <a:xfrm>
            <a:off x="4461232" y="1758011"/>
            <a:ext cx="344874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Making notes as you read, linking perspectives, critically analysing viewpoints and writing in your own words.</a:t>
            </a:r>
          </a:p>
          <a:p>
            <a:endParaRPr lang="en-GB" dirty="0">
              <a:ea typeface="+mn-lt"/>
              <a:cs typeface="+mn-lt"/>
            </a:endParaRPr>
          </a:p>
          <a:p>
            <a:endParaRPr lang="en-GB" dirty="0">
              <a:cs typeface="Calibri Light"/>
            </a:endParaRPr>
          </a:p>
        </p:txBody>
      </p:sp>
      <p:sp>
        <p:nvSpPr>
          <p:cNvPr id="4" name="TextBox 3">
            <a:extLst>
              <a:ext uri="{FF2B5EF4-FFF2-40B4-BE49-F238E27FC236}">
                <a16:creationId xmlns:a16="http://schemas.microsoft.com/office/drawing/2014/main" id="{5BE0D3B0-4959-40C8-8717-15CE6A44019A}"/>
              </a:ext>
            </a:extLst>
          </p:cNvPr>
          <p:cNvSpPr txBox="1"/>
          <p:nvPr/>
        </p:nvSpPr>
        <p:spPr>
          <a:xfrm>
            <a:off x="8099576" y="5095371"/>
            <a:ext cx="3964186" cy="12062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Recording as you read, produces original written work with ideas built on correctly referenced sources.</a:t>
            </a:r>
          </a:p>
          <a:p>
            <a:endParaRPr lang="en-GB" dirty="0">
              <a:cs typeface="Calibri Light"/>
            </a:endParaRPr>
          </a:p>
        </p:txBody>
      </p:sp>
    </p:spTree>
    <p:extLst>
      <p:ext uri="{BB962C8B-B14F-4D97-AF65-F5344CB8AC3E}">
        <p14:creationId xmlns:p14="http://schemas.microsoft.com/office/powerpoint/2010/main" val="746998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6AF236A-9847-44A0-9842-6E3040D93A93}"/>
              </a:ext>
            </a:extLst>
          </p:cNvPr>
          <p:cNvSpPr>
            <a:spLocks noGrp="1"/>
          </p:cNvSpPr>
          <p:nvPr>
            <p:ph type="title"/>
          </p:nvPr>
        </p:nvSpPr>
        <p:spPr/>
        <p:txBody>
          <a:bodyPr/>
          <a:lstStyle/>
          <a:p>
            <a:r>
              <a:rPr lang="en-GB"/>
              <a:t>Harvard Referencing Style</a:t>
            </a:r>
          </a:p>
        </p:txBody>
      </p:sp>
      <p:sp>
        <p:nvSpPr>
          <p:cNvPr id="11" name="TextBox 10">
            <a:extLst>
              <a:ext uri="{FF2B5EF4-FFF2-40B4-BE49-F238E27FC236}">
                <a16:creationId xmlns:a16="http://schemas.microsoft.com/office/drawing/2014/main" id="{95152E7C-B9D6-4817-8E4D-28BC1A7D07AC}"/>
              </a:ext>
            </a:extLst>
          </p:cNvPr>
          <p:cNvSpPr txBox="1"/>
          <p:nvPr/>
        </p:nvSpPr>
        <p:spPr>
          <a:xfrm>
            <a:off x="312898" y="1330651"/>
            <a:ext cx="7775019" cy="45181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sz="2400" dirty="0">
                <a:latin typeface="Arial"/>
                <a:cs typeface="Arial"/>
              </a:rPr>
              <a:t>There are many different styles of referencing. </a:t>
            </a:r>
            <a:endParaRPr lang="en-GB" sz="2400">
              <a:latin typeface="Arial"/>
              <a:ea typeface="+mn-lt"/>
              <a:cs typeface="Arial"/>
            </a:endParaRPr>
          </a:p>
          <a:p>
            <a:pPr marL="342900" indent="-342900">
              <a:lnSpc>
                <a:spcPct val="90000"/>
              </a:lnSpc>
              <a:spcBef>
                <a:spcPts val="1000"/>
              </a:spcBef>
              <a:buFont typeface="Arial"/>
              <a:buChar char="•"/>
            </a:pPr>
            <a:endParaRPr lang="en-GB" sz="2400" dirty="0">
              <a:latin typeface="Arial"/>
              <a:cs typeface="Arial"/>
            </a:endParaRPr>
          </a:p>
          <a:p>
            <a:pPr marL="342900" indent="-342900">
              <a:lnSpc>
                <a:spcPct val="90000"/>
              </a:lnSpc>
              <a:spcBef>
                <a:spcPts val="1000"/>
              </a:spcBef>
              <a:buFont typeface="Arial"/>
              <a:buChar char="•"/>
            </a:pPr>
            <a:r>
              <a:rPr lang="en-GB" sz="2400" dirty="0">
                <a:latin typeface="Arial"/>
                <a:cs typeface="Arial"/>
              </a:rPr>
              <a:t>You must follow UWTSD's </a:t>
            </a:r>
            <a:r>
              <a:rPr lang="en-GB" sz="2400" dirty="0">
                <a:latin typeface="Arial"/>
                <a:cs typeface="Arial"/>
                <a:hlinkClick r:id="rId3"/>
              </a:rPr>
              <a:t>handbook</a:t>
            </a:r>
            <a:r>
              <a:rPr lang="en-GB" sz="2400" dirty="0">
                <a:latin typeface="Arial"/>
                <a:cs typeface="Arial"/>
              </a:rPr>
              <a:t> of Harvard Referencing, which currently follows the </a:t>
            </a:r>
            <a:r>
              <a:rPr lang="en-GB" sz="2400" b="1" dirty="0">
                <a:solidFill>
                  <a:schemeClr val="accent1"/>
                </a:solidFill>
                <a:latin typeface="Arial"/>
                <a:cs typeface="Arial"/>
              </a:rPr>
              <a:t>12th edition of Cite Them Right.</a:t>
            </a:r>
          </a:p>
          <a:p>
            <a:pPr marL="342900" indent="-342900">
              <a:lnSpc>
                <a:spcPct val="90000"/>
              </a:lnSpc>
              <a:spcBef>
                <a:spcPts val="1000"/>
              </a:spcBef>
              <a:buFont typeface="Arial"/>
              <a:buChar char="•"/>
            </a:pPr>
            <a:endParaRPr lang="en-GB" sz="2400" dirty="0">
              <a:latin typeface="Arial"/>
              <a:cs typeface="Arial"/>
            </a:endParaRPr>
          </a:p>
          <a:p>
            <a:pPr marL="342900" indent="-342900">
              <a:lnSpc>
                <a:spcPct val="90000"/>
              </a:lnSpc>
              <a:spcBef>
                <a:spcPts val="1000"/>
              </a:spcBef>
              <a:buFont typeface="Arial"/>
              <a:buChar char="•"/>
            </a:pPr>
            <a:r>
              <a:rPr lang="en-GB" sz="2400" dirty="0">
                <a:latin typeface="Arial"/>
                <a:cs typeface="Arial"/>
              </a:rPr>
              <a:t>The </a:t>
            </a:r>
            <a:r>
              <a:rPr lang="en-GB" sz="2400" dirty="0">
                <a:latin typeface="Arial"/>
                <a:cs typeface="Arial"/>
                <a:hlinkClick r:id="rId4"/>
              </a:rPr>
              <a:t>Cite Them Right book </a:t>
            </a:r>
            <a:r>
              <a:rPr lang="en-GB" sz="2400" dirty="0">
                <a:latin typeface="Arial"/>
                <a:cs typeface="Arial"/>
              </a:rPr>
              <a:t>and </a:t>
            </a:r>
            <a:r>
              <a:rPr lang="en-GB" sz="2400" dirty="0">
                <a:solidFill>
                  <a:srgbClr val="0070C0"/>
                </a:solidFill>
                <a:latin typeface="Arial"/>
                <a:cs typeface="Arial"/>
                <a:hlinkClick r:id="rId5">
                  <a:extLst>
                    <a:ext uri="{A12FA001-AC4F-418D-AE19-62706E023703}">
                      <ahyp:hlinkClr xmlns:ahyp="http://schemas.microsoft.com/office/drawing/2018/hyperlinkcolor" val="tx"/>
                    </a:ext>
                  </a:extLst>
                </a:hlinkClick>
              </a:rPr>
              <a:t>database</a:t>
            </a:r>
            <a:r>
              <a:rPr lang="en-GB" sz="2400" dirty="0">
                <a:solidFill>
                  <a:schemeClr val="accent1"/>
                </a:solidFill>
                <a:latin typeface="Arial"/>
                <a:cs typeface="Arial"/>
              </a:rPr>
              <a:t> </a:t>
            </a:r>
            <a:r>
              <a:rPr lang="en-GB" sz="2400" dirty="0">
                <a:latin typeface="Arial"/>
                <a:cs typeface="Arial"/>
              </a:rPr>
              <a:t>are available  through the library. </a:t>
            </a:r>
          </a:p>
          <a:p>
            <a:pPr marL="342900" indent="-342900">
              <a:lnSpc>
                <a:spcPct val="90000"/>
              </a:lnSpc>
              <a:spcBef>
                <a:spcPts val="1000"/>
              </a:spcBef>
              <a:buFont typeface="Arial"/>
              <a:buChar char="•"/>
            </a:pPr>
            <a:endParaRPr lang="en-GB" sz="2400" dirty="0">
              <a:latin typeface="Arial"/>
              <a:cs typeface="Arial"/>
            </a:endParaRPr>
          </a:p>
          <a:p>
            <a:pPr marL="342900" indent="-342900">
              <a:lnSpc>
                <a:spcPct val="90000"/>
              </a:lnSpc>
              <a:spcBef>
                <a:spcPts val="1000"/>
              </a:spcBef>
              <a:buFont typeface="Arial"/>
              <a:buChar char="•"/>
            </a:pPr>
            <a:r>
              <a:rPr lang="en-GB" sz="2400" dirty="0">
                <a:latin typeface="Arial"/>
                <a:cs typeface="Arial"/>
              </a:rPr>
              <a:t>Further support is found via the </a:t>
            </a:r>
            <a:r>
              <a:rPr lang="en-GB" sz="2400" dirty="0">
                <a:latin typeface="Arial"/>
                <a:cs typeface="Arial"/>
                <a:hlinkClick r:id="rId6"/>
              </a:rPr>
              <a:t>library infoskills</a:t>
            </a:r>
            <a:r>
              <a:rPr lang="en-GB" sz="2400" dirty="0">
                <a:latin typeface="Arial"/>
                <a:cs typeface="Arial"/>
              </a:rPr>
              <a:t> page and </a:t>
            </a:r>
            <a:r>
              <a:rPr lang="en-GB" sz="2400" dirty="0">
                <a:latin typeface="Arial"/>
                <a:cs typeface="Arial"/>
                <a:hlinkClick r:id="rId7"/>
              </a:rPr>
              <a:t>Moodle.</a:t>
            </a:r>
            <a:endParaRPr lang="en-GB" sz="2400">
              <a:ea typeface="Calibri Light"/>
              <a:cs typeface="Calibri Light"/>
            </a:endParaRPr>
          </a:p>
        </p:txBody>
      </p:sp>
      <p:pic>
        <p:nvPicPr>
          <p:cNvPr id="4" name="Picture 3" descr="A hand holding a tablet&#10;&#10;Description automatically generated">
            <a:extLst>
              <a:ext uri="{FF2B5EF4-FFF2-40B4-BE49-F238E27FC236}">
                <a16:creationId xmlns:a16="http://schemas.microsoft.com/office/drawing/2014/main" id="{B4107F64-AC45-C661-291C-517E11F3DD77}"/>
              </a:ext>
            </a:extLst>
          </p:cNvPr>
          <p:cNvPicPr>
            <a:picLocks noChangeAspect="1"/>
          </p:cNvPicPr>
          <p:nvPr/>
        </p:nvPicPr>
        <p:blipFill>
          <a:blip r:embed="rId8"/>
          <a:stretch>
            <a:fillRect/>
          </a:stretch>
        </p:blipFill>
        <p:spPr>
          <a:xfrm>
            <a:off x="8450850" y="1953708"/>
            <a:ext cx="3282008" cy="3348448"/>
          </a:xfrm>
          <a:prstGeom prst="rect">
            <a:avLst/>
          </a:prstGeom>
        </p:spPr>
      </p:pic>
    </p:spTree>
    <p:extLst>
      <p:ext uri="{BB962C8B-B14F-4D97-AF65-F5344CB8AC3E}">
        <p14:creationId xmlns:p14="http://schemas.microsoft.com/office/powerpoint/2010/main" val="4049704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imeline&#10;&#10;Description automatically generated">
            <a:extLst>
              <a:ext uri="{FF2B5EF4-FFF2-40B4-BE49-F238E27FC236}">
                <a16:creationId xmlns:a16="http://schemas.microsoft.com/office/drawing/2014/main" id="{E45278CE-0014-9905-891A-7C91057E4AA3}"/>
              </a:ext>
            </a:extLst>
          </p:cNvPr>
          <p:cNvPicPr>
            <a:picLocks noChangeAspect="1"/>
          </p:cNvPicPr>
          <p:nvPr/>
        </p:nvPicPr>
        <p:blipFill>
          <a:blip r:embed="rId2"/>
          <a:stretch>
            <a:fillRect/>
          </a:stretch>
        </p:blipFill>
        <p:spPr>
          <a:xfrm>
            <a:off x="2952743" y="428788"/>
            <a:ext cx="9116290" cy="6017045"/>
          </a:xfrm>
          <a:prstGeom prst="rect">
            <a:avLst/>
          </a:prstGeom>
        </p:spPr>
      </p:pic>
      <p:sp>
        <p:nvSpPr>
          <p:cNvPr id="3" name="TextBox 2">
            <a:extLst>
              <a:ext uri="{FF2B5EF4-FFF2-40B4-BE49-F238E27FC236}">
                <a16:creationId xmlns:a16="http://schemas.microsoft.com/office/drawing/2014/main" id="{2C8D9480-1D0F-3347-546F-3B8F99D354BE}"/>
              </a:ext>
            </a:extLst>
          </p:cNvPr>
          <p:cNvSpPr txBox="1"/>
          <p:nvPr/>
        </p:nvSpPr>
        <p:spPr>
          <a:xfrm>
            <a:off x="482203" y="6447235"/>
            <a:ext cx="1078348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ea typeface="+mn-lt"/>
                <a:cs typeface="+mn-lt"/>
              </a:rPr>
              <a:t>This work is licensed and adapted under a </a:t>
            </a:r>
            <a:r>
              <a:rPr lang="en-GB" sz="1400" b="1">
                <a:solidFill>
                  <a:srgbClr val="0563C1"/>
                </a:solidFill>
                <a:ea typeface="+mn-lt"/>
                <a:cs typeface="+mn-lt"/>
                <a:hlinkClick r:id="rId3"/>
              </a:rPr>
              <a:t>Creative Commons Attribution 4.0 International License</a:t>
            </a:r>
            <a:r>
              <a:rPr lang="en-GB" sz="1400">
                <a:ea typeface="+mn-lt"/>
                <a:cs typeface="+mn-lt"/>
              </a:rPr>
              <a:t>. Attribution: </a:t>
            </a:r>
            <a:r>
              <a:rPr lang="en-GB" sz="1400">
                <a:ea typeface="+mn-lt"/>
                <a:cs typeface="+mn-lt"/>
                <a:hlinkClick r:id="rId4"/>
              </a:rPr>
              <a:t>Leeds Beckett University Library.</a:t>
            </a:r>
            <a:endParaRPr lang="en-US" sz="1400">
              <a:cs typeface="Calibri"/>
            </a:endParaRPr>
          </a:p>
        </p:txBody>
      </p:sp>
      <p:sp>
        <p:nvSpPr>
          <p:cNvPr id="4" name="Arrow: Right 3">
            <a:extLst>
              <a:ext uri="{FF2B5EF4-FFF2-40B4-BE49-F238E27FC236}">
                <a16:creationId xmlns:a16="http://schemas.microsoft.com/office/drawing/2014/main" id="{0ADBA9F8-44C9-D23F-46F5-7563A70210EC}"/>
              </a:ext>
            </a:extLst>
          </p:cNvPr>
          <p:cNvSpPr/>
          <p:nvPr/>
        </p:nvSpPr>
        <p:spPr>
          <a:xfrm rot="21000000">
            <a:off x="2548274" y="1467415"/>
            <a:ext cx="1069452" cy="27480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Right 4">
            <a:extLst>
              <a:ext uri="{FF2B5EF4-FFF2-40B4-BE49-F238E27FC236}">
                <a16:creationId xmlns:a16="http://schemas.microsoft.com/office/drawing/2014/main" id="{A8CE74D6-8CA8-24D1-0DC8-0118CD6DF04F}"/>
              </a:ext>
            </a:extLst>
          </p:cNvPr>
          <p:cNvSpPr/>
          <p:nvPr/>
        </p:nvSpPr>
        <p:spPr>
          <a:xfrm rot="-1260000">
            <a:off x="2682937" y="2648178"/>
            <a:ext cx="5569052" cy="26174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809C76F5-B3A7-0277-60FF-8DFDC81DF58D}"/>
              </a:ext>
            </a:extLst>
          </p:cNvPr>
          <p:cNvSpPr txBox="1"/>
          <p:nvPr/>
        </p:nvSpPr>
        <p:spPr>
          <a:xfrm>
            <a:off x="221225" y="1657464"/>
            <a:ext cx="273870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cs typeface="Calibri"/>
              </a:rPr>
              <a:t>1. In-text citation </a:t>
            </a:r>
            <a:endParaRPr lang="en-GB" sz="2400">
              <a:cs typeface="Calibri"/>
            </a:endParaRPr>
          </a:p>
        </p:txBody>
      </p:sp>
      <p:sp>
        <p:nvSpPr>
          <p:cNvPr id="7" name="TextBox 6">
            <a:extLst>
              <a:ext uri="{FF2B5EF4-FFF2-40B4-BE49-F238E27FC236}">
                <a16:creationId xmlns:a16="http://schemas.microsoft.com/office/drawing/2014/main" id="{E9263A83-88D9-C0E8-447E-DBC322D90293}"/>
              </a:ext>
            </a:extLst>
          </p:cNvPr>
          <p:cNvSpPr txBox="1"/>
          <p:nvPr/>
        </p:nvSpPr>
        <p:spPr>
          <a:xfrm>
            <a:off x="256942" y="3689784"/>
            <a:ext cx="282953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cs typeface="Calibri"/>
              </a:rPr>
              <a:t>2. Full reference list</a:t>
            </a:r>
            <a:endParaRPr lang="en-GB" sz="2400">
              <a:cs typeface="Calibri"/>
            </a:endParaRPr>
          </a:p>
        </p:txBody>
      </p:sp>
      <p:pic>
        <p:nvPicPr>
          <p:cNvPr id="8" name="Picture 8" descr="Graphical user interface, text&#10;&#10;Description automatically generated">
            <a:extLst>
              <a:ext uri="{FF2B5EF4-FFF2-40B4-BE49-F238E27FC236}">
                <a16:creationId xmlns:a16="http://schemas.microsoft.com/office/drawing/2014/main" id="{6CACEC8B-1DFB-E5D4-1E10-C63485D4616D}"/>
              </a:ext>
            </a:extLst>
          </p:cNvPr>
          <p:cNvPicPr>
            <a:picLocks noChangeAspect="1"/>
          </p:cNvPicPr>
          <p:nvPr/>
        </p:nvPicPr>
        <p:blipFill>
          <a:blip r:embed="rId5"/>
          <a:stretch>
            <a:fillRect/>
          </a:stretch>
        </p:blipFill>
        <p:spPr>
          <a:xfrm>
            <a:off x="8379618" y="1313784"/>
            <a:ext cx="3523058" cy="3831573"/>
          </a:xfrm>
          <a:prstGeom prst="rect">
            <a:avLst/>
          </a:prstGeom>
        </p:spPr>
      </p:pic>
      <p:sp>
        <p:nvSpPr>
          <p:cNvPr id="10" name="TextBox 9">
            <a:extLst>
              <a:ext uri="{FF2B5EF4-FFF2-40B4-BE49-F238E27FC236}">
                <a16:creationId xmlns:a16="http://schemas.microsoft.com/office/drawing/2014/main" id="{5E7D66EF-77EF-6B9B-F869-E409DAE790DE}"/>
              </a:ext>
            </a:extLst>
          </p:cNvPr>
          <p:cNvSpPr txBox="1"/>
          <p:nvPr/>
        </p:nvSpPr>
        <p:spPr>
          <a:xfrm>
            <a:off x="221224" y="33720"/>
            <a:ext cx="6965648"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solidFill>
                  <a:srgbClr val="FF0000"/>
                </a:solidFill>
                <a:cs typeface="Calibri"/>
              </a:rPr>
              <a:t>2 parts to Harvard Referencing:</a:t>
            </a:r>
            <a:endParaRPr lang="en-US" sz="2800">
              <a:solidFill>
                <a:srgbClr val="FF0000"/>
              </a:solidFill>
              <a:cs typeface="Calibri"/>
            </a:endParaRPr>
          </a:p>
        </p:txBody>
      </p:sp>
    </p:spTree>
    <p:extLst>
      <p:ext uri="{BB962C8B-B14F-4D97-AF65-F5344CB8AC3E}">
        <p14:creationId xmlns:p14="http://schemas.microsoft.com/office/powerpoint/2010/main" val="1065701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5" descr="Icon&#10;&#10;Description automatically generated">
            <a:extLst>
              <a:ext uri="{FF2B5EF4-FFF2-40B4-BE49-F238E27FC236}">
                <a16:creationId xmlns:a16="http://schemas.microsoft.com/office/drawing/2014/main" id="{6D5C8778-7681-4831-B996-194A0C380B8D}"/>
              </a:ext>
            </a:extLst>
          </p:cNvPr>
          <p:cNvPicPr>
            <a:picLocks noChangeAspect="1"/>
          </p:cNvPicPr>
          <p:nvPr/>
        </p:nvPicPr>
        <p:blipFill>
          <a:blip r:embed="rId3"/>
          <a:stretch>
            <a:fillRect/>
          </a:stretch>
        </p:blipFill>
        <p:spPr>
          <a:xfrm>
            <a:off x="7010401" y="1958754"/>
            <a:ext cx="5180012" cy="4353366"/>
          </a:xfrm>
          <a:prstGeom prst="rect">
            <a:avLst/>
          </a:prstGeom>
        </p:spPr>
      </p:pic>
      <p:sp>
        <p:nvSpPr>
          <p:cNvPr id="2" name="Title 1">
            <a:extLst>
              <a:ext uri="{FF2B5EF4-FFF2-40B4-BE49-F238E27FC236}">
                <a16:creationId xmlns:a16="http://schemas.microsoft.com/office/drawing/2014/main" id="{E3BDC06B-488C-4A37-9A04-8BFC3296A486}"/>
              </a:ext>
            </a:extLst>
          </p:cNvPr>
          <p:cNvSpPr>
            <a:spLocks noGrp="1"/>
          </p:cNvSpPr>
          <p:nvPr>
            <p:ph type="title"/>
          </p:nvPr>
        </p:nvSpPr>
        <p:spPr/>
        <p:txBody>
          <a:bodyPr vert="horz" lIns="91440" tIns="45720" rIns="91440" bIns="45720" rtlCol="0" anchor="b">
            <a:normAutofit/>
          </a:bodyPr>
          <a:lstStyle/>
          <a:p>
            <a:r>
              <a:rPr lang="en-US" sz="6000" b="1"/>
              <a:t>Citations</a:t>
            </a:r>
            <a:endParaRPr lang="en-US" sz="6000" b="1" kern="1200">
              <a:latin typeface="+mj-lt"/>
            </a:endParaRPr>
          </a:p>
        </p:txBody>
      </p:sp>
      <p:sp>
        <p:nvSpPr>
          <p:cNvPr id="3" name="Content Placeholder 2">
            <a:extLst>
              <a:ext uri="{FF2B5EF4-FFF2-40B4-BE49-F238E27FC236}">
                <a16:creationId xmlns:a16="http://schemas.microsoft.com/office/drawing/2014/main" id="{3839B2E8-48EB-4ADD-9CB8-7D50384A6C70}"/>
              </a:ext>
            </a:extLst>
          </p:cNvPr>
          <p:cNvSpPr>
            <a:spLocks noGrp="1"/>
          </p:cNvSpPr>
          <p:nvPr>
            <p:ph sz="quarter" idx="10"/>
          </p:nvPr>
        </p:nvSpPr>
        <p:spPr/>
        <p:txBody>
          <a:bodyPr vert="horz" lIns="91440" tIns="45720" rIns="91440" bIns="45720" rtlCol="0" anchor="t">
            <a:normAutofit/>
          </a:bodyPr>
          <a:lstStyle/>
          <a:p>
            <a:pPr marL="0" indent="0">
              <a:buNone/>
            </a:pPr>
            <a:r>
              <a:rPr lang="en-US" sz="3000" kern="1200" dirty="0">
                <a:latin typeface="Arial"/>
                <a:cs typeface="Arial"/>
              </a:rPr>
              <a:t>Every idea you </a:t>
            </a:r>
            <a:r>
              <a:rPr lang="en-US" sz="3000" dirty="0">
                <a:latin typeface="Arial"/>
                <a:cs typeface="Arial"/>
              </a:rPr>
              <a:t>use</a:t>
            </a:r>
            <a:r>
              <a:rPr lang="en-US" sz="3000" kern="1200" dirty="0">
                <a:latin typeface="Arial"/>
                <a:cs typeface="Arial"/>
              </a:rPr>
              <a:t> from your reading must be acknowledged with </a:t>
            </a:r>
            <a:r>
              <a:rPr lang="en-US" sz="3000" dirty="0">
                <a:latin typeface="Arial"/>
                <a:cs typeface="Arial"/>
              </a:rPr>
              <a:t>an in-text citation and a reference.</a:t>
            </a:r>
            <a:endParaRPr lang="en-US" sz="3000" kern="1200" dirty="0">
              <a:latin typeface="Arial"/>
              <a:cs typeface="Arial"/>
            </a:endParaRPr>
          </a:p>
        </p:txBody>
      </p:sp>
      <p:sp>
        <p:nvSpPr>
          <p:cNvPr id="4" name="TextBox 3">
            <a:extLst>
              <a:ext uri="{FF2B5EF4-FFF2-40B4-BE49-F238E27FC236}">
                <a16:creationId xmlns:a16="http://schemas.microsoft.com/office/drawing/2014/main" id="{19104A9D-42C4-431E-B1C3-DA7388988A0A}"/>
              </a:ext>
            </a:extLst>
          </p:cNvPr>
          <p:cNvSpPr txBox="1"/>
          <p:nvPr/>
        </p:nvSpPr>
        <p:spPr>
          <a:xfrm>
            <a:off x="700087" y="2877849"/>
            <a:ext cx="6315075" cy="35578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sz="2400">
                <a:latin typeface="Arial"/>
                <a:cs typeface="Arial"/>
              </a:rPr>
              <a:t>This includes, but not limited to:</a:t>
            </a:r>
            <a:endParaRPr lang="en-US" sz="2400">
              <a:ea typeface="+mn-lt"/>
              <a:cs typeface="+mn-lt"/>
            </a:endParaRPr>
          </a:p>
          <a:p>
            <a:pPr marL="285750" indent="-285750">
              <a:lnSpc>
                <a:spcPct val="90000"/>
              </a:lnSpc>
              <a:spcBef>
                <a:spcPts val="1000"/>
              </a:spcBef>
              <a:buFont typeface="Arial"/>
              <a:buChar char="•"/>
            </a:pPr>
            <a:r>
              <a:rPr lang="en-GB" sz="2400">
                <a:latin typeface="Arial"/>
                <a:cs typeface="Arial"/>
              </a:rPr>
              <a:t>Direct quotes</a:t>
            </a:r>
            <a:endParaRPr lang="en-US" sz="2400">
              <a:ea typeface="+mn-lt"/>
              <a:cs typeface="+mn-lt"/>
            </a:endParaRPr>
          </a:p>
          <a:p>
            <a:pPr marL="285750" indent="-285750">
              <a:lnSpc>
                <a:spcPct val="90000"/>
              </a:lnSpc>
              <a:spcBef>
                <a:spcPts val="1000"/>
              </a:spcBef>
              <a:buFont typeface="Arial"/>
              <a:buChar char="•"/>
            </a:pPr>
            <a:r>
              <a:rPr lang="en-GB" sz="2400">
                <a:latin typeface="Arial"/>
                <a:cs typeface="Arial"/>
              </a:rPr>
              <a:t>Paraphrased material</a:t>
            </a:r>
            <a:endParaRPr lang="en-US" sz="2400">
              <a:ea typeface="+mn-lt"/>
              <a:cs typeface="+mn-lt"/>
            </a:endParaRPr>
          </a:p>
          <a:p>
            <a:pPr marL="285750" indent="-285750">
              <a:lnSpc>
                <a:spcPct val="90000"/>
              </a:lnSpc>
              <a:spcBef>
                <a:spcPts val="1000"/>
              </a:spcBef>
              <a:buFont typeface="Arial"/>
              <a:buChar char="•"/>
            </a:pPr>
            <a:r>
              <a:rPr lang="en-GB" sz="2400">
                <a:latin typeface="Arial"/>
                <a:ea typeface="+mn-lt"/>
                <a:cs typeface="Arial"/>
              </a:rPr>
              <a:t>Summarising</a:t>
            </a:r>
          </a:p>
          <a:p>
            <a:pPr marL="285750" indent="-285750">
              <a:lnSpc>
                <a:spcPct val="90000"/>
              </a:lnSpc>
              <a:spcBef>
                <a:spcPts val="1000"/>
              </a:spcBef>
              <a:buFont typeface="Arial"/>
              <a:buChar char="•"/>
            </a:pPr>
            <a:r>
              <a:rPr lang="en-GB" sz="2400">
                <a:latin typeface="Arial"/>
                <a:cs typeface="Arial"/>
              </a:rPr>
              <a:t>Images, tables, graphs</a:t>
            </a:r>
          </a:p>
          <a:p>
            <a:pPr marL="285750" indent="-285750">
              <a:lnSpc>
                <a:spcPct val="90000"/>
              </a:lnSpc>
              <a:spcBef>
                <a:spcPts val="1000"/>
              </a:spcBef>
              <a:buFont typeface="Arial"/>
              <a:buChar char="•"/>
            </a:pPr>
            <a:r>
              <a:rPr lang="en-GB" sz="2400">
                <a:latin typeface="Arial"/>
                <a:cs typeface="Arial"/>
              </a:rPr>
              <a:t>Lecture notes / PowerPoints from Moodle</a:t>
            </a:r>
          </a:p>
          <a:p>
            <a:pPr>
              <a:lnSpc>
                <a:spcPct val="90000"/>
              </a:lnSpc>
              <a:spcBef>
                <a:spcPts val="1000"/>
              </a:spcBef>
            </a:pPr>
            <a:endParaRPr lang="en-GB" sz="2400">
              <a:latin typeface="Arial"/>
              <a:cs typeface="Arial"/>
            </a:endParaRPr>
          </a:p>
          <a:p>
            <a:pPr algn="l">
              <a:spcAft>
                <a:spcPts val="600"/>
              </a:spcAft>
            </a:pPr>
            <a:endParaRPr lang="en-GB" sz="2400">
              <a:cs typeface="Calibri"/>
            </a:endParaRPr>
          </a:p>
        </p:txBody>
      </p:sp>
    </p:spTree>
    <p:extLst>
      <p:ext uri="{BB962C8B-B14F-4D97-AF65-F5344CB8AC3E}">
        <p14:creationId xmlns:p14="http://schemas.microsoft.com/office/powerpoint/2010/main" val="3279050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FF292-9EB9-41A8-8FEB-FB095EA84809}"/>
              </a:ext>
            </a:extLst>
          </p:cNvPr>
          <p:cNvSpPr>
            <a:spLocks noGrp="1"/>
          </p:cNvSpPr>
          <p:nvPr>
            <p:ph type="title"/>
          </p:nvPr>
        </p:nvSpPr>
        <p:spPr/>
        <p:txBody>
          <a:bodyPr anchor="ctr">
            <a:normAutofit/>
          </a:bodyPr>
          <a:lstStyle/>
          <a:p>
            <a:r>
              <a:rPr lang="en-GB">
                <a:cs typeface="Calibri Light"/>
              </a:rPr>
              <a:t>1. In-text citation</a:t>
            </a:r>
            <a:endParaRPr lang="en-GB"/>
          </a:p>
        </p:txBody>
      </p:sp>
      <p:sp>
        <p:nvSpPr>
          <p:cNvPr id="3" name="Content Placeholder 2">
            <a:extLst>
              <a:ext uri="{FF2B5EF4-FFF2-40B4-BE49-F238E27FC236}">
                <a16:creationId xmlns:a16="http://schemas.microsoft.com/office/drawing/2014/main" id="{F302C818-8E7F-47DB-9908-134F01B7FE1B}"/>
              </a:ext>
            </a:extLst>
          </p:cNvPr>
          <p:cNvSpPr>
            <a:spLocks noGrp="1"/>
          </p:cNvSpPr>
          <p:nvPr>
            <p:ph sz="quarter" idx="10"/>
          </p:nvPr>
        </p:nvSpPr>
        <p:spPr>
          <a:xfrm>
            <a:off x="87055" y="1485323"/>
            <a:ext cx="12049643" cy="2339417"/>
          </a:xfrm>
        </p:spPr>
        <p:txBody>
          <a:bodyPr vert="horz" lIns="91440" tIns="45720" rIns="91440" bIns="45720" rtlCol="0" anchor="t">
            <a:noAutofit/>
          </a:bodyPr>
          <a:lstStyle/>
          <a:p>
            <a:pPr marL="0" indent="0">
              <a:spcBef>
                <a:spcPts val="1200"/>
              </a:spcBef>
              <a:buNone/>
            </a:pPr>
            <a:r>
              <a:rPr lang="en-US" sz="2800" dirty="0">
                <a:latin typeface="Arial"/>
                <a:ea typeface="+mn-lt"/>
                <a:cs typeface="+mn-lt"/>
              </a:rPr>
              <a:t>Goes</a:t>
            </a:r>
            <a:r>
              <a:rPr lang="en-US" sz="2800" dirty="0">
                <a:latin typeface="Arial"/>
                <a:cs typeface="Calibri Light"/>
              </a:rPr>
              <a:t> into the body of your </a:t>
            </a:r>
            <a:r>
              <a:rPr lang="en-US" dirty="0">
                <a:latin typeface="Arial"/>
                <a:cs typeface="Calibri Light"/>
              </a:rPr>
              <a:t>writing (at the point you refer to the source you have read) and includes:</a:t>
            </a:r>
            <a:endParaRPr lang="en-GB" dirty="0">
              <a:cs typeface="Calibri Light"/>
            </a:endParaRPr>
          </a:p>
        </p:txBody>
      </p:sp>
      <p:sp>
        <p:nvSpPr>
          <p:cNvPr id="4" name="TextBox 3">
            <a:extLst>
              <a:ext uri="{FF2B5EF4-FFF2-40B4-BE49-F238E27FC236}">
                <a16:creationId xmlns:a16="http://schemas.microsoft.com/office/drawing/2014/main" id="{589E48C4-D610-4268-8570-5CC15A6E9161}"/>
              </a:ext>
            </a:extLst>
          </p:cNvPr>
          <p:cNvSpPr txBox="1"/>
          <p:nvPr/>
        </p:nvSpPr>
        <p:spPr>
          <a:xfrm>
            <a:off x="946150" y="2692400"/>
            <a:ext cx="10823574" cy="3416320"/>
          </a:xfrm>
          <a:prstGeom prst="rect">
            <a:avLst/>
          </a:prstGeom>
          <a:solidFill>
            <a:schemeClr val="accent3">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742950" indent="-742950">
              <a:buAutoNum type="arabicPeriod"/>
            </a:pPr>
            <a:r>
              <a:rPr lang="en-GB" sz="3600" b="1" dirty="0">
                <a:latin typeface="Arial"/>
                <a:cs typeface="Segoe UI"/>
              </a:rPr>
              <a:t>Author(s) or editor(s) family name / surname</a:t>
            </a:r>
            <a:endParaRPr lang="en-US" dirty="0">
              <a:latin typeface="Calibri Light"/>
              <a:cs typeface="Calibri Light"/>
            </a:endParaRPr>
          </a:p>
          <a:p>
            <a:pPr marL="742950" indent="-742950">
              <a:buAutoNum type="arabicPeriod"/>
            </a:pPr>
            <a:endParaRPr lang="en-GB" sz="3600" b="1" dirty="0">
              <a:latin typeface="Arial"/>
              <a:cs typeface="Segoe UI"/>
            </a:endParaRPr>
          </a:p>
          <a:p>
            <a:pPr marL="742950" indent="-742950">
              <a:buAutoNum type="arabicPeriod"/>
            </a:pPr>
            <a:r>
              <a:rPr lang="en-GB" sz="3600" b="1" dirty="0">
                <a:latin typeface="Arial"/>
                <a:cs typeface="Segoe UI"/>
              </a:rPr>
              <a:t>Year of publication</a:t>
            </a:r>
            <a:endParaRPr lang="en-US" sz="3600" dirty="0">
              <a:latin typeface="Calibri Light"/>
              <a:cs typeface="Calibri Light"/>
            </a:endParaRPr>
          </a:p>
          <a:p>
            <a:pPr marL="742950" indent="-742950">
              <a:buAutoNum type="arabicPeriod"/>
            </a:pPr>
            <a:endParaRPr lang="en-GB" sz="3600" b="1" dirty="0">
              <a:latin typeface="Arial"/>
              <a:cs typeface="Segoe UI"/>
            </a:endParaRPr>
          </a:p>
          <a:p>
            <a:pPr marL="742950" indent="-742950">
              <a:buAutoNum type="arabicPeriod"/>
            </a:pPr>
            <a:r>
              <a:rPr lang="en-GB" sz="3600" b="1" dirty="0">
                <a:latin typeface="Arial"/>
                <a:cs typeface="Segoe UI"/>
              </a:rPr>
              <a:t>Page number(s) (if quoting or using a specific part of a work)</a:t>
            </a:r>
            <a:endParaRPr lang="en-US" sz="3600" dirty="0">
              <a:cs typeface="Calibri Light"/>
            </a:endParaRPr>
          </a:p>
        </p:txBody>
      </p:sp>
    </p:spTree>
    <p:extLst>
      <p:ext uri="{BB962C8B-B14F-4D97-AF65-F5344CB8AC3E}">
        <p14:creationId xmlns:p14="http://schemas.microsoft.com/office/powerpoint/2010/main" val="4257807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F37AD-1C16-4620-8A0E-91E5B7D9B7BC}"/>
              </a:ext>
            </a:extLst>
          </p:cNvPr>
          <p:cNvSpPr>
            <a:spLocks noGrp="1"/>
          </p:cNvSpPr>
          <p:nvPr>
            <p:ph type="title"/>
          </p:nvPr>
        </p:nvSpPr>
        <p:spPr>
          <a:xfrm>
            <a:off x="698242" y="265291"/>
            <a:ext cx="10795518" cy="1003916"/>
          </a:xfrm>
        </p:spPr>
        <p:txBody>
          <a:bodyPr vert="horz" lIns="91440" tIns="45720" rIns="91440" bIns="45720" rtlCol="0" anchor="b">
            <a:normAutofit/>
          </a:bodyPr>
          <a:lstStyle/>
          <a:p>
            <a:r>
              <a:rPr lang="en-GB"/>
              <a:t>Examples</a:t>
            </a:r>
          </a:p>
        </p:txBody>
      </p:sp>
      <p:sp>
        <p:nvSpPr>
          <p:cNvPr id="6" name="TextBox 1">
            <a:extLst>
              <a:ext uri="{FF2B5EF4-FFF2-40B4-BE49-F238E27FC236}">
                <a16:creationId xmlns:a16="http://schemas.microsoft.com/office/drawing/2014/main" id="{E900882C-FFED-4511-B1D3-3F5872FD7148}"/>
              </a:ext>
            </a:extLst>
          </p:cNvPr>
          <p:cNvSpPr txBox="1"/>
          <p:nvPr/>
        </p:nvSpPr>
        <p:spPr>
          <a:xfrm>
            <a:off x="345373" y="1787214"/>
            <a:ext cx="4732316" cy="95410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7858C"/>
                </a:solidFill>
                <a:latin typeface="Arial"/>
                <a:cs typeface="Arial"/>
              </a:rPr>
              <a:t>1 author</a:t>
            </a:r>
          </a:p>
          <a:p>
            <a:r>
              <a:rPr lang="en-US" sz="2800">
                <a:latin typeface="Arial"/>
                <a:cs typeface="Calibri Light"/>
              </a:rPr>
              <a:t>(Stark, 2016, p.5)</a:t>
            </a:r>
          </a:p>
        </p:txBody>
      </p:sp>
      <p:sp>
        <p:nvSpPr>
          <p:cNvPr id="8" name="TextBox 1">
            <a:extLst>
              <a:ext uri="{FF2B5EF4-FFF2-40B4-BE49-F238E27FC236}">
                <a16:creationId xmlns:a16="http://schemas.microsoft.com/office/drawing/2014/main" id="{6EEEF4B9-C561-46A0-9A1F-E8D36703F630}"/>
              </a:ext>
            </a:extLst>
          </p:cNvPr>
          <p:cNvSpPr txBox="1"/>
          <p:nvPr/>
        </p:nvSpPr>
        <p:spPr>
          <a:xfrm>
            <a:off x="343313" y="3277197"/>
            <a:ext cx="6530435" cy="95410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7858C"/>
                </a:solidFill>
                <a:latin typeface="Arial"/>
                <a:cs typeface="Arial"/>
              </a:rPr>
              <a:t>2 or 3 authors</a:t>
            </a:r>
          </a:p>
          <a:p>
            <a:r>
              <a:rPr lang="en-US" sz="2800">
                <a:latin typeface="Arial"/>
                <a:cs typeface="Calibri Light"/>
              </a:rPr>
              <a:t>(Wayne, Banner, and Kent, 2012, p.54)</a:t>
            </a:r>
          </a:p>
        </p:txBody>
      </p:sp>
      <p:sp>
        <p:nvSpPr>
          <p:cNvPr id="10" name="TextBox 1">
            <a:extLst>
              <a:ext uri="{FF2B5EF4-FFF2-40B4-BE49-F238E27FC236}">
                <a16:creationId xmlns:a16="http://schemas.microsoft.com/office/drawing/2014/main" id="{7AEDA4F7-E863-41C3-8D2A-AB1F22FCCADF}"/>
              </a:ext>
            </a:extLst>
          </p:cNvPr>
          <p:cNvSpPr txBox="1"/>
          <p:nvPr/>
        </p:nvSpPr>
        <p:spPr>
          <a:xfrm>
            <a:off x="377121" y="4850780"/>
            <a:ext cx="5504212" cy="95410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latin typeface="Arial"/>
                <a:cs typeface="Arial"/>
              </a:rPr>
              <a:t> </a:t>
            </a:r>
            <a:r>
              <a:rPr lang="en-US" sz="2800" b="1" dirty="0">
                <a:solidFill>
                  <a:srgbClr val="37858C"/>
                </a:solidFill>
                <a:latin typeface="Arial"/>
                <a:cs typeface="Arial"/>
              </a:rPr>
              <a:t>4 or more authors</a:t>
            </a:r>
          </a:p>
          <a:p>
            <a:r>
              <a:rPr lang="en-US" sz="2800" dirty="0">
                <a:latin typeface="Arial"/>
                <a:cs typeface="Calibri Light"/>
              </a:rPr>
              <a:t>(Rogers </a:t>
            </a:r>
            <a:r>
              <a:rPr lang="en-US" sz="2800" i="1" dirty="0">
                <a:latin typeface="Arial"/>
                <a:cs typeface="Calibri Light"/>
              </a:rPr>
              <a:t>et al</a:t>
            </a:r>
            <a:r>
              <a:rPr lang="en-US" sz="2800" dirty="0">
                <a:latin typeface="Arial"/>
                <a:cs typeface="Calibri Light"/>
              </a:rPr>
              <a:t>., 2014, p.37)</a:t>
            </a:r>
          </a:p>
        </p:txBody>
      </p:sp>
      <p:pic>
        <p:nvPicPr>
          <p:cNvPr id="3" name="Picture 2" descr="Woman writing in notebook">
            <a:extLst>
              <a:ext uri="{FF2B5EF4-FFF2-40B4-BE49-F238E27FC236}">
                <a16:creationId xmlns:a16="http://schemas.microsoft.com/office/drawing/2014/main" id="{FD0F2BFA-D7EE-85F7-CE49-25AA9FC33083}"/>
              </a:ext>
            </a:extLst>
          </p:cNvPr>
          <p:cNvPicPr>
            <a:picLocks noChangeAspect="1"/>
          </p:cNvPicPr>
          <p:nvPr/>
        </p:nvPicPr>
        <p:blipFill>
          <a:blip r:embed="rId3"/>
          <a:stretch>
            <a:fillRect/>
          </a:stretch>
        </p:blipFill>
        <p:spPr>
          <a:xfrm>
            <a:off x="7201829" y="2267414"/>
            <a:ext cx="4729976" cy="3168805"/>
          </a:xfrm>
          <a:prstGeom prst="rect">
            <a:avLst/>
          </a:prstGeom>
        </p:spPr>
      </p:pic>
    </p:spTree>
    <p:extLst>
      <p:ext uri="{BB962C8B-B14F-4D97-AF65-F5344CB8AC3E}">
        <p14:creationId xmlns:p14="http://schemas.microsoft.com/office/powerpoint/2010/main" val="3161425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FF292-9EB9-41A8-8FEB-FB095EA84809}"/>
              </a:ext>
            </a:extLst>
          </p:cNvPr>
          <p:cNvSpPr>
            <a:spLocks noGrp="1"/>
          </p:cNvSpPr>
          <p:nvPr>
            <p:ph type="title"/>
          </p:nvPr>
        </p:nvSpPr>
        <p:spPr/>
        <p:txBody>
          <a:bodyPr anchor="ctr">
            <a:normAutofit/>
          </a:bodyPr>
          <a:lstStyle/>
          <a:p>
            <a:r>
              <a:rPr lang="en-GB" dirty="0">
                <a:cs typeface="Calibri Light"/>
              </a:rPr>
              <a:t>Parenthetical In-text citation </a:t>
            </a:r>
            <a:endParaRPr lang="en-GB" dirty="0"/>
          </a:p>
        </p:txBody>
      </p:sp>
      <p:sp>
        <p:nvSpPr>
          <p:cNvPr id="3" name="Content Placeholder 2">
            <a:extLst>
              <a:ext uri="{FF2B5EF4-FFF2-40B4-BE49-F238E27FC236}">
                <a16:creationId xmlns:a16="http://schemas.microsoft.com/office/drawing/2014/main" id="{F302C818-8E7F-47DB-9908-134F01B7FE1B}"/>
              </a:ext>
            </a:extLst>
          </p:cNvPr>
          <p:cNvSpPr>
            <a:spLocks noGrp="1"/>
          </p:cNvSpPr>
          <p:nvPr>
            <p:ph sz="quarter" idx="10"/>
          </p:nvPr>
        </p:nvSpPr>
        <p:spPr>
          <a:xfrm>
            <a:off x="220843" y="2433520"/>
            <a:ext cx="11750313" cy="1326335"/>
          </a:xfrm>
          <a:ln w="38100">
            <a:solidFill>
              <a:schemeClr val="accent1"/>
            </a:solidFill>
          </a:ln>
        </p:spPr>
        <p:txBody>
          <a:bodyPr vert="horz" lIns="91440" tIns="45720" rIns="91440" bIns="45720" rtlCol="0" anchor="t">
            <a:noAutofit/>
          </a:bodyPr>
          <a:lstStyle/>
          <a:p>
            <a:pPr marL="457200" lvl="1" indent="0">
              <a:spcBef>
                <a:spcPts val="250"/>
              </a:spcBef>
              <a:spcAft>
                <a:spcPts val="250"/>
              </a:spcAft>
              <a:buNone/>
            </a:pPr>
            <a:r>
              <a:rPr lang="en-US" sz="2800" b="1">
                <a:latin typeface="Arial"/>
                <a:ea typeface="+mn-lt"/>
                <a:cs typeface="+mn-lt"/>
              </a:rPr>
              <a:t>Scotland is taking a radical approach to tackling knife crime by treating it as a public health issue </a:t>
            </a:r>
            <a:r>
              <a:rPr lang="en-US" sz="2800" b="1">
                <a:solidFill>
                  <a:srgbClr val="FF0000"/>
                </a:solidFill>
                <a:latin typeface="Arial"/>
                <a:ea typeface="+mn-lt"/>
                <a:cs typeface="+mn-lt"/>
              </a:rPr>
              <a:t>(Roberts, 2019). </a:t>
            </a:r>
          </a:p>
          <a:p>
            <a:pPr marL="457200" lvl="1" indent="0">
              <a:spcBef>
                <a:spcPts val="250"/>
              </a:spcBef>
              <a:spcAft>
                <a:spcPts val="250"/>
              </a:spcAft>
              <a:buNone/>
            </a:pPr>
            <a:endParaRPr lang="en-US" sz="2800" b="1">
              <a:latin typeface="Arial"/>
              <a:ea typeface="+mn-lt"/>
              <a:cs typeface="Calibri"/>
            </a:endParaRPr>
          </a:p>
        </p:txBody>
      </p:sp>
      <p:sp>
        <p:nvSpPr>
          <p:cNvPr id="5" name="TextBox 4">
            <a:extLst>
              <a:ext uri="{FF2B5EF4-FFF2-40B4-BE49-F238E27FC236}">
                <a16:creationId xmlns:a16="http://schemas.microsoft.com/office/drawing/2014/main" id="{6BBA26C0-CAE7-4889-999B-1CBA42587303}"/>
              </a:ext>
            </a:extLst>
          </p:cNvPr>
          <p:cNvSpPr txBox="1"/>
          <p:nvPr/>
        </p:nvSpPr>
        <p:spPr>
          <a:xfrm>
            <a:off x="541316" y="1538021"/>
            <a:ext cx="11485419" cy="461665"/>
          </a:xfrm>
          <a:prstGeom prst="rect">
            <a:avLst/>
          </a:prstGeom>
          <a:noFill/>
        </p:spPr>
        <p:txBody>
          <a:bodyPr wrap="square" lIns="91440" tIns="45720" rIns="91440" bIns="45720" rtlCol="0" anchor="t">
            <a:spAutoFit/>
          </a:bodyPr>
          <a:lstStyle/>
          <a:p>
            <a:pPr>
              <a:spcBef>
                <a:spcPts val="1200"/>
              </a:spcBef>
            </a:pPr>
            <a:r>
              <a:rPr lang="en-GB" sz="2400">
                <a:latin typeface="Arial"/>
                <a:ea typeface="+mn-lt"/>
                <a:cs typeface="+mn-lt"/>
              </a:rPr>
              <a:t>Author's </a:t>
            </a:r>
            <a:r>
              <a:rPr lang="en-GB" sz="2400" b="1">
                <a:solidFill>
                  <a:srgbClr val="37858C"/>
                </a:solidFill>
                <a:latin typeface="Arial"/>
                <a:ea typeface="+mn-lt"/>
                <a:cs typeface="+mn-lt"/>
              </a:rPr>
              <a:t>Surname</a:t>
            </a:r>
            <a:r>
              <a:rPr lang="en-GB" sz="2400">
                <a:solidFill>
                  <a:srgbClr val="37858C"/>
                </a:solidFill>
                <a:latin typeface="Arial"/>
                <a:ea typeface="+mn-lt"/>
                <a:cs typeface="+mn-lt"/>
              </a:rPr>
              <a:t>,</a:t>
            </a:r>
            <a:r>
              <a:rPr lang="en-GB" sz="2400">
                <a:solidFill>
                  <a:srgbClr val="0070C0"/>
                </a:solidFill>
                <a:latin typeface="Arial"/>
                <a:ea typeface="+mn-lt"/>
                <a:cs typeface="+mn-lt"/>
              </a:rPr>
              <a:t> </a:t>
            </a:r>
            <a:r>
              <a:rPr lang="en-GB" sz="2400" b="1">
                <a:solidFill>
                  <a:srgbClr val="37858C"/>
                </a:solidFill>
                <a:latin typeface="Arial"/>
                <a:ea typeface="+mn-lt"/>
                <a:cs typeface="+mn-lt"/>
              </a:rPr>
              <a:t>Year</a:t>
            </a:r>
            <a:r>
              <a:rPr lang="en-GB" sz="2400">
                <a:latin typeface="Arial"/>
                <a:ea typeface="+mn-lt"/>
                <a:cs typeface="+mn-lt"/>
              </a:rPr>
              <a:t> </a:t>
            </a:r>
            <a:r>
              <a:rPr lang="en-GB" sz="2400" i="1">
                <a:latin typeface="Arial"/>
                <a:ea typeface="+mn-lt"/>
                <a:cs typeface="+mn-lt"/>
              </a:rPr>
              <a:t>&amp; </a:t>
            </a:r>
            <a:r>
              <a:rPr lang="en-GB" sz="2400" b="1" i="1">
                <a:solidFill>
                  <a:srgbClr val="37858C"/>
                </a:solidFill>
                <a:latin typeface="Arial"/>
                <a:ea typeface="+mn-lt"/>
                <a:cs typeface="+mn-lt"/>
              </a:rPr>
              <a:t>page number</a:t>
            </a:r>
            <a:r>
              <a:rPr lang="en-GB" sz="2400" i="1">
                <a:solidFill>
                  <a:srgbClr val="37858C"/>
                </a:solidFill>
                <a:latin typeface="Arial"/>
                <a:ea typeface="+mn-lt"/>
                <a:cs typeface="+mn-lt"/>
              </a:rPr>
              <a:t> (</a:t>
            </a:r>
            <a:r>
              <a:rPr lang="en-GB" sz="2400" i="1">
                <a:latin typeface="Arial"/>
                <a:ea typeface="+mn-lt"/>
                <a:cs typeface="+mn-lt"/>
              </a:rPr>
              <a:t>if required</a:t>
            </a:r>
            <a:r>
              <a:rPr lang="en-GB" sz="2400">
                <a:latin typeface="Arial"/>
                <a:ea typeface="+mn-lt"/>
                <a:cs typeface="+mn-lt"/>
              </a:rPr>
              <a:t>) in brackets</a:t>
            </a:r>
            <a:endParaRPr lang="en-GB" sz="2400"/>
          </a:p>
        </p:txBody>
      </p:sp>
      <p:sp>
        <p:nvSpPr>
          <p:cNvPr id="6" name="TextBox 5">
            <a:extLst>
              <a:ext uri="{FF2B5EF4-FFF2-40B4-BE49-F238E27FC236}">
                <a16:creationId xmlns:a16="http://schemas.microsoft.com/office/drawing/2014/main" id="{8E5C5682-D7A2-A77F-F6C3-ECA39D0A6DF8}"/>
              </a:ext>
            </a:extLst>
          </p:cNvPr>
          <p:cNvSpPr txBox="1"/>
          <p:nvPr/>
        </p:nvSpPr>
        <p:spPr>
          <a:xfrm>
            <a:off x="175214" y="4045852"/>
            <a:ext cx="11750313" cy="2046714"/>
          </a:xfrm>
          <a:prstGeom prst="rect">
            <a:avLst/>
          </a:prstGeom>
          <a:noFill/>
        </p:spPr>
        <p:txBody>
          <a:bodyPr wrap="square" rtlCol="0">
            <a:spAutoFit/>
          </a:bodyPr>
          <a:lstStyle/>
          <a:p>
            <a:pPr>
              <a:spcBef>
                <a:spcPts val="250"/>
              </a:spcBef>
              <a:spcAft>
                <a:spcPts val="250"/>
              </a:spcAft>
              <a:buFont typeface="Arial" panose="020B0604020202020204" pitchFamily="34" charset="0"/>
              <a:buChar char="•"/>
            </a:pPr>
            <a:r>
              <a:rPr lang="en-US" sz="2800">
                <a:latin typeface="Arial"/>
                <a:ea typeface="+mn-lt"/>
                <a:cs typeface="+mn-lt"/>
              </a:rPr>
              <a:t> The sentence is focusing on the information. The author is not relevant. </a:t>
            </a:r>
          </a:p>
          <a:p>
            <a:pPr>
              <a:spcBef>
                <a:spcPts val="250"/>
              </a:spcBef>
              <a:spcAft>
                <a:spcPts val="250"/>
              </a:spcAft>
              <a:buFont typeface="Arial" panose="020B0604020202020204" pitchFamily="34" charset="0"/>
              <a:buChar char="•"/>
            </a:pPr>
            <a:r>
              <a:rPr lang="en-US" sz="2800">
                <a:latin typeface="Arial"/>
                <a:ea typeface="+mn-lt"/>
                <a:cs typeface="+mn-lt"/>
              </a:rPr>
              <a:t> Easy to include multiple sources.</a:t>
            </a:r>
          </a:p>
          <a:p>
            <a:pPr marL="0" indent="0">
              <a:spcBef>
                <a:spcPts val="250"/>
              </a:spcBef>
              <a:spcAft>
                <a:spcPts val="250"/>
              </a:spcAft>
              <a:buNone/>
            </a:pPr>
            <a:endParaRPr lang="en-US" sz="2800">
              <a:latin typeface="Arial"/>
              <a:ea typeface="+mn-lt"/>
              <a:cs typeface="+mn-lt"/>
            </a:endParaRPr>
          </a:p>
          <a:p>
            <a:pPr marL="0" indent="0">
              <a:spcBef>
                <a:spcPts val="250"/>
              </a:spcBef>
              <a:spcAft>
                <a:spcPts val="250"/>
              </a:spcAft>
              <a:buNone/>
            </a:pPr>
            <a:r>
              <a:rPr lang="en-US" sz="2800" b="1">
                <a:solidFill>
                  <a:schemeClr val="accent1"/>
                </a:solidFill>
                <a:latin typeface="Arial"/>
                <a:ea typeface="+mn-lt"/>
                <a:cs typeface="+mn-lt"/>
              </a:rPr>
              <a:t>Example: </a:t>
            </a:r>
            <a:r>
              <a:rPr lang="en-US" sz="2800">
                <a:latin typeface="Arial"/>
                <a:ea typeface="+mn-lt"/>
                <a:cs typeface="+mn-lt"/>
              </a:rPr>
              <a:t>(Roberts, 2019; Blake, 2020; Cornish, 2020)</a:t>
            </a:r>
          </a:p>
        </p:txBody>
      </p:sp>
    </p:spTree>
    <p:extLst>
      <p:ext uri="{BB962C8B-B14F-4D97-AF65-F5344CB8AC3E}">
        <p14:creationId xmlns:p14="http://schemas.microsoft.com/office/powerpoint/2010/main" val="2448331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FF292-9EB9-41A8-8FEB-FB095EA84809}"/>
              </a:ext>
            </a:extLst>
          </p:cNvPr>
          <p:cNvSpPr>
            <a:spLocks noGrp="1"/>
          </p:cNvSpPr>
          <p:nvPr>
            <p:ph type="title"/>
          </p:nvPr>
        </p:nvSpPr>
        <p:spPr/>
        <p:txBody>
          <a:bodyPr anchor="ctr">
            <a:normAutofit/>
          </a:bodyPr>
          <a:lstStyle/>
          <a:p>
            <a:r>
              <a:rPr lang="en-GB" dirty="0">
                <a:cs typeface="Calibri Light"/>
              </a:rPr>
              <a:t>Narrative In-text citation</a:t>
            </a:r>
            <a:endParaRPr lang="en-GB" dirty="0"/>
          </a:p>
        </p:txBody>
      </p:sp>
      <p:sp>
        <p:nvSpPr>
          <p:cNvPr id="3" name="Content Placeholder 2">
            <a:extLst>
              <a:ext uri="{FF2B5EF4-FFF2-40B4-BE49-F238E27FC236}">
                <a16:creationId xmlns:a16="http://schemas.microsoft.com/office/drawing/2014/main" id="{F302C818-8E7F-47DB-9908-134F01B7FE1B}"/>
              </a:ext>
            </a:extLst>
          </p:cNvPr>
          <p:cNvSpPr>
            <a:spLocks noGrp="1"/>
          </p:cNvSpPr>
          <p:nvPr>
            <p:ph sz="quarter" idx="10"/>
          </p:nvPr>
        </p:nvSpPr>
        <p:spPr>
          <a:xfrm>
            <a:off x="118803" y="2392772"/>
            <a:ext cx="11954393" cy="1637160"/>
          </a:xfrm>
          <a:ln w="57150">
            <a:solidFill>
              <a:schemeClr val="accent1"/>
            </a:solidFill>
          </a:ln>
        </p:spPr>
        <p:txBody>
          <a:bodyPr vert="horz" lIns="91440" tIns="45720" rIns="91440" bIns="45720" rtlCol="0" anchor="t">
            <a:noAutofit/>
          </a:bodyPr>
          <a:lstStyle/>
          <a:p>
            <a:pPr marL="457200" lvl="1" indent="0">
              <a:spcBef>
                <a:spcPts val="250"/>
              </a:spcBef>
              <a:spcAft>
                <a:spcPts val="250"/>
              </a:spcAft>
              <a:buNone/>
            </a:pPr>
            <a:endParaRPr lang="en-US" sz="2800" b="1">
              <a:latin typeface="Arial"/>
              <a:cs typeface="Calibri"/>
            </a:endParaRPr>
          </a:p>
          <a:p>
            <a:pPr marL="457200" lvl="1" indent="0">
              <a:spcBef>
                <a:spcPts val="250"/>
              </a:spcBef>
              <a:spcAft>
                <a:spcPts val="250"/>
              </a:spcAft>
              <a:buNone/>
            </a:pPr>
            <a:r>
              <a:rPr lang="en-US" sz="2800" b="1">
                <a:latin typeface="Arial"/>
                <a:cs typeface="Calibri"/>
              </a:rPr>
              <a:t>According to </a:t>
            </a:r>
            <a:r>
              <a:rPr lang="en-US" sz="2800" b="1">
                <a:solidFill>
                  <a:srgbClr val="FF0000"/>
                </a:solidFill>
                <a:latin typeface="Arial"/>
                <a:cs typeface="Calibri"/>
              </a:rPr>
              <a:t>Roberts (2019) </a:t>
            </a:r>
            <a:r>
              <a:rPr lang="en-US" sz="2800" b="1">
                <a:latin typeface="Arial"/>
                <a:cs typeface="Arial"/>
              </a:rPr>
              <a:t>Scotland is taking a radical approach to tackling knife crime by treating it as a public health issue.</a:t>
            </a:r>
          </a:p>
          <a:p>
            <a:pPr marL="0" indent="0">
              <a:spcBef>
                <a:spcPts val="250"/>
              </a:spcBef>
              <a:spcAft>
                <a:spcPts val="250"/>
              </a:spcAft>
              <a:buNone/>
            </a:pPr>
            <a:endParaRPr lang="en-US" sz="3200" b="1">
              <a:latin typeface="Arial"/>
              <a:cs typeface="Arial"/>
            </a:endParaRPr>
          </a:p>
          <a:p>
            <a:pPr marL="0" indent="0">
              <a:spcBef>
                <a:spcPts val="250"/>
              </a:spcBef>
              <a:spcAft>
                <a:spcPts val="250"/>
              </a:spcAft>
              <a:buNone/>
            </a:pPr>
            <a:endParaRPr lang="en-GB">
              <a:latin typeface="Arial"/>
              <a:cs typeface="Calibri"/>
            </a:endParaRPr>
          </a:p>
        </p:txBody>
      </p:sp>
      <p:sp>
        <p:nvSpPr>
          <p:cNvPr id="4" name="TextBox 3">
            <a:extLst>
              <a:ext uri="{FF2B5EF4-FFF2-40B4-BE49-F238E27FC236}">
                <a16:creationId xmlns:a16="http://schemas.microsoft.com/office/drawing/2014/main" id="{AF43295B-8E1A-CED9-CDC9-8F1E7CC700F4}"/>
              </a:ext>
            </a:extLst>
          </p:cNvPr>
          <p:cNvSpPr txBox="1"/>
          <p:nvPr/>
        </p:nvSpPr>
        <p:spPr>
          <a:xfrm>
            <a:off x="643341" y="1727304"/>
            <a:ext cx="11485419" cy="461665"/>
          </a:xfrm>
          <a:prstGeom prst="rect">
            <a:avLst/>
          </a:prstGeom>
          <a:noFill/>
        </p:spPr>
        <p:txBody>
          <a:bodyPr wrap="square" lIns="91440" tIns="45720" rIns="91440" bIns="45720" rtlCol="0" anchor="t">
            <a:spAutoFit/>
          </a:bodyPr>
          <a:lstStyle/>
          <a:p>
            <a:pPr>
              <a:spcBef>
                <a:spcPts val="1200"/>
              </a:spcBef>
            </a:pPr>
            <a:r>
              <a:rPr lang="en-GB" sz="2400">
                <a:latin typeface="Arial"/>
                <a:ea typeface="+mn-lt"/>
                <a:cs typeface="+mn-lt"/>
              </a:rPr>
              <a:t>Author's </a:t>
            </a:r>
            <a:r>
              <a:rPr lang="en-GB" sz="2400" b="1">
                <a:solidFill>
                  <a:srgbClr val="37858C"/>
                </a:solidFill>
                <a:latin typeface="Arial"/>
                <a:ea typeface="+mn-lt"/>
                <a:cs typeface="+mn-lt"/>
              </a:rPr>
              <a:t>Surname</a:t>
            </a:r>
            <a:r>
              <a:rPr lang="en-GB" sz="2400">
                <a:solidFill>
                  <a:srgbClr val="37858C"/>
                </a:solidFill>
                <a:latin typeface="Arial"/>
                <a:ea typeface="+mn-lt"/>
                <a:cs typeface="+mn-lt"/>
              </a:rPr>
              <a:t>,</a:t>
            </a:r>
            <a:r>
              <a:rPr lang="en-GB" sz="2400">
                <a:solidFill>
                  <a:srgbClr val="0070C0"/>
                </a:solidFill>
                <a:latin typeface="Arial"/>
                <a:ea typeface="+mn-lt"/>
                <a:cs typeface="+mn-lt"/>
              </a:rPr>
              <a:t> </a:t>
            </a:r>
            <a:r>
              <a:rPr lang="en-GB" sz="2400" b="1">
                <a:solidFill>
                  <a:srgbClr val="37858C"/>
                </a:solidFill>
                <a:latin typeface="Arial"/>
                <a:ea typeface="+mn-lt"/>
                <a:cs typeface="+mn-lt"/>
              </a:rPr>
              <a:t>Year</a:t>
            </a:r>
            <a:r>
              <a:rPr lang="en-GB" sz="2400">
                <a:latin typeface="Arial"/>
                <a:ea typeface="+mn-lt"/>
                <a:cs typeface="+mn-lt"/>
              </a:rPr>
              <a:t> </a:t>
            </a:r>
            <a:r>
              <a:rPr lang="en-GB" sz="2400" i="1">
                <a:latin typeface="Arial"/>
                <a:ea typeface="+mn-lt"/>
                <a:cs typeface="+mn-lt"/>
              </a:rPr>
              <a:t>&amp; </a:t>
            </a:r>
            <a:r>
              <a:rPr lang="en-GB" sz="2400" b="1" i="1">
                <a:solidFill>
                  <a:srgbClr val="37858C"/>
                </a:solidFill>
                <a:latin typeface="Arial"/>
                <a:ea typeface="+mn-lt"/>
                <a:cs typeface="+mn-lt"/>
              </a:rPr>
              <a:t>page number</a:t>
            </a:r>
            <a:r>
              <a:rPr lang="en-GB" sz="2400" i="1">
                <a:solidFill>
                  <a:srgbClr val="37858C"/>
                </a:solidFill>
                <a:latin typeface="Arial"/>
                <a:ea typeface="+mn-lt"/>
                <a:cs typeface="+mn-lt"/>
              </a:rPr>
              <a:t> (</a:t>
            </a:r>
            <a:r>
              <a:rPr lang="en-GB" sz="2400" i="1">
                <a:latin typeface="Arial"/>
                <a:ea typeface="+mn-lt"/>
                <a:cs typeface="+mn-lt"/>
              </a:rPr>
              <a:t>if required</a:t>
            </a:r>
            <a:r>
              <a:rPr lang="en-GB" sz="2400">
                <a:latin typeface="Arial"/>
                <a:ea typeface="+mn-lt"/>
                <a:cs typeface="+mn-lt"/>
              </a:rPr>
              <a:t>) in brackets</a:t>
            </a:r>
            <a:endParaRPr lang="en-GB" sz="2400"/>
          </a:p>
        </p:txBody>
      </p:sp>
      <p:sp>
        <p:nvSpPr>
          <p:cNvPr id="6" name="TextBox 5">
            <a:extLst>
              <a:ext uri="{FF2B5EF4-FFF2-40B4-BE49-F238E27FC236}">
                <a16:creationId xmlns:a16="http://schemas.microsoft.com/office/drawing/2014/main" id="{1B88B43E-A6CB-A614-80E2-7CCE822F6621}"/>
              </a:ext>
            </a:extLst>
          </p:cNvPr>
          <p:cNvSpPr txBox="1"/>
          <p:nvPr/>
        </p:nvSpPr>
        <p:spPr>
          <a:xfrm>
            <a:off x="410658" y="4233735"/>
            <a:ext cx="11235622" cy="1354217"/>
          </a:xfrm>
          <a:prstGeom prst="rect">
            <a:avLst/>
          </a:prstGeom>
          <a:noFill/>
        </p:spPr>
        <p:txBody>
          <a:bodyPr wrap="square" rtlCol="0">
            <a:spAutoFit/>
          </a:bodyPr>
          <a:lstStyle/>
          <a:p>
            <a:pPr>
              <a:spcBef>
                <a:spcPts val="250"/>
              </a:spcBef>
              <a:spcAft>
                <a:spcPts val="250"/>
              </a:spcAft>
              <a:buFont typeface="Arial" panose="020B0604020202020204" pitchFamily="34" charset="0"/>
              <a:buChar char="•"/>
            </a:pPr>
            <a:r>
              <a:rPr lang="en-US">
                <a:latin typeface="Arial"/>
                <a:cs typeface="Arial"/>
              </a:rPr>
              <a:t> </a:t>
            </a:r>
            <a:r>
              <a:rPr lang="en-US" sz="2400">
                <a:latin typeface="Arial"/>
                <a:cs typeface="Arial"/>
              </a:rPr>
              <a:t>Used when describing views or opinions, as focus is on author.</a:t>
            </a:r>
          </a:p>
          <a:p>
            <a:pPr>
              <a:spcBef>
                <a:spcPts val="250"/>
              </a:spcBef>
              <a:spcAft>
                <a:spcPts val="250"/>
              </a:spcAft>
              <a:buFont typeface="Arial" panose="020B0604020202020204" pitchFamily="34" charset="0"/>
              <a:buChar char="•"/>
            </a:pPr>
            <a:r>
              <a:rPr lang="en-US" sz="2400">
                <a:latin typeface="Arial"/>
                <a:cs typeface="Arial"/>
              </a:rPr>
              <a:t> Difficult to include multiple opinions and sources.</a:t>
            </a:r>
          </a:p>
          <a:p>
            <a:pPr>
              <a:spcBef>
                <a:spcPts val="250"/>
              </a:spcBef>
              <a:spcAft>
                <a:spcPts val="250"/>
              </a:spcAft>
              <a:buFont typeface="Arial" panose="020B0604020202020204" pitchFamily="34" charset="0"/>
              <a:buChar char="•"/>
            </a:pPr>
            <a:r>
              <a:rPr lang="en-US" sz="2400">
                <a:latin typeface="Arial"/>
                <a:cs typeface="Arial"/>
              </a:rPr>
              <a:t> Overuse can disrupt the flow of your writing.</a:t>
            </a:r>
            <a:endParaRPr lang="en-GB" sz="2400"/>
          </a:p>
        </p:txBody>
      </p:sp>
    </p:spTree>
    <p:extLst>
      <p:ext uri="{BB962C8B-B14F-4D97-AF65-F5344CB8AC3E}">
        <p14:creationId xmlns:p14="http://schemas.microsoft.com/office/powerpoint/2010/main" val="206492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E972-A904-315B-2DBA-8B3A2EA881F7}"/>
              </a:ext>
            </a:extLst>
          </p:cNvPr>
          <p:cNvSpPr>
            <a:spLocks noGrp="1"/>
          </p:cNvSpPr>
          <p:nvPr>
            <p:ph type="title"/>
          </p:nvPr>
        </p:nvSpPr>
        <p:spPr/>
        <p:txBody>
          <a:bodyPr/>
          <a:lstStyle/>
          <a:p>
            <a:r>
              <a:rPr lang="en-GB"/>
              <a:t>Quotations</a:t>
            </a:r>
          </a:p>
        </p:txBody>
      </p:sp>
      <p:sp>
        <p:nvSpPr>
          <p:cNvPr id="3" name="Content Placeholder 2">
            <a:extLst>
              <a:ext uri="{FF2B5EF4-FFF2-40B4-BE49-F238E27FC236}">
                <a16:creationId xmlns:a16="http://schemas.microsoft.com/office/drawing/2014/main" id="{D06D9E92-73B6-F72A-9C3E-AF34AD1DB6F3}"/>
              </a:ext>
            </a:extLst>
          </p:cNvPr>
          <p:cNvSpPr>
            <a:spLocks noGrp="1"/>
          </p:cNvSpPr>
          <p:nvPr>
            <p:ph sz="quarter" idx="10"/>
          </p:nvPr>
        </p:nvSpPr>
        <p:spPr>
          <a:xfrm>
            <a:off x="698242" y="1592263"/>
            <a:ext cx="6551253" cy="4574040"/>
          </a:xfrm>
        </p:spPr>
        <p:txBody>
          <a:bodyPr/>
          <a:lstStyle/>
          <a:p>
            <a:pPr marL="0" indent="0">
              <a:buNone/>
            </a:pPr>
            <a:r>
              <a:rPr lang="en-GB" b="1">
                <a:latin typeface="Arial" panose="020B0604020202020204" pitchFamily="34" charset="0"/>
                <a:cs typeface="Arial" panose="020B0604020202020204" pitchFamily="34" charset="0"/>
              </a:rPr>
              <a:t>Avoid excessive quotations:</a:t>
            </a:r>
          </a:p>
          <a:p>
            <a:pPr marL="0" indent="0">
              <a:buNone/>
            </a:pPr>
            <a:r>
              <a:rPr lang="en-GB">
                <a:latin typeface="Arial" panose="020B0604020202020204" pitchFamily="34" charset="0"/>
                <a:cs typeface="Arial" panose="020B0604020202020204" pitchFamily="34" charset="0"/>
              </a:rPr>
              <a:t> </a:t>
            </a:r>
          </a:p>
          <a:p>
            <a:pPr>
              <a:buFont typeface="Arial" panose="020B0604020202020204" pitchFamily="34" charset="0"/>
              <a:buChar char="•"/>
            </a:pPr>
            <a:r>
              <a:rPr lang="en-GB">
                <a:latin typeface="Arial" panose="020B0604020202020204" pitchFamily="34" charset="0"/>
                <a:cs typeface="Arial" panose="020B0604020202020204" pitchFamily="34" charset="0"/>
              </a:rPr>
              <a:t>They can disrupt the style and flow of your writing</a:t>
            </a:r>
          </a:p>
          <a:p>
            <a:pPr>
              <a:buFont typeface="Arial" panose="020B0604020202020204" pitchFamily="34" charset="0"/>
              <a:buChar char="•"/>
            </a:pPr>
            <a:endParaRPr lang="en-GB">
              <a:latin typeface="Arial" panose="020B0604020202020204" pitchFamily="34" charset="0"/>
              <a:cs typeface="Arial" panose="020B0604020202020204" pitchFamily="34" charset="0"/>
            </a:endParaRPr>
          </a:p>
          <a:p>
            <a:pPr>
              <a:buFont typeface="Arial" panose="020B0604020202020204" pitchFamily="34" charset="0"/>
              <a:buChar char="•"/>
            </a:pPr>
            <a:r>
              <a:rPr lang="en-GB">
                <a:latin typeface="Arial" panose="020B0604020202020204" pitchFamily="34" charset="0"/>
                <a:cs typeface="Arial" panose="020B0604020202020204" pitchFamily="34" charset="0"/>
              </a:rPr>
              <a:t>They form part of your word count</a:t>
            </a:r>
          </a:p>
          <a:p>
            <a:pPr>
              <a:buFont typeface="Arial" panose="020B0604020202020204" pitchFamily="34" charset="0"/>
              <a:buChar char="•"/>
            </a:pPr>
            <a:endParaRPr lang="en-GB">
              <a:latin typeface="Arial" panose="020B0604020202020204" pitchFamily="34" charset="0"/>
              <a:cs typeface="Arial" panose="020B0604020202020204" pitchFamily="34" charset="0"/>
            </a:endParaRPr>
          </a:p>
          <a:p>
            <a:pPr>
              <a:buFont typeface="Arial" panose="020B0604020202020204" pitchFamily="34" charset="0"/>
              <a:buChar char="•"/>
            </a:pPr>
            <a:r>
              <a:rPr lang="en-GB">
                <a:latin typeface="Arial" panose="020B0604020202020204" pitchFamily="34" charset="0"/>
                <a:cs typeface="Arial" panose="020B0604020202020204" pitchFamily="34" charset="0"/>
              </a:rPr>
              <a:t>They do not show your understanding of your reading</a:t>
            </a:r>
          </a:p>
          <a:p>
            <a:pPr>
              <a:buFont typeface="Arial" panose="020B0604020202020204" pitchFamily="34" charset="0"/>
              <a:buChar char="•"/>
            </a:pPr>
            <a:endParaRPr lang="en-GB">
              <a:latin typeface="Arial" panose="020B0604020202020204" pitchFamily="34" charset="0"/>
              <a:cs typeface="Arial" panose="020B0604020202020204" pitchFamily="34" charset="0"/>
            </a:endParaRPr>
          </a:p>
          <a:p>
            <a:pPr marL="0" indent="0">
              <a:buNone/>
            </a:pPr>
            <a:endParaRPr lang="en-GB"/>
          </a:p>
        </p:txBody>
      </p:sp>
      <p:pic>
        <p:nvPicPr>
          <p:cNvPr id="5" name="Graphic 4" descr="Quotes with solid fill">
            <a:extLst>
              <a:ext uri="{FF2B5EF4-FFF2-40B4-BE49-F238E27FC236}">
                <a16:creationId xmlns:a16="http://schemas.microsoft.com/office/drawing/2014/main" id="{36A0B1BE-6C8A-9852-167D-BBBFA922EDE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80850" y="1914333"/>
            <a:ext cx="3570905" cy="3570905"/>
          </a:xfrm>
          <a:prstGeom prst="rect">
            <a:avLst/>
          </a:prstGeom>
        </p:spPr>
      </p:pic>
    </p:spTree>
    <p:extLst>
      <p:ext uri="{BB962C8B-B14F-4D97-AF65-F5344CB8AC3E}">
        <p14:creationId xmlns:p14="http://schemas.microsoft.com/office/powerpoint/2010/main" val="3969045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41D2C-3E68-4F1D-ADF6-A47FE126DFD6}"/>
              </a:ext>
            </a:extLst>
          </p:cNvPr>
          <p:cNvSpPr>
            <a:spLocks noGrp="1"/>
          </p:cNvSpPr>
          <p:nvPr>
            <p:ph type="title"/>
          </p:nvPr>
        </p:nvSpPr>
        <p:spPr/>
        <p:txBody>
          <a:bodyPr>
            <a:normAutofit/>
          </a:bodyPr>
          <a:lstStyle/>
          <a:p>
            <a:r>
              <a:rPr lang="en-GB"/>
              <a:t>Direct (short) Quotes</a:t>
            </a:r>
            <a:endParaRPr lang="en-US"/>
          </a:p>
        </p:txBody>
      </p:sp>
      <p:sp>
        <p:nvSpPr>
          <p:cNvPr id="8" name="TextBox 7">
            <a:extLst>
              <a:ext uri="{FF2B5EF4-FFF2-40B4-BE49-F238E27FC236}">
                <a16:creationId xmlns:a16="http://schemas.microsoft.com/office/drawing/2014/main" id="{7ED5A81D-2155-41F3-922A-3BC8C263C6F3}"/>
              </a:ext>
            </a:extLst>
          </p:cNvPr>
          <p:cNvSpPr txBox="1"/>
          <p:nvPr/>
        </p:nvSpPr>
        <p:spPr>
          <a:xfrm>
            <a:off x="189433" y="1319426"/>
            <a:ext cx="8219960" cy="1653744"/>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marL="571500" indent="-571500">
              <a:lnSpc>
                <a:spcPct val="90000"/>
              </a:lnSpc>
              <a:spcAft>
                <a:spcPts val="600"/>
              </a:spcAft>
              <a:buClr>
                <a:schemeClr val="accent1"/>
              </a:buClr>
              <a:buFont typeface="Arial" panose="020B0604020202020204" pitchFamily="34" charset="0"/>
              <a:buChar char="•"/>
            </a:pPr>
            <a:r>
              <a:rPr lang="en-US" sz="2400" dirty="0">
                <a:latin typeface="Arial"/>
                <a:cs typeface="Arial"/>
              </a:rPr>
              <a:t>Use </a:t>
            </a:r>
            <a:r>
              <a:rPr lang="en-US" sz="2400" dirty="0">
                <a:solidFill>
                  <a:schemeClr val="accent1"/>
                </a:solidFill>
                <a:latin typeface="Arial"/>
                <a:cs typeface="Arial"/>
              </a:rPr>
              <a:t>"</a:t>
            </a:r>
            <a:r>
              <a:rPr lang="en-US" sz="2400" dirty="0">
                <a:latin typeface="Arial"/>
                <a:cs typeface="Arial"/>
              </a:rPr>
              <a:t>quotation marks</a:t>
            </a:r>
            <a:r>
              <a:rPr lang="en-US" sz="2400" dirty="0">
                <a:solidFill>
                  <a:schemeClr val="accent1"/>
                </a:solidFill>
                <a:latin typeface="Arial"/>
                <a:cs typeface="Arial"/>
              </a:rPr>
              <a:t>"</a:t>
            </a:r>
          </a:p>
          <a:p>
            <a:pPr marL="571500" indent="-571500">
              <a:lnSpc>
                <a:spcPct val="90000"/>
              </a:lnSpc>
              <a:spcAft>
                <a:spcPts val="600"/>
              </a:spcAft>
              <a:buClr>
                <a:schemeClr val="accent1"/>
              </a:buClr>
              <a:buFont typeface="Arial" panose="020B0604020202020204" pitchFamily="34" charset="0"/>
              <a:buChar char="•"/>
            </a:pPr>
            <a:r>
              <a:rPr lang="en-US" sz="2400" dirty="0">
                <a:latin typeface="Arial"/>
                <a:cs typeface="Arial"/>
              </a:rPr>
              <a:t>Integrate into your writing</a:t>
            </a:r>
          </a:p>
          <a:p>
            <a:pPr marL="571500" indent="-571500">
              <a:lnSpc>
                <a:spcPct val="90000"/>
              </a:lnSpc>
              <a:spcAft>
                <a:spcPts val="600"/>
              </a:spcAft>
              <a:buClr>
                <a:schemeClr val="accent1"/>
              </a:buClr>
              <a:buFont typeface="Arial" panose="020B0604020202020204" pitchFamily="34" charset="0"/>
              <a:buChar char="•"/>
            </a:pPr>
            <a:r>
              <a:rPr lang="en-US" sz="2400" dirty="0">
                <a:latin typeface="Arial"/>
                <a:cs typeface="Arial"/>
              </a:rPr>
              <a:t>Show page number if available </a:t>
            </a:r>
          </a:p>
        </p:txBody>
      </p:sp>
      <p:sp>
        <p:nvSpPr>
          <p:cNvPr id="11" name="TextBox 10">
            <a:extLst>
              <a:ext uri="{FF2B5EF4-FFF2-40B4-BE49-F238E27FC236}">
                <a16:creationId xmlns:a16="http://schemas.microsoft.com/office/drawing/2014/main" id="{34334CDA-7FB7-4AF2-926A-CA6DE703DA54}"/>
              </a:ext>
            </a:extLst>
          </p:cNvPr>
          <p:cNvSpPr txBox="1"/>
          <p:nvPr/>
        </p:nvSpPr>
        <p:spPr>
          <a:xfrm>
            <a:off x="117581" y="2931105"/>
            <a:ext cx="12036091" cy="1373547"/>
          </a:xfrm>
          <a:prstGeom prst="rect">
            <a:avLst/>
          </a:prstGeom>
          <a:ln w="38100">
            <a:solidFill>
              <a:schemeClr val="accent1"/>
            </a:solidFill>
          </a:ln>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buClr>
                <a:schemeClr val="accent1"/>
              </a:buClr>
            </a:pPr>
            <a:r>
              <a:rPr lang="en-US" sz="4000" b="1">
                <a:solidFill>
                  <a:schemeClr val="accent1"/>
                </a:solidFill>
                <a:latin typeface="Arial"/>
                <a:cs typeface="Arial"/>
              </a:rPr>
              <a:t>Example:</a:t>
            </a:r>
            <a:r>
              <a:rPr lang="en-US" sz="4000" b="1">
                <a:solidFill>
                  <a:srgbClr val="FFC000"/>
                </a:solidFill>
                <a:latin typeface="Arial"/>
                <a:cs typeface="Arial"/>
              </a:rPr>
              <a:t> </a:t>
            </a:r>
            <a:r>
              <a:rPr lang="en-US" sz="2800">
                <a:latin typeface="Arial"/>
                <a:cs typeface="Arial"/>
              </a:rPr>
              <a:t>When writing assignments, the </a:t>
            </a:r>
            <a:r>
              <a:rPr lang="en-US" sz="2800" b="1">
                <a:solidFill>
                  <a:schemeClr val="accent1"/>
                </a:solidFill>
                <a:latin typeface="Arial"/>
                <a:cs typeface="Arial"/>
              </a:rPr>
              <a:t>“</a:t>
            </a:r>
            <a:r>
              <a:rPr lang="en-US" sz="2800">
                <a:latin typeface="Arial"/>
                <a:cs typeface="Arial"/>
              </a:rPr>
              <a:t>aim should always be to reference reliable sources of information</a:t>
            </a:r>
            <a:r>
              <a:rPr lang="en-US" sz="2800" b="1">
                <a:solidFill>
                  <a:schemeClr val="accent1"/>
                </a:solidFill>
                <a:latin typeface="Arial"/>
                <a:cs typeface="Arial"/>
              </a:rPr>
              <a:t>”</a:t>
            </a:r>
            <a:r>
              <a:rPr lang="en-US" sz="2800">
                <a:latin typeface="Arial"/>
                <a:cs typeface="Arial"/>
              </a:rPr>
              <a:t> </a:t>
            </a:r>
            <a:r>
              <a:rPr lang="en-US" sz="2800" b="1">
                <a:solidFill>
                  <a:srgbClr val="FF0000"/>
                </a:solidFill>
                <a:latin typeface="Arial"/>
                <a:cs typeface="Arial"/>
              </a:rPr>
              <a:t>(Pears and Shields, 2016, p. 2)</a:t>
            </a:r>
            <a:r>
              <a:rPr lang="en-US" sz="2800">
                <a:solidFill>
                  <a:srgbClr val="FF0000"/>
                </a:solidFill>
                <a:latin typeface="Arial"/>
                <a:cs typeface="Arial"/>
              </a:rPr>
              <a:t>.</a:t>
            </a:r>
          </a:p>
        </p:txBody>
      </p:sp>
      <p:sp>
        <p:nvSpPr>
          <p:cNvPr id="3" name="TextBox 2">
            <a:extLst>
              <a:ext uri="{FF2B5EF4-FFF2-40B4-BE49-F238E27FC236}">
                <a16:creationId xmlns:a16="http://schemas.microsoft.com/office/drawing/2014/main" id="{A5DD322A-000D-6547-23EA-CAB69299D1C8}"/>
              </a:ext>
            </a:extLst>
          </p:cNvPr>
          <p:cNvSpPr txBox="1"/>
          <p:nvPr/>
        </p:nvSpPr>
        <p:spPr>
          <a:xfrm>
            <a:off x="262822" y="4478471"/>
            <a:ext cx="11838974" cy="1692771"/>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400" dirty="0">
                <a:latin typeface="Arial"/>
                <a:cs typeface="Arial"/>
              </a:rPr>
              <a:t>If </a:t>
            </a:r>
            <a:r>
              <a:rPr lang="en-GB" sz="2400" b="0" i="0" dirty="0">
                <a:effectLst/>
                <a:latin typeface="Arial"/>
                <a:cs typeface="Arial"/>
              </a:rPr>
              <a:t>no pagination details available, use the information you</a:t>
            </a:r>
            <a:r>
              <a:rPr lang="en-GB" sz="2400" dirty="0">
                <a:latin typeface="Arial"/>
                <a:cs typeface="Arial"/>
              </a:rPr>
              <a:t> </a:t>
            </a:r>
            <a:r>
              <a:rPr lang="en-GB" sz="2400" b="0" i="0" dirty="0">
                <a:effectLst/>
                <a:latin typeface="Arial"/>
                <a:cs typeface="Arial"/>
              </a:rPr>
              <a:t> have, such as</a:t>
            </a:r>
            <a:r>
              <a:rPr lang="en-GB" sz="2400" dirty="0">
                <a:latin typeface="Arial"/>
                <a:cs typeface="Arial"/>
              </a:rPr>
              <a:t>  </a:t>
            </a:r>
            <a:r>
              <a:rPr lang="en-GB" sz="2400" b="0" i="0" dirty="0">
                <a:effectLst/>
                <a:latin typeface="Arial"/>
                <a:cs typeface="Arial"/>
              </a:rPr>
              <a:t>loc, %,</a:t>
            </a:r>
            <a:r>
              <a:rPr lang="en-GB" sz="2400" dirty="0">
                <a:latin typeface="Arial"/>
                <a:cs typeface="Arial"/>
              </a:rPr>
              <a:t> </a:t>
            </a:r>
            <a:r>
              <a:rPr lang="en-GB" sz="2400" b="0" i="0" dirty="0">
                <a:effectLst/>
                <a:latin typeface="Arial"/>
                <a:cs typeface="Arial"/>
              </a:rPr>
              <a:t>chapter/page/paragraph</a:t>
            </a:r>
            <a:r>
              <a:rPr lang="en-GB" sz="2400" dirty="0">
                <a:latin typeface="Arial"/>
                <a:cs typeface="Arial"/>
              </a:rPr>
              <a:t> </a:t>
            </a:r>
            <a:endParaRPr lang="en-GB" sz="2400" b="0" i="0" dirty="0">
              <a:effectLst/>
              <a:latin typeface="Arial" panose="020B0604020202020204" pitchFamily="34" charset="0"/>
              <a:cs typeface="Arial" panose="020B0604020202020204" pitchFamily="34" charset="0"/>
            </a:endParaRPr>
          </a:p>
          <a:p>
            <a:endParaRPr lang="en-GB" sz="2800" b="0" i="0">
              <a:effectLst/>
              <a:latin typeface="Arial" panose="020B0604020202020204" pitchFamily="34" charset="0"/>
              <a:cs typeface="Arial" panose="020B0604020202020204" pitchFamily="34" charset="0"/>
            </a:endParaRPr>
          </a:p>
          <a:p>
            <a:r>
              <a:rPr lang="en-GB" sz="2800" b="1" dirty="0">
                <a:solidFill>
                  <a:schemeClr val="accent1"/>
                </a:solidFill>
                <a:latin typeface="Arial"/>
                <a:cs typeface="Arial"/>
              </a:rPr>
              <a:t>Examples: </a:t>
            </a:r>
            <a:r>
              <a:rPr lang="en-GB" sz="2800" b="0" i="0" dirty="0">
                <a:solidFill>
                  <a:srgbClr val="FF0000"/>
                </a:solidFill>
                <a:effectLst/>
                <a:latin typeface="Arial"/>
                <a:cs typeface="Arial"/>
              </a:rPr>
              <a:t>(Thomas, 2020, 72%), (Fellows, 2021, </a:t>
            </a:r>
            <a:r>
              <a:rPr lang="en-GB" sz="2800" b="0" i="0" dirty="0" err="1">
                <a:solidFill>
                  <a:srgbClr val="FF0000"/>
                </a:solidFill>
                <a:effectLst/>
                <a:latin typeface="Arial"/>
                <a:cs typeface="Arial"/>
              </a:rPr>
              <a:t>ch.</a:t>
            </a:r>
            <a:r>
              <a:rPr lang="en-GB" sz="2800" b="0" i="0" dirty="0">
                <a:solidFill>
                  <a:srgbClr val="FF0000"/>
                </a:solidFill>
                <a:effectLst/>
                <a:latin typeface="Arial"/>
                <a:cs typeface="Arial"/>
              </a:rPr>
              <a:t> 4, para. 12).</a:t>
            </a:r>
            <a:endParaRPr lang="en-GB" sz="2800" dirty="0">
              <a:solidFill>
                <a:srgbClr val="FF0000"/>
              </a:solidFill>
              <a:latin typeface="Arial"/>
              <a:cs typeface="Arial"/>
            </a:endParaRPr>
          </a:p>
        </p:txBody>
      </p:sp>
    </p:spTree>
    <p:extLst>
      <p:ext uri="{BB962C8B-B14F-4D97-AF65-F5344CB8AC3E}">
        <p14:creationId xmlns:p14="http://schemas.microsoft.com/office/powerpoint/2010/main" val="100071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41D2C-3E68-4F1D-ADF6-A47FE126DFD6}"/>
              </a:ext>
            </a:extLst>
          </p:cNvPr>
          <p:cNvSpPr>
            <a:spLocks noGrp="1"/>
          </p:cNvSpPr>
          <p:nvPr>
            <p:ph type="title"/>
          </p:nvPr>
        </p:nvSpPr>
        <p:spPr/>
        <p:txBody>
          <a:bodyPr>
            <a:normAutofit/>
          </a:bodyPr>
          <a:lstStyle/>
          <a:p>
            <a:r>
              <a:rPr lang="en-GB"/>
              <a:t>Direct (short) Quotes</a:t>
            </a:r>
            <a:endParaRPr lang="en-US"/>
          </a:p>
        </p:txBody>
      </p:sp>
      <p:sp>
        <p:nvSpPr>
          <p:cNvPr id="8" name="TextBox 7">
            <a:extLst>
              <a:ext uri="{FF2B5EF4-FFF2-40B4-BE49-F238E27FC236}">
                <a16:creationId xmlns:a16="http://schemas.microsoft.com/office/drawing/2014/main" id="{7ED5A81D-2155-41F3-922A-3BC8C263C6F3}"/>
              </a:ext>
            </a:extLst>
          </p:cNvPr>
          <p:cNvSpPr txBox="1"/>
          <p:nvPr/>
        </p:nvSpPr>
        <p:spPr>
          <a:xfrm>
            <a:off x="3087422" y="3037398"/>
            <a:ext cx="5320643" cy="137496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marL="571500" indent="-571500">
              <a:lnSpc>
                <a:spcPct val="90000"/>
              </a:lnSpc>
              <a:spcAft>
                <a:spcPts val="600"/>
              </a:spcAft>
              <a:buClr>
                <a:schemeClr val="accent1"/>
              </a:buClr>
              <a:buFont typeface="Arial" panose="020B0604020202020204" pitchFamily="34" charset="0"/>
              <a:buChar char="•"/>
            </a:pPr>
            <a:r>
              <a:rPr lang="en-US" sz="2400" dirty="0">
                <a:latin typeface="Arial"/>
                <a:cs typeface="Arial"/>
              </a:rPr>
              <a:t>Use </a:t>
            </a:r>
            <a:r>
              <a:rPr lang="en-US" sz="2400" dirty="0">
                <a:solidFill>
                  <a:schemeClr val="accent1"/>
                </a:solidFill>
                <a:latin typeface="Arial"/>
                <a:cs typeface="Arial"/>
              </a:rPr>
              <a:t>"</a:t>
            </a:r>
            <a:r>
              <a:rPr lang="en-US" sz="2400" dirty="0">
                <a:latin typeface="Arial"/>
                <a:cs typeface="Arial"/>
              </a:rPr>
              <a:t>quotation marks</a:t>
            </a:r>
            <a:r>
              <a:rPr lang="en-US" sz="2400" dirty="0">
                <a:solidFill>
                  <a:schemeClr val="accent1"/>
                </a:solidFill>
                <a:latin typeface="Arial"/>
                <a:cs typeface="Arial"/>
              </a:rPr>
              <a:t>"</a:t>
            </a:r>
          </a:p>
          <a:p>
            <a:pPr marL="571500" indent="-571500">
              <a:lnSpc>
                <a:spcPct val="90000"/>
              </a:lnSpc>
              <a:spcAft>
                <a:spcPts val="600"/>
              </a:spcAft>
              <a:buClr>
                <a:schemeClr val="accent1"/>
              </a:buClr>
              <a:buFont typeface="Arial" panose="020B0604020202020204" pitchFamily="34" charset="0"/>
              <a:buChar char="•"/>
            </a:pPr>
            <a:r>
              <a:rPr lang="en-US" sz="2400" b="1" dirty="0">
                <a:latin typeface="Arial"/>
                <a:cs typeface="Arial"/>
              </a:rPr>
              <a:t>Show page numbe</a:t>
            </a:r>
            <a:r>
              <a:rPr lang="en-US" sz="2400" dirty="0">
                <a:latin typeface="Arial"/>
                <a:cs typeface="Arial"/>
              </a:rPr>
              <a:t>r if available </a:t>
            </a:r>
          </a:p>
        </p:txBody>
      </p:sp>
      <p:sp>
        <p:nvSpPr>
          <p:cNvPr id="11" name="TextBox 10">
            <a:extLst>
              <a:ext uri="{FF2B5EF4-FFF2-40B4-BE49-F238E27FC236}">
                <a16:creationId xmlns:a16="http://schemas.microsoft.com/office/drawing/2014/main" id="{34334CDA-7FB7-4AF2-926A-CA6DE703DA54}"/>
              </a:ext>
            </a:extLst>
          </p:cNvPr>
          <p:cNvSpPr txBox="1"/>
          <p:nvPr/>
        </p:nvSpPr>
        <p:spPr>
          <a:xfrm>
            <a:off x="51324" y="1467409"/>
            <a:ext cx="12036091" cy="1373547"/>
          </a:xfrm>
          <a:prstGeom prst="rect">
            <a:avLst/>
          </a:prstGeom>
          <a:ln w="38100">
            <a:solidFill>
              <a:schemeClr val="accent1"/>
            </a:solidFill>
          </a:ln>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buClr>
                <a:schemeClr val="accent1"/>
              </a:buClr>
            </a:pPr>
            <a:r>
              <a:rPr lang="en-US" sz="4000" b="1" dirty="0">
                <a:solidFill>
                  <a:schemeClr val="accent1"/>
                </a:solidFill>
                <a:latin typeface="Arial"/>
                <a:cs typeface="Arial"/>
              </a:rPr>
              <a:t>Example 1:</a:t>
            </a:r>
            <a:r>
              <a:rPr lang="en-US" sz="4000" b="1" dirty="0">
                <a:solidFill>
                  <a:srgbClr val="FFC000"/>
                </a:solidFill>
                <a:latin typeface="Arial"/>
                <a:cs typeface="Arial"/>
              </a:rPr>
              <a:t> </a:t>
            </a:r>
            <a:r>
              <a:rPr lang="en-US" sz="2800" dirty="0">
                <a:latin typeface="Arial"/>
                <a:cs typeface="Arial"/>
              </a:rPr>
              <a:t>When writing assignments, the </a:t>
            </a:r>
            <a:r>
              <a:rPr lang="en-US" sz="2800" b="1" dirty="0">
                <a:solidFill>
                  <a:schemeClr val="accent1"/>
                </a:solidFill>
                <a:latin typeface="Arial"/>
                <a:cs typeface="Arial"/>
              </a:rPr>
              <a:t>“</a:t>
            </a:r>
            <a:r>
              <a:rPr lang="en-US" sz="2800" dirty="0">
                <a:latin typeface="Arial"/>
                <a:cs typeface="Arial"/>
              </a:rPr>
              <a:t>aim should always be to reference reliable sources of information</a:t>
            </a:r>
            <a:r>
              <a:rPr lang="en-US" sz="2800" b="1" dirty="0">
                <a:solidFill>
                  <a:schemeClr val="accent1"/>
                </a:solidFill>
                <a:latin typeface="Arial"/>
                <a:cs typeface="Arial"/>
              </a:rPr>
              <a:t>”</a:t>
            </a:r>
            <a:r>
              <a:rPr lang="en-US" sz="2800" dirty="0">
                <a:latin typeface="Arial"/>
                <a:cs typeface="Arial"/>
              </a:rPr>
              <a:t> </a:t>
            </a:r>
            <a:r>
              <a:rPr lang="en-US" sz="2800" b="1" dirty="0">
                <a:solidFill>
                  <a:srgbClr val="FF0000"/>
                </a:solidFill>
                <a:latin typeface="Arial"/>
                <a:cs typeface="Arial"/>
              </a:rPr>
              <a:t>(Pears and Shields, 2016, p. 2)</a:t>
            </a:r>
            <a:r>
              <a:rPr lang="en-US" sz="2800" dirty="0">
                <a:solidFill>
                  <a:srgbClr val="FF0000"/>
                </a:solidFill>
                <a:latin typeface="Arial"/>
                <a:cs typeface="Arial"/>
              </a:rPr>
              <a:t>.</a:t>
            </a:r>
          </a:p>
        </p:txBody>
      </p:sp>
      <p:sp>
        <p:nvSpPr>
          <p:cNvPr id="4" name="TextBox 3">
            <a:extLst>
              <a:ext uri="{FF2B5EF4-FFF2-40B4-BE49-F238E27FC236}">
                <a16:creationId xmlns:a16="http://schemas.microsoft.com/office/drawing/2014/main" id="{4F74909B-5943-09A1-15C2-4AD40DFE636E}"/>
              </a:ext>
            </a:extLst>
          </p:cNvPr>
          <p:cNvSpPr txBox="1"/>
          <p:nvPr/>
        </p:nvSpPr>
        <p:spPr>
          <a:xfrm>
            <a:off x="76821" y="4628025"/>
            <a:ext cx="12008213" cy="1373547"/>
          </a:xfrm>
          <a:prstGeom prst="rect">
            <a:avLst/>
          </a:prstGeom>
          <a:ln w="38100">
            <a:solidFill>
              <a:schemeClr val="accent1"/>
            </a:solidFill>
          </a:ln>
        </p:spPr>
        <p:txBody>
          <a:bodyPr rot="0" spcFirstLastPara="0" vertOverflow="overflow" horzOverflow="overflow" vert="horz" lIns="91440" tIns="45720" rIns="91440" bIns="45720" numCol="1" spcCol="0" rtlCol="0" fromWordArt="0" anchor="ctr" anchorCtr="0" forceAA="0" compatLnSpc="1">
            <a:prstTxWarp prst="textNoShape">
              <a:avLst/>
            </a:prstTxWarp>
            <a:normAutofit lnSpcReduction="10000"/>
          </a:bodyPr>
          <a:lstStyle/>
          <a:p>
            <a:pPr>
              <a:lnSpc>
                <a:spcPct val="90000"/>
              </a:lnSpc>
              <a:spcAft>
                <a:spcPts val="600"/>
              </a:spcAft>
              <a:buClr>
                <a:schemeClr val="accent1"/>
              </a:buClr>
            </a:pPr>
            <a:r>
              <a:rPr lang="en-US" sz="4000" b="1" dirty="0">
                <a:solidFill>
                  <a:schemeClr val="accent1"/>
                </a:solidFill>
                <a:latin typeface="Arial"/>
                <a:cs typeface="Arial"/>
              </a:rPr>
              <a:t>Example 2:</a:t>
            </a:r>
            <a:r>
              <a:rPr lang="en-US" sz="4000" b="1" dirty="0">
                <a:solidFill>
                  <a:srgbClr val="FFC000"/>
                </a:solidFill>
                <a:latin typeface="Arial"/>
                <a:cs typeface="Arial"/>
              </a:rPr>
              <a:t> </a:t>
            </a:r>
            <a:r>
              <a:rPr lang="en-US" sz="2800" dirty="0">
                <a:latin typeface="Arial"/>
                <a:cs typeface="Arial"/>
              </a:rPr>
              <a:t>According to </a:t>
            </a:r>
            <a:r>
              <a:rPr lang="en-US" sz="2800" b="1">
                <a:solidFill>
                  <a:srgbClr val="FF0000"/>
                </a:solidFill>
                <a:latin typeface="Arial"/>
                <a:cs typeface="Arial"/>
              </a:rPr>
              <a:t>Pears and Shields (2016, p. 2)</a:t>
            </a:r>
            <a:r>
              <a:rPr lang="en-US" sz="2800" dirty="0">
                <a:latin typeface="Arial"/>
                <a:cs typeface="Arial"/>
              </a:rPr>
              <a:t> when writing assignments, the </a:t>
            </a:r>
            <a:r>
              <a:rPr lang="en-US" sz="2800" b="1" dirty="0">
                <a:solidFill>
                  <a:schemeClr val="accent1"/>
                </a:solidFill>
                <a:latin typeface="Arial"/>
                <a:cs typeface="Arial"/>
              </a:rPr>
              <a:t>“</a:t>
            </a:r>
            <a:r>
              <a:rPr lang="en-US" sz="2800" dirty="0">
                <a:latin typeface="Arial"/>
                <a:cs typeface="Arial"/>
              </a:rPr>
              <a:t>aim should always be to reference reliable sources of information</a:t>
            </a:r>
            <a:r>
              <a:rPr lang="en-US" sz="2800" b="1" dirty="0">
                <a:solidFill>
                  <a:schemeClr val="accent1"/>
                </a:solidFill>
                <a:latin typeface="Arial"/>
                <a:cs typeface="Arial"/>
              </a:rPr>
              <a:t>”.</a:t>
            </a:r>
            <a:endParaRPr lang="en-US" sz="2800" dirty="0">
              <a:solidFill>
                <a:schemeClr val="accent1"/>
              </a:solidFill>
              <a:latin typeface="Arial"/>
              <a:cs typeface="Arial"/>
            </a:endParaRPr>
          </a:p>
        </p:txBody>
      </p:sp>
    </p:spTree>
    <p:extLst>
      <p:ext uri="{BB962C8B-B14F-4D97-AF65-F5344CB8AC3E}">
        <p14:creationId xmlns:p14="http://schemas.microsoft.com/office/powerpoint/2010/main" val="1274721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DB794-AA5A-4266-BFEF-C3348E0142E0}"/>
              </a:ext>
            </a:extLst>
          </p:cNvPr>
          <p:cNvSpPr>
            <a:spLocks noGrp="1"/>
          </p:cNvSpPr>
          <p:nvPr>
            <p:ph type="title"/>
          </p:nvPr>
        </p:nvSpPr>
        <p:spPr/>
        <p:txBody>
          <a:bodyPr/>
          <a:lstStyle/>
          <a:p>
            <a:r>
              <a:rPr lang="en-GB"/>
              <a:t>Long Quotations</a:t>
            </a:r>
          </a:p>
        </p:txBody>
      </p:sp>
      <p:sp>
        <p:nvSpPr>
          <p:cNvPr id="5" name="TextBox 4">
            <a:extLst>
              <a:ext uri="{FF2B5EF4-FFF2-40B4-BE49-F238E27FC236}">
                <a16:creationId xmlns:a16="http://schemas.microsoft.com/office/drawing/2014/main" id="{0FE4BC25-A532-4F0B-B165-9814215FA830}"/>
              </a:ext>
            </a:extLst>
          </p:cNvPr>
          <p:cNvSpPr txBox="1"/>
          <p:nvPr/>
        </p:nvSpPr>
        <p:spPr>
          <a:xfrm>
            <a:off x="2240796" y="1502434"/>
            <a:ext cx="9882505" cy="266090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buClr>
                <a:schemeClr val="accent1"/>
              </a:buClr>
            </a:pPr>
            <a:endParaRPr lang="en-GB" sz="4000">
              <a:latin typeface="Arial"/>
              <a:cs typeface="Arial"/>
            </a:endParaRPr>
          </a:p>
          <a:p>
            <a:pPr marL="571500" indent="-571500">
              <a:lnSpc>
                <a:spcPct val="90000"/>
              </a:lnSpc>
              <a:spcAft>
                <a:spcPts val="600"/>
              </a:spcAft>
              <a:buClr>
                <a:schemeClr val="accent1"/>
              </a:buClr>
              <a:buFont typeface="Arial" panose="020B0604020202020204" pitchFamily="34" charset="0"/>
              <a:buChar char="•"/>
            </a:pPr>
            <a:endParaRPr lang="en-US" sz="4400"/>
          </a:p>
        </p:txBody>
      </p:sp>
      <p:sp>
        <p:nvSpPr>
          <p:cNvPr id="3" name="TextBox 2">
            <a:extLst>
              <a:ext uri="{FF2B5EF4-FFF2-40B4-BE49-F238E27FC236}">
                <a16:creationId xmlns:a16="http://schemas.microsoft.com/office/drawing/2014/main" id="{10CC0666-DDF3-BB18-DAB5-F3100D25A904}"/>
              </a:ext>
            </a:extLst>
          </p:cNvPr>
          <p:cNvSpPr txBox="1"/>
          <p:nvPr/>
        </p:nvSpPr>
        <p:spPr>
          <a:xfrm>
            <a:off x="1433946" y="3200400"/>
            <a:ext cx="603365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cs typeface="Calibri Light"/>
            </a:endParaRPr>
          </a:p>
        </p:txBody>
      </p:sp>
      <p:sp>
        <p:nvSpPr>
          <p:cNvPr id="4" name="TextBox 3">
            <a:extLst>
              <a:ext uri="{FF2B5EF4-FFF2-40B4-BE49-F238E27FC236}">
                <a16:creationId xmlns:a16="http://schemas.microsoft.com/office/drawing/2014/main" id="{238182F3-4A0F-8212-750B-23C452906413}"/>
              </a:ext>
            </a:extLst>
          </p:cNvPr>
          <p:cNvSpPr txBox="1"/>
          <p:nvPr/>
        </p:nvSpPr>
        <p:spPr>
          <a:xfrm>
            <a:off x="658089" y="1876136"/>
            <a:ext cx="10433338"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GB" sz="2400" dirty="0">
                <a:latin typeface="Arial"/>
                <a:ea typeface="+mn-lt"/>
                <a:cs typeface="+mn-lt"/>
              </a:rPr>
              <a:t>Longer quotations are generally classed as a quote </a:t>
            </a:r>
            <a:r>
              <a:rPr lang="en-GB" sz="2400" b="1" dirty="0">
                <a:latin typeface="Arial"/>
                <a:ea typeface="+mn-lt"/>
                <a:cs typeface="+mn-lt"/>
              </a:rPr>
              <a:t>longer than 30 words.</a:t>
            </a:r>
            <a:endParaRPr lang="en-US" sz="2400" b="1">
              <a:latin typeface="Arial"/>
              <a:ea typeface="+mn-lt"/>
              <a:cs typeface="+mn-lt"/>
            </a:endParaRPr>
          </a:p>
          <a:p>
            <a:pPr marL="457200" indent="-457200">
              <a:buFont typeface="Arial"/>
              <a:buChar char="•"/>
            </a:pPr>
            <a:endParaRPr lang="en-GB" sz="2400" dirty="0">
              <a:latin typeface="Arial"/>
              <a:ea typeface="+mn-lt"/>
              <a:cs typeface="+mn-lt"/>
            </a:endParaRPr>
          </a:p>
          <a:p>
            <a:pPr marL="457200" indent="-457200">
              <a:buFont typeface="Arial"/>
              <a:buChar char="•"/>
            </a:pPr>
            <a:r>
              <a:rPr lang="en-GB" sz="2400" dirty="0">
                <a:latin typeface="Arial"/>
                <a:ea typeface="+mn-lt"/>
                <a:cs typeface="+mn-lt"/>
              </a:rPr>
              <a:t>They are  written as a </a:t>
            </a:r>
            <a:r>
              <a:rPr lang="en-GB" sz="2400" b="1" dirty="0">
                <a:latin typeface="Arial"/>
                <a:ea typeface="+mn-lt"/>
                <a:cs typeface="+mn-lt"/>
              </a:rPr>
              <a:t>separate paragraph</a:t>
            </a:r>
            <a:r>
              <a:rPr lang="en-GB" sz="2400" dirty="0">
                <a:latin typeface="Arial"/>
                <a:ea typeface="+mn-lt"/>
                <a:cs typeface="+mn-lt"/>
              </a:rPr>
              <a:t> and </a:t>
            </a:r>
            <a:r>
              <a:rPr lang="en-GB" sz="2400" b="1" dirty="0">
                <a:latin typeface="Arial"/>
                <a:ea typeface="+mn-lt"/>
                <a:cs typeface="+mn-lt"/>
              </a:rPr>
              <a:t>indented</a:t>
            </a:r>
            <a:r>
              <a:rPr lang="en-GB" sz="2400" dirty="0">
                <a:latin typeface="Arial"/>
                <a:ea typeface="+mn-lt"/>
                <a:cs typeface="+mn-lt"/>
              </a:rPr>
              <a:t> from the main text.</a:t>
            </a:r>
            <a:endParaRPr lang="en-US" sz="2400">
              <a:latin typeface="Arial"/>
              <a:ea typeface="+mn-lt"/>
              <a:cs typeface="+mn-lt"/>
            </a:endParaRPr>
          </a:p>
          <a:p>
            <a:endParaRPr lang="en-GB" sz="2400" dirty="0">
              <a:latin typeface="Arial"/>
              <a:ea typeface="+mn-lt"/>
              <a:cs typeface="+mn-lt"/>
            </a:endParaRPr>
          </a:p>
          <a:p>
            <a:pPr marL="457200" indent="-457200">
              <a:buFont typeface="Arial"/>
              <a:buChar char="•"/>
            </a:pPr>
            <a:r>
              <a:rPr lang="en-GB" sz="2400" b="1" dirty="0">
                <a:solidFill>
                  <a:srgbClr val="FF0000"/>
                </a:solidFill>
                <a:latin typeface="Arial"/>
                <a:ea typeface="+mn-lt"/>
                <a:cs typeface="+mn-lt"/>
              </a:rPr>
              <a:t>Quotation marks are not required.</a:t>
            </a:r>
            <a:endParaRPr lang="en-US" sz="2400" b="1">
              <a:solidFill>
                <a:srgbClr val="FF0000"/>
              </a:solidFill>
              <a:latin typeface="Arial"/>
              <a:cs typeface="Calibri Light"/>
            </a:endParaRPr>
          </a:p>
        </p:txBody>
      </p:sp>
      <p:sp>
        <p:nvSpPr>
          <p:cNvPr id="6" name="TextBox 5">
            <a:extLst>
              <a:ext uri="{FF2B5EF4-FFF2-40B4-BE49-F238E27FC236}">
                <a16:creationId xmlns:a16="http://schemas.microsoft.com/office/drawing/2014/main" id="{136924E3-AC49-47FD-0997-F21DEEECCED5}"/>
              </a:ext>
            </a:extLst>
          </p:cNvPr>
          <p:cNvSpPr txBox="1"/>
          <p:nvPr/>
        </p:nvSpPr>
        <p:spPr>
          <a:xfrm>
            <a:off x="3536157" y="5351858"/>
            <a:ext cx="844629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cs typeface="Calibri Light"/>
              </a:rPr>
              <a:t>Note: </a:t>
            </a:r>
            <a:r>
              <a:rPr lang="en-GB" sz="2400" dirty="0">
                <a:cs typeface="Calibri Light"/>
              </a:rPr>
              <a:t>Excessive use of quotes does not show your tutor you understand what you have read. </a:t>
            </a:r>
            <a:endParaRPr lang="en-GB" sz="2400">
              <a:cs typeface="Calibri Light"/>
            </a:endParaRPr>
          </a:p>
        </p:txBody>
      </p:sp>
    </p:spTree>
    <p:extLst>
      <p:ext uri="{BB962C8B-B14F-4D97-AF65-F5344CB8AC3E}">
        <p14:creationId xmlns:p14="http://schemas.microsoft.com/office/powerpoint/2010/main" val="3205621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3540B-0B09-4D86-9F5B-5BDCC0B28F66}"/>
              </a:ext>
            </a:extLst>
          </p:cNvPr>
          <p:cNvSpPr>
            <a:spLocks noGrp="1"/>
          </p:cNvSpPr>
          <p:nvPr>
            <p:ph type="title"/>
          </p:nvPr>
        </p:nvSpPr>
        <p:spPr>
          <a:xfrm>
            <a:off x="698242" y="252284"/>
            <a:ext cx="10795518" cy="1003916"/>
          </a:xfrm>
        </p:spPr>
        <p:txBody>
          <a:bodyPr anchor="b">
            <a:normAutofit/>
          </a:bodyPr>
          <a:lstStyle/>
          <a:p>
            <a:r>
              <a:rPr lang="en-GB"/>
              <a:t>Paraphrasing</a:t>
            </a:r>
          </a:p>
        </p:txBody>
      </p:sp>
      <p:sp>
        <p:nvSpPr>
          <p:cNvPr id="3" name="Content Placeholder 2">
            <a:extLst>
              <a:ext uri="{FF2B5EF4-FFF2-40B4-BE49-F238E27FC236}">
                <a16:creationId xmlns:a16="http://schemas.microsoft.com/office/drawing/2014/main" id="{A1C1B9B6-2B3B-4344-9F38-3FC1B1F39B94}"/>
              </a:ext>
            </a:extLst>
          </p:cNvPr>
          <p:cNvSpPr>
            <a:spLocks noGrp="1"/>
          </p:cNvSpPr>
          <p:nvPr>
            <p:ph sz="quarter" idx="10"/>
          </p:nvPr>
        </p:nvSpPr>
        <p:spPr>
          <a:xfrm>
            <a:off x="698242" y="1444274"/>
            <a:ext cx="10301660" cy="1298926"/>
          </a:xfrm>
        </p:spPr>
        <p:txBody>
          <a:bodyPr vert="horz" lIns="91440" tIns="45720" rIns="91440" bIns="45720" rtlCol="0" anchor="t">
            <a:noAutofit/>
          </a:bodyPr>
          <a:lstStyle/>
          <a:p>
            <a:pPr marL="0" indent="0">
              <a:buNone/>
            </a:pPr>
            <a:endParaRPr lang="en-GB"/>
          </a:p>
          <a:p>
            <a:pPr marL="0" indent="0">
              <a:buNone/>
            </a:pPr>
            <a:r>
              <a:rPr lang="en-GB" sz="3600" b="1">
                <a:solidFill>
                  <a:schemeClr val="accent1"/>
                </a:solidFill>
                <a:latin typeface="Arial"/>
                <a:cs typeface="Calibri Light"/>
              </a:rPr>
              <a:t>Your interpretation of someone else's ideas. </a:t>
            </a:r>
          </a:p>
        </p:txBody>
      </p:sp>
      <p:sp>
        <p:nvSpPr>
          <p:cNvPr id="19" name="TextBox 18">
            <a:extLst>
              <a:ext uri="{FF2B5EF4-FFF2-40B4-BE49-F238E27FC236}">
                <a16:creationId xmlns:a16="http://schemas.microsoft.com/office/drawing/2014/main" id="{07E2DA21-6FF1-4336-BCEB-34787F2FC29F}"/>
              </a:ext>
            </a:extLst>
          </p:cNvPr>
          <p:cNvSpPr txBox="1"/>
          <p:nvPr/>
        </p:nvSpPr>
        <p:spPr>
          <a:xfrm>
            <a:off x="6411751" y="5610608"/>
            <a:ext cx="557500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Arial"/>
                <a:cs typeface="Arial"/>
              </a:rPr>
              <a:t>Godfrey, J. (2018) </a:t>
            </a:r>
            <a:r>
              <a:rPr lang="en-GB" sz="1600" i="1">
                <a:latin typeface="Arial"/>
                <a:cs typeface="Arial"/>
              </a:rPr>
              <a:t>How to use your reading in your essays.</a:t>
            </a:r>
            <a:r>
              <a:rPr lang="en-GB" sz="1600">
                <a:latin typeface="Arial"/>
                <a:cs typeface="Arial"/>
              </a:rPr>
              <a:t> 3rd edn. London: Palgrave.</a:t>
            </a:r>
          </a:p>
        </p:txBody>
      </p:sp>
      <p:sp>
        <p:nvSpPr>
          <p:cNvPr id="4" name="TextBox 3">
            <a:extLst>
              <a:ext uri="{FF2B5EF4-FFF2-40B4-BE49-F238E27FC236}">
                <a16:creationId xmlns:a16="http://schemas.microsoft.com/office/drawing/2014/main" id="{89C2BF14-06D5-D762-6C07-B0A68484EAFE}"/>
              </a:ext>
            </a:extLst>
          </p:cNvPr>
          <p:cNvSpPr txBox="1"/>
          <p:nvPr/>
        </p:nvSpPr>
        <p:spPr>
          <a:xfrm>
            <a:off x="698241" y="2953176"/>
            <a:ext cx="10795517" cy="2677656"/>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400" dirty="0">
                <a:latin typeface="Arial"/>
                <a:cs typeface="Arial"/>
              </a:rPr>
              <a:t>Should be a re-statement of the original text in </a:t>
            </a:r>
            <a:r>
              <a:rPr lang="en-GB" sz="2400" b="1" dirty="0">
                <a:solidFill>
                  <a:schemeClr val="accent1"/>
                </a:solidFill>
                <a:latin typeface="Arial"/>
                <a:cs typeface="Arial"/>
              </a:rPr>
              <a:t>your own words.</a:t>
            </a:r>
            <a:r>
              <a:rPr lang="en-GB" sz="2400" dirty="0">
                <a:latin typeface="Arial"/>
                <a:cs typeface="Arial"/>
              </a:rPr>
              <a:t> </a:t>
            </a: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latin typeface="Arial"/>
                <a:cs typeface="Arial"/>
              </a:rPr>
              <a:t>It is </a:t>
            </a:r>
            <a:r>
              <a:rPr lang="en-GB" sz="2400" b="1" dirty="0">
                <a:solidFill>
                  <a:srgbClr val="FF0000"/>
                </a:solidFill>
                <a:latin typeface="Arial"/>
                <a:cs typeface="Arial"/>
              </a:rPr>
              <a:t>NOT</a:t>
            </a:r>
            <a:r>
              <a:rPr lang="en-GB" sz="2400" dirty="0">
                <a:solidFill>
                  <a:srgbClr val="FF0000"/>
                </a:solidFill>
                <a:latin typeface="Arial"/>
                <a:cs typeface="Arial"/>
              </a:rPr>
              <a:t> </a:t>
            </a:r>
            <a:r>
              <a:rPr lang="en-GB" sz="2400" dirty="0">
                <a:latin typeface="Arial"/>
                <a:cs typeface="Arial"/>
              </a:rPr>
              <a:t>simply changing some words or sentences around. </a:t>
            </a: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latin typeface="Arial"/>
                <a:cs typeface="Arial"/>
              </a:rPr>
              <a:t>Organising and writing the ideas you have read in your own words shows your understanding of the original material and strongly supports your argument.</a:t>
            </a:r>
          </a:p>
        </p:txBody>
      </p:sp>
    </p:spTree>
    <p:extLst>
      <p:ext uri="{BB962C8B-B14F-4D97-AF65-F5344CB8AC3E}">
        <p14:creationId xmlns:p14="http://schemas.microsoft.com/office/powerpoint/2010/main" val="3912547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imeline&#10;&#10;Description automatically generated">
            <a:extLst>
              <a:ext uri="{FF2B5EF4-FFF2-40B4-BE49-F238E27FC236}">
                <a16:creationId xmlns:a16="http://schemas.microsoft.com/office/drawing/2014/main" id="{E45278CE-0014-9905-891A-7C91057E4AA3}"/>
              </a:ext>
            </a:extLst>
          </p:cNvPr>
          <p:cNvPicPr>
            <a:picLocks noChangeAspect="1"/>
          </p:cNvPicPr>
          <p:nvPr/>
        </p:nvPicPr>
        <p:blipFill rotWithShape="1">
          <a:blip r:embed="rId2"/>
          <a:srcRect l="73" r="52157" b="-187"/>
          <a:stretch/>
        </p:blipFill>
        <p:spPr>
          <a:xfrm>
            <a:off x="5696370" y="101367"/>
            <a:ext cx="5831224" cy="6897780"/>
          </a:xfrm>
          <a:prstGeom prst="rect">
            <a:avLst/>
          </a:prstGeom>
        </p:spPr>
      </p:pic>
      <p:sp>
        <p:nvSpPr>
          <p:cNvPr id="3" name="TextBox 2">
            <a:extLst>
              <a:ext uri="{FF2B5EF4-FFF2-40B4-BE49-F238E27FC236}">
                <a16:creationId xmlns:a16="http://schemas.microsoft.com/office/drawing/2014/main" id="{2C8D9480-1D0F-3347-546F-3B8F99D354BE}"/>
              </a:ext>
            </a:extLst>
          </p:cNvPr>
          <p:cNvSpPr txBox="1"/>
          <p:nvPr/>
        </p:nvSpPr>
        <p:spPr>
          <a:xfrm>
            <a:off x="119062" y="6203157"/>
            <a:ext cx="558045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ea typeface="+mn-lt"/>
                <a:cs typeface="+mn-lt"/>
              </a:rPr>
              <a:t>This work is licensed and adapted under a </a:t>
            </a:r>
            <a:r>
              <a:rPr lang="en-GB" sz="1400" b="1">
                <a:solidFill>
                  <a:srgbClr val="0563C1"/>
                </a:solidFill>
                <a:ea typeface="+mn-lt"/>
                <a:cs typeface="+mn-lt"/>
                <a:hlinkClick r:id="rId3"/>
              </a:rPr>
              <a:t>Creative Commons Attribution 4.0 International License</a:t>
            </a:r>
            <a:r>
              <a:rPr lang="en-GB" sz="1400">
                <a:ea typeface="+mn-lt"/>
                <a:cs typeface="+mn-lt"/>
              </a:rPr>
              <a:t>. Attribution: </a:t>
            </a:r>
            <a:r>
              <a:rPr lang="en-GB" sz="1400">
                <a:ea typeface="+mn-lt"/>
                <a:cs typeface="+mn-lt"/>
                <a:hlinkClick r:id="rId4"/>
              </a:rPr>
              <a:t>Leeds Beckett University Library.</a:t>
            </a:r>
            <a:endParaRPr lang="en-US" sz="1400">
              <a:cs typeface="Calibri"/>
            </a:endParaRPr>
          </a:p>
        </p:txBody>
      </p:sp>
      <p:sp>
        <p:nvSpPr>
          <p:cNvPr id="6" name="TextBox 5">
            <a:extLst>
              <a:ext uri="{FF2B5EF4-FFF2-40B4-BE49-F238E27FC236}">
                <a16:creationId xmlns:a16="http://schemas.microsoft.com/office/drawing/2014/main" id="{809C76F5-B3A7-0277-60FF-8DFDC81DF58D}"/>
              </a:ext>
            </a:extLst>
          </p:cNvPr>
          <p:cNvSpPr txBox="1"/>
          <p:nvPr/>
        </p:nvSpPr>
        <p:spPr>
          <a:xfrm>
            <a:off x="834399" y="1187167"/>
            <a:ext cx="3953142"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cs typeface="Calibri"/>
              </a:rPr>
              <a:t>Re-cap:</a:t>
            </a:r>
          </a:p>
          <a:p>
            <a:endParaRPr lang="en-GB" sz="3200" b="1" dirty="0">
              <a:cs typeface="Calibri"/>
            </a:endParaRPr>
          </a:p>
          <a:p>
            <a:r>
              <a:rPr lang="en-GB" sz="3200" b="1" dirty="0">
                <a:cs typeface="Calibri"/>
              </a:rPr>
              <a:t>In-text citation </a:t>
            </a:r>
            <a:endParaRPr lang="en-GB" sz="3200">
              <a:cs typeface="Calibri"/>
            </a:endParaRPr>
          </a:p>
        </p:txBody>
      </p:sp>
    </p:spTree>
    <p:extLst>
      <p:ext uri="{BB962C8B-B14F-4D97-AF65-F5344CB8AC3E}">
        <p14:creationId xmlns:p14="http://schemas.microsoft.com/office/powerpoint/2010/main" val="1580500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Wood human figure">
            <a:extLst>
              <a:ext uri="{FF2B5EF4-FFF2-40B4-BE49-F238E27FC236}">
                <a16:creationId xmlns:a16="http://schemas.microsoft.com/office/drawing/2014/main" id="{AF7C2061-C1B0-FECA-8825-F3CD1427DF65}"/>
              </a:ext>
            </a:extLst>
          </p:cNvPr>
          <p:cNvPicPr>
            <a:picLocks noGrp="1" noChangeAspect="1"/>
          </p:cNvPicPr>
          <p:nvPr>
            <p:ph type="pic" sz="quarter" idx="4294967295"/>
          </p:nvPr>
        </p:nvPicPr>
        <p:blipFill>
          <a:blip r:embed="rId2"/>
          <a:stretch/>
        </p:blipFill>
        <p:spPr>
          <a:xfrm>
            <a:off x="5845" y="2399"/>
            <a:ext cx="12179314" cy="6853135"/>
          </a:xfrm>
          <a:noFill/>
        </p:spPr>
      </p:pic>
      <p:sp>
        <p:nvSpPr>
          <p:cNvPr id="7" name="TextBox 6">
            <a:extLst>
              <a:ext uri="{FF2B5EF4-FFF2-40B4-BE49-F238E27FC236}">
                <a16:creationId xmlns:a16="http://schemas.microsoft.com/office/drawing/2014/main" id="{AE7DAD81-F418-D662-3B8F-4C2D9457C9BE}"/>
              </a:ext>
            </a:extLst>
          </p:cNvPr>
          <p:cNvSpPr txBox="1"/>
          <p:nvPr/>
        </p:nvSpPr>
        <p:spPr>
          <a:xfrm>
            <a:off x="5966297" y="243191"/>
            <a:ext cx="571013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9600" b="1" dirty="0">
                <a:solidFill>
                  <a:schemeClr val="bg1"/>
                </a:solidFill>
                <a:cs typeface="Calibri Light"/>
              </a:rPr>
              <a:t>Questions?</a:t>
            </a:r>
          </a:p>
        </p:txBody>
      </p:sp>
    </p:spTree>
    <p:extLst>
      <p:ext uri="{BB962C8B-B14F-4D97-AF65-F5344CB8AC3E}">
        <p14:creationId xmlns:p14="http://schemas.microsoft.com/office/powerpoint/2010/main" val="28397581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2BF98-DCA2-4833-8139-EBC820F4F108}"/>
              </a:ext>
            </a:extLst>
          </p:cNvPr>
          <p:cNvSpPr>
            <a:spLocks noGrp="1"/>
          </p:cNvSpPr>
          <p:nvPr>
            <p:ph type="title"/>
          </p:nvPr>
        </p:nvSpPr>
        <p:spPr/>
        <p:txBody>
          <a:bodyPr/>
          <a:lstStyle/>
          <a:p>
            <a:r>
              <a:rPr lang="en-GB"/>
              <a:t>When NOT to cite...</a:t>
            </a:r>
          </a:p>
        </p:txBody>
      </p:sp>
      <p:sp>
        <p:nvSpPr>
          <p:cNvPr id="3" name="Content Placeholder 2">
            <a:extLst>
              <a:ext uri="{FF2B5EF4-FFF2-40B4-BE49-F238E27FC236}">
                <a16:creationId xmlns:a16="http://schemas.microsoft.com/office/drawing/2014/main" id="{7339E316-D7F7-4529-B158-FF9433CC8688}"/>
              </a:ext>
            </a:extLst>
          </p:cNvPr>
          <p:cNvSpPr>
            <a:spLocks noGrp="1"/>
          </p:cNvSpPr>
          <p:nvPr>
            <p:ph sz="quarter" idx="10"/>
          </p:nvPr>
        </p:nvSpPr>
        <p:spPr>
          <a:xfrm>
            <a:off x="698242" y="1410423"/>
            <a:ext cx="10795518" cy="4755880"/>
          </a:xfrm>
        </p:spPr>
        <p:txBody>
          <a:bodyPr vert="horz" lIns="91440" tIns="45720" rIns="91440" bIns="45720" rtlCol="0" anchor="t">
            <a:normAutofit fontScale="70000" lnSpcReduction="20000"/>
          </a:bodyPr>
          <a:lstStyle/>
          <a:p>
            <a:pPr marL="0" indent="0">
              <a:spcBef>
                <a:spcPts val="1200"/>
              </a:spcBef>
              <a:buNone/>
            </a:pPr>
            <a:endParaRPr lang="en-US">
              <a:ea typeface="+mn-lt"/>
              <a:cs typeface="+mn-lt"/>
            </a:endParaRPr>
          </a:p>
          <a:p>
            <a:pPr marL="0" indent="0" algn="ctr">
              <a:spcBef>
                <a:spcPts val="1200"/>
              </a:spcBef>
              <a:buNone/>
            </a:pPr>
            <a:r>
              <a:rPr lang="en-US" sz="6000" b="1">
                <a:solidFill>
                  <a:schemeClr val="accent1"/>
                </a:solidFill>
                <a:highlight>
                  <a:srgbClr val="C0C0C0"/>
                </a:highlight>
                <a:ea typeface="+mn-lt"/>
                <a:cs typeface="+mn-lt"/>
              </a:rPr>
              <a:t>Common knowledge</a:t>
            </a:r>
            <a:endParaRPr lang="en-US" sz="6000">
              <a:solidFill>
                <a:schemeClr val="accent1"/>
              </a:solidFill>
              <a:highlight>
                <a:srgbClr val="C0C0C0"/>
              </a:highlight>
              <a:ea typeface="+mn-lt"/>
              <a:cs typeface="+mn-lt"/>
            </a:endParaRPr>
          </a:p>
          <a:p>
            <a:pPr marL="0" indent="0" algn="ctr">
              <a:spcBef>
                <a:spcPts val="1200"/>
              </a:spcBef>
              <a:buNone/>
            </a:pPr>
            <a:endParaRPr lang="en-US" sz="6000" b="1">
              <a:solidFill>
                <a:schemeClr val="accent1"/>
              </a:solidFill>
              <a:highlight>
                <a:srgbClr val="C0C0C0"/>
              </a:highlight>
              <a:latin typeface="Calibri Light"/>
              <a:cs typeface="Calibri Light"/>
            </a:endParaRPr>
          </a:p>
          <a:p>
            <a:pPr>
              <a:spcBef>
                <a:spcPts val="1200"/>
              </a:spcBef>
              <a:buFont typeface="Wingdings"/>
              <a:buChar char="§"/>
            </a:pPr>
            <a:r>
              <a:rPr lang="en-US" sz="3200">
                <a:latin typeface="Arial"/>
                <a:cs typeface="Arial"/>
              </a:rPr>
              <a:t>Not all ideas belong to others</a:t>
            </a:r>
            <a:endParaRPr lang="en-US" sz="3200">
              <a:ea typeface="+mn-lt"/>
              <a:cs typeface="+mn-lt"/>
            </a:endParaRPr>
          </a:p>
          <a:p>
            <a:pPr>
              <a:spcBef>
                <a:spcPts val="1200"/>
              </a:spcBef>
              <a:buFont typeface="Wingdings"/>
              <a:buChar char="§"/>
            </a:pPr>
            <a:r>
              <a:rPr lang="en-US" sz="3200">
                <a:latin typeface="Arial"/>
                <a:cs typeface="Arial"/>
              </a:rPr>
              <a:t>Facts, dates, events generally known in a particular subject.</a:t>
            </a:r>
            <a:endParaRPr lang="en-US" sz="3200">
              <a:ea typeface="+mn-lt"/>
              <a:cs typeface="+mn-lt"/>
            </a:endParaRPr>
          </a:p>
          <a:p>
            <a:pPr marL="0" indent="0" algn="ctr">
              <a:spcBef>
                <a:spcPts val="1200"/>
              </a:spcBef>
              <a:buNone/>
            </a:pPr>
            <a:endParaRPr lang="en-US" sz="6000" b="1">
              <a:solidFill>
                <a:schemeClr val="accent1"/>
              </a:solidFill>
              <a:highlight>
                <a:srgbClr val="C0C0C0"/>
              </a:highlight>
              <a:latin typeface="Calibri Light"/>
              <a:cs typeface="Calibri Light"/>
            </a:endParaRPr>
          </a:p>
          <a:p>
            <a:pPr marL="0" indent="0">
              <a:buNone/>
            </a:pPr>
            <a:r>
              <a:rPr lang="en-GB" sz="2400" b="1">
                <a:latin typeface="Arial"/>
                <a:cs typeface="Calibri Light"/>
              </a:rPr>
              <a:t>Ask yourself:</a:t>
            </a:r>
            <a:endParaRPr lang="en-GB" sz="2400" b="1">
              <a:solidFill>
                <a:srgbClr val="000000"/>
              </a:solidFill>
              <a:latin typeface="Arial"/>
              <a:cs typeface="Calibri Light"/>
            </a:endParaRPr>
          </a:p>
          <a:p>
            <a:pPr marL="342900" indent="-342900"/>
            <a:r>
              <a:rPr lang="en-GB" sz="2400">
                <a:solidFill>
                  <a:srgbClr val="000000"/>
                </a:solidFill>
                <a:latin typeface="Arial"/>
                <a:cs typeface="Calibri Light"/>
              </a:rPr>
              <a:t>Did I know this before I started this course?</a:t>
            </a:r>
          </a:p>
          <a:p>
            <a:pPr marL="342900" indent="-342900"/>
            <a:r>
              <a:rPr lang="en-GB" sz="2400">
                <a:solidFill>
                  <a:srgbClr val="000000"/>
                </a:solidFill>
                <a:latin typeface="Arial"/>
                <a:cs typeface="Calibri Light"/>
              </a:rPr>
              <a:t>Did this idea come from me, or from something I have heard, read, discussed?</a:t>
            </a:r>
          </a:p>
          <a:p>
            <a:pPr marL="342900" indent="-342900"/>
            <a:endParaRPr lang="en-GB" sz="2400">
              <a:solidFill>
                <a:srgbClr val="000000"/>
              </a:solidFill>
              <a:latin typeface="Arial"/>
              <a:cs typeface="Calibri Light"/>
            </a:endParaRPr>
          </a:p>
          <a:p>
            <a:pPr marL="0" indent="0">
              <a:buNone/>
            </a:pPr>
            <a:r>
              <a:rPr lang="en-GB" b="1">
                <a:solidFill>
                  <a:srgbClr val="FF0000"/>
                </a:solidFill>
                <a:latin typeface="Arial"/>
                <a:cs typeface="Calibri Light"/>
              </a:rPr>
              <a:t>If in doubt – CITE!</a:t>
            </a:r>
          </a:p>
        </p:txBody>
      </p:sp>
    </p:spTree>
    <p:extLst>
      <p:ext uri="{BB962C8B-B14F-4D97-AF65-F5344CB8AC3E}">
        <p14:creationId xmlns:p14="http://schemas.microsoft.com/office/powerpoint/2010/main" val="1171293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17605-D255-48A1-A567-2D65AA5D1C3C}"/>
              </a:ext>
            </a:extLst>
          </p:cNvPr>
          <p:cNvSpPr>
            <a:spLocks noGrp="1"/>
          </p:cNvSpPr>
          <p:nvPr>
            <p:ph type="title"/>
          </p:nvPr>
        </p:nvSpPr>
        <p:spPr>
          <a:xfrm>
            <a:off x="201955" y="2112"/>
            <a:ext cx="4295427" cy="1003916"/>
          </a:xfrm>
        </p:spPr>
        <p:txBody>
          <a:bodyPr>
            <a:noAutofit/>
          </a:bodyPr>
          <a:lstStyle/>
          <a:p>
            <a:pPr algn="ctr"/>
            <a:r>
              <a:rPr lang="en-GB">
                <a:latin typeface="Calibri"/>
                <a:cs typeface="Calibri"/>
              </a:rPr>
              <a:t>Stop and think ...</a:t>
            </a:r>
          </a:p>
        </p:txBody>
      </p:sp>
      <p:pic>
        <p:nvPicPr>
          <p:cNvPr id="5" name="Picture 5" descr="A chain on a table&#10;&#10;Description generated with high confidence">
            <a:extLst>
              <a:ext uri="{FF2B5EF4-FFF2-40B4-BE49-F238E27FC236}">
                <a16:creationId xmlns:a16="http://schemas.microsoft.com/office/drawing/2014/main" id="{DC39569A-1B0C-41D1-8B0B-4973EEFAD387}"/>
              </a:ext>
            </a:extLst>
          </p:cNvPr>
          <p:cNvPicPr>
            <a:picLocks noChangeAspect="1"/>
          </p:cNvPicPr>
          <p:nvPr/>
        </p:nvPicPr>
        <p:blipFill>
          <a:blip r:embed="rId3"/>
          <a:stretch>
            <a:fillRect/>
          </a:stretch>
        </p:blipFill>
        <p:spPr>
          <a:xfrm>
            <a:off x="1131280" y="1518814"/>
            <a:ext cx="6438767" cy="444565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TextBox 2">
            <a:extLst>
              <a:ext uri="{FF2B5EF4-FFF2-40B4-BE49-F238E27FC236}">
                <a16:creationId xmlns:a16="http://schemas.microsoft.com/office/drawing/2014/main" id="{01AD149D-8F20-44E0-B3B7-4D3A23E075B8}"/>
              </a:ext>
            </a:extLst>
          </p:cNvPr>
          <p:cNvSpPr txBox="1"/>
          <p:nvPr/>
        </p:nvSpPr>
        <p:spPr>
          <a:xfrm>
            <a:off x="8696036" y="2253673"/>
            <a:ext cx="2743200"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a:latin typeface="Calibri"/>
                <a:ea typeface="+mn-lt"/>
                <a:cs typeface="Calibri"/>
              </a:rPr>
              <a:t>What details do you think we need to include in our full reference list?</a:t>
            </a:r>
            <a:endParaRPr lang="en-US">
              <a:cs typeface="Calibri Light"/>
            </a:endParaRPr>
          </a:p>
          <a:p>
            <a:pPr algn="l"/>
            <a:endParaRPr lang="en-GB">
              <a:cs typeface="Calibri Light"/>
            </a:endParaRPr>
          </a:p>
        </p:txBody>
      </p:sp>
    </p:spTree>
    <p:extLst>
      <p:ext uri="{BB962C8B-B14F-4D97-AF65-F5344CB8AC3E}">
        <p14:creationId xmlns:p14="http://schemas.microsoft.com/office/powerpoint/2010/main" val="41637874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54EC4-7DF9-4A85-ADC7-9C6EEC57380B}"/>
              </a:ext>
            </a:extLst>
          </p:cNvPr>
          <p:cNvSpPr>
            <a:spLocks noGrp="1"/>
          </p:cNvSpPr>
          <p:nvPr>
            <p:ph type="title"/>
          </p:nvPr>
        </p:nvSpPr>
        <p:spPr>
          <a:xfrm>
            <a:off x="718456" y="262866"/>
            <a:ext cx="10795518" cy="1003916"/>
          </a:xfrm>
        </p:spPr>
        <p:txBody>
          <a:bodyPr anchor="b">
            <a:normAutofit/>
          </a:bodyPr>
          <a:lstStyle/>
          <a:p>
            <a:r>
              <a:rPr lang="en-GB"/>
              <a:t>2. Creating a reference list</a:t>
            </a:r>
          </a:p>
          <a:p>
            <a:endParaRPr lang="en-GB"/>
          </a:p>
        </p:txBody>
      </p:sp>
      <p:graphicFrame>
        <p:nvGraphicFramePr>
          <p:cNvPr id="5" name="Content Placeholder 2">
            <a:extLst>
              <a:ext uri="{FF2B5EF4-FFF2-40B4-BE49-F238E27FC236}">
                <a16:creationId xmlns:a16="http://schemas.microsoft.com/office/drawing/2014/main" id="{D7B27FB6-8EF2-4FCA-BCBF-13BC1B4C8C1C}"/>
              </a:ext>
            </a:extLst>
          </p:cNvPr>
          <p:cNvGraphicFramePr>
            <a:graphicFrameLocks noGrp="1"/>
          </p:cNvGraphicFramePr>
          <p:nvPr>
            <p:ph sz="half" idx="1"/>
            <p:extLst>
              <p:ext uri="{D42A27DB-BD31-4B8C-83A1-F6EECF244321}">
                <p14:modId xmlns:p14="http://schemas.microsoft.com/office/powerpoint/2010/main" val="2209873910"/>
              </p:ext>
            </p:extLst>
          </p:nvPr>
        </p:nvGraphicFramePr>
        <p:xfrm>
          <a:off x="781957" y="1507838"/>
          <a:ext cx="4528809" cy="4357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25" name="TextBox 224">
            <a:extLst>
              <a:ext uri="{FF2B5EF4-FFF2-40B4-BE49-F238E27FC236}">
                <a16:creationId xmlns:a16="http://schemas.microsoft.com/office/drawing/2014/main" id="{837835CC-2CB3-4337-A7BB-1F81EAA12146}"/>
              </a:ext>
            </a:extLst>
          </p:cNvPr>
          <p:cNvSpPr txBox="1"/>
          <p:nvPr/>
        </p:nvSpPr>
        <p:spPr>
          <a:xfrm>
            <a:off x="6290252" y="1881332"/>
            <a:ext cx="5446280"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Arial"/>
                <a:cs typeface="Arial"/>
              </a:rPr>
              <a:t>Format each reference according to the type of resource cited. </a:t>
            </a:r>
          </a:p>
          <a:p>
            <a:endParaRPr lang="en-GB" sz="2800">
              <a:latin typeface="Arial"/>
              <a:cs typeface="Arial"/>
            </a:endParaRPr>
          </a:p>
          <a:p>
            <a:r>
              <a:rPr lang="en-GB" sz="2800">
                <a:latin typeface="Arial"/>
                <a:cs typeface="Arial"/>
              </a:rPr>
              <a:t>Include the following:</a:t>
            </a:r>
            <a:endParaRPr lang="en-US" sz="2800">
              <a:latin typeface="Arial"/>
              <a:cs typeface="Arial"/>
            </a:endParaRPr>
          </a:p>
          <a:p>
            <a:pPr marL="342900" indent="-342900">
              <a:buFont typeface="Arial"/>
              <a:buChar char="•"/>
            </a:pPr>
            <a:endParaRPr lang="en-GB" sz="2800">
              <a:solidFill>
                <a:srgbClr val="FF0000"/>
              </a:solidFill>
              <a:latin typeface="Arial"/>
              <a:cs typeface="Arial"/>
            </a:endParaRPr>
          </a:p>
          <a:p>
            <a:pPr marL="342900" indent="-342900">
              <a:buFont typeface="Arial"/>
              <a:buChar char="•"/>
            </a:pPr>
            <a:r>
              <a:rPr lang="en-GB" sz="2800" b="1">
                <a:solidFill>
                  <a:srgbClr val="FF0000"/>
                </a:solidFill>
                <a:latin typeface="Arial"/>
                <a:cs typeface="Calibri Light"/>
              </a:rPr>
              <a:t>Who</a:t>
            </a:r>
            <a:r>
              <a:rPr lang="en-GB" sz="2800" b="1">
                <a:solidFill>
                  <a:schemeClr val="tx1">
                    <a:lumMod val="95000"/>
                    <a:lumOff val="5000"/>
                  </a:schemeClr>
                </a:solidFill>
                <a:latin typeface="Arial"/>
                <a:cs typeface="Calibri Light"/>
              </a:rPr>
              <a:t> </a:t>
            </a:r>
            <a:r>
              <a:rPr lang="en-GB" sz="2800">
                <a:solidFill>
                  <a:schemeClr val="tx1">
                    <a:lumMod val="95000"/>
                    <a:lumOff val="5000"/>
                  </a:schemeClr>
                </a:solidFill>
                <a:latin typeface="Arial"/>
                <a:cs typeface="Calibri Light"/>
              </a:rPr>
              <a:t>(author)</a:t>
            </a:r>
          </a:p>
          <a:p>
            <a:pPr marL="342900" indent="-342900">
              <a:buFont typeface="Arial"/>
              <a:buChar char="•"/>
            </a:pPr>
            <a:r>
              <a:rPr lang="en-GB" sz="2800" b="1">
                <a:solidFill>
                  <a:srgbClr val="FF0000"/>
                </a:solidFill>
                <a:latin typeface="Arial"/>
                <a:cs typeface="Calibri Light"/>
              </a:rPr>
              <a:t>When</a:t>
            </a:r>
            <a:r>
              <a:rPr lang="en-GB" sz="2800" b="1">
                <a:solidFill>
                  <a:schemeClr val="tx1">
                    <a:lumMod val="95000"/>
                    <a:lumOff val="5000"/>
                  </a:schemeClr>
                </a:solidFill>
                <a:latin typeface="Arial"/>
                <a:cs typeface="Calibri Light"/>
              </a:rPr>
              <a:t> </a:t>
            </a:r>
            <a:r>
              <a:rPr lang="en-GB" sz="2800">
                <a:solidFill>
                  <a:schemeClr val="tx1">
                    <a:lumMod val="95000"/>
                    <a:lumOff val="5000"/>
                  </a:schemeClr>
                </a:solidFill>
                <a:latin typeface="Arial"/>
                <a:cs typeface="Calibri Light"/>
              </a:rPr>
              <a:t>(date)</a:t>
            </a:r>
          </a:p>
          <a:p>
            <a:pPr marL="342900" indent="-342900">
              <a:buFont typeface="Arial"/>
              <a:buChar char="•"/>
            </a:pPr>
            <a:r>
              <a:rPr lang="en-GB" sz="2800" b="1">
                <a:solidFill>
                  <a:srgbClr val="FF0000"/>
                </a:solidFill>
                <a:latin typeface="Arial"/>
                <a:cs typeface="Calibri Light"/>
              </a:rPr>
              <a:t>What</a:t>
            </a:r>
            <a:r>
              <a:rPr lang="en-GB" sz="2800" b="1">
                <a:solidFill>
                  <a:schemeClr val="tx1">
                    <a:lumMod val="95000"/>
                    <a:lumOff val="5000"/>
                  </a:schemeClr>
                </a:solidFill>
                <a:latin typeface="Arial"/>
                <a:cs typeface="Calibri Light"/>
              </a:rPr>
              <a:t> </a:t>
            </a:r>
            <a:r>
              <a:rPr lang="en-GB" sz="2800">
                <a:solidFill>
                  <a:schemeClr val="tx1">
                    <a:lumMod val="95000"/>
                    <a:lumOff val="5000"/>
                  </a:schemeClr>
                </a:solidFill>
                <a:latin typeface="Arial"/>
                <a:cs typeface="Calibri Light"/>
              </a:rPr>
              <a:t>(title)</a:t>
            </a:r>
          </a:p>
          <a:p>
            <a:pPr marL="342900" indent="-342900">
              <a:buFont typeface="Arial"/>
              <a:buChar char="•"/>
            </a:pPr>
            <a:r>
              <a:rPr lang="en-GB" sz="2800" b="1">
                <a:solidFill>
                  <a:srgbClr val="FF0000"/>
                </a:solidFill>
                <a:latin typeface="Arial"/>
                <a:cs typeface="Calibri Light"/>
              </a:rPr>
              <a:t>Where</a:t>
            </a:r>
            <a:r>
              <a:rPr lang="en-GB" sz="2800" b="1">
                <a:solidFill>
                  <a:schemeClr val="tx1">
                    <a:lumMod val="95000"/>
                    <a:lumOff val="5000"/>
                  </a:schemeClr>
                </a:solidFill>
                <a:latin typeface="Arial"/>
                <a:cs typeface="Calibri Light"/>
              </a:rPr>
              <a:t> </a:t>
            </a:r>
            <a:r>
              <a:rPr lang="en-GB" sz="2800">
                <a:solidFill>
                  <a:schemeClr val="tx1">
                    <a:lumMod val="95000"/>
                    <a:lumOff val="5000"/>
                  </a:schemeClr>
                </a:solidFill>
                <a:latin typeface="Arial"/>
                <a:cs typeface="Calibri Light"/>
              </a:rPr>
              <a:t>(location)</a:t>
            </a:r>
          </a:p>
          <a:p>
            <a:pPr marL="342900" indent="-342900">
              <a:buFont typeface="Arial"/>
              <a:buChar char="•"/>
            </a:pPr>
            <a:endParaRPr lang="en-GB" sz="2800">
              <a:latin typeface="Arial"/>
              <a:cs typeface="Calibri Light"/>
            </a:endParaRPr>
          </a:p>
        </p:txBody>
      </p:sp>
    </p:spTree>
    <p:extLst>
      <p:ext uri="{BB962C8B-B14F-4D97-AF65-F5344CB8AC3E}">
        <p14:creationId xmlns:p14="http://schemas.microsoft.com/office/powerpoint/2010/main" val="32007542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0B9D1-0374-41CE-A273-DC509B474193}"/>
              </a:ext>
            </a:extLst>
          </p:cNvPr>
          <p:cNvSpPr>
            <a:spLocks noGrp="1"/>
          </p:cNvSpPr>
          <p:nvPr>
            <p:ph type="title"/>
          </p:nvPr>
        </p:nvSpPr>
        <p:spPr/>
        <p:txBody>
          <a:bodyPr/>
          <a:lstStyle/>
          <a:p>
            <a:r>
              <a:rPr lang="en-GB"/>
              <a:t>Reference List: book</a:t>
            </a:r>
          </a:p>
        </p:txBody>
      </p:sp>
      <p:sp>
        <p:nvSpPr>
          <p:cNvPr id="5" name="TextBox 4">
            <a:extLst>
              <a:ext uri="{FF2B5EF4-FFF2-40B4-BE49-F238E27FC236}">
                <a16:creationId xmlns:a16="http://schemas.microsoft.com/office/drawing/2014/main" id="{D1E275A9-DBAC-482D-9D3A-EB48BD75A55B}"/>
              </a:ext>
            </a:extLst>
          </p:cNvPr>
          <p:cNvSpPr txBox="1"/>
          <p:nvPr/>
        </p:nvSpPr>
        <p:spPr>
          <a:xfrm>
            <a:off x="8067675" y="43053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cs typeface="Calibri Light"/>
            </a:endParaRPr>
          </a:p>
        </p:txBody>
      </p:sp>
      <p:pic>
        <p:nvPicPr>
          <p:cNvPr id="6" name="Picture 9" descr="Graphical user interface, text, application, chat or text message&#10;&#10;Description automatically generated">
            <a:extLst>
              <a:ext uri="{FF2B5EF4-FFF2-40B4-BE49-F238E27FC236}">
                <a16:creationId xmlns:a16="http://schemas.microsoft.com/office/drawing/2014/main" id="{581633B1-F967-436E-8978-26567F1C30D2}"/>
              </a:ext>
            </a:extLst>
          </p:cNvPr>
          <p:cNvPicPr>
            <a:picLocks noGrp="1" noChangeAspect="1"/>
          </p:cNvPicPr>
          <p:nvPr>
            <p:ph sz="quarter" idx="10"/>
          </p:nvPr>
        </p:nvPicPr>
        <p:blipFill>
          <a:blip r:embed="rId3"/>
          <a:stretch>
            <a:fillRect/>
          </a:stretch>
        </p:blipFill>
        <p:spPr>
          <a:xfrm>
            <a:off x="322461" y="1780970"/>
            <a:ext cx="11557518" cy="3935668"/>
          </a:xfrm>
        </p:spPr>
      </p:pic>
    </p:spTree>
    <p:extLst>
      <p:ext uri="{BB962C8B-B14F-4D97-AF65-F5344CB8AC3E}">
        <p14:creationId xmlns:p14="http://schemas.microsoft.com/office/powerpoint/2010/main" val="32397758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E2FC5-E49F-4AB3-AD3D-65E9BD5B16E8}"/>
              </a:ext>
            </a:extLst>
          </p:cNvPr>
          <p:cNvSpPr>
            <a:spLocks noGrp="1"/>
          </p:cNvSpPr>
          <p:nvPr>
            <p:ph type="title"/>
          </p:nvPr>
        </p:nvSpPr>
        <p:spPr/>
        <p:txBody>
          <a:bodyPr/>
          <a:lstStyle/>
          <a:p>
            <a:r>
              <a:rPr lang="en-GB"/>
              <a:t>Where to find the information...</a:t>
            </a:r>
          </a:p>
        </p:txBody>
      </p:sp>
      <p:pic>
        <p:nvPicPr>
          <p:cNvPr id="7" name="Picture 7">
            <a:extLst>
              <a:ext uri="{FF2B5EF4-FFF2-40B4-BE49-F238E27FC236}">
                <a16:creationId xmlns:a16="http://schemas.microsoft.com/office/drawing/2014/main" id="{612B8696-0587-4C60-BA23-63B10625C85B}"/>
              </a:ext>
            </a:extLst>
          </p:cNvPr>
          <p:cNvPicPr>
            <a:picLocks noGrp="1" noChangeAspect="1"/>
          </p:cNvPicPr>
          <p:nvPr>
            <p:ph sz="quarter" idx="10"/>
          </p:nvPr>
        </p:nvPicPr>
        <p:blipFill>
          <a:blip r:embed="rId2"/>
          <a:stretch>
            <a:fillRect/>
          </a:stretch>
        </p:blipFill>
        <p:spPr>
          <a:xfrm>
            <a:off x="7505238" y="1456564"/>
            <a:ext cx="3987333" cy="45740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8" descr="Graphical user interface, text, application&#10;&#10;Description automatically generated">
            <a:extLst>
              <a:ext uri="{FF2B5EF4-FFF2-40B4-BE49-F238E27FC236}">
                <a16:creationId xmlns:a16="http://schemas.microsoft.com/office/drawing/2014/main" id="{F3ECEFFD-9FD9-4022-9B41-A961387E252E}"/>
              </a:ext>
            </a:extLst>
          </p:cNvPr>
          <p:cNvPicPr>
            <a:picLocks noChangeAspect="1"/>
          </p:cNvPicPr>
          <p:nvPr/>
        </p:nvPicPr>
        <p:blipFill>
          <a:blip r:embed="rId3"/>
          <a:stretch>
            <a:fillRect/>
          </a:stretch>
        </p:blipFill>
        <p:spPr>
          <a:xfrm>
            <a:off x="1853853" y="1598537"/>
            <a:ext cx="3359063" cy="42767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Box 8">
            <a:extLst>
              <a:ext uri="{FF2B5EF4-FFF2-40B4-BE49-F238E27FC236}">
                <a16:creationId xmlns:a16="http://schemas.microsoft.com/office/drawing/2014/main" id="{54C9D804-7097-4F26-954D-BA279E8FDB44}"/>
              </a:ext>
            </a:extLst>
          </p:cNvPr>
          <p:cNvSpPr txBox="1"/>
          <p:nvPr/>
        </p:nvSpPr>
        <p:spPr>
          <a:xfrm>
            <a:off x="68892" y="1791223"/>
            <a:ext cx="85385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a:t>Title</a:t>
            </a:r>
            <a:endParaRPr lang="en-US" sz="2400" b="1">
              <a:cs typeface="Calibri Light"/>
            </a:endParaRPr>
          </a:p>
        </p:txBody>
      </p:sp>
      <p:sp>
        <p:nvSpPr>
          <p:cNvPr id="10" name="TextBox 9">
            <a:extLst>
              <a:ext uri="{FF2B5EF4-FFF2-40B4-BE49-F238E27FC236}">
                <a16:creationId xmlns:a16="http://schemas.microsoft.com/office/drawing/2014/main" id="{1484CE71-F604-4A5C-8CEA-B3ED3F96860B}"/>
              </a:ext>
            </a:extLst>
          </p:cNvPr>
          <p:cNvSpPr txBox="1"/>
          <p:nvPr/>
        </p:nvSpPr>
        <p:spPr>
          <a:xfrm>
            <a:off x="68896" y="3325660"/>
            <a:ext cx="106262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t>Author</a:t>
            </a:r>
            <a:r>
              <a:rPr lang="en-GB" sz="2400">
                <a:cs typeface="Calibri Light"/>
              </a:rPr>
              <a:t> ​</a:t>
            </a:r>
          </a:p>
        </p:txBody>
      </p:sp>
      <p:sp>
        <p:nvSpPr>
          <p:cNvPr id="11" name="TextBox 10">
            <a:extLst>
              <a:ext uri="{FF2B5EF4-FFF2-40B4-BE49-F238E27FC236}">
                <a16:creationId xmlns:a16="http://schemas.microsoft.com/office/drawing/2014/main" id="{EA002D84-1B63-4F82-AD52-73E02CDA128C}"/>
              </a:ext>
            </a:extLst>
          </p:cNvPr>
          <p:cNvSpPr txBox="1"/>
          <p:nvPr/>
        </p:nvSpPr>
        <p:spPr>
          <a:xfrm>
            <a:off x="68893" y="2626291"/>
            <a:ext cx="10626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t>Edition</a:t>
            </a:r>
            <a:endParaRPr lang="en-US" sz="2400" b="1">
              <a:cs typeface="Calibri Light"/>
            </a:endParaRPr>
          </a:p>
        </p:txBody>
      </p:sp>
      <p:sp>
        <p:nvSpPr>
          <p:cNvPr id="12" name="TextBox 11">
            <a:extLst>
              <a:ext uri="{FF2B5EF4-FFF2-40B4-BE49-F238E27FC236}">
                <a16:creationId xmlns:a16="http://schemas.microsoft.com/office/drawing/2014/main" id="{A962E073-F12B-47BE-AD99-249F4067BA99}"/>
              </a:ext>
            </a:extLst>
          </p:cNvPr>
          <p:cNvSpPr txBox="1"/>
          <p:nvPr/>
        </p:nvSpPr>
        <p:spPr>
          <a:xfrm>
            <a:off x="68893" y="5423770"/>
            <a:ext cx="132358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t>Publisher</a:t>
            </a:r>
            <a:endParaRPr lang="en-US" sz="2400" b="1">
              <a:cs typeface="Calibri Light"/>
            </a:endParaRPr>
          </a:p>
        </p:txBody>
      </p:sp>
      <p:sp>
        <p:nvSpPr>
          <p:cNvPr id="13" name="Arrow: Right 12">
            <a:extLst>
              <a:ext uri="{FF2B5EF4-FFF2-40B4-BE49-F238E27FC236}">
                <a16:creationId xmlns:a16="http://schemas.microsoft.com/office/drawing/2014/main" id="{CF11FEDB-2453-4D01-B926-CE9D5F38D95E}"/>
              </a:ext>
            </a:extLst>
          </p:cNvPr>
          <p:cNvSpPr/>
          <p:nvPr/>
        </p:nvSpPr>
        <p:spPr>
          <a:xfrm>
            <a:off x="1125478" y="1795120"/>
            <a:ext cx="991643" cy="26096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7BAE2E7B-6F53-4B04-86D6-324EF39C00E3}"/>
              </a:ext>
            </a:extLst>
          </p:cNvPr>
          <p:cNvSpPr/>
          <p:nvPr/>
        </p:nvSpPr>
        <p:spPr>
          <a:xfrm>
            <a:off x="1125479" y="2745011"/>
            <a:ext cx="1534437" cy="21920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7FB0F04F-59BB-4946-99C9-C3E3C79F07E9}"/>
              </a:ext>
            </a:extLst>
          </p:cNvPr>
          <p:cNvSpPr/>
          <p:nvPr/>
        </p:nvSpPr>
        <p:spPr>
          <a:xfrm>
            <a:off x="1125477" y="3454819"/>
            <a:ext cx="1534437" cy="21920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BDDE8928-5648-4111-98BB-170C2C7F6DA2}"/>
              </a:ext>
            </a:extLst>
          </p:cNvPr>
          <p:cNvSpPr/>
          <p:nvPr/>
        </p:nvSpPr>
        <p:spPr>
          <a:xfrm>
            <a:off x="1386436" y="5563366"/>
            <a:ext cx="1273479" cy="26096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55CC43A1-7EF2-48C7-BB56-E07D2AE1ACB0}"/>
              </a:ext>
            </a:extLst>
          </p:cNvPr>
          <p:cNvSpPr txBox="1"/>
          <p:nvPr/>
        </p:nvSpPr>
        <p:spPr>
          <a:xfrm>
            <a:off x="5841302" y="2615852"/>
            <a:ext cx="85385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a:t>Date</a:t>
            </a:r>
            <a:endParaRPr lang="en-US" b="1"/>
          </a:p>
        </p:txBody>
      </p:sp>
      <p:sp>
        <p:nvSpPr>
          <p:cNvPr id="18" name="TextBox 17">
            <a:extLst>
              <a:ext uri="{FF2B5EF4-FFF2-40B4-BE49-F238E27FC236}">
                <a16:creationId xmlns:a16="http://schemas.microsoft.com/office/drawing/2014/main" id="{18A73561-B016-4899-B4B1-899841BF79C9}"/>
              </a:ext>
            </a:extLst>
          </p:cNvPr>
          <p:cNvSpPr txBox="1"/>
          <p:nvPr/>
        </p:nvSpPr>
        <p:spPr>
          <a:xfrm>
            <a:off x="5434207" y="3920647"/>
            <a:ext cx="1908130"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t>Place of Publication</a:t>
            </a:r>
            <a:r>
              <a:rPr lang="en-GB" sz="2400"/>
              <a:t> </a:t>
            </a:r>
            <a:r>
              <a:rPr lang="en-GB" sz="2000"/>
              <a:t>(publisher's address).</a:t>
            </a:r>
            <a:endParaRPr lang="en-US" sz="2000">
              <a:cs typeface="Calibri Light"/>
            </a:endParaRPr>
          </a:p>
        </p:txBody>
      </p:sp>
      <p:sp>
        <p:nvSpPr>
          <p:cNvPr id="19" name="Arrow: Right 18">
            <a:extLst>
              <a:ext uri="{FF2B5EF4-FFF2-40B4-BE49-F238E27FC236}">
                <a16:creationId xmlns:a16="http://schemas.microsoft.com/office/drawing/2014/main" id="{6F3EF0F3-B5D9-495D-B448-F60FE2316BF8}"/>
              </a:ext>
            </a:extLst>
          </p:cNvPr>
          <p:cNvSpPr/>
          <p:nvPr/>
        </p:nvSpPr>
        <p:spPr>
          <a:xfrm rot="2400000">
            <a:off x="6506965" y="3123039"/>
            <a:ext cx="1210848" cy="26096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537DB127-69ED-4171-9F42-A2F49E2AC5A2}"/>
              </a:ext>
            </a:extLst>
          </p:cNvPr>
          <p:cNvSpPr/>
          <p:nvPr/>
        </p:nvSpPr>
        <p:spPr>
          <a:xfrm rot="18840000">
            <a:off x="6449040" y="2243969"/>
            <a:ext cx="1534437" cy="21920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Right 20">
            <a:extLst>
              <a:ext uri="{FF2B5EF4-FFF2-40B4-BE49-F238E27FC236}">
                <a16:creationId xmlns:a16="http://schemas.microsoft.com/office/drawing/2014/main" id="{486CD2DC-73EC-4D7C-8438-95435CA16B33}"/>
              </a:ext>
            </a:extLst>
          </p:cNvPr>
          <p:cNvSpPr/>
          <p:nvPr/>
        </p:nvSpPr>
        <p:spPr>
          <a:xfrm>
            <a:off x="6616053" y="4154188"/>
            <a:ext cx="835068" cy="27139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237165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D204228-3E14-21E7-2EDD-A9D2C8030A8B}"/>
              </a:ext>
            </a:extLst>
          </p:cNvPr>
          <p:cNvSpPr/>
          <p:nvPr/>
        </p:nvSpPr>
        <p:spPr>
          <a:xfrm>
            <a:off x="767440" y="4250869"/>
            <a:ext cx="8291286" cy="399143"/>
          </a:xfrm>
          <a:prstGeom prst="rect">
            <a:avLst/>
          </a:prstGeom>
          <a:solidFill>
            <a:srgbClr val="DCF2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02E7A51-EAFE-DA32-26D1-719A1DB54ED3}"/>
              </a:ext>
            </a:extLst>
          </p:cNvPr>
          <p:cNvSpPr/>
          <p:nvPr/>
        </p:nvSpPr>
        <p:spPr>
          <a:xfrm>
            <a:off x="767441" y="3878941"/>
            <a:ext cx="10722427" cy="399143"/>
          </a:xfrm>
          <a:prstGeom prst="rect">
            <a:avLst/>
          </a:prstGeom>
          <a:solidFill>
            <a:srgbClr val="DCF2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13B9137-1224-4811-2AF8-16524C220DBA}"/>
              </a:ext>
            </a:extLst>
          </p:cNvPr>
          <p:cNvSpPr/>
          <p:nvPr/>
        </p:nvSpPr>
        <p:spPr>
          <a:xfrm>
            <a:off x="3253013" y="3534228"/>
            <a:ext cx="8155213" cy="344715"/>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0B59C903-7BDE-EB99-E9FE-5E3C4ED7F202}"/>
              </a:ext>
            </a:extLst>
          </p:cNvPr>
          <p:cNvSpPr/>
          <p:nvPr/>
        </p:nvSpPr>
        <p:spPr>
          <a:xfrm>
            <a:off x="2354942" y="3534228"/>
            <a:ext cx="898072" cy="344715"/>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7A84A869-5B57-25C5-A405-2E8C9CDEBA37}"/>
              </a:ext>
            </a:extLst>
          </p:cNvPr>
          <p:cNvSpPr/>
          <p:nvPr/>
        </p:nvSpPr>
        <p:spPr>
          <a:xfrm>
            <a:off x="767441" y="3534228"/>
            <a:ext cx="1587500" cy="344715"/>
          </a:xfrm>
          <a:prstGeom prst="rect">
            <a:avLst/>
          </a:prstGeom>
          <a:solidFill>
            <a:srgbClr val="F8D7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9DE6CA4-1538-AF09-2876-E0C808600493}"/>
              </a:ext>
            </a:extLst>
          </p:cNvPr>
          <p:cNvSpPr>
            <a:spLocks noGrp="1"/>
          </p:cNvSpPr>
          <p:nvPr>
            <p:ph type="title"/>
          </p:nvPr>
        </p:nvSpPr>
        <p:spPr/>
        <p:txBody>
          <a:bodyPr/>
          <a:lstStyle/>
          <a:p>
            <a:r>
              <a:rPr lang="en-GB"/>
              <a:t>Web page</a:t>
            </a:r>
          </a:p>
        </p:txBody>
      </p:sp>
      <p:sp>
        <p:nvSpPr>
          <p:cNvPr id="3" name="Content Placeholder 2">
            <a:extLst>
              <a:ext uri="{FF2B5EF4-FFF2-40B4-BE49-F238E27FC236}">
                <a16:creationId xmlns:a16="http://schemas.microsoft.com/office/drawing/2014/main" id="{794C9E40-02D8-FDD8-E644-1AD1283BB744}"/>
              </a:ext>
            </a:extLst>
          </p:cNvPr>
          <p:cNvSpPr>
            <a:spLocks noGrp="1"/>
          </p:cNvSpPr>
          <p:nvPr>
            <p:ph sz="quarter" idx="10"/>
          </p:nvPr>
        </p:nvSpPr>
        <p:spPr>
          <a:xfrm>
            <a:off x="770815" y="3007407"/>
            <a:ext cx="10795518" cy="1870755"/>
          </a:xfrm>
          <a:ln>
            <a:noFill/>
          </a:ln>
        </p:spPr>
        <p:txBody>
          <a:bodyPr vert="horz" lIns="91440" tIns="45720" rIns="91440" bIns="45720" rtlCol="0" anchor="t">
            <a:normAutofit/>
          </a:bodyPr>
          <a:lstStyle/>
          <a:p>
            <a:pPr marL="0" indent="0">
              <a:buNone/>
            </a:pPr>
            <a:endParaRPr lang="en-GB">
              <a:cs typeface="Calibri Light"/>
            </a:endParaRPr>
          </a:p>
          <a:p>
            <a:pPr marL="0" indent="0">
              <a:buNone/>
            </a:pPr>
            <a:r>
              <a:rPr lang="en-GB" sz="2600">
                <a:latin typeface="Calibri"/>
                <a:cs typeface="Calibri Light"/>
              </a:rPr>
              <a:t>Holford, A. (2022) </a:t>
            </a:r>
            <a:r>
              <a:rPr lang="en-GB" sz="2600" i="1">
                <a:latin typeface="Calibri"/>
                <a:cs typeface="Calibri Light"/>
              </a:rPr>
              <a:t>Student loans: would a graduate tax be a better option? </a:t>
            </a:r>
            <a:r>
              <a:rPr lang="en-GB" sz="2600">
                <a:latin typeface="Calibri"/>
                <a:cs typeface="Calibri Light"/>
              </a:rPr>
              <a:t>Available at: </a:t>
            </a:r>
            <a:r>
              <a:rPr lang="en-GB" sz="2600">
                <a:latin typeface="Calibri"/>
                <a:ea typeface="+mn-lt"/>
                <a:cs typeface="+mn-lt"/>
                <a:hlinkClick r:id="rId2"/>
              </a:rPr>
              <a:t>https://theconversation.com/student-loans-would-a-graduate-tax-be-a-better-option-179253</a:t>
            </a:r>
            <a:r>
              <a:rPr lang="en-GB" sz="2600">
                <a:latin typeface="Calibri"/>
                <a:ea typeface="+mn-lt"/>
                <a:cs typeface="+mn-lt"/>
              </a:rPr>
              <a:t> (Accessed: 26 May 2022).</a:t>
            </a:r>
          </a:p>
        </p:txBody>
      </p:sp>
      <p:sp>
        <p:nvSpPr>
          <p:cNvPr id="15" name="TextBox 14">
            <a:extLst>
              <a:ext uri="{FF2B5EF4-FFF2-40B4-BE49-F238E27FC236}">
                <a16:creationId xmlns:a16="http://schemas.microsoft.com/office/drawing/2014/main" id="{432FD479-9928-E956-9BB4-6628F733F16F}"/>
              </a:ext>
            </a:extLst>
          </p:cNvPr>
          <p:cNvSpPr txBox="1"/>
          <p:nvPr/>
        </p:nvSpPr>
        <p:spPr>
          <a:xfrm>
            <a:off x="605971" y="1939471"/>
            <a:ext cx="2743199" cy="646331"/>
          </a:xfrm>
          <a:prstGeom prst="rect">
            <a:avLst/>
          </a:prstGeom>
          <a:noFill/>
          <a:ln w="57150">
            <a:solidFill>
              <a:srgbClr val="F8D7FA"/>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Calibri"/>
                <a:cs typeface="Calibri Light"/>
              </a:rPr>
              <a:t>Who?</a:t>
            </a:r>
            <a:r>
              <a:rPr lang="en-GB">
                <a:latin typeface="Calibri"/>
                <a:cs typeface="Calibri Light"/>
              </a:rPr>
              <a:t> Author's surname and initials</a:t>
            </a:r>
          </a:p>
        </p:txBody>
      </p:sp>
      <p:sp>
        <p:nvSpPr>
          <p:cNvPr id="16" name="TextBox 15">
            <a:extLst>
              <a:ext uri="{FF2B5EF4-FFF2-40B4-BE49-F238E27FC236}">
                <a16:creationId xmlns:a16="http://schemas.microsoft.com/office/drawing/2014/main" id="{F36EC130-0ACC-6942-C410-51E48373421C}"/>
              </a:ext>
            </a:extLst>
          </p:cNvPr>
          <p:cNvSpPr txBox="1"/>
          <p:nvPr/>
        </p:nvSpPr>
        <p:spPr>
          <a:xfrm>
            <a:off x="4651828" y="2021112"/>
            <a:ext cx="2743199" cy="646331"/>
          </a:xfrm>
          <a:prstGeom prst="rect">
            <a:avLst/>
          </a:prstGeom>
          <a:noFill/>
          <a:ln w="57150">
            <a:solidFill>
              <a:srgbClr val="92D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Calibri"/>
                <a:cs typeface="Calibri Light"/>
              </a:rPr>
              <a:t>When?</a:t>
            </a:r>
            <a:r>
              <a:rPr lang="en-GB">
                <a:latin typeface="Calibri"/>
                <a:cs typeface="Calibri Light"/>
              </a:rPr>
              <a:t> Date in round brackets</a:t>
            </a:r>
            <a:endParaRPr lang="en-US"/>
          </a:p>
        </p:txBody>
      </p:sp>
      <p:sp>
        <p:nvSpPr>
          <p:cNvPr id="17" name="TextBox 16">
            <a:extLst>
              <a:ext uri="{FF2B5EF4-FFF2-40B4-BE49-F238E27FC236}">
                <a16:creationId xmlns:a16="http://schemas.microsoft.com/office/drawing/2014/main" id="{D5897E68-0932-4E62-C145-6E962C9980C1}"/>
              </a:ext>
            </a:extLst>
          </p:cNvPr>
          <p:cNvSpPr txBox="1"/>
          <p:nvPr/>
        </p:nvSpPr>
        <p:spPr>
          <a:xfrm>
            <a:off x="8616042" y="2111827"/>
            <a:ext cx="2743199" cy="646331"/>
          </a:xfrm>
          <a:prstGeom prst="rect">
            <a:avLst/>
          </a:prstGeom>
          <a:noFill/>
          <a:ln w="57150">
            <a:solidFill>
              <a:schemeClr val="accent3">
                <a:lumMod val="20000"/>
                <a:lumOff val="8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i="1">
                <a:latin typeface="Calibri"/>
                <a:cs typeface="Calibri Light"/>
              </a:rPr>
              <a:t>What? </a:t>
            </a:r>
            <a:r>
              <a:rPr lang="en-GB" i="1">
                <a:latin typeface="Calibri"/>
                <a:cs typeface="Calibri Light"/>
              </a:rPr>
              <a:t>Title of webpage in italics</a:t>
            </a:r>
            <a:endParaRPr lang="en-US" i="1">
              <a:cs typeface="Calibri Light"/>
            </a:endParaRPr>
          </a:p>
        </p:txBody>
      </p:sp>
      <p:sp>
        <p:nvSpPr>
          <p:cNvPr id="18" name="TextBox 17">
            <a:extLst>
              <a:ext uri="{FF2B5EF4-FFF2-40B4-BE49-F238E27FC236}">
                <a16:creationId xmlns:a16="http://schemas.microsoft.com/office/drawing/2014/main" id="{C8F17E3A-D641-A919-9603-2F5C71F7DAA8}"/>
              </a:ext>
            </a:extLst>
          </p:cNvPr>
          <p:cNvSpPr txBox="1"/>
          <p:nvPr/>
        </p:nvSpPr>
        <p:spPr>
          <a:xfrm>
            <a:off x="2637971" y="5350327"/>
            <a:ext cx="5047341" cy="369332"/>
          </a:xfrm>
          <a:prstGeom prst="rect">
            <a:avLst/>
          </a:prstGeom>
          <a:noFill/>
          <a:ln w="57150">
            <a:solidFill>
              <a:srgbClr val="DCF2F7"/>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Calibri"/>
                <a:cs typeface="Calibri Light"/>
              </a:rPr>
              <a:t>Where?</a:t>
            </a:r>
            <a:r>
              <a:rPr lang="en-GB">
                <a:latin typeface="Calibri"/>
                <a:cs typeface="Calibri Light"/>
              </a:rPr>
              <a:t> URL and date accessed (in round brackets).</a:t>
            </a:r>
          </a:p>
        </p:txBody>
      </p:sp>
      <p:cxnSp>
        <p:nvCxnSpPr>
          <p:cNvPr id="19" name="Straight Arrow Connector 18">
            <a:extLst>
              <a:ext uri="{FF2B5EF4-FFF2-40B4-BE49-F238E27FC236}">
                <a16:creationId xmlns:a16="http://schemas.microsoft.com/office/drawing/2014/main" id="{0742C311-27A8-415F-619A-06219389815F}"/>
              </a:ext>
            </a:extLst>
          </p:cNvPr>
          <p:cNvCxnSpPr/>
          <p:nvPr/>
        </p:nvCxnSpPr>
        <p:spPr>
          <a:xfrm flipH="1">
            <a:off x="1475014" y="2627085"/>
            <a:ext cx="127000" cy="898071"/>
          </a:xfrm>
          <a:prstGeom prst="straightConnector1">
            <a:avLst/>
          </a:prstGeom>
          <a:ln w="28575">
            <a:solidFill>
              <a:srgbClr val="F8D7FA"/>
            </a:solidFill>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720DE006-68DC-C0EE-C30D-8829FAD1CB0A}"/>
              </a:ext>
            </a:extLst>
          </p:cNvPr>
          <p:cNvCxnSpPr>
            <a:cxnSpLocks/>
          </p:cNvCxnSpPr>
          <p:nvPr/>
        </p:nvCxnSpPr>
        <p:spPr>
          <a:xfrm flipH="1">
            <a:off x="2989943" y="2663370"/>
            <a:ext cx="1651000" cy="843643"/>
          </a:xfrm>
          <a:prstGeom prst="straightConnector1">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739C1362-71B2-FBCD-04FE-FEC3C9AE814A}"/>
              </a:ext>
            </a:extLst>
          </p:cNvPr>
          <p:cNvCxnSpPr>
            <a:cxnSpLocks/>
          </p:cNvCxnSpPr>
          <p:nvPr/>
        </p:nvCxnSpPr>
        <p:spPr>
          <a:xfrm flipH="1">
            <a:off x="8187871" y="2772226"/>
            <a:ext cx="961570" cy="789215"/>
          </a:xfrm>
          <a:prstGeom prst="straightConnector1">
            <a:avLst/>
          </a:prstGeom>
          <a:ln w="28575">
            <a:solidFill>
              <a:srgbClr val="F0F0BD"/>
            </a:solidFill>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4FEC5DF7-A327-31DB-932B-9D7504DC2357}"/>
              </a:ext>
            </a:extLst>
          </p:cNvPr>
          <p:cNvCxnSpPr>
            <a:cxnSpLocks/>
          </p:cNvCxnSpPr>
          <p:nvPr/>
        </p:nvCxnSpPr>
        <p:spPr>
          <a:xfrm>
            <a:off x="4341585" y="4659084"/>
            <a:ext cx="63500" cy="680357"/>
          </a:xfrm>
          <a:prstGeom prst="straightConnector1">
            <a:avLst/>
          </a:prstGeom>
          <a:ln w="28575">
            <a:solidFill>
              <a:srgbClr val="DCF2F7"/>
            </a:solidFill>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0EAE9777-CB8D-B1A8-F64D-404703A1C077}"/>
              </a:ext>
            </a:extLst>
          </p:cNvPr>
          <p:cNvSpPr txBox="1"/>
          <p:nvPr/>
        </p:nvSpPr>
        <p:spPr>
          <a:xfrm>
            <a:off x="8822418" y="5484130"/>
            <a:ext cx="336912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Calibri"/>
                <a:cs typeface="Calibri"/>
              </a:rPr>
              <a:t>N.B.</a:t>
            </a:r>
            <a:r>
              <a:rPr lang="en-GB">
                <a:latin typeface="Calibri"/>
                <a:cs typeface="Calibri"/>
              </a:rPr>
              <a:t> It is the title of the </a:t>
            </a:r>
            <a:r>
              <a:rPr lang="en-GB" b="1" i="1">
                <a:latin typeface="Calibri"/>
                <a:cs typeface="Calibri"/>
              </a:rPr>
              <a:t>webpage</a:t>
            </a:r>
            <a:r>
              <a:rPr lang="en-GB" i="1">
                <a:latin typeface="Calibri"/>
                <a:cs typeface="Calibri"/>
              </a:rPr>
              <a:t>,</a:t>
            </a:r>
            <a:r>
              <a:rPr lang="en-GB">
                <a:latin typeface="Calibri"/>
                <a:cs typeface="Calibri"/>
              </a:rPr>
              <a:t> not the name of the website</a:t>
            </a:r>
            <a:endParaRPr lang="en-US">
              <a:latin typeface="Calibri"/>
              <a:cs typeface="Calibri"/>
            </a:endParaRPr>
          </a:p>
        </p:txBody>
      </p:sp>
    </p:spTree>
    <p:extLst>
      <p:ext uri="{BB962C8B-B14F-4D97-AF65-F5344CB8AC3E}">
        <p14:creationId xmlns:p14="http://schemas.microsoft.com/office/powerpoint/2010/main" val="32262679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B6F7C23C-E0B1-9059-6DCD-C307EBA35CFE}"/>
              </a:ext>
            </a:extLst>
          </p:cNvPr>
          <p:cNvSpPr>
            <a:spLocks noGrp="1"/>
          </p:cNvSpPr>
          <p:nvPr>
            <p:ph type="title"/>
          </p:nvPr>
        </p:nvSpPr>
        <p:spPr>
          <a:xfrm>
            <a:off x="698242" y="252284"/>
            <a:ext cx="10795518" cy="1003916"/>
          </a:xfrm>
        </p:spPr>
        <p:txBody>
          <a:bodyPr/>
          <a:lstStyle/>
          <a:p>
            <a:r>
              <a:rPr lang="en-US"/>
              <a:t>Webpage</a:t>
            </a:r>
          </a:p>
        </p:txBody>
      </p:sp>
      <p:pic>
        <p:nvPicPr>
          <p:cNvPr id="11" name="Picture 11" descr="Graphical user interface&#10;&#10;Description automatically generated">
            <a:extLst>
              <a:ext uri="{FF2B5EF4-FFF2-40B4-BE49-F238E27FC236}">
                <a16:creationId xmlns:a16="http://schemas.microsoft.com/office/drawing/2014/main" id="{5E90E57B-655F-84D7-E848-3E92D0699B57}"/>
              </a:ext>
            </a:extLst>
          </p:cNvPr>
          <p:cNvPicPr>
            <a:picLocks noGrp="1" noChangeAspect="1"/>
          </p:cNvPicPr>
          <p:nvPr>
            <p:ph sz="quarter" idx="10"/>
          </p:nvPr>
        </p:nvPicPr>
        <p:blipFill>
          <a:blip r:embed="rId2"/>
          <a:stretch>
            <a:fillRect/>
          </a:stretch>
        </p:blipFill>
        <p:spPr>
          <a:xfrm>
            <a:off x="745124" y="1434288"/>
            <a:ext cx="8824631" cy="4797064"/>
          </a:xfrm>
        </p:spPr>
      </p:pic>
      <p:sp>
        <p:nvSpPr>
          <p:cNvPr id="12" name="TextBox 11">
            <a:extLst>
              <a:ext uri="{FF2B5EF4-FFF2-40B4-BE49-F238E27FC236}">
                <a16:creationId xmlns:a16="http://schemas.microsoft.com/office/drawing/2014/main" id="{923EF4EA-B433-34AC-4209-8CB308A7CE2C}"/>
              </a:ext>
            </a:extLst>
          </p:cNvPr>
          <p:cNvSpPr txBox="1"/>
          <p:nvPr/>
        </p:nvSpPr>
        <p:spPr>
          <a:xfrm>
            <a:off x="10188497" y="5820937"/>
            <a:ext cx="209271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hlinkClick r:id="rId3"/>
              </a:rPr>
              <a:t>The Conversation</a:t>
            </a:r>
            <a:endParaRPr lang="en-US"/>
          </a:p>
        </p:txBody>
      </p:sp>
    </p:spTree>
    <p:extLst>
      <p:ext uri="{BB962C8B-B14F-4D97-AF65-F5344CB8AC3E}">
        <p14:creationId xmlns:p14="http://schemas.microsoft.com/office/powerpoint/2010/main" val="9047059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0B9D1-0374-41CE-A273-DC509B474193}"/>
              </a:ext>
            </a:extLst>
          </p:cNvPr>
          <p:cNvSpPr>
            <a:spLocks noGrp="1"/>
          </p:cNvSpPr>
          <p:nvPr>
            <p:ph type="title"/>
          </p:nvPr>
        </p:nvSpPr>
        <p:spPr/>
        <p:txBody>
          <a:bodyPr/>
          <a:lstStyle/>
          <a:p>
            <a:r>
              <a:rPr lang="en-GB"/>
              <a:t>Reference List: journal article</a:t>
            </a:r>
          </a:p>
        </p:txBody>
      </p:sp>
      <p:pic>
        <p:nvPicPr>
          <p:cNvPr id="6" name="Picture 6" descr="Graphical user interface, text, application, chat or text message&#10;&#10;Description automatically generated">
            <a:extLst>
              <a:ext uri="{FF2B5EF4-FFF2-40B4-BE49-F238E27FC236}">
                <a16:creationId xmlns:a16="http://schemas.microsoft.com/office/drawing/2014/main" id="{AE731644-643E-4607-A22D-EFDA193A6FC5}"/>
              </a:ext>
            </a:extLst>
          </p:cNvPr>
          <p:cNvPicPr>
            <a:picLocks noGrp="1" noChangeAspect="1"/>
          </p:cNvPicPr>
          <p:nvPr>
            <p:ph sz="quarter" idx="10"/>
          </p:nvPr>
        </p:nvPicPr>
        <p:blipFill rotWithShape="1">
          <a:blip r:embed="rId3"/>
          <a:srcRect b="41001"/>
          <a:stretch/>
        </p:blipFill>
        <p:spPr>
          <a:xfrm>
            <a:off x="317242" y="2025243"/>
            <a:ext cx="11557518" cy="2262672"/>
          </a:xfrm>
        </p:spPr>
      </p:pic>
      <p:pic>
        <p:nvPicPr>
          <p:cNvPr id="3" name="Picture 6" descr="Graphical user interface, text, application, chat or text message&#10;&#10;Description automatically generated">
            <a:extLst>
              <a:ext uri="{FF2B5EF4-FFF2-40B4-BE49-F238E27FC236}">
                <a16:creationId xmlns:a16="http://schemas.microsoft.com/office/drawing/2014/main" id="{399736DA-FF13-4BC1-5EB0-58549F2C7FE4}"/>
              </a:ext>
            </a:extLst>
          </p:cNvPr>
          <p:cNvPicPr>
            <a:picLocks noChangeAspect="1"/>
          </p:cNvPicPr>
          <p:nvPr/>
        </p:nvPicPr>
        <p:blipFill rotWithShape="1">
          <a:blip r:embed="rId3"/>
          <a:srcRect t="59694"/>
          <a:stretch/>
        </p:blipFill>
        <p:spPr>
          <a:xfrm>
            <a:off x="317240" y="4287915"/>
            <a:ext cx="11557518" cy="1545775"/>
          </a:xfrm>
          <a:prstGeom prst="rect">
            <a:avLst/>
          </a:prstGeom>
        </p:spPr>
      </p:pic>
      <p:sp>
        <p:nvSpPr>
          <p:cNvPr id="4" name="Rectangle 3">
            <a:extLst>
              <a:ext uri="{FF2B5EF4-FFF2-40B4-BE49-F238E27FC236}">
                <a16:creationId xmlns:a16="http://schemas.microsoft.com/office/drawing/2014/main" id="{30E33303-1C11-B097-D61B-6D3707696337}"/>
              </a:ext>
            </a:extLst>
          </p:cNvPr>
          <p:cNvSpPr/>
          <p:nvPr/>
        </p:nvSpPr>
        <p:spPr>
          <a:xfrm>
            <a:off x="8788892" y="3870664"/>
            <a:ext cx="1100831" cy="41725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Available at:</a:t>
            </a:r>
          </a:p>
        </p:txBody>
      </p:sp>
      <p:pic>
        <p:nvPicPr>
          <p:cNvPr id="8" name="Picture 7" descr="Graphical user interface, text, application, chat or text message&#10;&#10;Description automatically generated">
            <a:extLst>
              <a:ext uri="{FF2B5EF4-FFF2-40B4-BE49-F238E27FC236}">
                <a16:creationId xmlns:a16="http://schemas.microsoft.com/office/drawing/2014/main" id="{2B7E5603-A09F-909D-05DA-CEA1EA0E33C5}"/>
              </a:ext>
            </a:extLst>
          </p:cNvPr>
          <p:cNvPicPr>
            <a:picLocks noChangeAspect="1"/>
          </p:cNvPicPr>
          <p:nvPr/>
        </p:nvPicPr>
        <p:blipFill rotWithShape="1">
          <a:blip r:embed="rId3"/>
          <a:srcRect l="78753" t="47882" r="20937" b="40312"/>
          <a:stretch/>
        </p:blipFill>
        <p:spPr>
          <a:xfrm>
            <a:off x="8788892" y="3876041"/>
            <a:ext cx="2662652" cy="411479"/>
          </a:xfrm>
          <a:prstGeom prst="rect">
            <a:avLst/>
          </a:prstGeom>
        </p:spPr>
      </p:pic>
      <p:sp>
        <p:nvSpPr>
          <p:cNvPr id="5" name="TextBox 4">
            <a:extLst>
              <a:ext uri="{FF2B5EF4-FFF2-40B4-BE49-F238E27FC236}">
                <a16:creationId xmlns:a16="http://schemas.microsoft.com/office/drawing/2014/main" id="{53D7AA73-F5C7-4068-38F1-270817263C4E}"/>
              </a:ext>
            </a:extLst>
          </p:cNvPr>
          <p:cNvSpPr txBox="1"/>
          <p:nvPr/>
        </p:nvSpPr>
        <p:spPr>
          <a:xfrm>
            <a:off x="8754253" y="3871625"/>
            <a:ext cx="2997469" cy="461665"/>
          </a:xfrm>
          <a:prstGeom prst="rect">
            <a:avLst/>
          </a:prstGeom>
          <a:noFill/>
        </p:spPr>
        <p:txBody>
          <a:bodyPr wrap="square" lIns="91440" tIns="45720" rIns="91440" bIns="45720" rtlCol="0" anchor="t">
            <a:spAutoFit/>
          </a:bodyPr>
          <a:lstStyle/>
          <a:p>
            <a:r>
              <a:rPr lang="en-GB" sz="2400">
                <a:latin typeface="Arial"/>
                <a:cs typeface="Arial"/>
              </a:rPr>
              <a:t>Available at: doi.org/</a:t>
            </a:r>
            <a:endParaRPr lang="en-GB" sz="2400" err="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28352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188BB-FF68-4812-822B-14908427B0D7}"/>
              </a:ext>
            </a:extLst>
          </p:cNvPr>
          <p:cNvSpPr>
            <a:spLocks noGrp="1"/>
          </p:cNvSpPr>
          <p:nvPr>
            <p:ph type="title"/>
          </p:nvPr>
        </p:nvSpPr>
        <p:spPr/>
        <p:txBody>
          <a:bodyPr/>
          <a:lstStyle/>
          <a:p>
            <a:r>
              <a:rPr lang="en-GB"/>
              <a:t>Reference List: journal article</a:t>
            </a:r>
            <a:endParaRPr lang="en-US"/>
          </a:p>
        </p:txBody>
      </p:sp>
      <p:sp>
        <p:nvSpPr>
          <p:cNvPr id="5" name="TextBox 4">
            <a:extLst>
              <a:ext uri="{FF2B5EF4-FFF2-40B4-BE49-F238E27FC236}">
                <a16:creationId xmlns:a16="http://schemas.microsoft.com/office/drawing/2014/main" id="{43831B4E-1ADF-472A-AA75-833593B7786E}"/>
              </a:ext>
            </a:extLst>
          </p:cNvPr>
          <p:cNvSpPr txBox="1"/>
          <p:nvPr/>
        </p:nvSpPr>
        <p:spPr>
          <a:xfrm>
            <a:off x="248712" y="3137171"/>
            <a:ext cx="11715583" cy="2355709"/>
          </a:xfrm>
          <a:prstGeom prst="rect">
            <a:avLst/>
          </a:prstGeom>
          <a:solidFill>
            <a:schemeClr val="accent3">
              <a:lumMod val="20000"/>
              <a:lumOff val="80000"/>
            </a:schemeClr>
          </a:solidFill>
        </p:spPr>
        <p:txBody>
          <a:bodyPr wrap="square" lIns="91440" tIns="45720" rIns="91440" bIns="45720" rtlCol="0" anchor="t">
            <a:spAutoFit/>
          </a:bodyPr>
          <a:lstStyle/>
          <a:p>
            <a:pPr>
              <a:lnSpc>
                <a:spcPct val="120000"/>
              </a:lnSpc>
              <a:spcBef>
                <a:spcPts val="600"/>
              </a:spcBef>
            </a:pPr>
            <a:r>
              <a:rPr lang="en-GB" sz="2400" dirty="0">
                <a:latin typeface="Arial"/>
                <a:ea typeface="+mn-lt"/>
                <a:cs typeface="+mn-lt"/>
              </a:rPr>
              <a:t>Pascoe, K.M., Waterhouse-Bradley, B. and McGinn, T. (2021) 'Systematic literature searching in </a:t>
            </a:r>
            <a:r>
              <a:rPr lang="en-GB" sz="2400" dirty="0">
                <a:latin typeface="Arial"/>
                <a:ea typeface="Calibri Light"/>
                <a:cs typeface="Calibri Light"/>
              </a:rPr>
              <a:t>social</a:t>
            </a:r>
            <a:r>
              <a:rPr lang="en-GB" sz="2400" dirty="0">
                <a:latin typeface="Arial"/>
                <a:ea typeface="+mn-lt"/>
                <a:cs typeface="+mn-lt"/>
              </a:rPr>
              <a:t> work: a practical guide with database appraisal'</a:t>
            </a:r>
            <a:r>
              <a:rPr lang="en-GB" sz="2400" i="1" dirty="0">
                <a:latin typeface="Arial"/>
                <a:ea typeface="+mn-lt"/>
                <a:cs typeface="+mn-lt"/>
              </a:rPr>
              <a:t>, Research on Social Work Practice, </a:t>
            </a:r>
            <a:r>
              <a:rPr lang="en-GB" sz="2400" dirty="0">
                <a:latin typeface="Arial"/>
                <a:ea typeface="+mn-lt"/>
                <a:cs typeface="+mn-lt"/>
              </a:rPr>
              <a:t>31(5), pp. 541-551. Available at: https://doi.org/10.1177/1049731520986857</a:t>
            </a:r>
            <a:endParaRPr lang="en-US">
              <a:latin typeface="Arial"/>
              <a:ea typeface="+mn-lt"/>
              <a:cs typeface="+mn-lt"/>
            </a:endParaRPr>
          </a:p>
          <a:p>
            <a:pPr>
              <a:lnSpc>
                <a:spcPct val="120000"/>
              </a:lnSpc>
              <a:spcBef>
                <a:spcPts val="600"/>
              </a:spcBef>
            </a:pPr>
            <a:endParaRPr lang="en-GB" sz="2400">
              <a:solidFill>
                <a:schemeClr val="bg1"/>
              </a:solidFill>
              <a:ea typeface="+mn-lt"/>
              <a:cs typeface="+mn-lt"/>
            </a:endParaRPr>
          </a:p>
        </p:txBody>
      </p:sp>
      <p:sp>
        <p:nvSpPr>
          <p:cNvPr id="7" name="Content Placeholder 3">
            <a:extLst>
              <a:ext uri="{FF2B5EF4-FFF2-40B4-BE49-F238E27FC236}">
                <a16:creationId xmlns:a16="http://schemas.microsoft.com/office/drawing/2014/main" id="{2E14705B-AFB3-4DAB-AC5B-B6407DBF4490}"/>
              </a:ext>
            </a:extLst>
          </p:cNvPr>
          <p:cNvSpPr txBox="1">
            <a:spLocks/>
          </p:cNvSpPr>
          <p:nvPr/>
        </p:nvSpPr>
        <p:spPr>
          <a:xfrm>
            <a:off x="293452" y="1516736"/>
            <a:ext cx="11634765" cy="1738776"/>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atin typeface="Arial"/>
                <a:cs typeface="Arial"/>
              </a:rPr>
              <a:t>Surname, Initial. (Year of publication) 'Title of article', </a:t>
            </a:r>
            <a:r>
              <a:rPr lang="en-GB" i="1">
                <a:latin typeface="Arial"/>
                <a:cs typeface="Arial"/>
              </a:rPr>
              <a:t>Title of Journal</a:t>
            </a:r>
            <a:r>
              <a:rPr lang="en-GB">
                <a:latin typeface="Arial"/>
                <a:cs typeface="Arial"/>
              </a:rPr>
              <a:t>, Issue information, Page reference. Available at: DOI / URL (Accessed date).</a:t>
            </a:r>
            <a:endParaRPr lang="en-GB" sz="2400">
              <a:latin typeface="Arial"/>
              <a:cs typeface="Arial"/>
            </a:endParaRPr>
          </a:p>
        </p:txBody>
      </p:sp>
      <p:sp>
        <p:nvSpPr>
          <p:cNvPr id="8" name="TextBox 7">
            <a:extLst>
              <a:ext uri="{FF2B5EF4-FFF2-40B4-BE49-F238E27FC236}">
                <a16:creationId xmlns:a16="http://schemas.microsoft.com/office/drawing/2014/main" id="{EA6E9E06-9716-4ABF-999A-4EAE675558BF}"/>
              </a:ext>
            </a:extLst>
          </p:cNvPr>
          <p:cNvSpPr txBox="1"/>
          <p:nvPr/>
        </p:nvSpPr>
        <p:spPr>
          <a:xfrm>
            <a:off x="4138468" y="5223741"/>
            <a:ext cx="7892472" cy="830997"/>
          </a:xfrm>
          <a:prstGeom prst="rect">
            <a:avLst/>
          </a:prstGeom>
          <a:solidFill>
            <a:srgbClr val="FFC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Arial"/>
                <a:cs typeface="Arial"/>
              </a:rPr>
              <a:t>In-Text Citation:</a:t>
            </a:r>
          </a:p>
          <a:p>
            <a:r>
              <a:rPr lang="en-GB" sz="2400">
                <a:latin typeface="Arial"/>
                <a:cs typeface="Calibri Light"/>
              </a:rPr>
              <a:t>(Pascoe, Waterhouse-Bradley and McGuinn, 2021)</a:t>
            </a:r>
          </a:p>
        </p:txBody>
      </p:sp>
    </p:spTree>
    <p:extLst>
      <p:ext uri="{BB962C8B-B14F-4D97-AF65-F5344CB8AC3E}">
        <p14:creationId xmlns:p14="http://schemas.microsoft.com/office/powerpoint/2010/main" val="21205309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454D4-B7D6-4FE7-B5B3-9FDEDC42A12D}"/>
              </a:ext>
            </a:extLst>
          </p:cNvPr>
          <p:cNvSpPr>
            <a:spLocks noGrp="1"/>
          </p:cNvSpPr>
          <p:nvPr>
            <p:ph type="title"/>
          </p:nvPr>
        </p:nvSpPr>
        <p:spPr/>
        <p:txBody>
          <a:bodyPr/>
          <a:lstStyle/>
          <a:p>
            <a:r>
              <a:rPr lang="en-GB"/>
              <a:t>Finding the information</a:t>
            </a:r>
          </a:p>
        </p:txBody>
      </p:sp>
      <p:pic>
        <p:nvPicPr>
          <p:cNvPr id="4" name="Picture 4" descr="Graphical user interface, text, application, email&#10;&#10;Description automatically generated">
            <a:extLst>
              <a:ext uri="{FF2B5EF4-FFF2-40B4-BE49-F238E27FC236}">
                <a16:creationId xmlns:a16="http://schemas.microsoft.com/office/drawing/2014/main" id="{AC5F8CB3-63D6-440A-AEBD-0C1373E3AC2A}"/>
              </a:ext>
            </a:extLst>
          </p:cNvPr>
          <p:cNvPicPr>
            <a:picLocks noGrp="1" noChangeAspect="1"/>
          </p:cNvPicPr>
          <p:nvPr>
            <p:ph sz="quarter" idx="10"/>
          </p:nvPr>
        </p:nvPicPr>
        <p:blipFill>
          <a:blip r:embed="rId2"/>
          <a:stretch>
            <a:fillRect/>
          </a:stretch>
        </p:blipFill>
        <p:spPr>
          <a:xfrm>
            <a:off x="757238" y="1764733"/>
            <a:ext cx="10972800" cy="3562350"/>
          </a:xfrm>
        </p:spPr>
      </p:pic>
      <p:cxnSp>
        <p:nvCxnSpPr>
          <p:cNvPr id="6" name="Straight Arrow Connector 5">
            <a:extLst>
              <a:ext uri="{FF2B5EF4-FFF2-40B4-BE49-F238E27FC236}">
                <a16:creationId xmlns:a16="http://schemas.microsoft.com/office/drawing/2014/main" id="{EADA1EA4-E53A-4B55-BABB-756D173D9D15}"/>
              </a:ext>
            </a:extLst>
          </p:cNvPr>
          <p:cNvCxnSpPr/>
          <p:nvPr/>
        </p:nvCxnSpPr>
        <p:spPr>
          <a:xfrm>
            <a:off x="3314700" y="1543050"/>
            <a:ext cx="733425" cy="5810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C97C8FBC-4A74-41D0-BD1C-E7590F75E906}"/>
              </a:ext>
            </a:extLst>
          </p:cNvPr>
          <p:cNvCxnSpPr>
            <a:cxnSpLocks/>
          </p:cNvCxnSpPr>
          <p:nvPr/>
        </p:nvCxnSpPr>
        <p:spPr>
          <a:xfrm flipV="1">
            <a:off x="844470" y="2820561"/>
            <a:ext cx="1453145" cy="252273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61E7D5D2-8902-46BF-A370-D516EEAB48FD}"/>
              </a:ext>
            </a:extLst>
          </p:cNvPr>
          <p:cNvCxnSpPr>
            <a:cxnSpLocks/>
          </p:cNvCxnSpPr>
          <p:nvPr/>
        </p:nvCxnSpPr>
        <p:spPr>
          <a:xfrm flipH="1" flipV="1">
            <a:off x="5988668" y="3408324"/>
            <a:ext cx="1317006" cy="235383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177EDDDD-7446-4434-9169-939B5C2DF137}"/>
              </a:ext>
            </a:extLst>
          </p:cNvPr>
          <p:cNvCxnSpPr>
            <a:cxnSpLocks/>
          </p:cNvCxnSpPr>
          <p:nvPr/>
        </p:nvCxnSpPr>
        <p:spPr>
          <a:xfrm flipV="1">
            <a:off x="3076574" y="3400424"/>
            <a:ext cx="828675" cy="23622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86ECCFD7-6927-46A8-BEBB-8A15471C27B4}"/>
              </a:ext>
            </a:extLst>
          </p:cNvPr>
          <p:cNvSpPr txBox="1"/>
          <p:nvPr/>
        </p:nvSpPr>
        <p:spPr>
          <a:xfrm>
            <a:off x="2086440" y="1305854"/>
            <a:ext cx="12935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Article title</a:t>
            </a:r>
            <a:endParaRPr lang="en-US" b="1">
              <a:cs typeface="Calibri Light"/>
            </a:endParaRPr>
          </a:p>
        </p:txBody>
      </p:sp>
      <p:sp>
        <p:nvSpPr>
          <p:cNvPr id="10" name="TextBox 9">
            <a:extLst>
              <a:ext uri="{FF2B5EF4-FFF2-40B4-BE49-F238E27FC236}">
                <a16:creationId xmlns:a16="http://schemas.microsoft.com/office/drawing/2014/main" id="{63566618-A276-4F54-9237-EDFD65D72B33}"/>
              </a:ext>
            </a:extLst>
          </p:cNvPr>
          <p:cNvSpPr txBox="1"/>
          <p:nvPr/>
        </p:nvSpPr>
        <p:spPr>
          <a:xfrm>
            <a:off x="116391" y="5329585"/>
            <a:ext cx="12935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Authors</a:t>
            </a:r>
            <a:endParaRPr lang="en-US">
              <a:cs typeface="Calibri Light"/>
            </a:endParaRPr>
          </a:p>
        </p:txBody>
      </p:sp>
      <p:sp>
        <p:nvSpPr>
          <p:cNvPr id="11" name="TextBox 10">
            <a:extLst>
              <a:ext uri="{FF2B5EF4-FFF2-40B4-BE49-F238E27FC236}">
                <a16:creationId xmlns:a16="http://schemas.microsoft.com/office/drawing/2014/main" id="{FDED6D7F-9720-4B1E-99A0-C13BFC764DB8}"/>
              </a:ext>
            </a:extLst>
          </p:cNvPr>
          <p:cNvSpPr txBox="1"/>
          <p:nvPr/>
        </p:nvSpPr>
        <p:spPr>
          <a:xfrm>
            <a:off x="2486025" y="5766341"/>
            <a:ext cx="12935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Journal</a:t>
            </a:r>
            <a:r>
              <a:rPr lang="en-GB"/>
              <a:t> </a:t>
            </a:r>
            <a:r>
              <a:rPr lang="en-GB" b="1"/>
              <a:t>title</a:t>
            </a:r>
            <a:endParaRPr lang="en-US" b="1">
              <a:cs typeface="Calibri Light"/>
            </a:endParaRPr>
          </a:p>
        </p:txBody>
      </p:sp>
      <p:sp>
        <p:nvSpPr>
          <p:cNvPr id="12" name="TextBox 11">
            <a:extLst>
              <a:ext uri="{FF2B5EF4-FFF2-40B4-BE49-F238E27FC236}">
                <a16:creationId xmlns:a16="http://schemas.microsoft.com/office/drawing/2014/main" id="{196D3518-CD5A-4D37-80A6-C1E022F88C58}"/>
              </a:ext>
            </a:extLst>
          </p:cNvPr>
          <p:cNvSpPr txBox="1"/>
          <p:nvPr/>
        </p:nvSpPr>
        <p:spPr>
          <a:xfrm>
            <a:off x="6918634" y="5766341"/>
            <a:ext cx="278966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Date &amp; issue information</a:t>
            </a:r>
            <a:endParaRPr lang="en-GB" b="1">
              <a:cs typeface="Calibri Light"/>
            </a:endParaRPr>
          </a:p>
        </p:txBody>
      </p:sp>
      <p:sp>
        <p:nvSpPr>
          <p:cNvPr id="14" name="Oval 13">
            <a:extLst>
              <a:ext uri="{FF2B5EF4-FFF2-40B4-BE49-F238E27FC236}">
                <a16:creationId xmlns:a16="http://schemas.microsoft.com/office/drawing/2014/main" id="{54FB9CC0-FAB4-4649-ACC3-EF5BE0BCF697}"/>
              </a:ext>
            </a:extLst>
          </p:cNvPr>
          <p:cNvSpPr/>
          <p:nvPr/>
        </p:nvSpPr>
        <p:spPr>
          <a:xfrm>
            <a:off x="7277100" y="4476750"/>
            <a:ext cx="914400" cy="9144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990174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EB9F6-B260-43B5-8015-D51E959E6F8C}"/>
              </a:ext>
            </a:extLst>
          </p:cNvPr>
          <p:cNvSpPr>
            <a:spLocks noGrp="1"/>
          </p:cNvSpPr>
          <p:nvPr>
            <p:ph type="title"/>
          </p:nvPr>
        </p:nvSpPr>
        <p:spPr/>
        <p:txBody>
          <a:bodyPr/>
          <a:lstStyle/>
          <a:p>
            <a:r>
              <a:rPr lang="en-GB"/>
              <a:t>Citation</a:t>
            </a:r>
          </a:p>
        </p:txBody>
      </p:sp>
      <p:pic>
        <p:nvPicPr>
          <p:cNvPr id="4" name="Picture 4" descr="Graphical user interface, text, application, email&#10;&#10;Description automatically generated">
            <a:extLst>
              <a:ext uri="{FF2B5EF4-FFF2-40B4-BE49-F238E27FC236}">
                <a16:creationId xmlns:a16="http://schemas.microsoft.com/office/drawing/2014/main" id="{5D992F4C-CD80-4889-AE0B-FE48A486F001}"/>
              </a:ext>
            </a:extLst>
          </p:cNvPr>
          <p:cNvPicPr>
            <a:picLocks noGrp="1" noChangeAspect="1"/>
          </p:cNvPicPr>
          <p:nvPr>
            <p:ph sz="quarter" idx="10"/>
          </p:nvPr>
        </p:nvPicPr>
        <p:blipFill>
          <a:blip r:embed="rId2"/>
          <a:stretch>
            <a:fillRect/>
          </a:stretch>
        </p:blipFill>
        <p:spPr>
          <a:xfrm>
            <a:off x="385042" y="1962015"/>
            <a:ext cx="11325225" cy="3743325"/>
          </a:xfrm>
        </p:spPr>
      </p:pic>
      <p:sp>
        <p:nvSpPr>
          <p:cNvPr id="5" name="Oval 4">
            <a:extLst>
              <a:ext uri="{FF2B5EF4-FFF2-40B4-BE49-F238E27FC236}">
                <a16:creationId xmlns:a16="http://schemas.microsoft.com/office/drawing/2014/main" id="{6A911CC0-E72B-4F44-B179-00601A0BB0CD}"/>
              </a:ext>
            </a:extLst>
          </p:cNvPr>
          <p:cNvSpPr/>
          <p:nvPr/>
        </p:nvSpPr>
        <p:spPr>
          <a:xfrm>
            <a:off x="6991350" y="1876425"/>
            <a:ext cx="914400" cy="9144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A1E25ACD-BD0D-42F6-8567-37FAAF95B14B}"/>
              </a:ext>
            </a:extLst>
          </p:cNvPr>
          <p:cNvSpPr/>
          <p:nvPr/>
        </p:nvSpPr>
        <p:spPr>
          <a:xfrm>
            <a:off x="609600" y="3371850"/>
            <a:ext cx="2238375" cy="84772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207B3A86-8518-462E-B364-1A5EBBD8C178}"/>
              </a:ext>
            </a:extLst>
          </p:cNvPr>
          <p:cNvSpPr/>
          <p:nvPr/>
        </p:nvSpPr>
        <p:spPr>
          <a:xfrm>
            <a:off x="3770169" y="4814742"/>
            <a:ext cx="7506853" cy="71812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51325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F0C41-2CDF-CC8E-6CFA-BEF95749A19A}"/>
              </a:ext>
            </a:extLst>
          </p:cNvPr>
          <p:cNvSpPr>
            <a:spLocks noGrp="1"/>
          </p:cNvSpPr>
          <p:nvPr>
            <p:ph type="title"/>
          </p:nvPr>
        </p:nvSpPr>
        <p:spPr/>
        <p:txBody>
          <a:bodyPr/>
          <a:lstStyle/>
          <a:p>
            <a:r>
              <a:rPr lang="en-GB"/>
              <a:t>Finding the Information</a:t>
            </a:r>
          </a:p>
        </p:txBody>
      </p:sp>
      <p:pic>
        <p:nvPicPr>
          <p:cNvPr id="4" name="Picture 4" descr="Graphical user interface, text, application, email&#10;&#10;Description automatically generated">
            <a:extLst>
              <a:ext uri="{FF2B5EF4-FFF2-40B4-BE49-F238E27FC236}">
                <a16:creationId xmlns:a16="http://schemas.microsoft.com/office/drawing/2014/main" id="{495C0F9C-353C-F3D2-0DB1-E9795845BCA2}"/>
              </a:ext>
            </a:extLst>
          </p:cNvPr>
          <p:cNvPicPr>
            <a:picLocks noGrp="1" noChangeAspect="1"/>
          </p:cNvPicPr>
          <p:nvPr>
            <p:ph sz="quarter" idx="10"/>
          </p:nvPr>
        </p:nvPicPr>
        <p:blipFill>
          <a:blip r:embed="rId2"/>
          <a:stretch>
            <a:fillRect/>
          </a:stretch>
        </p:blipFill>
        <p:spPr>
          <a:xfrm>
            <a:off x="1464956" y="1346201"/>
            <a:ext cx="9754214" cy="4820102"/>
          </a:xfrm>
        </p:spPr>
      </p:pic>
    </p:spTree>
    <p:extLst>
      <p:ext uri="{BB962C8B-B14F-4D97-AF65-F5344CB8AC3E}">
        <p14:creationId xmlns:p14="http://schemas.microsoft.com/office/powerpoint/2010/main" val="37978747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BFA0C-762D-7B50-3C3B-DA663C4EEDA4}"/>
              </a:ext>
            </a:extLst>
          </p:cNvPr>
          <p:cNvSpPr>
            <a:spLocks noGrp="1"/>
          </p:cNvSpPr>
          <p:nvPr>
            <p:ph type="title"/>
          </p:nvPr>
        </p:nvSpPr>
        <p:spPr/>
        <p:txBody>
          <a:bodyPr/>
          <a:lstStyle/>
          <a:p>
            <a:r>
              <a:rPr lang="en-GB" dirty="0">
                <a:cs typeface="Calibri Light"/>
              </a:rPr>
              <a:t>Streamed Content</a:t>
            </a:r>
            <a:endParaRPr lang="en-GB" dirty="0"/>
          </a:p>
        </p:txBody>
      </p:sp>
      <p:sp>
        <p:nvSpPr>
          <p:cNvPr id="3" name="Content Placeholder 2">
            <a:extLst>
              <a:ext uri="{FF2B5EF4-FFF2-40B4-BE49-F238E27FC236}">
                <a16:creationId xmlns:a16="http://schemas.microsoft.com/office/drawing/2014/main" id="{E368AB34-1F34-95E4-1434-D4F8C914C5BE}"/>
              </a:ext>
            </a:extLst>
          </p:cNvPr>
          <p:cNvSpPr>
            <a:spLocks noGrp="1"/>
          </p:cNvSpPr>
          <p:nvPr>
            <p:ph sz="quarter" idx="10"/>
          </p:nvPr>
        </p:nvSpPr>
        <p:spPr>
          <a:xfrm>
            <a:off x="259515" y="1534536"/>
            <a:ext cx="12077064" cy="3038495"/>
          </a:xfrm>
        </p:spPr>
        <p:txBody>
          <a:bodyPr vert="horz" lIns="91440" tIns="45720" rIns="91440" bIns="45720" rtlCol="0" anchor="t">
            <a:normAutofit lnSpcReduction="10000"/>
          </a:bodyPr>
          <a:lstStyle/>
          <a:p>
            <a:pPr>
              <a:buFont typeface="Arial"/>
              <a:buChar char="•"/>
            </a:pPr>
            <a:r>
              <a:rPr lang="en-GB" sz="2400" dirty="0">
                <a:latin typeface="Arial"/>
                <a:ea typeface="+mn-lt"/>
                <a:cs typeface="+mn-lt"/>
              </a:rPr>
              <a:t>Title of episode (in single quotation marks) if known; if not, use series title</a:t>
            </a:r>
            <a:endParaRPr lang="en-US" sz="2400">
              <a:latin typeface="Arial"/>
              <a:cs typeface="Arial"/>
            </a:endParaRPr>
          </a:p>
          <a:p>
            <a:pPr>
              <a:buFont typeface="Arial"/>
              <a:buChar char="•"/>
            </a:pPr>
            <a:r>
              <a:rPr lang="en-GB" sz="2400" dirty="0">
                <a:latin typeface="Arial"/>
                <a:ea typeface="+mn-lt"/>
                <a:cs typeface="+mn-lt"/>
              </a:rPr>
              <a:t>Year of original broadcast (in round brackets)</a:t>
            </a:r>
            <a:endParaRPr lang="en-GB" sz="2400">
              <a:latin typeface="Arial"/>
              <a:cs typeface="Arial"/>
            </a:endParaRPr>
          </a:p>
          <a:p>
            <a:pPr>
              <a:buFont typeface="Arial"/>
              <a:buChar char="•"/>
            </a:pPr>
            <a:r>
              <a:rPr lang="en-GB" sz="2400" dirty="0">
                <a:latin typeface="Arial"/>
                <a:ea typeface="+mn-lt"/>
                <a:cs typeface="+mn-lt"/>
              </a:rPr>
              <a:t>Title of series/season (in italics)</a:t>
            </a:r>
            <a:endParaRPr lang="en-GB" sz="2400">
              <a:latin typeface="Arial"/>
              <a:cs typeface="Arial"/>
            </a:endParaRPr>
          </a:p>
          <a:p>
            <a:pPr>
              <a:buFont typeface="Arial"/>
              <a:buChar char="•"/>
            </a:pPr>
            <a:r>
              <a:rPr lang="en-GB" sz="2400" dirty="0">
                <a:latin typeface="Arial"/>
                <a:ea typeface="+mn-lt"/>
                <a:cs typeface="+mn-lt"/>
              </a:rPr>
              <a:t>Series/season and episode numbers, or day month (if available)</a:t>
            </a:r>
            <a:endParaRPr lang="en-GB" sz="2400">
              <a:latin typeface="Arial"/>
              <a:cs typeface="Arial"/>
            </a:endParaRPr>
          </a:p>
          <a:p>
            <a:pPr>
              <a:buFont typeface="Arial"/>
              <a:buChar char="•"/>
            </a:pPr>
            <a:r>
              <a:rPr lang="en-GB" sz="2400" dirty="0">
                <a:latin typeface="Arial"/>
                <a:ea typeface="+mn-lt"/>
                <a:cs typeface="+mn-lt"/>
              </a:rPr>
              <a:t>Production company</a:t>
            </a:r>
            <a:endParaRPr lang="en-GB" sz="2400">
              <a:latin typeface="Arial"/>
              <a:cs typeface="Arial"/>
            </a:endParaRPr>
          </a:p>
          <a:p>
            <a:pPr>
              <a:buFont typeface="Arial"/>
              <a:buChar char="•"/>
            </a:pPr>
            <a:r>
              <a:rPr lang="en-GB" sz="2400" dirty="0">
                <a:latin typeface="Arial"/>
                <a:ea typeface="+mn-lt"/>
                <a:cs typeface="+mn-lt"/>
              </a:rPr>
              <a:t>Available at: Name of streaming service / link to homepage site (if available)</a:t>
            </a:r>
            <a:endParaRPr lang="en-GB" sz="2400" dirty="0">
              <a:latin typeface="Arial"/>
              <a:cs typeface="Arial"/>
            </a:endParaRPr>
          </a:p>
          <a:p>
            <a:pPr>
              <a:buFont typeface="Arial"/>
              <a:buChar char="•"/>
            </a:pPr>
            <a:r>
              <a:rPr lang="en-GB" sz="2400" dirty="0">
                <a:latin typeface="Arial"/>
                <a:ea typeface="+mn-lt"/>
                <a:cs typeface="+mn-lt"/>
              </a:rPr>
              <a:t>(Accessed: date)</a:t>
            </a:r>
            <a:endParaRPr lang="en-GB" sz="2400">
              <a:latin typeface="Arial"/>
              <a:cs typeface="Arial"/>
            </a:endParaRPr>
          </a:p>
          <a:p>
            <a:pPr marL="0" indent="0">
              <a:buNone/>
            </a:pPr>
            <a:endParaRPr lang="en-GB" dirty="0">
              <a:latin typeface="Arial"/>
              <a:cs typeface="Calibri" panose="020F0502020204030204"/>
            </a:endParaRPr>
          </a:p>
          <a:p>
            <a:pPr marL="0" indent="0">
              <a:buNone/>
            </a:pPr>
            <a:endParaRPr lang="en-GB" dirty="0">
              <a:latin typeface="Arial"/>
              <a:ea typeface="+mn-lt"/>
              <a:cs typeface="+mn-lt"/>
            </a:endParaRPr>
          </a:p>
        </p:txBody>
      </p:sp>
      <p:sp>
        <p:nvSpPr>
          <p:cNvPr id="4" name="TextBox 3">
            <a:extLst>
              <a:ext uri="{FF2B5EF4-FFF2-40B4-BE49-F238E27FC236}">
                <a16:creationId xmlns:a16="http://schemas.microsoft.com/office/drawing/2014/main" id="{633C9FA0-0C1F-7C98-DFE0-80557696E286}"/>
              </a:ext>
            </a:extLst>
          </p:cNvPr>
          <p:cNvSpPr txBox="1"/>
          <p:nvPr/>
        </p:nvSpPr>
        <p:spPr>
          <a:xfrm>
            <a:off x="438726" y="4675909"/>
            <a:ext cx="11674475" cy="1587101"/>
          </a:xfrm>
          <a:prstGeom prst="rect">
            <a:avLst/>
          </a:prstGeom>
          <a:noFill/>
          <a:ln w="28575">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sz="2400" b="1" dirty="0">
                <a:solidFill>
                  <a:schemeClr val="accent1"/>
                </a:solidFill>
                <a:latin typeface="Arial"/>
                <a:cs typeface="Arial"/>
              </a:rPr>
              <a:t>Example:</a:t>
            </a:r>
            <a:endParaRPr lang="en-US" sz="2400" b="1" dirty="0">
              <a:solidFill>
                <a:schemeClr val="accent1"/>
              </a:solidFill>
              <a:ea typeface="+mn-lt"/>
              <a:cs typeface="+mn-lt"/>
            </a:endParaRPr>
          </a:p>
          <a:p>
            <a:pPr>
              <a:lnSpc>
                <a:spcPct val="90000"/>
              </a:lnSpc>
              <a:spcBef>
                <a:spcPts val="1000"/>
              </a:spcBef>
            </a:pPr>
            <a:r>
              <a:rPr lang="en-GB" sz="2400" dirty="0">
                <a:latin typeface="Arial"/>
                <a:cs typeface="Arial"/>
              </a:rPr>
              <a:t>'Papa' (2022) </a:t>
            </a:r>
            <a:r>
              <a:rPr lang="en-GB" sz="2400" i="1" dirty="0">
                <a:latin typeface="Arial"/>
                <a:cs typeface="Arial"/>
              </a:rPr>
              <a:t>Stranger Things, </a:t>
            </a:r>
            <a:r>
              <a:rPr lang="en-GB" sz="2400" dirty="0">
                <a:latin typeface="Arial"/>
                <a:cs typeface="Arial"/>
              </a:rPr>
              <a:t>season 4, episode 8. Netflix. Available at: </a:t>
            </a:r>
            <a:r>
              <a:rPr lang="en-GB" sz="2400" dirty="0">
                <a:latin typeface="Arial"/>
                <a:cs typeface="Arial"/>
                <a:hlinkClick r:id="rId2"/>
              </a:rPr>
              <a:t>https://www.netflix.com/gb/title/80057281</a:t>
            </a:r>
            <a:r>
              <a:rPr lang="en-GB" sz="2400" dirty="0">
                <a:latin typeface="Arial"/>
                <a:cs typeface="Arial"/>
              </a:rPr>
              <a:t> (Accessed: 20 Oct 2022).</a:t>
            </a:r>
            <a:endParaRPr lang="en-US" sz="2400">
              <a:ea typeface="+mn-lt"/>
              <a:cs typeface="+mn-lt"/>
            </a:endParaRPr>
          </a:p>
          <a:p>
            <a:pPr algn="l"/>
            <a:endParaRPr lang="en-GB" sz="2400" dirty="0">
              <a:cs typeface="Calibri Light"/>
            </a:endParaRPr>
          </a:p>
        </p:txBody>
      </p:sp>
    </p:spTree>
    <p:extLst>
      <p:ext uri="{BB962C8B-B14F-4D97-AF65-F5344CB8AC3E}">
        <p14:creationId xmlns:p14="http://schemas.microsoft.com/office/powerpoint/2010/main" val="34475477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09D84-5FB6-4980-5668-E7F015F134D1}"/>
              </a:ext>
            </a:extLst>
          </p:cNvPr>
          <p:cNvSpPr>
            <a:spLocks noGrp="1"/>
          </p:cNvSpPr>
          <p:nvPr>
            <p:ph type="title"/>
          </p:nvPr>
        </p:nvSpPr>
        <p:spPr/>
        <p:txBody>
          <a:bodyPr/>
          <a:lstStyle/>
          <a:p>
            <a:r>
              <a:rPr lang="en-GB"/>
              <a:t>Reference List Example</a:t>
            </a:r>
          </a:p>
        </p:txBody>
      </p:sp>
      <p:sp>
        <p:nvSpPr>
          <p:cNvPr id="3" name="Content Placeholder 2">
            <a:extLst>
              <a:ext uri="{FF2B5EF4-FFF2-40B4-BE49-F238E27FC236}">
                <a16:creationId xmlns:a16="http://schemas.microsoft.com/office/drawing/2014/main" id="{63F4B45B-5FE1-2F55-3DAF-2552B35B9B12}"/>
              </a:ext>
            </a:extLst>
          </p:cNvPr>
          <p:cNvSpPr>
            <a:spLocks noGrp="1"/>
          </p:cNvSpPr>
          <p:nvPr>
            <p:ph sz="quarter" idx="10"/>
          </p:nvPr>
        </p:nvSpPr>
        <p:spPr>
          <a:xfrm>
            <a:off x="216306" y="1385646"/>
            <a:ext cx="11869244" cy="4762146"/>
          </a:xfrm>
        </p:spPr>
        <p:txBody>
          <a:bodyPr vert="horz" lIns="91440" tIns="45720" rIns="91440" bIns="45720" rtlCol="0" anchor="t">
            <a:normAutofit fontScale="85000" lnSpcReduction="20000"/>
          </a:bodyPr>
          <a:lstStyle/>
          <a:p>
            <a:pPr marL="0" indent="0">
              <a:buNone/>
            </a:pPr>
            <a:r>
              <a:rPr lang="en-GB" sz="2400" dirty="0">
                <a:latin typeface="Arial"/>
                <a:cs typeface="Calibri"/>
              </a:rPr>
              <a:t>Cottrell, S. (2019) </a:t>
            </a:r>
            <a:r>
              <a:rPr lang="en-GB" sz="2400" i="1" dirty="0">
                <a:latin typeface="Arial"/>
                <a:cs typeface="Calibri"/>
              </a:rPr>
              <a:t>The study skills handbook. </a:t>
            </a:r>
            <a:r>
              <a:rPr lang="en-GB" sz="2400" dirty="0">
                <a:latin typeface="Arial"/>
                <a:cs typeface="Calibri"/>
              </a:rPr>
              <a:t>5th edn. London: Red Globe Press</a:t>
            </a:r>
          </a:p>
          <a:p>
            <a:pPr marL="0" indent="0">
              <a:buNone/>
            </a:pPr>
            <a:endParaRPr lang="en-GB" sz="2400" dirty="0">
              <a:latin typeface="Arial"/>
              <a:cs typeface="Calibri" panose="020F0502020204030204" pitchFamily="34" charset="0"/>
            </a:endParaRPr>
          </a:p>
          <a:p>
            <a:pPr marL="0" indent="0">
              <a:buNone/>
            </a:pPr>
            <a:r>
              <a:rPr lang="en-GB" sz="2400" dirty="0">
                <a:latin typeface="Arial"/>
                <a:cs typeface="Calibri"/>
              </a:rPr>
              <a:t>Holford, A. (2022) </a:t>
            </a:r>
            <a:r>
              <a:rPr lang="en-GB" sz="2400" i="1" dirty="0">
                <a:latin typeface="Arial"/>
                <a:cs typeface="Calibri"/>
              </a:rPr>
              <a:t>Student loans: would a graduate tax be a better option? </a:t>
            </a:r>
            <a:r>
              <a:rPr lang="en-GB" sz="2400" dirty="0">
                <a:latin typeface="Arial"/>
                <a:cs typeface="Calibri"/>
              </a:rPr>
              <a:t>Available at: </a:t>
            </a:r>
            <a:r>
              <a:rPr lang="en-GB" sz="2400">
                <a:latin typeface="Arial"/>
                <a:ea typeface="+mn-lt"/>
                <a:cs typeface="Calibri"/>
              </a:rPr>
              <a:t>https://theconversation.com/student-loans-would-a-graduate-tax-be-a-better-option-179253</a:t>
            </a:r>
            <a:r>
              <a:rPr lang="en-GB" sz="2400" dirty="0">
                <a:latin typeface="Arial"/>
                <a:ea typeface="+mn-lt"/>
                <a:cs typeface="Calibri"/>
              </a:rPr>
              <a:t> (Accessed: 26 May 2022).</a:t>
            </a:r>
          </a:p>
          <a:p>
            <a:endParaRPr lang="en-GB" sz="2400" dirty="0">
              <a:latin typeface="Arial"/>
              <a:ea typeface="+mn-lt"/>
              <a:cs typeface="Calibri" panose="020F0502020204030204" pitchFamily="34" charset="0"/>
            </a:endParaRPr>
          </a:p>
          <a:p>
            <a:pPr marL="0" indent="0">
              <a:buNone/>
            </a:pPr>
            <a:r>
              <a:rPr lang="en-GB" sz="2400" dirty="0">
                <a:latin typeface="Arial"/>
                <a:cs typeface="Calibri"/>
              </a:rPr>
              <a:t>‘Papa’(2022) </a:t>
            </a:r>
            <a:r>
              <a:rPr lang="en-GB" sz="2400" i="1" dirty="0">
                <a:latin typeface="Arial"/>
                <a:cs typeface="Calibri"/>
              </a:rPr>
              <a:t>Stranger Things, </a:t>
            </a:r>
            <a:r>
              <a:rPr lang="en-GB" sz="2400" dirty="0">
                <a:latin typeface="Arial"/>
                <a:cs typeface="Calibri"/>
              </a:rPr>
              <a:t>season 4, episode 8. Netflix. Available at: https://www.netflix.com/gb/title/80057281 (Accessed: 20 Oct 2022).</a:t>
            </a:r>
            <a:endParaRPr lang="en-US" sz="2400">
              <a:latin typeface="Arial"/>
              <a:ea typeface="+mn-lt"/>
              <a:cs typeface="Calibri"/>
            </a:endParaRPr>
          </a:p>
          <a:p>
            <a:endParaRPr lang="en-GB" sz="2400" dirty="0">
              <a:latin typeface="Arial"/>
              <a:ea typeface="Calibri" panose="020F0502020204030204" pitchFamily="34" charset="0"/>
              <a:cs typeface="Calibri" panose="020F0502020204030204" pitchFamily="34" charset="0"/>
            </a:endParaRPr>
          </a:p>
          <a:p>
            <a:pPr marL="0" indent="0">
              <a:buNone/>
            </a:pPr>
            <a:r>
              <a:rPr lang="en-GB" sz="2400" dirty="0">
                <a:latin typeface="Arial"/>
                <a:cs typeface="Calibri"/>
              </a:rPr>
              <a:t>Pascoe, K.M., Waterhouse-Bradley, B., and McGinn, T. (2021) 'Systematic literature searching in social work: a practical guide with database appraisal’, </a:t>
            </a:r>
            <a:r>
              <a:rPr lang="en-GB" sz="2400" i="1" dirty="0">
                <a:latin typeface="Arial"/>
                <a:cs typeface="Calibri"/>
              </a:rPr>
              <a:t>Research on Social Work Practice</a:t>
            </a:r>
            <a:r>
              <a:rPr lang="en-GB" sz="2400" dirty="0">
                <a:latin typeface="Arial"/>
                <a:cs typeface="Calibri"/>
              </a:rPr>
              <a:t>, 31(5), pp. 541–551. Available at: doi:10.1177/1049731520986857</a:t>
            </a:r>
            <a:endParaRPr lang="en-GB" sz="2400">
              <a:latin typeface="Arial"/>
              <a:ea typeface="+mn-lt"/>
              <a:cs typeface="Calibri"/>
            </a:endParaRPr>
          </a:p>
          <a:p>
            <a:endParaRPr lang="en-GB" sz="2400" dirty="0">
              <a:latin typeface="Arial"/>
              <a:ea typeface="Calibri" panose="020F0502020204030204" pitchFamily="34" charset="0"/>
              <a:cs typeface="Calibri" panose="020F0502020204030204" pitchFamily="34" charset="0"/>
            </a:endParaRPr>
          </a:p>
          <a:p>
            <a:pPr marL="0" indent="0">
              <a:buNone/>
            </a:pPr>
            <a:r>
              <a:rPr lang="en-GB" sz="2400" dirty="0">
                <a:latin typeface="Arial"/>
                <a:cs typeface="Calibri"/>
              </a:rPr>
              <a:t>Thompson, P. (2017) 'Communication technology use and study skills', </a:t>
            </a:r>
            <a:r>
              <a:rPr lang="en-GB" sz="2400" i="1" dirty="0">
                <a:latin typeface="Arial"/>
                <a:cs typeface="Calibri"/>
              </a:rPr>
              <a:t>Active Learning in Higher Education, </a:t>
            </a:r>
            <a:r>
              <a:rPr lang="en-GB" sz="2400" dirty="0">
                <a:latin typeface="Arial"/>
                <a:cs typeface="Calibri"/>
              </a:rPr>
              <a:t>18(3), pp. 257-270. Available at: </a:t>
            </a:r>
            <a:r>
              <a:rPr lang="en-GB" sz="2400" err="1">
                <a:latin typeface="Arial"/>
                <a:cs typeface="Calibri"/>
              </a:rPr>
              <a:t>doi</a:t>
            </a:r>
            <a:r>
              <a:rPr lang="en-GB" sz="2400" dirty="0">
                <a:latin typeface="Arial"/>
                <a:cs typeface="Calibri"/>
              </a:rPr>
              <a:t>: 10.1177/1469787417715204</a:t>
            </a:r>
            <a:endParaRPr lang="en-GB" sz="2400">
              <a:latin typeface="Arial"/>
              <a:ea typeface="+mn-lt"/>
              <a:cs typeface="Calibri"/>
            </a:endParaRPr>
          </a:p>
          <a:p>
            <a:pPr marL="0" indent="0">
              <a:buNone/>
            </a:pPr>
            <a:endParaRPr lang="en-GB" sz="2400" dirty="0">
              <a:latin typeface="Calibri" panose="020F0502020204030204" pitchFamily="34" charset="0"/>
              <a:cs typeface="Calibri" panose="020F0502020204030204" pitchFamily="34" charset="0"/>
            </a:endParaRPr>
          </a:p>
          <a:p>
            <a:pPr marL="0" indent="0">
              <a:buNone/>
            </a:pPr>
            <a:endParaRPr lang="en-GB" sz="2000" dirty="0">
              <a:latin typeface="Arial"/>
              <a:cs typeface="Calibri Light"/>
            </a:endParaRPr>
          </a:p>
          <a:p>
            <a:pPr marL="0" indent="0">
              <a:buNone/>
            </a:pPr>
            <a:endParaRPr lang="en-GB" i="1" dirty="0">
              <a:cs typeface="Calibri Light"/>
            </a:endParaRPr>
          </a:p>
        </p:txBody>
      </p:sp>
      <p:sp>
        <p:nvSpPr>
          <p:cNvPr id="4" name="TextBox 3">
            <a:extLst>
              <a:ext uri="{FF2B5EF4-FFF2-40B4-BE49-F238E27FC236}">
                <a16:creationId xmlns:a16="http://schemas.microsoft.com/office/drawing/2014/main" id="{1BDD453C-9874-A5A9-A47B-83DC6DF07B01}"/>
              </a:ext>
            </a:extLst>
          </p:cNvPr>
          <p:cNvSpPr txBox="1"/>
          <p:nvPr/>
        </p:nvSpPr>
        <p:spPr>
          <a:xfrm>
            <a:off x="9033856" y="5920495"/>
            <a:ext cx="320501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solidFill>
                  <a:schemeClr val="accent1"/>
                </a:solidFill>
              </a:rPr>
              <a:t>N.B. Alphabetical Order</a:t>
            </a:r>
            <a:endParaRPr lang="en-US" sz="2400" b="1">
              <a:solidFill>
                <a:schemeClr val="accent1"/>
              </a:solidFill>
              <a:cs typeface="Calibri Light"/>
            </a:endParaRPr>
          </a:p>
        </p:txBody>
      </p:sp>
    </p:spTree>
    <p:extLst>
      <p:ext uri="{BB962C8B-B14F-4D97-AF65-F5344CB8AC3E}">
        <p14:creationId xmlns:p14="http://schemas.microsoft.com/office/powerpoint/2010/main" val="30766774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imeline&#10;&#10;Description automatically generated">
            <a:extLst>
              <a:ext uri="{FF2B5EF4-FFF2-40B4-BE49-F238E27FC236}">
                <a16:creationId xmlns:a16="http://schemas.microsoft.com/office/drawing/2014/main" id="{E45278CE-0014-9905-891A-7C91057E4AA3}"/>
              </a:ext>
            </a:extLst>
          </p:cNvPr>
          <p:cNvPicPr>
            <a:picLocks noChangeAspect="1"/>
          </p:cNvPicPr>
          <p:nvPr/>
        </p:nvPicPr>
        <p:blipFill>
          <a:blip r:embed="rId2"/>
          <a:stretch>
            <a:fillRect/>
          </a:stretch>
        </p:blipFill>
        <p:spPr>
          <a:xfrm>
            <a:off x="2952743" y="428788"/>
            <a:ext cx="9116290" cy="6017045"/>
          </a:xfrm>
          <a:prstGeom prst="rect">
            <a:avLst/>
          </a:prstGeom>
        </p:spPr>
      </p:pic>
      <p:sp>
        <p:nvSpPr>
          <p:cNvPr id="3" name="TextBox 2">
            <a:extLst>
              <a:ext uri="{FF2B5EF4-FFF2-40B4-BE49-F238E27FC236}">
                <a16:creationId xmlns:a16="http://schemas.microsoft.com/office/drawing/2014/main" id="{2C8D9480-1D0F-3347-546F-3B8F99D354BE}"/>
              </a:ext>
            </a:extLst>
          </p:cNvPr>
          <p:cNvSpPr txBox="1"/>
          <p:nvPr/>
        </p:nvSpPr>
        <p:spPr>
          <a:xfrm>
            <a:off x="482203" y="6447235"/>
            <a:ext cx="1078348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ea typeface="+mn-lt"/>
                <a:cs typeface="+mn-lt"/>
              </a:rPr>
              <a:t>This work is licensed and adapted under a </a:t>
            </a:r>
            <a:r>
              <a:rPr lang="en-GB" sz="1400" b="1">
                <a:solidFill>
                  <a:srgbClr val="0563C1"/>
                </a:solidFill>
                <a:ea typeface="+mn-lt"/>
                <a:cs typeface="+mn-lt"/>
                <a:hlinkClick r:id="rId3"/>
              </a:rPr>
              <a:t>Creative Commons Attribution 4.0 International License</a:t>
            </a:r>
            <a:r>
              <a:rPr lang="en-GB" sz="1400">
                <a:ea typeface="+mn-lt"/>
                <a:cs typeface="+mn-lt"/>
              </a:rPr>
              <a:t>. Attribution: </a:t>
            </a:r>
            <a:r>
              <a:rPr lang="en-GB" sz="1400">
                <a:ea typeface="+mn-lt"/>
                <a:cs typeface="+mn-lt"/>
                <a:hlinkClick r:id="rId4"/>
              </a:rPr>
              <a:t>Leeds Beckett University Library.</a:t>
            </a:r>
            <a:endParaRPr lang="en-US" sz="1400">
              <a:cs typeface="Calibri"/>
            </a:endParaRPr>
          </a:p>
        </p:txBody>
      </p:sp>
      <p:sp>
        <p:nvSpPr>
          <p:cNvPr id="4" name="Arrow: Right 3">
            <a:extLst>
              <a:ext uri="{FF2B5EF4-FFF2-40B4-BE49-F238E27FC236}">
                <a16:creationId xmlns:a16="http://schemas.microsoft.com/office/drawing/2014/main" id="{0ADBA9F8-44C9-D23F-46F5-7563A70210EC}"/>
              </a:ext>
            </a:extLst>
          </p:cNvPr>
          <p:cNvSpPr/>
          <p:nvPr/>
        </p:nvSpPr>
        <p:spPr>
          <a:xfrm rot="21000000">
            <a:off x="2548274" y="1467415"/>
            <a:ext cx="1069452" cy="27480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Right 4">
            <a:extLst>
              <a:ext uri="{FF2B5EF4-FFF2-40B4-BE49-F238E27FC236}">
                <a16:creationId xmlns:a16="http://schemas.microsoft.com/office/drawing/2014/main" id="{A8CE74D6-8CA8-24D1-0DC8-0118CD6DF04F}"/>
              </a:ext>
            </a:extLst>
          </p:cNvPr>
          <p:cNvSpPr/>
          <p:nvPr/>
        </p:nvSpPr>
        <p:spPr>
          <a:xfrm rot="-1260000">
            <a:off x="2682937" y="2648178"/>
            <a:ext cx="5569052" cy="26174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809C76F5-B3A7-0277-60FF-8DFDC81DF58D}"/>
              </a:ext>
            </a:extLst>
          </p:cNvPr>
          <p:cNvSpPr txBox="1"/>
          <p:nvPr/>
        </p:nvSpPr>
        <p:spPr>
          <a:xfrm>
            <a:off x="221225" y="1657464"/>
            <a:ext cx="273870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cs typeface="Calibri"/>
              </a:rPr>
              <a:t>1. In-text citation </a:t>
            </a:r>
            <a:endParaRPr lang="en-GB" sz="2400">
              <a:cs typeface="Calibri"/>
            </a:endParaRPr>
          </a:p>
        </p:txBody>
      </p:sp>
      <p:sp>
        <p:nvSpPr>
          <p:cNvPr id="7" name="TextBox 6">
            <a:extLst>
              <a:ext uri="{FF2B5EF4-FFF2-40B4-BE49-F238E27FC236}">
                <a16:creationId xmlns:a16="http://schemas.microsoft.com/office/drawing/2014/main" id="{E9263A83-88D9-C0E8-447E-DBC322D90293}"/>
              </a:ext>
            </a:extLst>
          </p:cNvPr>
          <p:cNvSpPr txBox="1"/>
          <p:nvPr/>
        </p:nvSpPr>
        <p:spPr>
          <a:xfrm>
            <a:off x="256942" y="3689784"/>
            <a:ext cx="282953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cs typeface="Calibri"/>
              </a:rPr>
              <a:t>2. Full reference list</a:t>
            </a:r>
            <a:endParaRPr lang="en-GB" sz="2400">
              <a:cs typeface="Calibri"/>
            </a:endParaRPr>
          </a:p>
        </p:txBody>
      </p:sp>
      <p:pic>
        <p:nvPicPr>
          <p:cNvPr id="8" name="Picture 8" descr="Graphical user interface, text&#10;&#10;Description automatically generated">
            <a:extLst>
              <a:ext uri="{FF2B5EF4-FFF2-40B4-BE49-F238E27FC236}">
                <a16:creationId xmlns:a16="http://schemas.microsoft.com/office/drawing/2014/main" id="{6CACEC8B-1DFB-E5D4-1E10-C63485D4616D}"/>
              </a:ext>
            </a:extLst>
          </p:cNvPr>
          <p:cNvPicPr>
            <a:picLocks noChangeAspect="1"/>
          </p:cNvPicPr>
          <p:nvPr/>
        </p:nvPicPr>
        <p:blipFill>
          <a:blip r:embed="rId5"/>
          <a:stretch>
            <a:fillRect/>
          </a:stretch>
        </p:blipFill>
        <p:spPr>
          <a:xfrm>
            <a:off x="8379618" y="1313784"/>
            <a:ext cx="3523058" cy="3831573"/>
          </a:xfrm>
          <a:prstGeom prst="rect">
            <a:avLst/>
          </a:prstGeom>
        </p:spPr>
      </p:pic>
      <p:sp>
        <p:nvSpPr>
          <p:cNvPr id="10" name="TextBox 9">
            <a:extLst>
              <a:ext uri="{FF2B5EF4-FFF2-40B4-BE49-F238E27FC236}">
                <a16:creationId xmlns:a16="http://schemas.microsoft.com/office/drawing/2014/main" id="{5E7D66EF-77EF-6B9B-F869-E409DAE790DE}"/>
              </a:ext>
            </a:extLst>
          </p:cNvPr>
          <p:cNvSpPr txBox="1"/>
          <p:nvPr/>
        </p:nvSpPr>
        <p:spPr>
          <a:xfrm>
            <a:off x="221224" y="33720"/>
            <a:ext cx="6965648"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solidFill>
                  <a:srgbClr val="FF0000"/>
                </a:solidFill>
                <a:cs typeface="Calibri"/>
              </a:rPr>
              <a:t>Re-cap of what it looks like...</a:t>
            </a:r>
            <a:endParaRPr lang="en-US" dirty="0"/>
          </a:p>
        </p:txBody>
      </p:sp>
    </p:spTree>
    <p:extLst>
      <p:ext uri="{BB962C8B-B14F-4D97-AF65-F5344CB8AC3E}">
        <p14:creationId xmlns:p14="http://schemas.microsoft.com/office/powerpoint/2010/main" val="25998484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2CCEB-7BAF-D99E-65AD-8CDDEDCA2B89}"/>
              </a:ext>
            </a:extLst>
          </p:cNvPr>
          <p:cNvSpPr>
            <a:spLocks noGrp="1"/>
          </p:cNvSpPr>
          <p:nvPr>
            <p:ph type="title"/>
          </p:nvPr>
        </p:nvSpPr>
        <p:spPr/>
        <p:txBody>
          <a:bodyPr/>
          <a:lstStyle/>
          <a:p>
            <a:r>
              <a:rPr lang="en-GB"/>
              <a:t>How to cite...</a:t>
            </a:r>
          </a:p>
        </p:txBody>
      </p:sp>
      <p:sp>
        <p:nvSpPr>
          <p:cNvPr id="3" name="Content Placeholder 2">
            <a:extLst>
              <a:ext uri="{FF2B5EF4-FFF2-40B4-BE49-F238E27FC236}">
                <a16:creationId xmlns:a16="http://schemas.microsoft.com/office/drawing/2014/main" id="{52B28660-C14A-D6A8-6987-178D4DA82C46}"/>
              </a:ext>
            </a:extLst>
          </p:cNvPr>
          <p:cNvSpPr>
            <a:spLocks noGrp="1"/>
          </p:cNvSpPr>
          <p:nvPr>
            <p:ph sz="quarter" idx="10"/>
          </p:nvPr>
        </p:nvSpPr>
        <p:spPr>
          <a:xfrm>
            <a:off x="698242" y="1499900"/>
            <a:ext cx="11037972" cy="4666403"/>
          </a:xfrm>
        </p:spPr>
        <p:txBody>
          <a:bodyPr vert="horz" lIns="91440" tIns="45720" rIns="91440" bIns="45720" rtlCol="0" anchor="t">
            <a:normAutofit lnSpcReduction="10000"/>
          </a:bodyPr>
          <a:lstStyle/>
          <a:p>
            <a:pPr marL="0" indent="0">
              <a:buNone/>
            </a:pPr>
            <a:r>
              <a:rPr lang="en-GB" b="1">
                <a:solidFill>
                  <a:schemeClr val="accent1"/>
                </a:solidFill>
                <a:latin typeface="Arial"/>
                <a:cs typeface="Arial"/>
              </a:rPr>
              <a:t>No date available:</a:t>
            </a:r>
            <a:endParaRPr lang="en-US" b="1">
              <a:solidFill>
                <a:schemeClr val="accent1"/>
              </a:solidFill>
              <a:latin typeface="Arial"/>
              <a:cs typeface="Arial"/>
            </a:endParaRPr>
          </a:p>
          <a:p>
            <a:pPr marL="0" indent="0">
              <a:buNone/>
            </a:pPr>
            <a:r>
              <a:rPr lang="en-GB">
                <a:latin typeface="Arial"/>
                <a:cs typeface="Arial"/>
              </a:rPr>
              <a:t>Consider if you really want to include this in your work, (refer back to CRAAP test).If you decide to use it, include</a:t>
            </a:r>
            <a:r>
              <a:rPr lang="en-GB">
                <a:solidFill>
                  <a:srgbClr val="000000"/>
                </a:solidFill>
                <a:latin typeface="Arial"/>
                <a:cs typeface="Arial"/>
              </a:rPr>
              <a:t> </a:t>
            </a:r>
            <a:r>
              <a:rPr lang="en-GB" b="1">
                <a:latin typeface="Arial"/>
                <a:cs typeface="Arial"/>
              </a:rPr>
              <a:t>(no date).</a:t>
            </a:r>
            <a:endParaRPr lang="en-US">
              <a:latin typeface="Arial"/>
              <a:cs typeface="Arial"/>
            </a:endParaRPr>
          </a:p>
          <a:p>
            <a:pPr marL="0" indent="0">
              <a:buNone/>
            </a:pPr>
            <a:endParaRPr lang="en-GB" b="1">
              <a:solidFill>
                <a:schemeClr val="accent1"/>
              </a:solidFill>
              <a:latin typeface="Arial" panose="020B0604020202020204" pitchFamily="34" charset="0"/>
              <a:cs typeface="Arial" panose="020B0604020202020204" pitchFamily="34" charset="0"/>
            </a:endParaRPr>
          </a:p>
          <a:p>
            <a:pPr marL="0" indent="0">
              <a:buNone/>
            </a:pPr>
            <a:r>
              <a:rPr lang="en-GB" b="1">
                <a:solidFill>
                  <a:schemeClr val="accent1"/>
                </a:solidFill>
                <a:latin typeface="Arial"/>
                <a:cs typeface="Arial"/>
              </a:rPr>
              <a:t>No author:</a:t>
            </a:r>
          </a:p>
          <a:p>
            <a:pPr marL="0" indent="0">
              <a:buNone/>
            </a:pPr>
            <a:r>
              <a:rPr lang="en-GB">
                <a:latin typeface="Arial"/>
                <a:cs typeface="Arial"/>
              </a:rPr>
              <a:t>Use corporate author e.g.</a:t>
            </a:r>
            <a:r>
              <a:rPr lang="en-GB">
                <a:solidFill>
                  <a:srgbClr val="000000"/>
                </a:solidFill>
                <a:latin typeface="Arial"/>
                <a:cs typeface="Arial"/>
              </a:rPr>
              <a:t> </a:t>
            </a:r>
            <a:r>
              <a:rPr lang="en-GB" b="1">
                <a:latin typeface="Arial"/>
                <a:cs typeface="Arial"/>
              </a:rPr>
              <a:t>BBC, NHS, CIPD or title (e.g. </a:t>
            </a:r>
            <a:r>
              <a:rPr lang="en-GB" b="1" i="1">
                <a:latin typeface="Arial"/>
                <a:cs typeface="Arial"/>
              </a:rPr>
              <a:t>Health of the nation</a:t>
            </a:r>
            <a:r>
              <a:rPr lang="en-GB" b="1">
                <a:latin typeface="Arial"/>
                <a:cs typeface="Arial"/>
              </a:rPr>
              <a:t>, 2011).</a:t>
            </a:r>
          </a:p>
          <a:p>
            <a:pPr marL="0" indent="0">
              <a:buNone/>
            </a:pPr>
            <a:endParaRPr lang="en-GB" b="1">
              <a:solidFill>
                <a:schemeClr val="accent1"/>
              </a:solidFill>
              <a:latin typeface="Arial" panose="020B0604020202020204" pitchFamily="34" charset="0"/>
              <a:cs typeface="Arial" panose="020B0604020202020204" pitchFamily="34" charset="0"/>
            </a:endParaRPr>
          </a:p>
          <a:p>
            <a:pPr marL="0" indent="0">
              <a:buNone/>
            </a:pPr>
            <a:r>
              <a:rPr lang="en-GB" b="1">
                <a:solidFill>
                  <a:schemeClr val="accent1"/>
                </a:solidFill>
                <a:latin typeface="Arial"/>
                <a:cs typeface="Arial"/>
              </a:rPr>
              <a:t>Multiple publications, same author</a:t>
            </a:r>
            <a:r>
              <a:rPr lang="en-GB">
                <a:solidFill>
                  <a:schemeClr val="accent1"/>
                </a:solidFill>
                <a:latin typeface="Arial"/>
                <a:cs typeface="Arial"/>
              </a:rPr>
              <a:t> </a:t>
            </a:r>
            <a:r>
              <a:rPr lang="en-GB" b="1">
                <a:solidFill>
                  <a:schemeClr val="accent1"/>
                </a:solidFill>
                <a:latin typeface="Arial"/>
                <a:cs typeface="Arial"/>
              </a:rPr>
              <a:t>in different years:</a:t>
            </a:r>
          </a:p>
          <a:p>
            <a:pPr marL="0" indent="0">
              <a:buNone/>
            </a:pPr>
            <a:r>
              <a:rPr lang="en-GB">
                <a:latin typeface="Arial"/>
                <a:cs typeface="Arial"/>
              </a:rPr>
              <a:t> List chronologically.</a:t>
            </a:r>
            <a:endParaRPr lang="en-GB" b="1">
              <a:solidFill>
                <a:schemeClr val="accent1"/>
              </a:solidFill>
              <a:latin typeface="Arial"/>
              <a:cs typeface="Arial"/>
            </a:endParaRPr>
          </a:p>
          <a:p>
            <a:pPr marL="0" indent="0">
              <a:buNone/>
            </a:pPr>
            <a:endParaRPr lang="en-GB" b="1">
              <a:solidFill>
                <a:schemeClr val="accent1"/>
              </a:solidFill>
              <a:cs typeface="Calibri Light"/>
            </a:endParaRPr>
          </a:p>
        </p:txBody>
      </p:sp>
    </p:spTree>
    <p:extLst>
      <p:ext uri="{BB962C8B-B14F-4D97-AF65-F5344CB8AC3E}">
        <p14:creationId xmlns:p14="http://schemas.microsoft.com/office/powerpoint/2010/main" val="11021077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9B985-D1E6-4B12-8261-65FAD005FB08}"/>
              </a:ext>
            </a:extLst>
          </p:cNvPr>
          <p:cNvSpPr>
            <a:spLocks noGrp="1"/>
          </p:cNvSpPr>
          <p:nvPr>
            <p:ph type="title"/>
          </p:nvPr>
        </p:nvSpPr>
        <p:spPr/>
        <p:txBody>
          <a:bodyPr/>
          <a:lstStyle/>
          <a:p>
            <a:r>
              <a:rPr lang="en-GB"/>
              <a:t>Secondary Referencing</a:t>
            </a:r>
          </a:p>
        </p:txBody>
      </p:sp>
      <p:sp>
        <p:nvSpPr>
          <p:cNvPr id="3" name="Content Placeholder 2">
            <a:extLst>
              <a:ext uri="{FF2B5EF4-FFF2-40B4-BE49-F238E27FC236}">
                <a16:creationId xmlns:a16="http://schemas.microsoft.com/office/drawing/2014/main" id="{5451F5DC-0BC7-461F-8811-F469A1EF01D6}"/>
              </a:ext>
            </a:extLst>
          </p:cNvPr>
          <p:cNvSpPr>
            <a:spLocks noGrp="1"/>
          </p:cNvSpPr>
          <p:nvPr>
            <p:ph sz="quarter" idx="10"/>
          </p:nvPr>
        </p:nvSpPr>
        <p:spPr>
          <a:xfrm>
            <a:off x="193417" y="1592263"/>
            <a:ext cx="11852793" cy="2749768"/>
          </a:xfrm>
        </p:spPr>
        <p:txBody>
          <a:bodyPr vert="horz" lIns="91440" tIns="45720" rIns="91440" bIns="45720" rtlCol="0" anchor="t">
            <a:normAutofit/>
          </a:bodyPr>
          <a:lstStyle/>
          <a:p>
            <a:pPr marL="0" indent="0">
              <a:buNone/>
            </a:pPr>
            <a:r>
              <a:rPr lang="en-GB" sz="2000" b="1">
                <a:latin typeface="Arial"/>
                <a:cs typeface="Arial"/>
              </a:rPr>
              <a:t>Always try to locate, read and cite the original </a:t>
            </a:r>
            <a:r>
              <a:rPr lang="en-GB" sz="2000" b="1">
                <a:solidFill>
                  <a:srgbClr val="FF0000"/>
                </a:solidFill>
                <a:latin typeface="Arial"/>
                <a:cs typeface="Arial"/>
              </a:rPr>
              <a:t>(primary)</a:t>
            </a:r>
            <a:r>
              <a:rPr lang="en-GB" sz="2000" b="1">
                <a:latin typeface="Arial"/>
                <a:cs typeface="Arial"/>
              </a:rPr>
              <a:t> source wherever possible. </a:t>
            </a:r>
            <a:endParaRPr lang="en-GB" sz="2000" b="1">
              <a:latin typeface="Arial" panose="020B0604020202020204" pitchFamily="34" charset="0"/>
              <a:cs typeface="Arial" panose="020B0604020202020204" pitchFamily="34" charset="0"/>
            </a:endParaRPr>
          </a:p>
          <a:p>
            <a:pPr marL="0" indent="0">
              <a:buNone/>
            </a:pPr>
            <a:r>
              <a:rPr lang="en-GB" sz="2000">
                <a:latin typeface="Arial"/>
                <a:cs typeface="Arial"/>
              </a:rPr>
              <a:t>This will avoid the need to secondary reference. Your interpretation may differ to the </a:t>
            </a:r>
            <a:r>
              <a:rPr lang="en-GB" sz="2000" b="1">
                <a:solidFill>
                  <a:srgbClr val="0070C0"/>
                </a:solidFill>
                <a:latin typeface="Arial"/>
                <a:cs typeface="Arial"/>
              </a:rPr>
              <a:t>(secondary)</a:t>
            </a:r>
            <a:r>
              <a:rPr lang="en-GB" sz="2000">
                <a:latin typeface="Arial"/>
                <a:cs typeface="Arial"/>
              </a:rPr>
              <a:t> author whose article you are reading.</a:t>
            </a:r>
          </a:p>
          <a:p>
            <a:pPr>
              <a:buFont typeface="Arial" panose="020B0604020202020204" pitchFamily="34" charset="0"/>
              <a:buChar char="•"/>
            </a:pPr>
            <a:endParaRPr lang="en-GB" sz="2000">
              <a:latin typeface="Arial" panose="020B0604020202020204" pitchFamily="34" charset="0"/>
              <a:cs typeface="Arial" panose="020B0604020202020204" pitchFamily="34" charset="0"/>
            </a:endParaRPr>
          </a:p>
          <a:p>
            <a:pPr>
              <a:buFont typeface="Arial" panose="020B0604020202020204" pitchFamily="34" charset="0"/>
              <a:buChar char="•"/>
            </a:pPr>
            <a:r>
              <a:rPr lang="en-GB" sz="2000">
                <a:latin typeface="Arial"/>
                <a:cs typeface="Arial"/>
              </a:rPr>
              <a:t>If this is not possible, you must only include the source you have </a:t>
            </a:r>
            <a:r>
              <a:rPr lang="en-GB" sz="2000" b="1">
                <a:latin typeface="Arial"/>
                <a:cs typeface="Arial"/>
              </a:rPr>
              <a:t>actually read</a:t>
            </a:r>
            <a:r>
              <a:rPr lang="en-GB" sz="2000">
                <a:latin typeface="Arial"/>
                <a:cs typeface="Arial"/>
              </a:rPr>
              <a:t> in your reference list.</a:t>
            </a:r>
          </a:p>
          <a:p>
            <a:pPr>
              <a:buFont typeface="Arial" panose="020B0604020202020204" pitchFamily="34" charset="0"/>
              <a:buChar char="•"/>
            </a:pPr>
            <a:r>
              <a:rPr lang="en-GB" sz="2000">
                <a:latin typeface="Arial"/>
                <a:cs typeface="Arial"/>
              </a:rPr>
              <a:t>You must however include </a:t>
            </a:r>
            <a:r>
              <a:rPr lang="en-GB" sz="2000" b="1">
                <a:latin typeface="Arial"/>
                <a:cs typeface="Arial"/>
              </a:rPr>
              <a:t>both authors in your in-text citation </a:t>
            </a:r>
            <a:r>
              <a:rPr lang="en-GB" sz="2000">
                <a:latin typeface="Arial"/>
                <a:cs typeface="Arial"/>
              </a:rPr>
              <a:t>and use the words, </a:t>
            </a:r>
            <a:r>
              <a:rPr lang="en-GB" sz="2000" b="1">
                <a:latin typeface="Arial"/>
                <a:cs typeface="Arial"/>
              </a:rPr>
              <a:t>'quoted in'</a:t>
            </a:r>
            <a:r>
              <a:rPr lang="en-GB" sz="2000">
                <a:latin typeface="Arial"/>
                <a:cs typeface="Arial"/>
              </a:rPr>
              <a:t>, or </a:t>
            </a:r>
            <a:r>
              <a:rPr lang="en-GB" sz="2000" b="1">
                <a:latin typeface="Arial"/>
                <a:cs typeface="Arial"/>
              </a:rPr>
              <a:t>'cited in'</a:t>
            </a:r>
            <a:r>
              <a:rPr lang="en-GB" sz="2000">
                <a:latin typeface="Arial"/>
                <a:cs typeface="Arial"/>
              </a:rPr>
              <a:t> depending if the </a:t>
            </a:r>
            <a:r>
              <a:rPr lang="en-GB" sz="2000" b="1">
                <a:solidFill>
                  <a:srgbClr val="0070C0"/>
                </a:solidFill>
                <a:latin typeface="Arial"/>
                <a:cs typeface="Arial"/>
              </a:rPr>
              <a:t>(secondary)</a:t>
            </a:r>
            <a:r>
              <a:rPr lang="en-GB" sz="2000">
                <a:latin typeface="Arial"/>
                <a:cs typeface="Arial"/>
              </a:rPr>
              <a:t> author is directly quoting or summarising.</a:t>
            </a:r>
          </a:p>
          <a:p>
            <a:pPr marL="0" indent="0">
              <a:buNone/>
            </a:pPr>
            <a:endParaRPr lang="en-GB" sz="2000">
              <a:latin typeface="Arial"/>
              <a:cs typeface="Calibri Light"/>
            </a:endParaRPr>
          </a:p>
          <a:p>
            <a:endParaRPr lang="en-GB" sz="2000">
              <a:latin typeface="Arial"/>
              <a:cs typeface="Calibri Light"/>
            </a:endParaRPr>
          </a:p>
        </p:txBody>
      </p:sp>
      <p:sp>
        <p:nvSpPr>
          <p:cNvPr id="4" name="TextBox 3">
            <a:extLst>
              <a:ext uri="{FF2B5EF4-FFF2-40B4-BE49-F238E27FC236}">
                <a16:creationId xmlns:a16="http://schemas.microsoft.com/office/drawing/2014/main" id="{822692CE-1776-3E9A-A3A1-E261BB4B8718}"/>
              </a:ext>
            </a:extLst>
          </p:cNvPr>
          <p:cNvSpPr txBox="1"/>
          <p:nvPr/>
        </p:nvSpPr>
        <p:spPr>
          <a:xfrm>
            <a:off x="1671837" y="4542462"/>
            <a:ext cx="8848326" cy="1446550"/>
          </a:xfrm>
          <a:prstGeom prst="rect">
            <a:avLst/>
          </a:prstGeom>
          <a:noFill/>
          <a:ln w="57150">
            <a:solidFill>
              <a:schemeClr val="accent1"/>
            </a:solidFill>
          </a:ln>
        </p:spPr>
        <p:txBody>
          <a:bodyPr wrap="square" rtlCol="0">
            <a:spAutoFit/>
          </a:bodyPr>
          <a:lstStyle/>
          <a:p>
            <a:pPr marL="0" indent="0">
              <a:buNone/>
            </a:pPr>
            <a:r>
              <a:rPr lang="en-GB" sz="1800" b="1">
                <a:solidFill>
                  <a:schemeClr val="accent1"/>
                </a:solidFill>
                <a:latin typeface="Arial" panose="020B0604020202020204" pitchFamily="34" charset="0"/>
                <a:cs typeface="Arial" panose="020B0604020202020204" pitchFamily="34" charset="0"/>
              </a:rPr>
              <a:t>Examples</a:t>
            </a:r>
          </a:p>
          <a:p>
            <a:pPr marL="0" indent="0">
              <a:buNone/>
            </a:pPr>
            <a:r>
              <a:rPr lang="en-GB" sz="1800" b="1">
                <a:solidFill>
                  <a:srgbClr val="FF0000"/>
                </a:solidFill>
                <a:latin typeface="Arial" panose="020B0604020202020204" pitchFamily="34" charset="0"/>
                <a:cs typeface="Arial" panose="020B0604020202020204" pitchFamily="34" charset="0"/>
              </a:rPr>
              <a:t>Kent</a:t>
            </a:r>
            <a:r>
              <a:rPr lang="en-GB" sz="1800" b="1">
                <a:latin typeface="Arial" panose="020B0604020202020204" pitchFamily="34" charset="0"/>
                <a:cs typeface="Arial" panose="020B0604020202020204" pitchFamily="34" charset="0"/>
              </a:rPr>
              <a:t> (2017, quoted in </a:t>
            </a:r>
            <a:r>
              <a:rPr lang="en-GB" sz="1800" b="1">
                <a:solidFill>
                  <a:srgbClr val="0070C0"/>
                </a:solidFill>
                <a:latin typeface="Arial" panose="020B0604020202020204" pitchFamily="34" charset="0"/>
                <a:cs typeface="Arial" panose="020B0604020202020204" pitchFamily="34" charset="0"/>
              </a:rPr>
              <a:t>Banner,</a:t>
            </a:r>
            <a:r>
              <a:rPr lang="en-GB" sz="1800" b="1">
                <a:latin typeface="Arial" panose="020B0604020202020204" pitchFamily="34" charset="0"/>
                <a:cs typeface="Arial" panose="020B0604020202020204" pitchFamily="34" charset="0"/>
              </a:rPr>
              <a:t> 2019, p.86) provides an excellent survey...</a:t>
            </a:r>
          </a:p>
          <a:p>
            <a:pPr marL="0" indent="0">
              <a:buNone/>
            </a:pPr>
            <a:r>
              <a:rPr lang="en-GB" sz="1800" b="1">
                <a:solidFill>
                  <a:srgbClr val="FF0000"/>
                </a:solidFill>
                <a:latin typeface="Arial" panose="020B0604020202020204" pitchFamily="34" charset="0"/>
                <a:cs typeface="Arial" panose="020B0604020202020204" pitchFamily="34" charset="0"/>
              </a:rPr>
              <a:t>Stark's</a:t>
            </a:r>
            <a:r>
              <a:rPr lang="en-GB" sz="1800" b="1">
                <a:latin typeface="Arial" panose="020B0604020202020204" pitchFamily="34" charset="0"/>
                <a:cs typeface="Arial" panose="020B0604020202020204" pitchFamily="34" charset="0"/>
              </a:rPr>
              <a:t> views on genetics (2019, cited in </a:t>
            </a:r>
            <a:r>
              <a:rPr lang="en-GB" sz="1800" b="1">
                <a:solidFill>
                  <a:srgbClr val="0070C0"/>
                </a:solidFill>
                <a:latin typeface="Arial" panose="020B0604020202020204" pitchFamily="34" charset="0"/>
                <a:cs typeface="Arial" panose="020B0604020202020204" pitchFamily="34" charset="0"/>
              </a:rPr>
              <a:t>Rogers</a:t>
            </a:r>
            <a:r>
              <a:rPr lang="en-GB" sz="1800" b="1">
                <a:latin typeface="Arial" panose="020B0604020202020204" pitchFamily="34" charset="0"/>
                <a:cs typeface="Arial" panose="020B0604020202020204" pitchFamily="34" charset="0"/>
              </a:rPr>
              <a:t>, 2020) support the idea that...</a:t>
            </a:r>
          </a:p>
          <a:p>
            <a:pPr marL="0" indent="0">
              <a:buNone/>
            </a:pPr>
            <a:endParaRPr lang="en-GB" sz="1800">
              <a:latin typeface="Arial" panose="020B0604020202020204" pitchFamily="34" charset="0"/>
              <a:cs typeface="Arial" panose="020B0604020202020204" pitchFamily="34" charset="0"/>
            </a:endParaRPr>
          </a:p>
          <a:p>
            <a:pPr marL="0" indent="0">
              <a:buNone/>
            </a:pPr>
            <a:r>
              <a:rPr lang="en-GB" sz="1600" b="1">
                <a:latin typeface="Arial" panose="020B0604020202020204" pitchFamily="34" charset="0"/>
                <a:cs typeface="Arial" panose="020B0604020202020204" pitchFamily="34" charset="0"/>
              </a:rPr>
              <a:t>N.B. </a:t>
            </a:r>
            <a:r>
              <a:rPr lang="en-GB" sz="1600">
                <a:latin typeface="Arial" panose="020B0604020202020204" pitchFamily="34" charset="0"/>
                <a:cs typeface="Arial" panose="020B0604020202020204" pitchFamily="34" charset="0"/>
              </a:rPr>
              <a:t>Only </a:t>
            </a:r>
            <a:r>
              <a:rPr lang="en-GB" sz="1600" b="1">
                <a:solidFill>
                  <a:srgbClr val="0070C0"/>
                </a:solidFill>
                <a:latin typeface="Arial" panose="020B0604020202020204" pitchFamily="34" charset="0"/>
                <a:cs typeface="Arial" panose="020B0604020202020204" pitchFamily="34" charset="0"/>
              </a:rPr>
              <a:t>Banner</a:t>
            </a:r>
            <a:r>
              <a:rPr lang="en-GB" sz="1600">
                <a:latin typeface="Arial" panose="020B0604020202020204" pitchFamily="34" charset="0"/>
                <a:cs typeface="Arial" panose="020B0604020202020204" pitchFamily="34" charset="0"/>
              </a:rPr>
              <a:t> and </a:t>
            </a:r>
            <a:r>
              <a:rPr lang="en-GB" sz="1600" b="1">
                <a:solidFill>
                  <a:srgbClr val="0070C0"/>
                </a:solidFill>
                <a:latin typeface="Arial" panose="020B0604020202020204" pitchFamily="34" charset="0"/>
                <a:cs typeface="Arial" panose="020B0604020202020204" pitchFamily="34" charset="0"/>
              </a:rPr>
              <a:t>Rogers</a:t>
            </a:r>
            <a:r>
              <a:rPr lang="en-GB" sz="1600">
                <a:latin typeface="Arial" panose="020B0604020202020204" pitchFamily="34" charset="0"/>
                <a:cs typeface="Arial" panose="020B0604020202020204" pitchFamily="34" charset="0"/>
              </a:rPr>
              <a:t> will be in your reference list if you secondary reference.</a:t>
            </a:r>
          </a:p>
        </p:txBody>
      </p:sp>
    </p:spTree>
    <p:extLst>
      <p:ext uri="{BB962C8B-B14F-4D97-AF65-F5344CB8AC3E}">
        <p14:creationId xmlns:p14="http://schemas.microsoft.com/office/powerpoint/2010/main" val="9172230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17605-D255-48A1-A567-2D65AA5D1C3C}"/>
              </a:ext>
            </a:extLst>
          </p:cNvPr>
          <p:cNvSpPr>
            <a:spLocks noGrp="1"/>
          </p:cNvSpPr>
          <p:nvPr>
            <p:ph type="title"/>
          </p:nvPr>
        </p:nvSpPr>
        <p:spPr>
          <a:xfrm>
            <a:off x="201955" y="2112"/>
            <a:ext cx="5530790" cy="1003916"/>
          </a:xfrm>
        </p:spPr>
        <p:txBody>
          <a:bodyPr>
            <a:noAutofit/>
          </a:bodyPr>
          <a:lstStyle/>
          <a:p>
            <a:pPr algn="ctr"/>
            <a:r>
              <a:rPr lang="en-GB" dirty="0">
                <a:latin typeface="Calibri"/>
                <a:cs typeface="Calibri"/>
              </a:rPr>
              <a:t>Question?</a:t>
            </a:r>
            <a:endParaRPr lang="en-US" dirty="0"/>
          </a:p>
        </p:txBody>
      </p:sp>
      <p:pic>
        <p:nvPicPr>
          <p:cNvPr id="5" name="Picture 5" descr="A chain on a table&#10;&#10;Description generated with high confidence">
            <a:extLst>
              <a:ext uri="{FF2B5EF4-FFF2-40B4-BE49-F238E27FC236}">
                <a16:creationId xmlns:a16="http://schemas.microsoft.com/office/drawing/2014/main" id="{DC39569A-1B0C-41D1-8B0B-4973EEFAD387}"/>
              </a:ext>
            </a:extLst>
          </p:cNvPr>
          <p:cNvPicPr>
            <a:picLocks noChangeAspect="1"/>
          </p:cNvPicPr>
          <p:nvPr/>
        </p:nvPicPr>
        <p:blipFill>
          <a:blip r:embed="rId3"/>
          <a:stretch>
            <a:fillRect/>
          </a:stretch>
        </p:blipFill>
        <p:spPr>
          <a:xfrm>
            <a:off x="761825" y="1680450"/>
            <a:ext cx="5769131" cy="39838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TextBox 2">
            <a:extLst>
              <a:ext uri="{FF2B5EF4-FFF2-40B4-BE49-F238E27FC236}">
                <a16:creationId xmlns:a16="http://schemas.microsoft.com/office/drawing/2014/main" id="{01AD149D-8F20-44E0-B3B7-4D3A23E075B8}"/>
              </a:ext>
            </a:extLst>
          </p:cNvPr>
          <p:cNvSpPr txBox="1"/>
          <p:nvPr/>
        </p:nvSpPr>
        <p:spPr>
          <a:xfrm>
            <a:off x="6814127" y="1445491"/>
            <a:ext cx="5271653" cy="38164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a:latin typeface="Arial"/>
                <a:ea typeface="+mn-lt"/>
                <a:cs typeface="Arial"/>
              </a:rPr>
              <a:t>What about the same author, same year?</a:t>
            </a:r>
            <a:endParaRPr lang="en-US">
              <a:latin typeface="Arial"/>
              <a:ea typeface="+mn-lt"/>
              <a:cs typeface="Arial"/>
            </a:endParaRPr>
          </a:p>
          <a:p>
            <a:pPr algn="ctr"/>
            <a:endParaRPr lang="en-GB" sz="3200">
              <a:latin typeface="Arial" panose="020B0604020202020204" pitchFamily="34" charset="0"/>
              <a:cs typeface="Arial" panose="020B0604020202020204" pitchFamily="34" charset="0"/>
            </a:endParaRPr>
          </a:p>
          <a:p>
            <a:pPr algn="ctr"/>
            <a:endParaRPr lang="en-GB" sz="3200">
              <a:latin typeface="Arial"/>
              <a:cs typeface="Arial"/>
            </a:endParaRPr>
          </a:p>
          <a:p>
            <a:pPr algn="ctr"/>
            <a:r>
              <a:rPr lang="en-GB" sz="3200">
                <a:latin typeface="Arial"/>
                <a:cs typeface="Arial"/>
              </a:rPr>
              <a:t>How would we differentiate between 2 sources in our in-text citation?</a:t>
            </a:r>
          </a:p>
          <a:p>
            <a:endParaRPr lang="en-GB">
              <a:cs typeface="Calibri Light"/>
            </a:endParaRPr>
          </a:p>
        </p:txBody>
      </p:sp>
    </p:spTree>
    <p:extLst>
      <p:ext uri="{BB962C8B-B14F-4D97-AF65-F5344CB8AC3E}">
        <p14:creationId xmlns:p14="http://schemas.microsoft.com/office/powerpoint/2010/main" val="18850552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CBA6E8D-1984-0FD8-D896-6AED2CFFE49E}"/>
              </a:ext>
            </a:extLst>
          </p:cNvPr>
          <p:cNvSpPr>
            <a:spLocks noGrp="1"/>
          </p:cNvSpPr>
          <p:nvPr>
            <p:ph type="title"/>
          </p:nvPr>
        </p:nvSpPr>
        <p:spPr/>
        <p:txBody>
          <a:bodyPr/>
          <a:lstStyle/>
          <a:p>
            <a:r>
              <a:rPr lang="en-GB"/>
              <a:t>Same author, same year</a:t>
            </a:r>
          </a:p>
        </p:txBody>
      </p:sp>
      <p:sp>
        <p:nvSpPr>
          <p:cNvPr id="3" name="Content Placeholder 2">
            <a:extLst>
              <a:ext uri="{FF2B5EF4-FFF2-40B4-BE49-F238E27FC236}">
                <a16:creationId xmlns:a16="http://schemas.microsoft.com/office/drawing/2014/main" id="{E3CB67C0-3735-A4A8-5D24-1148E4C3766F}"/>
              </a:ext>
            </a:extLst>
          </p:cNvPr>
          <p:cNvSpPr>
            <a:spLocks noGrp="1"/>
          </p:cNvSpPr>
          <p:nvPr>
            <p:ph sz="quarter" idx="10"/>
          </p:nvPr>
        </p:nvSpPr>
        <p:spPr>
          <a:xfrm>
            <a:off x="323015" y="1413308"/>
            <a:ext cx="11545972" cy="998144"/>
          </a:xfrm>
        </p:spPr>
        <p:txBody>
          <a:bodyPr>
            <a:normAutofit/>
          </a:bodyPr>
          <a:lstStyle/>
          <a:p>
            <a:pPr marL="0" indent="0" algn="l">
              <a:buNone/>
            </a:pPr>
            <a:r>
              <a:rPr lang="en-GB" sz="2200" b="0" i="0">
                <a:solidFill>
                  <a:srgbClr val="000000"/>
                </a:solidFill>
                <a:effectLst/>
                <a:latin typeface="Arial" panose="020B0604020202020204" pitchFamily="34" charset="0"/>
                <a:cs typeface="Arial" panose="020B0604020202020204" pitchFamily="34" charset="0"/>
              </a:rPr>
              <a:t>To cite multiple works by the same author in the same year, </a:t>
            </a:r>
            <a:r>
              <a:rPr lang="en-GB" sz="2200" b="1" i="0">
                <a:solidFill>
                  <a:schemeClr val="accent1"/>
                </a:solidFill>
                <a:effectLst/>
                <a:latin typeface="Arial" panose="020B0604020202020204" pitchFamily="34" charset="0"/>
                <a:cs typeface="Arial" panose="020B0604020202020204" pitchFamily="34" charset="0"/>
              </a:rPr>
              <a:t>use lower-case letters after the publication date in your in-text citations</a:t>
            </a:r>
            <a:r>
              <a:rPr lang="en-GB" sz="2200" b="0" i="0">
                <a:solidFill>
                  <a:srgbClr val="000000"/>
                </a:solidFill>
                <a:effectLst/>
                <a:latin typeface="Arial" panose="020B0604020202020204" pitchFamily="34" charset="0"/>
                <a:cs typeface="Arial" panose="020B0604020202020204" pitchFamily="34" charset="0"/>
              </a:rPr>
              <a:t>. This applies to </a:t>
            </a:r>
            <a:r>
              <a:rPr lang="en-GB" sz="2200" b="0" i="1">
                <a:solidFill>
                  <a:srgbClr val="000000"/>
                </a:solidFill>
                <a:effectLst/>
                <a:latin typeface="Arial" panose="020B0604020202020204" pitchFamily="34" charset="0"/>
                <a:cs typeface="Arial" panose="020B0604020202020204" pitchFamily="34" charset="0"/>
              </a:rPr>
              <a:t>any type </a:t>
            </a:r>
            <a:r>
              <a:rPr lang="en-GB" sz="2200" b="0" i="0">
                <a:solidFill>
                  <a:srgbClr val="000000"/>
                </a:solidFill>
                <a:effectLst/>
                <a:latin typeface="Arial" panose="020B0604020202020204" pitchFamily="34" charset="0"/>
                <a:cs typeface="Arial" panose="020B0604020202020204" pitchFamily="34" charset="0"/>
              </a:rPr>
              <a:t>of source including books, journal articles, tweets etc.</a:t>
            </a:r>
          </a:p>
          <a:p>
            <a:pPr marL="0" indent="0" algn="l">
              <a:buNone/>
            </a:pPr>
            <a:endParaRPr lang="en-GB" sz="2200" b="0" i="0">
              <a:solidFill>
                <a:srgbClr val="000000"/>
              </a:solidFill>
              <a:effectLst/>
            </a:endParaRPr>
          </a:p>
          <a:p>
            <a:pPr marL="0" indent="0">
              <a:buNone/>
            </a:pPr>
            <a:endParaRPr lang="en-GB"/>
          </a:p>
        </p:txBody>
      </p:sp>
      <p:sp>
        <p:nvSpPr>
          <p:cNvPr id="5" name="TextBox 4">
            <a:extLst>
              <a:ext uri="{FF2B5EF4-FFF2-40B4-BE49-F238E27FC236}">
                <a16:creationId xmlns:a16="http://schemas.microsoft.com/office/drawing/2014/main" id="{225DEF35-78CA-962A-93FC-CB8DE7789FD7}"/>
              </a:ext>
            </a:extLst>
          </p:cNvPr>
          <p:cNvSpPr txBox="1"/>
          <p:nvPr/>
        </p:nvSpPr>
        <p:spPr>
          <a:xfrm>
            <a:off x="704015" y="2554012"/>
            <a:ext cx="11084399" cy="1754326"/>
          </a:xfrm>
          <a:prstGeom prst="rect">
            <a:avLst/>
          </a:prstGeom>
          <a:noFill/>
          <a:ln w="57150">
            <a:solidFill>
              <a:schemeClr val="accent1"/>
            </a:solidFill>
          </a:ln>
        </p:spPr>
        <p:txBody>
          <a:bodyPr wrap="square" lIns="91440" tIns="45720" rIns="91440" bIns="45720" rtlCol="0" anchor="t">
            <a:spAutoFit/>
          </a:bodyPr>
          <a:lstStyle/>
          <a:p>
            <a:pPr marL="0" indent="0" algn="l">
              <a:buNone/>
            </a:pPr>
            <a:r>
              <a:rPr lang="en-GB" sz="1800" b="1" i="0" dirty="0">
                <a:solidFill>
                  <a:schemeClr val="accent1"/>
                </a:solidFill>
                <a:effectLst/>
                <a:latin typeface="Arial"/>
                <a:cs typeface="Arial"/>
              </a:rPr>
              <a:t>In-text-citation examples: </a:t>
            </a:r>
          </a:p>
          <a:p>
            <a:pPr marL="0" indent="0" algn="l">
              <a:buNone/>
            </a:pPr>
            <a:endParaRPr lang="en-GB" sz="1800" b="1" i="0">
              <a:solidFill>
                <a:schemeClr val="accent1"/>
              </a:solidFill>
              <a:effectLst/>
              <a:latin typeface="Arial" panose="020B0604020202020204" pitchFamily="34" charset="0"/>
              <a:cs typeface="Arial" panose="020B0604020202020204" pitchFamily="34" charset="0"/>
            </a:endParaRPr>
          </a:p>
          <a:p>
            <a:r>
              <a:rPr lang="en-GB" sz="1800" b="0" i="0" dirty="0">
                <a:solidFill>
                  <a:srgbClr val="000000"/>
                </a:solidFill>
                <a:effectLst/>
                <a:latin typeface="Arial"/>
                <a:cs typeface="Arial"/>
              </a:rPr>
              <a:t>Research has previously focused on whether high-density housing, in city centres, is one </a:t>
            </a:r>
            <a:r>
              <a:rPr lang="en-GB" dirty="0">
                <a:solidFill>
                  <a:srgbClr val="000000"/>
                </a:solidFill>
                <a:latin typeface="Arial"/>
                <a:cs typeface="Arial"/>
              </a:rPr>
              <a:t>solution</a:t>
            </a:r>
            <a:r>
              <a:rPr lang="en-GB" sz="1800" b="0" i="0" dirty="0">
                <a:solidFill>
                  <a:srgbClr val="000000"/>
                </a:solidFill>
                <a:effectLst/>
                <a:latin typeface="Arial"/>
                <a:cs typeface="Arial"/>
              </a:rPr>
              <a:t> to mitigate against homelessness </a:t>
            </a:r>
            <a:r>
              <a:rPr lang="en-GB" sz="1800" b="0" i="0" dirty="0">
                <a:solidFill>
                  <a:schemeClr val="accent1"/>
                </a:solidFill>
                <a:effectLst/>
                <a:latin typeface="Arial"/>
                <a:cs typeface="Arial"/>
              </a:rPr>
              <a:t>(Wilmot</a:t>
            </a:r>
            <a:r>
              <a:rPr lang="en-GB" dirty="0">
                <a:solidFill>
                  <a:schemeClr val="accent1"/>
                </a:solidFill>
                <a:latin typeface="Arial"/>
                <a:cs typeface="Arial"/>
              </a:rPr>
              <a:t>,</a:t>
            </a:r>
            <a:r>
              <a:rPr lang="en-GB" sz="1800" b="0" i="0" dirty="0">
                <a:solidFill>
                  <a:schemeClr val="accent1"/>
                </a:solidFill>
                <a:effectLst/>
                <a:latin typeface="Arial"/>
                <a:cs typeface="Arial"/>
              </a:rPr>
              <a:t> </a:t>
            </a:r>
            <a:r>
              <a:rPr lang="en-GB" dirty="0">
                <a:solidFill>
                  <a:schemeClr val="accent1"/>
                </a:solidFill>
                <a:latin typeface="Arial"/>
                <a:cs typeface="Arial"/>
              </a:rPr>
              <a:t>2020a</a:t>
            </a:r>
            <a:r>
              <a:rPr lang="en-GB" sz="1800" b="0" i="0" dirty="0">
                <a:solidFill>
                  <a:schemeClr val="accent1"/>
                </a:solidFill>
                <a:effectLst/>
                <a:latin typeface="Arial"/>
                <a:cs typeface="Arial"/>
              </a:rPr>
              <a:t>).</a:t>
            </a:r>
            <a:r>
              <a:rPr lang="en-GB" dirty="0">
                <a:solidFill>
                  <a:schemeClr val="accent1"/>
                </a:solidFill>
                <a:latin typeface="Arial"/>
                <a:cs typeface="Arial"/>
              </a:rPr>
              <a:t> </a:t>
            </a:r>
            <a:r>
              <a:rPr lang="en-GB" dirty="0">
                <a:latin typeface="Arial"/>
                <a:cs typeface="Arial"/>
              </a:rPr>
              <a:t>However, further intense research, </a:t>
            </a:r>
            <a:r>
              <a:rPr lang="en-GB" dirty="0">
                <a:latin typeface="Arial"/>
                <a:ea typeface="+mn-lt"/>
                <a:cs typeface="Arial"/>
              </a:rPr>
              <a:t>concluded that high-densi</a:t>
            </a:r>
            <a:r>
              <a:rPr lang="en-GB" dirty="0">
                <a:solidFill>
                  <a:srgbClr val="000000"/>
                </a:solidFill>
                <a:latin typeface="Arial"/>
                <a:ea typeface="+mn-lt"/>
                <a:cs typeface="Arial"/>
              </a:rPr>
              <a:t>ty, city centre housing is not the answer </a:t>
            </a:r>
            <a:r>
              <a:rPr lang="en-GB">
                <a:solidFill>
                  <a:schemeClr val="accent1"/>
                </a:solidFill>
                <a:latin typeface="Arial"/>
                <a:ea typeface="+mn-lt"/>
                <a:cs typeface="Arial"/>
              </a:rPr>
              <a:t>(Wilmot, 2020b).</a:t>
            </a:r>
            <a:endParaRPr lang="en-GB" sz="1800" b="0" i="0">
              <a:solidFill>
                <a:schemeClr val="accent1"/>
              </a:solidFill>
              <a:effectLst/>
              <a:latin typeface="Arial"/>
              <a:cs typeface="Arial"/>
            </a:endParaRPr>
          </a:p>
          <a:p>
            <a:pPr algn="l"/>
            <a:endParaRPr lang="en-GB" sz="1800" b="0" i="0">
              <a:solidFill>
                <a:schemeClr val="accent1"/>
              </a:solidFill>
              <a:effectLst/>
            </a:endParaRPr>
          </a:p>
        </p:txBody>
      </p:sp>
      <p:sp>
        <p:nvSpPr>
          <p:cNvPr id="6" name="TextBox 5">
            <a:extLst>
              <a:ext uri="{FF2B5EF4-FFF2-40B4-BE49-F238E27FC236}">
                <a16:creationId xmlns:a16="http://schemas.microsoft.com/office/drawing/2014/main" id="{12A1FF29-DD67-8E5A-DA70-68D7C4D22790}"/>
              </a:ext>
            </a:extLst>
          </p:cNvPr>
          <p:cNvSpPr txBox="1"/>
          <p:nvPr/>
        </p:nvSpPr>
        <p:spPr>
          <a:xfrm>
            <a:off x="698242" y="4701574"/>
            <a:ext cx="11090171" cy="923330"/>
          </a:xfrm>
          <a:prstGeom prst="rect">
            <a:avLst/>
          </a:prstGeom>
          <a:noFill/>
          <a:ln w="57150">
            <a:solidFill>
              <a:schemeClr val="accent1"/>
            </a:solidFill>
          </a:ln>
        </p:spPr>
        <p:txBody>
          <a:bodyPr wrap="square" lIns="91440" tIns="45720" rIns="91440" bIns="45720" rtlCol="0" anchor="t">
            <a:spAutoFit/>
          </a:bodyPr>
          <a:lstStyle/>
          <a:p>
            <a:pPr marL="0" indent="0" algn="l">
              <a:buNone/>
            </a:pPr>
            <a:r>
              <a:rPr lang="en-GB" sz="1800" b="1" i="0" dirty="0">
                <a:solidFill>
                  <a:schemeClr val="accent1"/>
                </a:solidFill>
                <a:effectLst/>
                <a:latin typeface="Arial"/>
                <a:cs typeface="Arial"/>
              </a:rPr>
              <a:t>Reference list: </a:t>
            </a:r>
          </a:p>
          <a:p>
            <a:pPr algn="l"/>
            <a:r>
              <a:rPr lang="en-GB" sz="1800" b="0" i="0" dirty="0">
                <a:solidFill>
                  <a:srgbClr val="000000"/>
                </a:solidFill>
                <a:effectLst/>
                <a:latin typeface="Arial"/>
                <a:cs typeface="Arial"/>
              </a:rPr>
              <a:t>Wilmot M. </a:t>
            </a:r>
            <a:r>
              <a:rPr lang="en-GB" sz="1800" b="0" i="0" dirty="0">
                <a:solidFill>
                  <a:schemeClr val="accent1"/>
                </a:solidFill>
                <a:effectLst/>
                <a:latin typeface="Arial"/>
                <a:cs typeface="Arial"/>
              </a:rPr>
              <a:t>(</a:t>
            </a:r>
            <a:r>
              <a:rPr lang="en-GB" dirty="0">
                <a:solidFill>
                  <a:schemeClr val="accent1"/>
                </a:solidFill>
                <a:latin typeface="Arial"/>
                <a:cs typeface="Arial"/>
              </a:rPr>
              <a:t>2020a</a:t>
            </a:r>
            <a:r>
              <a:rPr lang="en-GB" sz="1800" b="0" i="0" dirty="0">
                <a:solidFill>
                  <a:schemeClr val="accent1"/>
                </a:solidFill>
                <a:effectLst/>
                <a:latin typeface="Arial"/>
                <a:cs typeface="Arial"/>
              </a:rPr>
              <a:t>) </a:t>
            </a:r>
            <a:r>
              <a:rPr lang="en-GB" sz="1800" b="0" i="1" dirty="0">
                <a:solidFill>
                  <a:srgbClr val="000000"/>
                </a:solidFill>
                <a:effectLst/>
                <a:latin typeface="Arial"/>
                <a:cs typeface="Arial"/>
              </a:rPr>
              <a:t>Inclusion: when will we have a home for life?</a:t>
            </a:r>
            <a:r>
              <a:rPr lang="en-GB" sz="1800" b="0" i="0" dirty="0">
                <a:solidFill>
                  <a:srgbClr val="000000"/>
                </a:solidFill>
                <a:effectLst/>
                <a:latin typeface="Arial"/>
                <a:cs typeface="Arial"/>
              </a:rPr>
              <a:t> Dublin: Pearson.</a:t>
            </a:r>
          </a:p>
          <a:p>
            <a:pPr algn="l"/>
            <a:r>
              <a:rPr lang="en-GB" sz="1800" b="0" i="0" dirty="0">
                <a:solidFill>
                  <a:srgbClr val="000000"/>
                </a:solidFill>
                <a:effectLst/>
                <a:latin typeface="Arial"/>
                <a:cs typeface="Arial"/>
              </a:rPr>
              <a:t>Wilmot M. </a:t>
            </a:r>
            <a:r>
              <a:rPr lang="en-GB" sz="1800" b="0" i="0" dirty="0">
                <a:solidFill>
                  <a:schemeClr val="accent1"/>
                </a:solidFill>
                <a:effectLst/>
                <a:latin typeface="Arial"/>
                <a:cs typeface="Arial"/>
              </a:rPr>
              <a:t>(</a:t>
            </a:r>
            <a:r>
              <a:rPr lang="en-GB" dirty="0">
                <a:solidFill>
                  <a:schemeClr val="accent1"/>
                </a:solidFill>
                <a:latin typeface="Arial"/>
                <a:cs typeface="Arial"/>
              </a:rPr>
              <a:t>2020b</a:t>
            </a:r>
            <a:r>
              <a:rPr lang="en-GB" sz="1800" b="0" i="0" dirty="0">
                <a:solidFill>
                  <a:schemeClr val="accent1"/>
                </a:solidFill>
                <a:effectLst/>
                <a:latin typeface="Arial"/>
                <a:cs typeface="Arial"/>
              </a:rPr>
              <a:t>) </a:t>
            </a:r>
            <a:r>
              <a:rPr lang="en-GB" sz="1800" b="0" i="1" dirty="0">
                <a:solidFill>
                  <a:srgbClr val="000000"/>
                </a:solidFill>
                <a:effectLst/>
                <a:latin typeface="Arial"/>
                <a:cs typeface="Arial"/>
              </a:rPr>
              <a:t>Solutions and barriers to homelessness</a:t>
            </a:r>
            <a:r>
              <a:rPr lang="en-GB" sz="1800" b="0" i="0" dirty="0">
                <a:solidFill>
                  <a:srgbClr val="000000"/>
                </a:solidFill>
                <a:effectLst/>
                <a:latin typeface="Arial"/>
                <a:cs typeface="Arial"/>
              </a:rPr>
              <a:t>. Dublin: Pearson.</a:t>
            </a:r>
          </a:p>
        </p:txBody>
      </p:sp>
      <p:sp>
        <p:nvSpPr>
          <p:cNvPr id="2" name="TextBox 1">
            <a:extLst>
              <a:ext uri="{FF2B5EF4-FFF2-40B4-BE49-F238E27FC236}">
                <a16:creationId xmlns:a16="http://schemas.microsoft.com/office/drawing/2014/main" id="{8373D9F1-C9F3-154A-4FF5-B00482278E5C}"/>
              </a:ext>
            </a:extLst>
          </p:cNvPr>
          <p:cNvSpPr txBox="1"/>
          <p:nvPr/>
        </p:nvSpPr>
        <p:spPr>
          <a:xfrm>
            <a:off x="5051137" y="5911273"/>
            <a:ext cx="692351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hlinkClick r:id="rId2"/>
              </a:rPr>
              <a:t>Adapted from: https://libguides.ucd.ie/harvardstyle/sameauthosameyear</a:t>
            </a:r>
            <a:endParaRPr lang="en-US">
              <a:ea typeface="+mn-lt"/>
              <a:cs typeface="+mn-lt"/>
              <a:hlinkClick r:id="rId2"/>
            </a:endParaRPr>
          </a:p>
          <a:p>
            <a:endParaRPr lang="en-GB">
              <a:cs typeface="Calibri Light"/>
            </a:endParaRPr>
          </a:p>
        </p:txBody>
      </p:sp>
    </p:spTree>
    <p:extLst>
      <p:ext uri="{BB962C8B-B14F-4D97-AF65-F5344CB8AC3E}">
        <p14:creationId xmlns:p14="http://schemas.microsoft.com/office/powerpoint/2010/main" val="6885391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033CA52-342F-ABEA-B09F-34625AADE8A7}"/>
              </a:ext>
            </a:extLst>
          </p:cNvPr>
          <p:cNvSpPr>
            <a:spLocks noGrp="1"/>
          </p:cNvSpPr>
          <p:nvPr>
            <p:ph type="title"/>
          </p:nvPr>
        </p:nvSpPr>
        <p:spPr>
          <a:xfrm>
            <a:off x="698242" y="252284"/>
            <a:ext cx="10795518" cy="1003916"/>
          </a:xfrm>
        </p:spPr>
        <p:txBody>
          <a:bodyPr anchor="b">
            <a:normAutofit/>
          </a:bodyPr>
          <a:lstStyle/>
          <a:p>
            <a:r>
              <a:rPr lang="en-GB"/>
              <a:t>Cite Them Right Database</a:t>
            </a:r>
          </a:p>
        </p:txBody>
      </p:sp>
      <p:pic>
        <p:nvPicPr>
          <p:cNvPr id="7" name="Picture 7" descr="Graphical user interface, website&#10;&#10;Description automatically generated">
            <a:extLst>
              <a:ext uri="{FF2B5EF4-FFF2-40B4-BE49-F238E27FC236}">
                <a16:creationId xmlns:a16="http://schemas.microsoft.com/office/drawing/2014/main" id="{BF0ED813-A883-F68A-6D23-7F6774C4C560}"/>
              </a:ext>
            </a:extLst>
          </p:cNvPr>
          <p:cNvPicPr>
            <a:picLocks noGrp="1" noChangeAspect="1"/>
          </p:cNvPicPr>
          <p:nvPr>
            <p:ph sz="quarter" idx="10"/>
          </p:nvPr>
        </p:nvPicPr>
        <p:blipFill rotWithShape="1">
          <a:blip r:embed="rId2"/>
          <a:srcRect t="1173" r="1" b="18885"/>
          <a:stretch/>
        </p:blipFill>
        <p:spPr>
          <a:xfrm>
            <a:off x="698242" y="1627247"/>
            <a:ext cx="9745401" cy="4127366"/>
          </a:xfrm>
          <a:noFill/>
        </p:spPr>
      </p:pic>
      <p:sp>
        <p:nvSpPr>
          <p:cNvPr id="8" name="TextBox 7">
            <a:extLst>
              <a:ext uri="{FF2B5EF4-FFF2-40B4-BE49-F238E27FC236}">
                <a16:creationId xmlns:a16="http://schemas.microsoft.com/office/drawing/2014/main" id="{9A6D34E5-DB98-9758-0126-4D41862F68D7}"/>
              </a:ext>
            </a:extLst>
          </p:cNvPr>
          <p:cNvSpPr txBox="1"/>
          <p:nvPr/>
        </p:nvSpPr>
        <p:spPr>
          <a:xfrm>
            <a:off x="10932848" y="5682638"/>
            <a:ext cx="85061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a:cs typeface="Calibri Light"/>
                <a:hlinkClick r:id="rId3"/>
              </a:rPr>
              <a:t>LINK</a:t>
            </a:r>
            <a:endParaRPr lang="en-GB" sz="2400" b="1">
              <a:cs typeface="Calibri Light"/>
            </a:endParaRPr>
          </a:p>
        </p:txBody>
      </p:sp>
    </p:spTree>
    <p:extLst>
      <p:ext uri="{BB962C8B-B14F-4D97-AF65-F5344CB8AC3E}">
        <p14:creationId xmlns:p14="http://schemas.microsoft.com/office/powerpoint/2010/main" val="17904174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C555B-E44D-4A9C-F3DD-E7B9E8B42B1C}"/>
              </a:ext>
            </a:extLst>
          </p:cNvPr>
          <p:cNvSpPr>
            <a:spLocks noGrp="1"/>
          </p:cNvSpPr>
          <p:nvPr>
            <p:ph type="title"/>
          </p:nvPr>
        </p:nvSpPr>
        <p:spPr/>
        <p:txBody>
          <a:bodyPr/>
          <a:lstStyle/>
          <a:p>
            <a:r>
              <a:rPr lang="en-GB"/>
              <a:t>Further support</a:t>
            </a:r>
          </a:p>
        </p:txBody>
      </p:sp>
      <p:sp>
        <p:nvSpPr>
          <p:cNvPr id="5" name="TextBox 4">
            <a:extLst>
              <a:ext uri="{FF2B5EF4-FFF2-40B4-BE49-F238E27FC236}">
                <a16:creationId xmlns:a16="http://schemas.microsoft.com/office/drawing/2014/main" id="{7E7D8828-8558-9689-523E-B9418A6433E0}"/>
              </a:ext>
            </a:extLst>
          </p:cNvPr>
          <p:cNvSpPr txBox="1"/>
          <p:nvPr/>
        </p:nvSpPr>
        <p:spPr>
          <a:xfrm>
            <a:off x="2066006" y="4398134"/>
            <a:ext cx="670798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400" dirty="0">
                <a:cs typeface="Calibri Light"/>
              </a:rPr>
              <a:t>Available through the </a:t>
            </a:r>
            <a:r>
              <a:rPr lang="en-GB" sz="2400" b="1" dirty="0">
                <a:cs typeface="Calibri Light"/>
                <a:hlinkClick r:id="rId2"/>
              </a:rPr>
              <a:t>Library infoskills </a:t>
            </a:r>
            <a:r>
              <a:rPr lang="en-GB" sz="2400" b="1" dirty="0">
                <a:cs typeface="Calibri Light"/>
              </a:rPr>
              <a:t>webpage.</a:t>
            </a:r>
            <a:endParaRPr lang="en-GB" sz="2400" b="1" dirty="0">
              <a:ea typeface="Calibri Light"/>
              <a:cs typeface="Calibri Light"/>
            </a:endParaRPr>
          </a:p>
          <a:p>
            <a:pPr marL="342900" indent="-342900">
              <a:buFont typeface="Arial"/>
              <a:buChar char="•"/>
            </a:pPr>
            <a:r>
              <a:rPr lang="en-GB" sz="2400" dirty="0">
                <a:cs typeface="Calibri Light"/>
              </a:rPr>
              <a:t>Hosted on </a:t>
            </a:r>
            <a:r>
              <a:rPr lang="en-GB" sz="2400" dirty="0">
                <a:cs typeface="Calibri Light"/>
                <a:hlinkClick r:id="rId3"/>
              </a:rPr>
              <a:t>Moodle</a:t>
            </a:r>
            <a:endParaRPr lang="en-GB" sz="2400">
              <a:ea typeface="Calibri Light"/>
              <a:cs typeface="Calibri Light"/>
            </a:endParaRPr>
          </a:p>
          <a:p>
            <a:pPr marL="342900" indent="-342900">
              <a:buFont typeface="Arial"/>
              <a:buChar char="•"/>
            </a:pPr>
            <a:r>
              <a:rPr lang="en-GB" sz="2400" dirty="0">
                <a:cs typeface="Calibri Light"/>
              </a:rPr>
              <a:t>New resources being added throughout the year.</a:t>
            </a:r>
            <a:endParaRPr lang="en-GB" dirty="0"/>
          </a:p>
          <a:p>
            <a:endParaRPr lang="en-GB" sz="2400">
              <a:ea typeface="Calibri Light"/>
              <a:cs typeface="Calibri Light"/>
            </a:endParaRPr>
          </a:p>
        </p:txBody>
      </p:sp>
      <p:pic>
        <p:nvPicPr>
          <p:cNvPr id="6" name="Picture 5" descr="A collage of a hand holding a tablet&#10;&#10;Description automatically generated">
            <a:extLst>
              <a:ext uri="{FF2B5EF4-FFF2-40B4-BE49-F238E27FC236}">
                <a16:creationId xmlns:a16="http://schemas.microsoft.com/office/drawing/2014/main" id="{EAFAF25C-26B8-2B0A-EC6D-C508D292F0FB}"/>
              </a:ext>
            </a:extLst>
          </p:cNvPr>
          <p:cNvPicPr>
            <a:picLocks noChangeAspect="1"/>
          </p:cNvPicPr>
          <p:nvPr/>
        </p:nvPicPr>
        <p:blipFill>
          <a:blip r:embed="rId4"/>
          <a:stretch>
            <a:fillRect/>
          </a:stretch>
        </p:blipFill>
        <p:spPr>
          <a:xfrm>
            <a:off x="1087404" y="1534265"/>
            <a:ext cx="9369027" cy="2441127"/>
          </a:xfrm>
          <a:prstGeom prst="rect">
            <a:avLst/>
          </a:prstGeom>
        </p:spPr>
      </p:pic>
      <p:pic>
        <p:nvPicPr>
          <p:cNvPr id="10" name="Picture 9" descr="A qr code with a few squares&#10;&#10;Description automatically generated">
            <a:extLst>
              <a:ext uri="{FF2B5EF4-FFF2-40B4-BE49-F238E27FC236}">
                <a16:creationId xmlns:a16="http://schemas.microsoft.com/office/drawing/2014/main" id="{EFDE1D4B-F9C9-6166-DF62-2862DFFBA207}"/>
              </a:ext>
            </a:extLst>
          </p:cNvPr>
          <p:cNvPicPr>
            <a:picLocks noChangeAspect="1"/>
          </p:cNvPicPr>
          <p:nvPr/>
        </p:nvPicPr>
        <p:blipFill>
          <a:blip r:embed="rId5"/>
          <a:stretch>
            <a:fillRect/>
          </a:stretch>
        </p:blipFill>
        <p:spPr>
          <a:xfrm>
            <a:off x="10039679" y="4147331"/>
            <a:ext cx="2076451" cy="2071266"/>
          </a:xfrm>
          <a:prstGeom prst="rect">
            <a:avLst/>
          </a:prstGeom>
        </p:spPr>
      </p:pic>
      <p:sp>
        <p:nvSpPr>
          <p:cNvPr id="3" name="Rectangle 2">
            <a:extLst>
              <a:ext uri="{FF2B5EF4-FFF2-40B4-BE49-F238E27FC236}">
                <a16:creationId xmlns:a16="http://schemas.microsoft.com/office/drawing/2014/main" id="{EABD8620-556D-3130-C607-05BC94EF0938}"/>
              </a:ext>
            </a:extLst>
          </p:cNvPr>
          <p:cNvSpPr/>
          <p:nvPr/>
        </p:nvSpPr>
        <p:spPr>
          <a:xfrm>
            <a:off x="3466171" y="1709854"/>
            <a:ext cx="2146609" cy="2174486"/>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054639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Wood human figure">
            <a:extLst>
              <a:ext uri="{FF2B5EF4-FFF2-40B4-BE49-F238E27FC236}">
                <a16:creationId xmlns:a16="http://schemas.microsoft.com/office/drawing/2014/main" id="{AF7C2061-C1B0-FECA-8825-F3CD1427DF65}"/>
              </a:ext>
            </a:extLst>
          </p:cNvPr>
          <p:cNvPicPr>
            <a:picLocks noGrp="1" noChangeAspect="1"/>
          </p:cNvPicPr>
          <p:nvPr>
            <p:ph type="pic" sz="quarter" idx="4294967295"/>
          </p:nvPr>
        </p:nvPicPr>
        <p:blipFill>
          <a:blip r:embed="rId2"/>
          <a:stretch/>
        </p:blipFill>
        <p:spPr>
          <a:xfrm>
            <a:off x="5845" y="2399"/>
            <a:ext cx="12179314" cy="6853135"/>
          </a:xfrm>
          <a:noFill/>
        </p:spPr>
      </p:pic>
      <p:sp>
        <p:nvSpPr>
          <p:cNvPr id="7" name="TextBox 6">
            <a:extLst>
              <a:ext uri="{FF2B5EF4-FFF2-40B4-BE49-F238E27FC236}">
                <a16:creationId xmlns:a16="http://schemas.microsoft.com/office/drawing/2014/main" id="{AE7DAD81-F418-D662-3B8F-4C2D9457C9BE}"/>
              </a:ext>
            </a:extLst>
          </p:cNvPr>
          <p:cNvSpPr txBox="1"/>
          <p:nvPr/>
        </p:nvSpPr>
        <p:spPr>
          <a:xfrm>
            <a:off x="5966297" y="243191"/>
            <a:ext cx="571013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9600" b="1" dirty="0">
                <a:solidFill>
                  <a:schemeClr val="bg1"/>
                </a:solidFill>
                <a:cs typeface="Calibri Light"/>
              </a:rPr>
              <a:t>Questions?</a:t>
            </a:r>
          </a:p>
        </p:txBody>
      </p:sp>
    </p:spTree>
    <p:extLst>
      <p:ext uri="{BB962C8B-B14F-4D97-AF65-F5344CB8AC3E}">
        <p14:creationId xmlns:p14="http://schemas.microsoft.com/office/powerpoint/2010/main" val="4232145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6FE40B-1C79-FD6C-48EB-4C14A916866B}"/>
              </a:ext>
            </a:extLst>
          </p:cNvPr>
          <p:cNvSpPr>
            <a:spLocks noGrp="1"/>
          </p:cNvSpPr>
          <p:nvPr>
            <p:ph sz="half" idx="1"/>
          </p:nvPr>
        </p:nvSpPr>
        <p:spPr>
          <a:xfrm>
            <a:off x="718457" y="1600201"/>
            <a:ext cx="6469166" cy="4565650"/>
          </a:xfrm>
        </p:spPr>
        <p:txBody>
          <a:bodyPr vert="horz" lIns="91440" tIns="45720" rIns="91440" bIns="45720" rtlCol="0" anchor="t">
            <a:normAutofit/>
          </a:bodyPr>
          <a:lstStyle/>
          <a:p>
            <a:pPr>
              <a:buFont typeface="Arial" panose="05000000000000000000" pitchFamily="2" charset="2"/>
              <a:buChar char="•"/>
            </a:pPr>
            <a:r>
              <a:rPr lang="en-GB" b="1" dirty="0">
                <a:solidFill>
                  <a:schemeClr val="accent1"/>
                </a:solidFill>
                <a:latin typeface="Calibri"/>
                <a:cs typeface="Calibri"/>
              </a:rPr>
              <a:t>Bring together </a:t>
            </a:r>
            <a:r>
              <a:rPr lang="en-GB" dirty="0">
                <a:latin typeface="Calibri"/>
                <a:cs typeface="Calibri"/>
              </a:rPr>
              <a:t>what you have discovered through your research, form your own opinions on what you have read, and write in your own words.</a:t>
            </a:r>
          </a:p>
          <a:p>
            <a:pPr>
              <a:buFont typeface="Arial" panose="05000000000000000000" pitchFamily="2" charset="2"/>
              <a:buChar char="•"/>
            </a:pPr>
            <a:endParaRPr lang="en-GB">
              <a:latin typeface="Calibri"/>
              <a:cs typeface="Calibri"/>
            </a:endParaRPr>
          </a:p>
          <a:p>
            <a:pPr>
              <a:buFont typeface="Arial" panose="05000000000000000000" pitchFamily="2" charset="2"/>
              <a:buChar char="•"/>
            </a:pPr>
            <a:r>
              <a:rPr lang="en-GB" b="1" dirty="0">
                <a:solidFill>
                  <a:schemeClr val="accent1"/>
                </a:solidFill>
                <a:latin typeface="Calibri"/>
                <a:cs typeface="Calibri"/>
              </a:rPr>
              <a:t>Give yourself enough time.</a:t>
            </a:r>
            <a:r>
              <a:rPr lang="en-GB" dirty="0">
                <a:latin typeface="Calibri"/>
                <a:cs typeface="Calibri"/>
              </a:rPr>
              <a:t> Referencing takes longer than you think!</a:t>
            </a:r>
            <a:endParaRPr lang="en-GB" dirty="0">
              <a:latin typeface="Calibri"/>
              <a:ea typeface="Calibri"/>
              <a:cs typeface="Calibri"/>
            </a:endParaRPr>
          </a:p>
          <a:p>
            <a:pPr>
              <a:buFont typeface="Arial" panose="05000000000000000000" pitchFamily="2" charset="2"/>
              <a:buChar char="•"/>
            </a:pPr>
            <a:endParaRPr lang="en-GB">
              <a:latin typeface="Calibri"/>
              <a:cs typeface="Calibri"/>
            </a:endParaRPr>
          </a:p>
          <a:p>
            <a:pPr>
              <a:buFont typeface="Arial" panose="05000000000000000000" pitchFamily="2" charset="2"/>
              <a:buChar char="•"/>
            </a:pPr>
            <a:r>
              <a:rPr lang="en-GB" b="1" dirty="0">
                <a:solidFill>
                  <a:schemeClr val="accent1"/>
                </a:solidFill>
                <a:latin typeface="Calibri"/>
                <a:cs typeface="Calibri"/>
              </a:rPr>
              <a:t>Ask for help </a:t>
            </a:r>
            <a:r>
              <a:rPr lang="en-GB" dirty="0">
                <a:latin typeface="Calibri"/>
                <a:cs typeface="Calibri"/>
              </a:rPr>
              <a:t>if you need it. </a:t>
            </a:r>
            <a:endParaRPr lang="en-GB" dirty="0">
              <a:latin typeface="Calibri"/>
              <a:ea typeface="Calibri"/>
              <a:cs typeface="Calibri"/>
            </a:endParaRPr>
          </a:p>
          <a:p>
            <a:pPr marL="0" indent="0">
              <a:buNone/>
            </a:pPr>
            <a:endParaRPr lang="en-GB">
              <a:latin typeface="Calibri"/>
              <a:cs typeface="Calibri"/>
            </a:endParaRPr>
          </a:p>
          <a:p>
            <a:pPr marL="0" indent="0">
              <a:buNone/>
            </a:pPr>
            <a:endParaRPr lang="en-GB">
              <a:cs typeface="Calibri"/>
            </a:endParaRPr>
          </a:p>
        </p:txBody>
      </p:sp>
      <p:sp>
        <p:nvSpPr>
          <p:cNvPr id="2" name="Title 1">
            <a:extLst>
              <a:ext uri="{FF2B5EF4-FFF2-40B4-BE49-F238E27FC236}">
                <a16:creationId xmlns:a16="http://schemas.microsoft.com/office/drawing/2014/main" id="{ABE63A35-B8D2-229A-50EC-990B537D939A}"/>
              </a:ext>
            </a:extLst>
          </p:cNvPr>
          <p:cNvSpPr>
            <a:spLocks noGrp="1"/>
          </p:cNvSpPr>
          <p:nvPr>
            <p:ph type="title"/>
          </p:nvPr>
        </p:nvSpPr>
        <p:spPr/>
        <p:txBody>
          <a:bodyPr/>
          <a:lstStyle/>
          <a:p>
            <a:r>
              <a:rPr lang="en-GB">
                <a:cs typeface="Calibri Light"/>
              </a:rPr>
              <a:t>Top Tips</a:t>
            </a:r>
            <a:endParaRPr lang="en-GB"/>
          </a:p>
        </p:txBody>
      </p:sp>
      <p:pic>
        <p:nvPicPr>
          <p:cNvPr id="6" name="Picture 6" descr="Alarm clocks with mouths">
            <a:extLst>
              <a:ext uri="{FF2B5EF4-FFF2-40B4-BE49-F238E27FC236}">
                <a16:creationId xmlns:a16="http://schemas.microsoft.com/office/drawing/2014/main" id="{5F2963F5-A1CE-CF07-D376-7FBBB2272099}"/>
              </a:ext>
            </a:extLst>
          </p:cNvPr>
          <p:cNvPicPr>
            <a:picLocks noGrp="1" noChangeAspect="1"/>
          </p:cNvPicPr>
          <p:nvPr>
            <p:ph type="pic" sz="quarter" idx="13"/>
          </p:nvPr>
        </p:nvPicPr>
        <p:blipFill rotWithShape="1">
          <a:blip r:embed="rId2"/>
          <a:srcRect l="11448" r="11448"/>
          <a:stretch/>
        </p:blipFill>
        <p:spPr>
          <a:xfrm>
            <a:off x="7351567" y="1854201"/>
            <a:ext cx="4442374" cy="3861377"/>
          </a:xfrm>
        </p:spPr>
      </p:pic>
    </p:spTree>
    <p:extLst>
      <p:ext uri="{BB962C8B-B14F-4D97-AF65-F5344CB8AC3E}">
        <p14:creationId xmlns:p14="http://schemas.microsoft.com/office/powerpoint/2010/main" val="32651054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824D40-7E82-4112-BB33-BDF11B4884B5}"/>
              </a:ext>
            </a:extLst>
          </p:cNvPr>
          <p:cNvSpPr>
            <a:spLocks noGrp="1"/>
          </p:cNvSpPr>
          <p:nvPr>
            <p:ph sz="half" idx="1"/>
          </p:nvPr>
        </p:nvSpPr>
        <p:spPr>
          <a:xfrm>
            <a:off x="217376" y="1622816"/>
            <a:ext cx="7677388" cy="4565650"/>
          </a:xfrm>
        </p:spPr>
        <p:txBody>
          <a:bodyPr vert="horz" lIns="91440" tIns="45720" rIns="91440" bIns="45720" rtlCol="0" anchor="t">
            <a:noAutofit/>
          </a:bodyPr>
          <a:lstStyle/>
          <a:p>
            <a:pPr marL="0" indent="0">
              <a:lnSpc>
                <a:spcPct val="107000"/>
              </a:lnSpc>
              <a:spcBef>
                <a:spcPts val="0"/>
              </a:spcBef>
              <a:buNone/>
            </a:pPr>
            <a:endParaRPr lang="en-GB" sz="2400">
              <a:latin typeface="Calibri"/>
              <a:cs typeface="Calibri"/>
            </a:endParaRPr>
          </a:p>
          <a:p>
            <a:pPr marL="342900" indent="-342900">
              <a:lnSpc>
                <a:spcPct val="107000"/>
              </a:lnSpc>
              <a:spcBef>
                <a:spcPts val="0"/>
              </a:spcBef>
              <a:buFont typeface="Arial" panose="05000000000000000000" pitchFamily="2" charset="2"/>
              <a:buChar char="•"/>
            </a:pPr>
            <a:r>
              <a:rPr lang="en-GB" sz="2400" b="1" dirty="0">
                <a:solidFill>
                  <a:schemeClr val="accent1"/>
                </a:solidFill>
                <a:latin typeface="Calibri"/>
                <a:cs typeface="Arial"/>
              </a:rPr>
              <a:t>Understand </a:t>
            </a:r>
            <a:r>
              <a:rPr lang="en-GB" sz="2400" dirty="0">
                <a:latin typeface="Calibri"/>
                <a:cs typeface="Arial"/>
              </a:rPr>
              <a:t>the basics before you begin.</a:t>
            </a:r>
            <a:endParaRPr lang="en-GB" sz="2400" dirty="0">
              <a:latin typeface="Calibri"/>
              <a:ea typeface="+mn-lt"/>
              <a:cs typeface="Arial"/>
            </a:endParaRPr>
          </a:p>
          <a:p>
            <a:pPr marL="0" indent="0">
              <a:lnSpc>
                <a:spcPct val="107000"/>
              </a:lnSpc>
              <a:spcBef>
                <a:spcPts val="0"/>
              </a:spcBef>
              <a:buNone/>
            </a:pPr>
            <a:endParaRPr lang="en-GB" sz="2400">
              <a:latin typeface="Calibri"/>
              <a:cs typeface="Arial"/>
            </a:endParaRPr>
          </a:p>
          <a:p>
            <a:pPr marL="342900" indent="-342900">
              <a:lnSpc>
                <a:spcPct val="107000"/>
              </a:lnSpc>
              <a:spcBef>
                <a:spcPts val="0"/>
              </a:spcBef>
              <a:buFont typeface="Arial" panose="05000000000000000000" pitchFamily="2" charset="2"/>
              <a:buChar char="•"/>
            </a:pPr>
            <a:r>
              <a:rPr lang="en-GB" sz="2400" b="1" dirty="0">
                <a:solidFill>
                  <a:schemeClr val="accent1"/>
                </a:solidFill>
                <a:latin typeface="Calibri"/>
                <a:cs typeface="Arial"/>
              </a:rPr>
              <a:t>Keep a record </a:t>
            </a:r>
            <a:r>
              <a:rPr lang="en-GB" sz="2400" dirty="0">
                <a:latin typeface="Calibri"/>
                <a:cs typeface="Arial"/>
              </a:rPr>
              <a:t>of all sources as you use them.</a:t>
            </a:r>
            <a:endParaRPr lang="en-US" sz="2400" dirty="0">
              <a:latin typeface="Calibri"/>
              <a:ea typeface="+mn-lt"/>
              <a:cs typeface="+mn-lt"/>
            </a:endParaRPr>
          </a:p>
          <a:p>
            <a:pPr marL="0" indent="0">
              <a:lnSpc>
                <a:spcPct val="107000"/>
              </a:lnSpc>
              <a:spcBef>
                <a:spcPts val="0"/>
              </a:spcBef>
              <a:buNone/>
            </a:pPr>
            <a:endParaRPr lang="en-GB" sz="2400">
              <a:latin typeface="Calibri"/>
              <a:cs typeface="Arial"/>
            </a:endParaRPr>
          </a:p>
          <a:p>
            <a:pPr marL="342900" indent="-342900">
              <a:lnSpc>
                <a:spcPct val="107000"/>
              </a:lnSpc>
              <a:spcBef>
                <a:spcPts val="0"/>
              </a:spcBef>
              <a:buFont typeface="Arial" panose="05000000000000000000" pitchFamily="2" charset="2"/>
              <a:buChar char="•"/>
            </a:pPr>
            <a:r>
              <a:rPr lang="en-GB" sz="2400" b="1" dirty="0">
                <a:solidFill>
                  <a:schemeClr val="accent1"/>
                </a:solidFill>
                <a:latin typeface="Calibri"/>
                <a:cs typeface="Arial"/>
              </a:rPr>
              <a:t>Be consistent </a:t>
            </a:r>
            <a:r>
              <a:rPr lang="en-GB" sz="2400" dirty="0">
                <a:latin typeface="Calibri"/>
                <a:cs typeface="Arial"/>
              </a:rPr>
              <a:t>in the records you keep and in the way you reference. Use your </a:t>
            </a:r>
            <a:r>
              <a:rPr lang="en-GB" sz="2400" b="1" dirty="0">
                <a:solidFill>
                  <a:schemeClr val="accent1"/>
                </a:solidFill>
                <a:latin typeface="Calibri"/>
                <a:cs typeface="Arial"/>
              </a:rPr>
              <a:t>collections in your online resource lists</a:t>
            </a:r>
            <a:r>
              <a:rPr lang="en-GB" sz="2400" dirty="0">
                <a:latin typeface="Calibri"/>
                <a:cs typeface="Arial"/>
              </a:rPr>
              <a:t>, Word, or MS One Note to help you a record.</a:t>
            </a:r>
            <a:endParaRPr lang="en-US" sz="2400" dirty="0">
              <a:latin typeface="Calibri"/>
              <a:ea typeface="+mn-lt"/>
              <a:cs typeface="+mn-lt"/>
            </a:endParaRPr>
          </a:p>
          <a:p>
            <a:pPr marL="0" indent="0">
              <a:lnSpc>
                <a:spcPct val="107000"/>
              </a:lnSpc>
              <a:spcBef>
                <a:spcPts val="0"/>
              </a:spcBef>
              <a:buNone/>
            </a:pPr>
            <a:endParaRPr lang="en-GB" sz="2400">
              <a:latin typeface="Calibri"/>
              <a:cs typeface="Arial"/>
            </a:endParaRPr>
          </a:p>
          <a:p>
            <a:pPr marL="342900" indent="-342900">
              <a:lnSpc>
                <a:spcPct val="107000"/>
              </a:lnSpc>
              <a:spcBef>
                <a:spcPts val="0"/>
              </a:spcBef>
              <a:buFont typeface="Arial" panose="05000000000000000000" pitchFamily="2" charset="2"/>
              <a:buChar char="•"/>
            </a:pPr>
            <a:r>
              <a:rPr lang="en-GB" sz="2400" b="1" dirty="0">
                <a:solidFill>
                  <a:schemeClr val="accent1"/>
                </a:solidFill>
                <a:latin typeface="Calibri"/>
                <a:cs typeface="Arial"/>
              </a:rPr>
              <a:t>Check your references </a:t>
            </a:r>
            <a:r>
              <a:rPr lang="en-GB" sz="2400" dirty="0">
                <a:latin typeface="Calibri"/>
                <a:cs typeface="Arial"/>
              </a:rPr>
              <a:t>before submitting your assignment.</a:t>
            </a:r>
            <a:endParaRPr lang="en-GB" sz="2400" dirty="0">
              <a:latin typeface="Calibri"/>
              <a:ea typeface="+mn-lt"/>
              <a:cs typeface="Arial"/>
            </a:endParaRPr>
          </a:p>
          <a:p>
            <a:pPr marL="0" indent="0">
              <a:lnSpc>
                <a:spcPct val="107000"/>
              </a:lnSpc>
              <a:spcBef>
                <a:spcPts val="0"/>
              </a:spcBef>
              <a:buNone/>
            </a:pPr>
            <a:endParaRPr lang="en-GB" sz="2400">
              <a:latin typeface="Calibri"/>
              <a:ea typeface="+mn-lt"/>
              <a:cs typeface="Arial"/>
            </a:endParaRPr>
          </a:p>
          <a:p>
            <a:pPr marL="0" indent="0">
              <a:lnSpc>
                <a:spcPct val="107000"/>
              </a:lnSpc>
              <a:spcBef>
                <a:spcPts val="0"/>
              </a:spcBef>
              <a:buNone/>
            </a:pPr>
            <a:endParaRPr lang="en-GB" sz="2400">
              <a:latin typeface="Calibri"/>
              <a:ea typeface="+mn-lt"/>
              <a:cs typeface="Calibri"/>
            </a:endParaRPr>
          </a:p>
          <a:p>
            <a:pPr marL="0" indent="0">
              <a:lnSpc>
                <a:spcPct val="107000"/>
              </a:lnSpc>
              <a:spcBef>
                <a:spcPts val="0"/>
              </a:spcBef>
              <a:buNone/>
            </a:pPr>
            <a:endParaRPr lang="en-GB" sz="1800">
              <a:latin typeface="Calibri"/>
              <a:ea typeface="+mn-lt"/>
              <a:cs typeface="Calibri Light"/>
            </a:endParaRPr>
          </a:p>
          <a:p>
            <a:pPr marL="0" indent="0">
              <a:buNone/>
            </a:pPr>
            <a:endParaRPr lang="en-GB">
              <a:latin typeface="Calibri Light"/>
              <a:ea typeface="+mn-lt"/>
              <a:cs typeface="Calibri Light"/>
            </a:endParaRPr>
          </a:p>
        </p:txBody>
      </p:sp>
      <p:sp>
        <p:nvSpPr>
          <p:cNvPr id="3" name="Title 2">
            <a:extLst>
              <a:ext uri="{FF2B5EF4-FFF2-40B4-BE49-F238E27FC236}">
                <a16:creationId xmlns:a16="http://schemas.microsoft.com/office/drawing/2014/main" id="{AC9B9251-A1F5-4876-87B0-F016D55907DD}"/>
              </a:ext>
            </a:extLst>
          </p:cNvPr>
          <p:cNvSpPr>
            <a:spLocks noGrp="1"/>
          </p:cNvSpPr>
          <p:nvPr>
            <p:ph type="title"/>
          </p:nvPr>
        </p:nvSpPr>
        <p:spPr>
          <a:xfrm>
            <a:off x="215957" y="49072"/>
            <a:ext cx="7595118" cy="1003916"/>
          </a:xfrm>
        </p:spPr>
        <p:txBody>
          <a:bodyPr>
            <a:normAutofit/>
          </a:bodyPr>
          <a:lstStyle/>
          <a:p>
            <a:r>
              <a:rPr lang="en-GB">
                <a:latin typeface="Calibri"/>
                <a:cs typeface="Calibri"/>
              </a:rPr>
              <a:t>Tips to improve your referencing</a:t>
            </a:r>
          </a:p>
        </p:txBody>
      </p:sp>
      <p:pic>
        <p:nvPicPr>
          <p:cNvPr id="9" name="Picture 9" descr="A close up of a blackboard&#10;&#10;Description generated with very high confidence">
            <a:extLst>
              <a:ext uri="{FF2B5EF4-FFF2-40B4-BE49-F238E27FC236}">
                <a16:creationId xmlns:a16="http://schemas.microsoft.com/office/drawing/2014/main" id="{8FF082B1-9EBB-4774-A954-F39DF633C109}"/>
              </a:ext>
            </a:extLst>
          </p:cNvPr>
          <p:cNvPicPr>
            <a:picLocks noGrp="1" noChangeAspect="1"/>
          </p:cNvPicPr>
          <p:nvPr>
            <p:ph type="pic" sz="quarter" idx="13"/>
          </p:nvPr>
        </p:nvPicPr>
        <p:blipFill rotWithShape="1">
          <a:blip r:embed="rId3"/>
          <a:srcRect t="4328" b="4328"/>
          <a:stretch/>
        </p:blipFill>
        <p:spPr>
          <a:xfrm>
            <a:off x="7897643" y="2475597"/>
            <a:ext cx="4083483" cy="2489923"/>
          </a:xfrm>
        </p:spPr>
      </p:pic>
      <p:sp>
        <p:nvSpPr>
          <p:cNvPr id="5" name="TextBox 4">
            <a:extLst>
              <a:ext uri="{FF2B5EF4-FFF2-40B4-BE49-F238E27FC236}">
                <a16:creationId xmlns:a16="http://schemas.microsoft.com/office/drawing/2014/main" id="{E2C7B4BB-247F-4382-A223-02AE7D472188}"/>
              </a:ext>
            </a:extLst>
          </p:cNvPr>
          <p:cNvSpPr txBox="1"/>
          <p:nvPr/>
        </p:nvSpPr>
        <p:spPr>
          <a:xfrm>
            <a:off x="215900" y="1393537"/>
            <a:ext cx="916247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Calibri"/>
                <a:cs typeface="Calibri"/>
              </a:rPr>
              <a:t>When used properly, references strengthen and enhance your work. </a:t>
            </a:r>
            <a:endParaRPr lang="en-US" sz="2400"/>
          </a:p>
        </p:txBody>
      </p:sp>
    </p:spTree>
    <p:extLst>
      <p:ext uri="{BB962C8B-B14F-4D97-AF65-F5344CB8AC3E}">
        <p14:creationId xmlns:p14="http://schemas.microsoft.com/office/powerpoint/2010/main" val="2963973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CC967-8777-4C71-8542-B10DC5A1B22C}"/>
              </a:ext>
            </a:extLst>
          </p:cNvPr>
          <p:cNvSpPr>
            <a:spLocks noGrp="1"/>
          </p:cNvSpPr>
          <p:nvPr>
            <p:ph type="title"/>
          </p:nvPr>
        </p:nvSpPr>
        <p:spPr>
          <a:xfrm>
            <a:off x="214364" y="-903"/>
            <a:ext cx="10795518" cy="1003916"/>
          </a:xfrm>
        </p:spPr>
        <p:txBody>
          <a:bodyPr>
            <a:normAutofit/>
          </a:bodyPr>
          <a:lstStyle/>
          <a:p>
            <a:r>
              <a:rPr lang="en-GB" dirty="0">
                <a:ea typeface="+mj-lt"/>
                <a:cs typeface="+mj-lt"/>
              </a:rPr>
              <a:t>Citation Manager Tools</a:t>
            </a:r>
          </a:p>
        </p:txBody>
      </p:sp>
      <p:pic>
        <p:nvPicPr>
          <p:cNvPr id="5" name="Picture 5" descr="Graphical user interface, text, application, email&#10;&#10;Description automatically generated">
            <a:extLst>
              <a:ext uri="{FF2B5EF4-FFF2-40B4-BE49-F238E27FC236}">
                <a16:creationId xmlns:a16="http://schemas.microsoft.com/office/drawing/2014/main" id="{EDE60AF5-E941-4059-827D-8D488FF7B062}"/>
              </a:ext>
            </a:extLst>
          </p:cNvPr>
          <p:cNvPicPr>
            <a:picLocks noChangeAspect="1"/>
          </p:cNvPicPr>
          <p:nvPr/>
        </p:nvPicPr>
        <p:blipFill>
          <a:blip r:embed="rId2"/>
          <a:stretch>
            <a:fillRect/>
          </a:stretch>
        </p:blipFill>
        <p:spPr>
          <a:xfrm>
            <a:off x="5747848" y="2214125"/>
            <a:ext cx="5924116" cy="2969252"/>
          </a:xfrm>
          <a:prstGeom prst="rect">
            <a:avLst/>
          </a:prstGeom>
          <a:effectLst/>
        </p:spPr>
      </p:pic>
      <p:sp>
        <p:nvSpPr>
          <p:cNvPr id="9" name="Content Placeholder 2">
            <a:extLst>
              <a:ext uri="{FF2B5EF4-FFF2-40B4-BE49-F238E27FC236}">
                <a16:creationId xmlns:a16="http://schemas.microsoft.com/office/drawing/2014/main" id="{F8060068-E17D-407E-AB1A-3597A5BE9EF4}"/>
              </a:ext>
            </a:extLst>
          </p:cNvPr>
          <p:cNvSpPr txBox="1">
            <a:spLocks/>
          </p:cNvSpPr>
          <p:nvPr/>
        </p:nvSpPr>
        <p:spPr>
          <a:xfrm>
            <a:off x="215590" y="1562332"/>
            <a:ext cx="5699596" cy="4605338"/>
          </a:xfrm>
          <a:prstGeom prst="rect">
            <a:avLst/>
          </a:prstGeom>
        </p:spPr>
        <p:txBody>
          <a:bodyPr vert="horz" lIns="91440" tIns="45720" rIns="91440" bIns="45720" rtlCol="0" anchor="t">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Calibri"/>
                <a:cs typeface="Calibri"/>
              </a:rPr>
              <a:t>Y</a:t>
            </a:r>
            <a:r>
              <a:rPr lang="en-GB" sz="2400" dirty="0">
                <a:latin typeface="Calibri"/>
                <a:cs typeface="Calibri"/>
              </a:rPr>
              <a:t>ou must sign up through the </a:t>
            </a:r>
            <a:r>
              <a:rPr lang="en-GB" sz="2400" dirty="0">
                <a:latin typeface="Calibri"/>
                <a:cs typeface="Calibri"/>
                <a:hlinkClick r:id="rId3"/>
              </a:rPr>
              <a:t>library webpage</a:t>
            </a:r>
            <a:r>
              <a:rPr lang="en-GB" sz="2400" dirty="0">
                <a:latin typeface="Calibri"/>
                <a:cs typeface="Calibri"/>
              </a:rPr>
              <a:t> to register for a </a:t>
            </a:r>
            <a:r>
              <a:rPr lang="en-GB" sz="2400" b="1" dirty="0">
                <a:latin typeface="Calibri"/>
                <a:cs typeface="Calibri"/>
              </a:rPr>
              <a:t>FREE </a:t>
            </a:r>
            <a:r>
              <a:rPr lang="en-GB" sz="2400" dirty="0">
                <a:latin typeface="Calibri"/>
                <a:cs typeface="Calibri"/>
              </a:rPr>
              <a:t>account.</a:t>
            </a:r>
          </a:p>
          <a:p>
            <a:endParaRPr lang="en-GB" sz="2400" dirty="0">
              <a:latin typeface="Calibri"/>
              <a:cs typeface="Calibri"/>
            </a:endParaRPr>
          </a:p>
          <a:p>
            <a:r>
              <a:rPr lang="en-GB" sz="2400" dirty="0">
                <a:latin typeface="Calibri"/>
                <a:cs typeface="Calibri"/>
              </a:rPr>
              <a:t>Navigate to </a:t>
            </a:r>
            <a:r>
              <a:rPr lang="en-GB" sz="2400" dirty="0">
                <a:latin typeface="Calibri"/>
                <a:cs typeface="Calibri"/>
                <a:hlinkClick r:id="rId4"/>
              </a:rPr>
              <a:t>Student Essentials.</a:t>
            </a:r>
            <a:endParaRPr lang="en-GB" sz="2400">
              <a:latin typeface="Calibri"/>
              <a:cs typeface="Calibri"/>
            </a:endParaRPr>
          </a:p>
          <a:p>
            <a:endParaRPr lang="en-GB" sz="2400" dirty="0">
              <a:latin typeface="Calibri"/>
              <a:cs typeface="Calibri"/>
            </a:endParaRPr>
          </a:p>
          <a:p>
            <a:r>
              <a:rPr lang="en-GB" sz="2400" dirty="0">
                <a:latin typeface="Calibri"/>
                <a:cs typeface="Calibri"/>
              </a:rPr>
              <a:t>Click on </a:t>
            </a:r>
            <a:r>
              <a:rPr lang="en-GB" sz="2400" dirty="0">
                <a:latin typeface="Calibri"/>
                <a:cs typeface="Calibri"/>
                <a:hlinkClick r:id="rId5"/>
              </a:rPr>
              <a:t>Refworks</a:t>
            </a:r>
            <a:endParaRPr lang="en-GB" sz="2400">
              <a:latin typeface="Calibri"/>
              <a:cs typeface="Calibri"/>
            </a:endParaRPr>
          </a:p>
          <a:p>
            <a:endParaRPr lang="en-GB" sz="2400" dirty="0">
              <a:latin typeface="Calibri"/>
              <a:cs typeface="Calibri"/>
            </a:endParaRPr>
          </a:p>
          <a:p>
            <a:r>
              <a:rPr lang="en-GB" sz="2400" dirty="0">
                <a:latin typeface="Calibri"/>
                <a:cs typeface="Calibri"/>
              </a:rPr>
              <a:t>Create your account using your University email.</a:t>
            </a:r>
          </a:p>
          <a:p>
            <a:endParaRPr lang="en-GB" sz="2400" dirty="0">
              <a:latin typeface="Calibri"/>
              <a:cs typeface="Calibri"/>
            </a:endParaRPr>
          </a:p>
          <a:p>
            <a:r>
              <a:rPr lang="en-GB" sz="2400" dirty="0">
                <a:latin typeface="Calibri"/>
                <a:cs typeface="Calibri"/>
              </a:rPr>
              <a:t>Sign in and create your profile.</a:t>
            </a:r>
          </a:p>
          <a:p>
            <a:endParaRPr lang="en-GB" sz="2400" dirty="0">
              <a:cs typeface="Calibri"/>
            </a:endParaRPr>
          </a:p>
          <a:p>
            <a:endParaRPr lang="en-GB" sz="2000">
              <a:cs typeface="Calibri"/>
            </a:endParaRPr>
          </a:p>
          <a:p>
            <a:endParaRPr lang="en-GB" sz="2000">
              <a:cs typeface="Calibri"/>
            </a:endParaRPr>
          </a:p>
        </p:txBody>
      </p:sp>
      <p:sp>
        <p:nvSpPr>
          <p:cNvPr id="3" name="TextBox 2">
            <a:extLst>
              <a:ext uri="{FF2B5EF4-FFF2-40B4-BE49-F238E27FC236}">
                <a16:creationId xmlns:a16="http://schemas.microsoft.com/office/drawing/2014/main" id="{DC171CF1-1BD2-2745-0288-8CEC98CB3F05}"/>
              </a:ext>
            </a:extLst>
          </p:cNvPr>
          <p:cNvSpPr txBox="1"/>
          <p:nvPr/>
        </p:nvSpPr>
        <p:spPr>
          <a:xfrm>
            <a:off x="7455876" y="5797062"/>
            <a:ext cx="44247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Calibri"/>
                <a:cs typeface="Calibri Light"/>
              </a:rPr>
              <a:t>Using a tool such as this is personal choice</a:t>
            </a:r>
          </a:p>
        </p:txBody>
      </p:sp>
    </p:spTree>
    <p:extLst>
      <p:ext uri="{BB962C8B-B14F-4D97-AF65-F5344CB8AC3E}">
        <p14:creationId xmlns:p14="http://schemas.microsoft.com/office/powerpoint/2010/main" val="26710404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41DE0-A0D5-44A5-B48E-D1BF98F7116C}"/>
              </a:ext>
            </a:extLst>
          </p:cNvPr>
          <p:cNvSpPr>
            <a:spLocks noGrp="1"/>
          </p:cNvSpPr>
          <p:nvPr>
            <p:ph type="title"/>
          </p:nvPr>
        </p:nvSpPr>
        <p:spPr>
          <a:xfrm>
            <a:off x="481013" y="3752849"/>
            <a:ext cx="3290887" cy="2452687"/>
          </a:xfrm>
        </p:spPr>
        <p:txBody>
          <a:bodyPr anchor="ctr">
            <a:normAutofit/>
          </a:bodyPr>
          <a:lstStyle/>
          <a:p>
            <a:r>
              <a:rPr lang="en-GB" sz="4800" dirty="0">
                <a:cs typeface="Calibri Light"/>
              </a:rPr>
              <a:t>YouTube</a:t>
            </a:r>
          </a:p>
        </p:txBody>
      </p:sp>
      <p:pic>
        <p:nvPicPr>
          <p:cNvPr id="4" name="Picture 4">
            <a:extLst>
              <a:ext uri="{FF2B5EF4-FFF2-40B4-BE49-F238E27FC236}">
                <a16:creationId xmlns:a16="http://schemas.microsoft.com/office/drawing/2014/main" id="{C14759E3-B75E-4936-BFC4-BC113F8D3DD0}"/>
              </a:ext>
            </a:extLst>
          </p:cNvPr>
          <p:cNvPicPr>
            <a:picLocks noChangeAspect="1"/>
          </p:cNvPicPr>
          <p:nvPr/>
        </p:nvPicPr>
        <p:blipFill rotWithShape="1">
          <a:blip r:embed="rId2"/>
          <a:srcRect t="2336" b="39968"/>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90E2F029-5B8B-4193-862F-61E1F63851BC}"/>
              </a:ext>
            </a:extLst>
          </p:cNvPr>
          <p:cNvSpPr>
            <a:spLocks noGrp="1"/>
          </p:cNvSpPr>
          <p:nvPr>
            <p:ph idx="1"/>
          </p:nvPr>
        </p:nvSpPr>
        <p:spPr>
          <a:xfrm>
            <a:off x="4177519" y="3957289"/>
            <a:ext cx="7485413" cy="2452687"/>
          </a:xfrm>
        </p:spPr>
        <p:txBody>
          <a:bodyPr vert="horz" lIns="91440" tIns="45720" rIns="91440" bIns="45720" rtlCol="0" anchor="ctr">
            <a:noAutofit/>
          </a:bodyPr>
          <a:lstStyle/>
          <a:p>
            <a:r>
              <a:rPr lang="en-GB" sz="3600" dirty="0">
                <a:cs typeface="Calibri"/>
                <a:hlinkClick r:id="rId3"/>
              </a:rPr>
              <a:t>Getting started with RefWorks Playlist</a:t>
            </a:r>
            <a:endParaRPr lang="en-GB" sz="3600">
              <a:cs typeface="Calibri"/>
            </a:endParaRPr>
          </a:p>
          <a:p>
            <a:pPr marL="0" indent="0">
              <a:buNone/>
            </a:pPr>
            <a:endParaRPr lang="en-GB" sz="3600" dirty="0">
              <a:cs typeface="Calibri" panose="020F0502020204030204"/>
            </a:endParaRPr>
          </a:p>
          <a:p>
            <a:r>
              <a:rPr lang="en-GB" sz="3600" dirty="0">
                <a:cs typeface="Calibri" panose="020F0502020204030204"/>
                <a:hlinkClick r:id="rId4"/>
              </a:rPr>
              <a:t>Advanced RefWorks Playlist</a:t>
            </a:r>
            <a:endParaRPr lang="en-GB" sz="3600" dirty="0">
              <a:cs typeface="Calibri" panose="020F0502020204030204"/>
            </a:endParaRPr>
          </a:p>
        </p:txBody>
      </p:sp>
      <p:pic>
        <p:nvPicPr>
          <p:cNvPr id="5" name="Picture 5">
            <a:extLst>
              <a:ext uri="{FF2B5EF4-FFF2-40B4-BE49-F238E27FC236}">
                <a16:creationId xmlns:a16="http://schemas.microsoft.com/office/drawing/2014/main" id="{486254AD-766E-4F9F-837A-6C60CD1FE790}"/>
              </a:ext>
            </a:extLst>
          </p:cNvPr>
          <p:cNvPicPr>
            <a:picLocks noChangeAspect="1"/>
          </p:cNvPicPr>
          <p:nvPr/>
        </p:nvPicPr>
        <p:blipFill>
          <a:blip r:embed="rId5"/>
          <a:stretch>
            <a:fillRect/>
          </a:stretch>
        </p:blipFill>
        <p:spPr>
          <a:xfrm>
            <a:off x="1002565" y="5183808"/>
            <a:ext cx="1228725" cy="504825"/>
          </a:xfrm>
          <a:prstGeom prst="rect">
            <a:avLst/>
          </a:prstGeom>
        </p:spPr>
      </p:pic>
    </p:spTree>
    <p:extLst>
      <p:ext uri="{BB962C8B-B14F-4D97-AF65-F5344CB8AC3E}">
        <p14:creationId xmlns:p14="http://schemas.microsoft.com/office/powerpoint/2010/main" val="8545147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D0BDC40-591E-4854-BE35-24598127E339}"/>
              </a:ext>
            </a:extLst>
          </p:cNvPr>
          <p:cNvSpPr>
            <a:spLocks noGrp="1"/>
          </p:cNvSpPr>
          <p:nvPr>
            <p:ph sz="half" idx="1"/>
          </p:nvPr>
        </p:nvSpPr>
        <p:spPr>
          <a:xfrm>
            <a:off x="552172" y="3544601"/>
            <a:ext cx="7230444" cy="1369257"/>
          </a:xfrm>
        </p:spPr>
        <p:txBody>
          <a:bodyPr vert="horz" lIns="91440" tIns="45720" rIns="91440" bIns="45720" rtlCol="0" anchor="t">
            <a:normAutofit/>
          </a:bodyPr>
          <a:lstStyle/>
          <a:p>
            <a:pPr marL="0" indent="0">
              <a:lnSpc>
                <a:spcPct val="100000"/>
              </a:lnSpc>
              <a:spcBef>
                <a:spcPts val="0"/>
              </a:spcBef>
              <a:buNone/>
            </a:pPr>
            <a:r>
              <a:rPr lang="en-GB" sz="2600" dirty="0">
                <a:latin typeface="Calibri"/>
                <a:cs typeface="Calibri"/>
              </a:rPr>
              <a:t>By putting together the different parts an elements, you can construct a citation and reference for any type of work. </a:t>
            </a:r>
            <a:endParaRPr lang="en-GB" sz="2600">
              <a:latin typeface="Calibri"/>
              <a:cs typeface="Calibri Light"/>
            </a:endParaRPr>
          </a:p>
          <a:p>
            <a:pPr marL="0" indent="0">
              <a:buNone/>
            </a:pPr>
            <a:endParaRPr lang="en-GB" sz="2000">
              <a:latin typeface="Calibri"/>
              <a:cs typeface="Calibri Light"/>
            </a:endParaRPr>
          </a:p>
        </p:txBody>
      </p:sp>
      <p:sp>
        <p:nvSpPr>
          <p:cNvPr id="3" name="Title 2">
            <a:extLst>
              <a:ext uri="{FF2B5EF4-FFF2-40B4-BE49-F238E27FC236}">
                <a16:creationId xmlns:a16="http://schemas.microsoft.com/office/drawing/2014/main" id="{CBD7DB3A-5CF8-4CE4-864D-87591CD374FA}"/>
              </a:ext>
            </a:extLst>
          </p:cNvPr>
          <p:cNvSpPr>
            <a:spLocks noGrp="1"/>
          </p:cNvSpPr>
          <p:nvPr>
            <p:ph type="title"/>
          </p:nvPr>
        </p:nvSpPr>
        <p:spPr>
          <a:xfrm>
            <a:off x="553857" y="149596"/>
            <a:ext cx="10476612" cy="859754"/>
          </a:xfrm>
        </p:spPr>
        <p:txBody>
          <a:bodyPr>
            <a:normAutofit/>
          </a:bodyPr>
          <a:lstStyle/>
          <a:p>
            <a:r>
              <a:rPr lang="en-GB">
                <a:latin typeface="Calibri"/>
                <a:cs typeface="Calibri"/>
              </a:rPr>
              <a:t>When creating a reference ...</a:t>
            </a:r>
          </a:p>
        </p:txBody>
      </p:sp>
      <p:pic>
        <p:nvPicPr>
          <p:cNvPr id="33" name="Picture 33" descr="A close up of a logo&#10;&#10;Description generated with high confidence">
            <a:extLst>
              <a:ext uri="{FF2B5EF4-FFF2-40B4-BE49-F238E27FC236}">
                <a16:creationId xmlns:a16="http://schemas.microsoft.com/office/drawing/2014/main" id="{F37DE029-5D53-4C9A-ABF0-6ACFE31B6455}"/>
              </a:ext>
            </a:extLst>
          </p:cNvPr>
          <p:cNvPicPr>
            <a:picLocks noGrp="1" noChangeAspect="1"/>
          </p:cNvPicPr>
          <p:nvPr>
            <p:ph type="pic" sz="quarter" idx="13"/>
          </p:nvPr>
        </p:nvPicPr>
        <p:blipFill rotWithShape="1">
          <a:blip r:embed="rId3"/>
          <a:srcRect t="7108" b="7108"/>
          <a:stretch/>
        </p:blipFill>
        <p:spPr>
          <a:xfrm>
            <a:off x="7146701" y="2701276"/>
            <a:ext cx="4980757" cy="2626272"/>
          </a:xfrm>
        </p:spPr>
      </p:pic>
      <p:sp>
        <p:nvSpPr>
          <p:cNvPr id="4" name="TextBox 3">
            <a:extLst>
              <a:ext uri="{FF2B5EF4-FFF2-40B4-BE49-F238E27FC236}">
                <a16:creationId xmlns:a16="http://schemas.microsoft.com/office/drawing/2014/main" id="{552DE68E-CE12-71CA-5B54-5C72D6EDB32D}"/>
              </a:ext>
            </a:extLst>
          </p:cNvPr>
          <p:cNvSpPr txBox="1"/>
          <p:nvPr/>
        </p:nvSpPr>
        <p:spPr>
          <a:xfrm>
            <a:off x="510953" y="1073323"/>
            <a:ext cx="11585863" cy="17043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600" b="1">
              <a:cs typeface="Calibri Light"/>
            </a:endParaRPr>
          </a:p>
          <a:p>
            <a:r>
              <a:rPr lang="en-GB" sz="2600" dirty="0">
                <a:latin typeface="Calibri"/>
                <a:cs typeface="Calibri"/>
              </a:rPr>
              <a:t>Find an example which matches your source and follow the format</a:t>
            </a:r>
            <a:r>
              <a:rPr lang="en-GB" sz="2600" dirty="0">
                <a:solidFill>
                  <a:schemeClr val="accent1"/>
                </a:solidFill>
                <a:latin typeface="Calibri"/>
                <a:cs typeface="Calibri"/>
              </a:rPr>
              <a:t>. </a:t>
            </a:r>
            <a:endParaRPr lang="en-GB" sz="2600" b="1" dirty="0">
              <a:solidFill>
                <a:schemeClr val="accent1"/>
              </a:solidFill>
              <a:latin typeface="Calibri Light"/>
              <a:cs typeface="Calibri Light"/>
            </a:endParaRPr>
          </a:p>
          <a:p>
            <a:r>
              <a:rPr lang="en-GB" sz="2600" dirty="0">
                <a:latin typeface="Calibri"/>
                <a:cs typeface="Calibri"/>
              </a:rPr>
              <a:t>If you cannot find an exact match, choose the example most like it and amend it </a:t>
            </a:r>
            <a:r>
              <a:rPr lang="en-GB" sz="2600" b="1" dirty="0">
                <a:solidFill>
                  <a:schemeClr val="accent1"/>
                </a:solidFill>
                <a:latin typeface="Calibri"/>
                <a:cs typeface="Calibri"/>
              </a:rPr>
              <a:t>(Remember to include: Who, When, What, Where).  </a:t>
            </a:r>
            <a:endParaRPr lang="en-GB" sz="2600" b="1" dirty="0">
              <a:solidFill>
                <a:schemeClr val="accent1"/>
              </a:solidFill>
              <a:cs typeface="Calibri Light"/>
            </a:endParaRPr>
          </a:p>
        </p:txBody>
      </p:sp>
      <p:sp>
        <p:nvSpPr>
          <p:cNvPr id="5" name="TextBox 4">
            <a:extLst>
              <a:ext uri="{FF2B5EF4-FFF2-40B4-BE49-F238E27FC236}">
                <a16:creationId xmlns:a16="http://schemas.microsoft.com/office/drawing/2014/main" id="{BB42DEA8-6FAA-6B56-24B4-3F94CD91D93F}"/>
              </a:ext>
            </a:extLst>
          </p:cNvPr>
          <p:cNvSpPr txBox="1"/>
          <p:nvPr/>
        </p:nvSpPr>
        <p:spPr>
          <a:xfrm>
            <a:off x="494178" y="5125242"/>
            <a:ext cx="11200060" cy="984885"/>
          </a:xfrm>
          <a:prstGeom prst="rect">
            <a:avLst/>
          </a:prstGeom>
          <a:noFill/>
        </p:spPr>
        <p:txBody>
          <a:bodyPr wrap="square" lIns="91440" tIns="45720" rIns="91440" bIns="45720" rtlCol="0" anchor="t">
            <a:spAutoFit/>
          </a:bodyPr>
          <a:lstStyle/>
          <a:p>
            <a:r>
              <a:rPr lang="en-GB" sz="3200" b="1" dirty="0">
                <a:solidFill>
                  <a:srgbClr val="FF0000"/>
                </a:solidFill>
                <a:latin typeface="Calibri"/>
                <a:cs typeface="Calibri"/>
              </a:rPr>
              <a:t>Be consistent in your style and presentation</a:t>
            </a:r>
            <a:endParaRPr lang="en-US"/>
          </a:p>
          <a:p>
            <a:endParaRPr lang="en-GB" sz="260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5649460"/>
      </p:ext>
    </p:extLst>
  </p:cSld>
  <p:clrMapOvr>
    <a:masterClrMapping/>
  </p:clrMapOvr>
  <p:transition spd="slow">
    <p:wipe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Title 1">
            <a:extLst>
              <a:ext uri="{FF2B5EF4-FFF2-40B4-BE49-F238E27FC236}">
                <a16:creationId xmlns:a16="http://schemas.microsoft.com/office/drawing/2014/main" id="{B458F686-DC8F-41FD-BC34-B54092E45070}"/>
              </a:ext>
            </a:extLst>
          </p:cNvPr>
          <p:cNvSpPr>
            <a:spLocks noGrp="1"/>
          </p:cNvSpPr>
          <p:nvPr>
            <p:ph type="title"/>
          </p:nvPr>
        </p:nvSpPr>
        <p:spPr>
          <a:xfrm>
            <a:off x="698242" y="252284"/>
            <a:ext cx="10795518" cy="1003916"/>
          </a:xfrm>
        </p:spPr>
        <p:txBody>
          <a:bodyPr/>
          <a:lstStyle/>
          <a:p>
            <a:r>
              <a:rPr lang="en-US"/>
              <a:t>Useful Resources</a:t>
            </a:r>
          </a:p>
        </p:txBody>
      </p:sp>
      <p:pic>
        <p:nvPicPr>
          <p:cNvPr id="3" name="Picture 3" descr="A picture containing text, newspaper, accessory&#10;&#10;Description automatically generated">
            <a:extLst>
              <a:ext uri="{FF2B5EF4-FFF2-40B4-BE49-F238E27FC236}">
                <a16:creationId xmlns:a16="http://schemas.microsoft.com/office/drawing/2014/main" id="{793FBF99-69F9-4C0B-B61C-C4F3723CCE32}"/>
              </a:ext>
            </a:extLst>
          </p:cNvPr>
          <p:cNvPicPr>
            <a:picLocks noChangeAspect="1"/>
          </p:cNvPicPr>
          <p:nvPr/>
        </p:nvPicPr>
        <p:blipFill rotWithShape="1">
          <a:blip r:embed="rId3"/>
          <a:srcRect b="3513"/>
          <a:stretch/>
        </p:blipFill>
        <p:spPr>
          <a:xfrm>
            <a:off x="817143" y="1380023"/>
            <a:ext cx="9636643" cy="3599740"/>
          </a:xfrm>
          <a:prstGeom prst="rect">
            <a:avLst/>
          </a:prstGeom>
          <a:noFill/>
        </p:spPr>
      </p:pic>
      <p:sp>
        <p:nvSpPr>
          <p:cNvPr id="58" name="TextBox 57">
            <a:extLst>
              <a:ext uri="{FF2B5EF4-FFF2-40B4-BE49-F238E27FC236}">
                <a16:creationId xmlns:a16="http://schemas.microsoft.com/office/drawing/2014/main" id="{219A583C-56BB-4658-8812-6ABBAF830F8C}"/>
              </a:ext>
            </a:extLst>
          </p:cNvPr>
          <p:cNvSpPr txBox="1"/>
          <p:nvPr/>
        </p:nvSpPr>
        <p:spPr>
          <a:xfrm>
            <a:off x="1207760" y="5141258"/>
            <a:ext cx="1520825" cy="707886"/>
          </a:xfrm>
          <a:prstGeom prst="rect">
            <a:avLst/>
          </a:prstGeom>
          <a:noFill/>
          <a:ln w="28575">
            <a:solidFill>
              <a:srgbClr val="37858C"/>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Arial"/>
                <a:cs typeface="Arial"/>
                <a:hlinkClick r:id="rId4"/>
              </a:rPr>
              <a:t>Critical Thinking</a:t>
            </a:r>
            <a:endParaRPr lang="en-US" sz="2000">
              <a:latin typeface="Arial"/>
              <a:cs typeface="Arial"/>
            </a:endParaRPr>
          </a:p>
        </p:txBody>
      </p:sp>
      <p:sp>
        <p:nvSpPr>
          <p:cNvPr id="60" name="TextBox 59">
            <a:extLst>
              <a:ext uri="{FF2B5EF4-FFF2-40B4-BE49-F238E27FC236}">
                <a16:creationId xmlns:a16="http://schemas.microsoft.com/office/drawing/2014/main" id="{27E43163-3119-4A61-B9ED-A2308CF8251B}"/>
              </a:ext>
            </a:extLst>
          </p:cNvPr>
          <p:cNvSpPr txBox="1"/>
          <p:nvPr/>
        </p:nvSpPr>
        <p:spPr>
          <a:xfrm>
            <a:off x="3464472" y="5124034"/>
            <a:ext cx="1959785" cy="707886"/>
          </a:xfrm>
          <a:prstGeom prst="rect">
            <a:avLst/>
          </a:prstGeom>
          <a:noFill/>
          <a:ln w="28575">
            <a:solidFill>
              <a:srgbClr val="37858C"/>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Arial"/>
                <a:cs typeface="Arial"/>
                <a:hlinkClick r:id="rId5"/>
              </a:rPr>
              <a:t>Use Reading In Your Essays</a:t>
            </a:r>
            <a:endParaRPr lang="en-US" sz="2000">
              <a:cs typeface="Calibri Light"/>
            </a:endParaRPr>
          </a:p>
        </p:txBody>
      </p:sp>
      <p:sp>
        <p:nvSpPr>
          <p:cNvPr id="61" name="TextBox 60">
            <a:extLst>
              <a:ext uri="{FF2B5EF4-FFF2-40B4-BE49-F238E27FC236}">
                <a16:creationId xmlns:a16="http://schemas.microsoft.com/office/drawing/2014/main" id="{1F6C1DBB-9EC9-4C39-A0B3-290B44ACEE76}"/>
              </a:ext>
            </a:extLst>
          </p:cNvPr>
          <p:cNvSpPr txBox="1"/>
          <p:nvPr/>
        </p:nvSpPr>
        <p:spPr>
          <a:xfrm>
            <a:off x="6074272" y="5141258"/>
            <a:ext cx="1352365" cy="707886"/>
          </a:xfrm>
          <a:prstGeom prst="rect">
            <a:avLst/>
          </a:prstGeom>
          <a:noFill/>
          <a:ln w="28575">
            <a:solidFill>
              <a:srgbClr val="37858C"/>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Arial"/>
                <a:cs typeface="Arial"/>
                <a:hlinkClick r:id="rId6"/>
              </a:rPr>
              <a:t>Cite Them Right</a:t>
            </a:r>
            <a:endParaRPr lang="en-US" sz="2000" dirty="0">
              <a:cs typeface="Calibri Light"/>
            </a:endParaRPr>
          </a:p>
        </p:txBody>
      </p:sp>
      <p:sp>
        <p:nvSpPr>
          <p:cNvPr id="63" name="TextBox 62">
            <a:extLst>
              <a:ext uri="{FF2B5EF4-FFF2-40B4-BE49-F238E27FC236}">
                <a16:creationId xmlns:a16="http://schemas.microsoft.com/office/drawing/2014/main" id="{9C795C3E-4C8B-4673-8A2C-3C1F1E925080}"/>
              </a:ext>
            </a:extLst>
          </p:cNvPr>
          <p:cNvSpPr txBox="1"/>
          <p:nvPr/>
        </p:nvSpPr>
        <p:spPr>
          <a:xfrm>
            <a:off x="8254207" y="5142332"/>
            <a:ext cx="1520825" cy="707886"/>
          </a:xfrm>
          <a:prstGeom prst="rect">
            <a:avLst/>
          </a:prstGeom>
          <a:noFill/>
          <a:ln w="28575">
            <a:solidFill>
              <a:srgbClr val="37858C"/>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Arial"/>
                <a:cs typeface="Arial"/>
                <a:hlinkClick r:id="rId7"/>
              </a:rPr>
              <a:t>Write Better Essays</a:t>
            </a:r>
            <a:endParaRPr lang="en-US" sz="2000"/>
          </a:p>
        </p:txBody>
      </p:sp>
    </p:spTree>
    <p:extLst>
      <p:ext uri="{BB962C8B-B14F-4D97-AF65-F5344CB8AC3E}">
        <p14:creationId xmlns:p14="http://schemas.microsoft.com/office/powerpoint/2010/main" val="54868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1">
            <a:extLst>
              <a:ext uri="{FF2B5EF4-FFF2-40B4-BE49-F238E27FC236}">
                <a16:creationId xmlns:a16="http://schemas.microsoft.com/office/drawing/2014/main" id="{67DCFC7F-EF2C-11C8-8EE0-6CDA407AFD8A}"/>
              </a:ext>
            </a:extLst>
          </p:cNvPr>
          <p:cNvSpPr>
            <a:spLocks noGrp="1"/>
          </p:cNvSpPr>
          <p:nvPr>
            <p:ph sz="half" idx="1"/>
          </p:nvPr>
        </p:nvSpPr>
        <p:spPr>
          <a:xfrm>
            <a:off x="6280893" y="2952263"/>
            <a:ext cx="5233081" cy="2300872"/>
          </a:xfrm>
        </p:spPr>
        <p:txBody>
          <a:bodyPr vert="horz" lIns="91440" tIns="45720" rIns="91440" bIns="45720" rtlCol="0" anchor="t">
            <a:normAutofit/>
          </a:bodyPr>
          <a:lstStyle/>
          <a:p>
            <a:pPr marL="0" indent="0">
              <a:buNone/>
            </a:pPr>
            <a:r>
              <a:rPr lang="en-US" dirty="0">
                <a:hlinkClick r:id="rId2"/>
              </a:rPr>
              <a:t>Study skills &amp; Referencing Online Resource List</a:t>
            </a:r>
            <a:endParaRPr lang="en-US" dirty="0"/>
          </a:p>
          <a:p>
            <a:pPr marL="0" indent="0">
              <a:buNone/>
            </a:pPr>
            <a:endParaRPr lang="en-US"/>
          </a:p>
          <a:p>
            <a:pPr marL="0" indent="0">
              <a:buNone/>
            </a:pPr>
            <a:r>
              <a:rPr lang="en-US" sz="2200" dirty="0"/>
              <a:t>A list of useful resources to help you with your studying and referencing</a:t>
            </a:r>
            <a:endParaRPr lang="en-US" sz="2200" dirty="0">
              <a:cs typeface="Calibri Light"/>
            </a:endParaRPr>
          </a:p>
        </p:txBody>
      </p:sp>
      <p:sp>
        <p:nvSpPr>
          <p:cNvPr id="11" name="Title 2">
            <a:extLst>
              <a:ext uri="{FF2B5EF4-FFF2-40B4-BE49-F238E27FC236}">
                <a16:creationId xmlns:a16="http://schemas.microsoft.com/office/drawing/2014/main" id="{11BFD877-B33D-4311-EDE9-84CC41DDB930}"/>
              </a:ext>
            </a:extLst>
          </p:cNvPr>
          <p:cNvSpPr>
            <a:spLocks noGrp="1"/>
          </p:cNvSpPr>
          <p:nvPr>
            <p:ph type="title"/>
          </p:nvPr>
        </p:nvSpPr>
        <p:spPr>
          <a:xfrm>
            <a:off x="718456" y="262866"/>
            <a:ext cx="10795518" cy="1003916"/>
          </a:xfrm>
        </p:spPr>
        <p:txBody>
          <a:bodyPr/>
          <a:lstStyle/>
          <a:p>
            <a:r>
              <a:rPr lang="en-US"/>
              <a:t>Online Resource List</a:t>
            </a:r>
          </a:p>
        </p:txBody>
      </p:sp>
      <p:pic>
        <p:nvPicPr>
          <p:cNvPr id="4" name="Picture Placeholder 3" descr="A picture containing text, newspaper, accessory&#10;&#10;Description automatically generated">
            <a:extLst>
              <a:ext uri="{FF2B5EF4-FFF2-40B4-BE49-F238E27FC236}">
                <a16:creationId xmlns:a16="http://schemas.microsoft.com/office/drawing/2014/main" id="{9542C27B-4EA7-4E48-B352-898778E34A14}"/>
              </a:ext>
            </a:extLst>
          </p:cNvPr>
          <p:cNvPicPr>
            <a:picLocks noGrp="1" noChangeAspect="1"/>
          </p:cNvPicPr>
          <p:nvPr>
            <p:ph type="pic" sz="quarter" idx="13"/>
          </p:nvPr>
        </p:nvPicPr>
        <p:blipFill rotWithShape="1">
          <a:blip r:embed="rId3"/>
          <a:srcRect l="27769" r="27769"/>
          <a:stretch/>
        </p:blipFill>
        <p:spPr>
          <a:xfrm>
            <a:off x="0" y="1266782"/>
            <a:ext cx="5794452" cy="5050042"/>
          </a:xfrm>
          <a:prstGeom prst="rect">
            <a:avLst/>
          </a:prstGeom>
          <a:noFill/>
          <a:ln>
            <a:noFill/>
          </a:ln>
        </p:spPr>
      </p:pic>
    </p:spTree>
    <p:extLst>
      <p:ext uri="{BB962C8B-B14F-4D97-AF65-F5344CB8AC3E}">
        <p14:creationId xmlns:p14="http://schemas.microsoft.com/office/powerpoint/2010/main" val="15742007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A9283527-082C-42B8-9F4C-865F66380498}"/>
              </a:ext>
            </a:extLst>
          </p:cNvPr>
          <p:cNvPicPr>
            <a:picLocks noGrp="1" noChangeAspect="1"/>
          </p:cNvPicPr>
          <p:nvPr>
            <p:ph sz="half" idx="2"/>
          </p:nvPr>
        </p:nvPicPr>
        <p:blipFill>
          <a:blip r:embed="rId3"/>
          <a:stretch>
            <a:fillRect/>
          </a:stretch>
        </p:blipFill>
        <p:spPr>
          <a:xfrm>
            <a:off x="118806" y="1511650"/>
            <a:ext cx="6277233" cy="4128729"/>
          </a:xfrm>
          <a:noFill/>
        </p:spPr>
      </p:pic>
      <p:sp>
        <p:nvSpPr>
          <p:cNvPr id="15" name="Title 5">
            <a:extLst>
              <a:ext uri="{FF2B5EF4-FFF2-40B4-BE49-F238E27FC236}">
                <a16:creationId xmlns:a16="http://schemas.microsoft.com/office/drawing/2014/main" id="{A7DC3A00-7DF4-496F-A47E-E894D17B60A8}"/>
              </a:ext>
            </a:extLst>
          </p:cNvPr>
          <p:cNvSpPr>
            <a:spLocks noGrp="1"/>
          </p:cNvSpPr>
          <p:nvPr>
            <p:ph type="title"/>
          </p:nvPr>
        </p:nvSpPr>
        <p:spPr>
          <a:xfrm>
            <a:off x="698242" y="265291"/>
            <a:ext cx="10795518" cy="1003916"/>
          </a:xfrm>
        </p:spPr>
        <p:txBody>
          <a:bodyPr/>
          <a:lstStyle/>
          <a:p>
            <a:r>
              <a:rPr lang="en-US"/>
              <a:t>Contact</a:t>
            </a:r>
          </a:p>
        </p:txBody>
      </p:sp>
      <p:sp>
        <p:nvSpPr>
          <p:cNvPr id="7" name="Content Placeholder 6">
            <a:extLst>
              <a:ext uri="{FF2B5EF4-FFF2-40B4-BE49-F238E27FC236}">
                <a16:creationId xmlns:a16="http://schemas.microsoft.com/office/drawing/2014/main" id="{BA30FE74-5EA9-4E7D-9892-829A952115D9}"/>
              </a:ext>
            </a:extLst>
          </p:cNvPr>
          <p:cNvSpPr>
            <a:spLocks noGrp="1"/>
          </p:cNvSpPr>
          <p:nvPr>
            <p:ph sz="quarter" idx="4"/>
          </p:nvPr>
        </p:nvSpPr>
        <p:spPr>
          <a:xfrm>
            <a:off x="6715125" y="2414928"/>
            <a:ext cx="5195887" cy="2663483"/>
          </a:xfrm>
        </p:spPr>
        <p:txBody>
          <a:bodyPr vert="horz" lIns="91440" tIns="45720" rIns="91440" bIns="45720" rtlCol="0" anchor="t">
            <a:normAutofit/>
          </a:bodyPr>
          <a:lstStyle/>
          <a:p>
            <a:pPr>
              <a:buFont typeface="Arial" panose="05000000000000000000" pitchFamily="2" charset="2"/>
              <a:buChar char="•"/>
            </a:pPr>
            <a:r>
              <a:rPr lang="en-GB" dirty="0">
                <a:latin typeface="Calibri"/>
                <a:cs typeface="Arial"/>
              </a:rPr>
              <a:t>L</a:t>
            </a:r>
            <a:r>
              <a:rPr lang="en-GB" sz="3200" dirty="0">
                <a:latin typeface="Calibri"/>
                <a:cs typeface="Arial"/>
              </a:rPr>
              <a:t>isa Ellis</a:t>
            </a:r>
            <a:endParaRPr lang="en-US" sz="3200">
              <a:latin typeface="Calibri"/>
              <a:ea typeface="+mn-lt"/>
              <a:cs typeface="+mn-lt"/>
            </a:endParaRPr>
          </a:p>
          <a:p>
            <a:pPr>
              <a:buFont typeface="Arial" panose="05000000000000000000" pitchFamily="2" charset="2"/>
              <a:buChar char="•"/>
            </a:pPr>
            <a:r>
              <a:rPr lang="en-GB" sz="3200" dirty="0">
                <a:latin typeface="Calibri"/>
                <a:cs typeface="Arial"/>
              </a:rPr>
              <a:t>IMH Academic Liaison Librarian</a:t>
            </a:r>
            <a:endParaRPr lang="en-US" sz="3200">
              <a:latin typeface="Calibri"/>
              <a:ea typeface="+mn-lt"/>
              <a:cs typeface="+mn-lt"/>
            </a:endParaRPr>
          </a:p>
          <a:p>
            <a:pPr>
              <a:buFont typeface="Arial" panose="05000000000000000000" pitchFamily="2" charset="2"/>
              <a:buChar char="•"/>
            </a:pPr>
            <a:r>
              <a:rPr lang="en-GB" sz="3200" dirty="0">
                <a:latin typeface="Calibri"/>
                <a:cs typeface="Arial"/>
              </a:rPr>
              <a:t>Email: </a:t>
            </a:r>
            <a:r>
              <a:rPr lang="en-GB" sz="3200" dirty="0">
                <a:latin typeface="Calibri"/>
                <a:cs typeface="Arial"/>
                <a:hlinkClick r:id="rId4"/>
              </a:rPr>
              <a:t>l.ellis@uwtsd.ac.uk</a:t>
            </a:r>
            <a:endParaRPr lang="en-GB" sz="3200">
              <a:latin typeface="Calibri"/>
              <a:ea typeface="+mn-lt"/>
              <a:cs typeface="+mn-lt"/>
            </a:endParaRPr>
          </a:p>
          <a:p>
            <a:pPr>
              <a:buFont typeface="Arial" panose="05000000000000000000" pitchFamily="2" charset="2"/>
              <a:buChar char="•"/>
            </a:pPr>
            <a:endParaRPr lang="en-GB" sz="3200" dirty="0">
              <a:latin typeface="Calibri"/>
              <a:cs typeface="Calibri Light"/>
            </a:endParaRPr>
          </a:p>
        </p:txBody>
      </p:sp>
    </p:spTree>
    <p:extLst>
      <p:ext uri="{BB962C8B-B14F-4D97-AF65-F5344CB8AC3E}">
        <p14:creationId xmlns:p14="http://schemas.microsoft.com/office/powerpoint/2010/main" val="2496133622"/>
      </p:ext>
    </p:extLst>
  </p:cSld>
  <p:clrMapOvr>
    <a:masterClrMapping/>
  </p:clrMapOvr>
</p:sld>
</file>

<file path=ppt/theme/theme1.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teal" id="{5F77363E-5AF0-49D2-8CCA-A776A690FE5B}" vid="{EE7B1C84-4E20-4DBA-8043-6856F3EF4AD8}"/>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teal" id="{5F77363E-5AF0-49D2-8CCA-A776A690FE5B}" vid="{EE7B1C84-4E20-4DBA-8043-6856F3EF4AD8}"/>
    </a:ext>
  </a:ext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E71865688677B4DA44BFFE6D32FF457" ma:contentTypeVersion="0" ma:contentTypeDescription="Create a new document." ma:contentTypeScope="" ma:versionID="f106b71d7dff1b69d2e18f7a6661f02d">
  <xsd:schema xmlns:xsd="http://www.w3.org/2001/XMLSchema" xmlns:xs="http://www.w3.org/2001/XMLSchema" xmlns:p="http://schemas.microsoft.com/office/2006/metadata/properties" targetNamespace="http://schemas.microsoft.com/office/2006/metadata/properties" ma:root="true" ma:fieldsID="e0f2a42028fbb4b03d9402103800ab09">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A9E6867-A8B8-4648-82F2-FBA621C8823C}">
  <ds:schemaRefs>
    <ds:schemaRef ds:uri="http://purl.org/dc/elements/1.1/"/>
    <ds:schemaRef ds:uri="http://purl.org/dc/terms/"/>
    <ds:schemaRef ds:uri="http://schemas.microsoft.com/internal/obd"/>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49DB88A-4CDB-4A02-BBF8-EAC6701E3581}">
  <ds:schemaRefs>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495CDC2D-189F-4C07-8987-F7BE7C44EA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Presentation-teal</Template>
  <TotalTime>0</TotalTime>
  <Words>3053</Words>
  <Application>Microsoft Office PowerPoint</Application>
  <PresentationFormat>Widescreen</PresentationFormat>
  <Paragraphs>375</Paragraphs>
  <Slides>52</Slides>
  <Notes>28</Notes>
  <HiddenSlides>5</HiddenSlides>
  <MMClips>1</MMClips>
  <ScaleCrop>false</ScaleCrop>
  <HeadingPairs>
    <vt:vector size="4" baseType="variant">
      <vt:variant>
        <vt:lpstr>Theme</vt:lpstr>
      </vt:variant>
      <vt:variant>
        <vt:i4>4</vt:i4>
      </vt:variant>
      <vt:variant>
        <vt:lpstr>Slide Titles</vt:lpstr>
      </vt:variant>
      <vt:variant>
        <vt:i4>52</vt:i4>
      </vt:variant>
    </vt:vector>
  </HeadingPairs>
  <TitlesOfParts>
    <vt:vector size="56" baseType="lpstr">
      <vt:lpstr>Office Theme</vt:lpstr>
      <vt:lpstr>Office Theme</vt:lpstr>
      <vt:lpstr>Office Theme</vt:lpstr>
      <vt:lpstr>office theme</vt:lpstr>
      <vt:lpstr>Harvard Referencing:   The why, when and how</vt:lpstr>
      <vt:lpstr>Aims...</vt:lpstr>
      <vt:lpstr>What is referencing?</vt:lpstr>
      <vt:lpstr>Why we use referencing …</vt:lpstr>
      <vt:lpstr>Why should you reference?</vt:lpstr>
      <vt:lpstr>Video</vt:lpstr>
      <vt:lpstr>PowerPoint Presentation</vt:lpstr>
      <vt:lpstr>Research Process</vt:lpstr>
      <vt:lpstr>Harvard Referencing Style</vt:lpstr>
      <vt:lpstr>PowerPoint Presentation</vt:lpstr>
      <vt:lpstr>Citations</vt:lpstr>
      <vt:lpstr>1. In-text citation</vt:lpstr>
      <vt:lpstr>Examples</vt:lpstr>
      <vt:lpstr>Parenthetical In-text citation </vt:lpstr>
      <vt:lpstr>Narrative In-text citation</vt:lpstr>
      <vt:lpstr>Quotations</vt:lpstr>
      <vt:lpstr>Direct (short) Quotes</vt:lpstr>
      <vt:lpstr>Direct (short) Quotes</vt:lpstr>
      <vt:lpstr>Long Quotations</vt:lpstr>
      <vt:lpstr>Paraphrasing</vt:lpstr>
      <vt:lpstr>PowerPoint Presentation</vt:lpstr>
      <vt:lpstr>PowerPoint Presentation</vt:lpstr>
      <vt:lpstr>When NOT to cite...</vt:lpstr>
      <vt:lpstr>Stop and think ...</vt:lpstr>
      <vt:lpstr>2. Creating a reference list </vt:lpstr>
      <vt:lpstr>Reference List: book</vt:lpstr>
      <vt:lpstr>Where to find the information...</vt:lpstr>
      <vt:lpstr>Web page</vt:lpstr>
      <vt:lpstr>Webpage</vt:lpstr>
      <vt:lpstr>Reference List: journal article</vt:lpstr>
      <vt:lpstr>Reference List: journal article</vt:lpstr>
      <vt:lpstr>Finding the information</vt:lpstr>
      <vt:lpstr>Citation</vt:lpstr>
      <vt:lpstr>Finding the Information</vt:lpstr>
      <vt:lpstr>Streamed Content</vt:lpstr>
      <vt:lpstr>Reference List Example</vt:lpstr>
      <vt:lpstr>PowerPoint Presentation</vt:lpstr>
      <vt:lpstr>How to cite...</vt:lpstr>
      <vt:lpstr>Secondary Referencing</vt:lpstr>
      <vt:lpstr>Question?</vt:lpstr>
      <vt:lpstr>Same author, same year</vt:lpstr>
      <vt:lpstr>Cite Them Right Database</vt:lpstr>
      <vt:lpstr>Further support</vt:lpstr>
      <vt:lpstr>PowerPoint Presentation</vt:lpstr>
      <vt:lpstr>Top Tips</vt:lpstr>
      <vt:lpstr>Tips to improve your referencing</vt:lpstr>
      <vt:lpstr>Citation Manager Tools</vt:lpstr>
      <vt:lpstr>YouTube</vt:lpstr>
      <vt:lpstr>When creating a reference ...</vt:lpstr>
      <vt:lpstr>Useful Resources</vt:lpstr>
      <vt:lpstr>Online Resource List</vt:lpstr>
      <vt:lpstr>Contact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Ellis (Lib)</dc:creator>
  <cp:lastModifiedBy>Lisa Ellis</cp:lastModifiedBy>
  <cp:revision>482</cp:revision>
  <dcterms:created xsi:type="dcterms:W3CDTF">2019-08-13T10:59:48Z</dcterms:created>
  <dcterms:modified xsi:type="dcterms:W3CDTF">2023-11-02T15:37:28Z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0x010100AE71865688677B4DA44BFFE6D32FF457</vt:lpwstr>
  </property>
  <property fmtid="{D5CDD505-2E9C-101B-9397-08002B2CF9AE}" pid="3" name="Order">
    <vt:r8>2443600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ies>
</file>