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7" r:id="rId4"/>
  </p:sldMasterIdLst>
  <p:sldIdLst>
    <p:sldId id="275" r:id="rId5"/>
    <p:sldId id="276" r:id="rId6"/>
    <p:sldId id="277" r:id="rId7"/>
    <p:sldId id="278" r:id="rId8"/>
    <p:sldId id="279" r:id="rId9"/>
    <p:sldId id="282" r:id="rId10"/>
    <p:sldId id="283" r:id="rId11"/>
    <p:sldId id="256" r:id="rId12"/>
    <p:sldId id="258" r:id="rId13"/>
    <p:sldId id="257" r:id="rId14"/>
    <p:sldId id="259" r:id="rId15"/>
    <p:sldId id="260" r:id="rId16"/>
    <p:sldId id="280" r:id="rId17"/>
    <p:sldId id="265" r:id="rId18"/>
    <p:sldId id="266" r:id="rId19"/>
    <p:sldId id="267" r:id="rId20"/>
    <p:sldId id="268" r:id="rId21"/>
    <p:sldId id="269" r:id="rId22"/>
    <p:sldId id="271" r:id="rId23"/>
    <p:sldId id="272"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D5FCD7C-292D-4F65-A5DD-58D1E86102E0}">
          <p14:sldIdLst>
            <p14:sldId id="275"/>
            <p14:sldId id="276"/>
            <p14:sldId id="277"/>
            <p14:sldId id="278"/>
            <p14:sldId id="279"/>
            <p14:sldId id="282"/>
            <p14:sldId id="283"/>
            <p14:sldId id="256"/>
            <p14:sldId id="258"/>
            <p14:sldId id="257"/>
            <p14:sldId id="259"/>
            <p14:sldId id="260"/>
            <p14:sldId id="280"/>
            <p14:sldId id="265"/>
            <p14:sldId id="266"/>
            <p14:sldId id="267"/>
            <p14:sldId id="268"/>
            <p14:sldId id="269"/>
            <p14:sldId id="271"/>
            <p14:sldId id="272"/>
            <p14:sldId id="2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67" d="100"/>
          <a:sy n="67" d="100"/>
        </p:scale>
        <p:origin x="10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12/16/2019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9678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2233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69015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75757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2586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59476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62774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07455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07137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2754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54773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2035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12012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73950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75971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65331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50636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12/16/2019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09271833"/>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 id="2147483794"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pxhere.com/en/photo/1445129"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facebook.com/MetroUK/"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99781513@N04/15455870225"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15.xml"/><Relationship Id="rId4" Type="http://schemas.openxmlformats.org/officeDocument/2006/relationships/image" Target="../media/image12.jpg"/></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s://news.euspert.com/sainsburys-jobs-vacancies-in-uk/sainsburys-emerson_71/"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nfoworld.com/article/2683784/what-is-cloud-computing.html?fbclid=IwAR0SPI2CGeMRfsLrvZODL-eCZtpPFcIy9HZcLZc0MSUcem60NRTY7ZHm0Do" TargetMode="External"/><Relationship Id="rId2" Type="http://schemas.openxmlformats.org/officeDocument/2006/relationships/hyperlink" Target="https://www.businesscloud.co.uk/news/sainsburys-puts-tech-at-top-priority" TargetMode="External"/><Relationship Id="rId1" Type="http://schemas.openxmlformats.org/officeDocument/2006/relationships/slideLayout" Target="../slideLayouts/slideLayout2.xml"/><Relationship Id="rId5" Type="http://schemas.openxmlformats.org/officeDocument/2006/relationships/hyperlink" Target="https://www.mpofcinci.com/blog/how-barcodes-increase-efficiency/?fbclid=IwAR3fsIvdO6_bbJ99dagWn1ul69Tbf9BQm5d_2kRnfYMTVnDajWpize2IsU0" TargetMode="External"/><Relationship Id="rId4" Type="http://schemas.openxmlformats.org/officeDocument/2006/relationships/hyperlink" Target="https://www.marketingcharts.com/industries/retail-and-e-commerce-82760/attachment/monetate-multi-device-e-commerce-journeys-mar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A1ADB-142F-4016-81E1-96680FAD7D6E}"/>
              </a:ext>
            </a:extLst>
          </p:cNvPr>
          <p:cNvSpPr>
            <a:spLocks noGrp="1"/>
          </p:cNvSpPr>
          <p:nvPr>
            <p:ph type="title"/>
          </p:nvPr>
        </p:nvSpPr>
        <p:spPr/>
        <p:txBody>
          <a:bodyPr/>
          <a:lstStyle/>
          <a:p>
            <a:r>
              <a:rPr lang="en-GB" dirty="0"/>
              <a:t>Technology and impact at Sainsbury’s</a:t>
            </a:r>
          </a:p>
        </p:txBody>
      </p:sp>
      <p:sp>
        <p:nvSpPr>
          <p:cNvPr id="3" name="Content Placeholder 2">
            <a:extLst>
              <a:ext uri="{FF2B5EF4-FFF2-40B4-BE49-F238E27FC236}">
                <a16:creationId xmlns:a16="http://schemas.microsoft.com/office/drawing/2014/main" id="{C427572D-69F2-4F22-BDE5-394C65B8F244}"/>
              </a:ext>
            </a:extLst>
          </p:cNvPr>
          <p:cNvSpPr>
            <a:spLocks noGrp="1"/>
          </p:cNvSpPr>
          <p:nvPr>
            <p:ph sz="half" idx="1"/>
          </p:nvPr>
        </p:nvSpPr>
        <p:spPr/>
        <p:txBody>
          <a:bodyPr>
            <a:normAutofit fontScale="92500" lnSpcReduction="20000"/>
          </a:bodyPr>
          <a:lstStyle/>
          <a:p>
            <a:r>
              <a:rPr lang="en-GB" dirty="0"/>
              <a:t>Jessica Alonso (1909893 : Introduction and Background</a:t>
            </a:r>
          </a:p>
          <a:p>
            <a:r>
              <a:rPr lang="en-GB" dirty="0"/>
              <a:t>Tabita </a:t>
            </a:r>
            <a:r>
              <a:rPr lang="en-GB" dirty="0" err="1"/>
              <a:t>Sugubeata</a:t>
            </a:r>
            <a:r>
              <a:rPr lang="en-GB" dirty="0"/>
              <a:t> (1909630) : Challenges</a:t>
            </a:r>
          </a:p>
          <a:p>
            <a:r>
              <a:rPr lang="en-GB" dirty="0"/>
              <a:t>Alexandru Moldovan (1909893) : Insights</a:t>
            </a:r>
          </a:p>
          <a:p>
            <a:r>
              <a:rPr lang="en-GB" dirty="0"/>
              <a:t>Sara </a:t>
            </a:r>
            <a:r>
              <a:rPr lang="en-GB" dirty="0" err="1"/>
              <a:t>Codin</a:t>
            </a:r>
            <a:r>
              <a:rPr lang="en-GB" dirty="0"/>
              <a:t> (1909635) : Impacts</a:t>
            </a:r>
          </a:p>
          <a:p>
            <a:r>
              <a:rPr lang="en-GB" dirty="0"/>
              <a:t>Ruben </a:t>
            </a:r>
            <a:r>
              <a:rPr lang="en-GB" dirty="0" err="1"/>
              <a:t>Codin</a:t>
            </a:r>
            <a:r>
              <a:rPr lang="en-GB" dirty="0"/>
              <a:t> (1910017) : Conclusion</a:t>
            </a:r>
          </a:p>
          <a:p>
            <a:endParaRPr lang="en-GB" dirty="0"/>
          </a:p>
          <a:p>
            <a:endParaRPr lang="en-GB" dirty="0"/>
          </a:p>
        </p:txBody>
      </p:sp>
      <p:sp>
        <p:nvSpPr>
          <p:cNvPr id="4" name="Content Placeholder 3">
            <a:extLst>
              <a:ext uri="{FF2B5EF4-FFF2-40B4-BE49-F238E27FC236}">
                <a16:creationId xmlns:a16="http://schemas.microsoft.com/office/drawing/2014/main" id="{5BF0004C-767D-4F8A-8E8C-EB49764AEABF}"/>
              </a:ext>
            </a:extLst>
          </p:cNvPr>
          <p:cNvSpPr>
            <a:spLocks noGrp="1"/>
          </p:cNvSpPr>
          <p:nvPr>
            <p:ph sz="half" idx="2"/>
          </p:nvPr>
        </p:nvSpPr>
        <p:spPr/>
        <p:txBody>
          <a:bodyPr>
            <a:normAutofit fontScale="92500" lnSpcReduction="20000"/>
          </a:bodyPr>
          <a:lstStyle/>
          <a:p>
            <a:pPr marL="0" indent="0">
              <a:buNone/>
            </a:pPr>
            <a:r>
              <a:rPr lang="en-GB" dirty="0"/>
              <a:t>Lecturer: Koushik </a:t>
            </a:r>
            <a:r>
              <a:rPr lang="en-GB" dirty="0" err="1"/>
              <a:t>Modak</a:t>
            </a:r>
            <a:endParaRPr lang="en-GB" dirty="0"/>
          </a:p>
          <a:p>
            <a:pPr marL="0" indent="0">
              <a:buNone/>
            </a:pPr>
            <a:r>
              <a:rPr lang="en-GB" dirty="0"/>
              <a:t>Module: Digital skills and Research methods</a:t>
            </a:r>
          </a:p>
          <a:p>
            <a:pPr marL="0" indent="0">
              <a:buNone/>
            </a:pPr>
            <a:r>
              <a:rPr lang="en-GB" dirty="0"/>
              <a:t>University: University of Wales Trinity Saint David</a:t>
            </a:r>
          </a:p>
        </p:txBody>
      </p:sp>
    </p:spTree>
    <p:extLst>
      <p:ext uri="{BB962C8B-B14F-4D97-AF65-F5344CB8AC3E}">
        <p14:creationId xmlns:p14="http://schemas.microsoft.com/office/powerpoint/2010/main" val="1214495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8AF8D-CFF3-41F8-843D-155F0C9675D4}"/>
              </a:ext>
            </a:extLst>
          </p:cNvPr>
          <p:cNvSpPr>
            <a:spLocks noGrp="1"/>
          </p:cNvSpPr>
          <p:nvPr>
            <p:ph type="title"/>
          </p:nvPr>
        </p:nvSpPr>
        <p:spPr>
          <a:xfrm>
            <a:off x="1141413" y="618518"/>
            <a:ext cx="9905998" cy="1478570"/>
          </a:xfrm>
        </p:spPr>
        <p:txBody>
          <a:bodyPr>
            <a:normAutofit/>
          </a:bodyPr>
          <a:lstStyle/>
          <a:p>
            <a:pPr algn="ctr"/>
            <a:r>
              <a:rPr lang="en-GB" dirty="0"/>
              <a:t>INTRODUCTION</a:t>
            </a:r>
          </a:p>
        </p:txBody>
      </p:sp>
      <p:sp>
        <p:nvSpPr>
          <p:cNvPr id="40" name="Content Placeholder 2">
            <a:extLst>
              <a:ext uri="{FF2B5EF4-FFF2-40B4-BE49-F238E27FC236}">
                <a16:creationId xmlns:a16="http://schemas.microsoft.com/office/drawing/2014/main" id="{1C02140A-F18E-4FCB-8785-BA825D2D5692}"/>
              </a:ext>
            </a:extLst>
          </p:cNvPr>
          <p:cNvSpPr>
            <a:spLocks noGrp="1"/>
          </p:cNvSpPr>
          <p:nvPr>
            <p:ph idx="1"/>
          </p:nvPr>
        </p:nvSpPr>
        <p:spPr>
          <a:xfrm>
            <a:off x="1141412" y="2249487"/>
            <a:ext cx="4844521" cy="3541714"/>
          </a:xfrm>
        </p:spPr>
        <p:txBody>
          <a:bodyPr anchor="ctr">
            <a:normAutofit fontScale="85000" lnSpcReduction="10000"/>
          </a:bodyPr>
          <a:lstStyle/>
          <a:p>
            <a:pPr marL="0" indent="0" fontAlgn="base">
              <a:lnSpc>
                <a:spcPct val="110000"/>
              </a:lnSpc>
              <a:buNone/>
            </a:pPr>
            <a:endParaRPr lang="en-US" sz="1900" dirty="0"/>
          </a:p>
          <a:p>
            <a:pPr fontAlgn="base">
              <a:lnSpc>
                <a:spcPct val="110000"/>
              </a:lnSpc>
            </a:pPr>
            <a:r>
              <a:rPr lang="en-US" sz="2800" dirty="0"/>
              <a:t>To give a brief discussion on the company ,can be said is the second largest chain of supermarkets in the united kingdom.​</a:t>
            </a:r>
          </a:p>
          <a:p>
            <a:pPr fontAlgn="base">
              <a:lnSpc>
                <a:spcPct val="110000"/>
              </a:lnSpc>
            </a:pPr>
            <a:r>
              <a:rPr lang="en-US" sz="2800" dirty="0"/>
              <a:t>Supermarkets is one of the main economics sector in the United kingdom ,in this slide we present  the following aspects:​​</a:t>
            </a:r>
          </a:p>
          <a:p>
            <a:pPr marL="0" indent="0">
              <a:lnSpc>
                <a:spcPct val="110000"/>
              </a:lnSpc>
              <a:buNone/>
            </a:pPr>
            <a:endParaRPr lang="en-GB" sz="1900" dirty="0"/>
          </a:p>
        </p:txBody>
      </p:sp>
      <p:pic>
        <p:nvPicPr>
          <p:cNvPr id="6" name="Picture 5" descr="A close up of a keyboard&#10;&#10;Description automatically generated">
            <a:extLst>
              <a:ext uri="{FF2B5EF4-FFF2-40B4-BE49-F238E27FC236}">
                <a16:creationId xmlns:a16="http://schemas.microsoft.com/office/drawing/2014/main" id="{D020EC76-8EB2-414B-AF4B-746D4964561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688" r="3" b="3"/>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587904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9C9A395D-0E3C-47A2-BD3C-E0B63FFEB9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48" name="Rectangle 47">
              <a:extLst>
                <a:ext uri="{FF2B5EF4-FFF2-40B4-BE49-F238E27FC236}">
                  <a16:creationId xmlns:a16="http://schemas.microsoft.com/office/drawing/2014/main" id="{0679A098-1291-4ABE-A761-D1BEDD68E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2">
              <a:extLst>
                <a:ext uri="{FF2B5EF4-FFF2-40B4-BE49-F238E27FC236}">
                  <a16:creationId xmlns:a16="http://schemas.microsoft.com/office/drawing/2014/main" id="{04DF8F41-DD3B-47AD-A8E9-6B42152BE251}"/>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8" name="Picture 7" descr="A large building&#10;&#10;Description automatically generated">
            <a:extLst>
              <a:ext uri="{FF2B5EF4-FFF2-40B4-BE49-F238E27FC236}">
                <a16:creationId xmlns:a16="http://schemas.microsoft.com/office/drawing/2014/main" id="{ECE112DB-711F-4145-9E4E-B722E723F062}"/>
              </a:ext>
            </a:extLst>
          </p:cNvPr>
          <p:cNvPicPr>
            <a:picLocks noChangeAspect="1"/>
          </p:cNvPicPr>
          <p:nvPr/>
        </p:nvPicPr>
        <p:blipFill rotWithShape="1">
          <a:blip r:embed="rId4">
            <a:alphaModFix/>
          </a:blip>
          <a:srcRect t="132" b="15573"/>
          <a:stretch/>
        </p:blipFill>
        <p:spPr>
          <a:xfrm>
            <a:off x="3611" y="10"/>
            <a:ext cx="12188389" cy="6857990"/>
          </a:xfrm>
          <a:prstGeom prst="rect">
            <a:avLst/>
          </a:prstGeom>
        </p:spPr>
      </p:pic>
      <p:grpSp>
        <p:nvGrpSpPr>
          <p:cNvPr id="51" name="Group 50">
            <a:extLst>
              <a:ext uri="{FF2B5EF4-FFF2-40B4-BE49-F238E27FC236}">
                <a16:creationId xmlns:a16="http://schemas.microsoft.com/office/drawing/2014/main" id="{1D4E244F-B3CC-4EA6-AEF8-9C10A9F2D6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52" name="Round Diagonal Corner Rectangle 7">
              <a:extLst>
                <a:ext uri="{FF2B5EF4-FFF2-40B4-BE49-F238E27FC236}">
                  <a16:creationId xmlns:a16="http://schemas.microsoft.com/office/drawing/2014/main" id="{3ADF6A4B-498A-43D2-93FC-45D1C94E1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2234058F-4A78-4BDB-BB4C-D5C3A3A503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73" name="Freeform 32">
                <a:extLst>
                  <a:ext uri="{FF2B5EF4-FFF2-40B4-BE49-F238E27FC236}">
                    <a16:creationId xmlns:a16="http://schemas.microsoft.com/office/drawing/2014/main" id="{81923CAD-9918-44BE-9706-67D58C9723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74" name="Freeform 33">
                <a:extLst>
                  <a:ext uri="{FF2B5EF4-FFF2-40B4-BE49-F238E27FC236}">
                    <a16:creationId xmlns:a16="http://schemas.microsoft.com/office/drawing/2014/main" id="{DB4D2157-45E9-4E6B-B4F9-872B39F133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75" name="Freeform 34">
                <a:extLst>
                  <a:ext uri="{FF2B5EF4-FFF2-40B4-BE49-F238E27FC236}">
                    <a16:creationId xmlns:a16="http://schemas.microsoft.com/office/drawing/2014/main" id="{3AF950BB-DE8F-4B49-8982-2DF7730EE3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6" name="Freeform 37">
                <a:extLst>
                  <a:ext uri="{FF2B5EF4-FFF2-40B4-BE49-F238E27FC236}">
                    <a16:creationId xmlns:a16="http://schemas.microsoft.com/office/drawing/2014/main" id="{AE9B44C5-8A5E-4526-99B4-DBB63CC2D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54" name="Group 53">
              <a:extLst>
                <a:ext uri="{FF2B5EF4-FFF2-40B4-BE49-F238E27FC236}">
                  <a16:creationId xmlns:a16="http://schemas.microsoft.com/office/drawing/2014/main" id="{A910EF9E-D7FF-4921-A289-5AB046461A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67" name="Freeform 35">
                <a:extLst>
                  <a:ext uri="{FF2B5EF4-FFF2-40B4-BE49-F238E27FC236}">
                    <a16:creationId xmlns:a16="http://schemas.microsoft.com/office/drawing/2014/main" id="{5D1500E8-0351-4B53-9578-09F33B26CE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68" name="Freeform 36">
                <a:extLst>
                  <a:ext uri="{FF2B5EF4-FFF2-40B4-BE49-F238E27FC236}">
                    <a16:creationId xmlns:a16="http://schemas.microsoft.com/office/drawing/2014/main" id="{65A2BF85-98D8-4340-AF82-808A1EC255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69" name="Freeform 38">
                <a:extLst>
                  <a:ext uri="{FF2B5EF4-FFF2-40B4-BE49-F238E27FC236}">
                    <a16:creationId xmlns:a16="http://schemas.microsoft.com/office/drawing/2014/main" id="{B0441C99-23C8-42B2-A9A2-36F6CE6BAA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0" name="Freeform 39">
                <a:extLst>
                  <a:ext uri="{FF2B5EF4-FFF2-40B4-BE49-F238E27FC236}">
                    <a16:creationId xmlns:a16="http://schemas.microsoft.com/office/drawing/2014/main" id="{3304648D-1287-492A-A76B-4724456AE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71" name="Freeform 40">
                <a:extLst>
                  <a:ext uri="{FF2B5EF4-FFF2-40B4-BE49-F238E27FC236}">
                    <a16:creationId xmlns:a16="http://schemas.microsoft.com/office/drawing/2014/main" id="{32B78AFE-D9B6-41B5-B593-4B797DA21E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72" name="Rectangle 41">
                <a:extLst>
                  <a:ext uri="{FF2B5EF4-FFF2-40B4-BE49-F238E27FC236}">
                    <a16:creationId xmlns:a16="http://schemas.microsoft.com/office/drawing/2014/main" id="{BCA10968-EDF7-42D6-90B0-53A80026F8E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grpSp>
          <p:nvGrpSpPr>
            <p:cNvPr id="55" name="Group 54">
              <a:extLst>
                <a:ext uri="{FF2B5EF4-FFF2-40B4-BE49-F238E27FC236}">
                  <a16:creationId xmlns:a16="http://schemas.microsoft.com/office/drawing/2014/main" id="{AD1EB8D8-CD83-45AD-9D5A-A9E2D3C112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63" name="Freeform 32">
                <a:extLst>
                  <a:ext uri="{FF2B5EF4-FFF2-40B4-BE49-F238E27FC236}">
                    <a16:creationId xmlns:a16="http://schemas.microsoft.com/office/drawing/2014/main" id="{8A6D937B-952D-4A1B-BF33-2FEEE7367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64" name="Freeform 33">
                <a:extLst>
                  <a:ext uri="{FF2B5EF4-FFF2-40B4-BE49-F238E27FC236}">
                    <a16:creationId xmlns:a16="http://schemas.microsoft.com/office/drawing/2014/main" id="{B1150F7C-2943-4E9B-9DE9-A6BFE2646E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65" name="Freeform 34">
                <a:extLst>
                  <a:ext uri="{FF2B5EF4-FFF2-40B4-BE49-F238E27FC236}">
                    <a16:creationId xmlns:a16="http://schemas.microsoft.com/office/drawing/2014/main" id="{A4C8781F-2B1E-44FB-A324-F38A31F0C4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6" name="Freeform 37">
                <a:extLst>
                  <a:ext uri="{FF2B5EF4-FFF2-40B4-BE49-F238E27FC236}">
                    <a16:creationId xmlns:a16="http://schemas.microsoft.com/office/drawing/2014/main" id="{D03FBB69-F351-4E02-8966-FCEF0F202A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56" name="Group 55">
              <a:extLst>
                <a:ext uri="{FF2B5EF4-FFF2-40B4-BE49-F238E27FC236}">
                  <a16:creationId xmlns:a16="http://schemas.microsoft.com/office/drawing/2014/main" id="{B201A811-52F0-4094-9436-ED11EA9045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57" name="Freeform 35">
                <a:extLst>
                  <a:ext uri="{FF2B5EF4-FFF2-40B4-BE49-F238E27FC236}">
                    <a16:creationId xmlns:a16="http://schemas.microsoft.com/office/drawing/2014/main" id="{9FC3980B-D9F9-442F-9A4E-C7F4E8D10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58" name="Freeform 36">
                <a:extLst>
                  <a:ext uri="{FF2B5EF4-FFF2-40B4-BE49-F238E27FC236}">
                    <a16:creationId xmlns:a16="http://schemas.microsoft.com/office/drawing/2014/main" id="{910EFCEE-C831-466C-AC2F-94F88DBC0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59" name="Freeform 38">
                <a:extLst>
                  <a:ext uri="{FF2B5EF4-FFF2-40B4-BE49-F238E27FC236}">
                    <a16:creationId xmlns:a16="http://schemas.microsoft.com/office/drawing/2014/main" id="{2615A3E9-7D96-4000-98B6-AEEF6A6433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0" name="Freeform 39">
                <a:extLst>
                  <a:ext uri="{FF2B5EF4-FFF2-40B4-BE49-F238E27FC236}">
                    <a16:creationId xmlns:a16="http://schemas.microsoft.com/office/drawing/2014/main" id="{32C5195D-6336-43F8-B899-DF72D2AE8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61" name="Freeform 40">
                <a:extLst>
                  <a:ext uri="{FF2B5EF4-FFF2-40B4-BE49-F238E27FC236}">
                    <a16:creationId xmlns:a16="http://schemas.microsoft.com/office/drawing/2014/main" id="{8ABD3FAB-A4EA-4D58-8742-268B17D11E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62" name="Rectangle 41">
                <a:extLst>
                  <a:ext uri="{FF2B5EF4-FFF2-40B4-BE49-F238E27FC236}">
                    <a16:creationId xmlns:a16="http://schemas.microsoft.com/office/drawing/2014/main" id="{A9C0472A-2593-4A0C-A011-A742360A06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sp>
        <p:nvSpPr>
          <p:cNvPr id="2" name="Title 1">
            <a:extLst>
              <a:ext uri="{FF2B5EF4-FFF2-40B4-BE49-F238E27FC236}">
                <a16:creationId xmlns:a16="http://schemas.microsoft.com/office/drawing/2014/main" id="{363E8631-D73F-4115-8D3C-F3FDDBDA2F40}"/>
              </a:ext>
            </a:extLst>
          </p:cNvPr>
          <p:cNvSpPr>
            <a:spLocks noGrp="1"/>
          </p:cNvSpPr>
          <p:nvPr>
            <p:ph type="title"/>
          </p:nvPr>
        </p:nvSpPr>
        <p:spPr>
          <a:xfrm>
            <a:off x="1143001" y="1007533"/>
            <a:ext cx="9905998" cy="1092200"/>
          </a:xfrm>
        </p:spPr>
        <p:txBody>
          <a:bodyPr>
            <a:normAutofit/>
          </a:bodyPr>
          <a:lstStyle/>
          <a:p>
            <a:pPr algn="ctr"/>
            <a:r>
              <a:rPr lang="en-GB" dirty="0"/>
              <a:t>History </a:t>
            </a:r>
          </a:p>
        </p:txBody>
      </p:sp>
      <p:sp>
        <p:nvSpPr>
          <p:cNvPr id="5" name="Content Placeholder 4">
            <a:extLst>
              <a:ext uri="{FF2B5EF4-FFF2-40B4-BE49-F238E27FC236}">
                <a16:creationId xmlns:a16="http://schemas.microsoft.com/office/drawing/2014/main" id="{3B218C3A-78B0-4941-AF89-537451D1066F}"/>
              </a:ext>
            </a:extLst>
          </p:cNvPr>
          <p:cNvSpPr>
            <a:spLocks noGrp="1"/>
          </p:cNvSpPr>
          <p:nvPr>
            <p:ph idx="1"/>
          </p:nvPr>
        </p:nvSpPr>
        <p:spPr>
          <a:xfrm>
            <a:off x="1143001" y="2252134"/>
            <a:ext cx="9905999" cy="3454399"/>
          </a:xfrm>
        </p:spPr>
        <p:txBody>
          <a:bodyPr anchor="ctr">
            <a:normAutofit fontScale="92500" lnSpcReduction="20000"/>
          </a:bodyPr>
          <a:lstStyle/>
          <a:p>
            <a:pPr fontAlgn="base">
              <a:lnSpc>
                <a:spcPct val="110000"/>
              </a:lnSpc>
            </a:pPr>
            <a:r>
              <a:rPr lang="es-ES" sz="1900" dirty="0" err="1"/>
              <a:t>Sainsbury's</a:t>
            </a:r>
            <a:r>
              <a:rPr lang="es-ES" sz="1900" dirty="0"/>
              <a:t> </a:t>
            </a:r>
            <a:r>
              <a:rPr lang="es-ES" sz="1900" dirty="0" err="1"/>
              <a:t>was</a:t>
            </a:r>
            <a:r>
              <a:rPr lang="es-ES" sz="1900" dirty="0"/>
              <a:t> </a:t>
            </a:r>
            <a:r>
              <a:rPr lang="es-ES" sz="1900" dirty="0" err="1"/>
              <a:t>established</a:t>
            </a:r>
            <a:r>
              <a:rPr lang="es-ES" sz="1900" dirty="0"/>
              <a:t> as a </a:t>
            </a:r>
            <a:r>
              <a:rPr lang="es-ES" sz="1900" dirty="0" err="1"/>
              <a:t>partnership</a:t>
            </a:r>
            <a:r>
              <a:rPr lang="es-ES" sz="1900" dirty="0"/>
              <a:t> in 1869---- 150 </a:t>
            </a:r>
            <a:r>
              <a:rPr lang="es-ES" sz="1900" dirty="0" err="1"/>
              <a:t>years</a:t>
            </a:r>
            <a:r>
              <a:rPr lang="es-ES" sz="1900" dirty="0"/>
              <a:t> ago.​</a:t>
            </a:r>
          </a:p>
          <a:p>
            <a:pPr marL="0" indent="0" fontAlgn="base">
              <a:lnSpc>
                <a:spcPct val="110000"/>
              </a:lnSpc>
              <a:buNone/>
            </a:pPr>
            <a:r>
              <a:rPr lang="en-US" sz="1900" dirty="0"/>
              <a:t> ​</a:t>
            </a:r>
            <a:br>
              <a:rPr lang="en-US" sz="1900" dirty="0"/>
            </a:br>
            <a:r>
              <a:rPr lang="es-ES" sz="1900" dirty="0"/>
              <a:t>-John James </a:t>
            </a:r>
            <a:r>
              <a:rPr lang="es-ES" sz="1900" dirty="0" err="1"/>
              <a:t>Sainsburys</a:t>
            </a:r>
            <a:r>
              <a:rPr lang="es-ES" sz="1900" dirty="0"/>
              <a:t> and </a:t>
            </a:r>
            <a:r>
              <a:rPr lang="es-ES" sz="1900" dirty="0" err="1"/>
              <a:t>his</a:t>
            </a:r>
            <a:r>
              <a:rPr lang="es-ES" sz="1900" dirty="0"/>
              <a:t> </a:t>
            </a:r>
            <a:r>
              <a:rPr lang="es-ES" sz="1900" dirty="0" err="1"/>
              <a:t>wife</a:t>
            </a:r>
            <a:r>
              <a:rPr lang="es-ES" sz="1900" dirty="0"/>
              <a:t> Mary Ann </a:t>
            </a:r>
            <a:r>
              <a:rPr lang="es-ES" sz="1900" dirty="0" err="1"/>
              <a:t>opened</a:t>
            </a:r>
            <a:r>
              <a:rPr lang="es-ES" sz="1900" dirty="0"/>
              <a:t> a shop at 173 </a:t>
            </a:r>
            <a:r>
              <a:rPr lang="es-ES" sz="1900" dirty="0" err="1"/>
              <a:t>Drury</a:t>
            </a:r>
            <a:r>
              <a:rPr lang="es-ES" sz="1900" dirty="0"/>
              <a:t> Lane in Holborn, London.</a:t>
            </a:r>
            <a:r>
              <a:rPr lang="en-US" sz="1900" dirty="0"/>
              <a:t>​</a:t>
            </a:r>
          </a:p>
          <a:p>
            <a:pPr marL="0" indent="0" fontAlgn="base">
              <a:lnSpc>
                <a:spcPct val="110000"/>
              </a:lnSpc>
              <a:buNone/>
            </a:pPr>
            <a:endParaRPr lang="es-ES" sz="1900" dirty="0"/>
          </a:p>
          <a:p>
            <a:pPr fontAlgn="base">
              <a:lnSpc>
                <a:spcPct val="110000"/>
              </a:lnSpc>
            </a:pPr>
            <a:r>
              <a:rPr lang="es-ES" sz="1900" dirty="0"/>
              <a:t>-</a:t>
            </a:r>
            <a:r>
              <a:rPr lang="es-ES" sz="1900" dirty="0" err="1"/>
              <a:t>Initially</a:t>
            </a:r>
            <a:r>
              <a:rPr lang="es-ES" sz="1900" dirty="0"/>
              <a:t>, </a:t>
            </a:r>
            <a:r>
              <a:rPr lang="es-ES" sz="1900" dirty="0" err="1"/>
              <a:t>Sainsbury’s</a:t>
            </a:r>
            <a:r>
              <a:rPr lang="es-ES" sz="1900" dirty="0"/>
              <a:t> </a:t>
            </a:r>
            <a:r>
              <a:rPr lang="es-ES" sz="1900" dirty="0" err="1"/>
              <a:t>only</a:t>
            </a:r>
            <a:r>
              <a:rPr lang="es-ES" sz="1900" dirty="0"/>
              <a:t> </a:t>
            </a:r>
            <a:r>
              <a:rPr lang="es-ES" sz="1900" dirty="0" err="1"/>
              <a:t>stocked</a:t>
            </a:r>
            <a:r>
              <a:rPr lang="es-ES" sz="1900" dirty="0"/>
              <a:t> </a:t>
            </a:r>
            <a:r>
              <a:rPr lang="es-ES" sz="1900" dirty="0" err="1"/>
              <a:t>eggs</a:t>
            </a:r>
            <a:r>
              <a:rPr lang="es-ES" sz="1900" dirty="0"/>
              <a:t>, </a:t>
            </a:r>
            <a:r>
              <a:rPr lang="es-ES" sz="1900" dirty="0" err="1"/>
              <a:t>butter</a:t>
            </a:r>
            <a:r>
              <a:rPr lang="es-ES" sz="1900" dirty="0"/>
              <a:t>, and </a:t>
            </a:r>
            <a:r>
              <a:rPr lang="es-ES" sz="1900" dirty="0" err="1"/>
              <a:t>milk</a:t>
            </a:r>
            <a:r>
              <a:rPr lang="es-ES" sz="1900" dirty="0"/>
              <a:t>, and </a:t>
            </a:r>
            <a:r>
              <a:rPr lang="es-ES" sz="1900" dirty="0" err="1"/>
              <a:t>operated</a:t>
            </a:r>
            <a:r>
              <a:rPr lang="es-ES" sz="1900" dirty="0"/>
              <a:t> in </a:t>
            </a:r>
            <a:r>
              <a:rPr lang="es-ES" sz="1900" dirty="0" err="1"/>
              <a:t>the</a:t>
            </a:r>
            <a:r>
              <a:rPr lang="es-ES" sz="1900" dirty="0"/>
              <a:t> </a:t>
            </a:r>
            <a:r>
              <a:rPr lang="es-ES" sz="1900" dirty="0" err="1"/>
              <a:t>way</a:t>
            </a:r>
            <a:r>
              <a:rPr lang="es-ES" sz="1900" dirty="0"/>
              <a:t> </a:t>
            </a:r>
            <a:r>
              <a:rPr lang="es-ES" sz="1900" dirty="0" err="1"/>
              <a:t>all</a:t>
            </a:r>
            <a:r>
              <a:rPr lang="es-ES" sz="1900" dirty="0"/>
              <a:t> shops </a:t>
            </a:r>
            <a:r>
              <a:rPr lang="es-ES" sz="1900" dirty="0" err="1"/>
              <a:t>did</a:t>
            </a:r>
            <a:r>
              <a:rPr lang="es-ES" sz="1900" dirty="0"/>
              <a:t> at </a:t>
            </a:r>
            <a:r>
              <a:rPr lang="es-ES" sz="1900" dirty="0" err="1"/>
              <a:t>the</a:t>
            </a:r>
            <a:r>
              <a:rPr lang="es-ES" sz="1900" dirty="0"/>
              <a:t> time;</a:t>
            </a:r>
            <a:r>
              <a:rPr lang="en-US" sz="1900" dirty="0"/>
              <a:t>​</a:t>
            </a:r>
          </a:p>
          <a:p>
            <a:pPr fontAlgn="base">
              <a:lnSpc>
                <a:spcPct val="110000"/>
              </a:lnSpc>
            </a:pPr>
            <a:r>
              <a:rPr lang="es-ES" sz="1900" dirty="0" err="1"/>
              <a:t>They</a:t>
            </a:r>
            <a:r>
              <a:rPr lang="es-ES" sz="1900" dirty="0"/>
              <a:t> </a:t>
            </a:r>
            <a:r>
              <a:rPr lang="es-ES" sz="1900" dirty="0" err="1"/>
              <a:t>soon</a:t>
            </a:r>
            <a:r>
              <a:rPr lang="es-ES" sz="1900" dirty="0"/>
              <a:t> </a:t>
            </a:r>
            <a:r>
              <a:rPr lang="es-ES" sz="1900" dirty="0" err="1"/>
              <a:t>began</a:t>
            </a:r>
            <a:r>
              <a:rPr lang="es-ES" sz="1900" dirty="0"/>
              <a:t> </a:t>
            </a:r>
            <a:r>
              <a:rPr lang="es-ES" sz="1900" dirty="0" err="1"/>
              <a:t>to</a:t>
            </a:r>
            <a:r>
              <a:rPr lang="es-ES" sz="1900" dirty="0"/>
              <a:t> </a:t>
            </a:r>
            <a:r>
              <a:rPr lang="es-ES" sz="1900" dirty="0" err="1"/>
              <a:t>expand</a:t>
            </a:r>
            <a:r>
              <a:rPr lang="es-ES" sz="1900" dirty="0"/>
              <a:t> and </a:t>
            </a:r>
            <a:r>
              <a:rPr lang="es-ES" sz="1900" dirty="0" err="1"/>
              <a:t>offer</a:t>
            </a:r>
            <a:r>
              <a:rPr lang="es-ES" sz="1900" dirty="0"/>
              <a:t> </a:t>
            </a:r>
            <a:r>
              <a:rPr lang="es-ES" sz="1900" dirty="0" err="1"/>
              <a:t>other</a:t>
            </a:r>
            <a:r>
              <a:rPr lang="es-ES" sz="1900" dirty="0"/>
              <a:t> </a:t>
            </a:r>
            <a:r>
              <a:rPr lang="es-ES" sz="1900" dirty="0" err="1"/>
              <a:t>fresh</a:t>
            </a:r>
            <a:r>
              <a:rPr lang="es-ES" sz="1900" dirty="0"/>
              <a:t> </a:t>
            </a:r>
            <a:r>
              <a:rPr lang="es-ES" sz="1900" dirty="0" err="1"/>
              <a:t>groceries</a:t>
            </a:r>
            <a:r>
              <a:rPr lang="es-ES" sz="1900" dirty="0"/>
              <a:t> and </a:t>
            </a:r>
            <a:r>
              <a:rPr lang="es-ES" sz="1900" dirty="0" err="1"/>
              <a:t>packaged</a:t>
            </a:r>
            <a:r>
              <a:rPr lang="es-ES" sz="1900" dirty="0"/>
              <a:t> </a:t>
            </a:r>
            <a:r>
              <a:rPr lang="es-ES" sz="1900" dirty="0" err="1"/>
              <a:t>items</a:t>
            </a:r>
            <a:r>
              <a:rPr lang="es-ES" sz="1900" dirty="0"/>
              <a:t> </a:t>
            </a:r>
            <a:r>
              <a:rPr lang="es-ES" sz="1900" dirty="0" err="1"/>
              <a:t>like</a:t>
            </a:r>
            <a:r>
              <a:rPr lang="es-ES" sz="1900" dirty="0"/>
              <a:t> tea and </a:t>
            </a:r>
            <a:r>
              <a:rPr lang="es-ES" sz="1900" dirty="0" err="1"/>
              <a:t>sugar</a:t>
            </a:r>
            <a:r>
              <a:rPr lang="es-ES" sz="1900" dirty="0"/>
              <a:t>.</a:t>
            </a:r>
            <a:r>
              <a:rPr lang="en-US" sz="1900" dirty="0"/>
              <a:t>​</a:t>
            </a:r>
          </a:p>
          <a:p>
            <a:pPr fontAlgn="base">
              <a:lnSpc>
                <a:spcPct val="110000"/>
              </a:lnSpc>
            </a:pPr>
            <a:r>
              <a:rPr lang="es-ES" sz="1900" dirty="0"/>
              <a:t>In 1950, </a:t>
            </a:r>
            <a:r>
              <a:rPr lang="es-ES" sz="1900" dirty="0" err="1"/>
              <a:t>their</a:t>
            </a:r>
            <a:r>
              <a:rPr lang="es-ES" sz="1900" dirty="0"/>
              <a:t> London Road, Croydon, store </a:t>
            </a:r>
            <a:r>
              <a:rPr lang="es-ES" sz="1900" dirty="0" err="1"/>
              <a:t>became</a:t>
            </a:r>
            <a:r>
              <a:rPr lang="es-ES" sz="1900" dirty="0"/>
              <a:t> a self-service </a:t>
            </a:r>
            <a:r>
              <a:rPr lang="es-ES" sz="1900" dirty="0" err="1"/>
              <a:t>supermarket</a:t>
            </a:r>
            <a:r>
              <a:rPr lang="es-ES" sz="1900" dirty="0"/>
              <a:t> </a:t>
            </a:r>
            <a:r>
              <a:rPr lang="es-ES" sz="1900" dirty="0" err="1"/>
              <a:t>like</a:t>
            </a:r>
            <a:r>
              <a:rPr lang="es-ES" sz="1900" dirty="0"/>
              <a:t> </a:t>
            </a:r>
            <a:r>
              <a:rPr lang="es-ES" sz="1900" dirty="0" err="1"/>
              <a:t>we</a:t>
            </a:r>
            <a:r>
              <a:rPr lang="es-ES" sz="1900" dirty="0"/>
              <a:t> </a:t>
            </a:r>
            <a:r>
              <a:rPr lang="es-ES" sz="1900" dirty="0" err="1"/>
              <a:t>know</a:t>
            </a:r>
            <a:r>
              <a:rPr lang="es-ES" sz="1900" dirty="0"/>
              <a:t> </a:t>
            </a:r>
            <a:r>
              <a:rPr lang="es-ES" sz="1900" dirty="0" err="1"/>
              <a:t>today</a:t>
            </a:r>
            <a:r>
              <a:rPr lang="es-ES" sz="1900" dirty="0"/>
              <a:t>, and </a:t>
            </a:r>
            <a:r>
              <a:rPr lang="es-ES" sz="1900" dirty="0" err="1"/>
              <a:t>expansion</a:t>
            </a:r>
            <a:r>
              <a:rPr lang="es-ES" sz="1900" dirty="0"/>
              <a:t> has </a:t>
            </a:r>
            <a:r>
              <a:rPr lang="es-ES" sz="1900" dirty="0" err="1"/>
              <a:t>only</a:t>
            </a:r>
            <a:r>
              <a:rPr lang="es-ES" sz="1900" dirty="0"/>
              <a:t> </a:t>
            </a:r>
            <a:r>
              <a:rPr lang="es-ES" sz="1900" dirty="0" err="1"/>
              <a:t>continued</a:t>
            </a:r>
            <a:r>
              <a:rPr lang="es-ES" sz="1900" dirty="0"/>
              <a:t> </a:t>
            </a:r>
            <a:r>
              <a:rPr lang="es-ES" sz="1900" dirty="0" err="1"/>
              <a:t>from</a:t>
            </a:r>
            <a:r>
              <a:rPr lang="es-ES" sz="1900" dirty="0"/>
              <a:t> </a:t>
            </a:r>
            <a:r>
              <a:rPr lang="es-ES" sz="1900" dirty="0" err="1"/>
              <a:t>there</a:t>
            </a:r>
            <a:r>
              <a:rPr lang="es-ES" sz="1900" dirty="0"/>
              <a:t>. </a:t>
            </a:r>
            <a:r>
              <a:rPr lang="es-ES" sz="1900" dirty="0" err="1"/>
              <a:t>They</a:t>
            </a:r>
            <a:r>
              <a:rPr lang="es-ES" sz="1900" dirty="0"/>
              <a:t> </a:t>
            </a:r>
            <a:r>
              <a:rPr lang="es-ES" sz="1900" dirty="0" err="1"/>
              <a:t>now</a:t>
            </a:r>
            <a:r>
              <a:rPr lang="es-ES" sz="1900" dirty="0"/>
              <a:t> </a:t>
            </a:r>
            <a:r>
              <a:rPr lang="es-ES" sz="1900" dirty="0" err="1"/>
              <a:t>have</a:t>
            </a:r>
            <a:r>
              <a:rPr lang="es-ES" sz="1900" dirty="0"/>
              <a:t> 1,415 shops </a:t>
            </a:r>
            <a:r>
              <a:rPr lang="es-ES" sz="1900" dirty="0" err="1"/>
              <a:t>across</a:t>
            </a:r>
            <a:r>
              <a:rPr lang="es-ES" sz="1900" dirty="0"/>
              <a:t> </a:t>
            </a:r>
            <a:r>
              <a:rPr lang="es-ES" sz="1900" dirty="0" err="1"/>
              <a:t>the</a:t>
            </a:r>
            <a:r>
              <a:rPr lang="es-ES" sz="1900" dirty="0"/>
              <a:t> UK.</a:t>
            </a:r>
            <a:r>
              <a:rPr lang="en-US" sz="1900" dirty="0"/>
              <a:t>​</a:t>
            </a:r>
          </a:p>
          <a:p>
            <a:pPr marL="0" indent="0" fontAlgn="base">
              <a:lnSpc>
                <a:spcPct val="110000"/>
              </a:lnSpc>
              <a:buNone/>
            </a:pPr>
            <a:br>
              <a:rPr lang="es-ES" sz="1400" dirty="0"/>
            </a:br>
            <a:r>
              <a:rPr lang="es-ES" sz="1400" u="sng" dirty="0">
                <a:hlinkClick r:id="rId5"/>
              </a:rPr>
              <a:t>/</a:t>
            </a:r>
            <a:r>
              <a:rPr lang="es-ES" sz="1400" dirty="0"/>
              <a:t>​</a:t>
            </a:r>
          </a:p>
          <a:p>
            <a:pPr>
              <a:lnSpc>
                <a:spcPct val="110000"/>
              </a:lnSpc>
            </a:pPr>
            <a:endParaRPr lang="en-GB" sz="1400" dirty="0"/>
          </a:p>
        </p:txBody>
      </p:sp>
    </p:spTree>
    <p:extLst>
      <p:ext uri="{BB962C8B-B14F-4D97-AF65-F5344CB8AC3E}">
        <p14:creationId xmlns:p14="http://schemas.microsoft.com/office/powerpoint/2010/main" val="201858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9F898-4951-43DD-818B-90F1E58139C1}"/>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92F6015D-BB73-4218-820A-B88EEA9452B8}"/>
              </a:ext>
            </a:extLst>
          </p:cNvPr>
          <p:cNvSpPr>
            <a:spLocks noGrp="1"/>
          </p:cNvSpPr>
          <p:nvPr>
            <p:ph idx="1"/>
          </p:nvPr>
        </p:nvSpPr>
        <p:spPr/>
        <p:txBody>
          <a:bodyPr>
            <a:normAutofit fontScale="92500" lnSpcReduction="10000"/>
          </a:bodyPr>
          <a:lstStyle/>
          <a:p>
            <a:pPr fontAlgn="base"/>
            <a:r>
              <a:rPr lang="es-ES" dirty="0"/>
              <a:t>-</a:t>
            </a:r>
            <a:r>
              <a:rPr lang="es-ES" dirty="0" err="1"/>
              <a:t>Groceries</a:t>
            </a:r>
            <a:r>
              <a:rPr lang="es-ES" dirty="0"/>
              <a:t> </a:t>
            </a:r>
            <a:r>
              <a:rPr lang="es-ES" dirty="0" err="1"/>
              <a:t>were</a:t>
            </a:r>
            <a:r>
              <a:rPr lang="es-ES" dirty="0"/>
              <a:t> </a:t>
            </a:r>
            <a:r>
              <a:rPr lang="es-ES" dirty="0" err="1"/>
              <a:t>introduced</a:t>
            </a:r>
            <a:r>
              <a:rPr lang="es-ES" dirty="0"/>
              <a:t> in 1903, </a:t>
            </a:r>
            <a:r>
              <a:rPr lang="es-ES" dirty="0" err="1"/>
              <a:t>when</a:t>
            </a:r>
            <a:r>
              <a:rPr lang="es-ES" dirty="0"/>
              <a:t> John James </a:t>
            </a:r>
            <a:r>
              <a:rPr lang="es-ES" dirty="0" err="1"/>
              <a:t>purchased</a:t>
            </a:r>
            <a:r>
              <a:rPr lang="es-ES" dirty="0"/>
              <a:t> a </a:t>
            </a:r>
            <a:r>
              <a:rPr lang="es-ES" dirty="0" err="1"/>
              <a:t>grocer's</a:t>
            </a:r>
            <a:r>
              <a:rPr lang="es-ES" dirty="0"/>
              <a:t> </a:t>
            </a:r>
            <a:r>
              <a:rPr lang="es-ES" dirty="0" err="1"/>
              <a:t>branch</a:t>
            </a:r>
            <a:r>
              <a:rPr lang="es-ES" dirty="0"/>
              <a:t> at 12 </a:t>
            </a:r>
            <a:r>
              <a:rPr lang="es-ES" dirty="0" err="1"/>
              <a:t>Kingsland</a:t>
            </a:r>
            <a:r>
              <a:rPr lang="es-ES" dirty="0"/>
              <a:t> High Street, Dalston.</a:t>
            </a:r>
            <a:r>
              <a:rPr lang="en-US" dirty="0"/>
              <a:t>​</a:t>
            </a:r>
          </a:p>
          <a:p>
            <a:pPr fontAlgn="base"/>
            <a:r>
              <a:rPr lang="es-ES" dirty="0"/>
              <a:t>​</a:t>
            </a:r>
          </a:p>
          <a:p>
            <a:pPr fontAlgn="base"/>
            <a:r>
              <a:rPr lang="es-ES" dirty="0"/>
              <a:t>-John James </a:t>
            </a:r>
            <a:r>
              <a:rPr lang="es-ES" dirty="0" err="1"/>
              <a:t>Sainsbury</a:t>
            </a:r>
            <a:r>
              <a:rPr lang="es-ES" dirty="0"/>
              <a:t> </a:t>
            </a:r>
            <a:r>
              <a:rPr lang="es-ES" dirty="0" err="1"/>
              <a:t>died</a:t>
            </a:r>
            <a:r>
              <a:rPr lang="es-ES" dirty="0"/>
              <a:t> in 1928, </a:t>
            </a:r>
            <a:r>
              <a:rPr lang="es-ES" dirty="0" err="1"/>
              <a:t>there</a:t>
            </a:r>
            <a:r>
              <a:rPr lang="es-ES" dirty="0"/>
              <a:t> </a:t>
            </a:r>
            <a:r>
              <a:rPr lang="es-ES" dirty="0" err="1"/>
              <a:t>were</a:t>
            </a:r>
            <a:r>
              <a:rPr lang="es-ES" dirty="0"/>
              <a:t> </a:t>
            </a:r>
            <a:r>
              <a:rPr lang="es-ES" dirty="0" err="1"/>
              <a:t>over</a:t>
            </a:r>
            <a:r>
              <a:rPr lang="es-ES" dirty="0"/>
              <a:t> 128 shops. </a:t>
            </a:r>
            <a:r>
              <a:rPr lang="es-ES" dirty="0" err="1"/>
              <a:t>His</a:t>
            </a:r>
            <a:r>
              <a:rPr lang="es-ES" dirty="0"/>
              <a:t> </a:t>
            </a:r>
            <a:r>
              <a:rPr lang="es-ES" dirty="0" err="1"/>
              <a:t>last</a:t>
            </a:r>
            <a:r>
              <a:rPr lang="es-ES" dirty="0"/>
              <a:t> </a:t>
            </a:r>
            <a:r>
              <a:rPr lang="es-ES" dirty="0" err="1"/>
              <a:t>words</a:t>
            </a:r>
            <a:r>
              <a:rPr lang="es-ES" dirty="0"/>
              <a:t> </a:t>
            </a:r>
            <a:r>
              <a:rPr lang="es-ES" dirty="0" err="1"/>
              <a:t>were</a:t>
            </a:r>
            <a:r>
              <a:rPr lang="es-ES" dirty="0"/>
              <a:t> </a:t>
            </a:r>
            <a:r>
              <a:rPr lang="es-ES" dirty="0" err="1"/>
              <a:t>said</a:t>
            </a:r>
            <a:r>
              <a:rPr lang="es-ES" dirty="0"/>
              <a:t> </a:t>
            </a:r>
            <a:r>
              <a:rPr lang="es-ES" dirty="0" err="1"/>
              <a:t>to</a:t>
            </a:r>
            <a:r>
              <a:rPr lang="es-ES" dirty="0"/>
              <a:t> be: '</a:t>
            </a:r>
            <a:r>
              <a:rPr lang="es-ES" dirty="0" err="1"/>
              <a:t>Keep</a:t>
            </a:r>
            <a:r>
              <a:rPr lang="es-ES" dirty="0"/>
              <a:t> </a:t>
            </a:r>
            <a:r>
              <a:rPr lang="es-ES" dirty="0" err="1"/>
              <a:t>the</a:t>
            </a:r>
            <a:r>
              <a:rPr lang="es-ES" dirty="0"/>
              <a:t> shops </a:t>
            </a:r>
            <a:r>
              <a:rPr lang="es-ES" dirty="0" err="1"/>
              <a:t>well</a:t>
            </a:r>
            <a:r>
              <a:rPr lang="es-ES" dirty="0"/>
              <a:t> </a:t>
            </a:r>
            <a:r>
              <a:rPr lang="es-ES" dirty="0" err="1"/>
              <a:t>lit</a:t>
            </a:r>
            <a:r>
              <a:rPr lang="es-ES" dirty="0"/>
              <a:t>'. He </a:t>
            </a:r>
            <a:r>
              <a:rPr lang="es-ES" dirty="0" err="1"/>
              <a:t>was</a:t>
            </a:r>
            <a:r>
              <a:rPr lang="es-ES" dirty="0"/>
              <a:t> </a:t>
            </a:r>
            <a:r>
              <a:rPr lang="es-ES" dirty="0" err="1"/>
              <a:t>replaced</a:t>
            </a:r>
            <a:r>
              <a:rPr lang="es-ES" dirty="0"/>
              <a:t> </a:t>
            </a:r>
            <a:r>
              <a:rPr lang="es-ES" dirty="0" err="1"/>
              <a:t>by</a:t>
            </a:r>
            <a:r>
              <a:rPr lang="es-ES" dirty="0"/>
              <a:t> </a:t>
            </a:r>
            <a:r>
              <a:rPr lang="es-ES" dirty="0" err="1"/>
              <a:t>his</a:t>
            </a:r>
            <a:r>
              <a:rPr lang="es-ES" dirty="0"/>
              <a:t> </a:t>
            </a:r>
            <a:r>
              <a:rPr lang="es-ES" dirty="0" err="1"/>
              <a:t>eldest</a:t>
            </a:r>
            <a:r>
              <a:rPr lang="es-ES" dirty="0"/>
              <a:t> son, John </a:t>
            </a:r>
            <a:r>
              <a:rPr lang="es-ES" dirty="0" err="1"/>
              <a:t>Benjamin</a:t>
            </a:r>
            <a:r>
              <a:rPr lang="es-ES" dirty="0"/>
              <a:t> </a:t>
            </a:r>
            <a:r>
              <a:rPr lang="es-ES" dirty="0" err="1"/>
              <a:t>Sainsbury</a:t>
            </a:r>
            <a:r>
              <a:rPr lang="es-ES" dirty="0"/>
              <a:t>, </a:t>
            </a:r>
            <a:r>
              <a:rPr lang="es-ES" dirty="0" err="1"/>
              <a:t>who</a:t>
            </a:r>
            <a:r>
              <a:rPr lang="es-ES" dirty="0"/>
              <a:t> </a:t>
            </a:r>
            <a:r>
              <a:rPr lang="es-ES" dirty="0" err="1"/>
              <a:t>had</a:t>
            </a:r>
            <a:r>
              <a:rPr lang="es-ES" dirty="0"/>
              <a:t> </a:t>
            </a:r>
            <a:r>
              <a:rPr lang="es-ES" dirty="0" err="1"/>
              <a:t>gone</a:t>
            </a:r>
            <a:r>
              <a:rPr lang="es-ES" dirty="0"/>
              <a:t> </a:t>
            </a:r>
            <a:r>
              <a:rPr lang="es-ES" dirty="0" err="1"/>
              <a:t>into</a:t>
            </a:r>
            <a:r>
              <a:rPr lang="es-ES" dirty="0"/>
              <a:t> </a:t>
            </a:r>
            <a:r>
              <a:rPr lang="es-ES" dirty="0" err="1"/>
              <a:t>partnership</a:t>
            </a:r>
            <a:r>
              <a:rPr lang="es-ES" dirty="0"/>
              <a:t> </a:t>
            </a:r>
            <a:r>
              <a:rPr lang="es-ES" dirty="0" err="1"/>
              <a:t>with</a:t>
            </a:r>
            <a:r>
              <a:rPr lang="es-ES" dirty="0"/>
              <a:t> </a:t>
            </a:r>
            <a:r>
              <a:rPr lang="es-ES" dirty="0" err="1"/>
              <a:t>his</a:t>
            </a:r>
            <a:r>
              <a:rPr lang="es-ES" dirty="0"/>
              <a:t> </a:t>
            </a:r>
            <a:r>
              <a:rPr lang="es-ES" dirty="0" err="1"/>
              <a:t>father</a:t>
            </a:r>
            <a:r>
              <a:rPr lang="es-ES" dirty="0"/>
              <a:t> in 1915.​</a:t>
            </a:r>
          </a:p>
          <a:p>
            <a:endParaRPr lang="en-GB" dirty="0"/>
          </a:p>
        </p:txBody>
      </p:sp>
    </p:spTree>
    <p:extLst>
      <p:ext uri="{BB962C8B-B14F-4D97-AF65-F5344CB8AC3E}">
        <p14:creationId xmlns:p14="http://schemas.microsoft.com/office/powerpoint/2010/main" val="1858399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8BEFB-A54D-4412-9767-9BB096B327D2}"/>
              </a:ext>
            </a:extLst>
          </p:cNvPr>
          <p:cNvSpPr>
            <a:spLocks noGrp="1"/>
          </p:cNvSpPr>
          <p:nvPr>
            <p:ph type="title"/>
          </p:nvPr>
        </p:nvSpPr>
        <p:spPr/>
        <p:txBody>
          <a:bodyPr/>
          <a:lstStyle/>
          <a:p>
            <a:r>
              <a:rPr lang="en-GB" dirty="0"/>
              <a:t>Purpose and objectives</a:t>
            </a:r>
          </a:p>
        </p:txBody>
      </p:sp>
      <p:sp>
        <p:nvSpPr>
          <p:cNvPr id="3" name="Content Placeholder 2">
            <a:extLst>
              <a:ext uri="{FF2B5EF4-FFF2-40B4-BE49-F238E27FC236}">
                <a16:creationId xmlns:a16="http://schemas.microsoft.com/office/drawing/2014/main" id="{5D47A4FE-B6BC-4A4D-ABBD-318207F02389}"/>
              </a:ext>
            </a:extLst>
          </p:cNvPr>
          <p:cNvSpPr>
            <a:spLocks noGrp="1"/>
          </p:cNvSpPr>
          <p:nvPr>
            <p:ph idx="1"/>
          </p:nvPr>
        </p:nvSpPr>
        <p:spPr/>
        <p:txBody>
          <a:bodyPr>
            <a:normAutofit fontScale="25000" lnSpcReduction="20000"/>
          </a:bodyPr>
          <a:lstStyle/>
          <a:p>
            <a:pPr fontAlgn="base"/>
            <a:r>
              <a:rPr lang="es-ES" sz="6400" dirty="0" err="1"/>
              <a:t>The</a:t>
            </a:r>
            <a:r>
              <a:rPr lang="es-ES" sz="6400" dirty="0"/>
              <a:t> </a:t>
            </a:r>
            <a:r>
              <a:rPr lang="es-ES" sz="6400" dirty="0" err="1"/>
              <a:t>main</a:t>
            </a:r>
            <a:r>
              <a:rPr lang="es-ES" sz="6400" dirty="0"/>
              <a:t> </a:t>
            </a:r>
            <a:r>
              <a:rPr lang="es-ES" sz="6400" dirty="0" err="1"/>
              <a:t>purpose</a:t>
            </a:r>
            <a:r>
              <a:rPr lang="es-ES" sz="6400" dirty="0"/>
              <a:t> </a:t>
            </a:r>
            <a:r>
              <a:rPr lang="es-ES" sz="6400" dirty="0" err="1"/>
              <a:t>of</a:t>
            </a:r>
            <a:r>
              <a:rPr lang="es-ES" sz="6400" dirty="0"/>
              <a:t> </a:t>
            </a:r>
            <a:r>
              <a:rPr lang="es-ES" sz="6400" dirty="0" err="1"/>
              <a:t>the</a:t>
            </a:r>
            <a:r>
              <a:rPr lang="es-ES" sz="6400" dirty="0"/>
              <a:t> </a:t>
            </a:r>
            <a:r>
              <a:rPr lang="es-ES" sz="6400" dirty="0" err="1"/>
              <a:t>company</a:t>
            </a:r>
            <a:r>
              <a:rPr lang="es-ES" sz="6400" dirty="0"/>
              <a:t> </a:t>
            </a:r>
            <a:r>
              <a:rPr lang="es-ES" sz="6400" dirty="0" err="1"/>
              <a:t>is</a:t>
            </a:r>
            <a:r>
              <a:rPr lang="es-ES" sz="6400" dirty="0"/>
              <a:t> </a:t>
            </a:r>
            <a:r>
              <a:rPr lang="es-ES" sz="6400" dirty="0" err="1"/>
              <a:t>to</a:t>
            </a:r>
            <a:r>
              <a:rPr lang="es-ES" sz="6400" dirty="0"/>
              <a:t> </a:t>
            </a:r>
            <a:r>
              <a:rPr lang="es-ES" sz="6400" dirty="0" err="1"/>
              <a:t>provide</a:t>
            </a:r>
            <a:r>
              <a:rPr lang="es-ES" sz="6400" dirty="0"/>
              <a:t> a </a:t>
            </a:r>
            <a:r>
              <a:rPr lang="es-ES" sz="6400" dirty="0" err="1"/>
              <a:t>great</a:t>
            </a:r>
            <a:r>
              <a:rPr lang="es-ES" sz="6400" dirty="0"/>
              <a:t>  </a:t>
            </a:r>
            <a:r>
              <a:rPr lang="es-ES" sz="6400" dirty="0" err="1"/>
              <a:t>food</a:t>
            </a:r>
            <a:r>
              <a:rPr lang="es-ES" sz="6400" dirty="0"/>
              <a:t> at a </a:t>
            </a:r>
            <a:r>
              <a:rPr lang="es-ES" sz="6400" dirty="0" err="1"/>
              <a:t>fair</a:t>
            </a:r>
            <a:r>
              <a:rPr lang="es-ES" sz="6400" dirty="0"/>
              <a:t> </a:t>
            </a:r>
            <a:r>
              <a:rPr lang="es-ES" sz="6400" dirty="0" err="1"/>
              <a:t>price.We</a:t>
            </a:r>
            <a:r>
              <a:rPr lang="es-ES" sz="6400" dirty="0"/>
              <a:t> </a:t>
            </a:r>
            <a:r>
              <a:rPr lang="es-ES" sz="6400" dirty="0" err="1"/>
              <a:t>believe</a:t>
            </a:r>
            <a:r>
              <a:rPr lang="es-ES" sz="6400" dirty="0"/>
              <a:t> in </a:t>
            </a:r>
            <a:r>
              <a:rPr lang="es-ES" sz="6400" dirty="0" err="1"/>
              <a:t>beign</a:t>
            </a:r>
            <a:r>
              <a:rPr lang="es-ES" sz="6400" dirty="0"/>
              <a:t> </a:t>
            </a:r>
            <a:r>
              <a:rPr lang="es-ES" sz="6400" dirty="0" err="1"/>
              <a:t>fair</a:t>
            </a:r>
            <a:r>
              <a:rPr lang="es-ES" sz="6400" dirty="0"/>
              <a:t> </a:t>
            </a:r>
            <a:r>
              <a:rPr lang="es-ES" sz="6400" dirty="0" err="1"/>
              <a:t>to</a:t>
            </a:r>
            <a:r>
              <a:rPr lang="es-ES" sz="6400" dirty="0"/>
              <a:t> </a:t>
            </a:r>
            <a:r>
              <a:rPr lang="es-ES" sz="6400" dirty="0" err="1"/>
              <a:t>our</a:t>
            </a:r>
            <a:r>
              <a:rPr lang="es-ES" sz="6400" dirty="0"/>
              <a:t> </a:t>
            </a:r>
            <a:r>
              <a:rPr lang="es-ES" sz="6400" dirty="0" err="1"/>
              <a:t>suppliers</a:t>
            </a:r>
            <a:r>
              <a:rPr lang="es-ES" sz="6400" dirty="0"/>
              <a:t> and </a:t>
            </a:r>
            <a:r>
              <a:rPr lang="es-ES" sz="6400" dirty="0" err="1"/>
              <a:t>our</a:t>
            </a:r>
            <a:r>
              <a:rPr lang="es-ES" sz="6400" dirty="0"/>
              <a:t> </a:t>
            </a:r>
            <a:r>
              <a:rPr lang="es-ES" sz="6400" dirty="0" err="1"/>
              <a:t>enviroment</a:t>
            </a:r>
            <a:r>
              <a:rPr lang="es-ES" sz="6400" dirty="0"/>
              <a:t>.​</a:t>
            </a:r>
          </a:p>
          <a:p>
            <a:pPr fontAlgn="base"/>
            <a:r>
              <a:rPr lang="es-ES" sz="6400" dirty="0" err="1"/>
              <a:t>Our</a:t>
            </a:r>
            <a:r>
              <a:rPr lang="es-ES" sz="6400" dirty="0"/>
              <a:t> </a:t>
            </a:r>
            <a:r>
              <a:rPr lang="es-ES" sz="6400" dirty="0" err="1"/>
              <a:t>purpose</a:t>
            </a:r>
            <a:r>
              <a:rPr lang="es-ES" sz="6400" dirty="0"/>
              <a:t> </a:t>
            </a:r>
            <a:r>
              <a:rPr lang="es-ES" sz="6400" dirty="0" err="1"/>
              <a:t>is</a:t>
            </a:r>
            <a:r>
              <a:rPr lang="es-ES" sz="6400" dirty="0"/>
              <a:t> </a:t>
            </a:r>
            <a:r>
              <a:rPr lang="es-ES" sz="6400" dirty="0" err="1"/>
              <a:t>to</a:t>
            </a:r>
            <a:r>
              <a:rPr lang="es-ES" sz="6400" dirty="0"/>
              <a:t> be </a:t>
            </a:r>
            <a:r>
              <a:rPr lang="es-ES" sz="6400" dirty="0" err="1"/>
              <a:t>the</a:t>
            </a:r>
            <a:r>
              <a:rPr lang="es-ES" sz="6400" dirty="0"/>
              <a:t> </a:t>
            </a:r>
            <a:r>
              <a:rPr lang="es-ES" sz="6400" dirty="0" err="1"/>
              <a:t>most</a:t>
            </a:r>
            <a:r>
              <a:rPr lang="es-ES" sz="6400" dirty="0"/>
              <a:t> </a:t>
            </a:r>
            <a:r>
              <a:rPr lang="es-ES" sz="6400" dirty="0" err="1"/>
              <a:t>trusted</a:t>
            </a:r>
            <a:r>
              <a:rPr lang="es-ES" sz="6400" dirty="0"/>
              <a:t> </a:t>
            </a:r>
            <a:r>
              <a:rPr lang="es-ES" sz="6400" dirty="0" err="1"/>
              <a:t>retailer,where</a:t>
            </a:r>
            <a:r>
              <a:rPr lang="es-ES" sz="6400" dirty="0"/>
              <a:t> </a:t>
            </a:r>
            <a:r>
              <a:rPr lang="es-ES" sz="6400" dirty="0" err="1"/>
              <a:t>people</a:t>
            </a:r>
            <a:r>
              <a:rPr lang="es-ES" sz="6400" dirty="0"/>
              <a:t> </a:t>
            </a:r>
            <a:r>
              <a:rPr lang="es-ES" sz="6400" dirty="0" err="1"/>
              <a:t>love</a:t>
            </a:r>
            <a:r>
              <a:rPr lang="es-ES" sz="6400" dirty="0"/>
              <a:t> </a:t>
            </a:r>
            <a:r>
              <a:rPr lang="es-ES" sz="6400" dirty="0" err="1"/>
              <a:t>to</a:t>
            </a:r>
            <a:r>
              <a:rPr lang="es-ES" sz="6400" dirty="0"/>
              <a:t> </a:t>
            </a:r>
            <a:r>
              <a:rPr lang="es-ES" sz="6400" dirty="0" err="1"/>
              <a:t>work</a:t>
            </a:r>
            <a:r>
              <a:rPr lang="es-ES" sz="6400" dirty="0"/>
              <a:t> and </a:t>
            </a:r>
            <a:r>
              <a:rPr lang="es-ES" sz="6400" dirty="0" err="1"/>
              <a:t>shop.we'll</a:t>
            </a:r>
            <a:r>
              <a:rPr lang="es-ES" sz="6400" dirty="0"/>
              <a:t> do </a:t>
            </a:r>
            <a:r>
              <a:rPr lang="es-ES" sz="6400" dirty="0" err="1"/>
              <a:t>this</a:t>
            </a:r>
            <a:r>
              <a:rPr lang="es-ES" sz="6400" dirty="0"/>
              <a:t> </a:t>
            </a:r>
            <a:r>
              <a:rPr lang="es-ES" sz="6400" dirty="0" err="1"/>
              <a:t>by</a:t>
            </a:r>
            <a:r>
              <a:rPr lang="es-ES" sz="6400" dirty="0"/>
              <a:t> </a:t>
            </a:r>
            <a:r>
              <a:rPr lang="es-ES" sz="6400" dirty="0" err="1"/>
              <a:t>putting</a:t>
            </a:r>
            <a:r>
              <a:rPr lang="es-ES" sz="6400" dirty="0"/>
              <a:t> </a:t>
            </a:r>
            <a:r>
              <a:rPr lang="es-ES" sz="6400" dirty="0" err="1"/>
              <a:t>our</a:t>
            </a:r>
            <a:r>
              <a:rPr lang="es-ES" sz="6400" dirty="0"/>
              <a:t> </a:t>
            </a:r>
            <a:r>
              <a:rPr lang="es-ES" sz="6400" dirty="0" err="1"/>
              <a:t>customer</a:t>
            </a:r>
            <a:r>
              <a:rPr lang="es-ES" sz="6400" dirty="0"/>
              <a:t> at </a:t>
            </a:r>
            <a:r>
              <a:rPr lang="es-ES" sz="6400" dirty="0" err="1"/>
              <a:t>the</a:t>
            </a:r>
            <a:r>
              <a:rPr lang="es-ES" sz="6400" dirty="0"/>
              <a:t> </a:t>
            </a:r>
            <a:r>
              <a:rPr lang="es-ES" sz="6400" dirty="0" err="1"/>
              <a:t>heart</a:t>
            </a:r>
            <a:r>
              <a:rPr lang="es-ES" sz="6400" dirty="0"/>
              <a:t> </a:t>
            </a:r>
            <a:r>
              <a:rPr lang="es-ES" sz="6400" dirty="0" err="1"/>
              <a:t>of</a:t>
            </a:r>
            <a:r>
              <a:rPr lang="es-ES" sz="6400" dirty="0"/>
              <a:t> </a:t>
            </a:r>
            <a:r>
              <a:rPr lang="es-ES" sz="6400" dirty="0" err="1"/>
              <a:t>everything</a:t>
            </a:r>
            <a:r>
              <a:rPr lang="es-ES" sz="6400" dirty="0"/>
              <a:t> and </a:t>
            </a:r>
            <a:r>
              <a:rPr lang="es-ES" sz="6400" dirty="0" err="1"/>
              <a:t>investing</a:t>
            </a:r>
            <a:r>
              <a:rPr lang="es-ES" sz="6400" dirty="0"/>
              <a:t> in </a:t>
            </a:r>
            <a:r>
              <a:rPr lang="es-ES" sz="6400" dirty="0" err="1"/>
              <a:t>our</a:t>
            </a:r>
            <a:r>
              <a:rPr lang="es-ES" sz="6400" dirty="0"/>
              <a:t> </a:t>
            </a:r>
            <a:r>
              <a:rPr lang="es-ES" sz="6400" dirty="0" err="1"/>
              <a:t>stores</a:t>
            </a:r>
            <a:r>
              <a:rPr lang="es-ES" sz="6400" dirty="0"/>
              <a:t> </a:t>
            </a:r>
            <a:r>
              <a:rPr lang="es-ES" sz="6400" dirty="0" err="1"/>
              <a:t>our</a:t>
            </a:r>
            <a:r>
              <a:rPr lang="es-ES" sz="6400" dirty="0"/>
              <a:t> </a:t>
            </a:r>
            <a:r>
              <a:rPr lang="es-ES" sz="6400" dirty="0" err="1"/>
              <a:t>colleges</a:t>
            </a:r>
            <a:r>
              <a:rPr lang="es-ES" sz="6400" dirty="0"/>
              <a:t> and </a:t>
            </a:r>
            <a:r>
              <a:rPr lang="es-ES" sz="6400" dirty="0" err="1"/>
              <a:t>our</a:t>
            </a:r>
            <a:r>
              <a:rPr lang="es-ES" sz="6400" dirty="0"/>
              <a:t> </a:t>
            </a:r>
            <a:r>
              <a:rPr lang="es-ES" sz="6400" dirty="0" err="1"/>
              <a:t>channels</a:t>
            </a:r>
            <a:r>
              <a:rPr lang="es-ES" sz="6400" dirty="0"/>
              <a:t> </a:t>
            </a:r>
            <a:r>
              <a:rPr lang="es-ES" sz="6400" dirty="0" err="1"/>
              <a:t>to</a:t>
            </a:r>
            <a:r>
              <a:rPr lang="es-ES" sz="6400" dirty="0"/>
              <a:t> </a:t>
            </a:r>
            <a:r>
              <a:rPr lang="es-ES" sz="6400" dirty="0" err="1"/>
              <a:t>offer</a:t>
            </a:r>
            <a:r>
              <a:rPr lang="es-ES" sz="6400" dirty="0"/>
              <a:t> </a:t>
            </a:r>
            <a:r>
              <a:rPr lang="es-ES" sz="6400" dirty="0" err="1"/>
              <a:t>the</a:t>
            </a:r>
            <a:r>
              <a:rPr lang="es-ES" sz="6400" dirty="0"/>
              <a:t> </a:t>
            </a:r>
            <a:r>
              <a:rPr lang="es-ES" sz="6400" dirty="0" err="1"/>
              <a:t>best</a:t>
            </a:r>
            <a:r>
              <a:rPr lang="es-ES" sz="6400" dirty="0"/>
              <a:t> </a:t>
            </a:r>
            <a:r>
              <a:rPr lang="es-ES" sz="6400" dirty="0" err="1"/>
              <a:t>possible</a:t>
            </a:r>
            <a:r>
              <a:rPr lang="es-ES" sz="6400" dirty="0"/>
              <a:t> shopping </a:t>
            </a:r>
            <a:r>
              <a:rPr lang="es-ES" sz="6400" dirty="0" err="1"/>
              <a:t>experience</a:t>
            </a:r>
            <a:r>
              <a:rPr lang="es-ES" sz="6400" dirty="0"/>
              <a:t> </a:t>
            </a:r>
            <a:r>
              <a:rPr lang="en-US" sz="6400" dirty="0"/>
              <a:t>​</a:t>
            </a:r>
          </a:p>
          <a:p>
            <a:pPr fontAlgn="base"/>
            <a:r>
              <a:rPr lang="es-ES" sz="6400" dirty="0"/>
              <a:t>​</a:t>
            </a:r>
          </a:p>
          <a:p>
            <a:pPr fontAlgn="base"/>
            <a:r>
              <a:rPr lang="es-ES" sz="6400" dirty="0"/>
              <a:t>“</a:t>
            </a:r>
            <a:r>
              <a:rPr lang="es-ES" sz="6400" dirty="0" err="1"/>
              <a:t>Customers</a:t>
            </a:r>
            <a:r>
              <a:rPr lang="es-ES" sz="6400" dirty="0"/>
              <a:t> are at </a:t>
            </a:r>
            <a:r>
              <a:rPr lang="es-ES" sz="6400" dirty="0" err="1"/>
              <a:t>the</a:t>
            </a:r>
            <a:r>
              <a:rPr lang="es-ES" sz="6400" dirty="0"/>
              <a:t> </a:t>
            </a:r>
            <a:r>
              <a:rPr lang="es-ES" sz="6400" dirty="0" err="1"/>
              <a:t>heart</a:t>
            </a:r>
            <a:r>
              <a:rPr lang="es-ES" sz="6400" dirty="0"/>
              <a:t> </a:t>
            </a:r>
            <a:r>
              <a:rPr lang="es-ES" sz="6400" dirty="0" err="1"/>
              <a:t>of</a:t>
            </a:r>
            <a:r>
              <a:rPr lang="es-ES" sz="6400" dirty="0"/>
              <a:t> </a:t>
            </a:r>
            <a:r>
              <a:rPr lang="es-ES" sz="6400" dirty="0" err="1"/>
              <a:t>our</a:t>
            </a:r>
            <a:r>
              <a:rPr lang="es-ES" sz="6400" dirty="0"/>
              <a:t> </a:t>
            </a:r>
            <a:r>
              <a:rPr lang="es-ES" sz="6400" dirty="0" err="1"/>
              <a:t>business</a:t>
            </a:r>
            <a:r>
              <a:rPr lang="es-ES" sz="6400" dirty="0"/>
              <a:t> and </a:t>
            </a:r>
            <a:r>
              <a:rPr lang="es-ES" sz="6400" dirty="0" err="1"/>
              <a:t>our</a:t>
            </a:r>
            <a:r>
              <a:rPr lang="es-ES" sz="6400" dirty="0"/>
              <a:t> </a:t>
            </a:r>
            <a:r>
              <a:rPr lang="es-ES" sz="6400" dirty="0" err="1"/>
              <a:t>success</a:t>
            </a:r>
            <a:r>
              <a:rPr lang="es-ES" sz="6400" dirty="0"/>
              <a:t> and </a:t>
            </a:r>
            <a:r>
              <a:rPr lang="es-ES" sz="6400" dirty="0" err="1"/>
              <a:t>future</a:t>
            </a:r>
            <a:r>
              <a:rPr lang="es-ES" sz="6400" dirty="0"/>
              <a:t> </a:t>
            </a:r>
            <a:r>
              <a:rPr lang="es-ES" sz="6400" dirty="0" err="1"/>
              <a:t>growth</a:t>
            </a:r>
            <a:r>
              <a:rPr lang="es-ES" sz="6400" dirty="0"/>
              <a:t> </a:t>
            </a:r>
            <a:r>
              <a:rPr lang="es-ES" sz="6400" dirty="0" err="1"/>
              <a:t>is</a:t>
            </a:r>
            <a:r>
              <a:rPr lang="es-ES" sz="6400" dirty="0"/>
              <a:t> </a:t>
            </a:r>
            <a:r>
              <a:rPr lang="es-ES" sz="6400" dirty="0" err="1"/>
              <a:t>based</a:t>
            </a:r>
            <a:r>
              <a:rPr lang="es-ES" sz="6400" dirty="0"/>
              <a:t> </a:t>
            </a:r>
            <a:r>
              <a:rPr lang="es-ES" sz="6400" dirty="0" err="1"/>
              <a:t>on</a:t>
            </a:r>
            <a:r>
              <a:rPr lang="es-ES" sz="6400" dirty="0"/>
              <a:t> </a:t>
            </a:r>
            <a:r>
              <a:rPr lang="es-ES" sz="6400" dirty="0" err="1"/>
              <a:t>being</a:t>
            </a:r>
            <a:r>
              <a:rPr lang="es-ES" sz="6400" dirty="0"/>
              <a:t> </a:t>
            </a:r>
            <a:r>
              <a:rPr lang="es-ES" sz="6400" dirty="0" err="1"/>
              <a:t>able</a:t>
            </a:r>
            <a:r>
              <a:rPr lang="es-ES" sz="6400" dirty="0"/>
              <a:t> </a:t>
            </a:r>
            <a:r>
              <a:rPr lang="es-ES" sz="6400" dirty="0" err="1"/>
              <a:t>to</a:t>
            </a:r>
            <a:r>
              <a:rPr lang="es-ES" sz="6400" dirty="0"/>
              <a:t> </a:t>
            </a:r>
            <a:r>
              <a:rPr lang="es-ES" sz="6400" dirty="0" err="1"/>
              <a:t>anticipate</a:t>
            </a:r>
            <a:r>
              <a:rPr lang="es-ES" sz="6400" dirty="0"/>
              <a:t> and </a:t>
            </a:r>
            <a:r>
              <a:rPr lang="es-ES" sz="6400" dirty="0" err="1"/>
              <a:t>then</a:t>
            </a:r>
            <a:r>
              <a:rPr lang="es-ES" sz="6400" dirty="0"/>
              <a:t> </a:t>
            </a:r>
            <a:r>
              <a:rPr lang="es-ES" sz="6400" dirty="0" err="1"/>
              <a:t>deliver</a:t>
            </a:r>
            <a:r>
              <a:rPr lang="es-ES" sz="6400" dirty="0"/>
              <a:t> </a:t>
            </a:r>
            <a:r>
              <a:rPr lang="es-ES" sz="6400" dirty="0" err="1"/>
              <a:t>what</a:t>
            </a:r>
            <a:r>
              <a:rPr lang="es-ES" sz="6400" dirty="0"/>
              <a:t> </a:t>
            </a:r>
            <a:r>
              <a:rPr lang="es-ES" sz="6400" dirty="0" err="1"/>
              <a:t>they</a:t>
            </a:r>
            <a:r>
              <a:rPr lang="es-ES" sz="6400" dirty="0"/>
              <a:t> </a:t>
            </a:r>
            <a:r>
              <a:rPr lang="es-ES" sz="6400" dirty="0" err="1"/>
              <a:t>need</a:t>
            </a:r>
            <a:r>
              <a:rPr lang="es-ES" sz="6400" dirty="0"/>
              <a:t>.”             MIKE COUPE   ​</a:t>
            </a:r>
          </a:p>
          <a:p>
            <a:pPr fontAlgn="base"/>
            <a:r>
              <a:rPr lang="es-ES" sz="6400" dirty="0"/>
              <a:t>​</a:t>
            </a:r>
          </a:p>
          <a:p>
            <a:pPr fontAlgn="base"/>
            <a:r>
              <a:rPr lang="es-ES" sz="6400" dirty="0" err="1"/>
              <a:t>Sainsbury's</a:t>
            </a:r>
            <a:r>
              <a:rPr lang="es-ES" sz="6400" dirty="0"/>
              <a:t> </a:t>
            </a:r>
            <a:r>
              <a:rPr lang="es-ES" sz="6400" dirty="0" err="1"/>
              <a:t>aim</a:t>
            </a:r>
            <a:r>
              <a:rPr lang="es-ES" sz="6400" dirty="0"/>
              <a:t> </a:t>
            </a:r>
            <a:r>
              <a:rPr lang="es-ES" sz="6400" dirty="0" err="1"/>
              <a:t>to</a:t>
            </a:r>
            <a:r>
              <a:rPr lang="es-ES" sz="6400" dirty="0"/>
              <a:t> </a:t>
            </a:r>
            <a:r>
              <a:rPr lang="es-ES" sz="6400" dirty="0" err="1"/>
              <a:t>increase</a:t>
            </a:r>
            <a:r>
              <a:rPr lang="es-ES" sz="6400" dirty="0"/>
              <a:t> </a:t>
            </a:r>
            <a:r>
              <a:rPr lang="es-ES" sz="6400" dirty="0" err="1"/>
              <a:t>profits,they</a:t>
            </a:r>
            <a:r>
              <a:rPr lang="es-ES" sz="6400" dirty="0"/>
              <a:t> are </a:t>
            </a:r>
            <a:r>
              <a:rPr lang="es-ES" sz="6400" dirty="0" err="1"/>
              <a:t>trying</a:t>
            </a:r>
            <a:r>
              <a:rPr lang="es-ES" sz="6400" dirty="0"/>
              <a:t> </a:t>
            </a:r>
            <a:r>
              <a:rPr lang="es-ES" sz="6400" dirty="0" err="1"/>
              <a:t>to</a:t>
            </a:r>
            <a:r>
              <a:rPr lang="es-ES" sz="6400" dirty="0"/>
              <a:t> </a:t>
            </a:r>
            <a:r>
              <a:rPr lang="es-ES" sz="6400" dirty="0" err="1"/>
              <a:t>increase</a:t>
            </a:r>
            <a:r>
              <a:rPr lang="es-ES" sz="6400" dirty="0"/>
              <a:t> </a:t>
            </a:r>
            <a:r>
              <a:rPr lang="es-ES" sz="6400" dirty="0" err="1"/>
              <a:t>profit</a:t>
            </a:r>
            <a:r>
              <a:rPr lang="es-ES" sz="6400" dirty="0"/>
              <a:t> so </a:t>
            </a:r>
            <a:r>
              <a:rPr lang="es-ES" sz="6400" dirty="0" err="1"/>
              <a:t>that</a:t>
            </a:r>
            <a:r>
              <a:rPr lang="es-ES" sz="6400" dirty="0"/>
              <a:t> more </a:t>
            </a:r>
            <a:r>
              <a:rPr lang="es-ES" sz="6400" dirty="0" err="1"/>
              <a:t>money</a:t>
            </a:r>
            <a:r>
              <a:rPr lang="es-ES" sz="6400" dirty="0"/>
              <a:t> can be </a:t>
            </a:r>
            <a:r>
              <a:rPr lang="es-ES" sz="6400" dirty="0" err="1"/>
              <a:t>reinvested</a:t>
            </a:r>
            <a:r>
              <a:rPr lang="es-ES" sz="6400" dirty="0"/>
              <a:t> </a:t>
            </a:r>
            <a:r>
              <a:rPr lang="es-ES" sz="6400" dirty="0" err="1"/>
              <a:t>into</a:t>
            </a:r>
            <a:r>
              <a:rPr lang="es-ES" sz="6400" dirty="0"/>
              <a:t> </a:t>
            </a:r>
            <a:r>
              <a:rPr lang="es-ES" sz="6400" dirty="0" err="1"/>
              <a:t>the</a:t>
            </a:r>
            <a:r>
              <a:rPr lang="es-ES" sz="6400" dirty="0"/>
              <a:t> </a:t>
            </a:r>
            <a:r>
              <a:rPr lang="es-ES" sz="6400" dirty="0" err="1"/>
              <a:t>company</a:t>
            </a:r>
            <a:r>
              <a:rPr lang="es-ES" sz="6400" dirty="0"/>
              <a:t> </a:t>
            </a:r>
            <a:r>
              <a:rPr lang="es-ES" sz="6400" dirty="0" err="1"/>
              <a:t>which</a:t>
            </a:r>
            <a:r>
              <a:rPr lang="es-ES" sz="6400" dirty="0"/>
              <a:t> </a:t>
            </a:r>
            <a:r>
              <a:rPr lang="es-ES" sz="6400" dirty="0" err="1"/>
              <a:t>will</a:t>
            </a:r>
            <a:r>
              <a:rPr lang="es-ES" sz="6400" dirty="0"/>
              <a:t> </a:t>
            </a:r>
            <a:r>
              <a:rPr lang="es-ES" sz="6400" dirty="0" err="1"/>
              <a:t>allow</a:t>
            </a:r>
            <a:r>
              <a:rPr lang="es-ES" sz="6400" dirty="0"/>
              <a:t> </a:t>
            </a:r>
            <a:r>
              <a:rPr lang="es-ES" sz="6400" dirty="0" err="1"/>
              <a:t>them</a:t>
            </a:r>
            <a:r>
              <a:rPr lang="es-ES" sz="6400" dirty="0"/>
              <a:t> </a:t>
            </a:r>
            <a:r>
              <a:rPr lang="es-ES" sz="6400" dirty="0" err="1"/>
              <a:t>to</a:t>
            </a:r>
            <a:r>
              <a:rPr lang="es-ES" sz="6400" dirty="0"/>
              <a:t> </a:t>
            </a:r>
            <a:r>
              <a:rPr lang="es-ES" sz="6400" dirty="0" err="1"/>
              <a:t>growth</a:t>
            </a:r>
            <a:r>
              <a:rPr lang="es-ES" sz="6400" dirty="0"/>
              <a:t> </a:t>
            </a:r>
            <a:r>
              <a:rPr lang="es-ES" sz="6400" dirty="0" err="1"/>
              <a:t>to</a:t>
            </a:r>
            <a:r>
              <a:rPr lang="es-ES" sz="6400" dirty="0"/>
              <a:t> be a </a:t>
            </a:r>
            <a:r>
              <a:rPr lang="es-ES" sz="6400" dirty="0" err="1"/>
              <a:t>supermarket</a:t>
            </a:r>
            <a:r>
              <a:rPr lang="es-ES" sz="6400" dirty="0"/>
              <a:t> </a:t>
            </a:r>
            <a:r>
              <a:rPr lang="es-ES" sz="6400" dirty="0" err="1"/>
              <a:t>by</a:t>
            </a:r>
            <a:r>
              <a:rPr lang="es-ES" sz="6400" dirty="0"/>
              <a:t> </a:t>
            </a:r>
            <a:r>
              <a:rPr lang="es-ES" sz="6400" dirty="0" err="1"/>
              <a:t>doing</a:t>
            </a:r>
            <a:r>
              <a:rPr lang="es-ES" sz="6400" dirty="0"/>
              <a:t> </a:t>
            </a:r>
            <a:r>
              <a:rPr lang="es-ES" sz="6400" dirty="0" err="1"/>
              <a:t>this</a:t>
            </a:r>
            <a:r>
              <a:rPr lang="es-ES" sz="6400" dirty="0"/>
              <a:t> </a:t>
            </a:r>
            <a:r>
              <a:rPr lang="es-ES" sz="6400" dirty="0" err="1"/>
              <a:t>Saisbury's</a:t>
            </a:r>
            <a:r>
              <a:rPr lang="es-ES" sz="6400" dirty="0"/>
              <a:t> </a:t>
            </a:r>
            <a:r>
              <a:rPr lang="es-ES" sz="6400" dirty="0" err="1"/>
              <a:t>will</a:t>
            </a:r>
            <a:r>
              <a:rPr lang="es-ES" sz="6400" dirty="0"/>
              <a:t> be </a:t>
            </a:r>
            <a:r>
              <a:rPr lang="es-ES" sz="6400" dirty="0" err="1"/>
              <a:t>able</a:t>
            </a:r>
            <a:r>
              <a:rPr lang="es-ES" sz="6400" dirty="0"/>
              <a:t> </a:t>
            </a:r>
            <a:r>
              <a:rPr lang="es-ES" sz="6400" dirty="0" err="1"/>
              <a:t>to</a:t>
            </a:r>
            <a:r>
              <a:rPr lang="es-ES" sz="6400" dirty="0"/>
              <a:t> </a:t>
            </a:r>
            <a:r>
              <a:rPr lang="es-ES" sz="6400" dirty="0" err="1"/>
              <a:t>make</a:t>
            </a:r>
            <a:r>
              <a:rPr lang="es-ES" sz="6400" dirty="0"/>
              <a:t> </a:t>
            </a:r>
            <a:r>
              <a:rPr lang="es-ES" sz="6400" dirty="0" err="1"/>
              <a:t>their</a:t>
            </a:r>
            <a:r>
              <a:rPr lang="es-ES" sz="6400" dirty="0"/>
              <a:t> </a:t>
            </a:r>
            <a:r>
              <a:rPr lang="es-ES" sz="6400" dirty="0" err="1"/>
              <a:t>customers</a:t>
            </a:r>
            <a:r>
              <a:rPr lang="es-ES" sz="6400" dirty="0"/>
              <a:t> </a:t>
            </a:r>
            <a:r>
              <a:rPr lang="es-ES" sz="6400" dirty="0" err="1"/>
              <a:t>or</a:t>
            </a:r>
            <a:r>
              <a:rPr lang="es-ES" sz="6400" dirty="0"/>
              <a:t> sales </a:t>
            </a:r>
            <a:r>
              <a:rPr lang="es-ES" sz="6400" dirty="0" err="1"/>
              <a:t>increase</a:t>
            </a:r>
            <a:r>
              <a:rPr lang="es-ES" sz="6400" dirty="0"/>
              <a:t> </a:t>
            </a:r>
            <a:r>
              <a:rPr lang="en-US" sz="6400" dirty="0"/>
              <a:t>​</a:t>
            </a:r>
          </a:p>
          <a:p>
            <a:pPr fontAlgn="base"/>
            <a:r>
              <a:rPr lang="es-ES" sz="6400" dirty="0" err="1"/>
              <a:t>The</a:t>
            </a:r>
            <a:r>
              <a:rPr lang="es-ES" sz="6400" dirty="0"/>
              <a:t> </a:t>
            </a:r>
            <a:r>
              <a:rPr lang="es-ES" sz="6400" dirty="0" err="1"/>
              <a:t>aim</a:t>
            </a:r>
            <a:r>
              <a:rPr lang="es-ES" sz="6400" dirty="0"/>
              <a:t> </a:t>
            </a:r>
            <a:r>
              <a:rPr lang="es-ES" sz="6400" dirty="0" err="1"/>
              <a:t>is</a:t>
            </a:r>
            <a:r>
              <a:rPr lang="es-ES" sz="6400" dirty="0"/>
              <a:t> </a:t>
            </a:r>
            <a:r>
              <a:rPr lang="es-ES" sz="6400" dirty="0" err="1"/>
              <a:t>to</a:t>
            </a:r>
            <a:r>
              <a:rPr lang="es-ES" sz="6400" dirty="0"/>
              <a:t> </a:t>
            </a:r>
            <a:r>
              <a:rPr lang="es-ES" sz="6400" dirty="0" err="1"/>
              <a:t>exceed</a:t>
            </a:r>
            <a:r>
              <a:rPr lang="es-ES" sz="6400" dirty="0"/>
              <a:t> </a:t>
            </a:r>
            <a:r>
              <a:rPr lang="es-ES" sz="6400" dirty="0" err="1"/>
              <a:t>customer</a:t>
            </a:r>
            <a:r>
              <a:rPr lang="es-ES" sz="6400" dirty="0"/>
              <a:t> </a:t>
            </a:r>
            <a:r>
              <a:rPr lang="es-ES" sz="6400" dirty="0" err="1"/>
              <a:t>expectations</a:t>
            </a:r>
            <a:r>
              <a:rPr lang="es-ES" sz="6400" dirty="0"/>
              <a:t> </a:t>
            </a:r>
            <a:r>
              <a:rPr lang="es-ES" sz="6400" dirty="0" err="1"/>
              <a:t>for</a:t>
            </a:r>
            <a:r>
              <a:rPr lang="es-ES" sz="6400" dirty="0"/>
              <a:t> </a:t>
            </a:r>
            <a:r>
              <a:rPr lang="es-ES" sz="6400" dirty="0" err="1"/>
              <a:t>healhty,safe,fresh</a:t>
            </a:r>
            <a:r>
              <a:rPr lang="es-ES" sz="6400" dirty="0"/>
              <a:t> and </a:t>
            </a:r>
            <a:r>
              <a:rPr lang="es-ES" sz="6400" dirty="0" err="1"/>
              <a:t>tasty</a:t>
            </a:r>
            <a:r>
              <a:rPr lang="es-ES" sz="6400" dirty="0"/>
              <a:t> </a:t>
            </a:r>
            <a:r>
              <a:rPr lang="es-ES" sz="6400" dirty="0" err="1"/>
              <a:t>food,making</a:t>
            </a:r>
            <a:r>
              <a:rPr lang="es-ES" sz="6400" dirty="0"/>
              <a:t> </a:t>
            </a:r>
            <a:r>
              <a:rPr lang="es-ES" sz="6400" dirty="0" err="1"/>
              <a:t>their</a:t>
            </a:r>
            <a:r>
              <a:rPr lang="es-ES" sz="6400" dirty="0"/>
              <a:t> </a:t>
            </a:r>
            <a:r>
              <a:rPr lang="es-ES" sz="6400" dirty="0" err="1"/>
              <a:t>lives</a:t>
            </a:r>
            <a:r>
              <a:rPr lang="es-ES" sz="6400" dirty="0"/>
              <a:t> </a:t>
            </a:r>
            <a:r>
              <a:rPr lang="es-ES" sz="6400" dirty="0" err="1"/>
              <a:t>easier</a:t>
            </a:r>
            <a:r>
              <a:rPr lang="es-ES" sz="6400" dirty="0"/>
              <a:t> </a:t>
            </a:r>
            <a:r>
              <a:rPr lang="es-ES" sz="6400" dirty="0" err="1"/>
              <a:t>everyday</a:t>
            </a:r>
            <a:r>
              <a:rPr lang="es-ES" sz="6400" dirty="0"/>
              <a:t>.</a:t>
            </a:r>
          </a:p>
          <a:p>
            <a:endParaRPr lang="en-GB" dirty="0"/>
          </a:p>
        </p:txBody>
      </p:sp>
    </p:spTree>
    <p:extLst>
      <p:ext uri="{BB962C8B-B14F-4D97-AF65-F5344CB8AC3E}">
        <p14:creationId xmlns:p14="http://schemas.microsoft.com/office/powerpoint/2010/main" val="2030524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1CD1E-C2E1-454B-9C10-13677BA2DC6D}"/>
              </a:ext>
            </a:extLst>
          </p:cNvPr>
          <p:cNvSpPr>
            <a:spLocks noGrp="1"/>
          </p:cNvSpPr>
          <p:nvPr>
            <p:ph type="title"/>
          </p:nvPr>
        </p:nvSpPr>
        <p:spPr>
          <a:xfrm>
            <a:off x="1141413" y="618518"/>
            <a:ext cx="9905998" cy="1478570"/>
          </a:xfrm>
        </p:spPr>
        <p:txBody>
          <a:bodyPr>
            <a:normAutofit/>
          </a:bodyPr>
          <a:lstStyle/>
          <a:p>
            <a:pPr algn="ctr"/>
            <a:r>
              <a:rPr lang="en-GB" dirty="0"/>
              <a:t>CHALLENGES BEFORE INTRODUCING MODERN TECHNOLOGY AT SAINSBURYS</a:t>
            </a:r>
          </a:p>
        </p:txBody>
      </p:sp>
      <p:sp>
        <p:nvSpPr>
          <p:cNvPr id="8" name="Content Placeholder 7">
            <a:extLst>
              <a:ext uri="{FF2B5EF4-FFF2-40B4-BE49-F238E27FC236}">
                <a16:creationId xmlns:a16="http://schemas.microsoft.com/office/drawing/2014/main" id="{D1AD5913-6735-43C1-A8C7-50C55A224E22}"/>
              </a:ext>
            </a:extLst>
          </p:cNvPr>
          <p:cNvSpPr>
            <a:spLocks noGrp="1"/>
          </p:cNvSpPr>
          <p:nvPr>
            <p:ph idx="1"/>
          </p:nvPr>
        </p:nvSpPr>
        <p:spPr>
          <a:xfrm>
            <a:off x="1141412" y="2249487"/>
            <a:ext cx="4844521" cy="3541714"/>
          </a:xfrm>
        </p:spPr>
        <p:txBody>
          <a:bodyPr anchor="ctr">
            <a:normAutofit/>
          </a:bodyPr>
          <a:lstStyle/>
          <a:p>
            <a:r>
              <a:rPr lang="en-US" dirty="0"/>
              <a:t>CUSTOMERS HAD TO WAIT FOR LONG QUEUES</a:t>
            </a:r>
          </a:p>
        </p:txBody>
      </p:sp>
      <p:pic>
        <p:nvPicPr>
          <p:cNvPr id="4" name="Content Placeholder 3">
            <a:extLst>
              <a:ext uri="{FF2B5EF4-FFF2-40B4-BE49-F238E27FC236}">
                <a16:creationId xmlns:a16="http://schemas.microsoft.com/office/drawing/2014/main" id="{D41FB74F-DCB0-406F-A4C6-A7690CD361B5}"/>
              </a:ext>
            </a:extLst>
          </p:cNvPr>
          <p:cNvPicPr>
            <a:picLocks noChangeAspect="1"/>
          </p:cNvPicPr>
          <p:nvPr/>
        </p:nvPicPr>
        <p:blipFill rotWithShape="1">
          <a:blip r:embed="rId3"/>
          <a:srcRect t="1542" r="3" b="3"/>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19729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8BD1C-87F1-46D7-9A90-37475947E051}"/>
              </a:ext>
            </a:extLst>
          </p:cNvPr>
          <p:cNvSpPr>
            <a:spLocks noGrp="1"/>
          </p:cNvSpPr>
          <p:nvPr>
            <p:ph type="title"/>
          </p:nvPr>
        </p:nvSpPr>
        <p:spPr>
          <a:xfrm>
            <a:off x="1141413" y="618518"/>
            <a:ext cx="9905998" cy="1478570"/>
          </a:xfrm>
        </p:spPr>
        <p:txBody>
          <a:bodyPr>
            <a:normAutofit/>
          </a:bodyPr>
          <a:lstStyle/>
          <a:p>
            <a:pPr algn="ctr"/>
            <a:r>
              <a:rPr lang="en-GB" dirty="0"/>
              <a:t>CHALLENGES BEFORE INTRODUCING MODERN TECHNOLOGY AT SAINSBURYS</a:t>
            </a:r>
            <a:endParaRPr lang="en-GB"/>
          </a:p>
        </p:txBody>
      </p:sp>
      <p:sp>
        <p:nvSpPr>
          <p:cNvPr id="3" name="Content Placeholder 2">
            <a:extLst>
              <a:ext uri="{FF2B5EF4-FFF2-40B4-BE49-F238E27FC236}">
                <a16:creationId xmlns:a16="http://schemas.microsoft.com/office/drawing/2014/main" id="{56CF0C3A-394D-41D4-9804-73A4E18718A6}"/>
              </a:ext>
            </a:extLst>
          </p:cNvPr>
          <p:cNvSpPr>
            <a:spLocks noGrp="1"/>
          </p:cNvSpPr>
          <p:nvPr>
            <p:ph idx="1"/>
          </p:nvPr>
        </p:nvSpPr>
        <p:spPr>
          <a:xfrm>
            <a:off x="1141412" y="2249487"/>
            <a:ext cx="4844521" cy="3541714"/>
          </a:xfrm>
        </p:spPr>
        <p:txBody>
          <a:bodyPr anchor="ctr">
            <a:normAutofit/>
          </a:bodyPr>
          <a:lstStyle/>
          <a:p>
            <a:r>
              <a:rPr lang="en-US" sz="2200"/>
              <a:t>According to Sainsburys 2018/2019 the biggest challenge was to work towards online and steel requires investment in new digital and delivery infrastructures. The new technology is always piloted in few stores first taking on board costumers and collegues feedback before a full rollout. </a:t>
            </a:r>
          </a:p>
          <a:p>
            <a:endParaRPr lang="en-GB" sz="2200"/>
          </a:p>
        </p:txBody>
      </p:sp>
      <p:pic>
        <p:nvPicPr>
          <p:cNvPr id="5" name="Picture 4" descr="A group of people standing in front of a store&#10;&#10;Description automatically generated">
            <a:extLst>
              <a:ext uri="{FF2B5EF4-FFF2-40B4-BE49-F238E27FC236}">
                <a16:creationId xmlns:a16="http://schemas.microsoft.com/office/drawing/2014/main" id="{A61552FE-D1AE-4FAA-A348-0199088842F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3" b="1545"/>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6" name="TextBox 5">
            <a:extLst>
              <a:ext uri="{FF2B5EF4-FFF2-40B4-BE49-F238E27FC236}">
                <a16:creationId xmlns:a16="http://schemas.microsoft.com/office/drawing/2014/main" id="{32799B05-A093-4B03-A720-C07E310631A7}"/>
              </a:ext>
            </a:extLst>
          </p:cNvPr>
          <p:cNvSpPr txBox="1"/>
          <p:nvPr/>
        </p:nvSpPr>
        <p:spPr>
          <a:xfrm>
            <a:off x="8927920" y="5345557"/>
            <a:ext cx="211949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99781513@N04/1545587022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103212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7">
            <a:extLst>
              <a:ext uri="{FF2B5EF4-FFF2-40B4-BE49-F238E27FC236}">
                <a16:creationId xmlns:a16="http://schemas.microsoft.com/office/drawing/2014/main" id="{7A070EAD-1DCD-4F3D-BA84-799B891A0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07E4C8-4DAC-4CD0-ACA5-0EEBC4684F06}"/>
              </a:ext>
            </a:extLst>
          </p:cNvPr>
          <p:cNvSpPr>
            <a:spLocks noGrp="1"/>
          </p:cNvSpPr>
          <p:nvPr>
            <p:ph type="ctrTitle"/>
          </p:nvPr>
        </p:nvSpPr>
        <p:spPr>
          <a:xfrm>
            <a:off x="3108960" y="1122363"/>
            <a:ext cx="7559039" cy="3027360"/>
          </a:xfrm>
        </p:spPr>
        <p:txBody>
          <a:bodyPr>
            <a:normAutofit/>
          </a:bodyPr>
          <a:lstStyle/>
          <a:p>
            <a:r>
              <a:rPr lang="en-GB" sz="5000" dirty="0"/>
              <a:t>INSIGHTS OF MODERN  TECHNOLOGY introduced AT SAINSBURY’S</a:t>
            </a:r>
          </a:p>
        </p:txBody>
      </p:sp>
      <p:sp>
        <p:nvSpPr>
          <p:cNvPr id="3" name="Subtitle 2">
            <a:extLst>
              <a:ext uri="{FF2B5EF4-FFF2-40B4-BE49-F238E27FC236}">
                <a16:creationId xmlns:a16="http://schemas.microsoft.com/office/drawing/2014/main" id="{6D4A7566-737F-42CF-B002-1B01660A9C63}"/>
              </a:ext>
            </a:extLst>
          </p:cNvPr>
          <p:cNvSpPr>
            <a:spLocks noGrp="1"/>
          </p:cNvSpPr>
          <p:nvPr>
            <p:ph type="subTitle" idx="1"/>
          </p:nvPr>
        </p:nvSpPr>
        <p:spPr>
          <a:xfrm>
            <a:off x="3128010" y="4149724"/>
            <a:ext cx="7539989" cy="1108075"/>
          </a:xfrm>
        </p:spPr>
        <p:txBody>
          <a:bodyPr>
            <a:normAutofit/>
          </a:bodyPr>
          <a:lstStyle/>
          <a:p>
            <a:endParaRPr lang="en-GB" sz="2400" dirty="0">
              <a:solidFill>
                <a:schemeClr val="tx1"/>
              </a:solidFill>
            </a:endParaRPr>
          </a:p>
          <a:p>
            <a:pPr marL="0" indent="0">
              <a:buNone/>
            </a:pPr>
            <a:endParaRPr lang="en-GB" sz="2400" dirty="0">
              <a:solidFill>
                <a:schemeClr val="tx1"/>
              </a:solidFill>
            </a:endParaRPr>
          </a:p>
        </p:txBody>
      </p:sp>
      <p:grpSp>
        <p:nvGrpSpPr>
          <p:cNvPr id="71" name="Group 9">
            <a:extLst>
              <a:ext uri="{FF2B5EF4-FFF2-40B4-BE49-F238E27FC236}">
                <a16:creationId xmlns:a16="http://schemas.microsoft.com/office/drawing/2014/main" id="{DE471E13-6104-4637-8A8F-B545529B1D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72" name="Rectangle 5">
              <a:extLst>
                <a:ext uri="{FF2B5EF4-FFF2-40B4-BE49-F238E27FC236}">
                  <a16:creationId xmlns:a16="http://schemas.microsoft.com/office/drawing/2014/main" id="{802F412D-6781-427D-AB79-09FD610CCE5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4" name="Freeform 6">
              <a:extLst>
                <a:ext uri="{FF2B5EF4-FFF2-40B4-BE49-F238E27FC236}">
                  <a16:creationId xmlns:a16="http://schemas.microsoft.com/office/drawing/2014/main" id="{8471B962-D824-43CE-B5DD-704B305B28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ED60EBD3-FA75-460B-AFBD-3F234A0CAA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Rectangle 8">
              <a:extLst>
                <a:ext uri="{FF2B5EF4-FFF2-40B4-BE49-F238E27FC236}">
                  <a16:creationId xmlns:a16="http://schemas.microsoft.com/office/drawing/2014/main" id="{D0791244-FBF2-49D9-BDBC-E2E58C86B4D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5" name="Freeform 9">
              <a:extLst>
                <a:ext uri="{FF2B5EF4-FFF2-40B4-BE49-F238E27FC236}">
                  <a16:creationId xmlns:a16="http://schemas.microsoft.com/office/drawing/2014/main" id="{FEE4C4B1-195C-40F5-A78F-2EB7ED6E6F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22766AF8-3850-41E4-80D0-321D9A13D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8834F8EE-AB04-42FE-AE7B-3E9C6ACA0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C86BB534-4617-4275-908E-357CF2246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B6DEB58B-8D28-4BE9-9CA9-F4B3A083B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25A772BC-4720-4EC2-AD61-A7B74E915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60D6B27E-FAC5-4267-80A9-DE4D2E02B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6">
              <a:extLst>
                <a:ext uri="{FF2B5EF4-FFF2-40B4-BE49-F238E27FC236}">
                  <a16:creationId xmlns:a16="http://schemas.microsoft.com/office/drawing/2014/main" id="{1F39FA83-D8C8-4CE3-9C62-10375FD041E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7">
              <a:extLst>
                <a:ext uri="{FF2B5EF4-FFF2-40B4-BE49-F238E27FC236}">
                  <a16:creationId xmlns:a16="http://schemas.microsoft.com/office/drawing/2014/main" id="{E09B4CF3-A51F-4787-81FE-F5C79BA42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6695CB35-74E4-43C0-89F5-9FDA59B3AC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945450CE-FB13-4C46-825F-5BB191703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E80AA0B2-7FE7-4B75-AC25-E0F6C0FE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21">
              <a:extLst>
                <a:ext uri="{FF2B5EF4-FFF2-40B4-BE49-F238E27FC236}">
                  <a16:creationId xmlns:a16="http://schemas.microsoft.com/office/drawing/2014/main" id="{2E81F7C1-AD8F-41A0-91A8-E05F66CB0E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22">
              <a:extLst>
                <a:ext uri="{FF2B5EF4-FFF2-40B4-BE49-F238E27FC236}">
                  <a16:creationId xmlns:a16="http://schemas.microsoft.com/office/drawing/2014/main" id="{F4E8A538-9FFA-4C76-BCE2-D54F56A11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3C412824-3CBA-4E74-B2FD-936EA70486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E28DC1F0-74FF-4D97-BD4D-FD42DE4AC6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77CEC4FA-6FD3-4ABF-BF98-94E7947A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D4E61DA7-BFA9-48AF-BD6F-EBB15C235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57164D6A-1DD9-43AE-878F-A413DC26F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4949EBA6-53D9-4F2D-91DB-EA7AE260F6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0AFEA5FA-F759-441C-A0BC-7EDC79A6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5B913AE0-5DC8-4244-8C26-ED97F834E3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A87DB58A-25D2-46F1-85E3-06F964D016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32">
              <a:extLst>
                <a:ext uri="{FF2B5EF4-FFF2-40B4-BE49-F238E27FC236}">
                  <a16:creationId xmlns:a16="http://schemas.microsoft.com/office/drawing/2014/main" id="{E7AE8209-F3E7-4ACA-98D0-90B282A147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Rectangle 33">
              <a:extLst>
                <a:ext uri="{FF2B5EF4-FFF2-40B4-BE49-F238E27FC236}">
                  <a16:creationId xmlns:a16="http://schemas.microsoft.com/office/drawing/2014/main" id="{1CED7927-A7C7-444A-A8F3-6348852AEF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0" name="Freeform 34">
              <a:extLst>
                <a:ext uri="{FF2B5EF4-FFF2-40B4-BE49-F238E27FC236}">
                  <a16:creationId xmlns:a16="http://schemas.microsoft.com/office/drawing/2014/main" id="{08BEDF90-F9A6-4DE4-94B6-43E4160394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35">
              <a:extLst>
                <a:ext uri="{FF2B5EF4-FFF2-40B4-BE49-F238E27FC236}">
                  <a16:creationId xmlns:a16="http://schemas.microsoft.com/office/drawing/2014/main" id="{36540D5F-1C77-438A-BF12-56455C472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36">
              <a:extLst>
                <a:ext uri="{FF2B5EF4-FFF2-40B4-BE49-F238E27FC236}">
                  <a16:creationId xmlns:a16="http://schemas.microsoft.com/office/drawing/2014/main" id="{52FC779A-BC55-40AC-8FFD-E014F8C0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7">
              <a:extLst>
                <a:ext uri="{FF2B5EF4-FFF2-40B4-BE49-F238E27FC236}">
                  <a16:creationId xmlns:a16="http://schemas.microsoft.com/office/drawing/2014/main" id="{63E42DE5-DC0E-4043-8A35-20C53074A2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8">
              <a:extLst>
                <a:ext uri="{FF2B5EF4-FFF2-40B4-BE49-F238E27FC236}">
                  <a16:creationId xmlns:a16="http://schemas.microsoft.com/office/drawing/2014/main" id="{41581FA6-993A-4899-ADF1-0A83A623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9">
              <a:extLst>
                <a:ext uri="{FF2B5EF4-FFF2-40B4-BE49-F238E27FC236}">
                  <a16:creationId xmlns:a16="http://schemas.microsoft.com/office/drawing/2014/main" id="{33C4FDB9-01D2-4CB0-BFED-216CAC7EB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40">
              <a:extLst>
                <a:ext uri="{FF2B5EF4-FFF2-40B4-BE49-F238E27FC236}">
                  <a16:creationId xmlns:a16="http://schemas.microsoft.com/office/drawing/2014/main" id="{34E715AB-2B68-41C4-A61F-02C413F242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41">
              <a:extLst>
                <a:ext uri="{FF2B5EF4-FFF2-40B4-BE49-F238E27FC236}">
                  <a16:creationId xmlns:a16="http://schemas.microsoft.com/office/drawing/2014/main" id="{D3861C35-D060-408D-9871-4DA2D0547B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42">
              <a:extLst>
                <a:ext uri="{FF2B5EF4-FFF2-40B4-BE49-F238E27FC236}">
                  <a16:creationId xmlns:a16="http://schemas.microsoft.com/office/drawing/2014/main" id="{B4F4F38F-33FE-48A0-986D-FB771F18BE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43">
              <a:extLst>
                <a:ext uri="{FF2B5EF4-FFF2-40B4-BE49-F238E27FC236}">
                  <a16:creationId xmlns:a16="http://schemas.microsoft.com/office/drawing/2014/main" id="{50FCFC8E-2DC3-4F27-9E02-196830E78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44">
              <a:extLst>
                <a:ext uri="{FF2B5EF4-FFF2-40B4-BE49-F238E27FC236}">
                  <a16:creationId xmlns:a16="http://schemas.microsoft.com/office/drawing/2014/main" id="{3A6EE414-1500-4144-B453-BA950E5107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5">
              <a:extLst>
                <a:ext uri="{FF2B5EF4-FFF2-40B4-BE49-F238E27FC236}">
                  <a16:creationId xmlns:a16="http://schemas.microsoft.com/office/drawing/2014/main" id="{0C1A9D8A-5515-4C84-AE17-A6D51243834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52" name="Freeform 46">
              <a:extLst>
                <a:ext uri="{FF2B5EF4-FFF2-40B4-BE49-F238E27FC236}">
                  <a16:creationId xmlns:a16="http://schemas.microsoft.com/office/drawing/2014/main" id="{E8E7C8C7-FE85-4C8F-960C-3748511E0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Freeform 47">
              <a:extLst>
                <a:ext uri="{FF2B5EF4-FFF2-40B4-BE49-F238E27FC236}">
                  <a16:creationId xmlns:a16="http://schemas.microsoft.com/office/drawing/2014/main" id="{33DF2ED7-F601-4A9F-AA50-822ED85D56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4" name="Freeform 48">
              <a:extLst>
                <a:ext uri="{FF2B5EF4-FFF2-40B4-BE49-F238E27FC236}">
                  <a16:creationId xmlns:a16="http://schemas.microsoft.com/office/drawing/2014/main" id="{FEDB3A05-6FDD-4E87-B800-8F9975244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49">
              <a:extLst>
                <a:ext uri="{FF2B5EF4-FFF2-40B4-BE49-F238E27FC236}">
                  <a16:creationId xmlns:a16="http://schemas.microsoft.com/office/drawing/2014/main" id="{AD6225C0-E391-49D5-9A7B-57C5ED60E1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50">
              <a:extLst>
                <a:ext uri="{FF2B5EF4-FFF2-40B4-BE49-F238E27FC236}">
                  <a16:creationId xmlns:a16="http://schemas.microsoft.com/office/drawing/2014/main" id="{B814B458-45E5-451C-9CBD-027E3776A4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51">
              <a:extLst>
                <a:ext uri="{FF2B5EF4-FFF2-40B4-BE49-F238E27FC236}">
                  <a16:creationId xmlns:a16="http://schemas.microsoft.com/office/drawing/2014/main" id="{59167140-9A0D-4FE7-8E37-2CD613011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8" name="Freeform 52">
              <a:extLst>
                <a:ext uri="{FF2B5EF4-FFF2-40B4-BE49-F238E27FC236}">
                  <a16:creationId xmlns:a16="http://schemas.microsoft.com/office/drawing/2014/main" id="{2D38B213-991B-495D-8886-04CAD44C7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9" name="Freeform 53">
              <a:extLst>
                <a:ext uri="{FF2B5EF4-FFF2-40B4-BE49-F238E27FC236}">
                  <a16:creationId xmlns:a16="http://schemas.microsoft.com/office/drawing/2014/main" id="{67C1C3DA-3972-4D98-9D9E-390461B28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54">
              <a:extLst>
                <a:ext uri="{FF2B5EF4-FFF2-40B4-BE49-F238E27FC236}">
                  <a16:creationId xmlns:a16="http://schemas.microsoft.com/office/drawing/2014/main" id="{972F8941-61DB-48E1-B9C1-E732470563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55">
              <a:extLst>
                <a:ext uri="{FF2B5EF4-FFF2-40B4-BE49-F238E27FC236}">
                  <a16:creationId xmlns:a16="http://schemas.microsoft.com/office/drawing/2014/main" id="{857B495F-5C9B-435F-8D39-45CC57471F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56">
              <a:extLst>
                <a:ext uri="{FF2B5EF4-FFF2-40B4-BE49-F238E27FC236}">
                  <a16:creationId xmlns:a16="http://schemas.microsoft.com/office/drawing/2014/main" id="{B607428B-B7C9-4017-84F8-19C9B2134A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57">
              <a:extLst>
                <a:ext uri="{FF2B5EF4-FFF2-40B4-BE49-F238E27FC236}">
                  <a16:creationId xmlns:a16="http://schemas.microsoft.com/office/drawing/2014/main" id="{A20C5139-2108-4F5E-B892-64F1D8605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58">
              <a:extLst>
                <a:ext uri="{FF2B5EF4-FFF2-40B4-BE49-F238E27FC236}">
                  <a16:creationId xmlns:a16="http://schemas.microsoft.com/office/drawing/2014/main" id="{C2A51623-F2F3-4584-93F5-598E56A5F4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152291393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83999-0E8A-433A-9CB2-4E27DC97CD65}"/>
              </a:ext>
            </a:extLst>
          </p:cNvPr>
          <p:cNvSpPr>
            <a:spLocks noGrp="1"/>
          </p:cNvSpPr>
          <p:nvPr>
            <p:ph type="title"/>
          </p:nvPr>
        </p:nvSpPr>
        <p:spPr/>
        <p:txBody>
          <a:bodyPr>
            <a:normAutofit/>
          </a:bodyPr>
          <a:lstStyle/>
          <a:p>
            <a:r>
              <a:rPr lang="en-GB" dirty="0"/>
              <a:t>CLOUD COMPUTING AT SAINSBURY’S</a:t>
            </a:r>
          </a:p>
        </p:txBody>
      </p:sp>
      <p:sp>
        <p:nvSpPr>
          <p:cNvPr id="5" name="Content Placeholder 4">
            <a:extLst>
              <a:ext uri="{FF2B5EF4-FFF2-40B4-BE49-F238E27FC236}">
                <a16:creationId xmlns:a16="http://schemas.microsoft.com/office/drawing/2014/main" id="{46C3D93D-735D-490D-ACE4-2DCCA10BD477}"/>
              </a:ext>
            </a:extLst>
          </p:cNvPr>
          <p:cNvSpPr>
            <a:spLocks noGrp="1"/>
          </p:cNvSpPr>
          <p:nvPr>
            <p:ph idx="1"/>
          </p:nvPr>
        </p:nvSpPr>
        <p:spPr/>
        <p:txBody>
          <a:bodyPr>
            <a:normAutofit/>
          </a:bodyPr>
          <a:lstStyle/>
          <a:p>
            <a:r>
              <a:rPr lang="en-GB" dirty="0"/>
              <a:t>“Cloud computing has become the ideal way to deliver enterprise applications and the preferred solution for companies extending their infrastructure or launching new innovations”</a:t>
            </a:r>
          </a:p>
          <a:p>
            <a:r>
              <a:rPr lang="en-GB" b="1" dirty="0"/>
              <a:t>(Eric Knorr,2018)</a:t>
            </a:r>
          </a:p>
          <a:p>
            <a:endParaRPr lang="en-GB" dirty="0"/>
          </a:p>
        </p:txBody>
      </p:sp>
    </p:spTree>
    <p:extLst>
      <p:ext uri="{BB962C8B-B14F-4D97-AF65-F5344CB8AC3E}">
        <p14:creationId xmlns:p14="http://schemas.microsoft.com/office/powerpoint/2010/main" val="411273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74FC8-C05D-4779-AA30-3C282A09BCFD}"/>
              </a:ext>
            </a:extLst>
          </p:cNvPr>
          <p:cNvSpPr>
            <a:spLocks noGrp="1"/>
          </p:cNvSpPr>
          <p:nvPr>
            <p:ph type="title"/>
          </p:nvPr>
        </p:nvSpPr>
        <p:spPr>
          <a:xfrm>
            <a:off x="1146705" y="318053"/>
            <a:ext cx="3856037" cy="995242"/>
          </a:xfrm>
        </p:spPr>
        <p:txBody>
          <a:bodyPr/>
          <a:lstStyle/>
          <a:p>
            <a:r>
              <a:rPr lang="en-GB" dirty="0"/>
              <a:t>CLOUD COMPUTING</a:t>
            </a:r>
          </a:p>
        </p:txBody>
      </p:sp>
      <p:sp>
        <p:nvSpPr>
          <p:cNvPr id="3" name="Content Placeholder 2">
            <a:extLst>
              <a:ext uri="{FF2B5EF4-FFF2-40B4-BE49-F238E27FC236}">
                <a16:creationId xmlns:a16="http://schemas.microsoft.com/office/drawing/2014/main" id="{9CA2B2CB-706B-4696-8FD1-3B0B271481B1}"/>
              </a:ext>
            </a:extLst>
          </p:cNvPr>
          <p:cNvSpPr>
            <a:spLocks noGrp="1"/>
          </p:cNvSpPr>
          <p:nvPr>
            <p:ph idx="1"/>
          </p:nvPr>
        </p:nvSpPr>
        <p:spPr>
          <a:xfrm>
            <a:off x="1022802" y="1590262"/>
            <a:ext cx="4503356" cy="4386468"/>
          </a:xfrm>
        </p:spPr>
        <p:txBody>
          <a:bodyPr/>
          <a:lstStyle/>
          <a:p>
            <a:pPr marL="0" indent="0">
              <a:buNone/>
            </a:pPr>
            <a:r>
              <a:rPr lang="en-GB" dirty="0"/>
              <a:t>In the simplest terms, cloud computing means storing and accessing data and programs over the internet instead of your computer’s hard drive.</a:t>
            </a:r>
          </a:p>
        </p:txBody>
      </p:sp>
      <p:sp>
        <p:nvSpPr>
          <p:cNvPr id="8" name="Text Placeholder 7">
            <a:extLst>
              <a:ext uri="{FF2B5EF4-FFF2-40B4-BE49-F238E27FC236}">
                <a16:creationId xmlns:a16="http://schemas.microsoft.com/office/drawing/2014/main" id="{7F5E59D3-59F1-4C35-A80D-D519DB07910E}"/>
              </a:ext>
            </a:extLst>
          </p:cNvPr>
          <p:cNvSpPr>
            <a:spLocks noGrp="1"/>
          </p:cNvSpPr>
          <p:nvPr>
            <p:ph type="body" sz="half" idx="2"/>
          </p:nvPr>
        </p:nvSpPr>
        <p:spPr>
          <a:xfrm flipH="1" flipV="1">
            <a:off x="1123845" y="2561576"/>
            <a:ext cx="45719" cy="45719"/>
          </a:xfrm>
        </p:spPr>
        <p:txBody>
          <a:bodyPr>
            <a:normAutofit fontScale="25000" lnSpcReduction="20000"/>
          </a:bodyPr>
          <a:lstStyle/>
          <a:p>
            <a:endParaRPr lang="en-GB" dirty="0"/>
          </a:p>
        </p:txBody>
      </p:sp>
      <p:sp>
        <p:nvSpPr>
          <p:cNvPr id="4" name="Rectangle 3">
            <a:extLst>
              <a:ext uri="{FF2B5EF4-FFF2-40B4-BE49-F238E27FC236}">
                <a16:creationId xmlns:a16="http://schemas.microsoft.com/office/drawing/2014/main" id="{3D7F25A3-BF38-4763-8F75-2EF7B280C2C5}"/>
              </a:ext>
            </a:extLst>
          </p:cNvPr>
          <p:cNvSpPr/>
          <p:nvPr/>
        </p:nvSpPr>
        <p:spPr>
          <a:xfrm>
            <a:off x="3048000" y="2967335"/>
            <a:ext cx="6096000" cy="369332"/>
          </a:xfrm>
          <a:prstGeom prst="rect">
            <a:avLst/>
          </a:prstGeom>
        </p:spPr>
        <p:txBody>
          <a:bodyPr>
            <a:spAutoFit/>
          </a:bodyPr>
          <a:lstStyle/>
          <a:p>
            <a:pPr>
              <a:spcBef>
                <a:spcPts val="0"/>
              </a:spcBef>
              <a:spcAft>
                <a:spcPts val="0"/>
              </a:spcAft>
            </a:pPr>
            <a:endParaRPr lang="en-GB" b="0" dirty="0">
              <a:solidFill>
                <a:srgbClr val="1C1E29"/>
              </a:solidFill>
              <a:effectLst/>
            </a:endParaRPr>
          </a:p>
        </p:txBody>
      </p:sp>
      <p:pic>
        <p:nvPicPr>
          <p:cNvPr id="7" name="Picture 6" descr="A circuit board&#10;&#10;Description automatically generated">
            <a:extLst>
              <a:ext uri="{FF2B5EF4-FFF2-40B4-BE49-F238E27FC236}">
                <a16:creationId xmlns:a16="http://schemas.microsoft.com/office/drawing/2014/main" id="{E564B681-D31B-4EFC-95DB-7CDACF892BB7}"/>
              </a:ext>
            </a:extLst>
          </p:cNvPr>
          <p:cNvPicPr>
            <a:picLocks noChangeAspect="1"/>
          </p:cNvPicPr>
          <p:nvPr/>
        </p:nvPicPr>
        <p:blipFill>
          <a:blip r:embed="rId2"/>
          <a:stretch>
            <a:fillRect/>
          </a:stretch>
        </p:blipFill>
        <p:spPr>
          <a:xfrm>
            <a:off x="5526158" y="1454150"/>
            <a:ext cx="5808886" cy="3949700"/>
          </a:xfrm>
          <a:prstGeom prst="rect">
            <a:avLst/>
          </a:prstGeom>
        </p:spPr>
      </p:pic>
    </p:spTree>
    <p:extLst>
      <p:ext uri="{BB962C8B-B14F-4D97-AF65-F5344CB8AC3E}">
        <p14:creationId xmlns:p14="http://schemas.microsoft.com/office/powerpoint/2010/main" val="2137795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9" name="Rectangle 9">
            <a:extLst>
              <a:ext uri="{FF2B5EF4-FFF2-40B4-BE49-F238E27FC236}">
                <a16:creationId xmlns:a16="http://schemas.microsoft.com/office/drawing/2014/main" id="{C068D0EE-C6C8-484A-AFB7-3602BA27F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DDE5FB8C-CC3F-4C24-BF4F-1B5999DE6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in front of a box&#10;&#10;Description automatically generated">
            <a:extLst>
              <a:ext uri="{FF2B5EF4-FFF2-40B4-BE49-F238E27FC236}">
                <a16:creationId xmlns:a16="http://schemas.microsoft.com/office/drawing/2014/main" id="{AA2DB3BD-765A-458B-94A3-A4DDE8489305}"/>
              </a:ext>
            </a:extLst>
          </p:cNvPr>
          <p:cNvPicPr>
            <a:picLocks noGrp="1" noChangeAspect="1"/>
          </p:cNvPicPr>
          <p:nvPr>
            <p:ph idx="4294967295"/>
          </p:nvPr>
        </p:nvPicPr>
        <p:blipFill>
          <a:blip r:embed="rId3"/>
          <a:stretch>
            <a:fillRect/>
          </a:stretch>
        </p:blipFill>
        <p:spPr>
          <a:xfrm>
            <a:off x="643467" y="648208"/>
            <a:ext cx="10905066" cy="5561583"/>
          </a:xfrm>
          <a:prstGeom prst="rect">
            <a:avLst/>
          </a:prstGeom>
        </p:spPr>
      </p:pic>
    </p:spTree>
    <p:extLst>
      <p:ext uri="{BB962C8B-B14F-4D97-AF65-F5344CB8AC3E}">
        <p14:creationId xmlns:p14="http://schemas.microsoft.com/office/powerpoint/2010/main" val="353025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60C1B-637E-4229-89FB-2C4F578B0B9C}"/>
              </a:ext>
            </a:extLst>
          </p:cNvPr>
          <p:cNvSpPr>
            <a:spLocks noGrp="1"/>
          </p:cNvSpPr>
          <p:nvPr>
            <p:ph type="title"/>
          </p:nvPr>
        </p:nvSpPr>
        <p:spPr>
          <a:xfrm>
            <a:off x="1141413" y="618518"/>
            <a:ext cx="9905998" cy="1478570"/>
          </a:xfrm>
        </p:spPr>
        <p:txBody>
          <a:bodyPr vert="horz" lIns="91440" tIns="45720" rIns="91440" bIns="45720" rtlCol="0">
            <a:normAutofit/>
          </a:bodyPr>
          <a:lstStyle/>
          <a:p>
            <a:r>
              <a:rPr lang="en-US" dirty="0"/>
              <a:t>WHAT IS LOGISTICS?</a:t>
            </a:r>
          </a:p>
        </p:txBody>
      </p:sp>
      <p:pic>
        <p:nvPicPr>
          <p:cNvPr id="5" name="Picture 4" descr="A picture containing truck, boat, car, driving&#10;&#10;Description automatically generated">
            <a:extLst>
              <a:ext uri="{FF2B5EF4-FFF2-40B4-BE49-F238E27FC236}">
                <a16:creationId xmlns:a16="http://schemas.microsoft.com/office/drawing/2014/main" id="{C262F938-92C3-494D-9422-FCE869FF6449}"/>
              </a:ext>
            </a:extLst>
          </p:cNvPr>
          <p:cNvPicPr>
            <a:picLocks noChangeAspect="1"/>
          </p:cNvPicPr>
          <p:nvPr/>
        </p:nvPicPr>
        <p:blipFill rotWithShape="1">
          <a:blip r:embed="rId3"/>
          <a:srcRect l="15102" r="479" b="1"/>
          <a:stretch/>
        </p:blipFill>
        <p:spPr>
          <a:xfrm>
            <a:off x="1141411" y="2705081"/>
            <a:ext cx="4689234" cy="2638461"/>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F351059D-A654-4B08-98A9-8EE0B5C27484}"/>
              </a:ext>
            </a:extLst>
          </p:cNvPr>
          <p:cNvSpPr>
            <a:spLocks noGrp="1"/>
          </p:cNvSpPr>
          <p:nvPr>
            <p:ph idx="1"/>
          </p:nvPr>
        </p:nvSpPr>
        <p:spPr>
          <a:xfrm>
            <a:off x="6336727" y="2249487"/>
            <a:ext cx="4710683" cy="3541714"/>
          </a:xfrm>
        </p:spPr>
        <p:txBody>
          <a:bodyPr vert="horz" lIns="91440" tIns="45720" rIns="91440" bIns="45720" rtlCol="0">
            <a:normAutofit/>
          </a:bodyPr>
          <a:lstStyle/>
          <a:p>
            <a:pPr marL="0" indent="0">
              <a:buNone/>
            </a:pPr>
            <a:r>
              <a:rPr lang="en-US" cap="all" dirty="0"/>
              <a:t>Logistics is the detailed organization and implementation of a complex operation.</a:t>
            </a:r>
          </a:p>
        </p:txBody>
      </p:sp>
    </p:spTree>
    <p:extLst>
      <p:ext uri="{BB962C8B-B14F-4D97-AF65-F5344CB8AC3E}">
        <p14:creationId xmlns:p14="http://schemas.microsoft.com/office/powerpoint/2010/main" val="993444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2FB9EE-FFA3-4417-946C-270B4BE16D1F}"/>
              </a:ext>
            </a:extLst>
          </p:cNvPr>
          <p:cNvSpPr>
            <a:spLocks noGrp="1"/>
          </p:cNvSpPr>
          <p:nvPr>
            <p:ph type="title"/>
          </p:nvPr>
        </p:nvSpPr>
        <p:spPr>
          <a:xfrm>
            <a:off x="3737498" y="1002450"/>
            <a:ext cx="4700589" cy="874692"/>
          </a:xfrm>
        </p:spPr>
        <p:txBody>
          <a:bodyPr>
            <a:normAutofit fontScale="90000"/>
          </a:bodyPr>
          <a:lstStyle/>
          <a:p>
            <a:r>
              <a:rPr lang="en-GB" dirty="0"/>
              <a:t>STAGES OF LOGISTICS OPERATION</a:t>
            </a:r>
          </a:p>
        </p:txBody>
      </p:sp>
      <p:sp>
        <p:nvSpPr>
          <p:cNvPr id="5" name="Text Placeholder 4">
            <a:extLst>
              <a:ext uri="{FF2B5EF4-FFF2-40B4-BE49-F238E27FC236}">
                <a16:creationId xmlns:a16="http://schemas.microsoft.com/office/drawing/2014/main" id="{E401A51C-3AAB-4E85-A382-F814AFC170F3}"/>
              </a:ext>
            </a:extLst>
          </p:cNvPr>
          <p:cNvSpPr>
            <a:spLocks noGrp="1"/>
          </p:cNvSpPr>
          <p:nvPr>
            <p:ph type="body" idx="1"/>
          </p:nvPr>
        </p:nvSpPr>
        <p:spPr/>
        <p:txBody>
          <a:bodyPr/>
          <a:lstStyle/>
          <a:p>
            <a:r>
              <a:rPr lang="en-GB" dirty="0"/>
              <a:t>INBOUND</a:t>
            </a:r>
          </a:p>
        </p:txBody>
      </p:sp>
      <p:pic>
        <p:nvPicPr>
          <p:cNvPr id="15" name="Picture Placeholder 14" descr="A picture containing building, standing, refrigerator&#10;&#10;Description automatically generated">
            <a:extLst>
              <a:ext uri="{FF2B5EF4-FFF2-40B4-BE49-F238E27FC236}">
                <a16:creationId xmlns:a16="http://schemas.microsoft.com/office/drawing/2014/main" id="{B5A2518C-1620-49A9-B29B-3FAE16CEE635}"/>
              </a:ext>
            </a:extLst>
          </p:cNvPr>
          <p:cNvPicPr>
            <a:picLocks noGrp="1" noChangeAspect="1"/>
          </p:cNvPicPr>
          <p:nvPr>
            <p:ph type="pic" idx="15"/>
          </p:nvPr>
        </p:nvPicPr>
        <p:blipFill>
          <a:blip r:embed="rId2"/>
          <a:srcRect t="7609" b="7609"/>
          <a:stretch>
            <a:fillRect/>
          </a:stretch>
        </p:blipFill>
        <p:spPr>
          <a:xfrm>
            <a:off x="1129364" y="2760132"/>
            <a:ext cx="3195240" cy="1524000"/>
          </a:xfrm>
        </p:spPr>
      </p:pic>
      <p:sp>
        <p:nvSpPr>
          <p:cNvPr id="9" name="Text Placeholder 8">
            <a:extLst>
              <a:ext uri="{FF2B5EF4-FFF2-40B4-BE49-F238E27FC236}">
                <a16:creationId xmlns:a16="http://schemas.microsoft.com/office/drawing/2014/main" id="{5CA31D21-EFBF-4E59-B42C-0CDB78433A3F}"/>
              </a:ext>
            </a:extLst>
          </p:cNvPr>
          <p:cNvSpPr>
            <a:spLocks noGrp="1"/>
          </p:cNvSpPr>
          <p:nvPr>
            <p:ph type="body" sz="half" idx="18"/>
          </p:nvPr>
        </p:nvSpPr>
        <p:spPr>
          <a:xfrm>
            <a:off x="1141413" y="4980858"/>
            <a:ext cx="3195240" cy="1267542"/>
          </a:xfrm>
        </p:spPr>
        <p:txBody>
          <a:bodyPr/>
          <a:lstStyle/>
          <a:p>
            <a:r>
              <a:rPr lang="en-GB" dirty="0"/>
              <a:t>In terms of logistics, refers to the transport, storage and delivery of goods coming into a business.</a:t>
            </a:r>
          </a:p>
        </p:txBody>
      </p:sp>
      <p:sp>
        <p:nvSpPr>
          <p:cNvPr id="6" name="Text Placeholder 5">
            <a:extLst>
              <a:ext uri="{FF2B5EF4-FFF2-40B4-BE49-F238E27FC236}">
                <a16:creationId xmlns:a16="http://schemas.microsoft.com/office/drawing/2014/main" id="{556CE282-DF8C-433B-BB41-5578D2E446C3}"/>
              </a:ext>
            </a:extLst>
          </p:cNvPr>
          <p:cNvSpPr>
            <a:spLocks noGrp="1"/>
          </p:cNvSpPr>
          <p:nvPr>
            <p:ph type="body" sz="quarter" idx="3"/>
          </p:nvPr>
        </p:nvSpPr>
        <p:spPr/>
        <p:txBody>
          <a:bodyPr/>
          <a:lstStyle/>
          <a:p>
            <a:r>
              <a:rPr lang="en-GB" dirty="0"/>
              <a:t>ORDER PICKING</a:t>
            </a:r>
          </a:p>
        </p:txBody>
      </p:sp>
      <p:pic>
        <p:nvPicPr>
          <p:cNvPr id="17" name="Picture Placeholder 16" descr="A picture containing indoor, small, television, remote&#10;&#10;Description automatically generated">
            <a:extLst>
              <a:ext uri="{FF2B5EF4-FFF2-40B4-BE49-F238E27FC236}">
                <a16:creationId xmlns:a16="http://schemas.microsoft.com/office/drawing/2014/main" id="{1CC6B308-CFB3-466A-B827-F30A7BE14BF1}"/>
              </a:ext>
            </a:extLst>
          </p:cNvPr>
          <p:cNvPicPr>
            <a:picLocks noGrp="1" noChangeAspect="1"/>
          </p:cNvPicPr>
          <p:nvPr>
            <p:ph type="pic" idx="21"/>
          </p:nvPr>
        </p:nvPicPr>
        <p:blipFill>
          <a:blip r:embed="rId3"/>
          <a:srcRect t="5335" b="5335"/>
          <a:stretch>
            <a:fillRect/>
          </a:stretch>
        </p:blipFill>
        <p:spPr/>
      </p:pic>
      <p:sp>
        <p:nvSpPr>
          <p:cNvPr id="10" name="Text Placeholder 9">
            <a:extLst>
              <a:ext uri="{FF2B5EF4-FFF2-40B4-BE49-F238E27FC236}">
                <a16:creationId xmlns:a16="http://schemas.microsoft.com/office/drawing/2014/main" id="{9DE02139-AB9A-4F6B-9263-53722B238D5F}"/>
              </a:ext>
            </a:extLst>
          </p:cNvPr>
          <p:cNvSpPr>
            <a:spLocks noGrp="1"/>
          </p:cNvSpPr>
          <p:nvPr>
            <p:ph type="body" sz="half" idx="19"/>
          </p:nvPr>
        </p:nvSpPr>
        <p:spPr>
          <a:xfrm>
            <a:off x="4487593" y="4980856"/>
            <a:ext cx="3200400" cy="1267541"/>
          </a:xfrm>
        </p:spPr>
        <p:txBody>
          <a:bodyPr/>
          <a:lstStyle/>
          <a:p>
            <a:r>
              <a:rPr lang="en-GB" dirty="0"/>
              <a:t>Is the process of picking and extracting products from a warehouse to comply with customer order.</a:t>
            </a:r>
          </a:p>
        </p:txBody>
      </p:sp>
      <p:sp>
        <p:nvSpPr>
          <p:cNvPr id="7" name="Text Placeholder 6">
            <a:extLst>
              <a:ext uri="{FF2B5EF4-FFF2-40B4-BE49-F238E27FC236}">
                <a16:creationId xmlns:a16="http://schemas.microsoft.com/office/drawing/2014/main" id="{296B9383-DEA4-453B-BA40-7F855437AF18}"/>
              </a:ext>
            </a:extLst>
          </p:cNvPr>
          <p:cNvSpPr>
            <a:spLocks noGrp="1"/>
          </p:cNvSpPr>
          <p:nvPr>
            <p:ph type="body" sz="quarter" idx="13"/>
          </p:nvPr>
        </p:nvSpPr>
        <p:spPr/>
        <p:txBody>
          <a:bodyPr/>
          <a:lstStyle/>
          <a:p>
            <a:r>
              <a:rPr lang="en-GB" dirty="0"/>
              <a:t>OUTBOUND</a:t>
            </a:r>
          </a:p>
        </p:txBody>
      </p:sp>
      <p:pic>
        <p:nvPicPr>
          <p:cNvPr id="19" name="Picture Placeholder 18" descr="A large white truck parked on the side of a road&#10;&#10;Description automatically generated">
            <a:extLst>
              <a:ext uri="{FF2B5EF4-FFF2-40B4-BE49-F238E27FC236}">
                <a16:creationId xmlns:a16="http://schemas.microsoft.com/office/drawing/2014/main" id="{755A9FA2-9E5D-4C14-94B7-5009FC363380}"/>
              </a:ext>
            </a:extLst>
          </p:cNvPr>
          <p:cNvPicPr>
            <a:picLocks noGrp="1" noChangeAspect="1"/>
          </p:cNvPicPr>
          <p:nvPr>
            <p:ph type="pic" idx="22"/>
          </p:nvPr>
        </p:nvPicPr>
        <p:blipFill>
          <a:blip r:embed="rId4"/>
          <a:srcRect t="8482" b="8482"/>
          <a:stretch>
            <a:fillRect/>
          </a:stretch>
        </p:blipFill>
        <p:spPr/>
      </p:pic>
      <p:sp>
        <p:nvSpPr>
          <p:cNvPr id="11" name="Text Placeholder 10">
            <a:extLst>
              <a:ext uri="{FF2B5EF4-FFF2-40B4-BE49-F238E27FC236}">
                <a16:creationId xmlns:a16="http://schemas.microsoft.com/office/drawing/2014/main" id="{4BBF7635-01A3-47F4-8D13-A1BDEAE0EEF4}"/>
              </a:ext>
            </a:extLst>
          </p:cNvPr>
          <p:cNvSpPr>
            <a:spLocks noGrp="1"/>
          </p:cNvSpPr>
          <p:nvPr>
            <p:ph type="body" sz="half" idx="20"/>
          </p:nvPr>
        </p:nvSpPr>
        <p:spPr>
          <a:xfrm>
            <a:off x="7852442" y="4980854"/>
            <a:ext cx="3194968" cy="1267541"/>
          </a:xfrm>
        </p:spPr>
        <p:txBody>
          <a:bodyPr/>
          <a:lstStyle/>
          <a:p>
            <a:r>
              <a:rPr lang="en-GB" dirty="0"/>
              <a:t>Refers to goods going out from  warehouse with the purpose to sell.</a:t>
            </a:r>
          </a:p>
        </p:txBody>
      </p:sp>
    </p:spTree>
    <p:extLst>
      <p:ext uri="{BB962C8B-B14F-4D97-AF65-F5344CB8AC3E}">
        <p14:creationId xmlns:p14="http://schemas.microsoft.com/office/powerpoint/2010/main" val="3764650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3" name="Picture 2" descr="An empty restaurant&#10;&#10;Description automatically generated">
            <a:extLst>
              <a:ext uri="{FF2B5EF4-FFF2-40B4-BE49-F238E27FC236}">
                <a16:creationId xmlns:a16="http://schemas.microsoft.com/office/drawing/2014/main" id="{DC659FC2-B3CD-4D7C-AC84-5410E731D62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02" r="1021" b="1"/>
          <a:stretch/>
        </p:blipFill>
        <p:spPr>
          <a:xfrm>
            <a:off x="20" y="10"/>
            <a:ext cx="12191980" cy="6857990"/>
          </a:xfrm>
          <a:prstGeom prst="rect">
            <a:avLst/>
          </a:prstGeom>
        </p:spPr>
      </p:pic>
      <p:sp>
        <p:nvSpPr>
          <p:cNvPr id="4" name="TextBox 3">
            <a:extLst>
              <a:ext uri="{FF2B5EF4-FFF2-40B4-BE49-F238E27FC236}">
                <a16:creationId xmlns:a16="http://schemas.microsoft.com/office/drawing/2014/main" id="{D0FB1E73-8E5C-4AA6-AFBC-011EF7317A9F}"/>
              </a:ext>
            </a:extLst>
          </p:cNvPr>
          <p:cNvSpPr txBox="1"/>
          <p:nvPr/>
        </p:nvSpPr>
        <p:spPr>
          <a:xfrm>
            <a:off x="9928240" y="6657945"/>
            <a:ext cx="22637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news.euspert.com/sainsburys-jobs-vacancies-in-uk/sainsburys-emerson_7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8950034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EA7F4-B463-473D-AF94-2F13B2E9224F}"/>
              </a:ext>
            </a:extLst>
          </p:cNvPr>
          <p:cNvSpPr>
            <a:spLocks noGrp="1"/>
          </p:cNvSpPr>
          <p:nvPr>
            <p:ph type="title"/>
          </p:nvPr>
        </p:nvSpPr>
        <p:spPr/>
        <p:txBody>
          <a:bodyPr>
            <a:normAutofit/>
          </a:bodyPr>
          <a:lstStyle/>
          <a:p>
            <a:pPr algn="ctr"/>
            <a:r>
              <a:rPr lang="en-GB" dirty="0"/>
              <a:t>The barcode reader</a:t>
            </a:r>
            <a:endParaRPr lang="en-GB"/>
          </a:p>
        </p:txBody>
      </p:sp>
      <p:sp>
        <p:nvSpPr>
          <p:cNvPr id="3" name="Content Placeholder 2">
            <a:extLst>
              <a:ext uri="{FF2B5EF4-FFF2-40B4-BE49-F238E27FC236}">
                <a16:creationId xmlns:a16="http://schemas.microsoft.com/office/drawing/2014/main" id="{29FFC88D-7D73-49AC-BF64-128E688F9170}"/>
              </a:ext>
            </a:extLst>
          </p:cNvPr>
          <p:cNvSpPr>
            <a:spLocks noGrp="1"/>
          </p:cNvSpPr>
          <p:nvPr>
            <p:ph idx="1"/>
          </p:nvPr>
        </p:nvSpPr>
        <p:spPr>
          <a:xfrm>
            <a:off x="1141412" y="2249487"/>
            <a:ext cx="4844521" cy="3541714"/>
          </a:xfrm>
        </p:spPr>
        <p:txBody>
          <a:bodyPr anchor="ctr">
            <a:normAutofit/>
          </a:bodyPr>
          <a:lstStyle/>
          <a:p>
            <a:r>
              <a:rPr lang="en-GB" dirty="0"/>
              <a:t>A barcode reader is an optical scanner that can read printed barcodes, decode the data contained in the barcode and send it to a computer.</a:t>
            </a:r>
          </a:p>
        </p:txBody>
      </p:sp>
      <p:pic>
        <p:nvPicPr>
          <p:cNvPr id="5" name="Picture 4" descr="A picture containing black, sitting, dark, table&#10;&#10;Description automatically generated">
            <a:extLst>
              <a:ext uri="{FF2B5EF4-FFF2-40B4-BE49-F238E27FC236}">
                <a16:creationId xmlns:a16="http://schemas.microsoft.com/office/drawing/2014/main" id="{8B6D7B05-A409-4809-8980-DA709A446EFE}"/>
              </a:ext>
            </a:extLst>
          </p:cNvPr>
          <p:cNvPicPr>
            <a:picLocks noChangeAspect="1"/>
          </p:cNvPicPr>
          <p:nvPr/>
        </p:nvPicPr>
        <p:blipFill rotWithShape="1">
          <a:blip r:embed="rId3"/>
          <a:srcRect r="1" b="797"/>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898914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7110F-388C-4201-867C-7574F3B6857C}"/>
              </a:ext>
            </a:extLst>
          </p:cNvPr>
          <p:cNvSpPr>
            <a:spLocks noGrp="1"/>
          </p:cNvSpPr>
          <p:nvPr>
            <p:ph type="title"/>
          </p:nvPr>
        </p:nvSpPr>
        <p:spPr>
          <a:xfrm>
            <a:off x="1141413" y="618518"/>
            <a:ext cx="9905998" cy="1478570"/>
          </a:xfrm>
        </p:spPr>
        <p:txBody>
          <a:bodyPr>
            <a:normAutofit/>
          </a:bodyPr>
          <a:lstStyle/>
          <a:p>
            <a:r>
              <a:rPr lang="en-GB" dirty="0"/>
              <a:t>Benefits of using the barcode reader</a:t>
            </a:r>
          </a:p>
        </p:txBody>
      </p:sp>
      <p:pic>
        <p:nvPicPr>
          <p:cNvPr id="7" name="Graphic 6" descr="Upward trend">
            <a:extLst>
              <a:ext uri="{FF2B5EF4-FFF2-40B4-BE49-F238E27FC236}">
                <a16:creationId xmlns:a16="http://schemas.microsoft.com/office/drawing/2014/main" id="{C1B9011F-8AAF-4573-94F7-BD26FB9DB1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11203" y="2249487"/>
            <a:ext cx="3549650"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F4CFEC45-B2D8-47EC-AFEB-9633A5D9BE1B}"/>
              </a:ext>
            </a:extLst>
          </p:cNvPr>
          <p:cNvSpPr>
            <a:spLocks noGrp="1"/>
          </p:cNvSpPr>
          <p:nvPr>
            <p:ph idx="1"/>
          </p:nvPr>
        </p:nvSpPr>
        <p:spPr>
          <a:xfrm>
            <a:off x="6336727" y="2249487"/>
            <a:ext cx="4710683" cy="3541714"/>
          </a:xfrm>
        </p:spPr>
        <p:txBody>
          <a:bodyPr>
            <a:normAutofit/>
          </a:bodyPr>
          <a:lstStyle/>
          <a:p>
            <a:r>
              <a:rPr lang="en-GB" dirty="0"/>
              <a:t>Increase efficiency</a:t>
            </a:r>
          </a:p>
          <a:p>
            <a:r>
              <a:rPr lang="en-GB" dirty="0"/>
              <a:t>Improve productivity</a:t>
            </a:r>
          </a:p>
          <a:p>
            <a:r>
              <a:rPr lang="en-GB" dirty="0"/>
              <a:t>Save time and money</a:t>
            </a:r>
          </a:p>
          <a:p>
            <a:r>
              <a:rPr lang="en-GB" dirty="0"/>
              <a:t>Reduce human errors</a:t>
            </a:r>
          </a:p>
        </p:txBody>
      </p:sp>
    </p:spTree>
    <p:extLst>
      <p:ext uri="{BB962C8B-B14F-4D97-AF65-F5344CB8AC3E}">
        <p14:creationId xmlns:p14="http://schemas.microsoft.com/office/powerpoint/2010/main" val="627041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115F9-3E31-4E68-A3AB-8F9B6FA4C18F}"/>
              </a:ext>
            </a:extLst>
          </p:cNvPr>
          <p:cNvSpPr>
            <a:spLocks noGrp="1"/>
          </p:cNvSpPr>
          <p:nvPr>
            <p:ph type="title"/>
          </p:nvPr>
        </p:nvSpPr>
        <p:spPr>
          <a:xfrm>
            <a:off x="1876425" y="1113282"/>
            <a:ext cx="3734941" cy="2396681"/>
          </a:xfrm>
        </p:spPr>
        <p:txBody>
          <a:bodyPr vert="horz" lIns="91440" tIns="45720" rIns="91440" bIns="45720" rtlCol="0" anchor="b">
            <a:normAutofit/>
          </a:bodyPr>
          <a:lstStyle/>
          <a:p>
            <a:r>
              <a:rPr lang="en-US" sz="4800" dirty="0"/>
              <a:t>Shopping in the 21st century</a:t>
            </a:r>
          </a:p>
        </p:txBody>
      </p:sp>
      <p:sp>
        <p:nvSpPr>
          <p:cNvPr id="9" name="Content Placeholder 8">
            <a:extLst>
              <a:ext uri="{FF2B5EF4-FFF2-40B4-BE49-F238E27FC236}">
                <a16:creationId xmlns:a16="http://schemas.microsoft.com/office/drawing/2014/main" id="{2015C423-FD7C-4C3C-A6D7-2286718AC733}"/>
              </a:ext>
            </a:extLst>
          </p:cNvPr>
          <p:cNvSpPr>
            <a:spLocks noGrp="1"/>
          </p:cNvSpPr>
          <p:nvPr>
            <p:ph idx="1"/>
          </p:nvPr>
        </p:nvSpPr>
        <p:spPr>
          <a:xfrm>
            <a:off x="1876425" y="3602038"/>
            <a:ext cx="3734942" cy="2052720"/>
          </a:xfrm>
        </p:spPr>
        <p:txBody>
          <a:bodyPr vert="horz" lIns="91440" tIns="45720" rIns="91440" bIns="45720" rtlCol="0">
            <a:normAutofit/>
          </a:bodyPr>
          <a:lstStyle/>
          <a:p>
            <a:pPr marL="0" indent="0">
              <a:buNone/>
            </a:pPr>
            <a:r>
              <a:rPr lang="en-US" sz="2000" cap="all" dirty="0">
                <a:solidFill>
                  <a:schemeClr val="tx2"/>
                </a:solidFill>
              </a:rPr>
              <a:t>Smart shops</a:t>
            </a:r>
          </a:p>
          <a:p>
            <a:pPr marL="0" indent="0">
              <a:buNone/>
            </a:pPr>
            <a:r>
              <a:rPr lang="en-US" sz="2000" cap="all" dirty="0">
                <a:solidFill>
                  <a:schemeClr val="tx2"/>
                </a:solidFill>
              </a:rPr>
              <a:t>Scan and go</a:t>
            </a:r>
          </a:p>
          <a:p>
            <a:pPr marL="0" indent="0">
              <a:buNone/>
            </a:pPr>
            <a:r>
              <a:rPr lang="en-US" sz="2000" cap="all" dirty="0">
                <a:solidFill>
                  <a:schemeClr val="tx2"/>
                </a:solidFill>
              </a:rPr>
              <a:t>Self scan</a:t>
            </a:r>
          </a:p>
        </p:txBody>
      </p:sp>
      <p:pic>
        <p:nvPicPr>
          <p:cNvPr id="7" name="Picture 6" descr="A picture containing indoor, person, cup, holding&#10;&#10;Description automatically generated">
            <a:extLst>
              <a:ext uri="{FF2B5EF4-FFF2-40B4-BE49-F238E27FC236}">
                <a16:creationId xmlns:a16="http://schemas.microsoft.com/office/drawing/2014/main" id="{57F33601-495F-4EC5-921C-9C306164760F}"/>
              </a:ext>
            </a:extLst>
          </p:cNvPr>
          <p:cNvPicPr>
            <a:picLocks noChangeAspect="1"/>
          </p:cNvPicPr>
          <p:nvPr/>
        </p:nvPicPr>
        <p:blipFill rotWithShape="1">
          <a:blip r:embed="rId3"/>
          <a:srcRect l="22906" r="6708" b="-1"/>
          <a:stretch/>
        </p:blipFill>
        <p:spPr>
          <a:xfrm>
            <a:off x="6421396" y="1136606"/>
            <a:ext cx="4635583" cy="4577297"/>
          </a:xfrm>
          <a:prstGeom prst="rect">
            <a:avLst/>
          </a:prstGeom>
        </p:spPr>
      </p:pic>
    </p:spTree>
    <p:extLst>
      <p:ext uri="{BB962C8B-B14F-4D97-AF65-F5344CB8AC3E}">
        <p14:creationId xmlns:p14="http://schemas.microsoft.com/office/powerpoint/2010/main" val="4158006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EB8A-E67B-484A-9158-A6E02BCDCFE4}"/>
              </a:ext>
            </a:extLst>
          </p:cNvPr>
          <p:cNvSpPr>
            <a:spLocks noGrp="1"/>
          </p:cNvSpPr>
          <p:nvPr>
            <p:ph type="title"/>
          </p:nvPr>
        </p:nvSpPr>
        <p:spPr/>
        <p:txBody>
          <a:bodyPr>
            <a:normAutofit/>
          </a:bodyPr>
          <a:lstStyle/>
          <a:p>
            <a:pPr algn="ctr"/>
            <a:r>
              <a:rPr lang="en-GB" dirty="0"/>
              <a:t>SHOPPING IN the 21</a:t>
            </a:r>
            <a:r>
              <a:rPr lang="en-GB" baseline="30000" dirty="0"/>
              <a:t>ST</a:t>
            </a:r>
            <a:r>
              <a:rPr lang="en-GB" dirty="0"/>
              <a:t> CENTURY</a:t>
            </a:r>
          </a:p>
        </p:txBody>
      </p:sp>
      <p:sp>
        <p:nvSpPr>
          <p:cNvPr id="3" name="Content Placeholder 2">
            <a:extLst>
              <a:ext uri="{FF2B5EF4-FFF2-40B4-BE49-F238E27FC236}">
                <a16:creationId xmlns:a16="http://schemas.microsoft.com/office/drawing/2014/main" id="{7F9B4645-7E0A-463B-898F-5D655125FB36}"/>
              </a:ext>
            </a:extLst>
          </p:cNvPr>
          <p:cNvSpPr>
            <a:spLocks noGrp="1"/>
          </p:cNvSpPr>
          <p:nvPr>
            <p:ph idx="1"/>
          </p:nvPr>
        </p:nvSpPr>
        <p:spPr>
          <a:xfrm>
            <a:off x="1141412" y="2249487"/>
            <a:ext cx="4844521" cy="3541714"/>
          </a:xfrm>
        </p:spPr>
        <p:txBody>
          <a:bodyPr anchor="ctr">
            <a:normAutofit/>
          </a:bodyPr>
          <a:lstStyle/>
          <a:p>
            <a:r>
              <a:rPr lang="en-GB" dirty="0"/>
              <a:t>The smart gadgets can easily replace the barcode scanner and is the key device for acquisitions.</a:t>
            </a:r>
          </a:p>
          <a:p>
            <a:r>
              <a:rPr lang="en-GB" dirty="0"/>
              <a:t>The company revealed £4.7 billion of its sales now start online.</a:t>
            </a:r>
          </a:p>
        </p:txBody>
      </p:sp>
      <p:pic>
        <p:nvPicPr>
          <p:cNvPr id="5" name="Picture 4" descr="A screenshot of a cell phone&#10;&#10;Description automatically generated">
            <a:extLst>
              <a:ext uri="{FF2B5EF4-FFF2-40B4-BE49-F238E27FC236}">
                <a16:creationId xmlns:a16="http://schemas.microsoft.com/office/drawing/2014/main" id="{276E821D-8FEB-4C82-9482-B4B2BAE647E0}"/>
              </a:ext>
            </a:extLst>
          </p:cNvPr>
          <p:cNvPicPr>
            <a:picLocks noChangeAspect="1"/>
          </p:cNvPicPr>
          <p:nvPr/>
        </p:nvPicPr>
        <p:blipFill rotWithShape="1">
          <a:blip r:embed="rId3"/>
          <a:srcRect l="2280" r="12575" b="2"/>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972188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731E1E7-18EE-4C84-A89F-AEBA9666AA64}"/>
              </a:ext>
            </a:extLst>
          </p:cNvPr>
          <p:cNvPicPr>
            <a:picLocks noGrp="1" noChangeAspect="1"/>
          </p:cNvPicPr>
          <p:nvPr>
            <p:ph idx="1"/>
          </p:nvPr>
        </p:nvPicPr>
        <p:blipFill>
          <a:blip r:embed="rId2"/>
          <a:stretch>
            <a:fillRect/>
          </a:stretch>
        </p:blipFill>
        <p:spPr>
          <a:xfrm>
            <a:off x="1" y="-29031"/>
            <a:ext cx="12192000" cy="6887031"/>
          </a:xfrm>
          <a:prstGeom prst="rect">
            <a:avLst/>
          </a:prstGeom>
        </p:spPr>
      </p:pic>
    </p:spTree>
    <p:extLst>
      <p:ext uri="{BB962C8B-B14F-4D97-AF65-F5344CB8AC3E}">
        <p14:creationId xmlns:p14="http://schemas.microsoft.com/office/powerpoint/2010/main" val="25680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8149-0700-40EC-9F52-086A81CCDF70}"/>
              </a:ext>
            </a:extLst>
          </p:cNvPr>
          <p:cNvSpPr>
            <a:spLocks noGrp="1"/>
          </p:cNvSpPr>
          <p:nvPr>
            <p:ph type="title"/>
          </p:nvPr>
        </p:nvSpPr>
        <p:spPr>
          <a:xfrm>
            <a:off x="1141413" y="0"/>
            <a:ext cx="9905998" cy="675249"/>
          </a:xfrm>
        </p:spPr>
        <p:txBody>
          <a:bodyPr/>
          <a:lstStyle/>
          <a:p>
            <a:r>
              <a:rPr lang="en-GB" dirty="0"/>
              <a:t>conclusion</a:t>
            </a:r>
          </a:p>
        </p:txBody>
      </p:sp>
      <p:pic>
        <p:nvPicPr>
          <p:cNvPr id="7" name="Content Placeholder 6">
            <a:extLst>
              <a:ext uri="{FF2B5EF4-FFF2-40B4-BE49-F238E27FC236}">
                <a16:creationId xmlns:a16="http://schemas.microsoft.com/office/drawing/2014/main" id="{35417DB3-98BF-4735-BA05-F58351EA7D1B}"/>
              </a:ext>
            </a:extLst>
          </p:cNvPr>
          <p:cNvPicPr>
            <a:picLocks noGrp="1" noChangeAspect="1"/>
          </p:cNvPicPr>
          <p:nvPr>
            <p:ph idx="1"/>
          </p:nvPr>
        </p:nvPicPr>
        <p:blipFill>
          <a:blip r:embed="rId2"/>
          <a:stretch>
            <a:fillRect/>
          </a:stretch>
        </p:blipFill>
        <p:spPr>
          <a:xfrm>
            <a:off x="0" y="576775"/>
            <a:ext cx="12191999" cy="6281225"/>
          </a:xfrm>
          <a:prstGeom prst="rect">
            <a:avLst/>
          </a:prstGeom>
        </p:spPr>
      </p:pic>
    </p:spTree>
    <p:extLst>
      <p:ext uri="{BB962C8B-B14F-4D97-AF65-F5344CB8AC3E}">
        <p14:creationId xmlns:p14="http://schemas.microsoft.com/office/powerpoint/2010/main" val="2139553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830B-4F42-4C91-94B6-4498217C01EA}"/>
              </a:ext>
            </a:extLst>
          </p:cNvPr>
          <p:cNvSpPr>
            <a:spLocks noGrp="1"/>
          </p:cNvSpPr>
          <p:nvPr>
            <p:ph type="title"/>
          </p:nvPr>
        </p:nvSpPr>
        <p:spPr/>
        <p:txBody>
          <a:bodyPr/>
          <a:lstStyle/>
          <a:p>
            <a:r>
              <a:rPr lang="en-GB" i="1" dirty="0"/>
              <a:t>References</a:t>
            </a:r>
          </a:p>
        </p:txBody>
      </p:sp>
      <p:sp>
        <p:nvSpPr>
          <p:cNvPr id="3" name="Content Placeholder 2">
            <a:extLst>
              <a:ext uri="{FF2B5EF4-FFF2-40B4-BE49-F238E27FC236}">
                <a16:creationId xmlns:a16="http://schemas.microsoft.com/office/drawing/2014/main" id="{AF1A7D51-5A56-440D-9316-B6F85623C6FB}"/>
              </a:ext>
            </a:extLst>
          </p:cNvPr>
          <p:cNvSpPr>
            <a:spLocks noGrp="1"/>
          </p:cNvSpPr>
          <p:nvPr>
            <p:ph idx="1"/>
          </p:nvPr>
        </p:nvSpPr>
        <p:spPr>
          <a:xfrm>
            <a:off x="1141412" y="2249486"/>
            <a:ext cx="9905999" cy="3989995"/>
          </a:xfrm>
        </p:spPr>
        <p:txBody>
          <a:bodyPr>
            <a:normAutofit fontScale="70000" lnSpcReduction="20000"/>
          </a:bodyPr>
          <a:lstStyle/>
          <a:p>
            <a:endParaRPr lang="en-GB" dirty="0"/>
          </a:p>
          <a:p>
            <a:r>
              <a:rPr lang="en-GB" dirty="0"/>
              <a:t>Business Cloud (2019) </a:t>
            </a:r>
            <a:r>
              <a:rPr lang="en-GB" i="1" dirty="0"/>
              <a:t>Sainsbury’s makes tech top priority </a:t>
            </a:r>
            <a:r>
              <a:rPr lang="en-GB" dirty="0"/>
              <a:t>[Online] Available at: </a:t>
            </a:r>
            <a:r>
              <a:rPr lang="en-GB" dirty="0">
                <a:hlinkClick r:id="rId2"/>
              </a:rPr>
              <a:t>https://www.businesscloud.co.uk/news/sainsburys-puts-tech-at-top-priority</a:t>
            </a:r>
            <a:r>
              <a:rPr lang="en-GB" dirty="0"/>
              <a:t> (Accessed:20 November 2019).</a:t>
            </a:r>
          </a:p>
          <a:p>
            <a:r>
              <a:rPr lang="en-GB" dirty="0"/>
              <a:t>InfoWorld (2019) </a:t>
            </a:r>
            <a:r>
              <a:rPr lang="en-GB" i="1" dirty="0"/>
              <a:t>Cloud computing</a:t>
            </a:r>
            <a:r>
              <a:rPr lang="en-GB" dirty="0"/>
              <a:t> [Online] Available at: </a:t>
            </a:r>
            <a:r>
              <a:rPr lang="en-GB" dirty="0">
                <a:hlinkClick r:id="rId3"/>
              </a:rPr>
              <a:t>https://www.infoworld.com/article/2683784/what-is-cloud-computing.html?fbclid=IwAR0SPI2CGeMRfsLrvZODL-eCZtpPFcIy9HZcLZc0MSUcem60NRTY7ZHm0Do</a:t>
            </a:r>
            <a:r>
              <a:rPr lang="en-GB" dirty="0"/>
              <a:t> (Accessed: 18 November 2019)</a:t>
            </a:r>
          </a:p>
          <a:p>
            <a:r>
              <a:rPr lang="en-GB" dirty="0"/>
              <a:t>Marketing Charts (2018) </a:t>
            </a:r>
            <a:r>
              <a:rPr lang="en-GB" i="1" dirty="0"/>
              <a:t>Multi-device e-commerce journeys</a:t>
            </a:r>
            <a:r>
              <a:rPr lang="en-GB" dirty="0"/>
              <a:t> [Online] Available at: </a:t>
            </a:r>
            <a:r>
              <a:rPr lang="en-GB" dirty="0">
                <a:hlinkClick r:id="rId4"/>
              </a:rPr>
              <a:t>https://www.marketingcharts.com/industries/retail-and-e-commerce-82760/attachment/monetate-multi-device-e-commerce-journeys-mar2018</a:t>
            </a:r>
            <a:r>
              <a:rPr lang="en-GB" dirty="0"/>
              <a:t> (Accessed: 19 November 2019)</a:t>
            </a:r>
          </a:p>
          <a:p>
            <a:r>
              <a:rPr lang="en-GB" dirty="0" err="1"/>
              <a:t>Metalphoto</a:t>
            </a:r>
            <a:r>
              <a:rPr lang="en-GB" dirty="0"/>
              <a:t> of </a:t>
            </a:r>
            <a:r>
              <a:rPr lang="en-GB" dirty="0" err="1"/>
              <a:t>Cincinatti</a:t>
            </a:r>
            <a:r>
              <a:rPr lang="en-GB" dirty="0"/>
              <a:t> (2019) </a:t>
            </a:r>
            <a:r>
              <a:rPr lang="en-GB" i="1" dirty="0"/>
              <a:t>How barcodes work to increase efficiency</a:t>
            </a:r>
            <a:r>
              <a:rPr lang="en-GB" dirty="0"/>
              <a:t> [Online] Available at: </a:t>
            </a:r>
            <a:r>
              <a:rPr lang="en-GB" dirty="0">
                <a:hlinkClick r:id="rId5"/>
              </a:rPr>
              <a:t>https://www.mpofcinci.com/blog/how-barcodes-increase-efficiency/?fbclid=IwAR3fsIvdO6_bbJ99dagWn1ul69Tbf9BQm5d_2kRnfYMTVnDajWpize2IsU0</a:t>
            </a:r>
            <a:r>
              <a:rPr lang="en-GB" dirty="0"/>
              <a:t> (Accessed: 19 November 2019)</a:t>
            </a:r>
          </a:p>
          <a:p>
            <a:pPr marL="0" indent="0">
              <a:buNone/>
            </a:pPr>
            <a:endParaRPr lang="en-GB" dirty="0"/>
          </a:p>
        </p:txBody>
      </p:sp>
    </p:spTree>
    <p:extLst>
      <p:ext uri="{BB962C8B-B14F-4D97-AF65-F5344CB8AC3E}">
        <p14:creationId xmlns:p14="http://schemas.microsoft.com/office/powerpoint/2010/main" val="2537322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2" ma:contentTypeDescription="Create a new document." ma:contentTypeScope="" ma:versionID="a3e70a07debc88b454e927d60de085f4">
  <xsd:schema xmlns:xsd="http://www.w3.org/2001/XMLSchema" xmlns:xs="http://www.w3.org/2001/XMLSchema" xmlns:p="http://schemas.microsoft.com/office/2006/metadata/properties" xmlns:ns3="2dc8c000-3fb6-4aae-80f6-b33e90f8692e" targetNamespace="http://schemas.microsoft.com/office/2006/metadata/properties" ma:root="true" ma:fieldsID="d6237e4970458722e9b937876581c06d" ns3:_="">
    <xsd:import namespace="2dc8c000-3fb6-4aae-80f6-b33e90f8692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D57F9AB-4F4B-4D65-9AC0-1033273EABAE}">
  <ds:schemaRefs>
    <ds:schemaRef ds:uri="http://schemas.microsoft.com/sharepoint/v3/contenttype/forms"/>
  </ds:schemaRefs>
</ds:datastoreItem>
</file>

<file path=customXml/itemProps2.xml><?xml version="1.0" encoding="utf-8"?>
<ds:datastoreItem xmlns:ds="http://schemas.openxmlformats.org/officeDocument/2006/customXml" ds:itemID="{B2CBADF9-0FF2-4330-BADD-0CC4B6765E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D1BBF95-C817-4980-BC5E-B9383B1B81B4}">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2dc8c000-3fb6-4aae-80f6-b33e90f8692e"/>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10366</TotalTime>
  <Words>975</Words>
  <Application>Microsoft Office PowerPoint</Application>
  <PresentationFormat>Widescreen</PresentationFormat>
  <Paragraphs>75</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Tw Cen MT</vt:lpstr>
      <vt:lpstr>Circuit</vt:lpstr>
      <vt:lpstr>Technology and impact at Sainsbury’s</vt:lpstr>
      <vt:lpstr>INTRODUCTION</vt:lpstr>
      <vt:lpstr>History </vt:lpstr>
      <vt:lpstr>background</vt:lpstr>
      <vt:lpstr>Purpose and objectives</vt:lpstr>
      <vt:lpstr>CHALLENGES BEFORE INTRODUCING MODERN TECHNOLOGY AT SAINSBURYS</vt:lpstr>
      <vt:lpstr>CHALLENGES BEFORE INTRODUCING MODERN TECHNOLOGY AT SAINSBURYS</vt:lpstr>
      <vt:lpstr>INSIGHTS OF MODERN  TECHNOLOGY introduced AT SAINSBURY’S</vt:lpstr>
      <vt:lpstr>CLOUD COMPUTING AT SAINSBURY’S</vt:lpstr>
      <vt:lpstr>CLOUD COMPUTING</vt:lpstr>
      <vt:lpstr>PowerPoint Presentation</vt:lpstr>
      <vt:lpstr>WHAT IS LOGISTICS?</vt:lpstr>
      <vt:lpstr>STAGES OF LOGISTICS OPERATION</vt:lpstr>
      <vt:lpstr>PowerPoint Presentation</vt:lpstr>
      <vt:lpstr>The barcode reader</vt:lpstr>
      <vt:lpstr>Benefits of using the barcode reader</vt:lpstr>
      <vt:lpstr>Shopping in the 21st century</vt:lpstr>
      <vt:lpstr>SHOPPING IN the 21ST CENTURY</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and impact at sainsburys</dc:title>
  <dc:creator>Alexandru Moldovan (1909893)</dc:creator>
  <cp:lastModifiedBy>Alexandru Moldovan</cp:lastModifiedBy>
  <cp:revision>16</cp:revision>
  <dcterms:created xsi:type="dcterms:W3CDTF">2019-12-09T15:30:03Z</dcterms:created>
  <dcterms:modified xsi:type="dcterms:W3CDTF">2019-12-16T20:49:07Z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