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0"/>
  </p:notesMasterIdLst>
  <p:sldIdLst>
    <p:sldId id="1364" r:id="rId2"/>
    <p:sldId id="276" r:id="rId3"/>
    <p:sldId id="507" r:id="rId4"/>
    <p:sldId id="1458" r:id="rId5"/>
    <p:sldId id="1464" r:id="rId6"/>
    <p:sldId id="1473" r:id="rId7"/>
    <p:sldId id="1386" r:id="rId8"/>
    <p:sldId id="1406" r:id="rId9"/>
    <p:sldId id="1387" r:id="rId10"/>
    <p:sldId id="1410" r:id="rId11"/>
    <p:sldId id="1409" r:id="rId12"/>
    <p:sldId id="1408" r:id="rId13"/>
    <p:sldId id="1407" r:id="rId14"/>
    <p:sldId id="1467" r:id="rId15"/>
    <p:sldId id="1388" r:id="rId16"/>
    <p:sldId id="1390" r:id="rId17"/>
    <p:sldId id="1389" r:id="rId18"/>
    <p:sldId id="1396" r:id="rId19"/>
    <p:sldId id="1474" r:id="rId20"/>
    <p:sldId id="1391" r:id="rId21"/>
    <p:sldId id="1403" r:id="rId22"/>
    <p:sldId id="1475" r:id="rId23"/>
    <p:sldId id="1418" r:id="rId24"/>
    <p:sldId id="1476" r:id="rId25"/>
    <p:sldId id="1308" r:id="rId26"/>
    <p:sldId id="1401" r:id="rId27"/>
    <p:sldId id="1419" r:id="rId28"/>
    <p:sldId id="1392" r:id="rId29"/>
    <p:sldId id="1393" r:id="rId30"/>
    <p:sldId id="1394" r:id="rId31"/>
    <p:sldId id="1469" r:id="rId32"/>
    <p:sldId id="1477" r:id="rId33"/>
    <p:sldId id="1471" r:id="rId34"/>
    <p:sldId id="1404" r:id="rId35"/>
    <p:sldId id="1472" r:id="rId36"/>
    <p:sldId id="1405" r:id="rId37"/>
    <p:sldId id="1399" r:id="rId38"/>
    <p:sldId id="1478"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3"/>
    <p:restoredTop sz="68672"/>
  </p:normalViewPr>
  <p:slideViewPr>
    <p:cSldViewPr snapToGrid="0" snapToObjects="1">
      <p:cViewPr varScale="1">
        <p:scale>
          <a:sx n="115" d="100"/>
          <a:sy n="115" d="100"/>
        </p:scale>
        <p:origin x="1824"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AB80FE-805C-E34B-859C-43ACA061E902}" type="datetimeFigureOut">
              <a:rPr lang="en-US" smtClean="0"/>
              <a:t>2/16/22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79B01D-8EA0-5E4C-AC29-729A7D87D32A}" type="slidenum">
              <a:rPr lang="en-US" smtClean="0"/>
              <a:t>‹#›</a:t>
            </a:fld>
            <a:endParaRPr lang="en-US"/>
          </a:p>
        </p:txBody>
      </p:sp>
    </p:spTree>
    <p:extLst>
      <p:ext uri="{BB962C8B-B14F-4D97-AF65-F5344CB8AC3E}">
        <p14:creationId xmlns:p14="http://schemas.microsoft.com/office/powerpoint/2010/main" val="23264854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A664776-2651-CC47-8364-6809BA6741CD}" type="slidenum">
              <a:rPr lang="en-US" smtClean="0"/>
              <a:t>1</a:t>
            </a:fld>
            <a:endParaRPr lang="en-US"/>
          </a:p>
        </p:txBody>
      </p:sp>
    </p:spTree>
    <p:extLst>
      <p:ext uri="{BB962C8B-B14F-4D97-AF65-F5344CB8AC3E}">
        <p14:creationId xmlns:p14="http://schemas.microsoft.com/office/powerpoint/2010/main" val="31852139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Beth </a:t>
            </a:r>
            <a:r>
              <a:rPr lang="en-US" dirty="0" err="1"/>
              <a:t>wnaeth</a:t>
            </a:r>
            <a:r>
              <a:rPr lang="en-US" dirty="0"/>
              <a:t> y </a:t>
            </a:r>
            <a:r>
              <a:rPr lang="en-US" dirty="0" err="1"/>
              <a:t>llywodraeth</a:t>
            </a:r>
            <a:r>
              <a:rPr lang="en-US" dirty="0"/>
              <a:t>? </a:t>
            </a:r>
            <a:r>
              <a:rPr lang="en-US" dirty="0" err="1"/>
              <a:t>Cyflwyno</a:t>
            </a:r>
            <a:r>
              <a:rPr lang="en-US" dirty="0"/>
              <a:t> </a:t>
            </a:r>
            <a:r>
              <a:rPr lang="en-US" dirty="0" err="1"/>
              <a:t>strategaeth</a:t>
            </a:r>
            <a:r>
              <a:rPr lang="en-US" dirty="0"/>
              <a:t> “</a:t>
            </a:r>
            <a:r>
              <a:rPr lang="en-US" dirty="0" err="1"/>
              <a:t>Cymraeg</a:t>
            </a:r>
            <a:r>
              <a:rPr lang="en-US" dirty="0"/>
              <a:t> 2050 </a:t>
            </a:r>
            <a:r>
              <a:rPr lang="en-US" dirty="0" err="1"/>
              <a:t>Miliwn</a:t>
            </a:r>
            <a:r>
              <a:rPr lang="en-US" dirty="0"/>
              <a:t> o </a:t>
            </a:r>
            <a:r>
              <a:rPr lang="en-US" dirty="0" err="1"/>
              <a:t>siaradwyr</a:t>
            </a:r>
            <a:r>
              <a:rPr lang="en-US" dirty="0"/>
              <a:t>”</a:t>
            </a:r>
          </a:p>
        </p:txBody>
      </p:sp>
      <p:sp>
        <p:nvSpPr>
          <p:cNvPr id="4" name="Slide Number Placeholder 3"/>
          <p:cNvSpPr>
            <a:spLocks noGrp="1"/>
          </p:cNvSpPr>
          <p:nvPr>
            <p:ph type="sldNum" sz="quarter" idx="5"/>
          </p:nvPr>
        </p:nvSpPr>
        <p:spPr/>
        <p:txBody>
          <a:bodyPr/>
          <a:lstStyle/>
          <a:p>
            <a:fld id="{B879B01D-8EA0-5E4C-AC29-729A7D87D32A}" type="slidenum">
              <a:rPr lang="en-US" smtClean="0"/>
              <a:t>2</a:t>
            </a:fld>
            <a:endParaRPr lang="en-US"/>
          </a:p>
        </p:txBody>
      </p:sp>
    </p:spTree>
    <p:extLst>
      <p:ext uri="{BB962C8B-B14F-4D97-AF65-F5344CB8AC3E}">
        <p14:creationId xmlns:p14="http://schemas.microsoft.com/office/powerpoint/2010/main" val="7628707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Rhagair</a:t>
            </a:r>
            <a:r>
              <a:rPr lang="en-GB" dirty="0"/>
              <a:t> </a:t>
            </a:r>
            <a:r>
              <a:rPr lang="en-GB" dirty="0" err="1"/>
              <a:t>yn</a:t>
            </a:r>
            <a:r>
              <a:rPr lang="en-GB" dirty="0"/>
              <a:t> y </a:t>
            </a:r>
            <a:r>
              <a:rPr lang="en-GB" dirty="0" err="1"/>
              <a:t>ddogfen</a:t>
            </a:r>
            <a:r>
              <a:rPr lang="en-GB" dirty="0"/>
              <a:t> / </a:t>
            </a:r>
            <a:r>
              <a:rPr lang="en-GB" dirty="0" err="1"/>
              <a:t>strategaeth</a:t>
            </a:r>
            <a:endParaRPr lang="en-GB" dirty="0"/>
          </a:p>
        </p:txBody>
      </p:sp>
      <p:sp>
        <p:nvSpPr>
          <p:cNvPr id="4" name="Slide Number Placeholder 3"/>
          <p:cNvSpPr>
            <a:spLocks noGrp="1"/>
          </p:cNvSpPr>
          <p:nvPr>
            <p:ph type="sldNum" sz="quarter" idx="10"/>
          </p:nvPr>
        </p:nvSpPr>
        <p:spPr/>
        <p:txBody>
          <a:bodyPr/>
          <a:lstStyle/>
          <a:p>
            <a:fld id="{253EFD9D-CAB0-4B7A-B839-155198F762FF}" type="slidenum">
              <a:rPr lang="en-GB" smtClean="0"/>
              <a:t>3</a:t>
            </a:fld>
            <a:endParaRPr lang="en-GB"/>
          </a:p>
        </p:txBody>
      </p:sp>
    </p:spTree>
    <p:extLst>
      <p:ext uri="{BB962C8B-B14F-4D97-AF65-F5344CB8AC3E}">
        <p14:creationId xmlns:p14="http://schemas.microsoft.com/office/powerpoint/2010/main" val="25299456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strategy it clearly shows that if we had proceeded with the current previous pattern we would only succeed in a slight increase in Welsh speakers.  However, with this strategy put to work – it it suggested that our numbers will increase dramatically. But he big question is …..</a:t>
            </a:r>
          </a:p>
        </p:txBody>
      </p:sp>
      <p:sp>
        <p:nvSpPr>
          <p:cNvPr id="4" name="Slide Number Placeholder 3"/>
          <p:cNvSpPr>
            <a:spLocks noGrp="1"/>
          </p:cNvSpPr>
          <p:nvPr>
            <p:ph type="sldNum" sz="quarter" idx="5"/>
          </p:nvPr>
        </p:nvSpPr>
        <p:spPr/>
        <p:txBody>
          <a:bodyPr/>
          <a:lstStyle/>
          <a:p>
            <a:fld id="{607BB3B2-CA97-F948-93DC-EE3FA4133FB0}" type="slidenum">
              <a:rPr lang="en-US" smtClean="0"/>
              <a:t>4</a:t>
            </a:fld>
            <a:endParaRPr lang="en-US"/>
          </a:p>
        </p:txBody>
      </p:sp>
    </p:spTree>
    <p:extLst>
      <p:ext uri="{BB962C8B-B14F-4D97-AF65-F5344CB8AC3E}">
        <p14:creationId xmlns:p14="http://schemas.microsoft.com/office/powerpoint/2010/main" val="19541377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Sut</a:t>
            </a:r>
            <a:r>
              <a:rPr lang="en-US" dirty="0"/>
              <a:t>?</a:t>
            </a:r>
          </a:p>
          <a:p>
            <a:endParaRPr lang="en-US" dirty="0"/>
          </a:p>
          <a:p>
            <a:r>
              <a:rPr lang="en-US" dirty="0"/>
              <a:t>Mae </a:t>
            </a:r>
            <a:r>
              <a:rPr lang="en-US" dirty="0" err="1"/>
              <a:t>pwysau</a:t>
            </a:r>
            <a:r>
              <a:rPr lang="en-US" dirty="0"/>
              <a:t> MAWR </a:t>
            </a:r>
            <a:r>
              <a:rPr lang="en-US" dirty="0" err="1"/>
              <a:t>ar</a:t>
            </a:r>
            <a:r>
              <a:rPr lang="en-US" dirty="0"/>
              <a:t> </a:t>
            </a:r>
            <a:r>
              <a:rPr lang="en-US" dirty="0" err="1"/>
              <a:t>ein</a:t>
            </a:r>
            <a:r>
              <a:rPr lang="en-US" dirty="0"/>
              <a:t> </a:t>
            </a:r>
            <a:r>
              <a:rPr lang="en-US" dirty="0" err="1"/>
              <a:t>hysgwyddau</a:t>
            </a:r>
            <a:r>
              <a:rPr lang="en-US" dirty="0"/>
              <a:t>!</a:t>
            </a:r>
          </a:p>
          <a:p>
            <a:endParaRPr lang="en-US" dirty="0"/>
          </a:p>
          <a:p>
            <a:r>
              <a:rPr lang="en-US" dirty="0"/>
              <a:t>HOW?</a:t>
            </a:r>
          </a:p>
          <a:p>
            <a:r>
              <a:rPr lang="en-US" dirty="0"/>
              <a:t>One answer is on page 31 of the document itself and it reads ……</a:t>
            </a:r>
          </a:p>
          <a:p>
            <a:endParaRPr lang="en-US" dirty="0"/>
          </a:p>
          <a:p>
            <a:r>
              <a:rPr lang="en-US" dirty="0"/>
              <a:t>So, we have a HUGE responsibility on OUR shoulders!</a:t>
            </a:r>
          </a:p>
          <a:p>
            <a:endParaRPr lang="en-US" dirty="0"/>
          </a:p>
        </p:txBody>
      </p:sp>
      <p:sp>
        <p:nvSpPr>
          <p:cNvPr id="4" name="Slide Number Placeholder 3"/>
          <p:cNvSpPr>
            <a:spLocks noGrp="1"/>
          </p:cNvSpPr>
          <p:nvPr>
            <p:ph type="sldNum" sz="quarter" idx="5"/>
          </p:nvPr>
        </p:nvSpPr>
        <p:spPr/>
        <p:txBody>
          <a:bodyPr/>
          <a:lstStyle/>
          <a:p>
            <a:fld id="{607BB3B2-CA97-F948-93DC-EE3FA4133FB0}" type="slidenum">
              <a:rPr lang="en-US" smtClean="0"/>
              <a:t>5</a:t>
            </a:fld>
            <a:endParaRPr lang="en-US"/>
          </a:p>
        </p:txBody>
      </p:sp>
    </p:spTree>
    <p:extLst>
      <p:ext uri="{BB962C8B-B14F-4D97-AF65-F5344CB8AC3E}">
        <p14:creationId xmlns:p14="http://schemas.microsoft.com/office/powerpoint/2010/main" val="39688930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879B01D-8EA0-5E4C-AC29-729A7D87D32A}" type="slidenum">
              <a:rPr lang="en-US" smtClean="0"/>
              <a:t>7</a:t>
            </a:fld>
            <a:endParaRPr lang="en-US"/>
          </a:p>
        </p:txBody>
      </p:sp>
    </p:spTree>
    <p:extLst>
      <p:ext uri="{BB962C8B-B14F-4D97-AF65-F5344CB8AC3E}">
        <p14:creationId xmlns:p14="http://schemas.microsoft.com/office/powerpoint/2010/main" val="2578741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Dyma</a:t>
            </a:r>
            <a:r>
              <a:rPr lang="en-US" dirty="0"/>
              <a:t> </a:t>
            </a:r>
            <a:r>
              <a:rPr lang="en-US" dirty="0" err="1"/>
              <a:t>fersiwn</a:t>
            </a:r>
            <a:r>
              <a:rPr lang="en-US" dirty="0"/>
              <a:t> </a:t>
            </a:r>
            <a:r>
              <a:rPr lang="en-US" dirty="0" err="1"/>
              <a:t>Llywodraeth</a:t>
            </a:r>
            <a:r>
              <a:rPr lang="en-US" dirty="0"/>
              <a:t> </a:t>
            </a:r>
            <a:r>
              <a:rPr lang="en-US" dirty="0" err="1"/>
              <a:t>Cymru</a:t>
            </a:r>
            <a:r>
              <a:rPr lang="en-US" dirty="0"/>
              <a:t>.</a:t>
            </a:r>
          </a:p>
          <a:p>
            <a:r>
              <a:rPr lang="en-US" dirty="0" err="1"/>
              <a:t>Mae’r</a:t>
            </a:r>
            <a:r>
              <a:rPr lang="en-US" dirty="0"/>
              <a:t> </a:t>
            </a:r>
            <a:r>
              <a:rPr lang="en-US" dirty="0" err="1"/>
              <a:t>sgiliau</a:t>
            </a:r>
            <a:r>
              <a:rPr lang="en-US" dirty="0"/>
              <a:t> </a:t>
            </a:r>
            <a:r>
              <a:rPr lang="en-US" dirty="0" err="1"/>
              <a:t>ieithyddol</a:t>
            </a:r>
            <a:r>
              <a:rPr lang="en-US" dirty="0"/>
              <a:t> </a:t>
            </a:r>
            <a:r>
              <a:rPr lang="en-US" dirty="0" err="1"/>
              <a:t>yn</a:t>
            </a:r>
            <a:r>
              <a:rPr lang="en-US" dirty="0"/>
              <a:t> y </a:t>
            </a:r>
            <a:r>
              <a:rPr lang="en-US" dirty="0" err="1"/>
              <a:t>golofn</a:t>
            </a:r>
            <a:r>
              <a:rPr lang="en-US" dirty="0"/>
              <a:t> </a:t>
            </a:r>
            <a:r>
              <a:rPr lang="en-US" dirty="0" err="1"/>
              <a:t>gyntaf</a:t>
            </a:r>
            <a:r>
              <a:rPr lang="en-US" dirty="0"/>
              <a:t> </a:t>
            </a:r>
            <a:r>
              <a:rPr lang="en-US" dirty="0" err="1"/>
              <a:t>ar</a:t>
            </a:r>
            <a:r>
              <a:rPr lang="en-US" dirty="0"/>
              <a:t> y </a:t>
            </a:r>
            <a:r>
              <a:rPr lang="en-US" dirty="0" err="1"/>
              <a:t>chwith</a:t>
            </a:r>
            <a:r>
              <a:rPr lang="en-US" dirty="0"/>
              <a:t>.</a:t>
            </a:r>
          </a:p>
          <a:p>
            <a:r>
              <a:rPr lang="en-US" dirty="0" err="1"/>
              <a:t>Mae’r</a:t>
            </a:r>
            <a:r>
              <a:rPr lang="en-US" dirty="0"/>
              <a:t> </a:t>
            </a:r>
            <a:r>
              <a:rPr lang="en-US" dirty="0" err="1"/>
              <a:t>lefelau</a:t>
            </a:r>
            <a:r>
              <a:rPr lang="en-US" dirty="0"/>
              <a:t> </a:t>
            </a:r>
            <a:r>
              <a:rPr lang="en-US" dirty="0" err="1"/>
              <a:t>ieithyddol</a:t>
            </a:r>
            <a:r>
              <a:rPr lang="en-US" dirty="0"/>
              <a:t> </a:t>
            </a:r>
            <a:r>
              <a:rPr lang="en-US" dirty="0" err="1"/>
              <a:t>ar</a:t>
            </a:r>
            <a:r>
              <a:rPr lang="en-US" dirty="0"/>
              <a:t> draws ben </a:t>
            </a:r>
            <a:r>
              <a:rPr lang="en-US" dirty="0" err="1"/>
              <a:t>uchaf</a:t>
            </a:r>
            <a:r>
              <a:rPr lang="en-US" dirty="0"/>
              <a:t> y </a:t>
            </a:r>
            <a:r>
              <a:rPr lang="en-US" dirty="0" err="1"/>
              <a:t>tabl</a:t>
            </a:r>
            <a:r>
              <a:rPr lang="en-US" dirty="0"/>
              <a:t> – </a:t>
            </a:r>
            <a:r>
              <a:rPr lang="en-US" dirty="0" err="1"/>
              <a:t>maen</a:t>
            </a:r>
            <a:r>
              <a:rPr lang="en-US" dirty="0"/>
              <a:t> </a:t>
            </a:r>
            <a:r>
              <a:rPr lang="en-US" dirty="0" err="1"/>
              <a:t>nhw’n</a:t>
            </a:r>
            <a:r>
              <a:rPr lang="en-US" dirty="0"/>
              <a:t> </a:t>
            </a:r>
            <a:r>
              <a:rPr lang="en-US" dirty="0" err="1"/>
              <a:t>lefelau</a:t>
            </a:r>
            <a:r>
              <a:rPr lang="en-US" dirty="0"/>
              <a:t> </a:t>
            </a:r>
            <a:r>
              <a:rPr lang="en-US" dirty="0" err="1"/>
              <a:t>sy</a:t>
            </a:r>
            <a:r>
              <a:rPr lang="en-US" dirty="0"/>
              <a:t>’’n </a:t>
            </a:r>
            <a:r>
              <a:rPr lang="en-US" dirty="0" err="1"/>
              <a:t>cael</a:t>
            </a:r>
            <a:r>
              <a:rPr lang="en-US" dirty="0"/>
              <a:t> </a:t>
            </a:r>
            <a:r>
              <a:rPr lang="en-US" dirty="0" err="1"/>
              <a:t>eu</a:t>
            </a:r>
            <a:r>
              <a:rPr lang="en-US" dirty="0"/>
              <a:t> </a:t>
            </a:r>
            <a:r>
              <a:rPr lang="en-US" dirty="0" err="1"/>
              <a:t>cydnabod</a:t>
            </a:r>
            <a:r>
              <a:rPr lang="en-US" dirty="0"/>
              <a:t> </a:t>
            </a:r>
            <a:r>
              <a:rPr lang="en-US" dirty="0" err="1"/>
              <a:t>yn</a:t>
            </a:r>
            <a:r>
              <a:rPr lang="en-US" dirty="0"/>
              <a:t> y </a:t>
            </a:r>
            <a:r>
              <a:rPr lang="en-US" dirty="0" err="1"/>
              <a:t>maes</a:t>
            </a:r>
            <a:r>
              <a:rPr lang="en-US" dirty="0"/>
              <a:t> ‘</a:t>
            </a:r>
            <a:r>
              <a:rPr lang="en-US" dirty="0" err="1"/>
              <a:t>Dysgu</a:t>
            </a:r>
            <a:r>
              <a:rPr lang="en-US" dirty="0"/>
              <a:t> </a:t>
            </a:r>
            <a:r>
              <a:rPr lang="en-US" dirty="0" err="1"/>
              <a:t>Cymraeg</a:t>
            </a:r>
            <a:r>
              <a:rPr lang="en-US" dirty="0"/>
              <a:t>’.</a:t>
            </a:r>
          </a:p>
          <a:p>
            <a:r>
              <a:rPr lang="en-US" dirty="0"/>
              <a:t>Mae </a:t>
            </a:r>
            <a:r>
              <a:rPr lang="en-US" dirty="0" err="1"/>
              <a:t>disgrifiad</a:t>
            </a:r>
            <a:r>
              <a:rPr lang="en-US" dirty="0"/>
              <a:t> </a:t>
            </a:r>
            <a:r>
              <a:rPr lang="en-US" dirty="0" err="1"/>
              <a:t>yn</a:t>
            </a:r>
            <a:r>
              <a:rPr lang="en-US" dirty="0"/>
              <a:t> </a:t>
            </a:r>
            <a:r>
              <a:rPr lang="en-US" dirty="0" err="1"/>
              <a:t>cydfynd</a:t>
            </a:r>
            <a:r>
              <a:rPr lang="en-US" dirty="0"/>
              <a:t> </a:t>
            </a:r>
            <a:r>
              <a:rPr lang="en-US" dirty="0" err="1"/>
              <a:t>â</a:t>
            </a:r>
            <a:r>
              <a:rPr lang="en-US" dirty="0"/>
              <a:t> </a:t>
            </a:r>
            <a:r>
              <a:rPr lang="en-US" dirty="0" err="1"/>
              <a:t>phob</a:t>
            </a:r>
            <a:r>
              <a:rPr lang="en-US" dirty="0"/>
              <a:t> </a:t>
            </a:r>
            <a:r>
              <a:rPr lang="en-US" dirty="0" err="1"/>
              <a:t>sgil</a:t>
            </a:r>
            <a:r>
              <a:rPr lang="en-US" dirty="0"/>
              <a:t> a </a:t>
            </a:r>
            <a:r>
              <a:rPr lang="en-US" dirty="0" err="1"/>
              <a:t>phob</a:t>
            </a:r>
            <a:r>
              <a:rPr lang="en-US" dirty="0"/>
              <a:t> </a:t>
            </a:r>
            <a:r>
              <a:rPr lang="en-US" dirty="0" err="1"/>
              <a:t>lefel</a:t>
            </a:r>
            <a:r>
              <a:rPr lang="en-US" dirty="0"/>
              <a:t>.</a:t>
            </a:r>
          </a:p>
        </p:txBody>
      </p:sp>
      <p:sp>
        <p:nvSpPr>
          <p:cNvPr id="4" name="Slide Number Placeholder 3"/>
          <p:cNvSpPr>
            <a:spLocks noGrp="1"/>
          </p:cNvSpPr>
          <p:nvPr>
            <p:ph type="sldNum" sz="quarter" idx="5"/>
          </p:nvPr>
        </p:nvSpPr>
        <p:spPr/>
        <p:txBody>
          <a:bodyPr/>
          <a:lstStyle/>
          <a:p>
            <a:fld id="{B879B01D-8EA0-5E4C-AC29-729A7D87D32A}" type="slidenum">
              <a:rPr lang="en-US" smtClean="0"/>
              <a:t>8</a:t>
            </a:fld>
            <a:endParaRPr lang="en-US"/>
          </a:p>
        </p:txBody>
      </p:sp>
    </p:spTree>
    <p:extLst>
      <p:ext uri="{BB962C8B-B14F-4D97-AF65-F5344CB8AC3E}">
        <p14:creationId xmlns:p14="http://schemas.microsoft.com/office/powerpoint/2010/main" val="25439124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Down the left hand side the language skills.</a:t>
            </a:r>
          </a:p>
          <a:p>
            <a:r>
              <a:rPr lang="en-US" dirty="0"/>
              <a:t>The language levels are across the top part of the table – these are levels used in Wales when referring to language acquisition.</a:t>
            </a:r>
          </a:p>
          <a:p>
            <a:endParaRPr lang="en-US" dirty="0"/>
          </a:p>
          <a:p>
            <a:r>
              <a:rPr lang="en-US" dirty="0"/>
              <a:t>Notice that there is one level specifically for Initial Teaching Education – PRE ENTRY,  because we do have student-teachers who have had no experience at all of the Welsh language.</a:t>
            </a:r>
          </a:p>
        </p:txBody>
      </p:sp>
      <p:sp>
        <p:nvSpPr>
          <p:cNvPr id="4" name="Slide Number Placeholder 3"/>
          <p:cNvSpPr>
            <a:spLocks noGrp="1"/>
          </p:cNvSpPr>
          <p:nvPr>
            <p:ph type="sldNum" sz="quarter" idx="5"/>
          </p:nvPr>
        </p:nvSpPr>
        <p:spPr/>
        <p:txBody>
          <a:bodyPr/>
          <a:lstStyle/>
          <a:p>
            <a:fld id="{B879B01D-8EA0-5E4C-AC29-729A7D87D32A}" type="slidenum">
              <a:rPr lang="en-US" smtClean="0"/>
              <a:t>9</a:t>
            </a:fld>
            <a:endParaRPr lang="en-US"/>
          </a:p>
        </p:txBody>
      </p:sp>
    </p:spTree>
    <p:extLst>
      <p:ext uri="{BB962C8B-B14F-4D97-AF65-F5344CB8AC3E}">
        <p14:creationId xmlns:p14="http://schemas.microsoft.com/office/powerpoint/2010/main" val="2375596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Mae </a:t>
            </a:r>
            <a:r>
              <a:rPr lang="en-US" dirty="0" err="1"/>
              <a:t>mantais</a:t>
            </a:r>
            <a:r>
              <a:rPr lang="en-US" dirty="0"/>
              <a:t> </a:t>
            </a:r>
            <a:r>
              <a:rPr lang="en-US" dirty="0" err="1"/>
              <a:t>gan</a:t>
            </a:r>
            <a:r>
              <a:rPr lang="en-US" dirty="0"/>
              <a:t> </a:t>
            </a:r>
            <a:r>
              <a:rPr lang="en-US" dirty="0" err="1"/>
              <a:t>fyfyrwyr</a:t>
            </a:r>
            <a:r>
              <a:rPr lang="en-US" dirty="0"/>
              <a:t> y </a:t>
            </a:r>
            <a:r>
              <a:rPr lang="en-US" dirty="0" err="1"/>
              <a:t>Drindod</a:t>
            </a:r>
            <a:r>
              <a:rPr lang="en-US" dirty="0"/>
              <a:t> </a:t>
            </a:r>
            <a:r>
              <a:rPr lang="en-US" dirty="0" err="1"/>
              <a:t>Dewi</a:t>
            </a:r>
            <a:r>
              <a:rPr lang="en-US" dirty="0"/>
              <a:t> Sant </a:t>
            </a:r>
            <a:r>
              <a:rPr lang="en-US" dirty="0" err="1"/>
              <a:t>gan</a:t>
            </a:r>
            <a:r>
              <a:rPr lang="en-US" dirty="0"/>
              <a:t> </a:t>
            </a:r>
            <a:r>
              <a:rPr lang="en-US" dirty="0" err="1"/>
              <a:t>fod</a:t>
            </a:r>
            <a:r>
              <a:rPr lang="en-US" dirty="0"/>
              <a:t> y </a:t>
            </a:r>
            <a:r>
              <a:rPr lang="en-US" dirty="0" err="1"/>
              <a:t>Fframwaith</a:t>
            </a:r>
            <a:r>
              <a:rPr lang="en-US" dirty="0"/>
              <a:t> </a:t>
            </a:r>
            <a:r>
              <a:rPr lang="en-US" dirty="0" err="1"/>
              <a:t>Cymwyseddau</a:t>
            </a:r>
            <a:r>
              <a:rPr lang="en-US" dirty="0"/>
              <a:t> </a:t>
            </a:r>
            <a:r>
              <a:rPr lang="en-US" dirty="0" err="1"/>
              <a:t>Iaith</a:t>
            </a:r>
            <a:r>
              <a:rPr lang="en-US" dirty="0"/>
              <a:t> </a:t>
            </a:r>
            <a:r>
              <a:rPr lang="en-US" dirty="0" err="1"/>
              <a:t>i</a:t>
            </a:r>
            <a:r>
              <a:rPr lang="en-US" dirty="0"/>
              <a:t> </a:t>
            </a:r>
            <a:r>
              <a:rPr lang="en-US" dirty="0" err="1"/>
              <a:t>Ymarferwyr</a:t>
            </a:r>
            <a:r>
              <a:rPr lang="en-US" dirty="0"/>
              <a:t> </a:t>
            </a:r>
            <a:r>
              <a:rPr lang="en-US" dirty="0" err="1"/>
              <a:t>Addysg</a:t>
            </a:r>
            <a:r>
              <a:rPr lang="en-US" dirty="0"/>
              <a:t> </a:t>
            </a:r>
            <a:r>
              <a:rPr lang="en-US" dirty="0" err="1"/>
              <a:t>wedi</a:t>
            </a:r>
            <a:r>
              <a:rPr lang="en-US" dirty="0"/>
              <a:t> </a:t>
            </a:r>
            <a:r>
              <a:rPr lang="en-US" dirty="0" err="1"/>
              <a:t>cael</a:t>
            </a:r>
            <a:r>
              <a:rPr lang="en-US" dirty="0"/>
              <a:t> </a:t>
            </a:r>
            <a:r>
              <a:rPr lang="en-US" dirty="0" err="1"/>
              <a:t>ei</a:t>
            </a:r>
            <a:r>
              <a:rPr lang="en-US" dirty="0"/>
              <a:t> </a:t>
            </a:r>
            <a:r>
              <a:rPr lang="en-US" dirty="0" err="1"/>
              <a:t>ysgrifennu</a:t>
            </a:r>
            <a:r>
              <a:rPr lang="en-US" dirty="0"/>
              <a:t> </a:t>
            </a:r>
            <a:r>
              <a:rPr lang="en-US" dirty="0" err="1"/>
              <a:t>yma</a:t>
            </a:r>
            <a:r>
              <a:rPr lang="en-US" dirty="0"/>
              <a:t> </a:t>
            </a:r>
            <a:r>
              <a:rPr lang="en-US" dirty="0" err="1"/>
              <a:t>yn</a:t>
            </a:r>
            <a:r>
              <a:rPr lang="en-US" dirty="0"/>
              <a:t> y </a:t>
            </a:r>
            <a:r>
              <a:rPr lang="en-US" dirty="0" err="1"/>
              <a:t>Drindod</a:t>
            </a:r>
            <a:r>
              <a:rPr lang="en-US" dirty="0"/>
              <a:t> </a:t>
            </a:r>
            <a:r>
              <a:rPr lang="en-US" dirty="0" err="1"/>
              <a:t>Dewi</a:t>
            </a:r>
            <a:r>
              <a:rPr lang="en-US" dirty="0"/>
              <a:t> Sant </a:t>
            </a:r>
            <a:r>
              <a:rPr lang="en-US" dirty="0" err="1"/>
              <a:t>gan</a:t>
            </a:r>
            <a:r>
              <a:rPr lang="en-US" dirty="0"/>
              <a:t> </a:t>
            </a:r>
            <a:r>
              <a:rPr lang="en-US" dirty="0" err="1"/>
              <a:t>dîm</a:t>
            </a:r>
            <a:r>
              <a:rPr lang="en-US" dirty="0"/>
              <a:t> </a:t>
            </a:r>
            <a:r>
              <a:rPr lang="en-US" dirty="0" err="1"/>
              <a:t>Rhagoriaith</a:t>
            </a:r>
            <a:r>
              <a:rPr lang="en-US" dirty="0"/>
              <a:t>, </a:t>
            </a:r>
            <a:r>
              <a:rPr lang="en-US" dirty="0" err="1"/>
              <a:t>ar</a:t>
            </a:r>
            <a:r>
              <a:rPr lang="en-US" dirty="0"/>
              <a:t> ran </a:t>
            </a:r>
            <a:r>
              <a:rPr lang="en-US" dirty="0" err="1"/>
              <a:t>Llywodraeth</a:t>
            </a:r>
            <a:r>
              <a:rPr lang="en-US" dirty="0"/>
              <a:t> </a:t>
            </a:r>
            <a:r>
              <a:rPr lang="en-US" dirty="0" err="1"/>
              <a:t>Cymru</a:t>
            </a:r>
            <a:r>
              <a:rPr lang="en-US" dirty="0"/>
              <a:t>.  </a:t>
            </a:r>
          </a:p>
          <a:p>
            <a:r>
              <a:rPr lang="en-US" dirty="0" err="1"/>
              <a:t>Ar</a:t>
            </a:r>
            <a:r>
              <a:rPr lang="en-US" dirty="0"/>
              <a:t> y </a:t>
            </a:r>
            <a:r>
              <a:rPr lang="en-US" dirty="0" err="1"/>
              <a:t>fersiwn</a:t>
            </a:r>
            <a:r>
              <a:rPr lang="en-US" dirty="0"/>
              <a:t> </a:t>
            </a:r>
            <a:r>
              <a:rPr lang="en-US" dirty="0" err="1"/>
              <a:t>wreiddiol</a:t>
            </a:r>
            <a:r>
              <a:rPr lang="en-US" dirty="0"/>
              <a:t> </a:t>
            </a:r>
            <a:r>
              <a:rPr lang="en-US" dirty="0" err="1"/>
              <a:t>mae</a:t>
            </a:r>
            <a:r>
              <a:rPr lang="en-US" dirty="0"/>
              <a:t> </a:t>
            </a:r>
            <a:r>
              <a:rPr lang="en-US" dirty="0" err="1"/>
              <a:t>esiamplau</a:t>
            </a:r>
            <a:r>
              <a:rPr lang="en-US" dirty="0"/>
              <a:t> </a:t>
            </a:r>
            <a:r>
              <a:rPr lang="en-US" dirty="0" err="1"/>
              <a:t>o’r</a:t>
            </a:r>
            <a:r>
              <a:rPr lang="en-US" dirty="0"/>
              <a:t> </a:t>
            </a:r>
            <a:r>
              <a:rPr lang="en-US" dirty="0" err="1"/>
              <a:t>lefelau</a:t>
            </a:r>
            <a:r>
              <a:rPr lang="en-US" dirty="0"/>
              <a:t> </a:t>
            </a:r>
            <a:r>
              <a:rPr lang="en-US" dirty="0" err="1"/>
              <a:t>ar</a:t>
            </a:r>
            <a:r>
              <a:rPr lang="en-US" dirty="0"/>
              <a:t> </a:t>
            </a:r>
            <a:r>
              <a:rPr lang="en-US" dirty="0" err="1"/>
              <a:t>waith</a:t>
            </a:r>
            <a:r>
              <a:rPr lang="en-US" dirty="0"/>
              <a:t> </a:t>
            </a:r>
            <a:r>
              <a:rPr lang="en-US" dirty="0" err="1"/>
              <a:t>ar</a:t>
            </a:r>
            <a:r>
              <a:rPr lang="en-US" dirty="0"/>
              <a:t> </a:t>
            </a:r>
            <a:r>
              <a:rPr lang="en-US" dirty="0" err="1"/>
              <a:t>lawr</a:t>
            </a:r>
            <a:r>
              <a:rPr lang="en-US" dirty="0"/>
              <a:t> </a:t>
            </a:r>
            <a:r>
              <a:rPr lang="en-US" dirty="0" err="1"/>
              <a:t>dosbarth</a:t>
            </a:r>
            <a:r>
              <a:rPr lang="en-US" dirty="0"/>
              <a:t>.</a:t>
            </a:r>
          </a:p>
        </p:txBody>
      </p:sp>
      <p:sp>
        <p:nvSpPr>
          <p:cNvPr id="4" name="Slide Number Placeholder 3"/>
          <p:cNvSpPr>
            <a:spLocks noGrp="1"/>
          </p:cNvSpPr>
          <p:nvPr>
            <p:ph type="sldNum" sz="quarter" idx="5"/>
          </p:nvPr>
        </p:nvSpPr>
        <p:spPr/>
        <p:txBody>
          <a:bodyPr/>
          <a:lstStyle/>
          <a:p>
            <a:fld id="{B879B01D-8EA0-5E4C-AC29-729A7D87D32A}" type="slidenum">
              <a:rPr lang="en-US" smtClean="0"/>
              <a:t>10</a:t>
            </a:fld>
            <a:endParaRPr lang="en-US"/>
          </a:p>
        </p:txBody>
      </p:sp>
    </p:spTree>
    <p:extLst>
      <p:ext uri="{BB962C8B-B14F-4D97-AF65-F5344CB8AC3E}">
        <p14:creationId xmlns:p14="http://schemas.microsoft.com/office/powerpoint/2010/main" val="5024594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Grwpiau</a:t>
            </a:r>
            <a:r>
              <a:rPr lang="en-US" dirty="0"/>
              <a:t> </a:t>
            </a:r>
            <a:r>
              <a:rPr lang="en-US" dirty="0" err="1"/>
              <a:t>Cyfrwng</a:t>
            </a:r>
            <a:r>
              <a:rPr lang="en-US" dirty="0"/>
              <a:t> </a:t>
            </a:r>
            <a:r>
              <a:rPr lang="en-US" dirty="0" err="1"/>
              <a:t>Cymraeg</a:t>
            </a:r>
            <a:r>
              <a:rPr lang="en-US" dirty="0"/>
              <a:t> </a:t>
            </a:r>
            <a:r>
              <a:rPr lang="en-US" dirty="0" err="1"/>
              <a:t>i</a:t>
            </a:r>
            <a:r>
              <a:rPr lang="en-US" dirty="0"/>
              <a:t> </a:t>
            </a:r>
            <a:r>
              <a:rPr lang="en-US" dirty="0" err="1"/>
              <a:t>anelu</a:t>
            </a:r>
            <a:r>
              <a:rPr lang="en-US" dirty="0"/>
              <a:t> am </a:t>
            </a:r>
            <a:r>
              <a:rPr lang="en-US" dirty="0" err="1"/>
              <a:t>lefelau</a:t>
            </a:r>
            <a:r>
              <a:rPr lang="en-US" dirty="0"/>
              <a:t> UWCH a HYFEDREDD</a:t>
            </a:r>
          </a:p>
        </p:txBody>
      </p:sp>
      <p:sp>
        <p:nvSpPr>
          <p:cNvPr id="4" name="Slide Number Placeholder 3"/>
          <p:cNvSpPr>
            <a:spLocks noGrp="1"/>
          </p:cNvSpPr>
          <p:nvPr>
            <p:ph type="sldNum" sz="quarter" idx="5"/>
          </p:nvPr>
        </p:nvSpPr>
        <p:spPr/>
        <p:txBody>
          <a:bodyPr/>
          <a:lstStyle/>
          <a:p>
            <a:fld id="{B879B01D-8EA0-5E4C-AC29-729A7D87D32A}" type="slidenum">
              <a:rPr lang="en-US" smtClean="0"/>
              <a:t>11</a:t>
            </a:fld>
            <a:endParaRPr lang="en-US"/>
          </a:p>
        </p:txBody>
      </p:sp>
    </p:spTree>
    <p:extLst>
      <p:ext uri="{BB962C8B-B14F-4D97-AF65-F5344CB8AC3E}">
        <p14:creationId xmlns:p14="http://schemas.microsoft.com/office/powerpoint/2010/main" val="41434502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879B01D-8EA0-5E4C-AC29-729A7D87D32A}" type="slidenum">
              <a:rPr lang="en-US" smtClean="0"/>
              <a:t>12</a:t>
            </a:fld>
            <a:endParaRPr lang="en-US"/>
          </a:p>
        </p:txBody>
      </p:sp>
    </p:spTree>
    <p:extLst>
      <p:ext uri="{BB962C8B-B14F-4D97-AF65-F5344CB8AC3E}">
        <p14:creationId xmlns:p14="http://schemas.microsoft.com/office/powerpoint/2010/main" val="29882333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Bydd</a:t>
            </a:r>
            <a:r>
              <a:rPr lang="en-US" dirty="0"/>
              <a:t> </a:t>
            </a:r>
            <a:r>
              <a:rPr lang="en-US" dirty="0" err="1"/>
              <a:t>pob</a:t>
            </a:r>
            <a:r>
              <a:rPr lang="en-US" dirty="0"/>
              <a:t> </a:t>
            </a:r>
            <a:r>
              <a:rPr lang="en-US" dirty="0" err="1"/>
              <a:t>myfyriwr</a:t>
            </a:r>
            <a:r>
              <a:rPr lang="en-US" dirty="0"/>
              <a:t> </a:t>
            </a:r>
            <a:r>
              <a:rPr lang="en-US" dirty="0" err="1"/>
              <a:t>yn</a:t>
            </a:r>
            <a:r>
              <a:rPr lang="en-US" dirty="0"/>
              <a:t> </a:t>
            </a:r>
            <a:r>
              <a:rPr lang="en-US" dirty="0" err="1"/>
              <a:t>derbyn</a:t>
            </a:r>
            <a:r>
              <a:rPr lang="en-US" dirty="0"/>
              <a:t> </a:t>
            </a:r>
            <a:r>
              <a:rPr lang="en-US" dirty="0" err="1"/>
              <a:t>lefel</a:t>
            </a:r>
            <a:r>
              <a:rPr lang="en-US" dirty="0"/>
              <a:t> am bob </a:t>
            </a:r>
            <a:r>
              <a:rPr lang="en-US" dirty="0" err="1"/>
              <a:t>sgil</a:t>
            </a:r>
            <a:r>
              <a:rPr lang="en-US" dirty="0"/>
              <a:t> </a:t>
            </a:r>
            <a:r>
              <a:rPr lang="en-US" dirty="0" err="1"/>
              <a:t>iaith</a:t>
            </a:r>
            <a:r>
              <a:rPr lang="en-US" dirty="0"/>
              <a:t> – </a:t>
            </a:r>
            <a:r>
              <a:rPr lang="en-US" dirty="0" err="1"/>
              <a:t>Llafar</a:t>
            </a:r>
            <a:r>
              <a:rPr lang="en-US" dirty="0"/>
              <a:t>, </a:t>
            </a:r>
            <a:r>
              <a:rPr lang="en-US" dirty="0" err="1"/>
              <a:t>Gwrando</a:t>
            </a:r>
            <a:r>
              <a:rPr lang="en-US" dirty="0"/>
              <a:t>, </a:t>
            </a:r>
            <a:r>
              <a:rPr lang="en-US" dirty="0" err="1"/>
              <a:t>Darllen</a:t>
            </a:r>
            <a:r>
              <a:rPr lang="en-US" dirty="0"/>
              <a:t> ac </a:t>
            </a:r>
            <a:r>
              <a:rPr lang="en-US" dirty="0" err="1"/>
              <a:t>Ysgrifennu</a:t>
            </a:r>
            <a:r>
              <a:rPr lang="en-US" dirty="0"/>
              <a:t>  </a:t>
            </a:r>
            <a:r>
              <a:rPr lang="en-US" dirty="0" err="1"/>
              <a:t>Ond</a:t>
            </a:r>
            <a:r>
              <a:rPr lang="en-US" dirty="0"/>
              <a:t> </a:t>
            </a:r>
            <a:r>
              <a:rPr lang="en-US" dirty="0" err="1"/>
              <a:t>hefyd</a:t>
            </a:r>
            <a:r>
              <a:rPr lang="en-US" dirty="0"/>
              <a:t> am </a:t>
            </a:r>
            <a:r>
              <a:rPr lang="en-US" dirty="0" err="1"/>
              <a:t>eu</a:t>
            </a:r>
            <a:r>
              <a:rPr lang="en-US" dirty="0"/>
              <a:t> </a:t>
            </a:r>
            <a:r>
              <a:rPr lang="en-US" dirty="0" err="1"/>
              <a:t>gallu</a:t>
            </a:r>
            <a:r>
              <a:rPr lang="en-US" dirty="0"/>
              <a:t> </a:t>
            </a:r>
            <a:r>
              <a:rPr lang="en-US" dirty="0" err="1"/>
              <a:t>i</a:t>
            </a:r>
            <a:r>
              <a:rPr lang="en-US" dirty="0"/>
              <a:t> </a:t>
            </a:r>
            <a:r>
              <a:rPr lang="en-US" dirty="0" err="1"/>
              <a:t>addysgu</a:t>
            </a:r>
            <a:r>
              <a:rPr lang="en-US" dirty="0"/>
              <a:t> a </a:t>
            </a:r>
            <a:r>
              <a:rPr lang="en-US" dirty="0" err="1"/>
              <a:t>dysgu</a:t>
            </a:r>
            <a:r>
              <a:rPr lang="en-US" dirty="0"/>
              <a:t> </a:t>
            </a:r>
            <a:r>
              <a:rPr lang="en-US" dirty="0" err="1"/>
              <a:t>iaith</a:t>
            </a:r>
            <a:r>
              <a:rPr lang="en-US" dirty="0"/>
              <a:t> </a:t>
            </a:r>
            <a:r>
              <a:rPr lang="en-US" dirty="0" err="1"/>
              <a:t>ar</a:t>
            </a:r>
            <a:r>
              <a:rPr lang="en-US" dirty="0"/>
              <a:t> </a:t>
            </a:r>
            <a:r>
              <a:rPr lang="en-US" dirty="0" err="1"/>
              <a:t>lawr</a:t>
            </a:r>
            <a:r>
              <a:rPr lang="en-US" dirty="0"/>
              <a:t> y </a:t>
            </a:r>
            <a:r>
              <a:rPr lang="en-US" dirty="0" err="1"/>
              <a:t>dosbarth</a:t>
            </a:r>
            <a:r>
              <a:rPr lang="en-US" dirty="0"/>
              <a:t>.  Un </a:t>
            </a:r>
            <a:r>
              <a:rPr lang="en-US" dirty="0" err="1"/>
              <a:t>o’r</a:t>
            </a:r>
            <a:r>
              <a:rPr lang="en-US" dirty="0"/>
              <a:t> </a:t>
            </a:r>
            <a:r>
              <a:rPr lang="en-US" dirty="0" err="1"/>
              <a:t>ffyrdd</a:t>
            </a:r>
            <a:r>
              <a:rPr lang="en-US" dirty="0"/>
              <a:t> </a:t>
            </a:r>
            <a:r>
              <a:rPr lang="en-US" dirty="0" err="1"/>
              <a:t>gorau</a:t>
            </a:r>
            <a:r>
              <a:rPr lang="en-US" dirty="0"/>
              <a:t> o </a:t>
            </a:r>
            <a:r>
              <a:rPr lang="en-US" dirty="0" err="1"/>
              <a:t>asesu</a:t>
            </a:r>
            <a:r>
              <a:rPr lang="en-US" dirty="0"/>
              <a:t> </a:t>
            </a:r>
            <a:r>
              <a:rPr lang="en-US" dirty="0" err="1"/>
              <a:t>hyn</a:t>
            </a:r>
            <a:r>
              <a:rPr lang="en-US" dirty="0"/>
              <a:t> </a:t>
            </a:r>
            <a:r>
              <a:rPr lang="en-US" dirty="0" err="1"/>
              <a:t>ydy</a:t>
            </a:r>
            <a:r>
              <a:rPr lang="en-US" dirty="0"/>
              <a:t> </a:t>
            </a:r>
            <a:r>
              <a:rPr lang="en-US" dirty="0" err="1"/>
              <a:t>drwy</a:t>
            </a:r>
            <a:r>
              <a:rPr lang="en-US" dirty="0"/>
              <a:t> </a:t>
            </a:r>
            <a:r>
              <a:rPr lang="en-US" dirty="0" err="1"/>
              <a:t>recordio</a:t>
            </a:r>
            <a:r>
              <a:rPr lang="en-US" dirty="0"/>
              <a:t> </a:t>
            </a:r>
            <a:r>
              <a:rPr lang="en-US" dirty="0" err="1"/>
              <a:t>sesiwn</a:t>
            </a:r>
            <a:r>
              <a:rPr lang="en-US" dirty="0"/>
              <a:t> o </a:t>
            </a:r>
            <a:r>
              <a:rPr lang="en-US" dirty="0" err="1"/>
              <a:t>wers</a:t>
            </a:r>
            <a:r>
              <a:rPr lang="en-US" dirty="0"/>
              <a:t> </a:t>
            </a:r>
            <a:r>
              <a:rPr lang="en-US" dirty="0" err="1"/>
              <a:t>yn</a:t>
            </a:r>
            <a:r>
              <a:rPr lang="en-US" dirty="0"/>
              <a:t> </a:t>
            </a:r>
            <a:r>
              <a:rPr lang="en-US" dirty="0" err="1"/>
              <a:t>cael</a:t>
            </a:r>
            <a:r>
              <a:rPr lang="en-US" dirty="0"/>
              <a:t> </a:t>
            </a:r>
            <a:r>
              <a:rPr lang="en-US" dirty="0" err="1"/>
              <a:t>eu</a:t>
            </a:r>
            <a:r>
              <a:rPr lang="en-US" dirty="0"/>
              <a:t> </a:t>
            </a:r>
            <a:r>
              <a:rPr lang="en-US" dirty="0" err="1"/>
              <a:t>haddysgu</a:t>
            </a:r>
            <a:r>
              <a:rPr lang="en-US" dirty="0"/>
              <a:t> </a:t>
            </a:r>
            <a:r>
              <a:rPr lang="en-US" dirty="0" err="1"/>
              <a:t>ar</a:t>
            </a:r>
            <a:r>
              <a:rPr lang="en-US" dirty="0"/>
              <a:t> </a:t>
            </a:r>
            <a:r>
              <a:rPr lang="en-US" dirty="0" err="1"/>
              <a:t>lawr</a:t>
            </a:r>
            <a:r>
              <a:rPr lang="en-US" dirty="0"/>
              <a:t> </a:t>
            </a:r>
            <a:r>
              <a:rPr lang="en-US" dirty="0" err="1"/>
              <a:t>dosbarth</a:t>
            </a:r>
            <a:r>
              <a:rPr lang="en-US" dirty="0"/>
              <a:t>.</a:t>
            </a:r>
          </a:p>
        </p:txBody>
      </p:sp>
      <p:sp>
        <p:nvSpPr>
          <p:cNvPr id="4" name="Slide Number Placeholder 3"/>
          <p:cNvSpPr>
            <a:spLocks noGrp="1"/>
          </p:cNvSpPr>
          <p:nvPr>
            <p:ph type="sldNum" sz="quarter" idx="5"/>
          </p:nvPr>
        </p:nvSpPr>
        <p:spPr/>
        <p:txBody>
          <a:bodyPr/>
          <a:lstStyle/>
          <a:p>
            <a:fld id="{B879B01D-8EA0-5E4C-AC29-729A7D87D32A}" type="slidenum">
              <a:rPr lang="en-US" smtClean="0"/>
              <a:t>13</a:t>
            </a:fld>
            <a:endParaRPr lang="en-US"/>
          </a:p>
        </p:txBody>
      </p:sp>
    </p:spTree>
    <p:extLst>
      <p:ext uri="{BB962C8B-B14F-4D97-AF65-F5344CB8AC3E}">
        <p14:creationId xmlns:p14="http://schemas.microsoft.com/office/powerpoint/2010/main" val="16885937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879B01D-8EA0-5E4C-AC29-729A7D87D32A}" type="slidenum">
              <a:rPr lang="en-US" smtClean="0"/>
              <a:t>14</a:t>
            </a:fld>
            <a:endParaRPr lang="en-US"/>
          </a:p>
        </p:txBody>
      </p:sp>
    </p:spTree>
    <p:extLst>
      <p:ext uri="{BB962C8B-B14F-4D97-AF65-F5344CB8AC3E}">
        <p14:creationId xmlns:p14="http://schemas.microsoft.com/office/powerpoint/2010/main" val="19297024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Maybe, you noticed on the previous slide that it said “Welsh Government version”.  In Trinity St David’s we have the added bonus that the Welsh Language Competency Framework was written here on campus at Trinity St David’s by </a:t>
            </a:r>
            <a:r>
              <a:rPr lang="en-US" dirty="0" err="1"/>
              <a:t>Rhagoriaith</a:t>
            </a:r>
            <a:r>
              <a:rPr lang="en-US" dirty="0"/>
              <a:t> (the University’s Language Services Centre).</a:t>
            </a:r>
          </a:p>
          <a:p>
            <a:endParaRPr lang="en-US" dirty="0"/>
          </a:p>
          <a:p>
            <a:r>
              <a:rPr lang="en-US" dirty="0"/>
              <a:t>We have shared this version with you as well because there is an extra useful column where they can see examples of how you can use Welsh in class within your level of ability.</a:t>
            </a:r>
          </a:p>
        </p:txBody>
      </p:sp>
      <p:sp>
        <p:nvSpPr>
          <p:cNvPr id="4" name="Slide Number Placeholder 3"/>
          <p:cNvSpPr>
            <a:spLocks noGrp="1"/>
          </p:cNvSpPr>
          <p:nvPr>
            <p:ph type="sldNum" sz="quarter" idx="5"/>
          </p:nvPr>
        </p:nvSpPr>
        <p:spPr/>
        <p:txBody>
          <a:bodyPr/>
          <a:lstStyle/>
          <a:p>
            <a:fld id="{B879B01D-8EA0-5E4C-AC29-729A7D87D32A}" type="slidenum">
              <a:rPr lang="en-US" smtClean="0"/>
              <a:t>15</a:t>
            </a:fld>
            <a:endParaRPr lang="en-US"/>
          </a:p>
        </p:txBody>
      </p:sp>
    </p:spTree>
    <p:extLst>
      <p:ext uri="{BB962C8B-B14F-4D97-AF65-F5344CB8AC3E}">
        <p14:creationId xmlns:p14="http://schemas.microsoft.com/office/powerpoint/2010/main" val="40956138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 of these skills are at Foundation level.</a:t>
            </a:r>
          </a:p>
        </p:txBody>
      </p:sp>
      <p:sp>
        <p:nvSpPr>
          <p:cNvPr id="4" name="Slide Number Placeholder 3"/>
          <p:cNvSpPr>
            <a:spLocks noGrp="1"/>
          </p:cNvSpPr>
          <p:nvPr>
            <p:ph type="sldNum" sz="quarter" idx="5"/>
          </p:nvPr>
        </p:nvSpPr>
        <p:spPr/>
        <p:txBody>
          <a:bodyPr/>
          <a:lstStyle/>
          <a:p>
            <a:fld id="{B879B01D-8EA0-5E4C-AC29-729A7D87D32A}" type="slidenum">
              <a:rPr lang="en-US" smtClean="0"/>
              <a:t>16</a:t>
            </a:fld>
            <a:endParaRPr lang="en-US"/>
          </a:p>
        </p:txBody>
      </p:sp>
    </p:spTree>
    <p:extLst>
      <p:ext uri="{BB962C8B-B14F-4D97-AF65-F5344CB8AC3E}">
        <p14:creationId xmlns:p14="http://schemas.microsoft.com/office/powerpoint/2010/main" val="9380848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the beginning I mentioned that all student will be given a level for all 4 language skills AND for their “Teaching and Learning” skills – these levels are here again with descriptions for each level. </a:t>
            </a:r>
          </a:p>
        </p:txBody>
      </p:sp>
      <p:sp>
        <p:nvSpPr>
          <p:cNvPr id="4" name="Slide Number Placeholder 3"/>
          <p:cNvSpPr>
            <a:spLocks noGrp="1"/>
          </p:cNvSpPr>
          <p:nvPr>
            <p:ph type="sldNum" sz="quarter" idx="5"/>
          </p:nvPr>
        </p:nvSpPr>
        <p:spPr/>
        <p:txBody>
          <a:bodyPr/>
          <a:lstStyle/>
          <a:p>
            <a:fld id="{B879B01D-8EA0-5E4C-AC29-729A7D87D32A}" type="slidenum">
              <a:rPr lang="en-US" smtClean="0"/>
              <a:t>17</a:t>
            </a:fld>
            <a:endParaRPr lang="en-US"/>
          </a:p>
        </p:txBody>
      </p:sp>
    </p:spTree>
    <p:extLst>
      <p:ext uri="{BB962C8B-B14F-4D97-AF65-F5344CB8AC3E}">
        <p14:creationId xmlns:p14="http://schemas.microsoft.com/office/powerpoint/2010/main" val="41682504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Dyma</a:t>
            </a:r>
            <a:r>
              <a:rPr lang="en-US" dirty="0"/>
              <a:t> </a:t>
            </a:r>
            <a:r>
              <a:rPr lang="en-US" dirty="0" err="1"/>
              <a:t>fersiwn</a:t>
            </a:r>
            <a:r>
              <a:rPr lang="en-US" dirty="0"/>
              <a:t> y </a:t>
            </a:r>
            <a:r>
              <a:rPr lang="en-US" dirty="0" err="1"/>
              <a:t>Llywodraeth</a:t>
            </a:r>
            <a:endParaRPr lang="en-US" dirty="0"/>
          </a:p>
        </p:txBody>
      </p:sp>
      <p:sp>
        <p:nvSpPr>
          <p:cNvPr id="4" name="Slide Number Placeholder 3"/>
          <p:cNvSpPr>
            <a:spLocks noGrp="1"/>
          </p:cNvSpPr>
          <p:nvPr>
            <p:ph type="sldNum" sz="quarter" idx="5"/>
          </p:nvPr>
        </p:nvSpPr>
        <p:spPr/>
        <p:txBody>
          <a:bodyPr/>
          <a:lstStyle/>
          <a:p>
            <a:fld id="{B879B01D-8EA0-5E4C-AC29-729A7D87D32A}" type="slidenum">
              <a:rPr lang="en-US" smtClean="0"/>
              <a:t>18</a:t>
            </a:fld>
            <a:endParaRPr lang="en-US"/>
          </a:p>
        </p:txBody>
      </p:sp>
    </p:spTree>
    <p:extLst>
      <p:ext uri="{BB962C8B-B14F-4D97-AF65-F5344CB8AC3E}">
        <p14:creationId xmlns:p14="http://schemas.microsoft.com/office/powerpoint/2010/main" val="7263547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Bydd</a:t>
            </a:r>
            <a:r>
              <a:rPr lang="en-US" dirty="0"/>
              <a:t> y </a:t>
            </a:r>
            <a:r>
              <a:rPr lang="en-US" dirty="0" err="1"/>
              <a:t>daflen</a:t>
            </a:r>
            <a:r>
              <a:rPr lang="en-US" dirty="0"/>
              <a:t> hon </a:t>
            </a:r>
            <a:r>
              <a:rPr lang="en-US" dirty="0" err="1"/>
              <a:t>ar</a:t>
            </a:r>
            <a:r>
              <a:rPr lang="en-US" dirty="0"/>
              <a:t> y PDP.</a:t>
            </a:r>
          </a:p>
          <a:p>
            <a:r>
              <a:rPr lang="en-US" dirty="0"/>
              <a:t>Mae hi </a:t>
            </a:r>
            <a:r>
              <a:rPr lang="en-US" dirty="0" err="1"/>
              <a:t>ar</a:t>
            </a:r>
            <a:r>
              <a:rPr lang="en-US" dirty="0"/>
              <a:t> Moodle </a:t>
            </a:r>
            <a:r>
              <a:rPr lang="en-US" dirty="0" err="1"/>
              <a:t>hefyd</a:t>
            </a:r>
            <a:r>
              <a:rPr lang="en-US" dirty="0"/>
              <a:t> – </a:t>
            </a:r>
            <a:r>
              <a:rPr lang="en-US" dirty="0" err="1"/>
              <a:t>copi</a:t>
            </a:r>
            <a:r>
              <a:rPr lang="en-US" dirty="0"/>
              <a:t> PDF a </a:t>
            </a:r>
            <a:r>
              <a:rPr lang="en-US" dirty="0" err="1"/>
              <a:t>dogfen</a:t>
            </a:r>
            <a:r>
              <a:rPr lang="en-US" dirty="0"/>
              <a:t> Word.</a:t>
            </a:r>
          </a:p>
        </p:txBody>
      </p:sp>
      <p:sp>
        <p:nvSpPr>
          <p:cNvPr id="4" name="Slide Number Placeholder 3"/>
          <p:cNvSpPr>
            <a:spLocks noGrp="1"/>
          </p:cNvSpPr>
          <p:nvPr>
            <p:ph type="sldNum" sz="quarter" idx="5"/>
          </p:nvPr>
        </p:nvSpPr>
        <p:spPr/>
        <p:txBody>
          <a:bodyPr/>
          <a:lstStyle/>
          <a:p>
            <a:fld id="{B879B01D-8EA0-5E4C-AC29-729A7D87D32A}" type="slidenum">
              <a:rPr lang="en-US" smtClean="0"/>
              <a:t>21</a:t>
            </a:fld>
            <a:endParaRPr lang="en-US"/>
          </a:p>
        </p:txBody>
      </p:sp>
    </p:spTree>
    <p:extLst>
      <p:ext uri="{BB962C8B-B14F-4D97-AF65-F5344CB8AC3E}">
        <p14:creationId xmlns:p14="http://schemas.microsoft.com/office/powerpoint/2010/main" val="24267623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Bydd</a:t>
            </a:r>
            <a:r>
              <a:rPr lang="en-US" dirty="0"/>
              <a:t> y </a:t>
            </a:r>
            <a:r>
              <a:rPr lang="en-US" dirty="0" err="1"/>
              <a:t>daflen</a:t>
            </a:r>
            <a:r>
              <a:rPr lang="en-US" dirty="0"/>
              <a:t> hon </a:t>
            </a:r>
            <a:r>
              <a:rPr lang="en-US" dirty="0" err="1"/>
              <a:t>ar</a:t>
            </a:r>
            <a:r>
              <a:rPr lang="en-US" dirty="0"/>
              <a:t> y PDP.</a:t>
            </a:r>
          </a:p>
          <a:p>
            <a:r>
              <a:rPr lang="en-US" dirty="0"/>
              <a:t>Mae hi </a:t>
            </a:r>
            <a:r>
              <a:rPr lang="en-US" dirty="0" err="1"/>
              <a:t>ar</a:t>
            </a:r>
            <a:r>
              <a:rPr lang="en-US" dirty="0"/>
              <a:t> Moodle </a:t>
            </a:r>
            <a:r>
              <a:rPr lang="en-US" dirty="0" err="1"/>
              <a:t>hefyd</a:t>
            </a:r>
            <a:r>
              <a:rPr lang="en-US" dirty="0"/>
              <a:t> – </a:t>
            </a:r>
            <a:r>
              <a:rPr lang="en-US" dirty="0" err="1"/>
              <a:t>copi</a:t>
            </a:r>
            <a:r>
              <a:rPr lang="en-US" dirty="0"/>
              <a:t> PDF a </a:t>
            </a:r>
            <a:r>
              <a:rPr lang="en-US" dirty="0" err="1"/>
              <a:t>dogfen</a:t>
            </a:r>
            <a:r>
              <a:rPr lang="en-US" dirty="0"/>
              <a:t> Word.</a:t>
            </a:r>
          </a:p>
        </p:txBody>
      </p:sp>
      <p:sp>
        <p:nvSpPr>
          <p:cNvPr id="4" name="Slide Number Placeholder 3"/>
          <p:cNvSpPr>
            <a:spLocks noGrp="1"/>
          </p:cNvSpPr>
          <p:nvPr>
            <p:ph type="sldNum" sz="quarter" idx="5"/>
          </p:nvPr>
        </p:nvSpPr>
        <p:spPr/>
        <p:txBody>
          <a:bodyPr/>
          <a:lstStyle/>
          <a:p>
            <a:fld id="{B879B01D-8EA0-5E4C-AC29-729A7D87D32A}" type="slidenum">
              <a:rPr lang="en-US" smtClean="0"/>
              <a:t>22</a:t>
            </a:fld>
            <a:endParaRPr lang="en-US"/>
          </a:p>
        </p:txBody>
      </p:sp>
    </p:spTree>
    <p:extLst>
      <p:ext uri="{BB962C8B-B14F-4D97-AF65-F5344CB8AC3E}">
        <p14:creationId xmlns:p14="http://schemas.microsoft.com/office/powerpoint/2010/main" val="41907536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information was shared with students at the beginning of the term.</a:t>
            </a:r>
          </a:p>
        </p:txBody>
      </p:sp>
      <p:sp>
        <p:nvSpPr>
          <p:cNvPr id="4" name="Slide Number Placeholder 3"/>
          <p:cNvSpPr>
            <a:spLocks noGrp="1"/>
          </p:cNvSpPr>
          <p:nvPr>
            <p:ph type="sldNum" sz="quarter" idx="5"/>
          </p:nvPr>
        </p:nvSpPr>
        <p:spPr/>
        <p:txBody>
          <a:bodyPr/>
          <a:lstStyle/>
          <a:p>
            <a:fld id="{B879B01D-8EA0-5E4C-AC29-729A7D87D32A}" type="slidenum">
              <a:rPr lang="en-US" smtClean="0"/>
              <a:t>23</a:t>
            </a:fld>
            <a:endParaRPr lang="en-US"/>
          </a:p>
        </p:txBody>
      </p:sp>
    </p:spTree>
    <p:extLst>
      <p:ext uri="{BB962C8B-B14F-4D97-AF65-F5344CB8AC3E}">
        <p14:creationId xmlns:p14="http://schemas.microsoft.com/office/powerpoint/2010/main" val="423541804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information was shared with students at the beginning of the term.</a:t>
            </a:r>
          </a:p>
        </p:txBody>
      </p:sp>
      <p:sp>
        <p:nvSpPr>
          <p:cNvPr id="4" name="Slide Number Placeholder 3"/>
          <p:cNvSpPr>
            <a:spLocks noGrp="1"/>
          </p:cNvSpPr>
          <p:nvPr>
            <p:ph type="sldNum" sz="quarter" idx="5"/>
          </p:nvPr>
        </p:nvSpPr>
        <p:spPr/>
        <p:txBody>
          <a:bodyPr/>
          <a:lstStyle/>
          <a:p>
            <a:fld id="{B879B01D-8EA0-5E4C-AC29-729A7D87D32A}" type="slidenum">
              <a:rPr lang="en-US" smtClean="0"/>
              <a:t>24</a:t>
            </a:fld>
            <a:endParaRPr lang="en-US"/>
          </a:p>
        </p:txBody>
      </p:sp>
    </p:spTree>
    <p:extLst>
      <p:ext uri="{BB962C8B-B14F-4D97-AF65-F5344CB8AC3E}">
        <p14:creationId xmlns:p14="http://schemas.microsoft.com/office/powerpoint/2010/main" val="170733518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 </a:t>
            </a:r>
            <a:r>
              <a:rPr lang="en-US" dirty="0" err="1"/>
              <a:t>peth</a:t>
            </a:r>
            <a:r>
              <a:rPr lang="en-US" dirty="0"/>
              <a:t> </a:t>
            </a:r>
            <a:r>
              <a:rPr lang="en-US" dirty="0" err="1"/>
              <a:t>rydyn</a:t>
            </a:r>
            <a:r>
              <a:rPr lang="en-US" dirty="0"/>
              <a:t> </a:t>
            </a:r>
            <a:r>
              <a:rPr lang="en-US" dirty="0" err="1"/>
              <a:t>ni</a:t>
            </a:r>
            <a:r>
              <a:rPr lang="en-US" dirty="0"/>
              <a:t>, </a:t>
            </a:r>
            <a:r>
              <a:rPr lang="en-US" dirty="0" err="1"/>
              <a:t>fel</a:t>
            </a:r>
            <a:r>
              <a:rPr lang="en-US" dirty="0"/>
              <a:t> </a:t>
            </a:r>
            <a:r>
              <a:rPr lang="en-US" dirty="0" err="1"/>
              <a:t>tiwtoriaid</a:t>
            </a:r>
            <a:r>
              <a:rPr lang="en-US" dirty="0"/>
              <a:t>, </a:t>
            </a:r>
            <a:r>
              <a:rPr lang="en-US" dirty="0" err="1"/>
              <a:t>wedi</a:t>
            </a:r>
            <a:r>
              <a:rPr lang="en-US" dirty="0"/>
              <a:t> </a:t>
            </a:r>
            <a:r>
              <a:rPr lang="en-US" dirty="0" err="1"/>
              <a:t>gwneud</a:t>
            </a:r>
            <a:r>
              <a:rPr lang="en-US" dirty="0"/>
              <a:t> </a:t>
            </a:r>
            <a:r>
              <a:rPr lang="en-US" dirty="0" err="1"/>
              <a:t>eleni</a:t>
            </a:r>
            <a:r>
              <a:rPr lang="en-US" dirty="0"/>
              <a:t> </a:t>
            </a:r>
            <a:r>
              <a:rPr lang="en-US" dirty="0" err="1"/>
              <a:t>ydy</a:t>
            </a:r>
            <a:r>
              <a:rPr lang="en-US" dirty="0"/>
              <a:t> </a:t>
            </a:r>
            <a:r>
              <a:rPr lang="en-US" dirty="0" err="1"/>
              <a:t>paratoi</a:t>
            </a:r>
            <a:r>
              <a:rPr lang="en-US" dirty="0"/>
              <a:t> </a:t>
            </a:r>
            <a:r>
              <a:rPr lang="en-US" dirty="0" err="1"/>
              <a:t>canllaw</a:t>
            </a:r>
            <a:r>
              <a:rPr lang="en-US" dirty="0"/>
              <a:t> o </a:t>
            </a:r>
            <a:r>
              <a:rPr lang="en-US" dirty="0" err="1"/>
              <a:t>syniadau</a:t>
            </a:r>
            <a:r>
              <a:rPr lang="en-US" dirty="0"/>
              <a:t> POSIBL y </a:t>
            </a:r>
            <a:r>
              <a:rPr lang="en-US" dirty="0" err="1"/>
              <a:t>gallan</a:t>
            </a:r>
            <a:r>
              <a:rPr lang="en-US" dirty="0"/>
              <a:t> </a:t>
            </a:r>
            <a:r>
              <a:rPr lang="en-US" dirty="0" err="1"/>
              <a:t>nhw</a:t>
            </a:r>
            <a:r>
              <a:rPr lang="en-US" dirty="0"/>
              <a:t> </a:t>
            </a:r>
            <a:r>
              <a:rPr lang="en-US" dirty="0" err="1"/>
              <a:t>eu</a:t>
            </a:r>
            <a:r>
              <a:rPr lang="en-US" dirty="0"/>
              <a:t> </a:t>
            </a:r>
            <a:r>
              <a:rPr lang="en-US" dirty="0" err="1"/>
              <a:t>defnyddio</a:t>
            </a:r>
            <a:r>
              <a:rPr lang="en-US" dirty="0"/>
              <a:t> </a:t>
            </a:r>
            <a:r>
              <a:rPr lang="en-US" dirty="0" err="1"/>
              <a:t>fel</a:t>
            </a:r>
            <a:r>
              <a:rPr lang="en-US" dirty="0"/>
              <a:t> </a:t>
            </a:r>
            <a:r>
              <a:rPr lang="en-US" dirty="0" err="1"/>
              <a:t>tystiolaeth</a:t>
            </a:r>
            <a:r>
              <a:rPr lang="en-US" dirty="0"/>
              <a:t> </a:t>
            </a:r>
            <a:r>
              <a:rPr lang="en-US" dirty="0" err="1"/>
              <a:t>ar</a:t>
            </a:r>
            <a:r>
              <a:rPr lang="en-US" dirty="0"/>
              <a:t> </a:t>
            </a:r>
            <a:r>
              <a:rPr lang="en-US" dirty="0" err="1"/>
              <a:t>gyfer</a:t>
            </a:r>
            <a:r>
              <a:rPr lang="en-US" dirty="0"/>
              <a:t> </a:t>
            </a:r>
            <a:r>
              <a:rPr lang="en-US" dirty="0" err="1"/>
              <a:t>eu</a:t>
            </a:r>
            <a:r>
              <a:rPr lang="en-US" dirty="0"/>
              <a:t> </a:t>
            </a:r>
            <a:r>
              <a:rPr lang="en-US" dirty="0" err="1"/>
              <a:t>Portffolio</a:t>
            </a:r>
            <a:r>
              <a:rPr lang="en-US" dirty="0"/>
              <a:t>.</a:t>
            </a:r>
          </a:p>
          <a:p>
            <a:endParaRPr lang="en-US" dirty="0"/>
          </a:p>
          <a:p>
            <a:r>
              <a:rPr lang="en-US" dirty="0"/>
              <a:t>Mae </a:t>
            </a:r>
            <a:r>
              <a:rPr lang="en-US" dirty="0" err="1"/>
              <a:t>hyn</a:t>
            </a:r>
            <a:r>
              <a:rPr lang="en-US" dirty="0"/>
              <a:t> </a:t>
            </a:r>
            <a:r>
              <a:rPr lang="en-US" dirty="0" err="1"/>
              <a:t>yn</a:t>
            </a:r>
            <a:r>
              <a:rPr lang="en-US" dirty="0"/>
              <a:t> </a:t>
            </a:r>
            <a:r>
              <a:rPr lang="en-US" dirty="0" err="1"/>
              <a:t>dilyn</a:t>
            </a:r>
            <a:r>
              <a:rPr lang="en-US" dirty="0"/>
              <a:t> bod </a:t>
            </a:r>
            <a:r>
              <a:rPr lang="en-US" dirty="0" err="1"/>
              <a:t>yn</a:t>
            </a:r>
            <a:r>
              <a:rPr lang="en-US" dirty="0"/>
              <a:t> </a:t>
            </a:r>
            <a:r>
              <a:rPr lang="en-US" dirty="0" err="1"/>
              <a:t>rhan</a:t>
            </a:r>
            <a:r>
              <a:rPr lang="en-US" dirty="0"/>
              <a:t> </a:t>
            </a:r>
            <a:r>
              <a:rPr lang="en-US" dirty="0" err="1"/>
              <a:t>o’r</a:t>
            </a:r>
            <a:r>
              <a:rPr lang="en-US" dirty="0"/>
              <a:t> broses </a:t>
            </a:r>
            <a:r>
              <a:rPr lang="en-US" dirty="0" err="1"/>
              <a:t>gymedroli</a:t>
            </a:r>
            <a:r>
              <a:rPr lang="en-US" dirty="0"/>
              <a:t> </a:t>
            </a:r>
            <a:r>
              <a:rPr lang="en-US" dirty="0" err="1"/>
              <a:t>genedlaethol</a:t>
            </a:r>
            <a:r>
              <a:rPr lang="en-US" dirty="0"/>
              <a:t> a </a:t>
            </a:r>
            <a:r>
              <a:rPr lang="en-US" dirty="0" err="1"/>
              <a:t>rhannu</a:t>
            </a:r>
            <a:r>
              <a:rPr lang="en-US" dirty="0"/>
              <a:t> </a:t>
            </a:r>
            <a:r>
              <a:rPr lang="en-US" dirty="0" err="1"/>
              <a:t>arferion</a:t>
            </a:r>
            <a:r>
              <a:rPr lang="en-US" dirty="0"/>
              <a:t> da </a:t>
            </a:r>
            <a:r>
              <a:rPr lang="en-US" dirty="0" err="1"/>
              <a:t>gyda</a:t>
            </a:r>
            <a:r>
              <a:rPr lang="en-US" dirty="0"/>
              <a:t> </a:t>
            </a:r>
            <a:r>
              <a:rPr lang="en-US" dirty="0" err="1"/>
              <a:t>Chanolfannau</a:t>
            </a:r>
            <a:r>
              <a:rPr lang="en-US" dirty="0"/>
              <a:t> </a:t>
            </a:r>
            <a:r>
              <a:rPr lang="en-US" dirty="0" err="1"/>
              <a:t>Hyfforddi</a:t>
            </a:r>
            <a:r>
              <a:rPr lang="en-US" dirty="0"/>
              <a:t> </a:t>
            </a:r>
            <a:r>
              <a:rPr lang="en-US" dirty="0" err="1"/>
              <a:t>eraill</a:t>
            </a:r>
            <a:r>
              <a:rPr lang="en-US" dirty="0"/>
              <a:t>.</a:t>
            </a:r>
          </a:p>
          <a:p>
            <a:endParaRPr lang="en-US" dirty="0"/>
          </a:p>
          <a:p>
            <a:endParaRPr lang="en-US" dirty="0"/>
          </a:p>
          <a:p>
            <a:r>
              <a:rPr lang="en-US" dirty="0" err="1"/>
              <a:t>Bydd</a:t>
            </a:r>
            <a:r>
              <a:rPr lang="en-US" dirty="0"/>
              <a:t> </a:t>
            </a:r>
            <a:r>
              <a:rPr lang="en-US" dirty="0" err="1"/>
              <a:t>angen</a:t>
            </a:r>
            <a:r>
              <a:rPr lang="en-US" dirty="0"/>
              <a:t> </a:t>
            </a:r>
            <a:r>
              <a:rPr lang="en-US" dirty="0" err="1"/>
              <a:t>trafod</a:t>
            </a:r>
            <a:r>
              <a:rPr lang="en-US" dirty="0"/>
              <a:t> y </a:t>
            </a:r>
            <a:r>
              <a:rPr lang="en-US" dirty="0" err="1"/>
              <a:t>syniadau</a:t>
            </a:r>
            <a:r>
              <a:rPr lang="en-US" dirty="0"/>
              <a:t> </a:t>
            </a:r>
            <a:r>
              <a:rPr lang="en-US" dirty="0" err="1"/>
              <a:t>hyn</a:t>
            </a:r>
            <a:r>
              <a:rPr lang="en-US" dirty="0"/>
              <a:t> </a:t>
            </a:r>
            <a:r>
              <a:rPr lang="en-US" dirty="0" err="1"/>
              <a:t>gyda’r</a:t>
            </a:r>
            <a:r>
              <a:rPr lang="en-US" dirty="0"/>
              <a:t> </a:t>
            </a:r>
            <a:r>
              <a:rPr lang="en-US" dirty="0" err="1"/>
              <a:t>myfyrwyr</a:t>
            </a:r>
            <a:r>
              <a:rPr lang="en-US" dirty="0"/>
              <a:t> – </a:t>
            </a:r>
            <a:r>
              <a:rPr lang="en-US" dirty="0" err="1"/>
              <a:t>oes</a:t>
            </a:r>
            <a:r>
              <a:rPr lang="en-US" dirty="0"/>
              <a:t> </a:t>
            </a:r>
            <a:r>
              <a:rPr lang="en-US" dirty="0" err="1"/>
              <a:t>cyfle</a:t>
            </a:r>
            <a:r>
              <a:rPr lang="en-US" dirty="0"/>
              <a:t> </a:t>
            </a:r>
            <a:r>
              <a:rPr lang="en-US" dirty="0" err="1"/>
              <a:t>wedi</a:t>
            </a:r>
            <a:r>
              <a:rPr lang="en-US" dirty="0"/>
              <a:t> bod </a:t>
            </a:r>
            <a:r>
              <a:rPr lang="en-US" dirty="0" err="1"/>
              <a:t>i</a:t>
            </a:r>
            <a:r>
              <a:rPr lang="en-US" dirty="0"/>
              <a:t> </a:t>
            </a:r>
            <a:r>
              <a:rPr lang="en-US" dirty="0" err="1"/>
              <a:t>wneud</a:t>
            </a:r>
            <a:r>
              <a:rPr lang="en-US" dirty="0"/>
              <a:t> </a:t>
            </a:r>
            <a:r>
              <a:rPr lang="en-US" dirty="0" err="1"/>
              <a:t>ambell</a:t>
            </a:r>
            <a:r>
              <a:rPr lang="en-US" dirty="0"/>
              <a:t> </a:t>
            </a:r>
            <a:r>
              <a:rPr lang="en-US" dirty="0" err="1"/>
              <a:t>dasg</a:t>
            </a:r>
            <a:r>
              <a:rPr lang="en-US" dirty="0"/>
              <a:t> </a:t>
            </a:r>
            <a:r>
              <a:rPr lang="en-US" dirty="0" err="1"/>
              <a:t>addas</a:t>
            </a:r>
            <a:r>
              <a:rPr lang="en-US" dirty="0"/>
              <a:t> </a:t>
            </a:r>
            <a:r>
              <a:rPr lang="en-US" dirty="0" err="1"/>
              <a:t>yn</a:t>
            </a:r>
            <a:r>
              <a:rPr lang="en-US" dirty="0"/>
              <a:t> y </a:t>
            </a:r>
            <a:r>
              <a:rPr lang="en-US" dirty="0" err="1"/>
              <a:t>darlithoedd</a:t>
            </a:r>
            <a:r>
              <a:rPr lang="en-US" dirty="0"/>
              <a:t>?</a:t>
            </a:r>
          </a:p>
          <a:p>
            <a:endParaRPr lang="en-US" dirty="0"/>
          </a:p>
          <a:p>
            <a:r>
              <a:rPr lang="en-US" dirty="0" err="1"/>
              <a:t>Mae’r</a:t>
            </a:r>
            <a:r>
              <a:rPr lang="en-US" dirty="0"/>
              <a:t> </a:t>
            </a:r>
            <a:r>
              <a:rPr lang="en-US" dirty="0" err="1"/>
              <a:t>ddogfen</a:t>
            </a:r>
            <a:r>
              <a:rPr lang="en-US" dirty="0"/>
              <a:t> hon </a:t>
            </a:r>
            <a:r>
              <a:rPr lang="en-US" dirty="0" err="1"/>
              <a:t>ar</a:t>
            </a:r>
            <a:r>
              <a:rPr lang="en-US" dirty="0"/>
              <a:t> Moodle. </a:t>
            </a:r>
          </a:p>
        </p:txBody>
      </p:sp>
      <p:sp>
        <p:nvSpPr>
          <p:cNvPr id="4" name="Slide Number Placeholder 3"/>
          <p:cNvSpPr>
            <a:spLocks noGrp="1"/>
          </p:cNvSpPr>
          <p:nvPr>
            <p:ph type="sldNum" sz="quarter" idx="5"/>
          </p:nvPr>
        </p:nvSpPr>
        <p:spPr/>
        <p:txBody>
          <a:bodyPr/>
          <a:lstStyle/>
          <a:p>
            <a:fld id="{B879B01D-8EA0-5E4C-AC29-729A7D87D32A}" type="slidenum">
              <a:rPr lang="en-US" smtClean="0"/>
              <a:t>25</a:t>
            </a:fld>
            <a:endParaRPr lang="en-US"/>
          </a:p>
        </p:txBody>
      </p:sp>
    </p:spTree>
    <p:extLst>
      <p:ext uri="{BB962C8B-B14F-4D97-AF65-F5344CB8AC3E}">
        <p14:creationId xmlns:p14="http://schemas.microsoft.com/office/powerpoint/2010/main" val="329695078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One additional resource that we have shared with all PGCE and BA students is a guide of possible ideas of teaching and learning activities to best evidence a particular skill.  This is just a guide, of course!</a:t>
            </a:r>
          </a:p>
          <a:p>
            <a:pPr marL="0" lvl="0" indent="0" algn="l" rtl="0">
              <a:spcBef>
                <a:spcPts val="0"/>
              </a:spcBef>
              <a:spcAft>
                <a:spcPts val="0"/>
              </a:spcAft>
              <a:buNone/>
            </a:pPr>
            <a:endParaRPr lang="en-GB" dirty="0"/>
          </a:p>
          <a:p>
            <a:pPr marL="0" lvl="0" indent="0" algn="l" rtl="0">
              <a:spcBef>
                <a:spcPts val="0"/>
              </a:spcBef>
              <a:spcAft>
                <a:spcPts val="0"/>
              </a:spcAft>
              <a:buNone/>
            </a:pPr>
            <a:r>
              <a:rPr lang="en-GB" dirty="0" err="1"/>
              <a:t>Grwp</a:t>
            </a:r>
            <a:r>
              <a:rPr lang="en-GB" dirty="0"/>
              <a:t> Mari: Pre-entry and Entry levels</a:t>
            </a:r>
          </a:p>
          <a:p>
            <a:pPr marL="0" lvl="0" indent="0" algn="l" rtl="0">
              <a:spcBef>
                <a:spcPts val="0"/>
              </a:spcBef>
              <a:spcAft>
                <a:spcPts val="0"/>
              </a:spcAft>
              <a:buNone/>
            </a:pPr>
            <a:endParaRPr lang="en-GB" dirty="0"/>
          </a:p>
          <a:p>
            <a:pPr marL="0" lvl="0" indent="0" algn="l" rtl="0">
              <a:spcBef>
                <a:spcPts val="0"/>
              </a:spcBef>
              <a:spcAft>
                <a:spcPts val="0"/>
              </a:spcAft>
              <a:buNone/>
            </a:pPr>
            <a:r>
              <a:rPr lang="en-GB" dirty="0" err="1"/>
              <a:t>Grwp</a:t>
            </a:r>
            <a:r>
              <a:rPr lang="en-GB" dirty="0"/>
              <a:t> Nia: Entry</a:t>
            </a:r>
          </a:p>
          <a:p>
            <a:pPr marL="0" lvl="0" indent="0" algn="l" rtl="0">
              <a:spcBef>
                <a:spcPts val="0"/>
              </a:spcBef>
              <a:spcAft>
                <a:spcPts val="0"/>
              </a:spcAft>
              <a:buNone/>
            </a:pPr>
            <a:endParaRPr lang="en-GB" dirty="0"/>
          </a:p>
          <a:p>
            <a:pPr marL="0" lvl="0" indent="0" algn="l" rtl="0">
              <a:spcBef>
                <a:spcPts val="0"/>
              </a:spcBef>
              <a:spcAft>
                <a:spcPts val="0"/>
              </a:spcAft>
              <a:buNone/>
            </a:pPr>
            <a:r>
              <a:rPr lang="en-GB" dirty="0" err="1"/>
              <a:t>Grwp</a:t>
            </a:r>
            <a:r>
              <a:rPr lang="en-GB" dirty="0"/>
              <a:t> </a:t>
            </a:r>
            <a:r>
              <a:rPr lang="en-GB" dirty="0" err="1"/>
              <a:t>Catrin</a:t>
            </a:r>
            <a:r>
              <a:rPr lang="en-GB" dirty="0"/>
              <a:t> / Julia: Entry and Foundation levels</a:t>
            </a:r>
          </a:p>
          <a:p>
            <a:pPr marL="0" lvl="0" indent="0" algn="l" rtl="0">
              <a:spcBef>
                <a:spcPts val="0"/>
              </a:spcBef>
              <a:spcAft>
                <a:spcPts val="0"/>
              </a:spcAft>
              <a:buNone/>
            </a:pPr>
            <a:endParaRPr lang="en-GB" dirty="0"/>
          </a:p>
          <a:p>
            <a:pPr marL="0" lvl="0" indent="0" algn="l" rtl="0">
              <a:spcBef>
                <a:spcPts val="0"/>
              </a:spcBef>
              <a:spcAft>
                <a:spcPts val="0"/>
              </a:spcAft>
              <a:buNone/>
            </a:pPr>
            <a:r>
              <a:rPr lang="en-GB" dirty="0"/>
              <a:t>This resource is on Moodle</a:t>
            </a:r>
          </a:p>
          <a:p>
            <a:pPr marL="0" lvl="0" indent="0" algn="l" rtl="0">
              <a:spcBef>
                <a:spcPts val="0"/>
              </a:spcBef>
              <a:spcAft>
                <a:spcPts val="0"/>
              </a:spcAft>
              <a:buNone/>
            </a:pPr>
            <a:endParaRPr dirty="0"/>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22389043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8737932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57255479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Mae’r</a:t>
            </a:r>
            <a:r>
              <a:rPr lang="en-US" dirty="0"/>
              <a:t> </a:t>
            </a:r>
            <a:r>
              <a:rPr lang="en-US" dirty="0" err="1"/>
              <a:t>holl</a:t>
            </a:r>
            <a:r>
              <a:rPr lang="en-US" dirty="0"/>
              <a:t> </a:t>
            </a:r>
            <a:r>
              <a:rPr lang="en-US" dirty="0" err="1"/>
              <a:t>ddogfennau</a:t>
            </a:r>
            <a:r>
              <a:rPr lang="en-US" dirty="0"/>
              <a:t> </a:t>
            </a:r>
            <a:r>
              <a:rPr lang="en-US" dirty="0" err="1"/>
              <a:t>perthansol</a:t>
            </a:r>
            <a:r>
              <a:rPr lang="en-US" dirty="0"/>
              <a:t> </a:t>
            </a:r>
            <a:r>
              <a:rPr lang="en-US" dirty="0" err="1"/>
              <a:t>ar</a:t>
            </a:r>
            <a:r>
              <a:rPr lang="en-US" dirty="0"/>
              <a:t> Moodle.</a:t>
            </a:r>
          </a:p>
          <a:p>
            <a:endParaRPr lang="en-US" dirty="0"/>
          </a:p>
          <a:p>
            <a:r>
              <a:rPr lang="en-US" dirty="0"/>
              <a:t>All the relevant information are also on Moodle.</a:t>
            </a:r>
          </a:p>
        </p:txBody>
      </p:sp>
      <p:sp>
        <p:nvSpPr>
          <p:cNvPr id="4" name="Slide Number Placeholder 3"/>
          <p:cNvSpPr>
            <a:spLocks noGrp="1"/>
          </p:cNvSpPr>
          <p:nvPr>
            <p:ph type="sldNum" sz="quarter" idx="5"/>
          </p:nvPr>
        </p:nvSpPr>
        <p:spPr/>
        <p:txBody>
          <a:bodyPr/>
          <a:lstStyle/>
          <a:p>
            <a:fld id="{B879B01D-8EA0-5E4C-AC29-729A7D87D32A}" type="slidenum">
              <a:rPr lang="en-US" smtClean="0"/>
              <a:t>31</a:t>
            </a:fld>
            <a:endParaRPr lang="en-US"/>
          </a:p>
        </p:txBody>
      </p:sp>
    </p:spTree>
    <p:extLst>
      <p:ext uri="{BB962C8B-B14F-4D97-AF65-F5344CB8AC3E}">
        <p14:creationId xmlns:p14="http://schemas.microsoft.com/office/powerpoint/2010/main" val="225934698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Mae’r</a:t>
            </a:r>
            <a:r>
              <a:rPr lang="en-US" dirty="0"/>
              <a:t> </a:t>
            </a:r>
            <a:r>
              <a:rPr lang="en-US" dirty="0" err="1"/>
              <a:t>holl</a:t>
            </a:r>
            <a:r>
              <a:rPr lang="en-US" dirty="0"/>
              <a:t> </a:t>
            </a:r>
            <a:r>
              <a:rPr lang="en-US" dirty="0" err="1"/>
              <a:t>ddogfennau</a:t>
            </a:r>
            <a:r>
              <a:rPr lang="en-US" dirty="0"/>
              <a:t> </a:t>
            </a:r>
            <a:r>
              <a:rPr lang="en-US" dirty="0" err="1"/>
              <a:t>perthansol</a:t>
            </a:r>
            <a:r>
              <a:rPr lang="en-US" dirty="0"/>
              <a:t> </a:t>
            </a:r>
            <a:r>
              <a:rPr lang="en-US" dirty="0" err="1"/>
              <a:t>ar</a:t>
            </a:r>
            <a:r>
              <a:rPr lang="en-US" dirty="0"/>
              <a:t> Moodle.</a:t>
            </a:r>
          </a:p>
          <a:p>
            <a:endParaRPr lang="en-US" dirty="0"/>
          </a:p>
          <a:p>
            <a:r>
              <a:rPr lang="en-US" dirty="0"/>
              <a:t>All the relevant information are also on Moodle.</a:t>
            </a:r>
          </a:p>
        </p:txBody>
      </p:sp>
      <p:sp>
        <p:nvSpPr>
          <p:cNvPr id="4" name="Slide Number Placeholder 3"/>
          <p:cNvSpPr>
            <a:spLocks noGrp="1"/>
          </p:cNvSpPr>
          <p:nvPr>
            <p:ph type="sldNum" sz="quarter" idx="5"/>
          </p:nvPr>
        </p:nvSpPr>
        <p:spPr/>
        <p:txBody>
          <a:bodyPr/>
          <a:lstStyle/>
          <a:p>
            <a:fld id="{B879B01D-8EA0-5E4C-AC29-729A7D87D32A}" type="slidenum">
              <a:rPr lang="en-US" smtClean="0"/>
              <a:t>32</a:t>
            </a:fld>
            <a:endParaRPr lang="en-US"/>
          </a:p>
        </p:txBody>
      </p:sp>
    </p:spTree>
    <p:extLst>
      <p:ext uri="{BB962C8B-B14F-4D97-AF65-F5344CB8AC3E}">
        <p14:creationId xmlns:p14="http://schemas.microsoft.com/office/powerpoint/2010/main" val="40439058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879B01D-8EA0-5E4C-AC29-729A7D87D32A}" type="slidenum">
              <a:rPr lang="en-US" smtClean="0"/>
              <a:t>33</a:t>
            </a:fld>
            <a:endParaRPr lang="en-US"/>
          </a:p>
        </p:txBody>
      </p:sp>
    </p:spTree>
    <p:extLst>
      <p:ext uri="{BB962C8B-B14F-4D97-AF65-F5344CB8AC3E}">
        <p14:creationId xmlns:p14="http://schemas.microsoft.com/office/powerpoint/2010/main" val="188170045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879B01D-8EA0-5E4C-AC29-729A7D87D32A}" type="slidenum">
              <a:rPr lang="en-US" smtClean="0"/>
              <a:t>34</a:t>
            </a:fld>
            <a:endParaRPr lang="en-US"/>
          </a:p>
        </p:txBody>
      </p:sp>
    </p:spTree>
    <p:extLst>
      <p:ext uri="{BB962C8B-B14F-4D97-AF65-F5344CB8AC3E}">
        <p14:creationId xmlns:p14="http://schemas.microsoft.com/office/powerpoint/2010/main" val="407700694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24606264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879B01D-8EA0-5E4C-AC29-729A7D87D32A}" type="slidenum">
              <a:rPr lang="en-US" smtClean="0"/>
              <a:t>38</a:t>
            </a:fld>
            <a:endParaRPr lang="en-US"/>
          </a:p>
        </p:txBody>
      </p:sp>
    </p:spTree>
    <p:extLst>
      <p:ext uri="{BB962C8B-B14F-4D97-AF65-F5344CB8AC3E}">
        <p14:creationId xmlns:p14="http://schemas.microsoft.com/office/powerpoint/2010/main" val="31180688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A9DB7-2B3F-E647-9C32-A50D39325A0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B594751-3754-074F-8F52-6CAA416D740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373CA56-8696-154E-B7E5-D4229D54BE0E}"/>
              </a:ext>
            </a:extLst>
          </p:cNvPr>
          <p:cNvSpPr>
            <a:spLocks noGrp="1"/>
          </p:cNvSpPr>
          <p:nvPr>
            <p:ph type="dt" sz="half" idx="10"/>
          </p:nvPr>
        </p:nvSpPr>
        <p:spPr/>
        <p:txBody>
          <a:bodyPr/>
          <a:lstStyle/>
          <a:p>
            <a:fld id="{3B0CB93A-DEF2-B64C-83E0-CA477C1BDB8C}" type="datetimeFigureOut">
              <a:rPr lang="en-US" smtClean="0"/>
              <a:t>2/16/22</a:t>
            </a:fld>
            <a:endParaRPr lang="en-US"/>
          </a:p>
        </p:txBody>
      </p:sp>
      <p:sp>
        <p:nvSpPr>
          <p:cNvPr id="5" name="Footer Placeholder 4">
            <a:extLst>
              <a:ext uri="{FF2B5EF4-FFF2-40B4-BE49-F238E27FC236}">
                <a16:creationId xmlns:a16="http://schemas.microsoft.com/office/drawing/2014/main" id="{D3ED2A66-5D5F-9E4E-98C1-90CCA60375F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70D95-FF3C-344C-A916-7B3EEC4F367B}"/>
              </a:ext>
            </a:extLst>
          </p:cNvPr>
          <p:cNvSpPr>
            <a:spLocks noGrp="1"/>
          </p:cNvSpPr>
          <p:nvPr>
            <p:ph type="sldNum" sz="quarter" idx="12"/>
          </p:nvPr>
        </p:nvSpPr>
        <p:spPr/>
        <p:txBody>
          <a:bodyPr/>
          <a:lstStyle/>
          <a:p>
            <a:fld id="{22EC18C2-31EE-8F4E-82F9-1F37F93D6E54}" type="slidenum">
              <a:rPr lang="en-US" smtClean="0"/>
              <a:t>‹#›</a:t>
            </a:fld>
            <a:endParaRPr lang="en-US"/>
          </a:p>
        </p:txBody>
      </p:sp>
    </p:spTree>
    <p:extLst>
      <p:ext uri="{BB962C8B-B14F-4D97-AF65-F5344CB8AC3E}">
        <p14:creationId xmlns:p14="http://schemas.microsoft.com/office/powerpoint/2010/main" val="38147347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DEABF-A3F5-674B-A5B3-7B31CABDE2A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BEC7D3F-7CF8-7B47-ADF8-67CFF29F4EEC}"/>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5FEF4CE-8C6D-D847-99DE-E50341C71884}"/>
              </a:ext>
            </a:extLst>
          </p:cNvPr>
          <p:cNvSpPr>
            <a:spLocks noGrp="1"/>
          </p:cNvSpPr>
          <p:nvPr>
            <p:ph type="dt" sz="half" idx="10"/>
          </p:nvPr>
        </p:nvSpPr>
        <p:spPr/>
        <p:txBody>
          <a:bodyPr/>
          <a:lstStyle/>
          <a:p>
            <a:fld id="{3B0CB93A-DEF2-B64C-83E0-CA477C1BDB8C}" type="datetimeFigureOut">
              <a:rPr lang="en-US" smtClean="0"/>
              <a:t>2/16/22</a:t>
            </a:fld>
            <a:endParaRPr lang="en-US"/>
          </a:p>
        </p:txBody>
      </p:sp>
      <p:sp>
        <p:nvSpPr>
          <p:cNvPr id="5" name="Footer Placeholder 4">
            <a:extLst>
              <a:ext uri="{FF2B5EF4-FFF2-40B4-BE49-F238E27FC236}">
                <a16:creationId xmlns:a16="http://schemas.microsoft.com/office/drawing/2014/main" id="{0FB71008-29A9-7C45-934C-3CE7DE7119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B8AE899-046D-6843-9CCB-CC02400CF6BC}"/>
              </a:ext>
            </a:extLst>
          </p:cNvPr>
          <p:cNvSpPr>
            <a:spLocks noGrp="1"/>
          </p:cNvSpPr>
          <p:nvPr>
            <p:ph type="sldNum" sz="quarter" idx="12"/>
          </p:nvPr>
        </p:nvSpPr>
        <p:spPr/>
        <p:txBody>
          <a:bodyPr/>
          <a:lstStyle/>
          <a:p>
            <a:fld id="{22EC18C2-31EE-8F4E-82F9-1F37F93D6E54}" type="slidenum">
              <a:rPr lang="en-US" smtClean="0"/>
              <a:t>‹#›</a:t>
            </a:fld>
            <a:endParaRPr lang="en-US"/>
          </a:p>
        </p:txBody>
      </p:sp>
    </p:spTree>
    <p:extLst>
      <p:ext uri="{BB962C8B-B14F-4D97-AF65-F5344CB8AC3E}">
        <p14:creationId xmlns:p14="http://schemas.microsoft.com/office/powerpoint/2010/main" val="30034074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211E0-AFA7-A24E-9A69-374994CEB50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33FD9E-9A17-6D42-8E32-201A96260CF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AC9FD5A7-AEC5-1041-A50E-E8DDF1480B00}"/>
              </a:ext>
            </a:extLst>
          </p:cNvPr>
          <p:cNvSpPr>
            <a:spLocks noGrp="1"/>
          </p:cNvSpPr>
          <p:nvPr>
            <p:ph type="dt" sz="half" idx="10"/>
          </p:nvPr>
        </p:nvSpPr>
        <p:spPr/>
        <p:txBody>
          <a:bodyPr/>
          <a:lstStyle/>
          <a:p>
            <a:fld id="{3B0CB93A-DEF2-B64C-83E0-CA477C1BDB8C}" type="datetimeFigureOut">
              <a:rPr lang="en-US" smtClean="0"/>
              <a:t>2/16/22</a:t>
            </a:fld>
            <a:endParaRPr lang="en-US"/>
          </a:p>
        </p:txBody>
      </p:sp>
      <p:sp>
        <p:nvSpPr>
          <p:cNvPr id="5" name="Footer Placeholder 4">
            <a:extLst>
              <a:ext uri="{FF2B5EF4-FFF2-40B4-BE49-F238E27FC236}">
                <a16:creationId xmlns:a16="http://schemas.microsoft.com/office/drawing/2014/main" id="{AC7F0D8C-C354-5947-A878-B6ADB963C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442DA0-BF6C-8449-816F-7C69ED2409DC}"/>
              </a:ext>
            </a:extLst>
          </p:cNvPr>
          <p:cNvSpPr>
            <a:spLocks noGrp="1"/>
          </p:cNvSpPr>
          <p:nvPr>
            <p:ph type="sldNum" sz="quarter" idx="12"/>
          </p:nvPr>
        </p:nvSpPr>
        <p:spPr/>
        <p:txBody>
          <a:bodyPr/>
          <a:lstStyle/>
          <a:p>
            <a:fld id="{22EC18C2-31EE-8F4E-82F9-1F37F93D6E54}" type="slidenum">
              <a:rPr lang="en-US" smtClean="0"/>
              <a:t>‹#›</a:t>
            </a:fld>
            <a:endParaRPr lang="en-US"/>
          </a:p>
        </p:txBody>
      </p:sp>
    </p:spTree>
    <p:extLst>
      <p:ext uri="{BB962C8B-B14F-4D97-AF65-F5344CB8AC3E}">
        <p14:creationId xmlns:p14="http://schemas.microsoft.com/office/powerpoint/2010/main" val="6339469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AEC42-51AA-8A4D-96D6-2322603F54A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64421CB-7A03-224C-9BB7-64B28D7EFA1E}"/>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32B3FA5-FAFB-8844-9E9F-3BDDFF46E685}"/>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1F81110-16B3-5A4A-B9B3-FF1230DB49EF}"/>
              </a:ext>
            </a:extLst>
          </p:cNvPr>
          <p:cNvSpPr>
            <a:spLocks noGrp="1"/>
          </p:cNvSpPr>
          <p:nvPr>
            <p:ph type="dt" sz="half" idx="10"/>
          </p:nvPr>
        </p:nvSpPr>
        <p:spPr/>
        <p:txBody>
          <a:bodyPr/>
          <a:lstStyle/>
          <a:p>
            <a:fld id="{3B0CB93A-DEF2-B64C-83E0-CA477C1BDB8C}" type="datetimeFigureOut">
              <a:rPr lang="en-US" smtClean="0"/>
              <a:t>2/16/22</a:t>
            </a:fld>
            <a:endParaRPr lang="en-US"/>
          </a:p>
        </p:txBody>
      </p:sp>
      <p:sp>
        <p:nvSpPr>
          <p:cNvPr id="6" name="Footer Placeholder 5">
            <a:extLst>
              <a:ext uri="{FF2B5EF4-FFF2-40B4-BE49-F238E27FC236}">
                <a16:creationId xmlns:a16="http://schemas.microsoft.com/office/drawing/2014/main" id="{EA5AB994-6672-9349-BB77-76CD2F81D3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6580EE-B91F-F94E-AF5F-F037F00BDC83}"/>
              </a:ext>
            </a:extLst>
          </p:cNvPr>
          <p:cNvSpPr>
            <a:spLocks noGrp="1"/>
          </p:cNvSpPr>
          <p:nvPr>
            <p:ph type="sldNum" sz="quarter" idx="12"/>
          </p:nvPr>
        </p:nvSpPr>
        <p:spPr/>
        <p:txBody>
          <a:bodyPr/>
          <a:lstStyle/>
          <a:p>
            <a:fld id="{22EC18C2-31EE-8F4E-82F9-1F37F93D6E54}" type="slidenum">
              <a:rPr lang="en-US" smtClean="0"/>
              <a:t>‹#›</a:t>
            </a:fld>
            <a:endParaRPr lang="en-US"/>
          </a:p>
        </p:txBody>
      </p:sp>
    </p:spTree>
    <p:extLst>
      <p:ext uri="{BB962C8B-B14F-4D97-AF65-F5344CB8AC3E}">
        <p14:creationId xmlns:p14="http://schemas.microsoft.com/office/powerpoint/2010/main" val="25117984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EEA19-FBE6-C54A-A5AB-3898B96A06B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5760E4C1-B668-E647-B8DF-879D99367CE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CE841E2A-A3E1-4445-B276-C56B8795BE29}"/>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2CCDF28-463D-0C42-B54F-439431B53A8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2B3A9FE-969B-684E-BCC8-2B85F64FDA47}"/>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5B52A64-2912-C147-ADAF-7B2046127E87}"/>
              </a:ext>
            </a:extLst>
          </p:cNvPr>
          <p:cNvSpPr>
            <a:spLocks noGrp="1"/>
          </p:cNvSpPr>
          <p:nvPr>
            <p:ph type="dt" sz="half" idx="10"/>
          </p:nvPr>
        </p:nvSpPr>
        <p:spPr/>
        <p:txBody>
          <a:bodyPr/>
          <a:lstStyle/>
          <a:p>
            <a:fld id="{3B0CB93A-DEF2-B64C-83E0-CA477C1BDB8C}" type="datetimeFigureOut">
              <a:rPr lang="en-US" smtClean="0"/>
              <a:t>2/16/22</a:t>
            </a:fld>
            <a:endParaRPr lang="en-US"/>
          </a:p>
        </p:txBody>
      </p:sp>
      <p:sp>
        <p:nvSpPr>
          <p:cNvPr id="8" name="Footer Placeholder 7">
            <a:extLst>
              <a:ext uri="{FF2B5EF4-FFF2-40B4-BE49-F238E27FC236}">
                <a16:creationId xmlns:a16="http://schemas.microsoft.com/office/drawing/2014/main" id="{06C7305C-1187-BB4A-BDC9-77020F61AB2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5A1B81A-3891-F74A-B2D3-E0827670871C}"/>
              </a:ext>
            </a:extLst>
          </p:cNvPr>
          <p:cNvSpPr>
            <a:spLocks noGrp="1"/>
          </p:cNvSpPr>
          <p:nvPr>
            <p:ph type="sldNum" sz="quarter" idx="12"/>
          </p:nvPr>
        </p:nvSpPr>
        <p:spPr/>
        <p:txBody>
          <a:bodyPr/>
          <a:lstStyle/>
          <a:p>
            <a:fld id="{22EC18C2-31EE-8F4E-82F9-1F37F93D6E54}" type="slidenum">
              <a:rPr lang="en-US" smtClean="0"/>
              <a:t>‹#›</a:t>
            </a:fld>
            <a:endParaRPr lang="en-US"/>
          </a:p>
        </p:txBody>
      </p:sp>
    </p:spTree>
    <p:extLst>
      <p:ext uri="{BB962C8B-B14F-4D97-AF65-F5344CB8AC3E}">
        <p14:creationId xmlns:p14="http://schemas.microsoft.com/office/powerpoint/2010/main" val="19008461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4989F-7EC8-C54F-95DB-9B52D3A5064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14B250A-4155-9A4A-9AA1-D45BC2DEEF76}"/>
              </a:ext>
            </a:extLst>
          </p:cNvPr>
          <p:cNvSpPr>
            <a:spLocks noGrp="1"/>
          </p:cNvSpPr>
          <p:nvPr>
            <p:ph type="dt" sz="half" idx="10"/>
          </p:nvPr>
        </p:nvSpPr>
        <p:spPr/>
        <p:txBody>
          <a:bodyPr/>
          <a:lstStyle/>
          <a:p>
            <a:fld id="{3B0CB93A-DEF2-B64C-83E0-CA477C1BDB8C}" type="datetimeFigureOut">
              <a:rPr lang="en-US" smtClean="0"/>
              <a:t>2/16/22</a:t>
            </a:fld>
            <a:endParaRPr lang="en-US"/>
          </a:p>
        </p:txBody>
      </p:sp>
      <p:sp>
        <p:nvSpPr>
          <p:cNvPr id="4" name="Footer Placeholder 3">
            <a:extLst>
              <a:ext uri="{FF2B5EF4-FFF2-40B4-BE49-F238E27FC236}">
                <a16:creationId xmlns:a16="http://schemas.microsoft.com/office/drawing/2014/main" id="{EE601209-9CCE-9E4E-A72F-E3312D9F6CD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DF7FFB7-F0B2-534B-A2BA-DDF8820D9775}"/>
              </a:ext>
            </a:extLst>
          </p:cNvPr>
          <p:cNvSpPr>
            <a:spLocks noGrp="1"/>
          </p:cNvSpPr>
          <p:nvPr>
            <p:ph type="sldNum" sz="quarter" idx="12"/>
          </p:nvPr>
        </p:nvSpPr>
        <p:spPr/>
        <p:txBody>
          <a:bodyPr/>
          <a:lstStyle/>
          <a:p>
            <a:fld id="{22EC18C2-31EE-8F4E-82F9-1F37F93D6E54}" type="slidenum">
              <a:rPr lang="en-US" smtClean="0"/>
              <a:t>‹#›</a:t>
            </a:fld>
            <a:endParaRPr lang="en-US"/>
          </a:p>
        </p:txBody>
      </p:sp>
    </p:spTree>
    <p:extLst>
      <p:ext uri="{BB962C8B-B14F-4D97-AF65-F5344CB8AC3E}">
        <p14:creationId xmlns:p14="http://schemas.microsoft.com/office/powerpoint/2010/main" val="222217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EF6325-1245-6D48-9AF8-2810275E139F}"/>
              </a:ext>
            </a:extLst>
          </p:cNvPr>
          <p:cNvSpPr>
            <a:spLocks noGrp="1"/>
          </p:cNvSpPr>
          <p:nvPr>
            <p:ph type="dt" sz="half" idx="10"/>
          </p:nvPr>
        </p:nvSpPr>
        <p:spPr/>
        <p:txBody>
          <a:bodyPr/>
          <a:lstStyle/>
          <a:p>
            <a:fld id="{3B0CB93A-DEF2-B64C-83E0-CA477C1BDB8C}" type="datetimeFigureOut">
              <a:rPr lang="en-US" smtClean="0"/>
              <a:t>2/16/22</a:t>
            </a:fld>
            <a:endParaRPr lang="en-US"/>
          </a:p>
        </p:txBody>
      </p:sp>
      <p:sp>
        <p:nvSpPr>
          <p:cNvPr id="3" name="Footer Placeholder 2">
            <a:extLst>
              <a:ext uri="{FF2B5EF4-FFF2-40B4-BE49-F238E27FC236}">
                <a16:creationId xmlns:a16="http://schemas.microsoft.com/office/drawing/2014/main" id="{4DA69C3A-166C-7141-9D9D-21E3898A9C2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2C59492-B10E-FB48-BB43-55F1D5A37E39}"/>
              </a:ext>
            </a:extLst>
          </p:cNvPr>
          <p:cNvSpPr>
            <a:spLocks noGrp="1"/>
          </p:cNvSpPr>
          <p:nvPr>
            <p:ph type="sldNum" sz="quarter" idx="12"/>
          </p:nvPr>
        </p:nvSpPr>
        <p:spPr/>
        <p:txBody>
          <a:bodyPr/>
          <a:lstStyle/>
          <a:p>
            <a:fld id="{22EC18C2-31EE-8F4E-82F9-1F37F93D6E54}" type="slidenum">
              <a:rPr lang="en-US" smtClean="0"/>
              <a:t>‹#›</a:t>
            </a:fld>
            <a:endParaRPr lang="en-US"/>
          </a:p>
        </p:txBody>
      </p:sp>
    </p:spTree>
    <p:extLst>
      <p:ext uri="{BB962C8B-B14F-4D97-AF65-F5344CB8AC3E}">
        <p14:creationId xmlns:p14="http://schemas.microsoft.com/office/powerpoint/2010/main" val="3686466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D749F-5621-CC46-B8D3-2D61E2005E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267DB61-4743-1F4C-BC12-BC9185149BC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F2E074-E237-4742-A202-118F4555C8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1267A95-1359-5746-BEF7-CDEA9EB347BB}"/>
              </a:ext>
            </a:extLst>
          </p:cNvPr>
          <p:cNvSpPr>
            <a:spLocks noGrp="1"/>
          </p:cNvSpPr>
          <p:nvPr>
            <p:ph type="dt" sz="half" idx="10"/>
          </p:nvPr>
        </p:nvSpPr>
        <p:spPr/>
        <p:txBody>
          <a:bodyPr/>
          <a:lstStyle/>
          <a:p>
            <a:fld id="{3B0CB93A-DEF2-B64C-83E0-CA477C1BDB8C}" type="datetimeFigureOut">
              <a:rPr lang="en-US" smtClean="0"/>
              <a:t>2/16/22</a:t>
            </a:fld>
            <a:endParaRPr lang="en-US"/>
          </a:p>
        </p:txBody>
      </p:sp>
      <p:sp>
        <p:nvSpPr>
          <p:cNvPr id="6" name="Footer Placeholder 5">
            <a:extLst>
              <a:ext uri="{FF2B5EF4-FFF2-40B4-BE49-F238E27FC236}">
                <a16:creationId xmlns:a16="http://schemas.microsoft.com/office/drawing/2014/main" id="{DA4EA606-2B1B-DF40-9594-8DDDD80DE43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A003C3D-5AE3-6041-A5D0-A7E471F9701E}"/>
              </a:ext>
            </a:extLst>
          </p:cNvPr>
          <p:cNvSpPr>
            <a:spLocks noGrp="1"/>
          </p:cNvSpPr>
          <p:nvPr>
            <p:ph type="sldNum" sz="quarter" idx="12"/>
          </p:nvPr>
        </p:nvSpPr>
        <p:spPr/>
        <p:txBody>
          <a:bodyPr/>
          <a:lstStyle/>
          <a:p>
            <a:fld id="{22EC18C2-31EE-8F4E-82F9-1F37F93D6E54}" type="slidenum">
              <a:rPr lang="en-US" smtClean="0"/>
              <a:t>‹#›</a:t>
            </a:fld>
            <a:endParaRPr lang="en-US"/>
          </a:p>
        </p:txBody>
      </p:sp>
    </p:spTree>
    <p:extLst>
      <p:ext uri="{BB962C8B-B14F-4D97-AF65-F5344CB8AC3E}">
        <p14:creationId xmlns:p14="http://schemas.microsoft.com/office/powerpoint/2010/main" val="16141737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52792-517E-2B4E-A7FD-8C867C2600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F4988D9-7195-BF4C-80C7-D6239F5638A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91E471C-62B8-4E41-ACDC-993DAEAB3D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2D5DF13-1F55-F147-83B7-0B1AA7EAFC84}"/>
              </a:ext>
            </a:extLst>
          </p:cNvPr>
          <p:cNvSpPr>
            <a:spLocks noGrp="1"/>
          </p:cNvSpPr>
          <p:nvPr>
            <p:ph type="dt" sz="half" idx="10"/>
          </p:nvPr>
        </p:nvSpPr>
        <p:spPr/>
        <p:txBody>
          <a:bodyPr/>
          <a:lstStyle/>
          <a:p>
            <a:fld id="{3B0CB93A-DEF2-B64C-83E0-CA477C1BDB8C}" type="datetimeFigureOut">
              <a:rPr lang="en-US" smtClean="0"/>
              <a:t>2/16/22</a:t>
            </a:fld>
            <a:endParaRPr lang="en-US"/>
          </a:p>
        </p:txBody>
      </p:sp>
      <p:sp>
        <p:nvSpPr>
          <p:cNvPr id="6" name="Footer Placeholder 5">
            <a:extLst>
              <a:ext uri="{FF2B5EF4-FFF2-40B4-BE49-F238E27FC236}">
                <a16:creationId xmlns:a16="http://schemas.microsoft.com/office/drawing/2014/main" id="{10AC93F0-A726-534A-BBC5-1A1F4FC6E7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1C31075-6F0F-1C42-8623-A4A19A345121}"/>
              </a:ext>
            </a:extLst>
          </p:cNvPr>
          <p:cNvSpPr>
            <a:spLocks noGrp="1"/>
          </p:cNvSpPr>
          <p:nvPr>
            <p:ph type="sldNum" sz="quarter" idx="12"/>
          </p:nvPr>
        </p:nvSpPr>
        <p:spPr/>
        <p:txBody>
          <a:bodyPr/>
          <a:lstStyle/>
          <a:p>
            <a:fld id="{22EC18C2-31EE-8F4E-82F9-1F37F93D6E54}" type="slidenum">
              <a:rPr lang="en-US" smtClean="0"/>
              <a:t>‹#›</a:t>
            </a:fld>
            <a:endParaRPr lang="en-US"/>
          </a:p>
        </p:txBody>
      </p:sp>
    </p:spTree>
    <p:extLst>
      <p:ext uri="{BB962C8B-B14F-4D97-AF65-F5344CB8AC3E}">
        <p14:creationId xmlns:p14="http://schemas.microsoft.com/office/powerpoint/2010/main" val="1933055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78051-C0C1-C142-A625-4CD1D837005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18D7209-FE5D-DF44-B863-43FCBF6705B4}"/>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0AB2F26-2595-C94B-8B44-314D20F78561}"/>
              </a:ext>
            </a:extLst>
          </p:cNvPr>
          <p:cNvSpPr>
            <a:spLocks noGrp="1"/>
          </p:cNvSpPr>
          <p:nvPr>
            <p:ph type="dt" sz="half" idx="10"/>
          </p:nvPr>
        </p:nvSpPr>
        <p:spPr/>
        <p:txBody>
          <a:bodyPr/>
          <a:lstStyle/>
          <a:p>
            <a:fld id="{3B0CB93A-DEF2-B64C-83E0-CA477C1BDB8C}" type="datetimeFigureOut">
              <a:rPr lang="en-US" smtClean="0"/>
              <a:t>2/16/22</a:t>
            </a:fld>
            <a:endParaRPr lang="en-US"/>
          </a:p>
        </p:txBody>
      </p:sp>
      <p:sp>
        <p:nvSpPr>
          <p:cNvPr id="5" name="Footer Placeholder 4">
            <a:extLst>
              <a:ext uri="{FF2B5EF4-FFF2-40B4-BE49-F238E27FC236}">
                <a16:creationId xmlns:a16="http://schemas.microsoft.com/office/drawing/2014/main" id="{5E85A5E2-5C9E-FE4F-8E24-60CCD889A26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9E5E33-5E00-F44E-9077-FADC92F7285F}"/>
              </a:ext>
            </a:extLst>
          </p:cNvPr>
          <p:cNvSpPr>
            <a:spLocks noGrp="1"/>
          </p:cNvSpPr>
          <p:nvPr>
            <p:ph type="sldNum" sz="quarter" idx="12"/>
          </p:nvPr>
        </p:nvSpPr>
        <p:spPr/>
        <p:txBody>
          <a:bodyPr/>
          <a:lstStyle/>
          <a:p>
            <a:fld id="{22EC18C2-31EE-8F4E-82F9-1F37F93D6E54}" type="slidenum">
              <a:rPr lang="en-US" smtClean="0"/>
              <a:t>‹#›</a:t>
            </a:fld>
            <a:endParaRPr lang="en-US"/>
          </a:p>
        </p:txBody>
      </p:sp>
    </p:spTree>
    <p:extLst>
      <p:ext uri="{BB962C8B-B14F-4D97-AF65-F5344CB8AC3E}">
        <p14:creationId xmlns:p14="http://schemas.microsoft.com/office/powerpoint/2010/main" val="41051785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604F7F1-DC8B-A84B-AF31-AF28E6CB55B0}"/>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6BEDF12-FE63-5741-A446-D5D167735C87}"/>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1CE0D93-52D4-8D44-AB9B-62786BD7CB12}"/>
              </a:ext>
            </a:extLst>
          </p:cNvPr>
          <p:cNvSpPr>
            <a:spLocks noGrp="1"/>
          </p:cNvSpPr>
          <p:nvPr>
            <p:ph type="dt" sz="half" idx="10"/>
          </p:nvPr>
        </p:nvSpPr>
        <p:spPr/>
        <p:txBody>
          <a:bodyPr/>
          <a:lstStyle/>
          <a:p>
            <a:fld id="{3B0CB93A-DEF2-B64C-83E0-CA477C1BDB8C}" type="datetimeFigureOut">
              <a:rPr lang="en-US" smtClean="0"/>
              <a:t>2/16/22</a:t>
            </a:fld>
            <a:endParaRPr lang="en-US"/>
          </a:p>
        </p:txBody>
      </p:sp>
      <p:sp>
        <p:nvSpPr>
          <p:cNvPr id="5" name="Footer Placeholder 4">
            <a:extLst>
              <a:ext uri="{FF2B5EF4-FFF2-40B4-BE49-F238E27FC236}">
                <a16:creationId xmlns:a16="http://schemas.microsoft.com/office/drawing/2014/main" id="{442E6CC6-EAF9-DB48-A8FA-2397AE3A55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542FB7-ABE0-9A4C-B9AE-17DF1B19354D}"/>
              </a:ext>
            </a:extLst>
          </p:cNvPr>
          <p:cNvSpPr>
            <a:spLocks noGrp="1"/>
          </p:cNvSpPr>
          <p:nvPr>
            <p:ph type="sldNum" sz="quarter" idx="12"/>
          </p:nvPr>
        </p:nvSpPr>
        <p:spPr/>
        <p:txBody>
          <a:bodyPr/>
          <a:lstStyle/>
          <a:p>
            <a:fld id="{22EC18C2-31EE-8F4E-82F9-1F37F93D6E54}" type="slidenum">
              <a:rPr lang="en-US" smtClean="0"/>
              <a:t>‹#›</a:t>
            </a:fld>
            <a:endParaRPr lang="en-US"/>
          </a:p>
        </p:txBody>
      </p:sp>
    </p:spTree>
    <p:extLst>
      <p:ext uri="{BB962C8B-B14F-4D97-AF65-F5344CB8AC3E}">
        <p14:creationId xmlns:p14="http://schemas.microsoft.com/office/powerpoint/2010/main" val="36206292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37F51E-8DDA-1B43-8A39-355F39E6AC55}" type="datetimeFigureOut">
              <a:rPr lang="en-US" smtClean="0"/>
              <a:t>2/16/22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ADB823-50AA-5F4A-8E19-F431131BBA73}" type="slidenum">
              <a:rPr lang="en-US" smtClean="0"/>
              <a:t>‹#›</a:t>
            </a:fld>
            <a:endParaRPr lang="en-US"/>
          </a:p>
        </p:txBody>
      </p:sp>
    </p:spTree>
    <p:extLst>
      <p:ext uri="{BB962C8B-B14F-4D97-AF65-F5344CB8AC3E}">
        <p14:creationId xmlns:p14="http://schemas.microsoft.com/office/powerpoint/2010/main" val="3971158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2F56AB3-4F29-D845-AE49-A797AEC6F18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26D863B-9755-1248-9EDA-5A62179DF4B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58FE778-77D9-8746-A091-60A2DBDB60E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B0CB93A-DEF2-B64C-83E0-CA477C1BDB8C}" type="datetimeFigureOut">
              <a:rPr lang="en-US" smtClean="0"/>
              <a:t>2/16/22</a:t>
            </a:fld>
            <a:endParaRPr lang="en-US"/>
          </a:p>
        </p:txBody>
      </p:sp>
      <p:sp>
        <p:nvSpPr>
          <p:cNvPr id="5" name="Footer Placeholder 4">
            <a:extLst>
              <a:ext uri="{FF2B5EF4-FFF2-40B4-BE49-F238E27FC236}">
                <a16:creationId xmlns:a16="http://schemas.microsoft.com/office/drawing/2014/main" id="{C1D7662E-ABD9-9047-83FE-9C66CDB8B70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CD30A9B-93E8-C744-8276-BCA4D7BB5D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2EC18C2-31EE-8F4E-82F9-1F37F93D6E54}" type="slidenum">
              <a:rPr lang="en-US" smtClean="0"/>
              <a:t>‹#›</a:t>
            </a:fld>
            <a:endParaRPr lang="en-US"/>
          </a:p>
        </p:txBody>
      </p:sp>
    </p:spTree>
    <p:extLst>
      <p:ext uri="{BB962C8B-B14F-4D97-AF65-F5344CB8AC3E}">
        <p14:creationId xmlns:p14="http://schemas.microsoft.com/office/powerpoint/2010/main" val="3075968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4.tiff"/><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2.x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12.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12.xml"/><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12.xml"/><Relationship Id="rId5" Type="http://schemas.openxmlformats.org/officeDocument/2006/relationships/image" Target="../media/image14.png"/><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12.xml"/><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12.xml"/><Relationship Id="rId4" Type="http://schemas.openxmlformats.org/officeDocument/2006/relationships/image" Target="../media/image17.png"/></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6.xml"/><Relationship Id="rId1" Type="http://schemas.openxmlformats.org/officeDocument/2006/relationships/slideLayout" Target="../slideLayouts/slideLayout12.xml"/><Relationship Id="rId4" Type="http://schemas.openxmlformats.org/officeDocument/2006/relationships/image" Target="../media/image18.png"/></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7.xml"/><Relationship Id="rId1" Type="http://schemas.openxmlformats.org/officeDocument/2006/relationships/slideLayout" Target="../slideLayouts/slideLayout12.xml"/><Relationship Id="rId4" Type="http://schemas.openxmlformats.org/officeDocument/2006/relationships/image" Target="../media/image6.png"/></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8.xml"/><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9.xml"/><Relationship Id="rId1" Type="http://schemas.openxmlformats.org/officeDocument/2006/relationships/slideLayout" Target="../slideLayouts/slideLayout6.xml"/><Relationship Id="rId5" Type="http://schemas.openxmlformats.org/officeDocument/2006/relationships/image" Target="../media/image21.png"/><Relationship Id="rId4" Type="http://schemas.openxmlformats.org/officeDocument/2006/relationships/image" Target="../media/image6.png"/></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0.xml"/><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1.xml"/><Relationship Id="rId1" Type="http://schemas.openxmlformats.org/officeDocument/2006/relationships/slideLayout" Target="../slideLayouts/slideLayout6.xml"/><Relationship Id="rId5" Type="http://schemas.openxmlformats.org/officeDocument/2006/relationships/image" Target="../media/image23.png"/><Relationship Id="rId4" Type="http://schemas.openxmlformats.org/officeDocument/2006/relationships/image" Target="../media/image6.png"/></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2.xml"/><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5.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image" Target="../media/image3.png"/></Relationships>
</file>

<file path=ppt/slides/_rels/slide2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4.xml"/><Relationship Id="rId1" Type="http://schemas.openxmlformats.org/officeDocument/2006/relationships/slideLayout" Target="../slideLayouts/slideLayout2.xml"/><Relationship Id="rId5" Type="http://schemas.openxmlformats.org/officeDocument/2006/relationships/image" Target="../media/image28.png"/><Relationship Id="rId4" Type="http://schemas.openxmlformats.org/officeDocument/2006/relationships/image" Target="../media/image3.png"/></Relationships>
</file>

<file path=ppt/slides/_rels/slide3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image" Target="../media/image29.png"/><Relationship Id="rId4" Type="http://schemas.openxmlformats.org/officeDocument/2006/relationships/image" Target="../media/image3.png"/></Relationships>
</file>

<file path=ppt/slides/_rels/slide3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6.xml"/><Relationship Id="rId1" Type="http://schemas.openxmlformats.org/officeDocument/2006/relationships/slideLayout" Target="../slideLayouts/slideLayout2.xml"/><Relationship Id="rId5" Type="http://schemas.openxmlformats.org/officeDocument/2006/relationships/image" Target="../media/image31.tiff"/><Relationship Id="rId4" Type="http://schemas.openxmlformats.org/officeDocument/2006/relationships/image" Target="../media/image2.png"/></Relationships>
</file>

<file path=ppt/slides/_rels/slide3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7.xml"/><Relationship Id="rId1" Type="http://schemas.openxmlformats.org/officeDocument/2006/relationships/slideLayout" Target="../slideLayouts/slideLayout2.xml"/><Relationship Id="rId5" Type="http://schemas.openxmlformats.org/officeDocument/2006/relationships/image" Target="../media/image32.png"/><Relationship Id="rId4" Type="http://schemas.openxmlformats.org/officeDocument/2006/relationships/image" Target="../media/image31.tiff"/></Relationships>
</file>

<file path=ppt/slides/_rels/slide3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8.xml"/><Relationship Id="rId1" Type="http://schemas.openxmlformats.org/officeDocument/2006/relationships/slideLayout" Target="../slideLayouts/slideLayout2.xml"/><Relationship Id="rId5" Type="http://schemas.openxmlformats.org/officeDocument/2006/relationships/hyperlink" Target="https://eur01.safelinks.protection.outlook.com/?url=https%3A%2F%2Fuwtsd.hosted.panopto.com%2FPanopto%2FPages%2FViewer.aspx%3Fid%3D3be1b9c5-b358-4a6c-bfe5-ae2a01214cf0&amp;data=04%7C01%7Cn.evans%40uwtsd.ac.uk%7C5b19f9fa0e724eefdede08d9e1bd1eb3%7C4e0f11f9046e45059cb8db2152311e21%7C0%7C0%7C637789024637545268%7CUnknown%7CTWFpbGZsb3d8eyJWIjoiMC4wLjAwMDAiLCJQIjoiV2luMzIiLCJBTiI6Ik1haWwiLCJXVCI6Mn0%3D%7C3000&amp;sdata=0cmIrsbnqBB%2B0uDeXretuN%2FKpG4M772m7yRRuUBF7EQ%3D&amp;reserved=0" TargetMode="External"/><Relationship Id="rId4" Type="http://schemas.openxmlformats.org/officeDocument/2006/relationships/hyperlink" Target="https://eur01.safelinks.protection.outlook.com/?url=https%3A%2F%2Fuwtsd.hosted.panopto.com%2FPanopto%2FPages%2FViewer.aspx%3Fid%3D85f3d905-bfa2-4db3-b781-ae2a011ea6c8&amp;data=04%7C01%7Cn.evans%40uwtsd.ac.uk%7C5b19f9fa0e724eefdede08d9e1bd1eb3%7C4e0f11f9046e45059cb8db2152311e21%7C0%7C0%7C637789024637535311%7CUnknown%7CTWFpbGZsb3d8eyJWIjoiMC4wLjAwMDAiLCJQIjoiV2luMzIiLCJBTiI6Ik1haWwiLCJXVCI6Mn0%3D%7C3000&amp;sdata=uxZW5w9BDpih2zbZn1Ce2BTh2zZJU44eRC18n1eDZ4U%3D&amp;reserved=0"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3" Type="http://schemas.openxmlformats.org/officeDocument/2006/relationships/image" Target="../media/image34.tiff"/><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uwtsd.hosted.panopto.com/Panopto/Pages/Viewer.aspx?id=85f3d905-bfa2-4db3-b781-ae2a011ea6c8"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hyperlink" Target="https://eur01.safelinks.protection.outlook.com/?url=https%3A%2F%2Fuwtsd.hosted.panopto.com%2FPanopto%2FPages%2FViewer.aspx%3Fid%3D3be1b9c5-b358-4a6c-bfe5-ae2a01214cf0&amp;data=04%7C01%7Cn.evans%40uwtsd.ac.uk%7C5b19f9fa0e724eefdede08d9e1bd1eb3%7C4e0f11f9046e45059cb8db2152311e21%7C0%7C0%7C637789024637545268%7CUnknown%7CTWFpbGZsb3d8eyJWIjoiMC4wLjAwMDAiLCJQIjoiV2luMzIiLCJBTiI6Ik1haWwiLCJXVCI6Mn0%3D%7C3000&amp;sdata=0cmIrsbnqBB%2B0uDeXretuN%2FKpG4M772m7yRRuUBF7EQ%3D&amp;reserved=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AA09D7D-4CD2-D34C-9120-221CD8FDB7D3}"/>
              </a:ext>
            </a:extLst>
          </p:cNvPr>
          <p:cNvPicPr>
            <a:picLocks noChangeAspect="1"/>
          </p:cNvPicPr>
          <p:nvPr/>
        </p:nvPicPr>
        <p:blipFill rotWithShape="1">
          <a:blip r:embed="rId3"/>
          <a:srcRect t="12076"/>
          <a:stretch/>
        </p:blipFill>
        <p:spPr>
          <a:xfrm>
            <a:off x="0" y="0"/>
            <a:ext cx="12192000" cy="6858000"/>
          </a:xfrm>
          <a:prstGeom prst="rect">
            <a:avLst/>
          </a:prstGeom>
        </p:spPr>
      </p:pic>
      <p:sp>
        <p:nvSpPr>
          <p:cNvPr id="4" name="Title 1">
            <a:extLst>
              <a:ext uri="{FF2B5EF4-FFF2-40B4-BE49-F238E27FC236}">
                <a16:creationId xmlns:a16="http://schemas.microsoft.com/office/drawing/2014/main" id="{A09E09DD-1DB0-9244-8DE5-6D0E0DE5D890}"/>
              </a:ext>
            </a:extLst>
          </p:cNvPr>
          <p:cNvSpPr txBox="1">
            <a:spLocks/>
          </p:cNvSpPr>
          <p:nvPr/>
        </p:nvSpPr>
        <p:spPr>
          <a:xfrm>
            <a:off x="1081548" y="235973"/>
            <a:ext cx="10028902" cy="1238865"/>
          </a:xfrm>
          <a:prstGeom prst="rect">
            <a:avLst/>
          </a:prstGeom>
          <a:solidFill>
            <a:schemeClr val="accent1">
              <a:lumMod val="60000"/>
              <a:lumOff val="40000"/>
            </a:schemeClr>
          </a:solidFill>
          <a:ln w="76200">
            <a:solidFill>
              <a:srgbClr val="002060"/>
            </a:solidFill>
          </a:ln>
        </p:spPr>
        <p:txBody>
          <a:bodyPr vert="horz" lIns="91440" tIns="45720" rIns="91440" bIns="45720" rtlCol="0" anchor="b">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2400" b="1" dirty="0" err="1">
                <a:solidFill>
                  <a:srgbClr val="002060"/>
                </a:solidFill>
              </a:rPr>
              <a:t>Fframwaith</a:t>
            </a:r>
            <a:r>
              <a:rPr lang="en-GB" sz="2400" b="1" dirty="0">
                <a:solidFill>
                  <a:srgbClr val="002060"/>
                </a:solidFill>
              </a:rPr>
              <a:t> </a:t>
            </a:r>
            <a:r>
              <a:rPr lang="en-GB" sz="2400" b="1" dirty="0" err="1">
                <a:solidFill>
                  <a:srgbClr val="002060"/>
                </a:solidFill>
              </a:rPr>
              <a:t>Cymwyseddau</a:t>
            </a:r>
            <a:r>
              <a:rPr lang="en-GB" sz="2400" b="1" dirty="0">
                <a:solidFill>
                  <a:srgbClr val="002060"/>
                </a:solidFill>
              </a:rPr>
              <a:t> </a:t>
            </a:r>
            <a:r>
              <a:rPr lang="en-GB" sz="2400" b="1" dirty="0" err="1">
                <a:solidFill>
                  <a:srgbClr val="002060"/>
                </a:solidFill>
              </a:rPr>
              <a:t>Iaith</a:t>
            </a:r>
            <a:r>
              <a:rPr lang="en-GB" sz="2400" b="1" dirty="0">
                <a:solidFill>
                  <a:srgbClr val="002060"/>
                </a:solidFill>
              </a:rPr>
              <a:t> </a:t>
            </a:r>
            <a:r>
              <a:rPr lang="en-GB" sz="2400" b="1" dirty="0" err="1">
                <a:solidFill>
                  <a:srgbClr val="002060"/>
                </a:solidFill>
              </a:rPr>
              <a:t>i</a:t>
            </a:r>
            <a:r>
              <a:rPr lang="en-GB" sz="2400" b="1" dirty="0">
                <a:solidFill>
                  <a:srgbClr val="002060"/>
                </a:solidFill>
              </a:rPr>
              <a:t> </a:t>
            </a:r>
            <a:r>
              <a:rPr lang="en-GB" sz="2400" b="1" dirty="0" err="1">
                <a:solidFill>
                  <a:srgbClr val="002060"/>
                </a:solidFill>
              </a:rPr>
              <a:t>Ymarferwyr</a:t>
            </a:r>
            <a:r>
              <a:rPr lang="en-GB" sz="2400" b="1" dirty="0">
                <a:solidFill>
                  <a:srgbClr val="002060"/>
                </a:solidFill>
              </a:rPr>
              <a:t> </a:t>
            </a:r>
            <a:r>
              <a:rPr lang="en-GB" sz="2400" b="1" dirty="0" err="1">
                <a:solidFill>
                  <a:srgbClr val="002060"/>
                </a:solidFill>
              </a:rPr>
              <a:t>Addysg</a:t>
            </a:r>
            <a:br>
              <a:rPr lang="en-GB" sz="2400" b="1" dirty="0">
                <a:solidFill>
                  <a:srgbClr val="002060"/>
                </a:solidFill>
              </a:rPr>
            </a:br>
            <a:r>
              <a:rPr lang="en-GB" sz="2400" b="1" dirty="0">
                <a:solidFill>
                  <a:srgbClr val="002060"/>
                </a:solidFill>
              </a:rPr>
              <a:t>Welsh Language Competency Framework for Education Practitioners</a:t>
            </a:r>
            <a:br>
              <a:rPr lang="en-GB" sz="2400" b="1" dirty="0">
                <a:solidFill>
                  <a:srgbClr val="002060"/>
                </a:solidFill>
              </a:rPr>
            </a:br>
            <a:endParaRPr lang="en-GB" sz="1800" b="1" dirty="0">
              <a:solidFill>
                <a:srgbClr val="002060"/>
              </a:solidFill>
            </a:endParaRPr>
          </a:p>
        </p:txBody>
      </p:sp>
      <p:sp>
        <p:nvSpPr>
          <p:cNvPr id="5" name="Subtitle 2">
            <a:extLst>
              <a:ext uri="{FF2B5EF4-FFF2-40B4-BE49-F238E27FC236}">
                <a16:creationId xmlns:a16="http://schemas.microsoft.com/office/drawing/2014/main" id="{5671A983-8C9F-2048-86E6-581D70AF4F32}"/>
              </a:ext>
            </a:extLst>
          </p:cNvPr>
          <p:cNvSpPr txBox="1">
            <a:spLocks/>
          </p:cNvSpPr>
          <p:nvPr/>
        </p:nvSpPr>
        <p:spPr>
          <a:xfrm>
            <a:off x="3101010" y="5223471"/>
            <a:ext cx="6520069" cy="1285058"/>
          </a:xfrm>
          <a:prstGeom prst="rect">
            <a:avLst/>
          </a:prstGeom>
          <a:solidFill>
            <a:schemeClr val="accent6">
              <a:lumMod val="20000"/>
              <a:lumOff val="80000"/>
            </a:schemeClr>
          </a:solidFill>
          <a:ln>
            <a:solidFill>
              <a:srgbClr val="002060"/>
            </a:solidFill>
          </a:ln>
        </p:spPr>
        <p:txBody>
          <a:bodyPr>
            <a:normAutofit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endParaRPr lang="en-GB" sz="1050" b="1" dirty="0">
              <a:solidFill>
                <a:srgbClr val="002060"/>
              </a:solidFill>
            </a:endParaRPr>
          </a:p>
          <a:p>
            <a:pPr marL="0" indent="0" algn="ctr">
              <a:buNone/>
            </a:pPr>
            <a:r>
              <a:rPr lang="en-GB" sz="2800" b="1" dirty="0" err="1">
                <a:solidFill>
                  <a:srgbClr val="002060"/>
                </a:solidFill>
              </a:rPr>
              <a:t>Cyflwyniad</a:t>
            </a:r>
            <a:r>
              <a:rPr lang="en-GB" sz="2800" b="1" dirty="0">
                <a:solidFill>
                  <a:srgbClr val="002060"/>
                </a:solidFill>
              </a:rPr>
              <a:t> </a:t>
            </a:r>
            <a:r>
              <a:rPr lang="en-GB" sz="2800" b="1" dirty="0" err="1">
                <a:solidFill>
                  <a:srgbClr val="002060"/>
                </a:solidFill>
              </a:rPr>
              <a:t>i</a:t>
            </a:r>
            <a:r>
              <a:rPr lang="en-GB" sz="2800" b="1" dirty="0">
                <a:solidFill>
                  <a:srgbClr val="002060"/>
                </a:solidFill>
              </a:rPr>
              <a:t> </a:t>
            </a:r>
            <a:r>
              <a:rPr lang="en-GB" sz="2800" b="1" dirty="0" err="1">
                <a:solidFill>
                  <a:srgbClr val="002060"/>
                </a:solidFill>
              </a:rPr>
              <a:t>fyfyrwyr</a:t>
            </a:r>
            <a:r>
              <a:rPr lang="en-GB" sz="2800" b="1" dirty="0">
                <a:solidFill>
                  <a:srgbClr val="002060"/>
                </a:solidFill>
              </a:rPr>
              <a:t> BA1 a BA2</a:t>
            </a:r>
          </a:p>
          <a:p>
            <a:pPr marL="0" indent="0" algn="ctr">
              <a:buNone/>
            </a:pPr>
            <a:r>
              <a:rPr lang="en-GB" sz="2800" b="1" dirty="0">
                <a:solidFill>
                  <a:srgbClr val="002060"/>
                </a:solidFill>
              </a:rPr>
              <a:t>2021-22</a:t>
            </a:r>
          </a:p>
          <a:p>
            <a:pPr algn="ctr"/>
            <a:endParaRPr lang="en-GB" sz="1000" b="1" dirty="0">
              <a:solidFill>
                <a:srgbClr val="002060"/>
              </a:solidFill>
            </a:endParaRPr>
          </a:p>
        </p:txBody>
      </p:sp>
    </p:spTree>
    <p:extLst>
      <p:ext uri="{BB962C8B-B14F-4D97-AF65-F5344CB8AC3E}">
        <p14:creationId xmlns:p14="http://schemas.microsoft.com/office/powerpoint/2010/main" val="3531217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A899084-59B6-3046-8F26-B0D94262FAA5}"/>
              </a:ext>
            </a:extLst>
          </p:cNvPr>
          <p:cNvSpPr txBox="1"/>
          <p:nvPr/>
        </p:nvSpPr>
        <p:spPr>
          <a:xfrm>
            <a:off x="1096780" y="57233"/>
            <a:ext cx="9998440" cy="923330"/>
          </a:xfrm>
          <a:prstGeom prst="rect">
            <a:avLst/>
          </a:prstGeom>
          <a:noFill/>
        </p:spPr>
        <p:txBody>
          <a:bodyPr wrap="square" rtlCol="0">
            <a:spAutoFit/>
          </a:bodyPr>
          <a:lstStyle/>
          <a:p>
            <a:pPr algn="ctr"/>
            <a:r>
              <a:rPr lang="en-US" sz="5400" b="1" u="sng" dirty="0">
                <a:latin typeface="Chalkboard SE" panose="03050602040202020205" pitchFamily="66" charset="77"/>
              </a:rPr>
              <a:t>Pam? Why?</a:t>
            </a:r>
          </a:p>
        </p:txBody>
      </p:sp>
      <p:pic>
        <p:nvPicPr>
          <p:cNvPr id="9" name="Picture 8">
            <a:extLst>
              <a:ext uri="{FF2B5EF4-FFF2-40B4-BE49-F238E27FC236}">
                <a16:creationId xmlns:a16="http://schemas.microsoft.com/office/drawing/2014/main" id="{42147B55-7937-FB4D-8892-5B755008C456}"/>
              </a:ext>
            </a:extLst>
          </p:cNvPr>
          <p:cNvPicPr>
            <a:picLocks noChangeAspect="1"/>
          </p:cNvPicPr>
          <p:nvPr/>
        </p:nvPicPr>
        <p:blipFill rotWithShape="1">
          <a:blip r:embed="rId3"/>
          <a:srcRect t="22360"/>
          <a:stretch/>
        </p:blipFill>
        <p:spPr>
          <a:xfrm>
            <a:off x="0" y="5921114"/>
            <a:ext cx="12192000" cy="936885"/>
          </a:xfrm>
          <a:prstGeom prst="rect">
            <a:avLst/>
          </a:prstGeom>
        </p:spPr>
      </p:pic>
      <p:pic>
        <p:nvPicPr>
          <p:cNvPr id="11" name="Picture 10">
            <a:extLst>
              <a:ext uri="{FF2B5EF4-FFF2-40B4-BE49-F238E27FC236}">
                <a16:creationId xmlns:a16="http://schemas.microsoft.com/office/drawing/2014/main" id="{5F4FC63B-E798-C946-9FB9-3241F075D586}"/>
              </a:ext>
            </a:extLst>
          </p:cNvPr>
          <p:cNvPicPr>
            <a:picLocks noChangeAspect="1"/>
          </p:cNvPicPr>
          <p:nvPr/>
        </p:nvPicPr>
        <p:blipFill>
          <a:blip r:embed="rId4"/>
          <a:stretch>
            <a:fillRect/>
          </a:stretch>
        </p:blipFill>
        <p:spPr>
          <a:xfrm>
            <a:off x="5396457" y="5933668"/>
            <a:ext cx="2332325" cy="924332"/>
          </a:xfrm>
          <a:prstGeom prst="rect">
            <a:avLst/>
          </a:prstGeom>
        </p:spPr>
      </p:pic>
      <p:pic>
        <p:nvPicPr>
          <p:cNvPr id="4" name="Picture 3">
            <a:extLst>
              <a:ext uri="{FF2B5EF4-FFF2-40B4-BE49-F238E27FC236}">
                <a16:creationId xmlns:a16="http://schemas.microsoft.com/office/drawing/2014/main" id="{EAAD3F8C-17EC-6B49-9688-4628BBBE419E}"/>
              </a:ext>
            </a:extLst>
          </p:cNvPr>
          <p:cNvPicPr>
            <a:picLocks noChangeAspect="1"/>
          </p:cNvPicPr>
          <p:nvPr/>
        </p:nvPicPr>
        <p:blipFill>
          <a:blip r:embed="rId5"/>
          <a:stretch>
            <a:fillRect/>
          </a:stretch>
        </p:blipFill>
        <p:spPr>
          <a:xfrm>
            <a:off x="9469586" y="1646775"/>
            <a:ext cx="2353494" cy="3329943"/>
          </a:xfrm>
          <a:prstGeom prst="rect">
            <a:avLst/>
          </a:prstGeom>
          <a:ln w="38100">
            <a:solidFill>
              <a:schemeClr val="bg2"/>
            </a:solidFill>
          </a:ln>
        </p:spPr>
      </p:pic>
      <p:sp>
        <p:nvSpPr>
          <p:cNvPr id="10" name="TextBox 9">
            <a:extLst>
              <a:ext uri="{FF2B5EF4-FFF2-40B4-BE49-F238E27FC236}">
                <a16:creationId xmlns:a16="http://schemas.microsoft.com/office/drawing/2014/main" id="{CD6EFE87-5379-A54C-A434-11A9EFD94EA2}"/>
              </a:ext>
            </a:extLst>
          </p:cNvPr>
          <p:cNvSpPr txBox="1"/>
          <p:nvPr/>
        </p:nvSpPr>
        <p:spPr>
          <a:xfrm>
            <a:off x="152400" y="1193153"/>
            <a:ext cx="3954905" cy="4247317"/>
          </a:xfrm>
          <a:prstGeom prst="rect">
            <a:avLst/>
          </a:prstGeom>
          <a:solidFill>
            <a:schemeClr val="accent1">
              <a:lumMod val="20000"/>
              <a:lumOff val="80000"/>
            </a:schemeClr>
          </a:solidFill>
          <a:ln w="76200">
            <a:solidFill>
              <a:srgbClr val="002060"/>
            </a:solidFill>
          </a:ln>
        </p:spPr>
        <p:txBody>
          <a:bodyPr wrap="square" rtlCol="0">
            <a:spAutoFit/>
          </a:bodyPr>
          <a:lstStyle/>
          <a:p>
            <a:pPr fontAlgn="base"/>
            <a:r>
              <a:rPr lang="en-GB" sz="2800" dirty="0" err="1">
                <a:solidFill>
                  <a:srgbClr val="002060"/>
                </a:solidFill>
              </a:rPr>
              <a:t>Yn</a:t>
            </a:r>
            <a:r>
              <a:rPr lang="en-GB" sz="2800" dirty="0">
                <a:solidFill>
                  <a:srgbClr val="002060"/>
                </a:solidFill>
              </a:rPr>
              <a:t> </a:t>
            </a:r>
            <a:r>
              <a:rPr lang="en-GB" sz="2800" dirty="0" err="1">
                <a:solidFill>
                  <a:srgbClr val="002060"/>
                </a:solidFill>
              </a:rPr>
              <a:t>nghyfrifiad</a:t>
            </a:r>
            <a:r>
              <a:rPr lang="en-GB" sz="2800" dirty="0">
                <a:solidFill>
                  <a:srgbClr val="002060"/>
                </a:solidFill>
              </a:rPr>
              <a:t> 1911, </a:t>
            </a:r>
            <a:r>
              <a:rPr lang="en-GB" sz="2800" dirty="0" err="1">
                <a:solidFill>
                  <a:srgbClr val="002060"/>
                </a:solidFill>
              </a:rPr>
              <a:t>roedd</a:t>
            </a:r>
            <a:r>
              <a:rPr lang="en-GB" sz="2800" dirty="0">
                <a:solidFill>
                  <a:srgbClr val="002060"/>
                </a:solidFill>
              </a:rPr>
              <a:t> 977,366 o </a:t>
            </a:r>
            <a:r>
              <a:rPr lang="en-GB" sz="2800" dirty="0" err="1">
                <a:solidFill>
                  <a:srgbClr val="002060"/>
                </a:solidFill>
              </a:rPr>
              <a:t>siaradwyr</a:t>
            </a:r>
            <a:r>
              <a:rPr lang="en-GB" sz="2800" dirty="0">
                <a:solidFill>
                  <a:srgbClr val="002060"/>
                </a:solidFill>
              </a:rPr>
              <a:t> </a:t>
            </a:r>
            <a:r>
              <a:rPr lang="en-GB" sz="2800" dirty="0" err="1">
                <a:solidFill>
                  <a:srgbClr val="002060"/>
                </a:solidFill>
              </a:rPr>
              <a:t>Cymraeg</a:t>
            </a:r>
            <a:r>
              <a:rPr lang="en-GB" sz="2800" dirty="0">
                <a:solidFill>
                  <a:srgbClr val="002060"/>
                </a:solidFill>
              </a:rPr>
              <a:t> (43.5% </a:t>
            </a:r>
            <a:r>
              <a:rPr lang="en-GB" sz="2800" dirty="0" err="1">
                <a:solidFill>
                  <a:srgbClr val="002060"/>
                </a:solidFill>
              </a:rPr>
              <a:t>o’r</a:t>
            </a:r>
            <a:r>
              <a:rPr lang="en-GB" sz="2800" dirty="0">
                <a:solidFill>
                  <a:srgbClr val="002060"/>
                </a:solidFill>
              </a:rPr>
              <a:t> </a:t>
            </a:r>
            <a:r>
              <a:rPr lang="en-GB" sz="2800" dirty="0" err="1">
                <a:solidFill>
                  <a:srgbClr val="002060"/>
                </a:solidFill>
              </a:rPr>
              <a:t>boblogaeth</a:t>
            </a:r>
            <a:r>
              <a:rPr lang="en-GB" sz="2800" dirty="0">
                <a:solidFill>
                  <a:srgbClr val="002060"/>
                </a:solidFill>
              </a:rPr>
              <a:t>).​</a:t>
            </a:r>
          </a:p>
          <a:p>
            <a:pPr fontAlgn="base"/>
            <a:endParaRPr lang="en-GB" sz="2800" dirty="0">
              <a:solidFill>
                <a:srgbClr val="002060"/>
              </a:solidFill>
            </a:endParaRPr>
          </a:p>
          <a:p>
            <a:pPr fontAlgn="base"/>
            <a:r>
              <a:rPr lang="en-GB" sz="2800" dirty="0" err="1">
                <a:solidFill>
                  <a:srgbClr val="002060"/>
                </a:solidFill>
              </a:rPr>
              <a:t>Yng</a:t>
            </a:r>
            <a:r>
              <a:rPr lang="en-GB" sz="2800" dirty="0">
                <a:solidFill>
                  <a:srgbClr val="002060"/>
                </a:solidFill>
              </a:rPr>
              <a:t> </a:t>
            </a:r>
            <a:r>
              <a:rPr lang="en-GB" sz="2800" dirty="0" err="1">
                <a:solidFill>
                  <a:srgbClr val="002060"/>
                </a:solidFill>
              </a:rPr>
              <a:t>nghyfrifiad</a:t>
            </a:r>
            <a:r>
              <a:rPr lang="en-GB" sz="2800" dirty="0">
                <a:solidFill>
                  <a:srgbClr val="002060"/>
                </a:solidFill>
              </a:rPr>
              <a:t> 2011, </a:t>
            </a:r>
            <a:r>
              <a:rPr lang="en-GB" sz="2800" dirty="0" err="1">
                <a:solidFill>
                  <a:srgbClr val="002060"/>
                </a:solidFill>
              </a:rPr>
              <a:t>roedd</a:t>
            </a:r>
            <a:r>
              <a:rPr lang="en-GB" sz="2800" dirty="0">
                <a:solidFill>
                  <a:srgbClr val="002060"/>
                </a:solidFill>
              </a:rPr>
              <a:t> 562,000 o </a:t>
            </a:r>
            <a:r>
              <a:rPr lang="en-GB" sz="2800" dirty="0" err="1">
                <a:solidFill>
                  <a:srgbClr val="002060"/>
                </a:solidFill>
              </a:rPr>
              <a:t>siaradwyr</a:t>
            </a:r>
            <a:r>
              <a:rPr lang="en-GB" sz="2800" dirty="0">
                <a:solidFill>
                  <a:srgbClr val="002060"/>
                </a:solidFill>
              </a:rPr>
              <a:t> </a:t>
            </a:r>
            <a:r>
              <a:rPr lang="en-GB" sz="2800" dirty="0" err="1">
                <a:solidFill>
                  <a:srgbClr val="002060"/>
                </a:solidFill>
              </a:rPr>
              <a:t>Cymraeg</a:t>
            </a:r>
            <a:r>
              <a:rPr lang="en-GB" sz="2800" dirty="0">
                <a:solidFill>
                  <a:srgbClr val="002060"/>
                </a:solidFill>
              </a:rPr>
              <a:t> (19.0% </a:t>
            </a:r>
            <a:r>
              <a:rPr lang="en-GB" sz="2800" dirty="0" err="1">
                <a:solidFill>
                  <a:srgbClr val="002060"/>
                </a:solidFill>
              </a:rPr>
              <a:t>o’r</a:t>
            </a:r>
            <a:r>
              <a:rPr lang="en-GB" sz="2800" dirty="0">
                <a:solidFill>
                  <a:srgbClr val="002060"/>
                </a:solidFill>
              </a:rPr>
              <a:t> </a:t>
            </a:r>
            <a:r>
              <a:rPr lang="en-GB" sz="2800" dirty="0" err="1">
                <a:solidFill>
                  <a:srgbClr val="002060"/>
                </a:solidFill>
              </a:rPr>
              <a:t>boblogaeth</a:t>
            </a:r>
            <a:r>
              <a:rPr lang="en-GB" sz="2800" dirty="0">
                <a:solidFill>
                  <a:srgbClr val="002060"/>
                </a:solidFill>
              </a:rPr>
              <a:t>).</a:t>
            </a:r>
            <a:r>
              <a:rPr lang="en-US" sz="2800" dirty="0">
                <a:solidFill>
                  <a:srgbClr val="002060"/>
                </a:solidFill>
              </a:rPr>
              <a:t>​</a:t>
            </a:r>
          </a:p>
          <a:p>
            <a:endParaRPr lang="en-US" dirty="0">
              <a:solidFill>
                <a:schemeClr val="bg2"/>
              </a:solidFill>
            </a:endParaRPr>
          </a:p>
        </p:txBody>
      </p:sp>
      <p:sp>
        <p:nvSpPr>
          <p:cNvPr id="14" name="TextBox 13">
            <a:extLst>
              <a:ext uri="{FF2B5EF4-FFF2-40B4-BE49-F238E27FC236}">
                <a16:creationId xmlns:a16="http://schemas.microsoft.com/office/drawing/2014/main" id="{1C8DB56C-79CD-D347-9267-DE740E97791A}"/>
              </a:ext>
            </a:extLst>
          </p:cNvPr>
          <p:cNvSpPr txBox="1"/>
          <p:nvPr/>
        </p:nvSpPr>
        <p:spPr>
          <a:xfrm>
            <a:off x="4379844" y="1188089"/>
            <a:ext cx="3954905" cy="4247317"/>
          </a:xfrm>
          <a:prstGeom prst="rect">
            <a:avLst/>
          </a:prstGeom>
          <a:solidFill>
            <a:schemeClr val="accent1">
              <a:lumMod val="20000"/>
              <a:lumOff val="80000"/>
            </a:schemeClr>
          </a:solidFill>
          <a:ln w="76200">
            <a:solidFill>
              <a:srgbClr val="002060"/>
            </a:solidFill>
          </a:ln>
        </p:spPr>
        <p:txBody>
          <a:bodyPr wrap="square" rtlCol="0">
            <a:spAutoFit/>
          </a:bodyPr>
          <a:lstStyle/>
          <a:p>
            <a:pPr fontAlgn="base"/>
            <a:r>
              <a:rPr lang="en-GB" sz="2800" dirty="0">
                <a:solidFill>
                  <a:srgbClr val="002060"/>
                </a:solidFill>
              </a:rPr>
              <a:t>In the 1911 census, there were 977,366 Welsh speakers (43.5% of the population).​</a:t>
            </a:r>
          </a:p>
          <a:p>
            <a:pPr fontAlgn="base"/>
            <a:endParaRPr lang="en-GB" sz="2800" dirty="0">
              <a:solidFill>
                <a:srgbClr val="002060"/>
              </a:solidFill>
            </a:endParaRPr>
          </a:p>
          <a:p>
            <a:pPr fontAlgn="base"/>
            <a:r>
              <a:rPr lang="en-GB" sz="2800" dirty="0">
                <a:solidFill>
                  <a:srgbClr val="002060"/>
                </a:solidFill>
              </a:rPr>
              <a:t>In the 2011 census, there were 562,000 Welsh speakers (19.0% of the population).</a:t>
            </a:r>
            <a:r>
              <a:rPr lang="en-US" sz="2800" dirty="0">
                <a:solidFill>
                  <a:srgbClr val="002060"/>
                </a:solidFill>
              </a:rPr>
              <a:t>​</a:t>
            </a:r>
          </a:p>
          <a:p>
            <a:endParaRPr lang="en-US" dirty="0">
              <a:solidFill>
                <a:schemeClr val="bg2"/>
              </a:solidFill>
            </a:endParaRPr>
          </a:p>
        </p:txBody>
      </p:sp>
      <p:sp>
        <p:nvSpPr>
          <p:cNvPr id="15" name="Right Arrow 14">
            <a:extLst>
              <a:ext uri="{FF2B5EF4-FFF2-40B4-BE49-F238E27FC236}">
                <a16:creationId xmlns:a16="http://schemas.microsoft.com/office/drawing/2014/main" id="{3D2686D9-7E27-824E-B3F9-A07418CD4417}"/>
              </a:ext>
            </a:extLst>
          </p:cNvPr>
          <p:cNvSpPr/>
          <p:nvPr/>
        </p:nvSpPr>
        <p:spPr>
          <a:xfrm>
            <a:off x="7615270" y="2632378"/>
            <a:ext cx="1740804" cy="689548"/>
          </a:xfrm>
          <a:prstGeom prst="rightArrow">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833172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90255" y="116632"/>
            <a:ext cx="10349345" cy="5524314"/>
          </a:xfrm>
          <a:solidFill>
            <a:schemeClr val="bg1"/>
          </a:solidFill>
          <a:ln w="38100">
            <a:solidFill>
              <a:schemeClr val="tx1"/>
            </a:solidFill>
          </a:ln>
        </p:spPr>
        <p:txBody>
          <a:bodyPr vert="horz" lIns="91440" tIns="45720" rIns="91440" bIns="45720" rtlCol="0" anchor="t">
            <a:normAutofit fontScale="92500" lnSpcReduction="10000"/>
          </a:bodyPr>
          <a:lstStyle/>
          <a:p>
            <a:pPr marL="114300" indent="0">
              <a:buNone/>
            </a:pPr>
            <a:r>
              <a:rPr lang="en-GB" sz="3200" b="1" dirty="0"/>
              <a:t>“</a:t>
            </a:r>
            <a:r>
              <a:rPr lang="en-GB" sz="2800" b="1" dirty="0" err="1"/>
              <a:t>Mae’r</a:t>
            </a:r>
            <a:r>
              <a:rPr lang="en-GB" sz="2800" b="1" dirty="0"/>
              <a:t> </a:t>
            </a:r>
            <a:r>
              <a:rPr lang="en-GB" sz="2800" b="1" dirty="0" err="1"/>
              <a:t>Gymraeg</a:t>
            </a:r>
            <a:r>
              <a:rPr lang="en-GB" sz="2800" b="1" dirty="0"/>
              <a:t> </a:t>
            </a:r>
            <a:r>
              <a:rPr lang="en-GB" sz="2800" b="1" dirty="0" err="1"/>
              <a:t>yn</a:t>
            </a:r>
            <a:r>
              <a:rPr lang="en-GB" sz="2800" b="1" dirty="0"/>
              <a:t> un o </a:t>
            </a:r>
            <a:r>
              <a:rPr lang="en-GB" sz="2800" b="1" dirty="0" err="1"/>
              <a:t>drysorau</a:t>
            </a:r>
            <a:r>
              <a:rPr lang="en-GB" sz="2800" b="1" dirty="0"/>
              <a:t> </a:t>
            </a:r>
            <a:r>
              <a:rPr lang="en-GB" sz="2800" b="1" dirty="0" err="1"/>
              <a:t>Cymru</a:t>
            </a:r>
            <a:r>
              <a:rPr lang="en-GB" sz="2800" b="1" dirty="0"/>
              <a:t>…… Ein </a:t>
            </a:r>
            <a:r>
              <a:rPr lang="en-GB" sz="2800" b="1" dirty="0" err="1"/>
              <a:t>huchelgais</a:t>
            </a:r>
            <a:r>
              <a:rPr lang="en-GB" sz="2800" b="1" dirty="0"/>
              <a:t> </a:t>
            </a:r>
            <a:r>
              <a:rPr lang="en-GB" sz="2800" b="1" dirty="0" err="1"/>
              <a:t>ni</a:t>
            </a:r>
            <a:r>
              <a:rPr lang="en-GB" sz="2800" b="1" dirty="0"/>
              <a:t> </a:t>
            </a:r>
            <a:r>
              <a:rPr lang="en-GB" sz="2800" b="1" dirty="0" err="1"/>
              <a:t>fel</a:t>
            </a:r>
            <a:r>
              <a:rPr lang="en-GB" sz="2800" b="1" dirty="0"/>
              <a:t> </a:t>
            </a:r>
            <a:r>
              <a:rPr lang="en-GB" sz="2800" b="1" dirty="0" err="1"/>
              <a:t>Llywodraeth</a:t>
            </a:r>
            <a:r>
              <a:rPr lang="en-GB" sz="2800" b="1" dirty="0"/>
              <a:t> </a:t>
            </a:r>
            <a:r>
              <a:rPr lang="en-GB" sz="2800" b="1" dirty="0" err="1"/>
              <a:t>Cymru</a:t>
            </a:r>
            <a:r>
              <a:rPr lang="en-GB" sz="2800" b="1" dirty="0"/>
              <a:t> </a:t>
            </a:r>
            <a:r>
              <a:rPr lang="en-GB" sz="2800" b="1" dirty="0" err="1"/>
              <a:t>yw</a:t>
            </a:r>
            <a:r>
              <a:rPr lang="en-GB" sz="2800" b="1" dirty="0"/>
              <a:t> </a:t>
            </a:r>
            <a:r>
              <a:rPr lang="en-GB" sz="2800" b="1" dirty="0" err="1"/>
              <a:t>gweld</a:t>
            </a:r>
            <a:r>
              <a:rPr lang="en-GB" sz="2800" b="1" dirty="0"/>
              <a:t> </a:t>
            </a:r>
            <a:r>
              <a:rPr lang="en-GB" sz="2800" b="1" dirty="0" err="1"/>
              <a:t>miliwn</a:t>
            </a:r>
            <a:r>
              <a:rPr lang="en-GB" sz="2800" b="1" dirty="0"/>
              <a:t> o </a:t>
            </a:r>
            <a:r>
              <a:rPr lang="en-GB" sz="2800" b="1" dirty="0" err="1"/>
              <a:t>bobl</a:t>
            </a:r>
            <a:r>
              <a:rPr lang="en-GB" sz="2800" b="1" dirty="0"/>
              <a:t> </a:t>
            </a:r>
            <a:r>
              <a:rPr lang="en-GB" sz="2800" b="1" dirty="0" err="1"/>
              <a:t>yn</a:t>
            </a:r>
            <a:r>
              <a:rPr lang="en-GB" sz="2800" b="1" dirty="0"/>
              <a:t> </a:t>
            </a:r>
            <a:r>
              <a:rPr lang="en-GB" sz="2800" b="1" dirty="0" err="1"/>
              <a:t>gallu</a:t>
            </a:r>
            <a:r>
              <a:rPr lang="en-GB" sz="2800" b="1" dirty="0"/>
              <a:t> </a:t>
            </a:r>
            <a:r>
              <a:rPr lang="en-GB" sz="2800" b="1" dirty="0" err="1"/>
              <a:t>mwynhau</a:t>
            </a:r>
            <a:r>
              <a:rPr lang="en-GB" sz="2800" b="1" dirty="0"/>
              <a:t> </a:t>
            </a:r>
            <a:r>
              <a:rPr lang="en-GB" sz="2800" b="1" dirty="0" err="1"/>
              <a:t>siarad</a:t>
            </a:r>
            <a:r>
              <a:rPr lang="en-GB" sz="2800" b="1" dirty="0"/>
              <a:t> a </a:t>
            </a:r>
            <a:r>
              <a:rPr lang="en-GB" sz="2800" b="1" dirty="0" err="1"/>
              <a:t>defnyddio’r</a:t>
            </a:r>
            <a:r>
              <a:rPr lang="en-GB" sz="2800" b="1" dirty="0"/>
              <a:t>  </a:t>
            </a:r>
            <a:r>
              <a:rPr lang="en-GB" sz="2800" b="1" dirty="0" err="1"/>
              <a:t>Gymraeg</a:t>
            </a:r>
            <a:r>
              <a:rPr lang="en-GB" sz="2800" b="1" dirty="0"/>
              <a:t> </a:t>
            </a:r>
            <a:r>
              <a:rPr lang="en-GB" sz="2800" b="1" dirty="0" err="1"/>
              <a:t>erbyn</a:t>
            </a:r>
            <a:r>
              <a:rPr lang="en-GB" sz="2800" b="1" dirty="0"/>
              <a:t> 2050.  Does dim </a:t>
            </a:r>
            <a:r>
              <a:rPr lang="en-GB" sz="2800" b="1" dirty="0" err="1"/>
              <a:t>dwywaith</a:t>
            </a:r>
            <a:r>
              <a:rPr lang="en-GB" sz="2800" b="1" dirty="0"/>
              <a:t> </a:t>
            </a:r>
            <a:r>
              <a:rPr lang="en-GB" sz="2800" b="1" dirty="0" err="1"/>
              <a:t>fod</a:t>
            </a:r>
            <a:r>
              <a:rPr lang="en-GB" sz="2800" b="1" dirty="0"/>
              <a:t> hon </a:t>
            </a:r>
            <a:r>
              <a:rPr lang="en-GB" sz="2800" b="1" u="sng" dirty="0" err="1"/>
              <a:t>yn</a:t>
            </a:r>
            <a:r>
              <a:rPr lang="en-GB" sz="2800" b="1" u="sng" dirty="0"/>
              <a:t> </a:t>
            </a:r>
            <a:r>
              <a:rPr lang="en-GB" sz="2800" b="1" u="sng" dirty="0" err="1"/>
              <a:t>uchelgais</a:t>
            </a:r>
            <a:r>
              <a:rPr lang="en-GB" sz="2800" b="1" u="sng" dirty="0"/>
              <a:t> </a:t>
            </a:r>
            <a:r>
              <a:rPr lang="en-GB" sz="2800" b="1" u="sng" dirty="0" err="1"/>
              <a:t>heriol</a:t>
            </a:r>
            <a:r>
              <a:rPr lang="en-GB" sz="2800" b="1" dirty="0"/>
              <a:t> ……”</a:t>
            </a:r>
            <a:endParaRPr lang="en-GB" sz="2800" dirty="0"/>
          </a:p>
          <a:p>
            <a:pPr marL="114300" indent="0">
              <a:buNone/>
            </a:pPr>
            <a:endParaRPr lang="en-GB" sz="1600" dirty="0"/>
          </a:p>
          <a:p>
            <a:pPr marL="114300" indent="0">
              <a:buNone/>
            </a:pPr>
            <a:r>
              <a:rPr lang="en-GB" sz="1600" dirty="0" err="1"/>
              <a:t>Rhagair</a:t>
            </a:r>
            <a:r>
              <a:rPr lang="en-GB" sz="1600" dirty="0"/>
              <a:t> Carwyn Jones AC (</a:t>
            </a:r>
            <a:r>
              <a:rPr lang="en-GB" sz="1600" dirty="0" err="1"/>
              <a:t>Prif</a:t>
            </a:r>
            <a:r>
              <a:rPr lang="en-GB" sz="1600" dirty="0"/>
              <a:t> </a:t>
            </a:r>
            <a:r>
              <a:rPr lang="en-GB" sz="1600" dirty="0" err="1"/>
              <a:t>Weinidog</a:t>
            </a:r>
            <a:r>
              <a:rPr lang="en-GB" sz="1600" dirty="0"/>
              <a:t> </a:t>
            </a:r>
            <a:r>
              <a:rPr lang="en-GB" sz="1600" dirty="0" err="1"/>
              <a:t>yn</a:t>
            </a:r>
            <a:r>
              <a:rPr lang="en-GB" sz="1600" dirty="0"/>
              <a:t> 2017) ac Alun Davies AC (</a:t>
            </a:r>
            <a:r>
              <a:rPr lang="en-GB" sz="1600" dirty="0" err="1"/>
              <a:t>Gweinidog</a:t>
            </a:r>
            <a:r>
              <a:rPr lang="en-GB" sz="1600" dirty="0"/>
              <a:t> y </a:t>
            </a:r>
            <a:r>
              <a:rPr lang="en-GB" sz="1600" dirty="0" err="1"/>
              <a:t>Gymraeg</a:t>
            </a:r>
            <a:r>
              <a:rPr lang="en-GB" sz="1600" dirty="0"/>
              <a:t> a </a:t>
            </a:r>
            <a:r>
              <a:rPr lang="en-GB" sz="1600" dirty="0" err="1"/>
              <a:t>Dysgu</a:t>
            </a:r>
            <a:r>
              <a:rPr lang="en-GB" sz="1600" dirty="0"/>
              <a:t> </a:t>
            </a:r>
            <a:r>
              <a:rPr lang="en-GB" sz="1600" dirty="0" err="1"/>
              <a:t>Gydol</a:t>
            </a:r>
            <a:r>
              <a:rPr lang="en-GB" sz="1600" dirty="0"/>
              <a:t> </a:t>
            </a:r>
            <a:r>
              <a:rPr lang="en-GB" sz="1600" dirty="0" err="1"/>
              <a:t>Oes</a:t>
            </a:r>
            <a:r>
              <a:rPr lang="en-GB" sz="1600" dirty="0"/>
              <a:t> </a:t>
            </a:r>
            <a:r>
              <a:rPr lang="en-GB" sz="1600" dirty="0" err="1"/>
              <a:t>yn</a:t>
            </a:r>
            <a:r>
              <a:rPr lang="en-GB" sz="1600" dirty="0"/>
              <a:t> 2017)</a:t>
            </a:r>
          </a:p>
          <a:p>
            <a:pPr marL="114300" indent="0">
              <a:buNone/>
            </a:pPr>
            <a:endParaRPr lang="en-GB" sz="1600" dirty="0"/>
          </a:p>
          <a:p>
            <a:pPr marL="114300" indent="0">
              <a:buNone/>
            </a:pPr>
            <a:r>
              <a:rPr lang="en-GB" sz="2800" b="1" i="1" dirty="0"/>
              <a:t>"The Welsh Language is one of the treasures of Wales.  It is part of what defines us as people and as a nation.  Our ambition as Welsh Government is to see the number of people able to enjoy speaking and using Welsh reach a million by 2050.  This is certainly a challenging ambition ….."</a:t>
            </a:r>
          </a:p>
          <a:p>
            <a:pPr marL="114300" indent="0">
              <a:buNone/>
            </a:pPr>
            <a:endParaRPr lang="en-GB" sz="1600" i="1" dirty="0"/>
          </a:p>
          <a:p>
            <a:pPr marL="114300" indent="0">
              <a:buNone/>
            </a:pPr>
            <a:r>
              <a:rPr lang="en-GB" i="1" dirty="0"/>
              <a:t>F</a:t>
            </a:r>
            <a:r>
              <a:rPr lang="en-GB" sz="1600" i="1" dirty="0"/>
              <a:t>oreword by Carwyn Jones AM (Fist Minister 2017) and Alun Davies AM (Minister for Lifelong learning and Welsh Language in 2017</a:t>
            </a:r>
            <a:r>
              <a:rPr lang="en-GB" i="1" dirty="0"/>
              <a:t>)</a:t>
            </a:r>
          </a:p>
        </p:txBody>
      </p:sp>
      <p:pic>
        <p:nvPicPr>
          <p:cNvPr id="4" name="Picture 4" descr="A picture containing shirt, man, sign, young&#10;&#10;Description generated with very high confidence">
            <a:extLst>
              <a:ext uri="{FF2B5EF4-FFF2-40B4-BE49-F238E27FC236}">
                <a16:creationId xmlns:a16="http://schemas.microsoft.com/office/drawing/2014/main" id="{3E0146C7-F25F-EE4A-A16A-1B8133603DC2}"/>
              </a:ext>
            </a:extLst>
          </p:cNvPr>
          <p:cNvPicPr>
            <a:picLocks noChangeAspect="1"/>
          </p:cNvPicPr>
          <p:nvPr/>
        </p:nvPicPr>
        <p:blipFill>
          <a:blip r:embed="rId3"/>
          <a:stretch>
            <a:fillRect/>
          </a:stretch>
        </p:blipFill>
        <p:spPr>
          <a:xfrm>
            <a:off x="161341" y="2436954"/>
            <a:ext cx="1341816" cy="1113594"/>
          </a:xfrm>
          <a:prstGeom prst="rect">
            <a:avLst/>
          </a:prstGeom>
          <a:ln w="38100">
            <a:solidFill>
              <a:schemeClr val="tx1"/>
            </a:solidFill>
          </a:ln>
        </p:spPr>
      </p:pic>
      <p:pic>
        <p:nvPicPr>
          <p:cNvPr id="6" name="Picture 5">
            <a:extLst>
              <a:ext uri="{FF2B5EF4-FFF2-40B4-BE49-F238E27FC236}">
                <a16:creationId xmlns:a16="http://schemas.microsoft.com/office/drawing/2014/main" id="{D30A6342-6952-0845-8B0D-180A42BDF29C}"/>
              </a:ext>
            </a:extLst>
          </p:cNvPr>
          <p:cNvPicPr>
            <a:picLocks noChangeAspect="1"/>
          </p:cNvPicPr>
          <p:nvPr/>
        </p:nvPicPr>
        <p:blipFill rotWithShape="1">
          <a:blip r:embed="rId4"/>
          <a:srcRect t="6497" b="12147"/>
          <a:stretch/>
        </p:blipFill>
        <p:spPr>
          <a:xfrm>
            <a:off x="0" y="6003738"/>
            <a:ext cx="12192000" cy="854262"/>
          </a:xfrm>
          <a:prstGeom prst="rect">
            <a:avLst/>
          </a:prstGeom>
        </p:spPr>
      </p:pic>
    </p:spTree>
    <p:extLst>
      <p:ext uri="{BB962C8B-B14F-4D97-AF65-F5344CB8AC3E}">
        <p14:creationId xmlns:p14="http://schemas.microsoft.com/office/powerpoint/2010/main" val="20868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screenshot of a cell phone&#10;&#10;Description generated with high confidence">
            <a:extLst>
              <a:ext uri="{FF2B5EF4-FFF2-40B4-BE49-F238E27FC236}">
                <a16:creationId xmlns:a16="http://schemas.microsoft.com/office/drawing/2014/main" id="{B04CD305-DE72-4A2A-AA8C-A30316A964D1}"/>
              </a:ext>
            </a:extLst>
          </p:cNvPr>
          <p:cNvPicPr>
            <a:picLocks noGrp="1" noChangeAspect="1"/>
          </p:cNvPicPr>
          <p:nvPr>
            <p:ph idx="1"/>
          </p:nvPr>
        </p:nvPicPr>
        <p:blipFill>
          <a:blip r:embed="rId3"/>
          <a:stretch>
            <a:fillRect/>
          </a:stretch>
        </p:blipFill>
        <p:spPr>
          <a:xfrm>
            <a:off x="3062514" y="192066"/>
            <a:ext cx="8539038" cy="5584619"/>
          </a:xfrm>
          <a:ln w="38100">
            <a:solidFill>
              <a:schemeClr val="tx1"/>
            </a:solidFill>
          </a:ln>
        </p:spPr>
      </p:pic>
      <p:pic>
        <p:nvPicPr>
          <p:cNvPr id="6" name="Picture 4" descr="A picture containing shirt, man, sign, young&#10;&#10;Description generated with very high confidence">
            <a:extLst>
              <a:ext uri="{FF2B5EF4-FFF2-40B4-BE49-F238E27FC236}">
                <a16:creationId xmlns:a16="http://schemas.microsoft.com/office/drawing/2014/main" id="{5E9E8E86-CC66-224D-9109-81EFBFAD8E3B}"/>
              </a:ext>
            </a:extLst>
          </p:cNvPr>
          <p:cNvPicPr>
            <a:picLocks noChangeAspect="1"/>
          </p:cNvPicPr>
          <p:nvPr/>
        </p:nvPicPr>
        <p:blipFill>
          <a:blip r:embed="rId4"/>
          <a:stretch>
            <a:fillRect/>
          </a:stretch>
        </p:blipFill>
        <p:spPr>
          <a:xfrm>
            <a:off x="317994" y="1828800"/>
            <a:ext cx="2465078" cy="2045807"/>
          </a:xfrm>
          <a:prstGeom prst="rect">
            <a:avLst/>
          </a:prstGeom>
          <a:ln w="38100">
            <a:solidFill>
              <a:schemeClr val="tx1"/>
            </a:solidFill>
          </a:ln>
        </p:spPr>
      </p:pic>
      <p:pic>
        <p:nvPicPr>
          <p:cNvPr id="7" name="Picture 6">
            <a:extLst>
              <a:ext uri="{FF2B5EF4-FFF2-40B4-BE49-F238E27FC236}">
                <a16:creationId xmlns:a16="http://schemas.microsoft.com/office/drawing/2014/main" id="{1C663BE1-97A1-EB40-A692-F36834396206}"/>
              </a:ext>
            </a:extLst>
          </p:cNvPr>
          <p:cNvPicPr>
            <a:picLocks noChangeAspect="1"/>
          </p:cNvPicPr>
          <p:nvPr/>
        </p:nvPicPr>
        <p:blipFill rotWithShape="1">
          <a:blip r:embed="rId5"/>
          <a:srcRect t="6497" b="12147"/>
          <a:stretch/>
        </p:blipFill>
        <p:spPr>
          <a:xfrm>
            <a:off x="0" y="6003738"/>
            <a:ext cx="12192000" cy="854262"/>
          </a:xfrm>
          <a:prstGeom prst="rect">
            <a:avLst/>
          </a:prstGeom>
        </p:spPr>
      </p:pic>
    </p:spTree>
    <p:extLst>
      <p:ext uri="{BB962C8B-B14F-4D97-AF65-F5344CB8AC3E}">
        <p14:creationId xmlns:p14="http://schemas.microsoft.com/office/powerpoint/2010/main" val="21721462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408A19-933D-47FF-9932-6B5848373F52}"/>
              </a:ext>
            </a:extLst>
          </p:cNvPr>
          <p:cNvSpPr>
            <a:spLocks noGrp="1"/>
          </p:cNvSpPr>
          <p:nvPr>
            <p:ph idx="1"/>
          </p:nvPr>
        </p:nvSpPr>
        <p:spPr>
          <a:xfrm>
            <a:off x="620156" y="314697"/>
            <a:ext cx="11018394" cy="4187389"/>
          </a:xfrm>
          <a:solidFill>
            <a:schemeClr val="bg1"/>
          </a:solidFill>
          <a:ln w="57150">
            <a:solidFill>
              <a:schemeClr val="tx1"/>
            </a:solidFill>
          </a:ln>
        </p:spPr>
        <p:txBody>
          <a:bodyPr vert="horz" lIns="91440" tIns="45720" rIns="91440" bIns="45720" rtlCol="0" anchor="t">
            <a:normAutofit/>
          </a:bodyPr>
          <a:lstStyle/>
          <a:p>
            <a:r>
              <a:rPr lang="en-GB" sz="2800" b="1" dirty="0">
                <a:ea typeface="+mn-lt"/>
                <a:cs typeface="+mn-lt"/>
              </a:rPr>
              <a:t>“… </a:t>
            </a:r>
            <a:r>
              <a:rPr lang="en-GB" sz="2800" b="1" dirty="0">
                <a:highlight>
                  <a:srgbClr val="FFFF00"/>
                </a:highlight>
                <a:ea typeface="+mn-lt"/>
                <a:cs typeface="+mn-lt"/>
              </a:rPr>
              <a:t>y system </a:t>
            </a:r>
            <a:r>
              <a:rPr lang="en-GB" sz="2800" b="1" dirty="0" err="1">
                <a:highlight>
                  <a:srgbClr val="FFFF00"/>
                </a:highlight>
                <a:ea typeface="+mn-lt"/>
                <a:cs typeface="+mn-lt"/>
              </a:rPr>
              <a:t>addysg</a:t>
            </a:r>
            <a:r>
              <a:rPr lang="en-GB" sz="2800" b="1" dirty="0">
                <a:highlight>
                  <a:srgbClr val="FFFF00"/>
                </a:highlight>
                <a:ea typeface="+mn-lt"/>
                <a:cs typeface="+mn-lt"/>
              </a:rPr>
              <a:t> a </a:t>
            </a:r>
            <a:r>
              <a:rPr lang="en-GB" sz="2800" b="1" dirty="0" err="1">
                <a:highlight>
                  <a:srgbClr val="FFFF00"/>
                </a:highlight>
                <a:ea typeface="+mn-lt"/>
                <a:cs typeface="+mn-lt"/>
              </a:rPr>
              <a:t>hyfforddiant</a:t>
            </a:r>
            <a:r>
              <a:rPr lang="en-GB" sz="2800" b="1" dirty="0">
                <a:ea typeface="+mn-lt"/>
                <a:cs typeface="+mn-lt"/>
              </a:rPr>
              <a:t> </a:t>
            </a:r>
            <a:r>
              <a:rPr lang="en-GB" sz="2800" b="1" dirty="0" err="1">
                <a:ea typeface="+mn-lt"/>
                <a:cs typeface="+mn-lt"/>
              </a:rPr>
              <a:t>yw’r</a:t>
            </a:r>
            <a:r>
              <a:rPr lang="en-GB" sz="2800" b="1" dirty="0">
                <a:ea typeface="+mn-lt"/>
                <a:cs typeface="+mn-lt"/>
              </a:rPr>
              <a:t> </a:t>
            </a:r>
            <a:r>
              <a:rPr lang="en-GB" sz="2800" b="1" dirty="0" err="1">
                <a:ea typeface="+mn-lt"/>
                <a:cs typeface="+mn-lt"/>
              </a:rPr>
              <a:t>prif</a:t>
            </a:r>
            <a:r>
              <a:rPr lang="en-GB" sz="2800" b="1" dirty="0">
                <a:ea typeface="+mn-lt"/>
                <a:cs typeface="+mn-lt"/>
              </a:rPr>
              <a:t> </a:t>
            </a:r>
            <a:r>
              <a:rPr lang="en-GB" sz="2800" b="1" dirty="0" err="1">
                <a:ea typeface="+mn-lt"/>
                <a:cs typeface="+mn-lt"/>
              </a:rPr>
              <a:t>ddull</a:t>
            </a:r>
            <a:r>
              <a:rPr lang="en-GB" sz="2800" b="1" dirty="0">
                <a:ea typeface="+mn-lt"/>
                <a:cs typeface="+mn-lt"/>
              </a:rPr>
              <a:t> o </a:t>
            </a:r>
            <a:r>
              <a:rPr lang="en-GB" sz="2800" b="1" dirty="0" err="1">
                <a:ea typeface="+mn-lt"/>
                <a:cs typeface="+mn-lt"/>
              </a:rPr>
              <a:t>greu</a:t>
            </a:r>
            <a:r>
              <a:rPr lang="en-GB" sz="2800" b="1" dirty="0">
                <a:ea typeface="+mn-lt"/>
                <a:cs typeface="+mn-lt"/>
              </a:rPr>
              <a:t> </a:t>
            </a:r>
            <a:r>
              <a:rPr lang="en-GB" sz="2800" b="1" dirty="0" err="1">
                <a:ea typeface="+mn-lt"/>
                <a:cs typeface="+mn-lt"/>
              </a:rPr>
              <a:t>siaradwyr</a:t>
            </a:r>
            <a:r>
              <a:rPr lang="en-GB" sz="2800" b="1" dirty="0">
                <a:ea typeface="+mn-lt"/>
                <a:cs typeface="+mn-lt"/>
              </a:rPr>
              <a:t> </a:t>
            </a:r>
            <a:r>
              <a:rPr lang="en-GB" sz="2800" b="1" dirty="0" err="1">
                <a:ea typeface="+mn-lt"/>
                <a:cs typeface="+mn-lt"/>
              </a:rPr>
              <a:t>Cymraeg</a:t>
            </a:r>
            <a:r>
              <a:rPr lang="en-GB" sz="2800" b="1" dirty="0">
                <a:ea typeface="+mn-lt"/>
                <a:cs typeface="+mn-lt"/>
              </a:rPr>
              <a:t> </a:t>
            </a:r>
            <a:r>
              <a:rPr lang="en-GB" sz="2800" b="1" dirty="0" err="1">
                <a:ea typeface="+mn-lt"/>
                <a:cs typeface="+mn-lt"/>
              </a:rPr>
              <a:t>newydd</a:t>
            </a:r>
            <a:r>
              <a:rPr lang="en-GB" sz="2800" b="1" dirty="0">
                <a:ea typeface="+mn-lt"/>
                <a:cs typeface="+mn-lt"/>
              </a:rPr>
              <a:t>.”</a:t>
            </a:r>
            <a:endParaRPr lang="en-GB" sz="1800" dirty="0">
              <a:ea typeface="+mn-lt"/>
              <a:cs typeface="+mn-lt"/>
            </a:endParaRPr>
          </a:p>
          <a:p>
            <a:pPr marL="0" indent="0">
              <a:buNone/>
            </a:pPr>
            <a:r>
              <a:rPr lang="en-GB" sz="1800" dirty="0">
                <a:ea typeface="+mn-lt"/>
                <a:cs typeface="+mn-lt"/>
              </a:rPr>
              <a:t>     (</a:t>
            </a:r>
            <a:r>
              <a:rPr lang="en-GB" sz="1800" dirty="0" err="1">
                <a:ea typeface="+mn-lt"/>
                <a:cs typeface="+mn-lt"/>
              </a:rPr>
              <a:t>tud</a:t>
            </a:r>
            <a:r>
              <a:rPr lang="en-GB" sz="1800" dirty="0">
                <a:ea typeface="+mn-lt"/>
                <a:cs typeface="+mn-lt"/>
              </a:rPr>
              <a:t> 31,  </a:t>
            </a:r>
            <a:r>
              <a:rPr lang="en-GB" sz="1800" dirty="0" err="1">
                <a:ea typeface="+mn-lt"/>
                <a:cs typeface="+mn-lt"/>
              </a:rPr>
              <a:t>Cymraeg</a:t>
            </a:r>
            <a:r>
              <a:rPr lang="en-GB" sz="1800" dirty="0">
                <a:ea typeface="+mn-lt"/>
                <a:cs typeface="+mn-lt"/>
              </a:rPr>
              <a:t> 2050 </a:t>
            </a:r>
            <a:r>
              <a:rPr lang="en-GB" sz="1800" dirty="0" err="1">
                <a:ea typeface="+mn-lt"/>
                <a:cs typeface="+mn-lt"/>
              </a:rPr>
              <a:t>Miliwn</a:t>
            </a:r>
            <a:r>
              <a:rPr lang="en-GB" sz="1800" dirty="0">
                <a:ea typeface="+mn-lt"/>
                <a:cs typeface="+mn-lt"/>
              </a:rPr>
              <a:t> o </a:t>
            </a:r>
            <a:r>
              <a:rPr lang="en-GB" sz="1800" dirty="0" err="1">
                <a:ea typeface="+mn-lt"/>
                <a:cs typeface="+mn-lt"/>
              </a:rPr>
              <a:t>Siaradwyr</a:t>
            </a:r>
            <a:r>
              <a:rPr lang="en-GB" sz="1800" dirty="0">
                <a:ea typeface="+mn-lt"/>
                <a:cs typeface="+mn-lt"/>
              </a:rPr>
              <a:t>)</a:t>
            </a:r>
            <a:endParaRPr lang="en-GB" sz="1800" dirty="0"/>
          </a:p>
          <a:p>
            <a:pPr marL="0" indent="0" algn="r">
              <a:buNone/>
            </a:pPr>
            <a:endParaRPr lang="en-GB" sz="1800" dirty="0">
              <a:ea typeface="+mn-lt"/>
              <a:cs typeface="+mn-lt"/>
            </a:endParaRPr>
          </a:p>
          <a:p>
            <a:pPr algn="r"/>
            <a:endParaRPr lang="en-GB" sz="1800" dirty="0">
              <a:ea typeface="+mn-lt"/>
              <a:cs typeface="+mn-lt"/>
            </a:endParaRPr>
          </a:p>
          <a:p>
            <a:r>
              <a:rPr lang="en-GB" sz="1800" b="1" i="1" dirty="0">
                <a:ea typeface="+mn-lt"/>
                <a:cs typeface="+mn-lt"/>
              </a:rPr>
              <a:t>"</a:t>
            </a:r>
            <a:r>
              <a:rPr lang="en-GB" sz="2800" b="1" i="1" dirty="0">
                <a:ea typeface="+mn-lt"/>
                <a:cs typeface="+mn-lt"/>
              </a:rPr>
              <a:t>….since there is a limit to the additional number of Welsh speakers which can be created by language transmission from one generation to the next, </a:t>
            </a:r>
            <a:r>
              <a:rPr lang="en-GB" sz="2800" b="1" i="1" dirty="0">
                <a:highlight>
                  <a:srgbClr val="FFFF00"/>
                </a:highlight>
                <a:ea typeface="+mn-lt"/>
                <a:cs typeface="+mn-lt"/>
              </a:rPr>
              <a:t>the education and training system</a:t>
            </a:r>
            <a:r>
              <a:rPr lang="en-GB" sz="2800" b="1" i="1" dirty="0">
                <a:ea typeface="+mn-lt"/>
                <a:cs typeface="+mn-lt"/>
              </a:rPr>
              <a:t> is the principal method of creating new Welsh speakers."</a:t>
            </a:r>
          </a:p>
          <a:p>
            <a:pPr marL="0" indent="0">
              <a:buNone/>
            </a:pPr>
            <a:r>
              <a:rPr lang="en-GB" sz="1800" dirty="0">
                <a:ea typeface="+mn-lt"/>
                <a:cs typeface="+mn-lt"/>
              </a:rPr>
              <a:t>     (</a:t>
            </a:r>
            <a:r>
              <a:rPr lang="en-GB" sz="1800" dirty="0"/>
              <a:t>page 31, </a:t>
            </a:r>
            <a:r>
              <a:rPr lang="en-GB" sz="1800" dirty="0" err="1"/>
              <a:t>Cymraeg</a:t>
            </a:r>
            <a:r>
              <a:rPr lang="en-GB" sz="1800" dirty="0"/>
              <a:t> 2050 A million Welsh speakers)</a:t>
            </a:r>
          </a:p>
          <a:p>
            <a:pPr marL="0" indent="0">
              <a:buNone/>
            </a:pPr>
            <a:endParaRPr lang="en-GB" dirty="0"/>
          </a:p>
        </p:txBody>
      </p:sp>
      <p:pic>
        <p:nvPicPr>
          <p:cNvPr id="5" name="Picture 4" descr="A picture containing shirt, man, sign, young&#10;&#10;Description generated with very high confidence">
            <a:extLst>
              <a:ext uri="{FF2B5EF4-FFF2-40B4-BE49-F238E27FC236}">
                <a16:creationId xmlns:a16="http://schemas.microsoft.com/office/drawing/2014/main" id="{3F2C01DB-C471-4BD5-923C-3CCD6D7B5718}"/>
              </a:ext>
            </a:extLst>
          </p:cNvPr>
          <p:cNvPicPr>
            <a:picLocks noChangeAspect="1"/>
          </p:cNvPicPr>
          <p:nvPr/>
        </p:nvPicPr>
        <p:blipFill>
          <a:blip r:embed="rId3"/>
          <a:stretch>
            <a:fillRect/>
          </a:stretch>
        </p:blipFill>
        <p:spPr>
          <a:xfrm>
            <a:off x="8432800" y="3813821"/>
            <a:ext cx="2481517" cy="2059921"/>
          </a:xfrm>
          <a:prstGeom prst="rect">
            <a:avLst/>
          </a:prstGeom>
          <a:ln w="57150">
            <a:solidFill>
              <a:schemeClr val="tx1"/>
            </a:solidFill>
          </a:ln>
        </p:spPr>
      </p:pic>
      <p:pic>
        <p:nvPicPr>
          <p:cNvPr id="8" name="Picture 7">
            <a:extLst>
              <a:ext uri="{FF2B5EF4-FFF2-40B4-BE49-F238E27FC236}">
                <a16:creationId xmlns:a16="http://schemas.microsoft.com/office/drawing/2014/main" id="{F0EC6B8B-6F91-F744-8412-A90B2D04C9C3}"/>
              </a:ext>
            </a:extLst>
          </p:cNvPr>
          <p:cNvPicPr>
            <a:picLocks noChangeAspect="1"/>
          </p:cNvPicPr>
          <p:nvPr/>
        </p:nvPicPr>
        <p:blipFill rotWithShape="1">
          <a:blip r:embed="rId4"/>
          <a:srcRect t="6497" b="12147"/>
          <a:stretch/>
        </p:blipFill>
        <p:spPr>
          <a:xfrm>
            <a:off x="0" y="6003738"/>
            <a:ext cx="12192000" cy="854262"/>
          </a:xfrm>
          <a:prstGeom prst="rect">
            <a:avLst/>
          </a:prstGeom>
        </p:spPr>
      </p:pic>
    </p:spTree>
    <p:extLst>
      <p:ext uri="{BB962C8B-B14F-4D97-AF65-F5344CB8AC3E}">
        <p14:creationId xmlns:p14="http://schemas.microsoft.com/office/powerpoint/2010/main" val="1155371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7DB3E5E-00C5-154B-A3C0-9C2CF7B0B177}"/>
              </a:ext>
            </a:extLst>
          </p:cNvPr>
          <p:cNvPicPr>
            <a:picLocks noChangeAspect="1"/>
          </p:cNvPicPr>
          <p:nvPr/>
        </p:nvPicPr>
        <p:blipFill rotWithShape="1">
          <a:blip r:embed="rId2"/>
          <a:srcRect t="6497" b="12147"/>
          <a:stretch/>
        </p:blipFill>
        <p:spPr>
          <a:xfrm>
            <a:off x="0" y="6003738"/>
            <a:ext cx="12192000" cy="854262"/>
          </a:xfrm>
          <a:prstGeom prst="rect">
            <a:avLst/>
          </a:prstGeom>
        </p:spPr>
      </p:pic>
      <p:sp>
        <p:nvSpPr>
          <p:cNvPr id="5" name="TextBox 4">
            <a:extLst>
              <a:ext uri="{FF2B5EF4-FFF2-40B4-BE49-F238E27FC236}">
                <a16:creationId xmlns:a16="http://schemas.microsoft.com/office/drawing/2014/main" id="{5504347A-1460-AA4C-9E29-8738BC6ABBF1}"/>
              </a:ext>
            </a:extLst>
          </p:cNvPr>
          <p:cNvSpPr txBox="1"/>
          <p:nvPr/>
        </p:nvSpPr>
        <p:spPr>
          <a:xfrm>
            <a:off x="277761" y="1016422"/>
            <a:ext cx="11636477" cy="3416320"/>
          </a:xfrm>
          <a:prstGeom prst="rect">
            <a:avLst/>
          </a:prstGeom>
          <a:solidFill>
            <a:schemeClr val="tx2"/>
          </a:solidFill>
          <a:ln w="76200">
            <a:solidFill>
              <a:schemeClr val="bg1"/>
            </a:solidFill>
          </a:ln>
        </p:spPr>
        <p:txBody>
          <a:bodyPr wrap="square" rtlCol="0">
            <a:spAutoFit/>
          </a:bodyPr>
          <a:lstStyle/>
          <a:p>
            <a:r>
              <a:rPr lang="en-US" sz="3600" b="1" dirty="0">
                <a:solidFill>
                  <a:schemeClr val="bg1"/>
                </a:solidFill>
              </a:rPr>
              <a:t>Beth </a:t>
            </a:r>
            <a:r>
              <a:rPr lang="en-US" sz="3600" b="1" dirty="0" err="1">
                <a:solidFill>
                  <a:schemeClr val="bg1"/>
                </a:solidFill>
              </a:rPr>
              <a:t>ydy’r</a:t>
            </a:r>
            <a:r>
              <a:rPr lang="en-US" sz="3600" b="1" dirty="0">
                <a:solidFill>
                  <a:schemeClr val="bg1"/>
                </a:solidFill>
              </a:rPr>
              <a:t> </a:t>
            </a:r>
            <a:r>
              <a:rPr lang="en-US" sz="3600" b="1" dirty="0" err="1">
                <a:solidFill>
                  <a:schemeClr val="bg1"/>
                </a:solidFill>
              </a:rPr>
              <a:t>Fframwaith</a:t>
            </a:r>
            <a:r>
              <a:rPr lang="en-US" sz="3600" b="1" dirty="0">
                <a:solidFill>
                  <a:schemeClr val="bg1"/>
                </a:solidFill>
              </a:rPr>
              <a:t> </a:t>
            </a:r>
            <a:r>
              <a:rPr lang="en-US" sz="3600" b="1" dirty="0" err="1">
                <a:solidFill>
                  <a:schemeClr val="bg1"/>
                </a:solidFill>
              </a:rPr>
              <a:t>Cymwyseddau</a:t>
            </a:r>
            <a:r>
              <a:rPr lang="en-US" sz="3600" b="1" dirty="0">
                <a:solidFill>
                  <a:schemeClr val="bg1"/>
                </a:solidFill>
              </a:rPr>
              <a:t> </a:t>
            </a:r>
            <a:r>
              <a:rPr lang="en-US" sz="3600" b="1" dirty="0" err="1">
                <a:solidFill>
                  <a:schemeClr val="bg1"/>
                </a:solidFill>
              </a:rPr>
              <a:t>Iaith</a:t>
            </a:r>
            <a:r>
              <a:rPr lang="en-US" sz="3600" b="1" dirty="0">
                <a:solidFill>
                  <a:schemeClr val="bg1"/>
                </a:solidFill>
              </a:rPr>
              <a:t> </a:t>
            </a:r>
            <a:r>
              <a:rPr lang="en-US" sz="3600" b="1" dirty="0" err="1">
                <a:solidFill>
                  <a:schemeClr val="bg1"/>
                </a:solidFill>
              </a:rPr>
              <a:t>i</a:t>
            </a:r>
            <a:r>
              <a:rPr lang="en-US" sz="3600" b="1" dirty="0">
                <a:solidFill>
                  <a:schemeClr val="bg1"/>
                </a:solidFill>
              </a:rPr>
              <a:t> </a:t>
            </a:r>
            <a:r>
              <a:rPr lang="en-US" sz="3600" b="1" dirty="0" err="1">
                <a:solidFill>
                  <a:schemeClr val="bg1"/>
                </a:solidFill>
              </a:rPr>
              <a:t>Ymarferwyr</a:t>
            </a:r>
            <a:r>
              <a:rPr lang="en-US" sz="3600" b="1" dirty="0">
                <a:solidFill>
                  <a:schemeClr val="bg1"/>
                </a:solidFill>
              </a:rPr>
              <a:t> </a:t>
            </a:r>
            <a:r>
              <a:rPr lang="en-US" sz="3600" b="1" dirty="0" err="1">
                <a:solidFill>
                  <a:schemeClr val="bg1"/>
                </a:solidFill>
              </a:rPr>
              <a:t>Addysg</a:t>
            </a:r>
            <a:r>
              <a:rPr lang="en-US" sz="3600" b="1" dirty="0">
                <a:solidFill>
                  <a:schemeClr val="bg1"/>
                </a:solidFill>
              </a:rPr>
              <a:t>?  </a:t>
            </a:r>
          </a:p>
          <a:p>
            <a:endParaRPr lang="en-US" sz="3600" b="1" i="1" dirty="0">
              <a:solidFill>
                <a:schemeClr val="bg1"/>
              </a:solidFill>
            </a:endParaRPr>
          </a:p>
          <a:p>
            <a:endParaRPr lang="en-US" sz="3600" b="1" i="1" dirty="0">
              <a:solidFill>
                <a:schemeClr val="bg1"/>
              </a:solidFill>
            </a:endParaRPr>
          </a:p>
          <a:p>
            <a:r>
              <a:rPr lang="en-US" sz="3600" b="1" i="1" dirty="0">
                <a:solidFill>
                  <a:schemeClr val="bg1"/>
                </a:solidFill>
              </a:rPr>
              <a:t>What is the Welsh Language Competency Framework for Education Practitioners?</a:t>
            </a:r>
          </a:p>
        </p:txBody>
      </p:sp>
    </p:spTree>
    <p:extLst>
      <p:ext uri="{BB962C8B-B14F-4D97-AF65-F5344CB8AC3E}">
        <p14:creationId xmlns:p14="http://schemas.microsoft.com/office/powerpoint/2010/main" val="31592548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BC982C1-423D-5449-9009-E51067709AFE}"/>
              </a:ext>
            </a:extLst>
          </p:cNvPr>
          <p:cNvSpPr txBox="1"/>
          <p:nvPr/>
        </p:nvSpPr>
        <p:spPr>
          <a:xfrm>
            <a:off x="5705061" y="245435"/>
            <a:ext cx="6211635" cy="5632311"/>
          </a:xfrm>
          <a:prstGeom prst="rect">
            <a:avLst/>
          </a:prstGeom>
          <a:solidFill>
            <a:schemeClr val="accent1">
              <a:lumMod val="20000"/>
              <a:lumOff val="80000"/>
            </a:schemeClr>
          </a:solidFill>
          <a:ln w="57150">
            <a:solidFill>
              <a:schemeClr val="accent1"/>
            </a:solidFill>
          </a:ln>
        </p:spPr>
        <p:txBody>
          <a:bodyPr wrap="square" rtlCol="0">
            <a:spAutoFit/>
          </a:bodyPr>
          <a:lstStyle/>
          <a:p>
            <a:pPr marL="285750" indent="-285750">
              <a:buFont typeface="Arial" panose="020B0604020202020204" pitchFamily="34" charset="0"/>
              <a:buChar char="•"/>
            </a:pPr>
            <a:r>
              <a:rPr lang="en-US" sz="2400" dirty="0"/>
              <a:t>It’s a national framework to measure Welsh language competency of all student-teachers in Wales.</a:t>
            </a:r>
          </a:p>
          <a:p>
            <a:pPr marL="285750" indent="-285750">
              <a:buFont typeface="Arial" panose="020B0604020202020204" pitchFamily="34" charset="0"/>
              <a:buChar char="•"/>
            </a:pPr>
            <a:r>
              <a:rPr lang="en-US" sz="2400" dirty="0"/>
              <a:t>In the future, the aim is to use the Framework to measure Welsh language competency of the whole education sector.</a:t>
            </a:r>
          </a:p>
          <a:p>
            <a:pPr marL="285750" indent="-285750">
              <a:buFont typeface="Arial" panose="020B0604020202020204" pitchFamily="34" charset="0"/>
              <a:buChar char="•"/>
            </a:pPr>
            <a:r>
              <a:rPr lang="en-US" sz="2400" dirty="0"/>
              <a:t>The Framework measures Listening, Speaking, Reading and Writing skills in Welsh.  It also measures the student-teacher’s skill as a language teacher, e.g. how they develop the language skills of pupils in their class.</a:t>
            </a:r>
          </a:p>
          <a:p>
            <a:pPr marL="285750" indent="-285750">
              <a:buFont typeface="Arial" panose="020B0604020202020204" pitchFamily="34" charset="0"/>
              <a:buChar char="•"/>
            </a:pPr>
            <a:r>
              <a:rPr lang="en-US" sz="2400" dirty="0"/>
              <a:t>The Framework is a tool to help them plan further professional development opportunities when they enter the teaching profession.</a:t>
            </a:r>
          </a:p>
        </p:txBody>
      </p:sp>
      <p:pic>
        <p:nvPicPr>
          <p:cNvPr id="5" name="Picture 4">
            <a:extLst>
              <a:ext uri="{FF2B5EF4-FFF2-40B4-BE49-F238E27FC236}">
                <a16:creationId xmlns:a16="http://schemas.microsoft.com/office/drawing/2014/main" id="{31FC4A42-7CA5-D244-9AC1-D07FC91588E3}"/>
              </a:ext>
            </a:extLst>
          </p:cNvPr>
          <p:cNvPicPr>
            <a:picLocks noChangeAspect="1"/>
          </p:cNvPicPr>
          <p:nvPr/>
        </p:nvPicPr>
        <p:blipFill rotWithShape="1">
          <a:blip r:embed="rId3"/>
          <a:srcRect t="6497" b="12147"/>
          <a:stretch/>
        </p:blipFill>
        <p:spPr>
          <a:xfrm>
            <a:off x="0" y="6003738"/>
            <a:ext cx="12192000" cy="854262"/>
          </a:xfrm>
          <a:prstGeom prst="rect">
            <a:avLst/>
          </a:prstGeom>
        </p:spPr>
      </p:pic>
      <p:sp>
        <p:nvSpPr>
          <p:cNvPr id="6" name="TextBox 5">
            <a:extLst>
              <a:ext uri="{FF2B5EF4-FFF2-40B4-BE49-F238E27FC236}">
                <a16:creationId xmlns:a16="http://schemas.microsoft.com/office/drawing/2014/main" id="{8BA318BF-E3DC-0043-8CF7-2A3C6C3A8119}"/>
              </a:ext>
            </a:extLst>
          </p:cNvPr>
          <p:cNvSpPr txBox="1"/>
          <p:nvPr/>
        </p:nvSpPr>
        <p:spPr>
          <a:xfrm>
            <a:off x="260554" y="232048"/>
            <a:ext cx="5265603" cy="5693866"/>
          </a:xfrm>
          <a:prstGeom prst="rect">
            <a:avLst/>
          </a:prstGeom>
          <a:solidFill>
            <a:schemeClr val="accent1">
              <a:lumMod val="20000"/>
              <a:lumOff val="80000"/>
            </a:schemeClr>
          </a:solidFill>
          <a:ln w="57150">
            <a:solidFill>
              <a:schemeClr val="accent1"/>
            </a:solidFill>
          </a:ln>
        </p:spPr>
        <p:txBody>
          <a:bodyPr wrap="square" rtlCol="0">
            <a:spAutoFit/>
          </a:bodyPr>
          <a:lstStyle/>
          <a:p>
            <a:pPr marL="285750" indent="-285750">
              <a:buFont typeface="Arial" panose="020B0604020202020204" pitchFamily="34" charset="0"/>
              <a:buChar char="•"/>
            </a:pPr>
            <a:r>
              <a:rPr lang="en-US" sz="2800" dirty="0" err="1"/>
              <a:t>Fframwaith</a:t>
            </a:r>
            <a:r>
              <a:rPr lang="en-US" sz="2800" dirty="0"/>
              <a:t> </a:t>
            </a:r>
            <a:r>
              <a:rPr lang="en-US" sz="2800" dirty="0" err="1"/>
              <a:t>Genedlaethol</a:t>
            </a:r>
            <a:r>
              <a:rPr lang="en-US" sz="2800" dirty="0"/>
              <a:t> </a:t>
            </a:r>
            <a:r>
              <a:rPr lang="en-US" sz="2800" dirty="0" err="1"/>
              <a:t>sy’n</a:t>
            </a:r>
            <a:r>
              <a:rPr lang="en-US" sz="2800" dirty="0"/>
              <a:t> </a:t>
            </a:r>
            <a:r>
              <a:rPr lang="en-US" sz="2800" dirty="0" err="1"/>
              <a:t>mesur</a:t>
            </a:r>
            <a:r>
              <a:rPr lang="en-US" sz="2800" dirty="0"/>
              <a:t> </a:t>
            </a:r>
            <a:r>
              <a:rPr lang="en-US" sz="2800" dirty="0" err="1"/>
              <a:t>cymhwysedd</a:t>
            </a:r>
            <a:r>
              <a:rPr lang="en-US" sz="2800" dirty="0"/>
              <a:t> </a:t>
            </a:r>
            <a:r>
              <a:rPr lang="en-US" sz="2800" dirty="0" err="1"/>
              <a:t>iaith</a:t>
            </a:r>
            <a:r>
              <a:rPr lang="en-US" sz="2800" dirty="0"/>
              <a:t> </a:t>
            </a:r>
            <a:r>
              <a:rPr lang="en-US" sz="2800" dirty="0" err="1"/>
              <a:t>pob</a:t>
            </a:r>
            <a:r>
              <a:rPr lang="en-US" sz="2800" dirty="0"/>
              <a:t> </a:t>
            </a:r>
            <a:r>
              <a:rPr lang="en-US" sz="2800" dirty="0" err="1"/>
              <a:t>darpar</a:t>
            </a:r>
            <a:r>
              <a:rPr lang="en-US" sz="2800" dirty="0"/>
              <a:t> </a:t>
            </a:r>
            <a:r>
              <a:rPr lang="en-US" sz="2800" dirty="0" err="1"/>
              <a:t>athro</a:t>
            </a:r>
            <a:r>
              <a:rPr lang="en-US" sz="2800" dirty="0"/>
              <a:t> / </a:t>
            </a:r>
            <a:r>
              <a:rPr lang="en-US" sz="2800" dirty="0" err="1"/>
              <a:t>athrawes</a:t>
            </a:r>
            <a:r>
              <a:rPr lang="en-US" sz="2800" dirty="0"/>
              <a:t>.   </a:t>
            </a:r>
          </a:p>
          <a:p>
            <a:pPr marL="285750" indent="-285750">
              <a:buFont typeface="Arial" panose="020B0604020202020204" pitchFamily="34" charset="0"/>
              <a:buChar char="•"/>
            </a:pPr>
            <a:r>
              <a:rPr lang="en-US" sz="2800" dirty="0"/>
              <a:t>Y </a:t>
            </a:r>
            <a:r>
              <a:rPr lang="en-US" sz="2800" dirty="0" err="1"/>
              <a:t>gobaith</a:t>
            </a:r>
            <a:r>
              <a:rPr lang="en-US" sz="2800" dirty="0"/>
              <a:t> </a:t>
            </a:r>
            <a:r>
              <a:rPr lang="en-US" sz="2800" dirty="0" err="1"/>
              <a:t>yn</a:t>
            </a:r>
            <a:r>
              <a:rPr lang="en-US" sz="2800" dirty="0"/>
              <a:t> y </a:t>
            </a:r>
            <a:r>
              <a:rPr lang="en-US" sz="2800" dirty="0" err="1"/>
              <a:t>pendraw</a:t>
            </a:r>
            <a:r>
              <a:rPr lang="en-US" sz="2800" dirty="0"/>
              <a:t> </a:t>
            </a:r>
            <a:r>
              <a:rPr lang="en-US" sz="2800" dirty="0" err="1"/>
              <a:t>yw</a:t>
            </a:r>
            <a:r>
              <a:rPr lang="en-US" sz="2800" dirty="0"/>
              <a:t> </a:t>
            </a:r>
            <a:r>
              <a:rPr lang="en-US" sz="2800" dirty="0" err="1"/>
              <a:t>mesur</a:t>
            </a:r>
            <a:r>
              <a:rPr lang="en-US" sz="2800" dirty="0"/>
              <a:t> </a:t>
            </a:r>
            <a:r>
              <a:rPr lang="en-US" sz="2800" dirty="0" err="1"/>
              <a:t>cymhwysedd</a:t>
            </a:r>
            <a:r>
              <a:rPr lang="en-US" sz="2800" dirty="0"/>
              <a:t> </a:t>
            </a:r>
            <a:r>
              <a:rPr lang="en-US" sz="2800" dirty="0" err="1"/>
              <a:t>iaith</a:t>
            </a:r>
            <a:r>
              <a:rPr lang="en-US" sz="2800" dirty="0"/>
              <a:t> y </a:t>
            </a:r>
            <a:r>
              <a:rPr lang="en-US" sz="2800" dirty="0" err="1"/>
              <a:t>gweithlu</a:t>
            </a:r>
            <a:r>
              <a:rPr lang="en-US" sz="2800" dirty="0"/>
              <a:t> </a:t>
            </a:r>
            <a:r>
              <a:rPr lang="en-US" sz="2800" dirty="0" err="1"/>
              <a:t>cyfan</a:t>
            </a:r>
            <a:r>
              <a:rPr lang="en-US" sz="2800" dirty="0"/>
              <a:t>.</a:t>
            </a:r>
          </a:p>
          <a:p>
            <a:pPr marL="285750" indent="-285750">
              <a:buFont typeface="Arial" panose="020B0604020202020204" pitchFamily="34" charset="0"/>
              <a:buChar char="•"/>
            </a:pPr>
            <a:r>
              <a:rPr lang="en-US" sz="2800" dirty="0" err="1"/>
              <a:t>Mae’r</a:t>
            </a:r>
            <a:r>
              <a:rPr lang="en-US" sz="2800" dirty="0"/>
              <a:t> </a:t>
            </a:r>
            <a:r>
              <a:rPr lang="en-US" sz="2800" dirty="0" err="1"/>
              <a:t>FfCA</a:t>
            </a:r>
            <a:r>
              <a:rPr lang="en-US" sz="2800" dirty="0"/>
              <a:t> </a:t>
            </a:r>
            <a:r>
              <a:rPr lang="en-US" sz="2800" dirty="0" err="1"/>
              <a:t>mesur</a:t>
            </a:r>
            <a:r>
              <a:rPr lang="en-US" sz="2800" dirty="0"/>
              <a:t> </a:t>
            </a:r>
            <a:r>
              <a:rPr lang="en-US" sz="2800" dirty="0" err="1"/>
              <a:t>sgiliau</a:t>
            </a:r>
            <a:r>
              <a:rPr lang="en-US" sz="2800" dirty="0"/>
              <a:t> </a:t>
            </a:r>
            <a:r>
              <a:rPr lang="en-US" sz="2800" dirty="0" err="1"/>
              <a:t>Gwrando</a:t>
            </a:r>
            <a:r>
              <a:rPr lang="en-US" sz="2800" dirty="0"/>
              <a:t>, </a:t>
            </a:r>
            <a:r>
              <a:rPr lang="en-US" sz="2800" dirty="0" err="1"/>
              <a:t>Llafar</a:t>
            </a:r>
            <a:r>
              <a:rPr lang="en-US" sz="2800" dirty="0"/>
              <a:t>, </a:t>
            </a:r>
            <a:r>
              <a:rPr lang="en-US" sz="2800" dirty="0" err="1"/>
              <a:t>Darllen</a:t>
            </a:r>
            <a:r>
              <a:rPr lang="en-US" sz="2800" dirty="0"/>
              <a:t> ac </a:t>
            </a:r>
            <a:r>
              <a:rPr lang="en-US" sz="2800" dirty="0" err="1"/>
              <a:t>Ysgrifennu</a:t>
            </a:r>
            <a:r>
              <a:rPr lang="en-US" sz="2800" dirty="0"/>
              <a:t> </a:t>
            </a:r>
            <a:r>
              <a:rPr lang="en-US" sz="2800" dirty="0" err="1"/>
              <a:t>yn</a:t>
            </a:r>
            <a:r>
              <a:rPr lang="en-US" sz="2800" dirty="0"/>
              <a:t> </a:t>
            </a:r>
            <a:r>
              <a:rPr lang="en-US" sz="2800" dirty="0" err="1"/>
              <a:t>ogystal</a:t>
            </a:r>
            <a:r>
              <a:rPr lang="en-US" sz="2800" dirty="0"/>
              <a:t> ag </a:t>
            </a:r>
            <a:r>
              <a:rPr lang="en-US" sz="2800" dirty="0" err="1"/>
              <a:t>arddulliau</a:t>
            </a:r>
            <a:r>
              <a:rPr lang="en-US" sz="2800" dirty="0"/>
              <a:t> </a:t>
            </a:r>
            <a:r>
              <a:rPr lang="en-US" sz="2800" dirty="0" err="1"/>
              <a:t>dysgu</a:t>
            </a:r>
            <a:r>
              <a:rPr lang="en-US" sz="2800" dirty="0"/>
              <a:t> ac </a:t>
            </a:r>
            <a:r>
              <a:rPr lang="en-US" sz="2800" dirty="0" err="1"/>
              <a:t>addysgu</a:t>
            </a:r>
            <a:r>
              <a:rPr lang="en-US" sz="2800" dirty="0"/>
              <a:t>, </a:t>
            </a:r>
            <a:r>
              <a:rPr lang="en-US" sz="2800" dirty="0" err="1"/>
              <a:t>h.y</a:t>
            </a:r>
            <a:r>
              <a:rPr lang="en-US" sz="2800" dirty="0"/>
              <a:t> </a:t>
            </a:r>
            <a:r>
              <a:rPr lang="en-US" sz="2800" dirty="0" err="1"/>
              <a:t>sut</a:t>
            </a:r>
            <a:r>
              <a:rPr lang="en-US" sz="2800" dirty="0"/>
              <a:t> </a:t>
            </a:r>
            <a:r>
              <a:rPr lang="en-US" sz="2800" dirty="0" err="1"/>
              <a:t>mae’r</a:t>
            </a:r>
            <a:r>
              <a:rPr lang="en-US" sz="2800" dirty="0"/>
              <a:t> </a:t>
            </a:r>
            <a:r>
              <a:rPr lang="en-US" sz="2800" dirty="0" err="1"/>
              <a:t>darpar</a:t>
            </a:r>
            <a:r>
              <a:rPr lang="en-US" sz="2800" dirty="0"/>
              <a:t> </a:t>
            </a:r>
            <a:r>
              <a:rPr lang="en-US" sz="2800" dirty="0" err="1"/>
              <a:t>athro’n</a:t>
            </a:r>
            <a:r>
              <a:rPr lang="en-US" sz="2800" dirty="0"/>
              <a:t> </a:t>
            </a:r>
            <a:r>
              <a:rPr lang="en-US" sz="2800" dirty="0" err="1"/>
              <a:t>datblygu</a:t>
            </a:r>
            <a:r>
              <a:rPr lang="en-US" sz="2800" dirty="0"/>
              <a:t> </a:t>
            </a:r>
            <a:r>
              <a:rPr lang="en-US" sz="2800" dirty="0" err="1"/>
              <a:t>sgiliau</a:t>
            </a:r>
            <a:r>
              <a:rPr lang="en-US" sz="2800" dirty="0"/>
              <a:t> </a:t>
            </a:r>
            <a:r>
              <a:rPr lang="en-US" sz="2800" dirty="0" err="1"/>
              <a:t>llythrennedd</a:t>
            </a:r>
            <a:r>
              <a:rPr lang="en-US" sz="2800" dirty="0"/>
              <a:t> </a:t>
            </a:r>
            <a:r>
              <a:rPr lang="en-US" sz="2800" dirty="0" err="1"/>
              <a:t>Cymraeg</a:t>
            </a:r>
            <a:r>
              <a:rPr lang="en-US" sz="2800" dirty="0"/>
              <a:t> y </a:t>
            </a:r>
            <a:r>
              <a:rPr lang="en-US" sz="2800" dirty="0" err="1"/>
              <a:t>dysgwyr</a:t>
            </a:r>
            <a:r>
              <a:rPr lang="en-US" sz="2400" dirty="0"/>
              <a:t>.</a:t>
            </a:r>
          </a:p>
        </p:txBody>
      </p:sp>
    </p:spTree>
    <p:extLst>
      <p:ext uri="{BB962C8B-B14F-4D97-AF65-F5344CB8AC3E}">
        <p14:creationId xmlns:p14="http://schemas.microsoft.com/office/powerpoint/2010/main" val="685339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dissolv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dissolv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dissolve">
                                      <p:cBhvr>
                                        <p:cTn id="17"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A54E1D7-3891-5F4F-9D68-2068C7A2ED4D}"/>
              </a:ext>
            </a:extLst>
          </p:cNvPr>
          <p:cNvPicPr>
            <a:picLocks noChangeAspect="1"/>
          </p:cNvPicPr>
          <p:nvPr/>
        </p:nvPicPr>
        <p:blipFill>
          <a:blip r:embed="rId3"/>
          <a:stretch>
            <a:fillRect/>
          </a:stretch>
        </p:blipFill>
        <p:spPr>
          <a:xfrm>
            <a:off x="2214888" y="0"/>
            <a:ext cx="9721392" cy="6858000"/>
          </a:xfrm>
          <a:prstGeom prst="rect">
            <a:avLst/>
          </a:prstGeom>
        </p:spPr>
      </p:pic>
      <p:sp>
        <p:nvSpPr>
          <p:cNvPr id="6" name="TextBox 5">
            <a:extLst>
              <a:ext uri="{FF2B5EF4-FFF2-40B4-BE49-F238E27FC236}">
                <a16:creationId xmlns:a16="http://schemas.microsoft.com/office/drawing/2014/main" id="{E37F1186-1589-D041-B350-D998386C9F16}"/>
              </a:ext>
            </a:extLst>
          </p:cNvPr>
          <p:cNvSpPr txBox="1"/>
          <p:nvPr/>
        </p:nvSpPr>
        <p:spPr>
          <a:xfrm>
            <a:off x="427257" y="294861"/>
            <a:ext cx="1413163" cy="923330"/>
          </a:xfrm>
          <a:prstGeom prst="rect">
            <a:avLst/>
          </a:prstGeom>
          <a:solidFill>
            <a:schemeClr val="bg1"/>
          </a:solidFill>
          <a:ln w="57150">
            <a:solidFill>
              <a:schemeClr val="tx2"/>
            </a:solidFill>
          </a:ln>
        </p:spPr>
        <p:txBody>
          <a:bodyPr wrap="square" rtlCol="0">
            <a:spAutoFit/>
          </a:bodyPr>
          <a:lstStyle/>
          <a:p>
            <a:pPr algn="ctr"/>
            <a:r>
              <a:rPr lang="en-US" dirty="0" err="1"/>
              <a:t>Fersiwn</a:t>
            </a:r>
            <a:r>
              <a:rPr lang="en-US" dirty="0"/>
              <a:t> </a:t>
            </a:r>
            <a:r>
              <a:rPr lang="en-US" dirty="0" err="1"/>
              <a:t>Llywodraeth</a:t>
            </a:r>
            <a:r>
              <a:rPr lang="en-US" dirty="0"/>
              <a:t> </a:t>
            </a:r>
            <a:r>
              <a:rPr lang="en-US" dirty="0" err="1"/>
              <a:t>Cymru</a:t>
            </a:r>
            <a:endParaRPr lang="en-US" dirty="0"/>
          </a:p>
        </p:txBody>
      </p:sp>
      <p:sp>
        <p:nvSpPr>
          <p:cNvPr id="7" name="Oval 6">
            <a:extLst>
              <a:ext uri="{FF2B5EF4-FFF2-40B4-BE49-F238E27FC236}">
                <a16:creationId xmlns:a16="http://schemas.microsoft.com/office/drawing/2014/main" id="{1637DDE7-9389-B24D-A60D-57D61B08D5B4}"/>
              </a:ext>
            </a:extLst>
          </p:cNvPr>
          <p:cNvSpPr/>
          <p:nvPr/>
        </p:nvSpPr>
        <p:spPr>
          <a:xfrm>
            <a:off x="2493184" y="2340646"/>
            <a:ext cx="736553"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a:extLst>
              <a:ext uri="{FF2B5EF4-FFF2-40B4-BE49-F238E27FC236}">
                <a16:creationId xmlns:a16="http://schemas.microsoft.com/office/drawing/2014/main" id="{0F87E873-3632-474B-9F87-BEEE129C5EE8}"/>
              </a:ext>
            </a:extLst>
          </p:cNvPr>
          <p:cNvSpPr/>
          <p:nvPr/>
        </p:nvSpPr>
        <p:spPr>
          <a:xfrm>
            <a:off x="2493184" y="3096490"/>
            <a:ext cx="736553"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10BB3144-98B4-414F-B504-8A47E6CDD032}"/>
              </a:ext>
            </a:extLst>
          </p:cNvPr>
          <p:cNvSpPr/>
          <p:nvPr/>
        </p:nvSpPr>
        <p:spPr>
          <a:xfrm>
            <a:off x="2493184" y="4312226"/>
            <a:ext cx="736553"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18FEBD50-A081-AB41-946F-13CB8F41AC78}"/>
              </a:ext>
            </a:extLst>
          </p:cNvPr>
          <p:cNvSpPr/>
          <p:nvPr/>
        </p:nvSpPr>
        <p:spPr>
          <a:xfrm>
            <a:off x="2493183" y="5346311"/>
            <a:ext cx="736553"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BF2CD42A-6A1B-8A4D-A4B0-854AFE5BD685}"/>
              </a:ext>
            </a:extLst>
          </p:cNvPr>
          <p:cNvSpPr/>
          <p:nvPr/>
        </p:nvSpPr>
        <p:spPr>
          <a:xfrm>
            <a:off x="4977966" y="1505759"/>
            <a:ext cx="1124660"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ADAD4570-767C-BC41-9A38-DD8952A0D2AF}"/>
              </a:ext>
            </a:extLst>
          </p:cNvPr>
          <p:cNvSpPr/>
          <p:nvPr/>
        </p:nvSpPr>
        <p:spPr>
          <a:xfrm>
            <a:off x="6263427" y="1505758"/>
            <a:ext cx="1124660"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498E82D1-A993-2345-978C-84119E369CBD}"/>
              </a:ext>
            </a:extLst>
          </p:cNvPr>
          <p:cNvSpPr/>
          <p:nvPr/>
        </p:nvSpPr>
        <p:spPr>
          <a:xfrm>
            <a:off x="7548888" y="1505757"/>
            <a:ext cx="1124660"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EAB7840D-7953-E342-8F98-5A1D7C802913}"/>
              </a:ext>
            </a:extLst>
          </p:cNvPr>
          <p:cNvSpPr/>
          <p:nvPr/>
        </p:nvSpPr>
        <p:spPr>
          <a:xfrm>
            <a:off x="8834349" y="1505756"/>
            <a:ext cx="1124660"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05E17259-2903-F74D-8E7B-9A7C340653B7}"/>
              </a:ext>
            </a:extLst>
          </p:cNvPr>
          <p:cNvSpPr/>
          <p:nvPr/>
        </p:nvSpPr>
        <p:spPr>
          <a:xfrm>
            <a:off x="10119810" y="1505756"/>
            <a:ext cx="1124660"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46DDE5EB-2098-E54D-B839-369A130E28C9}"/>
              </a:ext>
            </a:extLst>
          </p:cNvPr>
          <p:cNvSpPr/>
          <p:nvPr/>
        </p:nvSpPr>
        <p:spPr>
          <a:xfrm>
            <a:off x="8673548" y="3096489"/>
            <a:ext cx="1702904" cy="1714050"/>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13314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additive="base">
                                        <p:cTn id="31" dur="500" fill="hold"/>
                                        <p:tgtEl>
                                          <p:spTgt spid="11"/>
                                        </p:tgtEl>
                                        <p:attrNameLst>
                                          <p:attrName>ppt_x</p:attrName>
                                        </p:attrNameLst>
                                      </p:cBhvr>
                                      <p:tavLst>
                                        <p:tav tm="0">
                                          <p:val>
                                            <p:strVal val="#ppt_x"/>
                                          </p:val>
                                        </p:tav>
                                        <p:tav tm="100000">
                                          <p:val>
                                            <p:strVal val="#ppt_x"/>
                                          </p:val>
                                        </p:tav>
                                      </p:tavLst>
                                    </p:anim>
                                    <p:anim calcmode="lin" valueType="num">
                                      <p:cBhvr additive="base">
                                        <p:cTn id="3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 calcmode="lin" valueType="num">
                                      <p:cBhvr additive="base">
                                        <p:cTn id="37" dur="500" fill="hold"/>
                                        <p:tgtEl>
                                          <p:spTgt spid="12"/>
                                        </p:tgtEl>
                                        <p:attrNameLst>
                                          <p:attrName>ppt_x</p:attrName>
                                        </p:attrNameLst>
                                      </p:cBhvr>
                                      <p:tavLst>
                                        <p:tav tm="0">
                                          <p:val>
                                            <p:strVal val="#ppt_x"/>
                                          </p:val>
                                        </p:tav>
                                        <p:tav tm="100000">
                                          <p:val>
                                            <p:strVal val="#ppt_x"/>
                                          </p:val>
                                        </p:tav>
                                      </p:tavLst>
                                    </p:anim>
                                    <p:anim calcmode="lin" valueType="num">
                                      <p:cBhvr additive="base">
                                        <p:cTn id="3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anim calcmode="lin" valueType="num">
                                      <p:cBhvr additive="base">
                                        <p:cTn id="43" dur="500" fill="hold"/>
                                        <p:tgtEl>
                                          <p:spTgt spid="13"/>
                                        </p:tgtEl>
                                        <p:attrNameLst>
                                          <p:attrName>ppt_x</p:attrName>
                                        </p:attrNameLst>
                                      </p:cBhvr>
                                      <p:tavLst>
                                        <p:tav tm="0">
                                          <p:val>
                                            <p:strVal val="#ppt_x"/>
                                          </p:val>
                                        </p:tav>
                                        <p:tav tm="100000">
                                          <p:val>
                                            <p:strVal val="#ppt_x"/>
                                          </p:val>
                                        </p:tav>
                                      </p:tavLst>
                                    </p:anim>
                                    <p:anim calcmode="lin" valueType="num">
                                      <p:cBhvr additive="base">
                                        <p:cTn id="4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4"/>
                                        </p:tgtEl>
                                        <p:attrNameLst>
                                          <p:attrName>style.visibility</p:attrName>
                                        </p:attrNameLst>
                                      </p:cBhvr>
                                      <p:to>
                                        <p:strVal val="visible"/>
                                      </p:to>
                                    </p:set>
                                    <p:anim calcmode="lin" valueType="num">
                                      <p:cBhvr additive="base">
                                        <p:cTn id="49" dur="500" fill="hold"/>
                                        <p:tgtEl>
                                          <p:spTgt spid="14"/>
                                        </p:tgtEl>
                                        <p:attrNameLst>
                                          <p:attrName>ppt_x</p:attrName>
                                        </p:attrNameLst>
                                      </p:cBhvr>
                                      <p:tavLst>
                                        <p:tav tm="0">
                                          <p:val>
                                            <p:strVal val="#ppt_x"/>
                                          </p:val>
                                        </p:tav>
                                        <p:tav tm="100000">
                                          <p:val>
                                            <p:strVal val="#ppt_x"/>
                                          </p:val>
                                        </p:tav>
                                      </p:tavLst>
                                    </p:anim>
                                    <p:anim calcmode="lin" valueType="num">
                                      <p:cBhvr additive="base">
                                        <p:cTn id="50"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5"/>
                                        </p:tgtEl>
                                        <p:attrNameLst>
                                          <p:attrName>style.visibility</p:attrName>
                                        </p:attrNameLst>
                                      </p:cBhvr>
                                      <p:to>
                                        <p:strVal val="visible"/>
                                      </p:to>
                                    </p:set>
                                    <p:anim calcmode="lin" valueType="num">
                                      <p:cBhvr additive="base">
                                        <p:cTn id="55" dur="500" fill="hold"/>
                                        <p:tgtEl>
                                          <p:spTgt spid="15"/>
                                        </p:tgtEl>
                                        <p:attrNameLst>
                                          <p:attrName>ppt_x</p:attrName>
                                        </p:attrNameLst>
                                      </p:cBhvr>
                                      <p:tavLst>
                                        <p:tav tm="0">
                                          <p:val>
                                            <p:strVal val="#ppt_x"/>
                                          </p:val>
                                        </p:tav>
                                        <p:tav tm="100000">
                                          <p:val>
                                            <p:strVal val="#ppt_x"/>
                                          </p:val>
                                        </p:tav>
                                      </p:tavLst>
                                    </p:anim>
                                    <p:anim calcmode="lin" valueType="num">
                                      <p:cBhvr additive="base">
                                        <p:cTn id="56"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6"/>
                                        </p:tgtEl>
                                        <p:attrNameLst>
                                          <p:attrName>style.visibility</p:attrName>
                                        </p:attrNameLst>
                                      </p:cBhvr>
                                      <p:to>
                                        <p:strVal val="visible"/>
                                      </p:to>
                                    </p:set>
                                    <p:anim calcmode="lin" valueType="num">
                                      <p:cBhvr additive="base">
                                        <p:cTn id="61" dur="500" fill="hold"/>
                                        <p:tgtEl>
                                          <p:spTgt spid="16"/>
                                        </p:tgtEl>
                                        <p:attrNameLst>
                                          <p:attrName>ppt_x</p:attrName>
                                        </p:attrNameLst>
                                      </p:cBhvr>
                                      <p:tavLst>
                                        <p:tav tm="0">
                                          <p:val>
                                            <p:strVal val="#ppt_x"/>
                                          </p:val>
                                        </p:tav>
                                        <p:tav tm="100000">
                                          <p:val>
                                            <p:strVal val="#ppt_x"/>
                                          </p:val>
                                        </p:tav>
                                      </p:tavLst>
                                    </p:anim>
                                    <p:anim calcmode="lin" valueType="num">
                                      <p:cBhvr additive="base">
                                        <p:cTn id="62"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6646241-6B10-1742-AB71-C55D4FC9CEAD}"/>
              </a:ext>
            </a:extLst>
          </p:cNvPr>
          <p:cNvPicPr>
            <a:picLocks noChangeAspect="1"/>
          </p:cNvPicPr>
          <p:nvPr/>
        </p:nvPicPr>
        <p:blipFill>
          <a:blip r:embed="rId3"/>
          <a:stretch>
            <a:fillRect/>
          </a:stretch>
        </p:blipFill>
        <p:spPr>
          <a:xfrm>
            <a:off x="2036584" y="12114"/>
            <a:ext cx="10155416" cy="6845886"/>
          </a:xfrm>
          <a:prstGeom prst="rect">
            <a:avLst/>
          </a:prstGeom>
        </p:spPr>
      </p:pic>
      <p:sp>
        <p:nvSpPr>
          <p:cNvPr id="9" name="TextBox 8">
            <a:extLst>
              <a:ext uri="{FF2B5EF4-FFF2-40B4-BE49-F238E27FC236}">
                <a16:creationId xmlns:a16="http://schemas.microsoft.com/office/drawing/2014/main" id="{D2CFC20B-2D60-2648-BC78-627054238C6A}"/>
              </a:ext>
            </a:extLst>
          </p:cNvPr>
          <p:cNvSpPr txBox="1"/>
          <p:nvPr/>
        </p:nvSpPr>
        <p:spPr>
          <a:xfrm>
            <a:off x="235528" y="132629"/>
            <a:ext cx="1413163" cy="923330"/>
          </a:xfrm>
          <a:prstGeom prst="rect">
            <a:avLst/>
          </a:prstGeom>
          <a:solidFill>
            <a:schemeClr val="bg1"/>
          </a:solidFill>
          <a:ln w="57150">
            <a:solidFill>
              <a:schemeClr val="tx2"/>
            </a:solidFill>
          </a:ln>
        </p:spPr>
        <p:txBody>
          <a:bodyPr wrap="square" rtlCol="0">
            <a:spAutoFit/>
          </a:bodyPr>
          <a:lstStyle/>
          <a:p>
            <a:pPr algn="ctr"/>
            <a:r>
              <a:rPr lang="en-US" dirty="0"/>
              <a:t>Welsh Government version</a:t>
            </a:r>
          </a:p>
        </p:txBody>
      </p:sp>
      <p:sp>
        <p:nvSpPr>
          <p:cNvPr id="10" name="Oval 9">
            <a:extLst>
              <a:ext uri="{FF2B5EF4-FFF2-40B4-BE49-F238E27FC236}">
                <a16:creationId xmlns:a16="http://schemas.microsoft.com/office/drawing/2014/main" id="{7FC4140F-D63E-7946-9CFF-D663A92D6F92}"/>
              </a:ext>
            </a:extLst>
          </p:cNvPr>
          <p:cNvSpPr/>
          <p:nvPr/>
        </p:nvSpPr>
        <p:spPr>
          <a:xfrm>
            <a:off x="2277839" y="2394858"/>
            <a:ext cx="736553"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F3385E1-F074-9941-9632-F83A9A2D9251}"/>
              </a:ext>
            </a:extLst>
          </p:cNvPr>
          <p:cNvSpPr/>
          <p:nvPr/>
        </p:nvSpPr>
        <p:spPr>
          <a:xfrm>
            <a:off x="2264103" y="3272147"/>
            <a:ext cx="775854"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4D3A5906-FF4E-8944-A029-56754A0B484F}"/>
              </a:ext>
            </a:extLst>
          </p:cNvPr>
          <p:cNvSpPr/>
          <p:nvPr/>
        </p:nvSpPr>
        <p:spPr>
          <a:xfrm>
            <a:off x="2258189" y="4481945"/>
            <a:ext cx="775854"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BC35C455-802B-2748-8130-B67116F918B4}"/>
              </a:ext>
            </a:extLst>
          </p:cNvPr>
          <p:cNvSpPr/>
          <p:nvPr/>
        </p:nvSpPr>
        <p:spPr>
          <a:xfrm>
            <a:off x="2258189" y="5542698"/>
            <a:ext cx="775854"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2E994FC2-9216-974D-8E6D-B2DB8813ED14}"/>
              </a:ext>
            </a:extLst>
          </p:cNvPr>
          <p:cNvSpPr/>
          <p:nvPr/>
        </p:nvSpPr>
        <p:spPr>
          <a:xfrm>
            <a:off x="4896605" y="1582519"/>
            <a:ext cx="1106630"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8CE8B17-4CAD-0E4F-92BE-978A1C63A4FB}"/>
              </a:ext>
            </a:extLst>
          </p:cNvPr>
          <p:cNvSpPr/>
          <p:nvPr/>
        </p:nvSpPr>
        <p:spPr>
          <a:xfrm>
            <a:off x="6152279" y="1582518"/>
            <a:ext cx="1123164"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DDACCE3C-AC5F-F342-B02B-1C493A1C8845}"/>
              </a:ext>
            </a:extLst>
          </p:cNvPr>
          <p:cNvSpPr/>
          <p:nvPr/>
        </p:nvSpPr>
        <p:spPr>
          <a:xfrm>
            <a:off x="4804712" y="3059877"/>
            <a:ext cx="1735494" cy="1586204"/>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B906059D-A73A-AA4C-86AF-64E9A05281F5}"/>
              </a:ext>
            </a:extLst>
          </p:cNvPr>
          <p:cNvSpPr/>
          <p:nvPr/>
        </p:nvSpPr>
        <p:spPr>
          <a:xfrm>
            <a:off x="3532850" y="1582517"/>
            <a:ext cx="1123164" cy="665019"/>
          </a:xfrm>
          <a:prstGeom prst="ellipse">
            <a:avLst/>
          </a:prstGeom>
          <a:noFill/>
          <a:ln w="762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95139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fill="hold"/>
                                        <p:tgtEl>
                                          <p:spTgt spid="12"/>
                                        </p:tgtEl>
                                        <p:attrNameLst>
                                          <p:attrName>ppt_x</p:attrName>
                                        </p:attrNameLst>
                                      </p:cBhvr>
                                      <p:tavLst>
                                        <p:tav tm="0">
                                          <p:val>
                                            <p:strVal val="#ppt_x"/>
                                          </p:val>
                                        </p:tav>
                                        <p:tav tm="100000">
                                          <p:val>
                                            <p:strVal val="#ppt_x"/>
                                          </p:val>
                                        </p:tav>
                                      </p:tavLst>
                                    </p:anim>
                                    <p:anim calcmode="lin" valueType="num">
                                      <p:cBhvr additive="base">
                                        <p:cTn id="1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500" fill="hold"/>
                                        <p:tgtEl>
                                          <p:spTgt spid="13"/>
                                        </p:tgtEl>
                                        <p:attrNameLst>
                                          <p:attrName>ppt_x</p:attrName>
                                        </p:attrNameLst>
                                      </p:cBhvr>
                                      <p:tavLst>
                                        <p:tav tm="0">
                                          <p:val>
                                            <p:strVal val="#ppt_x"/>
                                          </p:val>
                                        </p:tav>
                                        <p:tav tm="100000">
                                          <p:val>
                                            <p:strVal val="#ppt_x"/>
                                          </p:val>
                                        </p:tav>
                                      </p:tavLst>
                                    </p:anim>
                                    <p:anim calcmode="lin" valueType="num">
                                      <p:cBhvr additive="base">
                                        <p:cTn id="20"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additive="base">
                                        <p:cTn id="25" dur="500" fill="hold"/>
                                        <p:tgtEl>
                                          <p:spTgt spid="14"/>
                                        </p:tgtEl>
                                        <p:attrNameLst>
                                          <p:attrName>ppt_x</p:attrName>
                                        </p:attrNameLst>
                                      </p:cBhvr>
                                      <p:tavLst>
                                        <p:tav tm="0">
                                          <p:val>
                                            <p:strVal val="#ppt_x"/>
                                          </p:val>
                                        </p:tav>
                                        <p:tav tm="100000">
                                          <p:val>
                                            <p:strVal val="#ppt_x"/>
                                          </p:val>
                                        </p:tav>
                                      </p:tavLst>
                                    </p:anim>
                                    <p:anim calcmode="lin" valueType="num">
                                      <p:cBhvr additive="base">
                                        <p:cTn id="2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additive="base">
                                        <p:cTn id="31" dur="500" fill="hold"/>
                                        <p:tgtEl>
                                          <p:spTgt spid="15"/>
                                        </p:tgtEl>
                                        <p:attrNameLst>
                                          <p:attrName>ppt_x</p:attrName>
                                        </p:attrNameLst>
                                      </p:cBhvr>
                                      <p:tavLst>
                                        <p:tav tm="0">
                                          <p:val>
                                            <p:strVal val="#ppt_x"/>
                                          </p:val>
                                        </p:tav>
                                        <p:tav tm="100000">
                                          <p:val>
                                            <p:strVal val="#ppt_x"/>
                                          </p:val>
                                        </p:tav>
                                      </p:tavLst>
                                    </p:anim>
                                    <p:anim calcmode="lin" valueType="num">
                                      <p:cBhvr additive="base">
                                        <p:cTn id="3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6"/>
                                        </p:tgtEl>
                                        <p:attrNameLst>
                                          <p:attrName>style.visibility</p:attrName>
                                        </p:attrNameLst>
                                      </p:cBhvr>
                                      <p:to>
                                        <p:strVal val="visible"/>
                                      </p:to>
                                    </p:set>
                                    <p:anim calcmode="lin" valueType="num">
                                      <p:cBhvr additive="base">
                                        <p:cTn id="37" dur="500" fill="hold"/>
                                        <p:tgtEl>
                                          <p:spTgt spid="16"/>
                                        </p:tgtEl>
                                        <p:attrNameLst>
                                          <p:attrName>ppt_x</p:attrName>
                                        </p:attrNameLst>
                                      </p:cBhvr>
                                      <p:tavLst>
                                        <p:tav tm="0">
                                          <p:val>
                                            <p:strVal val="#ppt_x"/>
                                          </p:val>
                                        </p:tav>
                                        <p:tav tm="100000">
                                          <p:val>
                                            <p:strVal val="#ppt_x"/>
                                          </p:val>
                                        </p:tav>
                                      </p:tavLst>
                                    </p:anim>
                                    <p:anim calcmode="lin" valueType="num">
                                      <p:cBhvr additive="base">
                                        <p:cTn id="38"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7"/>
                                        </p:tgtEl>
                                        <p:attrNameLst>
                                          <p:attrName>style.visibility</p:attrName>
                                        </p:attrNameLst>
                                      </p:cBhvr>
                                      <p:to>
                                        <p:strVal val="visible"/>
                                      </p:to>
                                    </p:set>
                                    <p:anim calcmode="lin" valueType="num">
                                      <p:cBhvr additive="base">
                                        <p:cTn id="43" dur="500" fill="hold"/>
                                        <p:tgtEl>
                                          <p:spTgt spid="17"/>
                                        </p:tgtEl>
                                        <p:attrNameLst>
                                          <p:attrName>ppt_x</p:attrName>
                                        </p:attrNameLst>
                                      </p:cBhvr>
                                      <p:tavLst>
                                        <p:tav tm="0">
                                          <p:val>
                                            <p:strVal val="#ppt_x"/>
                                          </p:val>
                                        </p:tav>
                                        <p:tav tm="100000">
                                          <p:val>
                                            <p:strVal val="#ppt_x"/>
                                          </p:val>
                                        </p:tav>
                                      </p:tavLst>
                                    </p:anim>
                                    <p:anim calcmode="lin" valueType="num">
                                      <p:cBhvr additive="base">
                                        <p:cTn id="44"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8"/>
                                        </p:tgtEl>
                                        <p:attrNameLst>
                                          <p:attrName>style.visibility</p:attrName>
                                        </p:attrNameLst>
                                      </p:cBhvr>
                                      <p:to>
                                        <p:strVal val="visible"/>
                                      </p:to>
                                    </p:set>
                                    <p:anim calcmode="lin" valueType="num">
                                      <p:cBhvr additive="base">
                                        <p:cTn id="49" dur="500" fill="hold"/>
                                        <p:tgtEl>
                                          <p:spTgt spid="18"/>
                                        </p:tgtEl>
                                        <p:attrNameLst>
                                          <p:attrName>ppt_x</p:attrName>
                                        </p:attrNameLst>
                                      </p:cBhvr>
                                      <p:tavLst>
                                        <p:tav tm="0">
                                          <p:val>
                                            <p:strVal val="#ppt_x"/>
                                          </p:val>
                                        </p:tav>
                                        <p:tav tm="100000">
                                          <p:val>
                                            <p:strVal val="#ppt_x"/>
                                          </p:val>
                                        </p:tav>
                                      </p:tavLst>
                                    </p:anim>
                                    <p:anim calcmode="lin" valueType="num">
                                      <p:cBhvr additive="base">
                                        <p:cTn id="50"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P spid="13" grpId="0" animBg="1"/>
      <p:bldP spid="14" grpId="0" animBg="1"/>
      <p:bldP spid="15" grpId="0" animBg="1"/>
      <p:bldP spid="16" grpId="0" animBg="1"/>
      <p:bldP spid="17" grpId="0" animBg="1"/>
      <p:bldP spid="18"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8655538-F1D9-E84E-9C30-459C46357F71}"/>
              </a:ext>
            </a:extLst>
          </p:cNvPr>
          <p:cNvPicPr>
            <a:picLocks noChangeAspect="1"/>
          </p:cNvPicPr>
          <p:nvPr/>
        </p:nvPicPr>
        <p:blipFill rotWithShape="1">
          <a:blip r:embed="rId3"/>
          <a:srcRect t="6497" b="12147"/>
          <a:stretch/>
        </p:blipFill>
        <p:spPr>
          <a:xfrm>
            <a:off x="0" y="6003738"/>
            <a:ext cx="12192000" cy="854262"/>
          </a:xfrm>
          <a:prstGeom prst="rect">
            <a:avLst/>
          </a:prstGeom>
        </p:spPr>
      </p:pic>
      <p:pic>
        <p:nvPicPr>
          <p:cNvPr id="5" name="Picture 4">
            <a:extLst>
              <a:ext uri="{FF2B5EF4-FFF2-40B4-BE49-F238E27FC236}">
                <a16:creationId xmlns:a16="http://schemas.microsoft.com/office/drawing/2014/main" id="{1778D16C-A5AD-1041-874A-B6192C3EAB44}"/>
              </a:ext>
            </a:extLst>
          </p:cNvPr>
          <p:cNvPicPr>
            <a:picLocks noChangeAspect="1"/>
          </p:cNvPicPr>
          <p:nvPr/>
        </p:nvPicPr>
        <p:blipFill>
          <a:blip r:embed="rId4"/>
          <a:stretch>
            <a:fillRect/>
          </a:stretch>
        </p:blipFill>
        <p:spPr>
          <a:xfrm>
            <a:off x="686490" y="0"/>
            <a:ext cx="10819020" cy="5875541"/>
          </a:xfrm>
          <a:prstGeom prst="rect">
            <a:avLst/>
          </a:prstGeom>
        </p:spPr>
      </p:pic>
    </p:spTree>
    <p:extLst>
      <p:ext uri="{BB962C8B-B14F-4D97-AF65-F5344CB8AC3E}">
        <p14:creationId xmlns:p14="http://schemas.microsoft.com/office/powerpoint/2010/main" val="30680900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8655538-F1D9-E84E-9C30-459C46357F71}"/>
              </a:ext>
            </a:extLst>
          </p:cNvPr>
          <p:cNvPicPr>
            <a:picLocks noChangeAspect="1"/>
          </p:cNvPicPr>
          <p:nvPr/>
        </p:nvPicPr>
        <p:blipFill rotWithShape="1">
          <a:blip r:embed="rId3"/>
          <a:srcRect t="6497" b="12147"/>
          <a:stretch/>
        </p:blipFill>
        <p:spPr>
          <a:xfrm>
            <a:off x="0" y="6003738"/>
            <a:ext cx="12192000" cy="854262"/>
          </a:xfrm>
          <a:prstGeom prst="rect">
            <a:avLst/>
          </a:prstGeom>
        </p:spPr>
      </p:pic>
      <p:pic>
        <p:nvPicPr>
          <p:cNvPr id="3" name="Picture 2">
            <a:extLst>
              <a:ext uri="{FF2B5EF4-FFF2-40B4-BE49-F238E27FC236}">
                <a16:creationId xmlns:a16="http://schemas.microsoft.com/office/drawing/2014/main" id="{2B6FFEFB-2197-394E-8C0B-0C03E15F552F}"/>
              </a:ext>
            </a:extLst>
          </p:cNvPr>
          <p:cNvPicPr>
            <a:picLocks noChangeAspect="1"/>
          </p:cNvPicPr>
          <p:nvPr/>
        </p:nvPicPr>
        <p:blipFill>
          <a:blip r:embed="rId4"/>
          <a:stretch>
            <a:fillRect/>
          </a:stretch>
        </p:blipFill>
        <p:spPr>
          <a:xfrm>
            <a:off x="311150" y="261178"/>
            <a:ext cx="11569700" cy="5461000"/>
          </a:xfrm>
          <a:prstGeom prst="rect">
            <a:avLst/>
          </a:prstGeom>
        </p:spPr>
      </p:pic>
    </p:spTree>
    <p:extLst>
      <p:ext uri="{BB962C8B-B14F-4D97-AF65-F5344CB8AC3E}">
        <p14:creationId xmlns:p14="http://schemas.microsoft.com/office/powerpoint/2010/main" val="16045156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8655538-F1D9-E84E-9C30-459C46357F71}"/>
              </a:ext>
            </a:extLst>
          </p:cNvPr>
          <p:cNvPicPr>
            <a:picLocks noChangeAspect="1"/>
          </p:cNvPicPr>
          <p:nvPr/>
        </p:nvPicPr>
        <p:blipFill rotWithShape="1">
          <a:blip r:embed="rId3"/>
          <a:srcRect t="6497" b="12147"/>
          <a:stretch/>
        </p:blipFill>
        <p:spPr>
          <a:xfrm>
            <a:off x="0" y="6003738"/>
            <a:ext cx="12192000" cy="854262"/>
          </a:xfrm>
          <a:prstGeom prst="rect">
            <a:avLst/>
          </a:prstGeom>
        </p:spPr>
      </p:pic>
      <p:pic>
        <p:nvPicPr>
          <p:cNvPr id="9" name="Picture 8">
            <a:extLst>
              <a:ext uri="{FF2B5EF4-FFF2-40B4-BE49-F238E27FC236}">
                <a16:creationId xmlns:a16="http://schemas.microsoft.com/office/drawing/2014/main" id="{4329AE34-BACC-DB47-8C59-B199EE37EF36}"/>
              </a:ext>
            </a:extLst>
          </p:cNvPr>
          <p:cNvPicPr>
            <a:picLocks noChangeAspect="1"/>
          </p:cNvPicPr>
          <p:nvPr/>
        </p:nvPicPr>
        <p:blipFill>
          <a:blip r:embed="rId4"/>
          <a:stretch>
            <a:fillRect/>
          </a:stretch>
        </p:blipFill>
        <p:spPr>
          <a:xfrm>
            <a:off x="254000" y="199838"/>
            <a:ext cx="11684000" cy="5803900"/>
          </a:xfrm>
          <a:prstGeom prst="rect">
            <a:avLst/>
          </a:prstGeom>
        </p:spPr>
      </p:pic>
    </p:spTree>
    <p:extLst>
      <p:ext uri="{BB962C8B-B14F-4D97-AF65-F5344CB8AC3E}">
        <p14:creationId xmlns:p14="http://schemas.microsoft.com/office/powerpoint/2010/main" val="14850815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8655538-F1D9-E84E-9C30-459C46357F71}"/>
              </a:ext>
            </a:extLst>
          </p:cNvPr>
          <p:cNvPicPr>
            <a:picLocks noChangeAspect="1"/>
          </p:cNvPicPr>
          <p:nvPr/>
        </p:nvPicPr>
        <p:blipFill rotWithShape="1">
          <a:blip r:embed="rId3"/>
          <a:srcRect t="6497" b="12147"/>
          <a:stretch/>
        </p:blipFill>
        <p:spPr>
          <a:xfrm>
            <a:off x="0" y="6003738"/>
            <a:ext cx="12192000" cy="854262"/>
          </a:xfrm>
          <a:prstGeom prst="rect">
            <a:avLst/>
          </a:prstGeom>
        </p:spPr>
      </p:pic>
      <p:pic>
        <p:nvPicPr>
          <p:cNvPr id="6" name="Picture 5">
            <a:extLst>
              <a:ext uri="{FF2B5EF4-FFF2-40B4-BE49-F238E27FC236}">
                <a16:creationId xmlns:a16="http://schemas.microsoft.com/office/drawing/2014/main" id="{4DEFCE8E-CBDC-F94A-9113-45C8268C2E41}"/>
              </a:ext>
            </a:extLst>
          </p:cNvPr>
          <p:cNvPicPr>
            <a:picLocks noChangeAspect="1"/>
          </p:cNvPicPr>
          <p:nvPr/>
        </p:nvPicPr>
        <p:blipFill>
          <a:blip r:embed="rId4"/>
          <a:stretch>
            <a:fillRect/>
          </a:stretch>
        </p:blipFill>
        <p:spPr>
          <a:xfrm>
            <a:off x="995155" y="23133"/>
            <a:ext cx="10418279" cy="5542617"/>
          </a:xfrm>
          <a:prstGeom prst="rect">
            <a:avLst/>
          </a:prstGeom>
        </p:spPr>
      </p:pic>
      <p:pic>
        <p:nvPicPr>
          <p:cNvPr id="7" name="Picture 6">
            <a:extLst>
              <a:ext uri="{FF2B5EF4-FFF2-40B4-BE49-F238E27FC236}">
                <a16:creationId xmlns:a16="http://schemas.microsoft.com/office/drawing/2014/main" id="{437FCD1D-463F-2443-897D-0034883598CA}"/>
              </a:ext>
            </a:extLst>
          </p:cNvPr>
          <p:cNvPicPr>
            <a:picLocks noChangeAspect="1"/>
          </p:cNvPicPr>
          <p:nvPr/>
        </p:nvPicPr>
        <p:blipFill rotWithShape="1">
          <a:blip r:embed="rId5"/>
          <a:srcRect t="18800" r="7488" b="21783"/>
          <a:stretch/>
        </p:blipFill>
        <p:spPr>
          <a:xfrm>
            <a:off x="1136373" y="5278262"/>
            <a:ext cx="9955697" cy="565947"/>
          </a:xfrm>
          <a:prstGeom prst="rect">
            <a:avLst/>
          </a:prstGeom>
        </p:spPr>
      </p:pic>
    </p:spTree>
    <p:extLst>
      <p:ext uri="{BB962C8B-B14F-4D97-AF65-F5344CB8AC3E}">
        <p14:creationId xmlns:p14="http://schemas.microsoft.com/office/powerpoint/2010/main" val="6670799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9191F19-A293-3540-89C8-7C6903D0FBD9}"/>
              </a:ext>
            </a:extLst>
          </p:cNvPr>
          <p:cNvPicPr>
            <a:picLocks noChangeAspect="1"/>
          </p:cNvPicPr>
          <p:nvPr/>
        </p:nvPicPr>
        <p:blipFill>
          <a:blip r:embed="rId3"/>
          <a:stretch>
            <a:fillRect/>
          </a:stretch>
        </p:blipFill>
        <p:spPr>
          <a:xfrm>
            <a:off x="2087216" y="168044"/>
            <a:ext cx="9946739" cy="6709834"/>
          </a:xfrm>
          <a:prstGeom prst="rect">
            <a:avLst/>
          </a:prstGeom>
          <a:ln w="38100">
            <a:solidFill>
              <a:schemeClr val="tx1"/>
            </a:solidFill>
          </a:ln>
        </p:spPr>
      </p:pic>
      <p:sp>
        <p:nvSpPr>
          <p:cNvPr id="8" name="TextBox 7">
            <a:extLst>
              <a:ext uri="{FF2B5EF4-FFF2-40B4-BE49-F238E27FC236}">
                <a16:creationId xmlns:a16="http://schemas.microsoft.com/office/drawing/2014/main" id="{63F3F76A-8490-5743-8615-88EE4C7F8588}"/>
              </a:ext>
            </a:extLst>
          </p:cNvPr>
          <p:cNvSpPr txBox="1"/>
          <p:nvPr/>
        </p:nvSpPr>
        <p:spPr>
          <a:xfrm>
            <a:off x="427257" y="294861"/>
            <a:ext cx="1413163" cy="923330"/>
          </a:xfrm>
          <a:prstGeom prst="rect">
            <a:avLst/>
          </a:prstGeom>
          <a:solidFill>
            <a:schemeClr val="bg1"/>
          </a:solidFill>
          <a:ln w="57150">
            <a:solidFill>
              <a:schemeClr val="tx2"/>
            </a:solidFill>
          </a:ln>
        </p:spPr>
        <p:txBody>
          <a:bodyPr wrap="square" rtlCol="0">
            <a:spAutoFit/>
          </a:bodyPr>
          <a:lstStyle/>
          <a:p>
            <a:pPr algn="ctr"/>
            <a:r>
              <a:rPr lang="en-US" dirty="0" err="1"/>
              <a:t>Fersiwn</a:t>
            </a:r>
            <a:r>
              <a:rPr lang="en-US" dirty="0"/>
              <a:t> </a:t>
            </a:r>
            <a:r>
              <a:rPr lang="en-US" dirty="0" err="1"/>
              <a:t>Llywodraeth</a:t>
            </a:r>
            <a:r>
              <a:rPr lang="en-US" dirty="0"/>
              <a:t> </a:t>
            </a:r>
            <a:r>
              <a:rPr lang="en-US" dirty="0" err="1"/>
              <a:t>Cymru</a:t>
            </a:r>
            <a:endParaRPr lang="en-US" dirty="0"/>
          </a:p>
        </p:txBody>
      </p:sp>
    </p:spTree>
    <p:extLst>
      <p:ext uri="{BB962C8B-B14F-4D97-AF65-F5344CB8AC3E}">
        <p14:creationId xmlns:p14="http://schemas.microsoft.com/office/powerpoint/2010/main" val="38905531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DDB52BC-B6B1-074B-A6E1-6F648A557D47}"/>
              </a:ext>
            </a:extLst>
          </p:cNvPr>
          <p:cNvPicPr>
            <a:picLocks noChangeAspect="1"/>
          </p:cNvPicPr>
          <p:nvPr/>
        </p:nvPicPr>
        <p:blipFill rotWithShape="1">
          <a:blip r:embed="rId3"/>
          <a:srcRect t="6497" b="12147"/>
          <a:stretch/>
        </p:blipFill>
        <p:spPr>
          <a:xfrm>
            <a:off x="0" y="6003738"/>
            <a:ext cx="12192000" cy="854262"/>
          </a:xfrm>
          <a:prstGeom prst="rect">
            <a:avLst/>
          </a:prstGeom>
        </p:spPr>
      </p:pic>
      <p:pic>
        <p:nvPicPr>
          <p:cNvPr id="6" name="Picture 5">
            <a:extLst>
              <a:ext uri="{FF2B5EF4-FFF2-40B4-BE49-F238E27FC236}">
                <a16:creationId xmlns:a16="http://schemas.microsoft.com/office/drawing/2014/main" id="{DDB6D4FF-3A0C-BF40-B7D3-7A7C8CA8B9FB}"/>
              </a:ext>
            </a:extLst>
          </p:cNvPr>
          <p:cNvPicPr>
            <a:picLocks noChangeAspect="1"/>
          </p:cNvPicPr>
          <p:nvPr/>
        </p:nvPicPr>
        <p:blipFill>
          <a:blip r:embed="rId4"/>
          <a:stretch>
            <a:fillRect/>
          </a:stretch>
        </p:blipFill>
        <p:spPr>
          <a:xfrm>
            <a:off x="2174630" y="243319"/>
            <a:ext cx="9479769" cy="5511037"/>
          </a:xfrm>
          <a:prstGeom prst="rect">
            <a:avLst/>
          </a:prstGeom>
          <a:ln w="38100">
            <a:solidFill>
              <a:schemeClr val="tx1"/>
            </a:solidFill>
          </a:ln>
        </p:spPr>
      </p:pic>
      <p:sp>
        <p:nvSpPr>
          <p:cNvPr id="5" name="TextBox 4">
            <a:extLst>
              <a:ext uri="{FF2B5EF4-FFF2-40B4-BE49-F238E27FC236}">
                <a16:creationId xmlns:a16="http://schemas.microsoft.com/office/drawing/2014/main" id="{FB9D41B1-11CD-7F44-A0C0-94BAF6130CB1}"/>
              </a:ext>
            </a:extLst>
          </p:cNvPr>
          <p:cNvSpPr txBox="1"/>
          <p:nvPr/>
        </p:nvSpPr>
        <p:spPr>
          <a:xfrm>
            <a:off x="387928" y="243319"/>
            <a:ext cx="1413163" cy="1200329"/>
          </a:xfrm>
          <a:prstGeom prst="rect">
            <a:avLst/>
          </a:prstGeom>
          <a:solidFill>
            <a:schemeClr val="bg1"/>
          </a:solidFill>
          <a:ln w="57150">
            <a:solidFill>
              <a:schemeClr val="tx2"/>
            </a:solidFill>
          </a:ln>
        </p:spPr>
        <p:txBody>
          <a:bodyPr wrap="square" rtlCol="0">
            <a:spAutoFit/>
          </a:bodyPr>
          <a:lstStyle/>
          <a:p>
            <a:pPr algn="ctr"/>
            <a:r>
              <a:rPr lang="en-US" dirty="0"/>
              <a:t>Original version</a:t>
            </a:r>
          </a:p>
          <a:p>
            <a:pPr algn="ctr"/>
            <a:r>
              <a:rPr lang="en-US" dirty="0"/>
              <a:t>(by </a:t>
            </a:r>
            <a:r>
              <a:rPr lang="en-US" dirty="0" err="1"/>
              <a:t>Rhagoriaith</a:t>
            </a:r>
            <a:r>
              <a:rPr lang="en-US" dirty="0"/>
              <a:t>)</a:t>
            </a:r>
          </a:p>
        </p:txBody>
      </p:sp>
    </p:spTree>
    <p:extLst>
      <p:ext uri="{BB962C8B-B14F-4D97-AF65-F5344CB8AC3E}">
        <p14:creationId xmlns:p14="http://schemas.microsoft.com/office/powerpoint/2010/main" val="10727008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DDB52BC-B6B1-074B-A6E1-6F648A557D47}"/>
              </a:ext>
            </a:extLst>
          </p:cNvPr>
          <p:cNvPicPr>
            <a:picLocks noChangeAspect="1"/>
          </p:cNvPicPr>
          <p:nvPr/>
        </p:nvPicPr>
        <p:blipFill rotWithShape="1">
          <a:blip r:embed="rId3"/>
          <a:srcRect t="6497" b="12147"/>
          <a:stretch/>
        </p:blipFill>
        <p:spPr>
          <a:xfrm>
            <a:off x="0" y="6003738"/>
            <a:ext cx="12192000" cy="854262"/>
          </a:xfrm>
          <a:prstGeom prst="rect">
            <a:avLst/>
          </a:prstGeom>
        </p:spPr>
      </p:pic>
      <p:pic>
        <p:nvPicPr>
          <p:cNvPr id="3" name="Picture 2">
            <a:extLst>
              <a:ext uri="{FF2B5EF4-FFF2-40B4-BE49-F238E27FC236}">
                <a16:creationId xmlns:a16="http://schemas.microsoft.com/office/drawing/2014/main" id="{E20BAC5B-D947-F544-8BFF-1442BC7C218C}"/>
              </a:ext>
            </a:extLst>
          </p:cNvPr>
          <p:cNvPicPr>
            <a:picLocks noChangeAspect="1"/>
          </p:cNvPicPr>
          <p:nvPr/>
        </p:nvPicPr>
        <p:blipFill>
          <a:blip r:embed="rId4"/>
          <a:stretch>
            <a:fillRect/>
          </a:stretch>
        </p:blipFill>
        <p:spPr>
          <a:xfrm>
            <a:off x="400050" y="920456"/>
            <a:ext cx="11391900" cy="4749800"/>
          </a:xfrm>
          <a:prstGeom prst="rect">
            <a:avLst/>
          </a:prstGeom>
          <a:ln w="38100">
            <a:solidFill>
              <a:schemeClr val="tx1"/>
            </a:solidFill>
          </a:ln>
        </p:spPr>
      </p:pic>
      <p:sp>
        <p:nvSpPr>
          <p:cNvPr id="5" name="TextBox 4">
            <a:extLst>
              <a:ext uri="{FF2B5EF4-FFF2-40B4-BE49-F238E27FC236}">
                <a16:creationId xmlns:a16="http://schemas.microsoft.com/office/drawing/2014/main" id="{B1840A2C-7DB6-E941-AD52-1AE0D626838D}"/>
              </a:ext>
            </a:extLst>
          </p:cNvPr>
          <p:cNvSpPr txBox="1"/>
          <p:nvPr/>
        </p:nvSpPr>
        <p:spPr>
          <a:xfrm>
            <a:off x="4260273" y="157692"/>
            <a:ext cx="3671454" cy="646331"/>
          </a:xfrm>
          <a:prstGeom prst="rect">
            <a:avLst/>
          </a:prstGeom>
          <a:solidFill>
            <a:schemeClr val="bg1"/>
          </a:solidFill>
          <a:ln w="57150">
            <a:solidFill>
              <a:schemeClr val="tx2"/>
            </a:solidFill>
          </a:ln>
        </p:spPr>
        <p:txBody>
          <a:bodyPr wrap="square" rtlCol="0">
            <a:spAutoFit/>
          </a:bodyPr>
          <a:lstStyle/>
          <a:p>
            <a:pPr algn="ctr"/>
            <a:r>
              <a:rPr lang="en-US" dirty="0"/>
              <a:t>Original version</a:t>
            </a:r>
          </a:p>
          <a:p>
            <a:pPr algn="ctr"/>
            <a:r>
              <a:rPr lang="en-US" dirty="0"/>
              <a:t>(by </a:t>
            </a:r>
            <a:r>
              <a:rPr lang="en-US" dirty="0" err="1"/>
              <a:t>Rhagoriaith</a:t>
            </a:r>
            <a:r>
              <a:rPr lang="en-US" dirty="0"/>
              <a:t>)</a:t>
            </a:r>
          </a:p>
        </p:txBody>
      </p:sp>
    </p:spTree>
    <p:extLst>
      <p:ext uri="{BB962C8B-B14F-4D97-AF65-F5344CB8AC3E}">
        <p14:creationId xmlns:p14="http://schemas.microsoft.com/office/powerpoint/2010/main" val="3465614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DDB52BC-B6B1-074B-A6E1-6F648A557D47}"/>
              </a:ext>
            </a:extLst>
          </p:cNvPr>
          <p:cNvPicPr>
            <a:picLocks noChangeAspect="1"/>
          </p:cNvPicPr>
          <p:nvPr/>
        </p:nvPicPr>
        <p:blipFill rotWithShape="1">
          <a:blip r:embed="rId3"/>
          <a:srcRect t="6497" b="12147"/>
          <a:stretch/>
        </p:blipFill>
        <p:spPr>
          <a:xfrm>
            <a:off x="0" y="6003738"/>
            <a:ext cx="12192000" cy="854262"/>
          </a:xfrm>
          <a:prstGeom prst="rect">
            <a:avLst/>
          </a:prstGeom>
        </p:spPr>
      </p:pic>
      <p:pic>
        <p:nvPicPr>
          <p:cNvPr id="7" name="Picture 6">
            <a:extLst>
              <a:ext uri="{FF2B5EF4-FFF2-40B4-BE49-F238E27FC236}">
                <a16:creationId xmlns:a16="http://schemas.microsoft.com/office/drawing/2014/main" id="{A0342FD5-B8A0-F14E-B4AE-6D4BF1AC95FB}"/>
              </a:ext>
            </a:extLst>
          </p:cNvPr>
          <p:cNvPicPr>
            <a:picLocks noChangeAspect="1"/>
          </p:cNvPicPr>
          <p:nvPr/>
        </p:nvPicPr>
        <p:blipFill>
          <a:blip r:embed="rId4"/>
          <a:stretch>
            <a:fillRect/>
          </a:stretch>
        </p:blipFill>
        <p:spPr>
          <a:xfrm>
            <a:off x="1163782" y="955964"/>
            <a:ext cx="9647382" cy="5047774"/>
          </a:xfrm>
          <a:prstGeom prst="rect">
            <a:avLst/>
          </a:prstGeom>
          <a:ln w="38100">
            <a:solidFill>
              <a:schemeClr val="tx1"/>
            </a:solidFill>
          </a:ln>
        </p:spPr>
      </p:pic>
      <p:sp>
        <p:nvSpPr>
          <p:cNvPr id="5" name="TextBox 4">
            <a:extLst>
              <a:ext uri="{FF2B5EF4-FFF2-40B4-BE49-F238E27FC236}">
                <a16:creationId xmlns:a16="http://schemas.microsoft.com/office/drawing/2014/main" id="{69F8F644-11E5-D248-AA89-F0EA61AB4FB0}"/>
              </a:ext>
            </a:extLst>
          </p:cNvPr>
          <p:cNvSpPr txBox="1"/>
          <p:nvPr/>
        </p:nvSpPr>
        <p:spPr>
          <a:xfrm>
            <a:off x="4260273" y="157692"/>
            <a:ext cx="3671454" cy="646331"/>
          </a:xfrm>
          <a:prstGeom prst="rect">
            <a:avLst/>
          </a:prstGeom>
          <a:solidFill>
            <a:schemeClr val="bg1"/>
          </a:solidFill>
          <a:ln w="57150">
            <a:solidFill>
              <a:schemeClr val="tx2"/>
            </a:solidFill>
          </a:ln>
        </p:spPr>
        <p:txBody>
          <a:bodyPr wrap="square" rtlCol="0">
            <a:spAutoFit/>
          </a:bodyPr>
          <a:lstStyle/>
          <a:p>
            <a:pPr algn="ctr"/>
            <a:r>
              <a:rPr lang="en-US" dirty="0"/>
              <a:t>Original version</a:t>
            </a:r>
          </a:p>
          <a:p>
            <a:pPr algn="ctr"/>
            <a:r>
              <a:rPr lang="en-US" dirty="0"/>
              <a:t>(by </a:t>
            </a:r>
            <a:r>
              <a:rPr lang="en-US" dirty="0" err="1"/>
              <a:t>Rhagoriaith</a:t>
            </a:r>
            <a:r>
              <a:rPr lang="en-US" dirty="0"/>
              <a:t>)</a:t>
            </a:r>
          </a:p>
        </p:txBody>
      </p:sp>
    </p:spTree>
    <p:extLst>
      <p:ext uri="{BB962C8B-B14F-4D97-AF65-F5344CB8AC3E}">
        <p14:creationId xmlns:p14="http://schemas.microsoft.com/office/powerpoint/2010/main" val="31265143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311454B-00C4-4540-B6A5-98FB0733A649}"/>
              </a:ext>
            </a:extLst>
          </p:cNvPr>
          <p:cNvPicPr>
            <a:picLocks noChangeAspect="1"/>
          </p:cNvPicPr>
          <p:nvPr/>
        </p:nvPicPr>
        <p:blipFill>
          <a:blip r:embed="rId3"/>
          <a:stretch>
            <a:fillRect/>
          </a:stretch>
        </p:blipFill>
        <p:spPr>
          <a:xfrm>
            <a:off x="2369126" y="160303"/>
            <a:ext cx="8985071" cy="5658606"/>
          </a:xfrm>
          <a:prstGeom prst="rect">
            <a:avLst/>
          </a:prstGeom>
          <a:ln w="38100">
            <a:solidFill>
              <a:schemeClr val="tx1"/>
            </a:solidFill>
          </a:ln>
        </p:spPr>
      </p:pic>
      <p:sp>
        <p:nvSpPr>
          <p:cNvPr id="6" name="TextBox 5">
            <a:extLst>
              <a:ext uri="{FF2B5EF4-FFF2-40B4-BE49-F238E27FC236}">
                <a16:creationId xmlns:a16="http://schemas.microsoft.com/office/drawing/2014/main" id="{60CA09A6-75B8-1C45-8C90-F2B2F8E79BFC}"/>
              </a:ext>
            </a:extLst>
          </p:cNvPr>
          <p:cNvSpPr txBox="1"/>
          <p:nvPr/>
        </p:nvSpPr>
        <p:spPr>
          <a:xfrm>
            <a:off x="762001" y="728374"/>
            <a:ext cx="1413163" cy="923330"/>
          </a:xfrm>
          <a:prstGeom prst="rect">
            <a:avLst/>
          </a:prstGeom>
          <a:solidFill>
            <a:schemeClr val="bg1"/>
          </a:solidFill>
          <a:ln w="57150">
            <a:solidFill>
              <a:schemeClr val="tx2"/>
            </a:solidFill>
          </a:ln>
        </p:spPr>
        <p:txBody>
          <a:bodyPr wrap="square" rtlCol="0">
            <a:spAutoFit/>
          </a:bodyPr>
          <a:lstStyle/>
          <a:p>
            <a:pPr algn="ctr"/>
            <a:r>
              <a:rPr lang="en-US" dirty="0"/>
              <a:t>Welsh Government version</a:t>
            </a:r>
          </a:p>
        </p:txBody>
      </p:sp>
      <p:pic>
        <p:nvPicPr>
          <p:cNvPr id="7" name="Picture 6">
            <a:extLst>
              <a:ext uri="{FF2B5EF4-FFF2-40B4-BE49-F238E27FC236}">
                <a16:creationId xmlns:a16="http://schemas.microsoft.com/office/drawing/2014/main" id="{F4FE0D5C-6C9D-144A-BBD0-1B53C9CC585A}"/>
              </a:ext>
            </a:extLst>
          </p:cNvPr>
          <p:cNvPicPr>
            <a:picLocks noChangeAspect="1"/>
          </p:cNvPicPr>
          <p:nvPr/>
        </p:nvPicPr>
        <p:blipFill rotWithShape="1">
          <a:blip r:embed="rId4"/>
          <a:srcRect t="6497" b="12147"/>
          <a:stretch/>
        </p:blipFill>
        <p:spPr>
          <a:xfrm>
            <a:off x="0" y="6003738"/>
            <a:ext cx="12192000" cy="854262"/>
          </a:xfrm>
          <a:prstGeom prst="rect">
            <a:avLst/>
          </a:prstGeom>
        </p:spPr>
      </p:pic>
    </p:spTree>
    <p:extLst>
      <p:ext uri="{BB962C8B-B14F-4D97-AF65-F5344CB8AC3E}">
        <p14:creationId xmlns:p14="http://schemas.microsoft.com/office/powerpoint/2010/main" val="29171901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7DB3E5E-00C5-154B-A3C0-9C2CF7B0B177}"/>
              </a:ext>
            </a:extLst>
          </p:cNvPr>
          <p:cNvPicPr>
            <a:picLocks noChangeAspect="1"/>
          </p:cNvPicPr>
          <p:nvPr/>
        </p:nvPicPr>
        <p:blipFill rotWithShape="1">
          <a:blip r:embed="rId2"/>
          <a:srcRect t="6497" b="12147"/>
          <a:stretch/>
        </p:blipFill>
        <p:spPr>
          <a:xfrm>
            <a:off x="0" y="6003738"/>
            <a:ext cx="12192000" cy="854262"/>
          </a:xfrm>
          <a:prstGeom prst="rect">
            <a:avLst/>
          </a:prstGeom>
        </p:spPr>
      </p:pic>
      <p:sp>
        <p:nvSpPr>
          <p:cNvPr id="5" name="TextBox 4">
            <a:extLst>
              <a:ext uri="{FF2B5EF4-FFF2-40B4-BE49-F238E27FC236}">
                <a16:creationId xmlns:a16="http://schemas.microsoft.com/office/drawing/2014/main" id="{5504347A-1460-AA4C-9E29-8738BC6ABBF1}"/>
              </a:ext>
            </a:extLst>
          </p:cNvPr>
          <p:cNvSpPr txBox="1"/>
          <p:nvPr/>
        </p:nvSpPr>
        <p:spPr>
          <a:xfrm>
            <a:off x="1510748" y="1811552"/>
            <a:ext cx="9568603" cy="2308324"/>
          </a:xfrm>
          <a:prstGeom prst="rect">
            <a:avLst/>
          </a:prstGeom>
          <a:solidFill>
            <a:schemeClr val="tx2"/>
          </a:solidFill>
          <a:ln w="76200">
            <a:solidFill>
              <a:schemeClr val="bg1"/>
            </a:solidFill>
          </a:ln>
        </p:spPr>
        <p:txBody>
          <a:bodyPr wrap="square" rtlCol="0">
            <a:spAutoFit/>
          </a:bodyPr>
          <a:lstStyle/>
          <a:p>
            <a:pPr algn="ctr"/>
            <a:r>
              <a:rPr lang="en-US" sz="3600" b="1" dirty="0">
                <a:solidFill>
                  <a:schemeClr val="bg1"/>
                </a:solidFill>
              </a:rPr>
              <a:t>Beth </a:t>
            </a:r>
            <a:r>
              <a:rPr lang="en-US" sz="3600" b="1" dirty="0" err="1">
                <a:solidFill>
                  <a:schemeClr val="bg1"/>
                </a:solidFill>
              </a:rPr>
              <a:t>ydy’r</a:t>
            </a:r>
            <a:r>
              <a:rPr lang="en-US" sz="3600" b="1" dirty="0">
                <a:solidFill>
                  <a:schemeClr val="bg1"/>
                </a:solidFill>
              </a:rPr>
              <a:t> </a:t>
            </a:r>
            <a:r>
              <a:rPr lang="en-US" sz="3600" b="1" dirty="0" err="1">
                <a:solidFill>
                  <a:schemeClr val="bg1"/>
                </a:solidFill>
              </a:rPr>
              <a:t>Portffolio</a:t>
            </a:r>
            <a:r>
              <a:rPr lang="en-US" sz="3600" b="1" dirty="0">
                <a:solidFill>
                  <a:schemeClr val="bg1"/>
                </a:solidFill>
              </a:rPr>
              <a:t> </a:t>
            </a:r>
            <a:r>
              <a:rPr lang="en-US" sz="3600" b="1" dirty="0" err="1">
                <a:solidFill>
                  <a:schemeClr val="bg1"/>
                </a:solidFill>
              </a:rPr>
              <a:t>Cymraeg</a:t>
            </a:r>
            <a:r>
              <a:rPr lang="en-US" sz="3600" b="1" dirty="0">
                <a:solidFill>
                  <a:schemeClr val="bg1"/>
                </a:solidFill>
              </a:rPr>
              <a:t>?  </a:t>
            </a:r>
          </a:p>
          <a:p>
            <a:endParaRPr lang="en-US" sz="3600" b="1" i="1" dirty="0">
              <a:solidFill>
                <a:schemeClr val="bg1"/>
              </a:solidFill>
            </a:endParaRPr>
          </a:p>
          <a:p>
            <a:endParaRPr lang="en-US" sz="3600" b="1" i="1" dirty="0">
              <a:solidFill>
                <a:schemeClr val="bg1"/>
              </a:solidFill>
            </a:endParaRPr>
          </a:p>
          <a:p>
            <a:pPr algn="ctr"/>
            <a:r>
              <a:rPr lang="en-US" sz="3600" b="1" i="1" dirty="0">
                <a:solidFill>
                  <a:schemeClr val="bg1"/>
                </a:solidFill>
              </a:rPr>
              <a:t>What is the Welsh Portfolio?</a:t>
            </a:r>
          </a:p>
        </p:txBody>
      </p:sp>
    </p:spTree>
    <p:extLst>
      <p:ext uri="{BB962C8B-B14F-4D97-AF65-F5344CB8AC3E}">
        <p14:creationId xmlns:p14="http://schemas.microsoft.com/office/powerpoint/2010/main" val="29810218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D28636E6-1B34-5040-B90B-F881F2EA5B7D}"/>
              </a:ext>
            </a:extLst>
          </p:cNvPr>
          <p:cNvSpPr txBox="1"/>
          <p:nvPr/>
        </p:nvSpPr>
        <p:spPr>
          <a:xfrm>
            <a:off x="6281530" y="417443"/>
            <a:ext cx="5609793" cy="5262979"/>
          </a:xfrm>
          <a:prstGeom prst="rect">
            <a:avLst/>
          </a:prstGeom>
          <a:solidFill>
            <a:schemeClr val="bg1"/>
          </a:solidFill>
          <a:ln w="76200">
            <a:solidFill>
              <a:schemeClr val="accent1"/>
            </a:solidFill>
          </a:ln>
        </p:spPr>
        <p:txBody>
          <a:bodyPr wrap="square" rtlCol="0">
            <a:spAutoFit/>
          </a:bodyPr>
          <a:lstStyle/>
          <a:p>
            <a:r>
              <a:rPr lang="en-US" sz="2400" b="1" dirty="0"/>
              <a:t>While you are at University or when in schools on your Professional Teaching Practice you are encouraged to keep evidence of how you develop each of the following language skills:</a:t>
            </a:r>
          </a:p>
          <a:p>
            <a:r>
              <a:rPr lang="en-US" sz="2400" b="1" dirty="0"/>
              <a:t>		1. Speaking</a:t>
            </a:r>
          </a:p>
          <a:p>
            <a:r>
              <a:rPr lang="en-US" sz="2400" b="1" dirty="0"/>
              <a:t>		2. Listening</a:t>
            </a:r>
          </a:p>
          <a:p>
            <a:r>
              <a:rPr lang="en-US" sz="2400" b="1" dirty="0"/>
              <a:t>		3. Reading</a:t>
            </a:r>
          </a:p>
          <a:p>
            <a:r>
              <a:rPr lang="en-US" sz="2400" b="1" dirty="0"/>
              <a:t>		4. Writing</a:t>
            </a:r>
          </a:p>
          <a:p>
            <a:r>
              <a:rPr lang="en-US" sz="2400" b="1" dirty="0"/>
              <a:t>In addition, you will need to think about how to evidence your ability as a language teacher (e.g. by recording a lesson)</a:t>
            </a:r>
          </a:p>
          <a:p>
            <a:r>
              <a:rPr lang="en-US" sz="2400" b="1" dirty="0"/>
              <a:t>The Welsh Portfolio is your chosen of evidence to be assessed.</a:t>
            </a:r>
          </a:p>
        </p:txBody>
      </p:sp>
      <p:pic>
        <p:nvPicPr>
          <p:cNvPr id="8" name="Picture 7">
            <a:extLst>
              <a:ext uri="{FF2B5EF4-FFF2-40B4-BE49-F238E27FC236}">
                <a16:creationId xmlns:a16="http://schemas.microsoft.com/office/drawing/2014/main" id="{321F39BC-E9D4-7B41-95C3-CE7FD5C28B26}"/>
              </a:ext>
            </a:extLst>
          </p:cNvPr>
          <p:cNvPicPr>
            <a:picLocks noChangeAspect="1"/>
          </p:cNvPicPr>
          <p:nvPr/>
        </p:nvPicPr>
        <p:blipFill rotWithShape="1">
          <a:blip r:embed="rId2"/>
          <a:srcRect t="6497" b="12147"/>
          <a:stretch/>
        </p:blipFill>
        <p:spPr>
          <a:xfrm>
            <a:off x="0" y="6003738"/>
            <a:ext cx="12192000" cy="854262"/>
          </a:xfrm>
          <a:prstGeom prst="rect">
            <a:avLst/>
          </a:prstGeom>
        </p:spPr>
      </p:pic>
      <p:sp>
        <p:nvSpPr>
          <p:cNvPr id="2" name="TextBox 1">
            <a:extLst>
              <a:ext uri="{FF2B5EF4-FFF2-40B4-BE49-F238E27FC236}">
                <a16:creationId xmlns:a16="http://schemas.microsoft.com/office/drawing/2014/main" id="{B07FD85A-FF0F-1042-BB06-6A84F5349531}"/>
              </a:ext>
            </a:extLst>
          </p:cNvPr>
          <p:cNvSpPr txBox="1"/>
          <p:nvPr/>
        </p:nvSpPr>
        <p:spPr>
          <a:xfrm>
            <a:off x="258417" y="417443"/>
            <a:ext cx="5526157" cy="5262979"/>
          </a:xfrm>
          <a:prstGeom prst="rect">
            <a:avLst/>
          </a:prstGeom>
          <a:noFill/>
          <a:ln w="76200">
            <a:solidFill>
              <a:schemeClr val="accent1"/>
            </a:solidFill>
          </a:ln>
        </p:spPr>
        <p:txBody>
          <a:bodyPr wrap="square" rtlCol="0">
            <a:spAutoFit/>
          </a:bodyPr>
          <a:lstStyle/>
          <a:p>
            <a:r>
              <a:rPr lang="en-US" sz="2400" b="1" dirty="0" err="1"/>
              <a:t>Tra</a:t>
            </a:r>
            <a:r>
              <a:rPr lang="en-US" sz="2400" b="1" dirty="0"/>
              <a:t> </a:t>
            </a:r>
            <a:r>
              <a:rPr lang="en-US" sz="2400" b="1" dirty="0" err="1"/>
              <a:t>eich</a:t>
            </a:r>
            <a:r>
              <a:rPr lang="en-US" sz="2400" b="1" dirty="0"/>
              <a:t> bod chi </a:t>
            </a:r>
            <a:r>
              <a:rPr lang="en-US" sz="2400" b="1" dirty="0" err="1"/>
              <a:t>yn</a:t>
            </a:r>
            <a:r>
              <a:rPr lang="en-US" sz="2400" b="1" dirty="0"/>
              <a:t> y </a:t>
            </a:r>
            <a:r>
              <a:rPr lang="en-US" sz="2400" b="1" dirty="0" err="1"/>
              <a:t>Brifysgol</a:t>
            </a:r>
            <a:r>
              <a:rPr lang="en-US" sz="2400" b="1" dirty="0"/>
              <a:t> </a:t>
            </a:r>
            <a:r>
              <a:rPr lang="en-US" sz="2400" b="1" dirty="0" err="1"/>
              <a:t>neu</a:t>
            </a:r>
            <a:r>
              <a:rPr lang="en-US" sz="2400" b="1" dirty="0"/>
              <a:t> </a:t>
            </a:r>
            <a:r>
              <a:rPr lang="en-US" sz="2400" b="1" dirty="0" err="1"/>
              <a:t>yn</a:t>
            </a:r>
            <a:r>
              <a:rPr lang="en-US" sz="2400" b="1" dirty="0"/>
              <a:t> </a:t>
            </a:r>
            <a:r>
              <a:rPr lang="en-US" sz="2400" b="1" dirty="0" err="1"/>
              <a:t>yr</a:t>
            </a:r>
            <a:r>
              <a:rPr lang="en-US" sz="2400" b="1" dirty="0"/>
              <a:t> </a:t>
            </a:r>
            <a:r>
              <a:rPr lang="en-US" sz="2400" b="1" dirty="0" err="1"/>
              <a:t>ysgolion</a:t>
            </a:r>
            <a:r>
              <a:rPr lang="en-US" sz="2400" b="1" dirty="0"/>
              <a:t> </a:t>
            </a:r>
            <a:r>
              <a:rPr lang="en-US" sz="2400" b="1" dirty="0" err="1"/>
              <a:t>ar</a:t>
            </a:r>
            <a:r>
              <a:rPr lang="en-US" sz="2400" b="1" dirty="0"/>
              <a:t> </a:t>
            </a:r>
            <a:r>
              <a:rPr lang="en-US" sz="2400" b="1" dirty="0" err="1"/>
              <a:t>eich</a:t>
            </a:r>
            <a:r>
              <a:rPr lang="en-US" sz="2400" b="1" dirty="0"/>
              <a:t> </a:t>
            </a:r>
            <a:r>
              <a:rPr lang="en-US" sz="2400" b="1" dirty="0" err="1"/>
              <a:t>Profiad</a:t>
            </a:r>
            <a:r>
              <a:rPr lang="en-US" sz="2400" b="1" dirty="0"/>
              <a:t> </a:t>
            </a:r>
            <a:r>
              <a:rPr lang="en-US" sz="2400" b="1" dirty="0" err="1"/>
              <a:t>Addysgu</a:t>
            </a:r>
            <a:r>
              <a:rPr lang="en-US" sz="2400" b="1" dirty="0"/>
              <a:t> </a:t>
            </a:r>
            <a:r>
              <a:rPr lang="en-US" sz="2400" b="1" dirty="0" err="1"/>
              <a:t>Proffesiynol</a:t>
            </a:r>
            <a:r>
              <a:rPr lang="en-US" sz="2400" b="1" dirty="0"/>
              <a:t> </a:t>
            </a:r>
            <a:r>
              <a:rPr lang="en-US" sz="2400" b="1" dirty="0" err="1"/>
              <a:t>rydych</a:t>
            </a:r>
            <a:r>
              <a:rPr lang="en-US" sz="2400" b="1" dirty="0"/>
              <a:t> </a:t>
            </a:r>
            <a:r>
              <a:rPr lang="en-US" sz="2400" b="1" dirty="0" err="1"/>
              <a:t>yn</a:t>
            </a:r>
            <a:r>
              <a:rPr lang="en-US" sz="2400" b="1" dirty="0"/>
              <a:t> </a:t>
            </a:r>
            <a:r>
              <a:rPr lang="en-US" sz="2400" b="1" dirty="0" err="1"/>
              <a:t>cael</a:t>
            </a:r>
            <a:r>
              <a:rPr lang="en-US" sz="2400" b="1" dirty="0"/>
              <a:t> </a:t>
            </a:r>
            <a:r>
              <a:rPr lang="en-US" sz="2400" b="1" dirty="0" err="1"/>
              <a:t>eich</a:t>
            </a:r>
            <a:r>
              <a:rPr lang="en-US" sz="2400" b="1" dirty="0"/>
              <a:t> </a:t>
            </a:r>
            <a:r>
              <a:rPr lang="en-US" sz="2400" b="1" dirty="0" err="1"/>
              <a:t>annog</a:t>
            </a:r>
            <a:r>
              <a:rPr lang="en-US" sz="2400" b="1" dirty="0"/>
              <a:t> </a:t>
            </a:r>
            <a:r>
              <a:rPr lang="en-US" sz="2400" b="1" dirty="0" err="1"/>
              <a:t>i</a:t>
            </a:r>
            <a:r>
              <a:rPr lang="en-US" sz="2400" b="1" dirty="0"/>
              <a:t> </a:t>
            </a:r>
            <a:r>
              <a:rPr lang="en-US" sz="2400" b="1" dirty="0" err="1"/>
              <a:t>gadw</a:t>
            </a:r>
            <a:r>
              <a:rPr lang="en-US" sz="2400" b="1" dirty="0"/>
              <a:t> </a:t>
            </a:r>
            <a:r>
              <a:rPr lang="en-US" sz="2400" b="1" dirty="0" err="1"/>
              <a:t>tystiolaeth</a:t>
            </a:r>
            <a:r>
              <a:rPr lang="en-US" sz="2400" b="1" dirty="0"/>
              <a:t> o </a:t>
            </a:r>
            <a:r>
              <a:rPr lang="en-US" sz="2400" b="1" dirty="0" err="1"/>
              <a:t>sut</a:t>
            </a:r>
            <a:r>
              <a:rPr lang="en-US" sz="2400" b="1" dirty="0"/>
              <a:t> </a:t>
            </a:r>
            <a:r>
              <a:rPr lang="en-US" sz="2400" b="1" dirty="0" err="1"/>
              <a:t>rydych</a:t>
            </a:r>
            <a:r>
              <a:rPr lang="en-US" sz="2400" b="1" dirty="0"/>
              <a:t> </a:t>
            </a:r>
            <a:r>
              <a:rPr lang="en-US" sz="2400" b="1" dirty="0" err="1"/>
              <a:t>yn</a:t>
            </a:r>
            <a:r>
              <a:rPr lang="en-US" sz="2400" b="1" dirty="0"/>
              <a:t> </a:t>
            </a:r>
            <a:r>
              <a:rPr lang="en-US" sz="2400" b="1" dirty="0" err="1"/>
              <a:t>datblygu</a:t>
            </a:r>
            <a:r>
              <a:rPr lang="en-US" sz="2400" b="1" dirty="0"/>
              <a:t> </a:t>
            </a:r>
            <a:r>
              <a:rPr lang="en-US" sz="2400" b="1" dirty="0" err="1"/>
              <a:t>pob</a:t>
            </a:r>
            <a:r>
              <a:rPr lang="en-US" sz="2400" b="1" dirty="0"/>
              <a:t> un </a:t>
            </a:r>
            <a:r>
              <a:rPr lang="en-US" sz="2400" b="1" dirty="0" err="1"/>
              <a:t>o’r</a:t>
            </a:r>
            <a:r>
              <a:rPr lang="en-US" sz="2400" b="1" dirty="0"/>
              <a:t> </a:t>
            </a:r>
            <a:r>
              <a:rPr lang="en-US" sz="2400" b="1" dirty="0" err="1"/>
              <a:t>sgiliau</a:t>
            </a:r>
            <a:r>
              <a:rPr lang="en-US" sz="2400" b="1" dirty="0"/>
              <a:t> </a:t>
            </a:r>
            <a:r>
              <a:rPr lang="en-US" sz="2400" b="1" dirty="0" err="1"/>
              <a:t>iaith</a:t>
            </a:r>
            <a:r>
              <a:rPr lang="en-US" sz="2400" b="1" dirty="0"/>
              <a:t> </a:t>
            </a:r>
            <a:r>
              <a:rPr lang="en-US" sz="2400" b="1" dirty="0" err="1"/>
              <a:t>canlynol</a:t>
            </a:r>
            <a:endParaRPr lang="en-US" sz="2400" b="1" dirty="0"/>
          </a:p>
          <a:p>
            <a:pPr marL="342900" indent="-342900">
              <a:buFont typeface="Arial" panose="020B0604020202020204" pitchFamily="34" charset="0"/>
              <a:buChar char="•"/>
            </a:pPr>
            <a:r>
              <a:rPr lang="en-US" sz="2400" b="1" dirty="0" err="1"/>
              <a:t>Llafar</a:t>
            </a:r>
            <a:endParaRPr lang="en-US" sz="2400" b="1" dirty="0"/>
          </a:p>
          <a:p>
            <a:pPr marL="342900" indent="-342900">
              <a:buFont typeface="Arial" panose="020B0604020202020204" pitchFamily="34" charset="0"/>
              <a:buChar char="•"/>
            </a:pPr>
            <a:r>
              <a:rPr lang="en-US" sz="2400" b="1" dirty="0" err="1"/>
              <a:t>Gwrando</a:t>
            </a:r>
            <a:endParaRPr lang="en-US" sz="2400" b="1" dirty="0"/>
          </a:p>
          <a:p>
            <a:pPr marL="342900" indent="-342900">
              <a:buFont typeface="Arial" panose="020B0604020202020204" pitchFamily="34" charset="0"/>
              <a:buChar char="•"/>
            </a:pPr>
            <a:r>
              <a:rPr lang="en-US" sz="2400" b="1" dirty="0" err="1"/>
              <a:t>Darllen</a:t>
            </a:r>
            <a:r>
              <a:rPr lang="en-US" sz="2400" b="1" dirty="0"/>
              <a:t> </a:t>
            </a:r>
          </a:p>
          <a:p>
            <a:pPr marL="342900" indent="-342900">
              <a:buFont typeface="Arial" panose="020B0604020202020204" pitchFamily="34" charset="0"/>
              <a:buChar char="•"/>
            </a:pPr>
            <a:r>
              <a:rPr lang="en-US" sz="2400" b="1" dirty="0" err="1"/>
              <a:t>Ysgrifennu</a:t>
            </a:r>
            <a:endParaRPr lang="en-US" sz="2400" b="1" dirty="0"/>
          </a:p>
          <a:p>
            <a:r>
              <a:rPr lang="en-US" sz="2400" b="1" dirty="0" err="1"/>
              <a:t>Yn</a:t>
            </a:r>
            <a:r>
              <a:rPr lang="en-US" sz="2400" b="1" dirty="0"/>
              <a:t> </a:t>
            </a:r>
            <a:r>
              <a:rPr lang="en-US" sz="2400" b="1" dirty="0" err="1"/>
              <a:t>ychwanegol</a:t>
            </a:r>
            <a:r>
              <a:rPr lang="en-US" sz="2400" b="1" dirty="0"/>
              <a:t> at </a:t>
            </a:r>
            <a:r>
              <a:rPr lang="en-US" sz="2400" b="1" dirty="0" err="1"/>
              <a:t>hyn</a:t>
            </a:r>
            <a:r>
              <a:rPr lang="en-US" sz="2400" b="1" dirty="0"/>
              <a:t> </a:t>
            </a:r>
            <a:r>
              <a:rPr lang="en-US" sz="2400" b="1" dirty="0" err="1"/>
              <a:t>mae</a:t>
            </a:r>
            <a:r>
              <a:rPr lang="en-US" sz="2400" b="1" dirty="0"/>
              <a:t> </a:t>
            </a:r>
            <a:r>
              <a:rPr lang="en-US" sz="2400" b="1" dirty="0" err="1"/>
              <a:t>angen</a:t>
            </a:r>
            <a:r>
              <a:rPr lang="en-US" sz="2400" b="1" dirty="0"/>
              <a:t> </a:t>
            </a:r>
            <a:r>
              <a:rPr lang="en-US" sz="2400" b="1" dirty="0" err="1"/>
              <a:t>tystiolaeth</a:t>
            </a:r>
            <a:r>
              <a:rPr lang="en-US" sz="2400" b="1" dirty="0"/>
              <a:t> </a:t>
            </a:r>
            <a:r>
              <a:rPr lang="en-US" sz="2400" b="1" dirty="0" err="1"/>
              <a:t>o’u</a:t>
            </a:r>
            <a:r>
              <a:rPr lang="en-US" sz="2400" b="1" dirty="0"/>
              <a:t> </a:t>
            </a:r>
            <a:r>
              <a:rPr lang="en-US" sz="2400" b="1" dirty="0" err="1"/>
              <a:t>sgiliau</a:t>
            </a:r>
            <a:r>
              <a:rPr lang="en-US" sz="2400" b="1" dirty="0"/>
              <a:t> </a:t>
            </a:r>
            <a:r>
              <a:rPr lang="en-US" sz="2400" b="1" dirty="0" err="1"/>
              <a:t>Addysgu</a:t>
            </a:r>
            <a:r>
              <a:rPr lang="en-US" sz="2400" b="1" dirty="0"/>
              <a:t> a </a:t>
            </a:r>
            <a:r>
              <a:rPr lang="en-US" sz="2400" b="1" dirty="0" err="1"/>
              <a:t>Dysgu</a:t>
            </a:r>
            <a:r>
              <a:rPr lang="en-US" sz="2400" b="1" dirty="0"/>
              <a:t> (</a:t>
            </a:r>
            <a:r>
              <a:rPr lang="en-US" sz="2400" b="1" dirty="0" err="1"/>
              <a:t>e.e.drwy</a:t>
            </a:r>
            <a:r>
              <a:rPr lang="en-US" sz="2400" b="1" dirty="0"/>
              <a:t> </a:t>
            </a:r>
            <a:r>
              <a:rPr lang="en-US" sz="2400" b="1" dirty="0" err="1"/>
              <a:t>recordio</a:t>
            </a:r>
            <a:r>
              <a:rPr lang="en-US" sz="2400" b="1" dirty="0"/>
              <a:t> </a:t>
            </a:r>
            <a:r>
              <a:rPr lang="en-US" sz="2400" b="1" dirty="0" err="1"/>
              <a:t>gwers</a:t>
            </a:r>
            <a:r>
              <a:rPr lang="en-US" sz="2400" b="1" dirty="0"/>
              <a:t>).</a:t>
            </a:r>
          </a:p>
          <a:p>
            <a:r>
              <a:rPr lang="en-US" sz="2400" b="1" dirty="0"/>
              <a:t>Y </a:t>
            </a:r>
            <a:r>
              <a:rPr lang="en-US" sz="2400" b="1" dirty="0" err="1"/>
              <a:t>Portffolio</a:t>
            </a:r>
            <a:r>
              <a:rPr lang="en-US" sz="2400" b="1" dirty="0"/>
              <a:t> </a:t>
            </a:r>
            <a:r>
              <a:rPr lang="en-US" sz="2400" b="1" dirty="0" err="1"/>
              <a:t>Cymraeg</a:t>
            </a:r>
            <a:r>
              <a:rPr lang="en-US" sz="2400" b="1" dirty="0"/>
              <a:t> </a:t>
            </a:r>
            <a:r>
              <a:rPr lang="en-US" sz="2400" b="1" dirty="0" err="1"/>
              <a:t>yw</a:t>
            </a:r>
            <a:r>
              <a:rPr lang="en-US" sz="2400" b="1" dirty="0"/>
              <a:t> </a:t>
            </a:r>
            <a:r>
              <a:rPr lang="en-US" sz="2400" b="1" dirty="0" err="1"/>
              <a:t>eich</a:t>
            </a:r>
            <a:r>
              <a:rPr lang="en-US" sz="2400" b="1" dirty="0"/>
              <a:t> </a:t>
            </a:r>
            <a:r>
              <a:rPr lang="en-US" sz="2400" b="1" dirty="0" err="1"/>
              <a:t>tystiolaeth</a:t>
            </a:r>
            <a:r>
              <a:rPr lang="en-US" sz="2400" b="1" dirty="0"/>
              <a:t> </a:t>
            </a:r>
            <a:r>
              <a:rPr lang="en-US" sz="2400" b="1" dirty="0" err="1"/>
              <a:t>fydd</a:t>
            </a:r>
            <a:r>
              <a:rPr lang="en-US" sz="2400" b="1" dirty="0"/>
              <a:t> </a:t>
            </a:r>
            <a:r>
              <a:rPr lang="en-US" sz="2400" b="1" dirty="0" err="1"/>
              <a:t>yn</a:t>
            </a:r>
            <a:r>
              <a:rPr lang="en-US" sz="2400" b="1" dirty="0"/>
              <a:t> </a:t>
            </a:r>
            <a:r>
              <a:rPr lang="en-US" sz="2400" b="1" dirty="0" err="1"/>
              <a:t>cael</a:t>
            </a:r>
            <a:r>
              <a:rPr lang="en-US" sz="2400" b="1" dirty="0"/>
              <a:t> </a:t>
            </a:r>
            <a:r>
              <a:rPr lang="en-US" sz="2400" b="1" dirty="0" err="1"/>
              <a:t>ei</a:t>
            </a:r>
            <a:r>
              <a:rPr lang="en-US" sz="2400" b="1" dirty="0"/>
              <a:t> </a:t>
            </a:r>
            <a:r>
              <a:rPr lang="en-US" sz="2400" b="1" dirty="0" err="1"/>
              <a:t>asesu</a:t>
            </a:r>
            <a:r>
              <a:rPr lang="en-US" sz="2400" b="1" dirty="0"/>
              <a:t>.</a:t>
            </a:r>
          </a:p>
        </p:txBody>
      </p:sp>
    </p:spTree>
    <p:extLst>
      <p:ext uri="{BB962C8B-B14F-4D97-AF65-F5344CB8AC3E}">
        <p14:creationId xmlns:p14="http://schemas.microsoft.com/office/powerpoint/2010/main" val="33647486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D9229-CAE7-4D4A-8509-FD24B04242CD}"/>
              </a:ext>
            </a:extLst>
          </p:cNvPr>
          <p:cNvSpPr>
            <a:spLocks noGrp="1"/>
          </p:cNvSpPr>
          <p:nvPr>
            <p:ph type="title"/>
          </p:nvPr>
        </p:nvSpPr>
        <p:spPr>
          <a:xfrm>
            <a:off x="5506278" y="159408"/>
            <a:ext cx="5828074" cy="1510366"/>
          </a:xfrm>
          <a:solidFill>
            <a:schemeClr val="accent1">
              <a:lumMod val="20000"/>
              <a:lumOff val="80000"/>
            </a:schemeClr>
          </a:solidFill>
          <a:ln w="57150">
            <a:solidFill>
              <a:schemeClr val="accent1"/>
            </a:solidFill>
          </a:ln>
        </p:spPr>
        <p:txBody>
          <a:bodyPr>
            <a:normAutofit/>
          </a:bodyPr>
          <a:lstStyle/>
          <a:p>
            <a:pPr algn="ctr"/>
            <a:r>
              <a:rPr lang="en-US" dirty="0" err="1"/>
              <a:t>Dyddiad</a:t>
            </a:r>
            <a:r>
              <a:rPr lang="en-US" dirty="0"/>
              <a:t> </a:t>
            </a:r>
            <a:r>
              <a:rPr lang="en-US" dirty="0" err="1"/>
              <a:t>cyflwyno</a:t>
            </a:r>
            <a:r>
              <a:rPr lang="en-US" dirty="0"/>
              <a:t>: </a:t>
            </a:r>
            <a:br>
              <a:rPr lang="en-US" dirty="0"/>
            </a:br>
            <a:r>
              <a:rPr lang="en-US" sz="5400" b="1" dirty="0">
                <a:solidFill>
                  <a:srgbClr val="FF0000"/>
                </a:solidFill>
              </a:rPr>
              <a:t>7.6.2022</a:t>
            </a:r>
            <a:endParaRPr lang="en-US" b="1" dirty="0">
              <a:solidFill>
                <a:srgbClr val="FF0000"/>
              </a:solidFill>
            </a:endParaRPr>
          </a:p>
        </p:txBody>
      </p:sp>
      <p:sp>
        <p:nvSpPr>
          <p:cNvPr id="6" name="TextBox 5">
            <a:extLst>
              <a:ext uri="{FF2B5EF4-FFF2-40B4-BE49-F238E27FC236}">
                <a16:creationId xmlns:a16="http://schemas.microsoft.com/office/drawing/2014/main" id="{051161FB-B997-954D-8EB6-40614A4C0795}"/>
              </a:ext>
            </a:extLst>
          </p:cNvPr>
          <p:cNvSpPr txBox="1"/>
          <p:nvPr/>
        </p:nvSpPr>
        <p:spPr>
          <a:xfrm>
            <a:off x="5138179" y="1959319"/>
            <a:ext cx="6564271" cy="3477875"/>
          </a:xfrm>
          <a:prstGeom prst="rect">
            <a:avLst/>
          </a:prstGeom>
          <a:noFill/>
        </p:spPr>
        <p:txBody>
          <a:bodyPr wrap="square" rtlCol="0">
            <a:spAutoFit/>
          </a:bodyPr>
          <a:lstStyle/>
          <a:p>
            <a:pPr marL="342900" indent="-342900">
              <a:buFont typeface="Arial" panose="020B0604020202020204" pitchFamily="34" charset="0"/>
              <a:buChar char="•"/>
            </a:pPr>
            <a:r>
              <a:rPr lang="en-US" b="1" dirty="0" err="1"/>
              <a:t>Rhaid</a:t>
            </a:r>
            <a:r>
              <a:rPr lang="en-US" b="1" dirty="0"/>
              <a:t> </a:t>
            </a:r>
            <a:r>
              <a:rPr lang="en-US" b="1" dirty="0" err="1"/>
              <a:t>i</a:t>
            </a:r>
            <a:r>
              <a:rPr lang="en-US" b="1" dirty="0"/>
              <a:t> chi </a:t>
            </a:r>
            <a:r>
              <a:rPr lang="en-US" b="1" dirty="0" err="1"/>
              <a:t>gyflwyno’r</a:t>
            </a:r>
            <a:r>
              <a:rPr lang="en-US" b="1" dirty="0"/>
              <a:t> </a:t>
            </a:r>
            <a:r>
              <a:rPr lang="en-US" b="1" dirty="0" err="1"/>
              <a:t>ffurflen</a:t>
            </a:r>
            <a:r>
              <a:rPr lang="en-US" b="1" dirty="0"/>
              <a:t> hon </a:t>
            </a:r>
            <a:r>
              <a:rPr lang="en-US" b="1" dirty="0" err="1"/>
              <a:t>fydd</a:t>
            </a:r>
            <a:r>
              <a:rPr lang="en-US" b="1" dirty="0"/>
              <a:t> </a:t>
            </a:r>
            <a:r>
              <a:rPr lang="en-US" b="1" dirty="0" err="1"/>
              <a:t>yn</a:t>
            </a:r>
            <a:r>
              <a:rPr lang="en-US" b="1" dirty="0"/>
              <a:t> </a:t>
            </a:r>
            <a:r>
              <a:rPr lang="en-US" b="1" dirty="0" err="1"/>
              <a:t>rhestru</a:t>
            </a:r>
            <a:r>
              <a:rPr lang="en-US" b="1" dirty="0"/>
              <a:t> </a:t>
            </a:r>
          </a:p>
          <a:p>
            <a:r>
              <a:rPr lang="en-US" b="1" dirty="0"/>
              <a:t>       </a:t>
            </a:r>
            <a:r>
              <a:rPr lang="en-US" b="1" dirty="0" err="1"/>
              <a:t>yr</a:t>
            </a:r>
            <a:r>
              <a:rPr lang="en-US" b="1" dirty="0"/>
              <a:t> </a:t>
            </a:r>
            <a:r>
              <a:rPr lang="en-US" b="1" dirty="0" err="1"/>
              <a:t>holl</a:t>
            </a:r>
            <a:r>
              <a:rPr lang="en-US" b="1" dirty="0"/>
              <a:t> </a:t>
            </a:r>
            <a:r>
              <a:rPr lang="en-US" b="1" dirty="0" err="1"/>
              <a:t>dystiolaeth</a:t>
            </a:r>
            <a:r>
              <a:rPr lang="en-US" b="1" dirty="0"/>
              <a:t> </a:t>
            </a:r>
            <a:r>
              <a:rPr lang="en-US" b="1" dirty="0" err="1"/>
              <a:t>rydych</a:t>
            </a:r>
            <a:r>
              <a:rPr lang="en-US" b="1" dirty="0"/>
              <a:t> </a:t>
            </a:r>
            <a:r>
              <a:rPr lang="en-US" b="1" dirty="0" err="1"/>
              <a:t>chi’n</a:t>
            </a:r>
            <a:r>
              <a:rPr lang="en-US" b="1" dirty="0"/>
              <a:t> </a:t>
            </a:r>
            <a:r>
              <a:rPr lang="en-US" b="1" dirty="0" err="1"/>
              <a:t>ei</a:t>
            </a:r>
            <a:r>
              <a:rPr lang="en-US" b="1" dirty="0"/>
              <a:t> </a:t>
            </a:r>
            <a:r>
              <a:rPr lang="en-US" b="1" dirty="0" err="1"/>
              <a:t>gyflwyno</a:t>
            </a:r>
            <a:r>
              <a:rPr lang="en-US" b="1" dirty="0"/>
              <a:t>.</a:t>
            </a:r>
          </a:p>
          <a:p>
            <a:pPr marL="342900" indent="-342900">
              <a:buFont typeface="Arial" panose="020B0604020202020204" pitchFamily="34" charset="0"/>
              <a:buChar char="•"/>
            </a:pPr>
            <a:endParaRPr lang="en-US" b="1" dirty="0"/>
          </a:p>
          <a:p>
            <a:pPr marL="342900" indent="-342900">
              <a:buFont typeface="Arial" panose="020B0604020202020204" pitchFamily="34" charset="0"/>
              <a:buChar char="•"/>
            </a:pPr>
            <a:r>
              <a:rPr lang="en-US" b="1" dirty="0" err="1"/>
              <a:t>Cyflwyno</a:t>
            </a:r>
            <a:r>
              <a:rPr lang="en-US" b="1" dirty="0"/>
              <a:t> </a:t>
            </a:r>
            <a:r>
              <a:rPr lang="en-US" b="1" dirty="0" err="1"/>
              <a:t>ar</a:t>
            </a:r>
            <a:r>
              <a:rPr lang="en-US" b="1" dirty="0"/>
              <a:t> y PDP.  </a:t>
            </a:r>
          </a:p>
          <a:p>
            <a:endParaRPr lang="en-US" b="1" dirty="0"/>
          </a:p>
          <a:p>
            <a:pPr marL="342900" indent="-342900">
              <a:buFont typeface="Arial" panose="020B0604020202020204" pitchFamily="34" charset="0"/>
              <a:buChar char="•"/>
            </a:pPr>
            <a:r>
              <a:rPr lang="en-US" b="1" dirty="0" err="1"/>
              <a:t>Bydd</a:t>
            </a:r>
            <a:r>
              <a:rPr lang="en-US" b="1" dirty="0"/>
              <a:t> </a:t>
            </a:r>
            <a:r>
              <a:rPr lang="en-US" b="1" dirty="0" err="1"/>
              <a:t>angen</a:t>
            </a:r>
            <a:r>
              <a:rPr lang="en-US" b="1" dirty="0"/>
              <a:t> </a:t>
            </a:r>
            <a:r>
              <a:rPr lang="en-US" b="1" dirty="0" err="1"/>
              <a:t>esboniad</a:t>
            </a:r>
            <a:r>
              <a:rPr lang="en-US" b="1" dirty="0"/>
              <a:t> </a:t>
            </a:r>
            <a:r>
              <a:rPr lang="en-US" b="1" dirty="0" err="1"/>
              <a:t>byr</a:t>
            </a:r>
            <a:r>
              <a:rPr lang="en-US" b="1" dirty="0"/>
              <a:t> </a:t>
            </a:r>
            <a:r>
              <a:rPr lang="en-US" b="1" dirty="0" err="1"/>
              <a:t>iawn</a:t>
            </a:r>
            <a:r>
              <a:rPr lang="en-US" b="1" dirty="0"/>
              <a:t> </a:t>
            </a:r>
            <a:r>
              <a:rPr lang="en-US" b="1" dirty="0" err="1"/>
              <a:t>i</a:t>
            </a:r>
            <a:r>
              <a:rPr lang="en-US" b="1" dirty="0"/>
              <a:t> </a:t>
            </a:r>
            <a:r>
              <a:rPr lang="en-US" b="1" dirty="0" err="1"/>
              <a:t>gyfiawnhau</a:t>
            </a:r>
            <a:r>
              <a:rPr lang="en-US" b="1" dirty="0"/>
              <a:t> pam bod y </a:t>
            </a:r>
            <a:r>
              <a:rPr lang="en-US" b="1" dirty="0" err="1"/>
              <a:t>dystiolaeth</a:t>
            </a:r>
            <a:r>
              <a:rPr lang="en-US" b="1" dirty="0"/>
              <a:t> </a:t>
            </a:r>
            <a:r>
              <a:rPr lang="en-US" b="1" dirty="0" err="1"/>
              <a:t>yn</a:t>
            </a:r>
            <a:r>
              <a:rPr lang="en-US" b="1" dirty="0"/>
              <a:t> addas </a:t>
            </a:r>
            <a:r>
              <a:rPr lang="en-US" b="1" dirty="0" err="1"/>
              <a:t>ar</a:t>
            </a:r>
            <a:r>
              <a:rPr lang="en-US" b="1" dirty="0"/>
              <a:t> </a:t>
            </a:r>
            <a:r>
              <a:rPr lang="en-US" b="1" dirty="0" err="1"/>
              <a:t>gyfer</a:t>
            </a:r>
            <a:r>
              <a:rPr lang="en-US" b="1" dirty="0"/>
              <a:t> y </a:t>
            </a:r>
            <a:r>
              <a:rPr lang="en-US" b="1" dirty="0" err="1"/>
              <a:t>sgil</a:t>
            </a:r>
            <a:r>
              <a:rPr lang="en-US" b="1" dirty="0"/>
              <a:t>.</a:t>
            </a:r>
          </a:p>
          <a:p>
            <a:pPr marL="342900" indent="-342900">
              <a:buFont typeface="Arial" panose="020B0604020202020204" pitchFamily="34" charset="0"/>
              <a:buChar char="•"/>
            </a:pPr>
            <a:endParaRPr lang="en-US" b="1" dirty="0"/>
          </a:p>
          <a:p>
            <a:pPr marL="342900" indent="-342900">
              <a:buFont typeface="Arial" panose="020B0604020202020204" pitchFamily="34" charset="0"/>
              <a:buChar char="•"/>
            </a:pPr>
            <a:r>
              <a:rPr lang="en-US" b="1" dirty="0"/>
              <a:t>Does dim problem </a:t>
            </a:r>
            <a:r>
              <a:rPr lang="en-US" b="1" dirty="0" err="1"/>
              <a:t>os</a:t>
            </a:r>
            <a:r>
              <a:rPr lang="en-US" b="1" dirty="0"/>
              <a:t> </a:t>
            </a:r>
            <a:r>
              <a:rPr lang="en-US" b="1" dirty="0" err="1"/>
              <a:t>oes</a:t>
            </a:r>
            <a:r>
              <a:rPr lang="en-US" b="1" dirty="0"/>
              <a:t> un darn o </a:t>
            </a:r>
            <a:r>
              <a:rPr lang="en-US" b="1" dirty="0" err="1"/>
              <a:t>dystiolaeth</a:t>
            </a:r>
            <a:r>
              <a:rPr lang="en-US" b="1" dirty="0"/>
              <a:t> </a:t>
            </a:r>
            <a:r>
              <a:rPr lang="en-US" b="1" dirty="0" err="1"/>
              <a:t>yn</a:t>
            </a:r>
            <a:r>
              <a:rPr lang="en-US" b="1" dirty="0"/>
              <a:t> </a:t>
            </a:r>
            <a:r>
              <a:rPr lang="en-US" b="1" dirty="0" err="1"/>
              <a:t>profi</a:t>
            </a:r>
            <a:r>
              <a:rPr lang="en-US" b="1" dirty="0"/>
              <a:t> </a:t>
            </a:r>
            <a:r>
              <a:rPr lang="en-US" b="1" dirty="0" err="1"/>
              <a:t>sawl</a:t>
            </a:r>
            <a:r>
              <a:rPr lang="en-US" b="1" dirty="0"/>
              <a:t> </a:t>
            </a:r>
            <a:r>
              <a:rPr lang="en-US" b="1" dirty="0" err="1"/>
              <a:t>sgil</a:t>
            </a:r>
            <a:r>
              <a:rPr lang="en-US" b="1" dirty="0"/>
              <a:t> </a:t>
            </a:r>
            <a:r>
              <a:rPr lang="en-US" b="1" dirty="0" err="1"/>
              <a:t>wahanol</a:t>
            </a:r>
            <a:r>
              <a:rPr lang="en-US" b="1" dirty="0"/>
              <a:t>. </a:t>
            </a:r>
            <a:r>
              <a:rPr lang="en-US" b="1" dirty="0" err="1"/>
              <a:t>e.e</a:t>
            </a:r>
            <a:r>
              <a:rPr lang="en-US" b="1" dirty="0"/>
              <a:t> </a:t>
            </a:r>
            <a:r>
              <a:rPr lang="en-US" b="1" dirty="0" err="1"/>
              <a:t>Siarad</a:t>
            </a:r>
            <a:r>
              <a:rPr lang="en-US" b="1" dirty="0"/>
              <a:t>, </a:t>
            </a:r>
            <a:r>
              <a:rPr lang="en-US" b="1" dirty="0" err="1"/>
              <a:t>Gwrando</a:t>
            </a:r>
            <a:r>
              <a:rPr lang="en-US" b="1" dirty="0"/>
              <a:t> ac AD.</a:t>
            </a:r>
          </a:p>
          <a:p>
            <a:pPr marL="342900" indent="-342900">
              <a:buFont typeface="Arial" panose="020B0604020202020204" pitchFamily="34" charset="0"/>
              <a:buChar char="•"/>
            </a:pPr>
            <a:endParaRPr lang="en-US" b="1" dirty="0"/>
          </a:p>
          <a:p>
            <a:pPr marL="342900" indent="-342900">
              <a:buFont typeface="Arial" panose="020B0604020202020204" pitchFamily="34" charset="0"/>
              <a:buChar char="•"/>
            </a:pPr>
            <a:r>
              <a:rPr lang="en-US" b="1" dirty="0" err="1"/>
              <a:t>Darllenwch</a:t>
            </a:r>
            <a:r>
              <a:rPr lang="en-US" b="1" dirty="0"/>
              <a:t> y ‘</a:t>
            </a:r>
            <a:r>
              <a:rPr lang="en-US" b="1" dirty="0" err="1"/>
              <a:t>cyngor</a:t>
            </a:r>
            <a:r>
              <a:rPr lang="en-US" b="1" dirty="0"/>
              <a:t> doeth’ </a:t>
            </a:r>
            <a:r>
              <a:rPr lang="en-US" b="1" dirty="0" err="1"/>
              <a:t>wrth</a:t>
            </a:r>
            <a:r>
              <a:rPr lang="en-US" b="1" dirty="0"/>
              <a:t> </a:t>
            </a:r>
            <a:r>
              <a:rPr lang="en-US" b="1" dirty="0" err="1"/>
              <a:t>baratoi’r</a:t>
            </a:r>
            <a:r>
              <a:rPr lang="en-US" b="1" dirty="0"/>
              <a:t> </a:t>
            </a:r>
            <a:r>
              <a:rPr lang="en-US" b="1" dirty="0" err="1"/>
              <a:t>portffolio</a:t>
            </a:r>
            <a:r>
              <a:rPr lang="en-US" b="1" dirty="0"/>
              <a:t>.</a:t>
            </a:r>
            <a:r>
              <a:rPr lang="en-US" sz="2200" dirty="0"/>
              <a:t> </a:t>
            </a:r>
          </a:p>
        </p:txBody>
      </p:sp>
      <p:pic>
        <p:nvPicPr>
          <p:cNvPr id="8" name="Picture 7" descr="Table&#10;&#10;Description automatically generated">
            <a:extLst>
              <a:ext uri="{FF2B5EF4-FFF2-40B4-BE49-F238E27FC236}">
                <a16:creationId xmlns:a16="http://schemas.microsoft.com/office/drawing/2014/main" id="{016A9429-B7BD-A543-83E4-1392F02FFC02}"/>
              </a:ext>
            </a:extLst>
          </p:cNvPr>
          <p:cNvPicPr>
            <a:picLocks noChangeAspect="1"/>
          </p:cNvPicPr>
          <p:nvPr/>
        </p:nvPicPr>
        <p:blipFill>
          <a:blip r:embed="rId3"/>
          <a:stretch>
            <a:fillRect/>
          </a:stretch>
        </p:blipFill>
        <p:spPr>
          <a:xfrm>
            <a:off x="456498" y="159919"/>
            <a:ext cx="4313583" cy="5843819"/>
          </a:xfrm>
          <a:prstGeom prst="rect">
            <a:avLst/>
          </a:prstGeom>
          <a:ln w="38100">
            <a:solidFill>
              <a:schemeClr val="tx1"/>
            </a:solidFill>
          </a:ln>
        </p:spPr>
      </p:pic>
      <p:pic>
        <p:nvPicPr>
          <p:cNvPr id="7" name="Picture 6">
            <a:extLst>
              <a:ext uri="{FF2B5EF4-FFF2-40B4-BE49-F238E27FC236}">
                <a16:creationId xmlns:a16="http://schemas.microsoft.com/office/drawing/2014/main" id="{DA4852BB-E137-444A-9EE4-13F2593EA0B1}"/>
              </a:ext>
            </a:extLst>
          </p:cNvPr>
          <p:cNvPicPr>
            <a:picLocks noChangeAspect="1"/>
          </p:cNvPicPr>
          <p:nvPr/>
        </p:nvPicPr>
        <p:blipFill rotWithShape="1">
          <a:blip r:embed="rId4"/>
          <a:srcRect t="6497" b="12147"/>
          <a:stretch/>
        </p:blipFill>
        <p:spPr>
          <a:xfrm>
            <a:off x="0" y="6003738"/>
            <a:ext cx="12192000" cy="854262"/>
          </a:xfrm>
          <a:prstGeom prst="rect">
            <a:avLst/>
          </a:prstGeom>
        </p:spPr>
      </p:pic>
      <p:cxnSp>
        <p:nvCxnSpPr>
          <p:cNvPr id="12" name="Straight Arrow Connector 11">
            <a:extLst>
              <a:ext uri="{FF2B5EF4-FFF2-40B4-BE49-F238E27FC236}">
                <a16:creationId xmlns:a16="http://schemas.microsoft.com/office/drawing/2014/main" id="{E82D7162-2FC1-B545-9705-790238A6A934}"/>
              </a:ext>
            </a:extLst>
          </p:cNvPr>
          <p:cNvCxnSpPr>
            <a:cxnSpLocks/>
          </p:cNvCxnSpPr>
          <p:nvPr/>
        </p:nvCxnSpPr>
        <p:spPr>
          <a:xfrm flipH="1" flipV="1">
            <a:off x="4888924" y="914592"/>
            <a:ext cx="617354" cy="1044727"/>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E2CCB986-A8E5-2741-87E5-16F276C3BB72}"/>
              </a:ext>
            </a:extLst>
          </p:cNvPr>
          <p:cNvCxnSpPr>
            <a:cxnSpLocks/>
          </p:cNvCxnSpPr>
          <p:nvPr/>
        </p:nvCxnSpPr>
        <p:spPr>
          <a:xfrm flipH="1" flipV="1">
            <a:off x="4173033" y="1859377"/>
            <a:ext cx="1333245" cy="1678953"/>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D203A5CD-617F-5845-8BEF-D7FD8AF2C873}"/>
              </a:ext>
            </a:extLst>
          </p:cNvPr>
          <p:cNvCxnSpPr>
            <a:cxnSpLocks/>
          </p:cNvCxnSpPr>
          <p:nvPr/>
        </p:nvCxnSpPr>
        <p:spPr>
          <a:xfrm flipH="1" flipV="1">
            <a:off x="4630018" y="4819599"/>
            <a:ext cx="876260" cy="378504"/>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46739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dissolv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dissolve">
                                      <p:cBhvr>
                                        <p:cTn id="12" dur="500"/>
                                        <p:tgtEl>
                                          <p:spTgt spid="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6">
                                            <p:txEl>
                                              <p:pRg st="1" end="1"/>
                                            </p:txEl>
                                          </p:spTgt>
                                        </p:tgtEl>
                                        <p:attrNameLst>
                                          <p:attrName>style.visibility</p:attrName>
                                        </p:attrNameLst>
                                      </p:cBhvr>
                                      <p:to>
                                        <p:strVal val="visible"/>
                                      </p:to>
                                    </p:set>
                                    <p:animEffect transition="in" filter="dissolve">
                                      <p:cBhvr>
                                        <p:cTn id="17" dur="500"/>
                                        <p:tgtEl>
                                          <p:spTgt spid="6">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dissolv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animEffect transition="in" filter="dissolve">
                                      <p:cBhvr>
                                        <p:cTn id="27" dur="500"/>
                                        <p:tgtEl>
                                          <p:spTgt spid="6">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nodeType="clickEffect">
                                  <p:stCondLst>
                                    <p:cond delay="0"/>
                                  </p:stCondLst>
                                  <p:childTnLst>
                                    <p:set>
                                      <p:cBhvr>
                                        <p:cTn id="31" dur="1" fill="hold">
                                          <p:stCondLst>
                                            <p:cond delay="0"/>
                                          </p:stCondLst>
                                        </p:cTn>
                                        <p:tgtEl>
                                          <p:spTgt spid="6">
                                            <p:txEl>
                                              <p:pRg st="7" end="7"/>
                                            </p:txEl>
                                          </p:spTgt>
                                        </p:tgtEl>
                                        <p:attrNameLst>
                                          <p:attrName>style.visibility</p:attrName>
                                        </p:attrNameLst>
                                      </p:cBhvr>
                                      <p:to>
                                        <p:strVal val="visible"/>
                                      </p:to>
                                    </p:set>
                                    <p:animEffect transition="in" filter="dissolve">
                                      <p:cBhvr>
                                        <p:cTn id="32" dur="500"/>
                                        <p:tgtEl>
                                          <p:spTgt spid="6">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nodeType="clickEffect">
                                  <p:stCondLst>
                                    <p:cond delay="0"/>
                                  </p:stCondLst>
                                  <p:childTnLst>
                                    <p:set>
                                      <p:cBhvr>
                                        <p:cTn id="36" dur="1" fill="hold">
                                          <p:stCondLst>
                                            <p:cond delay="0"/>
                                          </p:stCondLst>
                                        </p:cTn>
                                        <p:tgtEl>
                                          <p:spTgt spid="6">
                                            <p:txEl>
                                              <p:pRg st="9" end="9"/>
                                            </p:txEl>
                                          </p:spTgt>
                                        </p:tgtEl>
                                        <p:attrNameLst>
                                          <p:attrName>style.visibility</p:attrName>
                                        </p:attrNameLst>
                                      </p:cBhvr>
                                      <p:to>
                                        <p:strVal val="visible"/>
                                      </p:to>
                                    </p:set>
                                    <p:animEffect transition="in" filter="dissolve">
                                      <p:cBhvr>
                                        <p:cTn id="37" dur="500"/>
                                        <p:tgtEl>
                                          <p:spTgt spid="6">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Table&#10;&#10;Description automatically generated">
            <a:extLst>
              <a:ext uri="{FF2B5EF4-FFF2-40B4-BE49-F238E27FC236}">
                <a16:creationId xmlns:a16="http://schemas.microsoft.com/office/drawing/2014/main" id="{016A9429-B7BD-A543-83E4-1392F02FFC02}"/>
              </a:ext>
            </a:extLst>
          </p:cNvPr>
          <p:cNvPicPr>
            <a:picLocks noChangeAspect="1"/>
          </p:cNvPicPr>
          <p:nvPr/>
        </p:nvPicPr>
        <p:blipFill>
          <a:blip r:embed="rId3"/>
          <a:stretch>
            <a:fillRect/>
          </a:stretch>
        </p:blipFill>
        <p:spPr>
          <a:xfrm>
            <a:off x="456499" y="159920"/>
            <a:ext cx="2227066" cy="3017114"/>
          </a:xfrm>
          <a:prstGeom prst="rect">
            <a:avLst/>
          </a:prstGeom>
          <a:ln w="38100">
            <a:solidFill>
              <a:schemeClr val="tx1"/>
            </a:solidFill>
          </a:ln>
        </p:spPr>
      </p:pic>
      <p:pic>
        <p:nvPicPr>
          <p:cNvPr id="7" name="Picture 6">
            <a:extLst>
              <a:ext uri="{FF2B5EF4-FFF2-40B4-BE49-F238E27FC236}">
                <a16:creationId xmlns:a16="http://schemas.microsoft.com/office/drawing/2014/main" id="{DA4852BB-E137-444A-9EE4-13F2593EA0B1}"/>
              </a:ext>
            </a:extLst>
          </p:cNvPr>
          <p:cNvPicPr>
            <a:picLocks noChangeAspect="1"/>
          </p:cNvPicPr>
          <p:nvPr/>
        </p:nvPicPr>
        <p:blipFill rotWithShape="1">
          <a:blip r:embed="rId4"/>
          <a:srcRect t="6497" b="12147"/>
          <a:stretch/>
        </p:blipFill>
        <p:spPr>
          <a:xfrm>
            <a:off x="0" y="6003738"/>
            <a:ext cx="12192000" cy="854262"/>
          </a:xfrm>
          <a:prstGeom prst="rect">
            <a:avLst/>
          </a:prstGeom>
        </p:spPr>
      </p:pic>
      <p:cxnSp>
        <p:nvCxnSpPr>
          <p:cNvPr id="14" name="Straight Arrow Connector 13">
            <a:extLst>
              <a:ext uri="{FF2B5EF4-FFF2-40B4-BE49-F238E27FC236}">
                <a16:creationId xmlns:a16="http://schemas.microsoft.com/office/drawing/2014/main" id="{E2CCB986-A8E5-2741-87E5-16F276C3BB72}"/>
              </a:ext>
            </a:extLst>
          </p:cNvPr>
          <p:cNvCxnSpPr>
            <a:cxnSpLocks/>
          </p:cNvCxnSpPr>
          <p:nvPr/>
        </p:nvCxnSpPr>
        <p:spPr>
          <a:xfrm flipH="1" flipV="1">
            <a:off x="1570033" y="2449175"/>
            <a:ext cx="1570732" cy="1301734"/>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pic>
        <p:nvPicPr>
          <p:cNvPr id="11" name="Picture 10">
            <a:extLst>
              <a:ext uri="{FF2B5EF4-FFF2-40B4-BE49-F238E27FC236}">
                <a16:creationId xmlns:a16="http://schemas.microsoft.com/office/drawing/2014/main" id="{DAF881C5-7E61-3B46-A5F5-CFE904DAC088}"/>
              </a:ext>
            </a:extLst>
          </p:cNvPr>
          <p:cNvPicPr>
            <a:picLocks noChangeAspect="1"/>
          </p:cNvPicPr>
          <p:nvPr/>
        </p:nvPicPr>
        <p:blipFill rotWithShape="1">
          <a:blip r:embed="rId5"/>
          <a:srcRect l="2954" r="2728"/>
          <a:stretch/>
        </p:blipFill>
        <p:spPr>
          <a:xfrm>
            <a:off x="2900390" y="854765"/>
            <a:ext cx="9129320" cy="4529843"/>
          </a:xfrm>
          <a:prstGeom prst="rect">
            <a:avLst/>
          </a:prstGeom>
          <a:ln w="76200">
            <a:solidFill>
              <a:schemeClr val="accent1"/>
            </a:solidFill>
          </a:ln>
        </p:spPr>
      </p:pic>
    </p:spTree>
    <p:extLst>
      <p:ext uri="{BB962C8B-B14F-4D97-AF65-F5344CB8AC3E}">
        <p14:creationId xmlns:p14="http://schemas.microsoft.com/office/powerpoint/2010/main" val="28155374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dissolv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51161FB-B997-954D-8EB6-40614A4C0795}"/>
              </a:ext>
            </a:extLst>
          </p:cNvPr>
          <p:cNvSpPr txBox="1"/>
          <p:nvPr/>
        </p:nvSpPr>
        <p:spPr>
          <a:xfrm>
            <a:off x="5138179" y="1972271"/>
            <a:ext cx="6564271" cy="3600986"/>
          </a:xfrm>
          <a:prstGeom prst="rect">
            <a:avLst/>
          </a:prstGeom>
          <a:noFill/>
        </p:spPr>
        <p:txBody>
          <a:bodyPr wrap="square" rtlCol="0">
            <a:spAutoFit/>
          </a:bodyPr>
          <a:lstStyle/>
          <a:p>
            <a:pPr marL="342900" indent="-342900">
              <a:buFont typeface="Arial" panose="020B0604020202020204" pitchFamily="34" charset="0"/>
              <a:buChar char="•"/>
            </a:pPr>
            <a:r>
              <a:rPr lang="en-US" b="1" dirty="0"/>
              <a:t>You must include this form which lists the evidence </a:t>
            </a:r>
          </a:p>
          <a:p>
            <a:r>
              <a:rPr lang="en-US" b="1" dirty="0"/>
              <a:t>       submitted.</a:t>
            </a:r>
          </a:p>
          <a:p>
            <a:endParaRPr lang="en-US" sz="1000" b="1" dirty="0"/>
          </a:p>
          <a:p>
            <a:pPr marL="285750" indent="-285750">
              <a:buFont typeface="Arial" panose="020B0604020202020204" pitchFamily="34" charset="0"/>
              <a:buChar char="•"/>
            </a:pPr>
            <a:r>
              <a:rPr lang="en-US" b="1" dirty="0"/>
              <a:t>You are asked to provide a short description of why you chose the particular piece of evidence for the language skill.</a:t>
            </a:r>
          </a:p>
          <a:p>
            <a:endParaRPr lang="en-US" sz="1000" b="1" dirty="0"/>
          </a:p>
          <a:p>
            <a:pPr marL="342900" indent="-342900">
              <a:buFont typeface="Arial" panose="020B0604020202020204" pitchFamily="34" charset="0"/>
              <a:buChar char="•"/>
            </a:pPr>
            <a:r>
              <a:rPr lang="en-US" b="1" dirty="0"/>
              <a:t>The evidence will be submitted on your PLP.  More details will be shared in the Spring term.</a:t>
            </a:r>
          </a:p>
          <a:p>
            <a:endParaRPr lang="en-US" sz="1000" b="1" dirty="0"/>
          </a:p>
          <a:p>
            <a:pPr marL="342900" indent="-342900">
              <a:buFont typeface="Arial" panose="020B0604020202020204" pitchFamily="34" charset="0"/>
              <a:buChar char="•"/>
            </a:pPr>
            <a:r>
              <a:rPr lang="en-US" b="1" dirty="0"/>
              <a:t>It is possible for one piece of evidence to prove your ability in different skills, e.g. Speaking, Listening &amp; Teaching and Learning</a:t>
            </a:r>
          </a:p>
          <a:p>
            <a:endParaRPr lang="en-US" sz="1050" b="1" dirty="0"/>
          </a:p>
          <a:p>
            <a:pPr marL="285750" indent="-285750">
              <a:buFont typeface="Arial" panose="020B0604020202020204" pitchFamily="34" charset="0"/>
              <a:buChar char="•"/>
            </a:pPr>
            <a:r>
              <a:rPr lang="en-US" b="1" dirty="0"/>
              <a:t>Remember to read and follow the “top tips” before submission date!</a:t>
            </a:r>
          </a:p>
        </p:txBody>
      </p:sp>
      <p:pic>
        <p:nvPicPr>
          <p:cNvPr id="7" name="Picture 6">
            <a:extLst>
              <a:ext uri="{FF2B5EF4-FFF2-40B4-BE49-F238E27FC236}">
                <a16:creationId xmlns:a16="http://schemas.microsoft.com/office/drawing/2014/main" id="{122315A2-F5D8-F44C-B9AF-18D232273991}"/>
              </a:ext>
            </a:extLst>
          </p:cNvPr>
          <p:cNvPicPr>
            <a:picLocks noChangeAspect="1"/>
          </p:cNvPicPr>
          <p:nvPr/>
        </p:nvPicPr>
        <p:blipFill>
          <a:blip r:embed="rId3"/>
          <a:stretch>
            <a:fillRect/>
          </a:stretch>
        </p:blipFill>
        <p:spPr>
          <a:xfrm>
            <a:off x="506987" y="250303"/>
            <a:ext cx="4368800" cy="5575300"/>
          </a:xfrm>
          <a:prstGeom prst="rect">
            <a:avLst/>
          </a:prstGeom>
          <a:ln w="57150">
            <a:solidFill>
              <a:schemeClr val="accent1"/>
            </a:solidFill>
          </a:ln>
        </p:spPr>
      </p:pic>
      <p:sp>
        <p:nvSpPr>
          <p:cNvPr id="9" name="Title 1">
            <a:extLst>
              <a:ext uri="{FF2B5EF4-FFF2-40B4-BE49-F238E27FC236}">
                <a16:creationId xmlns:a16="http://schemas.microsoft.com/office/drawing/2014/main" id="{9BEB7857-0F78-3A4B-AA5A-514794C3C77C}"/>
              </a:ext>
            </a:extLst>
          </p:cNvPr>
          <p:cNvSpPr>
            <a:spLocks noGrp="1"/>
          </p:cNvSpPr>
          <p:nvPr>
            <p:ph type="title"/>
          </p:nvPr>
        </p:nvSpPr>
        <p:spPr>
          <a:xfrm>
            <a:off x="5506278" y="159408"/>
            <a:ext cx="5828074" cy="1510366"/>
          </a:xfrm>
          <a:solidFill>
            <a:schemeClr val="accent1">
              <a:lumMod val="20000"/>
              <a:lumOff val="80000"/>
            </a:schemeClr>
          </a:solidFill>
          <a:ln w="57150">
            <a:solidFill>
              <a:schemeClr val="accent1"/>
            </a:solidFill>
          </a:ln>
        </p:spPr>
        <p:txBody>
          <a:bodyPr>
            <a:normAutofit/>
          </a:bodyPr>
          <a:lstStyle/>
          <a:p>
            <a:pPr algn="ctr"/>
            <a:r>
              <a:rPr lang="en-US" dirty="0"/>
              <a:t>Submission date: </a:t>
            </a:r>
            <a:br>
              <a:rPr lang="en-US" dirty="0"/>
            </a:br>
            <a:r>
              <a:rPr lang="en-US" sz="5400" b="1" dirty="0">
                <a:solidFill>
                  <a:srgbClr val="FF0000"/>
                </a:solidFill>
              </a:rPr>
              <a:t>7.6.2022</a:t>
            </a:r>
            <a:endParaRPr lang="en-US" b="1" dirty="0">
              <a:solidFill>
                <a:srgbClr val="FF0000"/>
              </a:solidFill>
            </a:endParaRPr>
          </a:p>
        </p:txBody>
      </p:sp>
      <p:pic>
        <p:nvPicPr>
          <p:cNvPr id="10" name="Picture 9">
            <a:extLst>
              <a:ext uri="{FF2B5EF4-FFF2-40B4-BE49-F238E27FC236}">
                <a16:creationId xmlns:a16="http://schemas.microsoft.com/office/drawing/2014/main" id="{EA9E0E0D-FC5E-364B-9CCA-7EC546C6941A}"/>
              </a:ext>
            </a:extLst>
          </p:cNvPr>
          <p:cNvPicPr>
            <a:picLocks noChangeAspect="1"/>
          </p:cNvPicPr>
          <p:nvPr/>
        </p:nvPicPr>
        <p:blipFill rotWithShape="1">
          <a:blip r:embed="rId4"/>
          <a:srcRect t="6497" b="12147"/>
          <a:stretch/>
        </p:blipFill>
        <p:spPr>
          <a:xfrm>
            <a:off x="0" y="6003738"/>
            <a:ext cx="12192000" cy="854262"/>
          </a:xfrm>
          <a:prstGeom prst="rect">
            <a:avLst/>
          </a:prstGeom>
        </p:spPr>
      </p:pic>
      <p:cxnSp>
        <p:nvCxnSpPr>
          <p:cNvPr id="11" name="Straight Arrow Connector 10">
            <a:extLst>
              <a:ext uri="{FF2B5EF4-FFF2-40B4-BE49-F238E27FC236}">
                <a16:creationId xmlns:a16="http://schemas.microsoft.com/office/drawing/2014/main" id="{1F7DE01C-026D-BC4F-8A12-D16588FCDF50}"/>
              </a:ext>
            </a:extLst>
          </p:cNvPr>
          <p:cNvCxnSpPr>
            <a:cxnSpLocks/>
          </p:cNvCxnSpPr>
          <p:nvPr/>
        </p:nvCxnSpPr>
        <p:spPr>
          <a:xfrm flipH="1" flipV="1">
            <a:off x="4888924" y="914592"/>
            <a:ext cx="617354" cy="1044727"/>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E9042AB9-7256-DB4F-95BE-34EEDE7AB7F4}"/>
              </a:ext>
            </a:extLst>
          </p:cNvPr>
          <p:cNvCxnSpPr>
            <a:cxnSpLocks/>
          </p:cNvCxnSpPr>
          <p:nvPr/>
        </p:nvCxnSpPr>
        <p:spPr>
          <a:xfrm flipH="1" flipV="1">
            <a:off x="4304971" y="1913714"/>
            <a:ext cx="1062159" cy="1306564"/>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613FDB50-5043-844A-9C68-66FDC51A43D2}"/>
              </a:ext>
            </a:extLst>
          </p:cNvPr>
          <p:cNvCxnSpPr>
            <a:cxnSpLocks/>
          </p:cNvCxnSpPr>
          <p:nvPr/>
        </p:nvCxnSpPr>
        <p:spPr>
          <a:xfrm flipH="1" flipV="1">
            <a:off x="4600125" y="4238186"/>
            <a:ext cx="767005" cy="645503"/>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9394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dissolv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dissolv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6">
                                            <p:txEl>
                                              <p:pRg st="3" end="3"/>
                                            </p:txEl>
                                          </p:spTgt>
                                        </p:tgtEl>
                                        <p:attrNameLst>
                                          <p:attrName>style.visibility</p:attrName>
                                        </p:attrNameLst>
                                      </p:cBhvr>
                                      <p:to>
                                        <p:strVal val="visible"/>
                                      </p:to>
                                    </p:set>
                                    <p:animEffect transition="in" filter="dissolve">
                                      <p:cBhvr>
                                        <p:cTn id="17" dur="500"/>
                                        <p:tgtEl>
                                          <p:spTgt spid="6">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6">
                                            <p:txEl>
                                              <p:pRg st="5" end="5"/>
                                            </p:txEl>
                                          </p:spTgt>
                                        </p:tgtEl>
                                        <p:attrNameLst>
                                          <p:attrName>style.visibility</p:attrName>
                                        </p:attrNameLst>
                                      </p:cBhvr>
                                      <p:to>
                                        <p:strVal val="visible"/>
                                      </p:to>
                                    </p:set>
                                    <p:animEffect transition="in" filter="dissolve">
                                      <p:cBhvr>
                                        <p:cTn id="22" dur="500"/>
                                        <p:tgtEl>
                                          <p:spTgt spid="6">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6">
                                            <p:txEl>
                                              <p:pRg st="7" end="7"/>
                                            </p:txEl>
                                          </p:spTgt>
                                        </p:tgtEl>
                                        <p:attrNameLst>
                                          <p:attrName>style.visibility</p:attrName>
                                        </p:attrNameLst>
                                      </p:cBhvr>
                                      <p:to>
                                        <p:strVal val="visible"/>
                                      </p:to>
                                    </p:set>
                                    <p:animEffect transition="in" filter="dissolve">
                                      <p:cBhvr>
                                        <p:cTn id="27" dur="500"/>
                                        <p:tgtEl>
                                          <p:spTgt spid="6">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nodeType="clickEffect">
                                  <p:stCondLst>
                                    <p:cond delay="0"/>
                                  </p:stCondLst>
                                  <p:childTnLst>
                                    <p:set>
                                      <p:cBhvr>
                                        <p:cTn id="31" dur="1" fill="hold">
                                          <p:stCondLst>
                                            <p:cond delay="0"/>
                                          </p:stCondLst>
                                        </p:cTn>
                                        <p:tgtEl>
                                          <p:spTgt spid="6">
                                            <p:txEl>
                                              <p:pRg st="9" end="9"/>
                                            </p:txEl>
                                          </p:spTgt>
                                        </p:tgtEl>
                                        <p:attrNameLst>
                                          <p:attrName>style.visibility</p:attrName>
                                        </p:attrNameLst>
                                      </p:cBhvr>
                                      <p:to>
                                        <p:strVal val="visible"/>
                                      </p:to>
                                    </p:set>
                                    <p:animEffect transition="in" filter="dissolve">
                                      <p:cBhvr>
                                        <p:cTn id="32" dur="500"/>
                                        <p:tgtEl>
                                          <p:spTgt spid="6">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2315A2-F5D8-F44C-B9AF-18D232273991}"/>
              </a:ext>
            </a:extLst>
          </p:cNvPr>
          <p:cNvPicPr>
            <a:picLocks noChangeAspect="1"/>
          </p:cNvPicPr>
          <p:nvPr/>
        </p:nvPicPr>
        <p:blipFill>
          <a:blip r:embed="rId3"/>
          <a:stretch>
            <a:fillRect/>
          </a:stretch>
        </p:blipFill>
        <p:spPr>
          <a:xfrm>
            <a:off x="506987" y="250303"/>
            <a:ext cx="2812683" cy="3589441"/>
          </a:xfrm>
          <a:prstGeom prst="rect">
            <a:avLst/>
          </a:prstGeom>
          <a:ln w="57150">
            <a:solidFill>
              <a:schemeClr val="accent1"/>
            </a:solidFill>
          </a:ln>
        </p:spPr>
      </p:pic>
      <p:pic>
        <p:nvPicPr>
          <p:cNvPr id="10" name="Picture 9">
            <a:extLst>
              <a:ext uri="{FF2B5EF4-FFF2-40B4-BE49-F238E27FC236}">
                <a16:creationId xmlns:a16="http://schemas.microsoft.com/office/drawing/2014/main" id="{EA9E0E0D-FC5E-364B-9CCA-7EC546C6941A}"/>
              </a:ext>
            </a:extLst>
          </p:cNvPr>
          <p:cNvPicPr>
            <a:picLocks noChangeAspect="1"/>
          </p:cNvPicPr>
          <p:nvPr/>
        </p:nvPicPr>
        <p:blipFill rotWithShape="1">
          <a:blip r:embed="rId4"/>
          <a:srcRect t="6497" b="12147"/>
          <a:stretch/>
        </p:blipFill>
        <p:spPr>
          <a:xfrm>
            <a:off x="0" y="6003738"/>
            <a:ext cx="12192000" cy="854262"/>
          </a:xfrm>
          <a:prstGeom prst="rect">
            <a:avLst/>
          </a:prstGeom>
        </p:spPr>
      </p:pic>
      <p:cxnSp>
        <p:nvCxnSpPr>
          <p:cNvPr id="14" name="Straight Arrow Connector 13">
            <a:extLst>
              <a:ext uri="{FF2B5EF4-FFF2-40B4-BE49-F238E27FC236}">
                <a16:creationId xmlns:a16="http://schemas.microsoft.com/office/drawing/2014/main" id="{613FDB50-5043-844A-9C68-66FDC51A43D2}"/>
              </a:ext>
            </a:extLst>
          </p:cNvPr>
          <p:cNvCxnSpPr>
            <a:cxnSpLocks/>
          </p:cNvCxnSpPr>
          <p:nvPr/>
        </p:nvCxnSpPr>
        <p:spPr>
          <a:xfrm flipH="1" flipV="1">
            <a:off x="1799073" y="2928824"/>
            <a:ext cx="1825468" cy="1670165"/>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65CA44AB-1864-1E40-97C1-A62C844AC42C}"/>
              </a:ext>
            </a:extLst>
          </p:cNvPr>
          <p:cNvPicPr>
            <a:picLocks noChangeAspect="1"/>
          </p:cNvPicPr>
          <p:nvPr/>
        </p:nvPicPr>
        <p:blipFill rotWithShape="1">
          <a:blip r:embed="rId5"/>
          <a:srcRect r="1961"/>
          <a:stretch/>
        </p:blipFill>
        <p:spPr>
          <a:xfrm>
            <a:off x="3624541" y="1741765"/>
            <a:ext cx="8322294" cy="3665122"/>
          </a:xfrm>
          <a:prstGeom prst="rect">
            <a:avLst/>
          </a:prstGeom>
          <a:ln w="76200">
            <a:solidFill>
              <a:schemeClr val="accent1"/>
            </a:solidFill>
          </a:ln>
        </p:spPr>
      </p:pic>
    </p:spTree>
    <p:extLst>
      <p:ext uri="{BB962C8B-B14F-4D97-AF65-F5344CB8AC3E}">
        <p14:creationId xmlns:p14="http://schemas.microsoft.com/office/powerpoint/2010/main" val="6917686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Table&#10;&#10;Description automatically generated">
            <a:extLst>
              <a:ext uri="{FF2B5EF4-FFF2-40B4-BE49-F238E27FC236}">
                <a16:creationId xmlns:a16="http://schemas.microsoft.com/office/drawing/2014/main" id="{20486459-8682-F84A-ABD1-8A370AB9EB62}"/>
              </a:ext>
            </a:extLst>
          </p:cNvPr>
          <p:cNvPicPr>
            <a:picLocks noChangeAspect="1"/>
          </p:cNvPicPr>
          <p:nvPr/>
        </p:nvPicPr>
        <p:blipFill>
          <a:blip r:embed="rId3"/>
          <a:stretch>
            <a:fillRect/>
          </a:stretch>
        </p:blipFill>
        <p:spPr>
          <a:xfrm>
            <a:off x="3200400" y="37685"/>
            <a:ext cx="8213539" cy="5966053"/>
          </a:xfrm>
          <a:prstGeom prst="rect">
            <a:avLst/>
          </a:prstGeom>
          <a:ln w="38100">
            <a:solidFill>
              <a:schemeClr val="tx1"/>
            </a:solidFill>
          </a:ln>
        </p:spPr>
      </p:pic>
      <p:sp>
        <p:nvSpPr>
          <p:cNvPr id="8" name="TextBox 7">
            <a:extLst>
              <a:ext uri="{FF2B5EF4-FFF2-40B4-BE49-F238E27FC236}">
                <a16:creationId xmlns:a16="http://schemas.microsoft.com/office/drawing/2014/main" id="{C0084415-59BC-6848-855E-7F18B2346B71}"/>
              </a:ext>
            </a:extLst>
          </p:cNvPr>
          <p:cNvSpPr txBox="1"/>
          <p:nvPr/>
        </p:nvSpPr>
        <p:spPr>
          <a:xfrm>
            <a:off x="353034" y="1327002"/>
            <a:ext cx="2069305" cy="2862322"/>
          </a:xfrm>
          <a:prstGeom prst="rect">
            <a:avLst/>
          </a:prstGeom>
          <a:solidFill>
            <a:schemeClr val="accent5">
              <a:lumMod val="60000"/>
              <a:lumOff val="40000"/>
            </a:schemeClr>
          </a:solidFill>
          <a:ln>
            <a:solidFill>
              <a:srgbClr val="002060"/>
            </a:solidFill>
          </a:ln>
        </p:spPr>
        <p:txBody>
          <a:bodyPr wrap="square" rtlCol="0">
            <a:spAutoFit/>
          </a:bodyPr>
          <a:lstStyle/>
          <a:p>
            <a:pPr algn="ctr"/>
            <a:r>
              <a:rPr lang="en-US" sz="2000" dirty="0"/>
              <a:t>Y </a:t>
            </a:r>
            <a:r>
              <a:rPr lang="en-US" sz="2000" dirty="0" err="1"/>
              <a:t>Portffolio</a:t>
            </a:r>
            <a:r>
              <a:rPr lang="en-US" sz="2000" dirty="0"/>
              <a:t>: </a:t>
            </a:r>
            <a:r>
              <a:rPr lang="en-US" sz="2000" dirty="0" err="1"/>
              <a:t>Canllaw</a:t>
            </a:r>
            <a:r>
              <a:rPr lang="en-US" sz="2000" dirty="0"/>
              <a:t> </a:t>
            </a:r>
            <a:r>
              <a:rPr lang="en-US" sz="2000" dirty="0" err="1"/>
              <a:t>i’r</a:t>
            </a:r>
            <a:r>
              <a:rPr lang="en-US" sz="2000" dirty="0"/>
              <a:t> </a:t>
            </a:r>
            <a:r>
              <a:rPr lang="en-US" sz="2000" dirty="0" err="1"/>
              <a:t>mathau</a:t>
            </a:r>
            <a:r>
              <a:rPr lang="en-US" sz="2000" dirty="0"/>
              <a:t> o </a:t>
            </a:r>
            <a:r>
              <a:rPr lang="en-US" sz="2000" dirty="0" err="1"/>
              <a:t>dystiolaeth</a:t>
            </a:r>
            <a:r>
              <a:rPr lang="en-US" sz="2000" dirty="0"/>
              <a:t> </a:t>
            </a:r>
            <a:r>
              <a:rPr lang="en-US" sz="2000" dirty="0" err="1"/>
              <a:t>i’w</a:t>
            </a:r>
            <a:r>
              <a:rPr lang="en-US" sz="2000" dirty="0"/>
              <a:t> </a:t>
            </a:r>
            <a:r>
              <a:rPr lang="en-US" sz="2000" dirty="0" err="1"/>
              <a:t>cynnwys</a:t>
            </a:r>
            <a:endParaRPr lang="en-US" sz="2000" dirty="0"/>
          </a:p>
          <a:p>
            <a:pPr algn="ctr"/>
            <a:r>
              <a:rPr lang="en-US" sz="2000" i="1" dirty="0"/>
              <a:t>The Portfolio: Guidelines on the types of evidence to be included </a:t>
            </a:r>
          </a:p>
        </p:txBody>
      </p:sp>
      <p:pic>
        <p:nvPicPr>
          <p:cNvPr id="10" name="Picture 9">
            <a:extLst>
              <a:ext uri="{FF2B5EF4-FFF2-40B4-BE49-F238E27FC236}">
                <a16:creationId xmlns:a16="http://schemas.microsoft.com/office/drawing/2014/main" id="{7BA00FC9-55CB-884F-A288-97D1E26EF2CB}"/>
              </a:ext>
            </a:extLst>
          </p:cNvPr>
          <p:cNvPicPr>
            <a:picLocks noChangeAspect="1"/>
          </p:cNvPicPr>
          <p:nvPr/>
        </p:nvPicPr>
        <p:blipFill rotWithShape="1">
          <a:blip r:embed="rId4"/>
          <a:srcRect t="6497" b="12147"/>
          <a:stretch/>
        </p:blipFill>
        <p:spPr>
          <a:xfrm>
            <a:off x="0" y="6003738"/>
            <a:ext cx="12192000" cy="854262"/>
          </a:xfrm>
          <a:prstGeom prst="rect">
            <a:avLst/>
          </a:prstGeom>
        </p:spPr>
      </p:pic>
    </p:spTree>
    <p:extLst>
      <p:ext uri="{BB962C8B-B14F-4D97-AF65-F5344CB8AC3E}">
        <p14:creationId xmlns:p14="http://schemas.microsoft.com/office/powerpoint/2010/main" val="2469023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Table&#10;&#10;Description automatically generated">
            <a:extLst>
              <a:ext uri="{FF2B5EF4-FFF2-40B4-BE49-F238E27FC236}">
                <a16:creationId xmlns:a16="http://schemas.microsoft.com/office/drawing/2014/main" id="{0B1D1A13-CDA9-6049-85B3-D8CE9D352B4D}"/>
              </a:ext>
            </a:extLst>
          </p:cNvPr>
          <p:cNvPicPr>
            <a:picLocks noChangeAspect="1"/>
          </p:cNvPicPr>
          <p:nvPr/>
        </p:nvPicPr>
        <p:blipFill>
          <a:blip r:embed="rId2"/>
          <a:stretch>
            <a:fillRect/>
          </a:stretch>
        </p:blipFill>
        <p:spPr>
          <a:xfrm>
            <a:off x="2264404" y="238539"/>
            <a:ext cx="7663192" cy="5597176"/>
          </a:xfrm>
          <a:prstGeom prst="rect">
            <a:avLst/>
          </a:prstGeom>
          <a:ln w="38100">
            <a:solidFill>
              <a:schemeClr val="tx1"/>
            </a:solidFill>
          </a:ln>
        </p:spPr>
      </p:pic>
      <p:pic>
        <p:nvPicPr>
          <p:cNvPr id="4" name="Picture 3">
            <a:extLst>
              <a:ext uri="{FF2B5EF4-FFF2-40B4-BE49-F238E27FC236}">
                <a16:creationId xmlns:a16="http://schemas.microsoft.com/office/drawing/2014/main" id="{79E55D22-A714-4442-85F8-41FE342F06B9}"/>
              </a:ext>
            </a:extLst>
          </p:cNvPr>
          <p:cNvPicPr>
            <a:picLocks noChangeAspect="1"/>
          </p:cNvPicPr>
          <p:nvPr/>
        </p:nvPicPr>
        <p:blipFill rotWithShape="1">
          <a:blip r:embed="rId3"/>
          <a:srcRect t="6497" b="12147"/>
          <a:stretch/>
        </p:blipFill>
        <p:spPr>
          <a:xfrm>
            <a:off x="0" y="6003738"/>
            <a:ext cx="12192000" cy="854262"/>
          </a:xfrm>
          <a:prstGeom prst="rect">
            <a:avLst/>
          </a:prstGeom>
        </p:spPr>
      </p:pic>
    </p:spTree>
    <p:extLst>
      <p:ext uri="{BB962C8B-B14F-4D97-AF65-F5344CB8AC3E}">
        <p14:creationId xmlns:p14="http://schemas.microsoft.com/office/powerpoint/2010/main" val="5563603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35A277B-155E-0E4A-8874-B60888682756}"/>
              </a:ext>
            </a:extLst>
          </p:cNvPr>
          <p:cNvPicPr>
            <a:picLocks noChangeAspect="1"/>
          </p:cNvPicPr>
          <p:nvPr/>
        </p:nvPicPr>
        <p:blipFill rotWithShape="1">
          <a:blip r:embed="rId2"/>
          <a:srcRect t="6497" b="12147"/>
          <a:stretch/>
        </p:blipFill>
        <p:spPr>
          <a:xfrm>
            <a:off x="0" y="6003738"/>
            <a:ext cx="12192000" cy="854262"/>
          </a:xfrm>
          <a:prstGeom prst="rect">
            <a:avLst/>
          </a:prstGeom>
        </p:spPr>
      </p:pic>
      <p:pic>
        <p:nvPicPr>
          <p:cNvPr id="3" name="Picture 2">
            <a:extLst>
              <a:ext uri="{FF2B5EF4-FFF2-40B4-BE49-F238E27FC236}">
                <a16:creationId xmlns:a16="http://schemas.microsoft.com/office/drawing/2014/main" id="{C104FE6E-050E-D442-8DEB-D3BCFB3F1E43}"/>
              </a:ext>
            </a:extLst>
          </p:cNvPr>
          <p:cNvPicPr>
            <a:picLocks noChangeAspect="1"/>
          </p:cNvPicPr>
          <p:nvPr/>
        </p:nvPicPr>
        <p:blipFill>
          <a:blip r:embed="rId3"/>
          <a:stretch>
            <a:fillRect/>
          </a:stretch>
        </p:blipFill>
        <p:spPr>
          <a:xfrm>
            <a:off x="750671" y="1372908"/>
            <a:ext cx="10690657" cy="1172524"/>
          </a:xfrm>
          <a:prstGeom prst="rect">
            <a:avLst/>
          </a:prstGeom>
        </p:spPr>
      </p:pic>
    </p:spTree>
    <p:extLst>
      <p:ext uri="{BB962C8B-B14F-4D97-AF65-F5344CB8AC3E}">
        <p14:creationId xmlns:p14="http://schemas.microsoft.com/office/powerpoint/2010/main" val="1510689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dissolv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pic>
        <p:nvPicPr>
          <p:cNvPr id="5" name="Picture 4">
            <a:extLst>
              <a:ext uri="{FF2B5EF4-FFF2-40B4-BE49-F238E27FC236}">
                <a16:creationId xmlns:a16="http://schemas.microsoft.com/office/drawing/2014/main" id="{1670505C-ADC9-2947-A12E-C7798F8D8012}"/>
              </a:ext>
            </a:extLst>
          </p:cNvPr>
          <p:cNvPicPr>
            <a:picLocks noChangeAspect="1"/>
          </p:cNvPicPr>
          <p:nvPr/>
        </p:nvPicPr>
        <p:blipFill rotWithShape="1">
          <a:blip r:embed="rId3"/>
          <a:srcRect t="22360"/>
          <a:stretch/>
        </p:blipFill>
        <p:spPr>
          <a:xfrm>
            <a:off x="0" y="5885671"/>
            <a:ext cx="12192000" cy="972329"/>
          </a:xfrm>
          <a:prstGeom prst="rect">
            <a:avLst/>
          </a:prstGeom>
        </p:spPr>
      </p:pic>
      <p:pic>
        <p:nvPicPr>
          <p:cNvPr id="6" name="Picture 5">
            <a:extLst>
              <a:ext uri="{FF2B5EF4-FFF2-40B4-BE49-F238E27FC236}">
                <a16:creationId xmlns:a16="http://schemas.microsoft.com/office/drawing/2014/main" id="{5272CB40-E1CB-3842-9CBF-76D8ADACE73C}"/>
              </a:ext>
            </a:extLst>
          </p:cNvPr>
          <p:cNvPicPr>
            <a:picLocks noChangeAspect="1"/>
          </p:cNvPicPr>
          <p:nvPr/>
        </p:nvPicPr>
        <p:blipFill>
          <a:blip r:embed="rId4"/>
          <a:stretch>
            <a:fillRect/>
          </a:stretch>
        </p:blipFill>
        <p:spPr>
          <a:xfrm>
            <a:off x="5279512" y="5945950"/>
            <a:ext cx="2301335" cy="912050"/>
          </a:xfrm>
          <a:prstGeom prst="rect">
            <a:avLst/>
          </a:prstGeom>
        </p:spPr>
      </p:pic>
      <p:sp>
        <p:nvSpPr>
          <p:cNvPr id="2" name="TextBox 1">
            <a:extLst>
              <a:ext uri="{FF2B5EF4-FFF2-40B4-BE49-F238E27FC236}">
                <a16:creationId xmlns:a16="http://schemas.microsoft.com/office/drawing/2014/main" id="{00A92E96-7A9E-3B44-99B7-5E11E5E21668}"/>
              </a:ext>
            </a:extLst>
          </p:cNvPr>
          <p:cNvSpPr txBox="1"/>
          <p:nvPr/>
        </p:nvSpPr>
        <p:spPr>
          <a:xfrm>
            <a:off x="176938" y="187275"/>
            <a:ext cx="2188574" cy="2554545"/>
          </a:xfrm>
          <a:prstGeom prst="rect">
            <a:avLst/>
          </a:prstGeom>
          <a:solidFill>
            <a:schemeClr val="accent5">
              <a:lumMod val="60000"/>
              <a:lumOff val="40000"/>
            </a:schemeClr>
          </a:solidFill>
          <a:ln>
            <a:solidFill>
              <a:srgbClr val="002060"/>
            </a:solidFill>
          </a:ln>
        </p:spPr>
        <p:txBody>
          <a:bodyPr wrap="square" rtlCol="0">
            <a:spAutoFit/>
          </a:bodyPr>
          <a:lstStyle/>
          <a:p>
            <a:pPr algn="ctr"/>
            <a:r>
              <a:rPr lang="en-US" sz="2000" dirty="0"/>
              <a:t>Y </a:t>
            </a:r>
            <a:r>
              <a:rPr lang="en-US" sz="2000" dirty="0" err="1"/>
              <a:t>Portffolio</a:t>
            </a:r>
            <a:r>
              <a:rPr lang="en-US" sz="2000" dirty="0"/>
              <a:t>: </a:t>
            </a:r>
            <a:r>
              <a:rPr lang="en-US" sz="2000" dirty="0" err="1"/>
              <a:t>Canllaw</a:t>
            </a:r>
            <a:r>
              <a:rPr lang="en-US" sz="2000" dirty="0"/>
              <a:t> </a:t>
            </a:r>
            <a:r>
              <a:rPr lang="en-US" sz="2000" dirty="0" err="1"/>
              <a:t>i’r</a:t>
            </a:r>
            <a:r>
              <a:rPr lang="en-US" sz="2000" dirty="0"/>
              <a:t> </a:t>
            </a:r>
            <a:r>
              <a:rPr lang="en-US" sz="2000" dirty="0" err="1"/>
              <a:t>mathau</a:t>
            </a:r>
            <a:r>
              <a:rPr lang="en-US" sz="2000" dirty="0"/>
              <a:t> o </a:t>
            </a:r>
            <a:r>
              <a:rPr lang="en-US" sz="2000" dirty="0" err="1"/>
              <a:t>dystiolaeth</a:t>
            </a:r>
            <a:r>
              <a:rPr lang="en-US" sz="2000" dirty="0"/>
              <a:t> </a:t>
            </a:r>
            <a:r>
              <a:rPr lang="en-US" sz="2000" dirty="0" err="1"/>
              <a:t>i’w</a:t>
            </a:r>
            <a:r>
              <a:rPr lang="en-US" sz="2000" dirty="0"/>
              <a:t> </a:t>
            </a:r>
            <a:r>
              <a:rPr lang="en-US" sz="2000" dirty="0" err="1"/>
              <a:t>cynnwys</a:t>
            </a:r>
            <a:endParaRPr lang="en-US" sz="2000" dirty="0"/>
          </a:p>
          <a:p>
            <a:pPr algn="ctr"/>
            <a:r>
              <a:rPr lang="en-US" sz="2000" i="1" dirty="0"/>
              <a:t>The Portfolio: Guidelines on the types of evidence to be included </a:t>
            </a:r>
          </a:p>
        </p:txBody>
      </p:sp>
      <p:pic>
        <p:nvPicPr>
          <p:cNvPr id="7" name="Picture 6">
            <a:extLst>
              <a:ext uri="{FF2B5EF4-FFF2-40B4-BE49-F238E27FC236}">
                <a16:creationId xmlns:a16="http://schemas.microsoft.com/office/drawing/2014/main" id="{7A3E38BB-80D8-C247-9A85-F30918974612}"/>
              </a:ext>
            </a:extLst>
          </p:cNvPr>
          <p:cNvPicPr>
            <a:picLocks noChangeAspect="1"/>
          </p:cNvPicPr>
          <p:nvPr/>
        </p:nvPicPr>
        <p:blipFill>
          <a:blip r:embed="rId5"/>
          <a:stretch>
            <a:fillRect/>
          </a:stretch>
        </p:blipFill>
        <p:spPr>
          <a:xfrm>
            <a:off x="2688396" y="187275"/>
            <a:ext cx="8904990" cy="5693554"/>
          </a:xfrm>
          <a:prstGeom prst="rect">
            <a:avLst/>
          </a:prstGeom>
          <a:ln w="38100">
            <a:solidFill>
              <a:schemeClr val="tx1"/>
            </a:solidFill>
          </a:ln>
        </p:spPr>
      </p:pic>
    </p:spTree>
    <p:extLst>
      <p:ext uri="{BB962C8B-B14F-4D97-AF65-F5344CB8AC3E}">
        <p14:creationId xmlns:p14="http://schemas.microsoft.com/office/powerpoint/2010/main" val="37180436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pic>
        <p:nvPicPr>
          <p:cNvPr id="5" name="Picture 4">
            <a:extLst>
              <a:ext uri="{FF2B5EF4-FFF2-40B4-BE49-F238E27FC236}">
                <a16:creationId xmlns:a16="http://schemas.microsoft.com/office/drawing/2014/main" id="{1670505C-ADC9-2947-A12E-C7798F8D8012}"/>
              </a:ext>
            </a:extLst>
          </p:cNvPr>
          <p:cNvPicPr>
            <a:picLocks noChangeAspect="1"/>
          </p:cNvPicPr>
          <p:nvPr/>
        </p:nvPicPr>
        <p:blipFill rotWithShape="1">
          <a:blip r:embed="rId3"/>
          <a:srcRect t="22360"/>
          <a:stretch/>
        </p:blipFill>
        <p:spPr>
          <a:xfrm>
            <a:off x="0" y="5885671"/>
            <a:ext cx="12192000" cy="972329"/>
          </a:xfrm>
          <a:prstGeom prst="rect">
            <a:avLst/>
          </a:prstGeom>
        </p:spPr>
      </p:pic>
      <p:pic>
        <p:nvPicPr>
          <p:cNvPr id="6" name="Picture 5">
            <a:extLst>
              <a:ext uri="{FF2B5EF4-FFF2-40B4-BE49-F238E27FC236}">
                <a16:creationId xmlns:a16="http://schemas.microsoft.com/office/drawing/2014/main" id="{5272CB40-E1CB-3842-9CBF-76D8ADACE73C}"/>
              </a:ext>
            </a:extLst>
          </p:cNvPr>
          <p:cNvPicPr>
            <a:picLocks noChangeAspect="1"/>
          </p:cNvPicPr>
          <p:nvPr/>
        </p:nvPicPr>
        <p:blipFill>
          <a:blip r:embed="rId4"/>
          <a:stretch>
            <a:fillRect/>
          </a:stretch>
        </p:blipFill>
        <p:spPr>
          <a:xfrm>
            <a:off x="5279512" y="5945950"/>
            <a:ext cx="2301335" cy="912050"/>
          </a:xfrm>
          <a:prstGeom prst="rect">
            <a:avLst/>
          </a:prstGeom>
        </p:spPr>
      </p:pic>
      <p:pic>
        <p:nvPicPr>
          <p:cNvPr id="12" name="Picture 11">
            <a:extLst>
              <a:ext uri="{FF2B5EF4-FFF2-40B4-BE49-F238E27FC236}">
                <a16:creationId xmlns:a16="http://schemas.microsoft.com/office/drawing/2014/main" id="{97C7FD29-0942-4C4C-94F9-F5251E26E231}"/>
              </a:ext>
            </a:extLst>
          </p:cNvPr>
          <p:cNvPicPr>
            <a:picLocks noChangeAspect="1"/>
          </p:cNvPicPr>
          <p:nvPr/>
        </p:nvPicPr>
        <p:blipFill rotWithShape="1">
          <a:blip r:embed="rId5"/>
          <a:srcRect t="2976" b="2055"/>
          <a:stretch/>
        </p:blipFill>
        <p:spPr>
          <a:xfrm>
            <a:off x="1469511" y="178904"/>
            <a:ext cx="9244871" cy="5706767"/>
          </a:xfrm>
          <a:prstGeom prst="rect">
            <a:avLst/>
          </a:prstGeom>
        </p:spPr>
      </p:pic>
    </p:spTree>
    <p:extLst>
      <p:ext uri="{BB962C8B-B14F-4D97-AF65-F5344CB8AC3E}">
        <p14:creationId xmlns:p14="http://schemas.microsoft.com/office/powerpoint/2010/main" val="20911795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pic>
        <p:nvPicPr>
          <p:cNvPr id="5" name="Picture 4">
            <a:extLst>
              <a:ext uri="{FF2B5EF4-FFF2-40B4-BE49-F238E27FC236}">
                <a16:creationId xmlns:a16="http://schemas.microsoft.com/office/drawing/2014/main" id="{1670505C-ADC9-2947-A12E-C7798F8D8012}"/>
              </a:ext>
            </a:extLst>
          </p:cNvPr>
          <p:cNvPicPr>
            <a:picLocks noChangeAspect="1"/>
          </p:cNvPicPr>
          <p:nvPr/>
        </p:nvPicPr>
        <p:blipFill rotWithShape="1">
          <a:blip r:embed="rId3"/>
          <a:srcRect t="22360"/>
          <a:stretch/>
        </p:blipFill>
        <p:spPr>
          <a:xfrm>
            <a:off x="0" y="5885671"/>
            <a:ext cx="12192000" cy="972329"/>
          </a:xfrm>
          <a:prstGeom prst="rect">
            <a:avLst/>
          </a:prstGeom>
        </p:spPr>
      </p:pic>
      <p:pic>
        <p:nvPicPr>
          <p:cNvPr id="6" name="Picture 5">
            <a:extLst>
              <a:ext uri="{FF2B5EF4-FFF2-40B4-BE49-F238E27FC236}">
                <a16:creationId xmlns:a16="http://schemas.microsoft.com/office/drawing/2014/main" id="{5272CB40-E1CB-3842-9CBF-76D8ADACE73C}"/>
              </a:ext>
            </a:extLst>
          </p:cNvPr>
          <p:cNvPicPr>
            <a:picLocks noChangeAspect="1"/>
          </p:cNvPicPr>
          <p:nvPr/>
        </p:nvPicPr>
        <p:blipFill>
          <a:blip r:embed="rId4"/>
          <a:stretch>
            <a:fillRect/>
          </a:stretch>
        </p:blipFill>
        <p:spPr>
          <a:xfrm>
            <a:off x="5279512" y="5945950"/>
            <a:ext cx="2301335" cy="912050"/>
          </a:xfrm>
          <a:prstGeom prst="rect">
            <a:avLst/>
          </a:prstGeom>
        </p:spPr>
      </p:pic>
      <p:pic>
        <p:nvPicPr>
          <p:cNvPr id="4" name="Picture 3">
            <a:extLst>
              <a:ext uri="{FF2B5EF4-FFF2-40B4-BE49-F238E27FC236}">
                <a16:creationId xmlns:a16="http://schemas.microsoft.com/office/drawing/2014/main" id="{CC9590C2-7C12-C849-B95F-ED64C437F8A7}"/>
              </a:ext>
            </a:extLst>
          </p:cNvPr>
          <p:cNvPicPr>
            <a:picLocks noChangeAspect="1"/>
          </p:cNvPicPr>
          <p:nvPr/>
        </p:nvPicPr>
        <p:blipFill>
          <a:blip r:embed="rId5"/>
          <a:stretch>
            <a:fillRect/>
          </a:stretch>
        </p:blipFill>
        <p:spPr>
          <a:xfrm>
            <a:off x="758355" y="636104"/>
            <a:ext cx="10492739" cy="4190054"/>
          </a:xfrm>
          <a:prstGeom prst="rect">
            <a:avLst/>
          </a:prstGeom>
        </p:spPr>
      </p:pic>
    </p:spTree>
    <p:extLst>
      <p:ext uri="{BB962C8B-B14F-4D97-AF65-F5344CB8AC3E}">
        <p14:creationId xmlns:p14="http://schemas.microsoft.com/office/powerpoint/2010/main" val="13102736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43AAB40-F51C-384A-BFCA-B015DEE4BED2}"/>
              </a:ext>
            </a:extLst>
          </p:cNvPr>
          <p:cNvPicPr>
            <a:picLocks noGrp="1" noChangeAspect="1"/>
          </p:cNvPicPr>
          <p:nvPr>
            <p:ph idx="1"/>
          </p:nvPr>
        </p:nvPicPr>
        <p:blipFill rotWithShape="1">
          <a:blip r:embed="rId3"/>
          <a:srcRect l="7807" r="4426"/>
          <a:stretch/>
        </p:blipFill>
        <p:spPr>
          <a:xfrm>
            <a:off x="3935896" y="144086"/>
            <a:ext cx="7752521" cy="5600731"/>
          </a:xfrm>
        </p:spPr>
      </p:pic>
      <p:pic>
        <p:nvPicPr>
          <p:cNvPr id="6" name="Picture 5">
            <a:extLst>
              <a:ext uri="{FF2B5EF4-FFF2-40B4-BE49-F238E27FC236}">
                <a16:creationId xmlns:a16="http://schemas.microsoft.com/office/drawing/2014/main" id="{226BB86D-A154-9243-9308-F9FDFB98E511}"/>
              </a:ext>
            </a:extLst>
          </p:cNvPr>
          <p:cNvPicPr>
            <a:picLocks noChangeAspect="1"/>
          </p:cNvPicPr>
          <p:nvPr/>
        </p:nvPicPr>
        <p:blipFill rotWithShape="1">
          <a:blip r:embed="rId4"/>
          <a:srcRect t="22360"/>
          <a:stretch/>
        </p:blipFill>
        <p:spPr>
          <a:xfrm>
            <a:off x="0" y="5885671"/>
            <a:ext cx="12192000" cy="972329"/>
          </a:xfrm>
          <a:prstGeom prst="rect">
            <a:avLst/>
          </a:prstGeom>
        </p:spPr>
      </p:pic>
      <p:pic>
        <p:nvPicPr>
          <p:cNvPr id="7" name="Picture 6">
            <a:extLst>
              <a:ext uri="{FF2B5EF4-FFF2-40B4-BE49-F238E27FC236}">
                <a16:creationId xmlns:a16="http://schemas.microsoft.com/office/drawing/2014/main" id="{77F33923-C112-064F-871B-58375DDBE914}"/>
              </a:ext>
            </a:extLst>
          </p:cNvPr>
          <p:cNvPicPr>
            <a:picLocks noChangeAspect="1"/>
          </p:cNvPicPr>
          <p:nvPr/>
        </p:nvPicPr>
        <p:blipFill>
          <a:blip r:embed="rId5"/>
          <a:stretch>
            <a:fillRect/>
          </a:stretch>
        </p:blipFill>
        <p:spPr>
          <a:xfrm>
            <a:off x="480115" y="608772"/>
            <a:ext cx="1968500" cy="1028700"/>
          </a:xfrm>
          <a:prstGeom prst="rect">
            <a:avLst/>
          </a:prstGeom>
          <a:ln w="57150">
            <a:solidFill>
              <a:schemeClr val="tx1"/>
            </a:solidFill>
          </a:ln>
        </p:spPr>
      </p:pic>
      <p:cxnSp>
        <p:nvCxnSpPr>
          <p:cNvPr id="9" name="Straight Arrow Connector 8">
            <a:extLst>
              <a:ext uri="{FF2B5EF4-FFF2-40B4-BE49-F238E27FC236}">
                <a16:creationId xmlns:a16="http://schemas.microsoft.com/office/drawing/2014/main" id="{5F9E0851-74B2-8D43-BFA9-5BFC0FCE055F}"/>
              </a:ext>
            </a:extLst>
          </p:cNvPr>
          <p:cNvCxnSpPr>
            <a:stCxn id="7" idx="2"/>
          </p:cNvCxnSpPr>
          <p:nvPr/>
        </p:nvCxnSpPr>
        <p:spPr>
          <a:xfrm>
            <a:off x="1464365" y="1637472"/>
            <a:ext cx="2769705" cy="3590511"/>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3DFF97B0-7631-494E-B67D-83A11A69894E}"/>
              </a:ext>
            </a:extLst>
          </p:cNvPr>
          <p:cNvCxnSpPr>
            <a:cxnSpLocks/>
          </p:cNvCxnSpPr>
          <p:nvPr/>
        </p:nvCxnSpPr>
        <p:spPr>
          <a:xfrm>
            <a:off x="2286000" y="1637472"/>
            <a:ext cx="1948070" cy="657688"/>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02659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26BB86D-A154-9243-9308-F9FDFB98E511}"/>
              </a:ext>
            </a:extLst>
          </p:cNvPr>
          <p:cNvPicPr>
            <a:picLocks noChangeAspect="1"/>
          </p:cNvPicPr>
          <p:nvPr/>
        </p:nvPicPr>
        <p:blipFill rotWithShape="1">
          <a:blip r:embed="rId3"/>
          <a:srcRect t="22360"/>
          <a:stretch/>
        </p:blipFill>
        <p:spPr>
          <a:xfrm>
            <a:off x="0" y="5885671"/>
            <a:ext cx="12192000" cy="972329"/>
          </a:xfrm>
          <a:prstGeom prst="rect">
            <a:avLst/>
          </a:prstGeom>
        </p:spPr>
      </p:pic>
      <p:pic>
        <p:nvPicPr>
          <p:cNvPr id="7" name="Picture 6">
            <a:extLst>
              <a:ext uri="{FF2B5EF4-FFF2-40B4-BE49-F238E27FC236}">
                <a16:creationId xmlns:a16="http://schemas.microsoft.com/office/drawing/2014/main" id="{77F33923-C112-064F-871B-58375DDBE914}"/>
              </a:ext>
            </a:extLst>
          </p:cNvPr>
          <p:cNvPicPr>
            <a:picLocks noChangeAspect="1"/>
          </p:cNvPicPr>
          <p:nvPr/>
        </p:nvPicPr>
        <p:blipFill>
          <a:blip r:embed="rId4"/>
          <a:stretch>
            <a:fillRect/>
          </a:stretch>
        </p:blipFill>
        <p:spPr>
          <a:xfrm>
            <a:off x="314187" y="279928"/>
            <a:ext cx="1968500" cy="1028700"/>
          </a:xfrm>
          <a:prstGeom prst="rect">
            <a:avLst/>
          </a:prstGeom>
          <a:ln w="57150">
            <a:solidFill>
              <a:schemeClr val="tx1"/>
            </a:solidFill>
          </a:ln>
        </p:spPr>
      </p:pic>
      <p:pic>
        <p:nvPicPr>
          <p:cNvPr id="8" name="Picture 7">
            <a:extLst>
              <a:ext uri="{FF2B5EF4-FFF2-40B4-BE49-F238E27FC236}">
                <a16:creationId xmlns:a16="http://schemas.microsoft.com/office/drawing/2014/main" id="{314970A2-9577-264D-AB82-886965214BFD}"/>
              </a:ext>
            </a:extLst>
          </p:cNvPr>
          <p:cNvPicPr>
            <a:picLocks noChangeAspect="1"/>
          </p:cNvPicPr>
          <p:nvPr/>
        </p:nvPicPr>
        <p:blipFill rotWithShape="1">
          <a:blip r:embed="rId5"/>
          <a:srcRect l="1858" t="4612" r="2288"/>
          <a:stretch/>
        </p:blipFill>
        <p:spPr>
          <a:xfrm>
            <a:off x="3101008" y="1123122"/>
            <a:ext cx="8885583" cy="4619211"/>
          </a:xfrm>
          <a:prstGeom prst="rect">
            <a:avLst/>
          </a:prstGeom>
        </p:spPr>
      </p:pic>
      <p:cxnSp>
        <p:nvCxnSpPr>
          <p:cNvPr id="11" name="Straight Arrow Connector 10">
            <a:extLst>
              <a:ext uri="{FF2B5EF4-FFF2-40B4-BE49-F238E27FC236}">
                <a16:creationId xmlns:a16="http://schemas.microsoft.com/office/drawing/2014/main" id="{2AD2F595-D212-4C46-94DD-1F5330FD9FF7}"/>
              </a:ext>
            </a:extLst>
          </p:cNvPr>
          <p:cNvCxnSpPr>
            <a:cxnSpLocks/>
          </p:cNvCxnSpPr>
          <p:nvPr/>
        </p:nvCxnSpPr>
        <p:spPr>
          <a:xfrm>
            <a:off x="1717813" y="1236959"/>
            <a:ext cx="1601857" cy="400513"/>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BF7ECABA-B104-A54E-8B97-E0F72E33965C}"/>
              </a:ext>
            </a:extLst>
          </p:cNvPr>
          <p:cNvCxnSpPr>
            <a:cxnSpLocks/>
          </p:cNvCxnSpPr>
          <p:nvPr/>
        </p:nvCxnSpPr>
        <p:spPr>
          <a:xfrm>
            <a:off x="897834" y="1308628"/>
            <a:ext cx="2421836" cy="4058502"/>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142779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EED0D-651C-7849-99E8-2F087908E8E1}"/>
              </a:ext>
            </a:extLst>
          </p:cNvPr>
          <p:cNvSpPr>
            <a:spLocks noGrp="1"/>
          </p:cNvSpPr>
          <p:nvPr>
            <p:ph type="title"/>
          </p:nvPr>
        </p:nvSpPr>
        <p:spPr>
          <a:xfrm>
            <a:off x="318051" y="245856"/>
            <a:ext cx="11628783" cy="1325563"/>
          </a:xfrm>
          <a:solidFill>
            <a:srgbClr val="002060"/>
          </a:solidFill>
          <a:ln w="38100">
            <a:solidFill>
              <a:srgbClr val="002060"/>
            </a:solidFill>
          </a:ln>
        </p:spPr>
        <p:txBody>
          <a:bodyPr>
            <a:normAutofit fontScale="90000"/>
          </a:bodyPr>
          <a:lstStyle/>
          <a:p>
            <a:pPr algn="ctr"/>
            <a:r>
              <a:rPr lang="en-US" sz="5400" b="1" dirty="0" err="1">
                <a:solidFill>
                  <a:schemeClr val="bg1"/>
                </a:solidFill>
              </a:rPr>
              <a:t>Sut</a:t>
            </a:r>
            <a:r>
              <a:rPr lang="en-US" sz="5400" b="1" dirty="0">
                <a:solidFill>
                  <a:schemeClr val="bg1"/>
                </a:solidFill>
              </a:rPr>
              <a:t> </a:t>
            </a:r>
            <a:r>
              <a:rPr lang="en-US" sz="5400" b="1" dirty="0" err="1">
                <a:solidFill>
                  <a:schemeClr val="bg1"/>
                </a:solidFill>
              </a:rPr>
              <a:t>mae</a:t>
            </a:r>
            <a:r>
              <a:rPr lang="en-US" sz="5400" b="1" dirty="0">
                <a:solidFill>
                  <a:schemeClr val="bg1"/>
                </a:solidFill>
              </a:rPr>
              <a:t> </a:t>
            </a:r>
            <a:r>
              <a:rPr lang="en-US" sz="5400" b="1" dirty="0" err="1">
                <a:solidFill>
                  <a:schemeClr val="bg1"/>
                </a:solidFill>
              </a:rPr>
              <a:t>uwchlwytho</a:t>
            </a:r>
            <a:r>
              <a:rPr lang="en-US" sz="5400" b="1" dirty="0">
                <a:solidFill>
                  <a:schemeClr val="bg1"/>
                </a:solidFill>
              </a:rPr>
              <a:t>?          </a:t>
            </a:r>
            <a:r>
              <a:rPr lang="en-US" sz="5400" b="1" i="1" dirty="0">
                <a:solidFill>
                  <a:schemeClr val="bg1"/>
                </a:solidFill>
              </a:rPr>
              <a:t>How to upload?</a:t>
            </a:r>
          </a:p>
        </p:txBody>
      </p:sp>
      <p:pic>
        <p:nvPicPr>
          <p:cNvPr id="4" name="Picture 3">
            <a:extLst>
              <a:ext uri="{FF2B5EF4-FFF2-40B4-BE49-F238E27FC236}">
                <a16:creationId xmlns:a16="http://schemas.microsoft.com/office/drawing/2014/main" id="{1FD9C3E0-A381-D84A-B7E0-41CBC32946CF}"/>
              </a:ext>
            </a:extLst>
          </p:cNvPr>
          <p:cNvPicPr>
            <a:picLocks noChangeAspect="1"/>
          </p:cNvPicPr>
          <p:nvPr/>
        </p:nvPicPr>
        <p:blipFill rotWithShape="1">
          <a:blip r:embed="rId3"/>
          <a:srcRect t="22360"/>
          <a:stretch/>
        </p:blipFill>
        <p:spPr>
          <a:xfrm>
            <a:off x="0" y="5885671"/>
            <a:ext cx="12192000" cy="972329"/>
          </a:xfrm>
          <a:prstGeom prst="rect">
            <a:avLst/>
          </a:prstGeom>
        </p:spPr>
      </p:pic>
      <p:sp>
        <p:nvSpPr>
          <p:cNvPr id="3" name="Rectangle 2">
            <a:extLst>
              <a:ext uri="{FF2B5EF4-FFF2-40B4-BE49-F238E27FC236}">
                <a16:creationId xmlns:a16="http://schemas.microsoft.com/office/drawing/2014/main" id="{AB63DD3A-E210-154D-9E13-3F5270056833}"/>
              </a:ext>
            </a:extLst>
          </p:cNvPr>
          <p:cNvSpPr/>
          <p:nvPr/>
        </p:nvSpPr>
        <p:spPr>
          <a:xfrm>
            <a:off x="516835" y="1997839"/>
            <a:ext cx="11429999" cy="3600986"/>
          </a:xfrm>
          <a:prstGeom prst="rect">
            <a:avLst/>
          </a:prstGeom>
        </p:spPr>
        <p:txBody>
          <a:bodyPr wrap="square">
            <a:spAutoFit/>
          </a:bodyPr>
          <a:lstStyle/>
          <a:p>
            <a:pPr fontAlgn="base"/>
            <a:br>
              <a:rPr lang="en-GB" dirty="0">
                <a:solidFill>
                  <a:srgbClr val="000000"/>
                </a:solidFill>
                <a:latin typeface="Calibri" panose="020F0502020204030204" pitchFamily="34" charset="0"/>
              </a:rPr>
            </a:br>
            <a:endParaRPr lang="en-GB" dirty="0">
              <a:solidFill>
                <a:srgbClr val="000000"/>
              </a:solidFill>
              <a:latin typeface="Calibri" panose="020F0502020204030204" pitchFamily="34" charset="0"/>
            </a:endParaRPr>
          </a:p>
          <a:p>
            <a:pPr fontAlgn="base"/>
            <a:r>
              <a:rPr lang="en-GB" sz="2400" dirty="0" err="1">
                <a:solidFill>
                  <a:srgbClr val="000000"/>
                </a:solidFill>
                <a:latin typeface="Calibri" panose="020F0502020204030204" pitchFamily="34" charset="0"/>
              </a:rPr>
              <a:t>Ffilm</a:t>
            </a:r>
            <a:r>
              <a:rPr lang="en-GB" sz="2400" dirty="0">
                <a:solidFill>
                  <a:srgbClr val="000000"/>
                </a:solidFill>
                <a:latin typeface="Calibri" panose="020F0502020204030204" pitchFamily="34" charset="0"/>
              </a:rPr>
              <a:t> </a:t>
            </a:r>
            <a:r>
              <a:rPr lang="en-GB" sz="2400" dirty="0" err="1">
                <a:solidFill>
                  <a:srgbClr val="000000"/>
                </a:solidFill>
                <a:latin typeface="Calibri" panose="020F0502020204030204" pitchFamily="34" charset="0"/>
              </a:rPr>
              <a:t>Gymraeg</a:t>
            </a:r>
            <a:r>
              <a:rPr lang="en-GB" sz="2400" dirty="0">
                <a:solidFill>
                  <a:srgbClr val="000000"/>
                </a:solidFill>
                <a:latin typeface="Calibri" panose="020F0502020204030204" pitchFamily="34" charset="0"/>
              </a:rPr>
              <a:t>:</a:t>
            </a:r>
          </a:p>
          <a:p>
            <a:pPr fontAlgn="base"/>
            <a:r>
              <a:rPr lang="en-GB" sz="2400" dirty="0">
                <a:solidFill>
                  <a:srgbClr val="000000"/>
                </a:solidFill>
                <a:latin typeface="inherit"/>
                <a:hlinkClick r:id="rId4" tooltip="URL Gwreiddiol: https://uwtsd.hosted.panopto.com/Panopto/Pages/Viewer.aspx?id=85f3d905-bfa2-4db3-b781-ae2a011ea6c8. Cliciwch neu daro\'r ddolen os ydych chi\'n ymddiried ynddi."/>
              </a:rPr>
              <a:t>https://uwtsd.hosted.panopto.com/Panopto/Pages/Viewer.aspx?id=85f3d905-bfa2-4db3-b781-ae2a011ea6c8</a:t>
            </a:r>
            <a:r>
              <a:rPr lang="en-GB" sz="2400" dirty="0">
                <a:solidFill>
                  <a:srgbClr val="000000"/>
                </a:solidFill>
                <a:latin typeface="Calibri" panose="020F0502020204030204" pitchFamily="34" charset="0"/>
              </a:rPr>
              <a:t> </a:t>
            </a:r>
            <a:br>
              <a:rPr lang="en-GB" sz="2400" dirty="0">
                <a:solidFill>
                  <a:srgbClr val="000000"/>
                </a:solidFill>
                <a:latin typeface="Calibri" panose="020F0502020204030204" pitchFamily="34" charset="0"/>
              </a:rPr>
            </a:br>
            <a:endParaRPr lang="en-GB" sz="2400" dirty="0">
              <a:solidFill>
                <a:srgbClr val="000000"/>
              </a:solidFill>
              <a:latin typeface="Calibri" panose="020F0502020204030204" pitchFamily="34" charset="0"/>
            </a:endParaRPr>
          </a:p>
          <a:p>
            <a:pPr fontAlgn="base"/>
            <a:br>
              <a:rPr lang="en-GB" sz="2400" dirty="0">
                <a:solidFill>
                  <a:srgbClr val="000000"/>
                </a:solidFill>
                <a:latin typeface="Calibri" panose="020F0502020204030204" pitchFamily="34" charset="0"/>
              </a:rPr>
            </a:br>
            <a:r>
              <a:rPr lang="en-GB" sz="2400" dirty="0">
                <a:solidFill>
                  <a:srgbClr val="000000"/>
                </a:solidFill>
                <a:latin typeface="Calibri" panose="020F0502020204030204" pitchFamily="34" charset="0"/>
              </a:rPr>
              <a:t>English film:</a:t>
            </a:r>
          </a:p>
          <a:p>
            <a:pPr fontAlgn="base"/>
            <a:r>
              <a:rPr lang="en-GB" sz="2400" dirty="0">
                <a:solidFill>
                  <a:srgbClr val="000000"/>
                </a:solidFill>
                <a:latin typeface="inherit"/>
                <a:hlinkClick r:id="rId5" tooltip="URL Gwreiddiol: https://uwtsd.hosted.panopto.com/Panopto/Pages/Viewer.aspx?id=3be1b9c5-b358-4a6c-bfe5-ae2a01214cf0. Cliciwch neu daro\'r ddolen os ydych chi\'n ymddiried ynddi."/>
              </a:rPr>
              <a:t>https://uwtsd.hosted.panopto.com/Panopto/Pages/Viewer.aspx?id=3be1b9c5-b358-4a6c-bfe5-ae2a01214cf0</a:t>
            </a:r>
            <a:endParaRPr lang="en-GB" sz="2400" dirty="0">
              <a:solidFill>
                <a:srgbClr val="000000"/>
              </a:solidFill>
              <a:latin typeface="Calibri" panose="020F0502020204030204" pitchFamily="34" charset="0"/>
            </a:endParaRPr>
          </a:p>
        </p:txBody>
      </p:sp>
    </p:spTree>
    <p:extLst>
      <p:ext uri="{BB962C8B-B14F-4D97-AF65-F5344CB8AC3E}">
        <p14:creationId xmlns:p14="http://schemas.microsoft.com/office/powerpoint/2010/main" val="4137330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165A6EA-7338-4C46-B90B-CA8DA7EB0B4E}"/>
              </a:ext>
            </a:extLst>
          </p:cNvPr>
          <p:cNvSpPr txBox="1"/>
          <p:nvPr/>
        </p:nvSpPr>
        <p:spPr>
          <a:xfrm>
            <a:off x="490332" y="1548492"/>
            <a:ext cx="5605668" cy="4062651"/>
          </a:xfrm>
          <a:prstGeom prst="rect">
            <a:avLst/>
          </a:prstGeom>
          <a:solidFill>
            <a:schemeClr val="accent1">
              <a:lumMod val="20000"/>
              <a:lumOff val="80000"/>
            </a:schemeClr>
          </a:solidFill>
          <a:ln w="57150">
            <a:solidFill>
              <a:schemeClr val="accent1"/>
            </a:solidFill>
          </a:ln>
        </p:spPr>
        <p:txBody>
          <a:bodyPr wrap="square" rtlCol="0">
            <a:spAutoFit/>
          </a:bodyPr>
          <a:lstStyle/>
          <a:p>
            <a:r>
              <a:rPr lang="en-US" sz="2400" dirty="0" err="1"/>
              <a:t>Mae’n</a:t>
            </a:r>
            <a:r>
              <a:rPr lang="en-US" sz="2400" dirty="0"/>
              <a:t> </a:t>
            </a:r>
            <a:r>
              <a:rPr lang="en-US" sz="2400" dirty="0" err="1"/>
              <a:t>bosib</a:t>
            </a:r>
            <a:r>
              <a:rPr lang="en-US" sz="2400" dirty="0"/>
              <a:t> </a:t>
            </a:r>
            <a:r>
              <a:rPr lang="en-US" sz="2400" dirty="0" err="1"/>
              <a:t>byddwch</a:t>
            </a:r>
            <a:r>
              <a:rPr lang="en-US" sz="2400" dirty="0"/>
              <a:t> chi </a:t>
            </a:r>
            <a:r>
              <a:rPr lang="en-US" sz="2400" dirty="0" err="1"/>
              <a:t>ar</a:t>
            </a:r>
            <a:r>
              <a:rPr lang="en-US" sz="2400" dirty="0"/>
              <a:t> </a:t>
            </a:r>
            <a:r>
              <a:rPr lang="en-US" sz="2400" dirty="0" err="1"/>
              <a:t>lefelau</a:t>
            </a:r>
            <a:r>
              <a:rPr lang="en-US" sz="2400" dirty="0"/>
              <a:t> </a:t>
            </a:r>
            <a:r>
              <a:rPr lang="en-US" sz="2400" dirty="0" err="1"/>
              <a:t>gwahanol</a:t>
            </a:r>
            <a:r>
              <a:rPr lang="en-US" sz="2400" dirty="0"/>
              <a:t> </a:t>
            </a:r>
            <a:r>
              <a:rPr lang="en-US" sz="2400" dirty="0" err="1"/>
              <a:t>ar</a:t>
            </a:r>
            <a:r>
              <a:rPr lang="en-US" sz="2400" dirty="0"/>
              <a:t> </a:t>
            </a:r>
            <a:r>
              <a:rPr lang="en-US" sz="2400" dirty="0" err="1"/>
              <a:t>gyfer</a:t>
            </a:r>
            <a:r>
              <a:rPr lang="en-US" sz="2400" dirty="0"/>
              <a:t> </a:t>
            </a:r>
            <a:r>
              <a:rPr lang="en-US" sz="2400" dirty="0" err="1"/>
              <a:t>sgiliau</a:t>
            </a:r>
            <a:r>
              <a:rPr lang="en-US" sz="2400" dirty="0"/>
              <a:t> </a:t>
            </a:r>
            <a:r>
              <a:rPr lang="en-US" sz="2400" dirty="0" err="1"/>
              <a:t>gwahanol</a:t>
            </a:r>
            <a:r>
              <a:rPr lang="en-US" sz="2400" dirty="0"/>
              <a:t>, </a:t>
            </a:r>
            <a:r>
              <a:rPr lang="en-US" sz="2400" dirty="0" err="1"/>
              <a:t>er</a:t>
            </a:r>
            <a:r>
              <a:rPr lang="en-US" sz="2400" dirty="0"/>
              <a:t> </a:t>
            </a:r>
            <a:r>
              <a:rPr lang="en-US" sz="2400" dirty="0" err="1"/>
              <a:t>engharifft</a:t>
            </a:r>
            <a:r>
              <a:rPr lang="en-US" sz="2400" dirty="0"/>
              <a:t>:</a:t>
            </a:r>
          </a:p>
          <a:p>
            <a:endParaRPr lang="en-US" sz="2400" dirty="0"/>
          </a:p>
          <a:p>
            <a:pPr>
              <a:lnSpc>
                <a:spcPct val="150000"/>
              </a:lnSpc>
            </a:pPr>
            <a:r>
              <a:rPr lang="en-US" sz="2400" dirty="0" err="1"/>
              <a:t>Siarad</a:t>
            </a:r>
            <a:r>
              <a:rPr lang="en-US" sz="2400" dirty="0"/>
              <a:t>: B2</a:t>
            </a:r>
          </a:p>
          <a:p>
            <a:pPr>
              <a:lnSpc>
                <a:spcPct val="150000"/>
              </a:lnSpc>
            </a:pPr>
            <a:r>
              <a:rPr lang="en-US" sz="2400" dirty="0" err="1"/>
              <a:t>Darllen</a:t>
            </a:r>
            <a:r>
              <a:rPr lang="en-US" sz="2400" dirty="0"/>
              <a:t>: B1</a:t>
            </a:r>
          </a:p>
          <a:p>
            <a:pPr>
              <a:lnSpc>
                <a:spcPct val="150000"/>
              </a:lnSpc>
            </a:pPr>
            <a:r>
              <a:rPr lang="en-US" sz="2400" dirty="0" err="1"/>
              <a:t>Ysgrifennu</a:t>
            </a:r>
            <a:r>
              <a:rPr lang="en-US" sz="2400" dirty="0"/>
              <a:t>: B1</a:t>
            </a:r>
          </a:p>
          <a:p>
            <a:pPr>
              <a:lnSpc>
                <a:spcPct val="150000"/>
              </a:lnSpc>
            </a:pPr>
            <a:r>
              <a:rPr lang="en-US" sz="2400" dirty="0" err="1"/>
              <a:t>Gwrando</a:t>
            </a:r>
            <a:r>
              <a:rPr lang="en-US" sz="2400" dirty="0"/>
              <a:t>: B2</a:t>
            </a:r>
            <a:endParaRPr lang="en-US" dirty="0"/>
          </a:p>
          <a:p>
            <a:endParaRPr lang="en-US" dirty="0"/>
          </a:p>
        </p:txBody>
      </p:sp>
      <p:pic>
        <p:nvPicPr>
          <p:cNvPr id="5" name="Picture 4">
            <a:extLst>
              <a:ext uri="{FF2B5EF4-FFF2-40B4-BE49-F238E27FC236}">
                <a16:creationId xmlns:a16="http://schemas.microsoft.com/office/drawing/2014/main" id="{A79CCABB-AEDC-2A42-ADC7-FAAA1E67354F}"/>
              </a:ext>
            </a:extLst>
          </p:cNvPr>
          <p:cNvPicPr>
            <a:picLocks noChangeAspect="1"/>
          </p:cNvPicPr>
          <p:nvPr/>
        </p:nvPicPr>
        <p:blipFill rotWithShape="1">
          <a:blip r:embed="rId3"/>
          <a:srcRect t="3313"/>
          <a:stretch/>
        </p:blipFill>
        <p:spPr>
          <a:xfrm>
            <a:off x="0" y="5927834"/>
            <a:ext cx="12192000" cy="930166"/>
          </a:xfrm>
          <a:prstGeom prst="rect">
            <a:avLst/>
          </a:prstGeom>
        </p:spPr>
      </p:pic>
      <p:sp>
        <p:nvSpPr>
          <p:cNvPr id="6" name="TextBox 5">
            <a:extLst>
              <a:ext uri="{FF2B5EF4-FFF2-40B4-BE49-F238E27FC236}">
                <a16:creationId xmlns:a16="http://schemas.microsoft.com/office/drawing/2014/main" id="{388FF1E0-76D8-3E40-8C35-EFF5ABE3DAB2}"/>
              </a:ext>
            </a:extLst>
          </p:cNvPr>
          <p:cNvSpPr txBox="1"/>
          <p:nvPr/>
        </p:nvSpPr>
        <p:spPr>
          <a:xfrm>
            <a:off x="6443868" y="1548491"/>
            <a:ext cx="5231296" cy="3970318"/>
          </a:xfrm>
          <a:prstGeom prst="rect">
            <a:avLst/>
          </a:prstGeom>
          <a:solidFill>
            <a:schemeClr val="accent1">
              <a:lumMod val="20000"/>
              <a:lumOff val="80000"/>
            </a:schemeClr>
          </a:solidFill>
          <a:ln w="57150">
            <a:solidFill>
              <a:schemeClr val="accent1"/>
            </a:solidFill>
          </a:ln>
        </p:spPr>
        <p:txBody>
          <a:bodyPr wrap="square" rtlCol="0">
            <a:spAutoFit/>
          </a:bodyPr>
          <a:lstStyle/>
          <a:p>
            <a:r>
              <a:rPr lang="en-US" sz="2400" dirty="0"/>
              <a:t>It is possible for you to be on different levels in different skills, for example:</a:t>
            </a:r>
          </a:p>
          <a:p>
            <a:endParaRPr lang="en-US" sz="2400" dirty="0"/>
          </a:p>
          <a:p>
            <a:pPr>
              <a:lnSpc>
                <a:spcPct val="150000"/>
              </a:lnSpc>
            </a:pPr>
            <a:r>
              <a:rPr lang="en-US" sz="2400" dirty="0"/>
              <a:t>Speaking: A1</a:t>
            </a:r>
          </a:p>
          <a:p>
            <a:pPr>
              <a:lnSpc>
                <a:spcPct val="150000"/>
              </a:lnSpc>
            </a:pPr>
            <a:r>
              <a:rPr lang="en-US" sz="2400" dirty="0"/>
              <a:t>Reading: A2</a:t>
            </a:r>
          </a:p>
          <a:p>
            <a:pPr>
              <a:lnSpc>
                <a:spcPct val="150000"/>
              </a:lnSpc>
            </a:pPr>
            <a:r>
              <a:rPr lang="en-US" sz="2400" dirty="0"/>
              <a:t>Writing: A2</a:t>
            </a:r>
          </a:p>
          <a:p>
            <a:pPr>
              <a:lnSpc>
                <a:spcPct val="150000"/>
              </a:lnSpc>
            </a:pPr>
            <a:r>
              <a:rPr lang="en-US" sz="2400" dirty="0"/>
              <a:t>Listening: A1</a:t>
            </a:r>
            <a:endParaRPr lang="en-US" dirty="0"/>
          </a:p>
          <a:p>
            <a:endParaRPr lang="en-US" dirty="0"/>
          </a:p>
          <a:p>
            <a:endParaRPr lang="en-US" dirty="0"/>
          </a:p>
        </p:txBody>
      </p:sp>
      <p:sp>
        <p:nvSpPr>
          <p:cNvPr id="7" name="Title 1">
            <a:extLst>
              <a:ext uri="{FF2B5EF4-FFF2-40B4-BE49-F238E27FC236}">
                <a16:creationId xmlns:a16="http://schemas.microsoft.com/office/drawing/2014/main" id="{16A34AC4-D1F6-6444-950B-5D6CCE64DA8C}"/>
              </a:ext>
            </a:extLst>
          </p:cNvPr>
          <p:cNvSpPr txBox="1">
            <a:spLocks/>
          </p:cNvSpPr>
          <p:nvPr/>
        </p:nvSpPr>
        <p:spPr>
          <a:xfrm>
            <a:off x="1006839" y="325711"/>
            <a:ext cx="10178322" cy="906088"/>
          </a:xfrm>
          <a:prstGeom prst="rect">
            <a:avLst/>
          </a:prstGeom>
          <a:solidFill>
            <a:schemeClr val="accent1">
              <a:lumMod val="50000"/>
            </a:schemeClr>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800" b="1" dirty="0">
                <a:solidFill>
                  <a:schemeClr val="bg1"/>
                </a:solidFill>
              </a:rPr>
              <a:t>Y </a:t>
            </a:r>
            <a:r>
              <a:rPr lang="en-US" sz="4800" b="1" dirty="0" err="1">
                <a:solidFill>
                  <a:schemeClr val="bg1"/>
                </a:solidFill>
              </a:rPr>
              <a:t>Portffolio</a:t>
            </a:r>
            <a:r>
              <a:rPr lang="en-US" sz="4800" b="1" dirty="0">
                <a:solidFill>
                  <a:schemeClr val="bg1"/>
                </a:solidFill>
              </a:rPr>
              <a:t>     </a:t>
            </a:r>
            <a:r>
              <a:rPr lang="en-US" sz="4800" b="1" i="1" dirty="0">
                <a:solidFill>
                  <a:schemeClr val="bg1"/>
                </a:solidFill>
              </a:rPr>
              <a:t>The portfolio</a:t>
            </a:r>
          </a:p>
        </p:txBody>
      </p:sp>
      <p:sp>
        <p:nvSpPr>
          <p:cNvPr id="10" name="12-Point Star 9">
            <a:extLst>
              <a:ext uri="{FF2B5EF4-FFF2-40B4-BE49-F238E27FC236}">
                <a16:creationId xmlns:a16="http://schemas.microsoft.com/office/drawing/2014/main" id="{B7213CA1-C2FE-C444-9C3A-26E1F90E779A}"/>
              </a:ext>
            </a:extLst>
          </p:cNvPr>
          <p:cNvSpPr/>
          <p:nvPr/>
        </p:nvSpPr>
        <p:spPr>
          <a:xfrm>
            <a:off x="2790092" y="2902226"/>
            <a:ext cx="3479842" cy="2708916"/>
          </a:xfrm>
          <a:prstGeom prst="star1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a:t>Mae’r</a:t>
            </a:r>
            <a:r>
              <a:rPr lang="en-US" dirty="0"/>
              <a:t> </a:t>
            </a:r>
            <a:r>
              <a:rPr lang="en-US" dirty="0" err="1"/>
              <a:t>portffolios</a:t>
            </a:r>
            <a:r>
              <a:rPr lang="en-US" dirty="0"/>
              <a:t> </a:t>
            </a:r>
            <a:r>
              <a:rPr lang="en-US" dirty="0" err="1"/>
              <a:t>yn</a:t>
            </a:r>
            <a:r>
              <a:rPr lang="en-US" dirty="0"/>
              <a:t> </a:t>
            </a:r>
            <a:r>
              <a:rPr lang="en-US" dirty="0" err="1"/>
              <a:t>cael</a:t>
            </a:r>
            <a:r>
              <a:rPr lang="en-US" dirty="0"/>
              <a:t> </a:t>
            </a:r>
            <a:r>
              <a:rPr lang="en-US" dirty="0" err="1"/>
              <a:t>eu</a:t>
            </a:r>
            <a:r>
              <a:rPr lang="en-US" dirty="0"/>
              <a:t> </a:t>
            </a:r>
            <a:r>
              <a:rPr lang="en-US" dirty="0" err="1"/>
              <a:t>marcio</a:t>
            </a:r>
            <a:r>
              <a:rPr lang="en-US" dirty="0"/>
              <a:t> </a:t>
            </a:r>
            <a:r>
              <a:rPr lang="en-US" dirty="0" err="1"/>
              <a:t>yn</a:t>
            </a:r>
            <a:r>
              <a:rPr lang="en-US" dirty="0"/>
              <a:t> y </a:t>
            </a:r>
            <a:r>
              <a:rPr lang="en-US" dirty="0" err="1"/>
              <a:t>Brifysgol</a:t>
            </a:r>
            <a:r>
              <a:rPr lang="en-US" dirty="0"/>
              <a:t> ac </a:t>
            </a:r>
            <a:r>
              <a:rPr lang="en-US" dirty="0" err="1"/>
              <a:t>yn</a:t>
            </a:r>
            <a:r>
              <a:rPr lang="en-US" dirty="0"/>
              <a:t> </a:t>
            </a:r>
            <a:r>
              <a:rPr lang="en-US" dirty="0" err="1"/>
              <a:t>rhan</a:t>
            </a:r>
            <a:r>
              <a:rPr lang="en-US" dirty="0"/>
              <a:t> o broses </a:t>
            </a:r>
            <a:r>
              <a:rPr lang="en-US" dirty="0" err="1"/>
              <a:t>gymedroli</a:t>
            </a:r>
            <a:r>
              <a:rPr lang="en-US" dirty="0"/>
              <a:t> </a:t>
            </a:r>
            <a:r>
              <a:rPr lang="en-US" dirty="0" err="1"/>
              <a:t>cenedlaethol</a:t>
            </a:r>
            <a:endParaRPr lang="en-US" dirty="0"/>
          </a:p>
        </p:txBody>
      </p:sp>
      <p:sp>
        <p:nvSpPr>
          <p:cNvPr id="11" name="12-Point Star 10">
            <a:extLst>
              <a:ext uri="{FF2B5EF4-FFF2-40B4-BE49-F238E27FC236}">
                <a16:creationId xmlns:a16="http://schemas.microsoft.com/office/drawing/2014/main" id="{DF58F3C2-79CC-E846-8EAB-3322FE816EE5}"/>
              </a:ext>
            </a:extLst>
          </p:cNvPr>
          <p:cNvSpPr/>
          <p:nvPr/>
        </p:nvSpPr>
        <p:spPr>
          <a:xfrm>
            <a:off x="8395760" y="2902226"/>
            <a:ext cx="3627272" cy="2708916"/>
          </a:xfrm>
          <a:prstGeom prst="star1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The portfolios are marked at the University but are  also a part of a national moderation process.</a:t>
            </a:r>
          </a:p>
        </p:txBody>
      </p:sp>
    </p:spTree>
    <p:extLst>
      <p:ext uri="{BB962C8B-B14F-4D97-AF65-F5344CB8AC3E}">
        <p14:creationId xmlns:p14="http://schemas.microsoft.com/office/powerpoint/2010/main" val="935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pic>
        <p:nvPicPr>
          <p:cNvPr id="5" name="Picture 4">
            <a:extLst>
              <a:ext uri="{FF2B5EF4-FFF2-40B4-BE49-F238E27FC236}">
                <a16:creationId xmlns:a16="http://schemas.microsoft.com/office/drawing/2014/main" id="{1670505C-ADC9-2947-A12E-C7798F8D8012}"/>
              </a:ext>
            </a:extLst>
          </p:cNvPr>
          <p:cNvPicPr>
            <a:picLocks noChangeAspect="1"/>
          </p:cNvPicPr>
          <p:nvPr/>
        </p:nvPicPr>
        <p:blipFill rotWithShape="1">
          <a:blip r:embed="rId3"/>
          <a:srcRect t="22360"/>
          <a:stretch/>
        </p:blipFill>
        <p:spPr>
          <a:xfrm>
            <a:off x="0" y="5885671"/>
            <a:ext cx="12192000" cy="972329"/>
          </a:xfrm>
          <a:prstGeom prst="rect">
            <a:avLst/>
          </a:prstGeom>
        </p:spPr>
      </p:pic>
      <p:pic>
        <p:nvPicPr>
          <p:cNvPr id="6" name="Picture 5">
            <a:extLst>
              <a:ext uri="{FF2B5EF4-FFF2-40B4-BE49-F238E27FC236}">
                <a16:creationId xmlns:a16="http://schemas.microsoft.com/office/drawing/2014/main" id="{5272CB40-E1CB-3842-9CBF-76D8ADACE73C}"/>
              </a:ext>
            </a:extLst>
          </p:cNvPr>
          <p:cNvPicPr>
            <a:picLocks noChangeAspect="1"/>
          </p:cNvPicPr>
          <p:nvPr/>
        </p:nvPicPr>
        <p:blipFill>
          <a:blip r:embed="rId4"/>
          <a:stretch>
            <a:fillRect/>
          </a:stretch>
        </p:blipFill>
        <p:spPr>
          <a:xfrm>
            <a:off x="5279512" y="5945950"/>
            <a:ext cx="2301335" cy="912050"/>
          </a:xfrm>
          <a:prstGeom prst="rect">
            <a:avLst/>
          </a:prstGeom>
        </p:spPr>
      </p:pic>
      <p:sp>
        <p:nvSpPr>
          <p:cNvPr id="2" name="TextBox 1">
            <a:extLst>
              <a:ext uri="{FF2B5EF4-FFF2-40B4-BE49-F238E27FC236}">
                <a16:creationId xmlns:a16="http://schemas.microsoft.com/office/drawing/2014/main" id="{00A92E96-7A9E-3B44-99B7-5E11E5E21668}"/>
              </a:ext>
            </a:extLst>
          </p:cNvPr>
          <p:cNvSpPr txBox="1"/>
          <p:nvPr/>
        </p:nvSpPr>
        <p:spPr>
          <a:xfrm>
            <a:off x="281354" y="205081"/>
            <a:ext cx="2471894" cy="1015663"/>
          </a:xfrm>
          <a:prstGeom prst="rect">
            <a:avLst/>
          </a:prstGeom>
          <a:solidFill>
            <a:schemeClr val="accent2"/>
          </a:solidFill>
          <a:ln>
            <a:solidFill>
              <a:srgbClr val="002060"/>
            </a:solidFill>
          </a:ln>
        </p:spPr>
        <p:txBody>
          <a:bodyPr wrap="square" rtlCol="0">
            <a:spAutoFit/>
          </a:bodyPr>
          <a:lstStyle/>
          <a:p>
            <a:pPr algn="ctr"/>
            <a:r>
              <a:rPr lang="en-US" sz="2000" dirty="0" err="1"/>
              <a:t>Cyngor</a:t>
            </a:r>
            <a:r>
              <a:rPr lang="en-US" sz="2000" dirty="0"/>
              <a:t> Doeth</a:t>
            </a:r>
          </a:p>
          <a:p>
            <a:endParaRPr lang="en-US" sz="2000" dirty="0"/>
          </a:p>
          <a:p>
            <a:pPr algn="ctr"/>
            <a:r>
              <a:rPr lang="en-US" sz="2000" i="1" dirty="0"/>
              <a:t>Top Tips!</a:t>
            </a:r>
          </a:p>
        </p:txBody>
      </p:sp>
      <p:sp>
        <p:nvSpPr>
          <p:cNvPr id="4" name="Rounded Rectangle 3">
            <a:extLst>
              <a:ext uri="{FF2B5EF4-FFF2-40B4-BE49-F238E27FC236}">
                <a16:creationId xmlns:a16="http://schemas.microsoft.com/office/drawing/2014/main" id="{22933021-94BF-AF4F-AE4E-6E237985B85C}"/>
              </a:ext>
            </a:extLst>
          </p:cNvPr>
          <p:cNvSpPr/>
          <p:nvPr/>
        </p:nvSpPr>
        <p:spPr>
          <a:xfrm>
            <a:off x="9296672" y="140383"/>
            <a:ext cx="2707539" cy="165458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a:t>Perthnasol</a:t>
            </a:r>
            <a:endParaRPr lang="en-US" dirty="0"/>
          </a:p>
          <a:p>
            <a:pPr algn="ctr"/>
            <a:r>
              <a:rPr lang="en-US" i="1" dirty="0"/>
              <a:t>Relevant evidence</a:t>
            </a:r>
          </a:p>
        </p:txBody>
      </p:sp>
      <p:sp>
        <p:nvSpPr>
          <p:cNvPr id="8" name="Rounded Rectangle 7">
            <a:extLst>
              <a:ext uri="{FF2B5EF4-FFF2-40B4-BE49-F238E27FC236}">
                <a16:creationId xmlns:a16="http://schemas.microsoft.com/office/drawing/2014/main" id="{DF807347-21D5-4E44-8224-1A00D9E5EEA6}"/>
              </a:ext>
            </a:extLst>
          </p:cNvPr>
          <p:cNvSpPr/>
          <p:nvPr/>
        </p:nvSpPr>
        <p:spPr>
          <a:xfrm>
            <a:off x="6430179" y="140383"/>
            <a:ext cx="2733699" cy="171927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a:t>Digon</a:t>
            </a:r>
            <a:r>
              <a:rPr lang="en-US" dirty="0"/>
              <a:t> </a:t>
            </a:r>
            <a:r>
              <a:rPr lang="en-US" dirty="0" err="1"/>
              <a:t>ond</a:t>
            </a:r>
            <a:r>
              <a:rPr lang="en-US" dirty="0"/>
              <a:t> dim </a:t>
            </a:r>
            <a:r>
              <a:rPr lang="en-US" dirty="0" err="1"/>
              <a:t>gormod</a:t>
            </a:r>
            <a:r>
              <a:rPr lang="en-US" dirty="0"/>
              <a:t>.</a:t>
            </a:r>
          </a:p>
          <a:p>
            <a:pPr algn="ctr"/>
            <a:r>
              <a:rPr lang="en-US" i="1" dirty="0"/>
              <a:t>Enough evidence but try not to overload.</a:t>
            </a:r>
          </a:p>
        </p:txBody>
      </p:sp>
      <p:sp>
        <p:nvSpPr>
          <p:cNvPr id="9" name="Rounded Rectangle 8">
            <a:extLst>
              <a:ext uri="{FF2B5EF4-FFF2-40B4-BE49-F238E27FC236}">
                <a16:creationId xmlns:a16="http://schemas.microsoft.com/office/drawing/2014/main" id="{FE954BF8-7F66-E841-B00E-7232C10E6782}"/>
              </a:ext>
            </a:extLst>
          </p:cNvPr>
          <p:cNvSpPr/>
          <p:nvPr/>
        </p:nvSpPr>
        <p:spPr>
          <a:xfrm>
            <a:off x="4822443" y="1919940"/>
            <a:ext cx="3215472" cy="139637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i="1" dirty="0"/>
              <a:t>Choose evidence carefully:</a:t>
            </a:r>
          </a:p>
          <a:p>
            <a:pPr algn="ctr"/>
            <a:r>
              <a:rPr lang="en-US" i="1" dirty="0"/>
              <a:t>Is it relevant?</a:t>
            </a:r>
          </a:p>
          <a:p>
            <a:pPr algn="ctr"/>
            <a:r>
              <a:rPr lang="en-US" i="1" dirty="0"/>
              <a:t>Is it appropriate?</a:t>
            </a:r>
          </a:p>
          <a:p>
            <a:pPr algn="ctr"/>
            <a:r>
              <a:rPr lang="en-US" i="1" dirty="0"/>
              <a:t>What does it show?</a:t>
            </a:r>
          </a:p>
          <a:p>
            <a:pPr algn="ctr"/>
            <a:r>
              <a:rPr lang="en-US" i="1" dirty="0"/>
              <a:t>Why is it there?</a:t>
            </a:r>
          </a:p>
        </p:txBody>
      </p:sp>
      <p:sp>
        <p:nvSpPr>
          <p:cNvPr id="10" name="Rounded Rectangle 9">
            <a:extLst>
              <a:ext uri="{FF2B5EF4-FFF2-40B4-BE49-F238E27FC236}">
                <a16:creationId xmlns:a16="http://schemas.microsoft.com/office/drawing/2014/main" id="{1A8A7EA4-9875-6042-BF69-D9A24765FA07}"/>
              </a:ext>
            </a:extLst>
          </p:cNvPr>
          <p:cNvSpPr/>
          <p:nvPr/>
        </p:nvSpPr>
        <p:spPr>
          <a:xfrm>
            <a:off x="320321" y="3518791"/>
            <a:ext cx="8081326" cy="242715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Gall </a:t>
            </a:r>
            <a:r>
              <a:rPr lang="en-US" dirty="0" err="1"/>
              <a:t>ffilm</a:t>
            </a:r>
            <a:r>
              <a:rPr lang="en-US" dirty="0"/>
              <a:t> o </a:t>
            </a:r>
            <a:r>
              <a:rPr lang="en-US" dirty="0" err="1"/>
              <a:t>wers</a:t>
            </a:r>
            <a:r>
              <a:rPr lang="en-US" dirty="0"/>
              <a:t> (</a:t>
            </a:r>
            <a:r>
              <a:rPr lang="en-US" dirty="0" err="1"/>
              <a:t>meicro-ddysgu</a:t>
            </a:r>
            <a:r>
              <a:rPr lang="en-US" dirty="0"/>
              <a:t>) </a:t>
            </a:r>
            <a:r>
              <a:rPr lang="en-US" dirty="0" err="1"/>
              <a:t>arddangos</a:t>
            </a:r>
            <a:r>
              <a:rPr lang="en-US" dirty="0"/>
              <a:t> </a:t>
            </a:r>
            <a:r>
              <a:rPr lang="en-US" dirty="0" err="1"/>
              <a:t>mwy</a:t>
            </a:r>
            <a:r>
              <a:rPr lang="en-US" dirty="0"/>
              <a:t> nag un </a:t>
            </a:r>
            <a:r>
              <a:rPr lang="en-US" dirty="0" err="1"/>
              <a:t>sgil</a:t>
            </a:r>
            <a:r>
              <a:rPr lang="en-US" dirty="0"/>
              <a:t>, </a:t>
            </a:r>
            <a:r>
              <a:rPr lang="en-US" dirty="0" err="1"/>
              <a:t>e.e</a:t>
            </a:r>
            <a:r>
              <a:rPr lang="en-US" dirty="0"/>
              <a:t>. </a:t>
            </a:r>
            <a:r>
              <a:rPr lang="en-US" dirty="0" err="1"/>
              <a:t>Llafar</a:t>
            </a:r>
            <a:r>
              <a:rPr lang="en-US" dirty="0"/>
              <a:t>, </a:t>
            </a:r>
            <a:r>
              <a:rPr lang="en-US" dirty="0" err="1"/>
              <a:t>Gwrando</a:t>
            </a:r>
            <a:r>
              <a:rPr lang="en-US" dirty="0"/>
              <a:t> a </a:t>
            </a:r>
            <a:r>
              <a:rPr lang="en-US" dirty="0" err="1"/>
              <a:t>Darllen</a:t>
            </a:r>
            <a:r>
              <a:rPr lang="en-US" dirty="0"/>
              <a:t>.</a:t>
            </a:r>
          </a:p>
          <a:p>
            <a:pPr algn="ctr"/>
            <a:r>
              <a:rPr lang="en-US" b="1" u="sng" dirty="0"/>
              <a:t>Dim </a:t>
            </a:r>
            <a:r>
              <a:rPr lang="en-US" b="1" u="sng" dirty="0" err="1"/>
              <a:t>ond</a:t>
            </a:r>
            <a:r>
              <a:rPr lang="en-US" b="1" u="sng" dirty="0"/>
              <a:t> un </a:t>
            </a:r>
            <a:r>
              <a:rPr lang="en-US" b="1" u="sng" dirty="0" err="1"/>
              <a:t>waith</a:t>
            </a:r>
            <a:r>
              <a:rPr lang="en-US" b="1" u="sng" dirty="0"/>
              <a:t> </a:t>
            </a:r>
            <a:r>
              <a:rPr lang="en-US" b="1" u="sng" dirty="0" err="1"/>
              <a:t>bydd</a:t>
            </a:r>
            <a:r>
              <a:rPr lang="en-US" b="1" u="sng" dirty="0"/>
              <a:t> </a:t>
            </a:r>
            <a:r>
              <a:rPr lang="en-US" b="1" u="sng" dirty="0" err="1"/>
              <a:t>angen</a:t>
            </a:r>
            <a:r>
              <a:rPr lang="en-US" b="1" u="sng" dirty="0"/>
              <a:t> </a:t>
            </a:r>
            <a:r>
              <a:rPr lang="en-US" b="1" u="sng" dirty="0" err="1"/>
              <a:t>uwchlwytho’r</a:t>
            </a:r>
            <a:r>
              <a:rPr lang="en-US" b="1" u="sng" dirty="0"/>
              <a:t> </a:t>
            </a:r>
            <a:r>
              <a:rPr lang="en-US" b="1" u="sng" dirty="0" err="1"/>
              <a:t>ffilm</a:t>
            </a:r>
            <a:r>
              <a:rPr lang="en-US" dirty="0"/>
              <a:t>  - </a:t>
            </a:r>
            <a:r>
              <a:rPr lang="en-US" dirty="0" err="1"/>
              <a:t>rhowch</a:t>
            </a:r>
            <a:r>
              <a:rPr lang="en-US" dirty="0"/>
              <a:t> </a:t>
            </a:r>
            <a:r>
              <a:rPr lang="en-US" dirty="0" err="1"/>
              <a:t>gyfarwyddiadau</a:t>
            </a:r>
            <a:r>
              <a:rPr lang="en-US" dirty="0"/>
              <a:t>  </a:t>
            </a:r>
            <a:r>
              <a:rPr lang="en-US" dirty="0" err="1"/>
              <a:t>manwl</a:t>
            </a:r>
            <a:r>
              <a:rPr lang="en-US" dirty="0"/>
              <a:t> </a:t>
            </a:r>
            <a:r>
              <a:rPr lang="en-US" dirty="0" err="1"/>
              <a:t>yn</a:t>
            </a:r>
            <a:r>
              <a:rPr lang="en-US" dirty="0"/>
              <a:t> y </a:t>
            </a:r>
            <a:r>
              <a:rPr lang="en-US" dirty="0" err="1"/>
              <a:t>daflen</a:t>
            </a:r>
            <a:r>
              <a:rPr lang="en-US" dirty="0"/>
              <a:t> </a:t>
            </a:r>
            <a:r>
              <a:rPr lang="en-US" dirty="0" err="1"/>
              <a:t>gyflwyno</a:t>
            </a:r>
            <a:r>
              <a:rPr lang="en-US" dirty="0"/>
              <a:t> </a:t>
            </a:r>
            <a:r>
              <a:rPr lang="en-US" dirty="0" err="1"/>
              <a:t>yn</a:t>
            </a:r>
            <a:r>
              <a:rPr lang="en-US" dirty="0"/>
              <a:t> </a:t>
            </a:r>
            <a:r>
              <a:rPr lang="en-US" dirty="0" err="1"/>
              <a:t>esbonio</a:t>
            </a:r>
            <a:r>
              <a:rPr lang="en-US" dirty="0"/>
              <a:t> </a:t>
            </a:r>
            <a:r>
              <a:rPr lang="en-US" dirty="0" err="1"/>
              <a:t>ble</a:t>
            </a:r>
            <a:r>
              <a:rPr lang="en-US" dirty="0"/>
              <a:t> </a:t>
            </a:r>
            <a:r>
              <a:rPr lang="en-US" dirty="0" err="1"/>
              <a:t>mae’r</a:t>
            </a:r>
            <a:r>
              <a:rPr lang="en-US" dirty="0"/>
              <a:t> </a:t>
            </a:r>
            <a:r>
              <a:rPr lang="en-US" dirty="0" err="1"/>
              <a:t>ffilm</a:t>
            </a:r>
            <a:r>
              <a:rPr lang="en-US" dirty="0"/>
              <a:t> .</a:t>
            </a:r>
          </a:p>
          <a:p>
            <a:pPr algn="ctr"/>
            <a:endParaRPr lang="en-US" dirty="0"/>
          </a:p>
          <a:p>
            <a:pPr algn="ctr"/>
            <a:r>
              <a:rPr lang="en-US" i="1" dirty="0"/>
              <a:t>Film of micro lesson – could evidence more than one skill, e.g. speaking, listening and reading</a:t>
            </a:r>
          </a:p>
          <a:p>
            <a:pPr algn="ctr"/>
            <a:r>
              <a:rPr lang="en-US" b="1" i="1" u="sng" dirty="0"/>
              <a:t>Only upload once: </a:t>
            </a:r>
            <a:r>
              <a:rPr lang="en-US" i="1" dirty="0"/>
              <a:t>make clear in the introduction where you’ve uploaded the micro lesson.</a:t>
            </a:r>
          </a:p>
        </p:txBody>
      </p:sp>
      <p:sp>
        <p:nvSpPr>
          <p:cNvPr id="11" name="Rounded Rectangle 10">
            <a:extLst>
              <a:ext uri="{FF2B5EF4-FFF2-40B4-BE49-F238E27FC236}">
                <a16:creationId xmlns:a16="http://schemas.microsoft.com/office/drawing/2014/main" id="{26603580-A5E7-A549-9224-EB32B12E7B8B}"/>
              </a:ext>
            </a:extLst>
          </p:cNvPr>
          <p:cNvSpPr/>
          <p:nvPr/>
        </p:nvSpPr>
        <p:spPr>
          <a:xfrm>
            <a:off x="3081913" y="68324"/>
            <a:ext cx="3215472" cy="179133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Mae </a:t>
            </a:r>
            <a:r>
              <a:rPr lang="en-US" dirty="0" err="1"/>
              <a:t>i’r</a:t>
            </a:r>
            <a:r>
              <a:rPr lang="en-US" dirty="0"/>
              <a:t> portfolio </a:t>
            </a:r>
            <a:r>
              <a:rPr lang="en-US" dirty="0" err="1"/>
              <a:t>eich</a:t>
            </a:r>
            <a:r>
              <a:rPr lang="en-US" dirty="0"/>
              <a:t> </a:t>
            </a:r>
            <a:r>
              <a:rPr lang="en-US" dirty="0" err="1"/>
              <a:t>dangos</a:t>
            </a:r>
            <a:r>
              <a:rPr lang="en-US" dirty="0"/>
              <a:t> </a:t>
            </a:r>
            <a:r>
              <a:rPr lang="en-US" dirty="0" err="1"/>
              <a:t>ar</a:t>
            </a:r>
            <a:r>
              <a:rPr lang="en-US" dirty="0"/>
              <a:t> </a:t>
            </a:r>
            <a:r>
              <a:rPr lang="en-US" dirty="0" err="1"/>
              <a:t>eich</a:t>
            </a:r>
            <a:r>
              <a:rPr lang="en-US" dirty="0"/>
              <a:t> </a:t>
            </a:r>
            <a:r>
              <a:rPr lang="en-US" dirty="0" err="1"/>
              <a:t>gorau</a:t>
            </a:r>
            <a:r>
              <a:rPr lang="en-US" dirty="0"/>
              <a:t>.</a:t>
            </a:r>
          </a:p>
          <a:p>
            <a:pPr algn="ctr"/>
            <a:r>
              <a:rPr lang="en-US" i="1" dirty="0"/>
              <a:t>Your portfolio is your showcase: choose your best bits.</a:t>
            </a:r>
          </a:p>
        </p:txBody>
      </p:sp>
      <p:sp>
        <p:nvSpPr>
          <p:cNvPr id="12" name="Rounded Rectangle 11">
            <a:extLst>
              <a:ext uri="{FF2B5EF4-FFF2-40B4-BE49-F238E27FC236}">
                <a16:creationId xmlns:a16="http://schemas.microsoft.com/office/drawing/2014/main" id="{697B30C1-2C70-4443-8F64-76A891ED6139}"/>
              </a:ext>
            </a:extLst>
          </p:cNvPr>
          <p:cNvSpPr/>
          <p:nvPr/>
        </p:nvSpPr>
        <p:spPr>
          <a:xfrm>
            <a:off x="8876657" y="2618125"/>
            <a:ext cx="2840333" cy="293636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a:t>Mae’n</a:t>
            </a:r>
            <a:r>
              <a:rPr lang="en-US" dirty="0"/>
              <a:t> haws </a:t>
            </a:r>
            <a:r>
              <a:rPr lang="en-US" dirty="0" err="1"/>
              <a:t>chwynnu</a:t>
            </a:r>
            <a:r>
              <a:rPr lang="en-US" dirty="0"/>
              <a:t> </a:t>
            </a:r>
            <a:r>
              <a:rPr lang="en-US" dirty="0" err="1"/>
              <a:t>na</a:t>
            </a:r>
            <a:r>
              <a:rPr lang="en-US" dirty="0"/>
              <a:t> </a:t>
            </a:r>
            <a:r>
              <a:rPr lang="en-US" dirty="0" err="1"/>
              <a:t>chasglu</a:t>
            </a:r>
            <a:r>
              <a:rPr lang="en-US" dirty="0"/>
              <a:t> </a:t>
            </a:r>
            <a:r>
              <a:rPr lang="en-US" dirty="0" err="1"/>
              <a:t>o’r</a:t>
            </a:r>
            <a:r>
              <a:rPr lang="en-US" dirty="0"/>
              <a:t> </a:t>
            </a:r>
            <a:r>
              <a:rPr lang="en-US" dirty="0" err="1"/>
              <a:t>newydd</a:t>
            </a:r>
            <a:r>
              <a:rPr lang="en-US" dirty="0"/>
              <a:t>.</a:t>
            </a:r>
          </a:p>
          <a:p>
            <a:pPr algn="ctr"/>
            <a:endParaRPr lang="en-US" dirty="0"/>
          </a:p>
          <a:p>
            <a:pPr algn="ctr"/>
            <a:r>
              <a:rPr lang="en-US" i="1" dirty="0"/>
              <a:t>It’s easier to sort a full desktop file than to collect evidence from new before the deadline.</a:t>
            </a:r>
          </a:p>
        </p:txBody>
      </p:sp>
      <p:sp>
        <p:nvSpPr>
          <p:cNvPr id="14" name="Rounded Rectangle 13">
            <a:extLst>
              <a:ext uri="{FF2B5EF4-FFF2-40B4-BE49-F238E27FC236}">
                <a16:creationId xmlns:a16="http://schemas.microsoft.com/office/drawing/2014/main" id="{68B46D64-EA5A-0042-8BBC-935F8CDE6B58}"/>
              </a:ext>
            </a:extLst>
          </p:cNvPr>
          <p:cNvSpPr/>
          <p:nvPr/>
        </p:nvSpPr>
        <p:spPr>
          <a:xfrm>
            <a:off x="281354" y="1974378"/>
            <a:ext cx="4079630" cy="139637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a:t>Dewiswch</a:t>
            </a:r>
            <a:r>
              <a:rPr lang="en-US" dirty="0"/>
              <a:t> y </a:t>
            </a:r>
            <a:r>
              <a:rPr lang="en-US" dirty="0" err="1"/>
              <a:t>dystiolaeth</a:t>
            </a:r>
            <a:r>
              <a:rPr lang="en-US" dirty="0"/>
              <a:t> </a:t>
            </a:r>
            <a:r>
              <a:rPr lang="en-US" dirty="0" err="1"/>
              <a:t>yn</a:t>
            </a:r>
            <a:r>
              <a:rPr lang="en-US" dirty="0"/>
              <a:t> </a:t>
            </a:r>
            <a:r>
              <a:rPr lang="en-US" dirty="0" err="1"/>
              <a:t>ofalus</a:t>
            </a:r>
            <a:r>
              <a:rPr lang="en-US" dirty="0"/>
              <a:t>:</a:t>
            </a:r>
          </a:p>
          <a:p>
            <a:pPr algn="ctr"/>
            <a:r>
              <a:rPr lang="en-US" dirty="0" err="1"/>
              <a:t>Ydy’n</a:t>
            </a:r>
            <a:r>
              <a:rPr lang="en-US" dirty="0"/>
              <a:t> </a:t>
            </a:r>
            <a:r>
              <a:rPr lang="en-US" dirty="0" err="1"/>
              <a:t>berthnasol</a:t>
            </a:r>
            <a:r>
              <a:rPr lang="en-US" dirty="0"/>
              <a:t>?</a:t>
            </a:r>
          </a:p>
          <a:p>
            <a:pPr algn="ctr"/>
            <a:r>
              <a:rPr lang="en-US" dirty="0" err="1"/>
              <a:t>Ydy’n</a:t>
            </a:r>
            <a:r>
              <a:rPr lang="en-US" dirty="0"/>
              <a:t> </a:t>
            </a:r>
            <a:r>
              <a:rPr lang="en-US" dirty="0" err="1"/>
              <a:t>addas</a:t>
            </a:r>
            <a:r>
              <a:rPr lang="en-US" dirty="0"/>
              <a:t>?</a:t>
            </a:r>
          </a:p>
          <a:p>
            <a:pPr algn="ctr"/>
            <a:r>
              <a:rPr lang="en-US" dirty="0"/>
              <a:t>Beth </a:t>
            </a:r>
            <a:r>
              <a:rPr lang="en-US" dirty="0" err="1"/>
              <a:t>mae’n</a:t>
            </a:r>
            <a:r>
              <a:rPr lang="en-US" dirty="0"/>
              <a:t> </a:t>
            </a:r>
            <a:r>
              <a:rPr lang="en-US" dirty="0" err="1"/>
              <a:t>ddangos</a:t>
            </a:r>
            <a:r>
              <a:rPr lang="en-US" dirty="0"/>
              <a:t>?</a:t>
            </a:r>
          </a:p>
          <a:p>
            <a:pPr algn="ctr"/>
            <a:r>
              <a:rPr lang="en-US" dirty="0"/>
              <a:t>Pam bod y </a:t>
            </a:r>
            <a:r>
              <a:rPr lang="en-US" dirty="0" err="1"/>
              <a:t>dystiolaeth</a:t>
            </a:r>
            <a:r>
              <a:rPr lang="en-US" dirty="0"/>
              <a:t> </a:t>
            </a:r>
            <a:r>
              <a:rPr lang="en-US" dirty="0" err="1"/>
              <a:t>yno</a:t>
            </a:r>
            <a:r>
              <a:rPr lang="en-US" dirty="0"/>
              <a:t>?</a:t>
            </a:r>
          </a:p>
        </p:txBody>
      </p:sp>
    </p:spTree>
    <p:extLst>
      <p:ext uri="{BB962C8B-B14F-4D97-AF65-F5344CB8AC3E}">
        <p14:creationId xmlns:p14="http://schemas.microsoft.com/office/powerpoint/2010/main" val="35775355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533376-2B69-C840-BF79-1904041A1B94}"/>
              </a:ext>
            </a:extLst>
          </p:cNvPr>
          <p:cNvSpPr txBox="1">
            <a:spLocks/>
          </p:cNvSpPr>
          <p:nvPr/>
        </p:nvSpPr>
        <p:spPr>
          <a:xfrm>
            <a:off x="271017" y="1470992"/>
            <a:ext cx="5824983" cy="4281054"/>
          </a:xfrm>
          <a:prstGeom prst="rect">
            <a:avLst/>
          </a:prstGeom>
          <a:solidFill>
            <a:schemeClr val="accent1">
              <a:lumMod val="20000"/>
              <a:lumOff val="80000"/>
            </a:schemeClr>
          </a:solidFill>
          <a:ln w="57150">
            <a:solidFill>
              <a:schemeClr val="accent1"/>
            </a:solidFill>
          </a:ln>
        </p:spPr>
        <p:txBody>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r>
              <a:rPr lang="en-US" sz="2400" dirty="0">
                <a:solidFill>
                  <a:schemeClr val="tx1"/>
                </a:solidFill>
              </a:rPr>
              <a:t>Does dim </a:t>
            </a:r>
            <a:r>
              <a:rPr lang="en-US" sz="2400" dirty="0" err="1">
                <a:solidFill>
                  <a:schemeClr val="tx1"/>
                </a:solidFill>
              </a:rPr>
              <a:t>modd</a:t>
            </a:r>
            <a:r>
              <a:rPr lang="en-US" sz="2400" dirty="0">
                <a:solidFill>
                  <a:schemeClr val="tx1"/>
                </a:solidFill>
              </a:rPr>
              <a:t> </a:t>
            </a:r>
            <a:r>
              <a:rPr lang="en-US" sz="2400" dirty="0" err="1">
                <a:solidFill>
                  <a:schemeClr val="tx1"/>
                </a:solidFill>
              </a:rPr>
              <a:t>pasio</a:t>
            </a:r>
            <a:r>
              <a:rPr lang="en-US" sz="2400" dirty="0">
                <a:solidFill>
                  <a:schemeClr val="tx1"/>
                </a:solidFill>
              </a:rPr>
              <a:t> / </a:t>
            </a:r>
            <a:r>
              <a:rPr lang="en-US" sz="2400" dirty="0" err="1">
                <a:solidFill>
                  <a:schemeClr val="tx1"/>
                </a:solidFill>
              </a:rPr>
              <a:t>methu</a:t>
            </a:r>
            <a:r>
              <a:rPr lang="en-US" sz="2400" dirty="0">
                <a:solidFill>
                  <a:schemeClr val="tx1"/>
                </a:solidFill>
              </a:rPr>
              <a:t> y </a:t>
            </a:r>
            <a:r>
              <a:rPr lang="en-US" sz="2400" dirty="0" err="1">
                <a:solidFill>
                  <a:schemeClr val="tx1"/>
                </a:solidFill>
              </a:rPr>
              <a:t>Fframwaith</a:t>
            </a:r>
            <a:r>
              <a:rPr lang="en-US" sz="2400" dirty="0">
                <a:solidFill>
                  <a:schemeClr val="tx1"/>
                </a:solidFill>
              </a:rPr>
              <a:t>.  </a:t>
            </a:r>
            <a:r>
              <a:rPr lang="en-US" sz="2400" dirty="0" err="1">
                <a:solidFill>
                  <a:schemeClr val="tx1"/>
                </a:solidFill>
              </a:rPr>
              <a:t>Nid</a:t>
            </a:r>
            <a:r>
              <a:rPr lang="en-US" sz="2400" dirty="0">
                <a:solidFill>
                  <a:schemeClr val="tx1"/>
                </a:solidFill>
              </a:rPr>
              <a:t> </a:t>
            </a:r>
            <a:r>
              <a:rPr lang="en-US" sz="2400" dirty="0" err="1">
                <a:solidFill>
                  <a:schemeClr val="tx1"/>
                </a:solidFill>
              </a:rPr>
              <a:t>arholiad</a:t>
            </a:r>
            <a:r>
              <a:rPr lang="en-US" sz="2400" dirty="0">
                <a:solidFill>
                  <a:schemeClr val="tx1"/>
                </a:solidFill>
              </a:rPr>
              <a:t>, </a:t>
            </a:r>
            <a:r>
              <a:rPr lang="en-US" sz="2400" dirty="0" err="1">
                <a:solidFill>
                  <a:schemeClr val="tx1"/>
                </a:solidFill>
              </a:rPr>
              <a:t>aseiniad</a:t>
            </a:r>
            <a:r>
              <a:rPr lang="en-US" sz="2400" dirty="0">
                <a:solidFill>
                  <a:schemeClr val="tx1"/>
                </a:solidFill>
              </a:rPr>
              <a:t> </a:t>
            </a:r>
            <a:r>
              <a:rPr lang="en-US" sz="2400" dirty="0" err="1">
                <a:solidFill>
                  <a:schemeClr val="tx1"/>
                </a:solidFill>
              </a:rPr>
              <a:t>na</a:t>
            </a:r>
            <a:r>
              <a:rPr lang="en-US" sz="2400" dirty="0">
                <a:solidFill>
                  <a:schemeClr val="tx1"/>
                </a:solidFill>
              </a:rPr>
              <a:t> </a:t>
            </a:r>
            <a:r>
              <a:rPr lang="en-US" sz="2400" dirty="0" err="1">
                <a:solidFill>
                  <a:schemeClr val="tx1"/>
                </a:solidFill>
              </a:rPr>
              <a:t>phrawf</a:t>
            </a:r>
            <a:r>
              <a:rPr lang="en-US" sz="2400" dirty="0">
                <a:solidFill>
                  <a:schemeClr val="tx1"/>
                </a:solidFill>
              </a:rPr>
              <a:t> </a:t>
            </a:r>
            <a:r>
              <a:rPr lang="en-US" sz="2400" dirty="0" err="1">
                <a:solidFill>
                  <a:schemeClr val="tx1"/>
                </a:solidFill>
              </a:rPr>
              <a:t>yw’r</a:t>
            </a:r>
            <a:r>
              <a:rPr lang="en-US" sz="2400" dirty="0">
                <a:solidFill>
                  <a:schemeClr val="tx1"/>
                </a:solidFill>
              </a:rPr>
              <a:t> </a:t>
            </a:r>
            <a:r>
              <a:rPr lang="en-US" sz="2400" dirty="0" err="1">
                <a:solidFill>
                  <a:schemeClr val="tx1"/>
                </a:solidFill>
              </a:rPr>
              <a:t>portffolio</a:t>
            </a:r>
            <a:r>
              <a:rPr lang="en-US" sz="2400" dirty="0">
                <a:solidFill>
                  <a:schemeClr val="tx1"/>
                </a:solidFill>
              </a:rPr>
              <a:t>.  </a:t>
            </a:r>
          </a:p>
          <a:p>
            <a:r>
              <a:rPr lang="en-US" sz="2400" dirty="0" err="1">
                <a:solidFill>
                  <a:schemeClr val="tx1"/>
                </a:solidFill>
              </a:rPr>
              <a:t>Disgwylir</a:t>
            </a:r>
            <a:r>
              <a:rPr lang="en-US" sz="2400" dirty="0">
                <a:solidFill>
                  <a:schemeClr val="tx1"/>
                </a:solidFill>
              </a:rPr>
              <a:t> </a:t>
            </a:r>
            <a:r>
              <a:rPr lang="en-US" sz="2400" dirty="0" err="1">
                <a:solidFill>
                  <a:schemeClr val="tx1"/>
                </a:solidFill>
              </a:rPr>
              <a:t>i</a:t>
            </a:r>
            <a:r>
              <a:rPr lang="en-US" sz="2400" dirty="0">
                <a:solidFill>
                  <a:schemeClr val="tx1"/>
                </a:solidFill>
              </a:rPr>
              <a:t> bob </a:t>
            </a:r>
            <a:r>
              <a:rPr lang="en-US" sz="2400" dirty="0" err="1">
                <a:solidFill>
                  <a:schemeClr val="tx1"/>
                </a:solidFill>
              </a:rPr>
              <a:t>myfyriwr</a:t>
            </a:r>
            <a:r>
              <a:rPr lang="en-US" sz="2400" dirty="0">
                <a:solidFill>
                  <a:schemeClr val="tx1"/>
                </a:solidFill>
              </a:rPr>
              <a:t> </a:t>
            </a:r>
            <a:r>
              <a:rPr lang="en-US" sz="2400" dirty="0" err="1">
                <a:solidFill>
                  <a:schemeClr val="tx1"/>
                </a:solidFill>
              </a:rPr>
              <a:t>sy’n</a:t>
            </a:r>
            <a:r>
              <a:rPr lang="en-US" sz="2400" dirty="0">
                <a:solidFill>
                  <a:schemeClr val="tx1"/>
                </a:solidFill>
              </a:rPr>
              <a:t> </a:t>
            </a:r>
            <a:r>
              <a:rPr lang="en-US" sz="2400" dirty="0" err="1">
                <a:solidFill>
                  <a:schemeClr val="tx1"/>
                </a:solidFill>
              </a:rPr>
              <a:t>graddio</a:t>
            </a:r>
            <a:r>
              <a:rPr lang="en-US" sz="2400" dirty="0">
                <a:solidFill>
                  <a:schemeClr val="tx1"/>
                </a:solidFill>
              </a:rPr>
              <a:t> </a:t>
            </a:r>
            <a:r>
              <a:rPr lang="en-US" sz="2400" dirty="0" err="1">
                <a:solidFill>
                  <a:schemeClr val="tx1"/>
                </a:solidFill>
              </a:rPr>
              <a:t>gyda</a:t>
            </a:r>
            <a:r>
              <a:rPr lang="en-US" sz="2400" dirty="0">
                <a:solidFill>
                  <a:schemeClr val="tx1"/>
                </a:solidFill>
              </a:rPr>
              <a:t> SAC </a:t>
            </a:r>
            <a:r>
              <a:rPr lang="en-US" sz="2400" dirty="0" err="1">
                <a:solidFill>
                  <a:schemeClr val="tx1"/>
                </a:solidFill>
              </a:rPr>
              <a:t>gael</a:t>
            </a:r>
            <a:r>
              <a:rPr lang="en-US" sz="2400" dirty="0">
                <a:solidFill>
                  <a:schemeClr val="tx1"/>
                </a:solidFill>
              </a:rPr>
              <a:t> </a:t>
            </a:r>
            <a:r>
              <a:rPr lang="en-US" sz="2400" dirty="0" err="1">
                <a:solidFill>
                  <a:schemeClr val="tx1"/>
                </a:solidFill>
              </a:rPr>
              <a:t>lefelau’r</a:t>
            </a:r>
            <a:r>
              <a:rPr lang="en-US" sz="2400" dirty="0">
                <a:solidFill>
                  <a:schemeClr val="tx1"/>
                </a:solidFill>
              </a:rPr>
              <a:t> </a:t>
            </a:r>
            <a:r>
              <a:rPr lang="en-US" sz="2400" dirty="0" err="1">
                <a:solidFill>
                  <a:schemeClr val="tx1"/>
                </a:solidFill>
              </a:rPr>
              <a:t>Fframwaith</a:t>
            </a:r>
            <a:r>
              <a:rPr lang="en-US" sz="2400" dirty="0">
                <a:solidFill>
                  <a:schemeClr val="tx1"/>
                </a:solidFill>
              </a:rPr>
              <a:t> </a:t>
            </a:r>
            <a:r>
              <a:rPr lang="en-US" sz="2400" dirty="0" err="1">
                <a:solidFill>
                  <a:schemeClr val="tx1"/>
                </a:solidFill>
              </a:rPr>
              <a:t>ar</a:t>
            </a:r>
            <a:r>
              <a:rPr lang="en-US" sz="2400" dirty="0">
                <a:solidFill>
                  <a:schemeClr val="tx1"/>
                </a:solidFill>
              </a:rPr>
              <a:t> </a:t>
            </a:r>
            <a:r>
              <a:rPr lang="en-US" sz="2400" dirty="0" err="1">
                <a:solidFill>
                  <a:schemeClr val="tx1"/>
                </a:solidFill>
              </a:rPr>
              <a:t>eu</a:t>
            </a:r>
            <a:r>
              <a:rPr lang="en-US" sz="2400" dirty="0">
                <a:solidFill>
                  <a:schemeClr val="tx1"/>
                </a:solidFill>
              </a:rPr>
              <a:t> PDP </a:t>
            </a:r>
            <a:r>
              <a:rPr lang="en-US" sz="2400" dirty="0" err="1">
                <a:solidFill>
                  <a:schemeClr val="tx1"/>
                </a:solidFill>
              </a:rPr>
              <a:t>ar</a:t>
            </a:r>
            <a:r>
              <a:rPr lang="en-US" sz="2400" dirty="0">
                <a:solidFill>
                  <a:schemeClr val="tx1"/>
                </a:solidFill>
              </a:rPr>
              <a:t> </a:t>
            </a:r>
            <a:r>
              <a:rPr lang="en-US" sz="2400" dirty="0" err="1">
                <a:solidFill>
                  <a:schemeClr val="tx1"/>
                </a:solidFill>
              </a:rPr>
              <a:t>ddechrau</a:t>
            </a:r>
            <a:r>
              <a:rPr lang="en-US" sz="2400" dirty="0">
                <a:solidFill>
                  <a:schemeClr val="tx1"/>
                </a:solidFill>
              </a:rPr>
              <a:t> </a:t>
            </a:r>
            <a:r>
              <a:rPr lang="en-US" sz="2400" dirty="0" err="1">
                <a:solidFill>
                  <a:schemeClr val="tx1"/>
                </a:solidFill>
              </a:rPr>
              <a:t>eu</a:t>
            </a:r>
            <a:r>
              <a:rPr lang="en-US" sz="2400" dirty="0">
                <a:solidFill>
                  <a:schemeClr val="tx1"/>
                </a:solidFill>
              </a:rPr>
              <a:t> </a:t>
            </a:r>
            <a:r>
              <a:rPr lang="en-US" sz="2400" dirty="0" err="1">
                <a:solidFill>
                  <a:schemeClr val="tx1"/>
                </a:solidFill>
              </a:rPr>
              <a:t>gyrfa</a:t>
            </a:r>
            <a:r>
              <a:rPr lang="en-US" sz="2400" dirty="0">
                <a:solidFill>
                  <a:schemeClr val="tx1"/>
                </a:solidFill>
              </a:rPr>
              <a:t>. </a:t>
            </a:r>
          </a:p>
          <a:p>
            <a:r>
              <a:rPr lang="en-US" sz="2400" dirty="0">
                <a:solidFill>
                  <a:schemeClr val="tx1"/>
                </a:solidFill>
              </a:rPr>
              <a:t>Ni </a:t>
            </a:r>
            <a:r>
              <a:rPr lang="en-US" sz="2400" dirty="0" err="1">
                <a:solidFill>
                  <a:schemeClr val="tx1"/>
                </a:solidFill>
              </a:rPr>
              <a:t>ddylai</a:t>
            </a:r>
            <a:r>
              <a:rPr lang="en-US" sz="2400" dirty="0">
                <a:solidFill>
                  <a:schemeClr val="tx1"/>
                </a:solidFill>
              </a:rPr>
              <a:t> </a:t>
            </a:r>
            <a:r>
              <a:rPr lang="en-US" sz="2400" dirty="0" err="1">
                <a:solidFill>
                  <a:schemeClr val="tx1"/>
                </a:solidFill>
              </a:rPr>
              <a:t>casglu</a:t>
            </a:r>
            <a:r>
              <a:rPr lang="en-US" sz="2400" dirty="0">
                <a:solidFill>
                  <a:schemeClr val="tx1"/>
                </a:solidFill>
              </a:rPr>
              <a:t> </a:t>
            </a:r>
            <a:r>
              <a:rPr lang="en-US" sz="2400" dirty="0" err="1">
                <a:solidFill>
                  <a:schemeClr val="tx1"/>
                </a:solidFill>
              </a:rPr>
              <a:t>tystiolaeth</a:t>
            </a:r>
            <a:r>
              <a:rPr lang="en-US" sz="2400" dirty="0">
                <a:solidFill>
                  <a:schemeClr val="tx1"/>
                </a:solidFill>
              </a:rPr>
              <a:t> </a:t>
            </a:r>
            <a:r>
              <a:rPr lang="en-US" sz="2400" dirty="0" err="1">
                <a:solidFill>
                  <a:schemeClr val="tx1"/>
                </a:solidFill>
              </a:rPr>
              <a:t>fod</a:t>
            </a:r>
            <a:r>
              <a:rPr lang="en-US" sz="2400" dirty="0">
                <a:solidFill>
                  <a:schemeClr val="tx1"/>
                </a:solidFill>
              </a:rPr>
              <a:t> </a:t>
            </a:r>
            <a:r>
              <a:rPr lang="en-US" sz="2400" dirty="0" err="1">
                <a:solidFill>
                  <a:schemeClr val="tx1"/>
                </a:solidFill>
              </a:rPr>
              <a:t>yn</a:t>
            </a:r>
            <a:r>
              <a:rPr lang="en-US" sz="2400" dirty="0">
                <a:solidFill>
                  <a:schemeClr val="tx1"/>
                </a:solidFill>
              </a:rPr>
              <a:t> </a:t>
            </a:r>
            <a:r>
              <a:rPr lang="en-US" sz="2400" dirty="0" err="1">
                <a:solidFill>
                  <a:schemeClr val="tx1"/>
                </a:solidFill>
              </a:rPr>
              <a:t>llawer</a:t>
            </a:r>
            <a:r>
              <a:rPr lang="en-US" sz="2400" dirty="0">
                <a:solidFill>
                  <a:schemeClr val="tx1"/>
                </a:solidFill>
              </a:rPr>
              <a:t> o </a:t>
            </a:r>
            <a:r>
              <a:rPr lang="en-US" sz="2400" dirty="0" err="1">
                <a:solidFill>
                  <a:schemeClr val="tx1"/>
                </a:solidFill>
              </a:rPr>
              <a:t>waith</a:t>
            </a:r>
            <a:r>
              <a:rPr lang="en-US" sz="2400" dirty="0">
                <a:solidFill>
                  <a:schemeClr val="tx1"/>
                </a:solidFill>
              </a:rPr>
              <a:t> </a:t>
            </a:r>
            <a:r>
              <a:rPr lang="en-US" sz="2400" dirty="0" err="1">
                <a:solidFill>
                  <a:schemeClr val="tx1"/>
                </a:solidFill>
              </a:rPr>
              <a:t>ychwanegol</a:t>
            </a:r>
            <a:r>
              <a:rPr lang="en-US" sz="2400" dirty="0">
                <a:solidFill>
                  <a:schemeClr val="tx1"/>
                </a:solidFill>
              </a:rPr>
              <a:t>.  </a:t>
            </a:r>
            <a:r>
              <a:rPr lang="en-US" sz="2400" dirty="0" err="1">
                <a:solidFill>
                  <a:schemeClr val="tx1"/>
                </a:solidFill>
              </a:rPr>
              <a:t>Dylai</a:t>
            </a:r>
            <a:r>
              <a:rPr lang="en-US" sz="2400" dirty="0">
                <a:solidFill>
                  <a:schemeClr val="tx1"/>
                </a:solidFill>
              </a:rPr>
              <a:t> </a:t>
            </a:r>
            <a:r>
              <a:rPr lang="en-US" sz="2400" dirty="0" err="1">
                <a:solidFill>
                  <a:schemeClr val="tx1"/>
                </a:solidFill>
              </a:rPr>
              <a:t>fod</a:t>
            </a:r>
            <a:r>
              <a:rPr lang="en-US" sz="2400" dirty="0">
                <a:solidFill>
                  <a:schemeClr val="tx1"/>
                </a:solidFill>
              </a:rPr>
              <a:t> </a:t>
            </a:r>
            <a:r>
              <a:rPr lang="en-US" sz="2400" dirty="0" err="1">
                <a:solidFill>
                  <a:schemeClr val="tx1"/>
                </a:solidFill>
              </a:rPr>
              <a:t>yn</a:t>
            </a:r>
            <a:r>
              <a:rPr lang="en-US" sz="2400" dirty="0">
                <a:solidFill>
                  <a:schemeClr val="tx1"/>
                </a:solidFill>
              </a:rPr>
              <a:t> </a:t>
            </a:r>
            <a:r>
              <a:rPr lang="en-US" sz="2400" dirty="0" err="1">
                <a:solidFill>
                  <a:schemeClr val="tx1"/>
                </a:solidFill>
              </a:rPr>
              <a:t>rhywbeth</a:t>
            </a:r>
            <a:r>
              <a:rPr lang="en-US" sz="2400" dirty="0">
                <a:solidFill>
                  <a:schemeClr val="tx1"/>
                </a:solidFill>
              </a:rPr>
              <a:t> </a:t>
            </a:r>
            <a:r>
              <a:rPr lang="en-US" sz="2400" dirty="0" err="1">
                <a:solidFill>
                  <a:schemeClr val="tx1"/>
                </a:solidFill>
              </a:rPr>
              <a:t>sy’n</a:t>
            </a:r>
            <a:r>
              <a:rPr lang="en-US" sz="2400" dirty="0">
                <a:solidFill>
                  <a:schemeClr val="tx1"/>
                </a:solidFill>
              </a:rPr>
              <a:t> </a:t>
            </a:r>
            <a:r>
              <a:rPr lang="en-US" sz="2400" dirty="0" err="1">
                <a:solidFill>
                  <a:schemeClr val="tx1"/>
                </a:solidFill>
              </a:rPr>
              <a:t>digwydd</a:t>
            </a:r>
            <a:r>
              <a:rPr lang="en-US" sz="2400" dirty="0">
                <a:solidFill>
                  <a:schemeClr val="tx1"/>
                </a:solidFill>
              </a:rPr>
              <a:t> </a:t>
            </a:r>
            <a:r>
              <a:rPr lang="en-US" sz="2400" dirty="0" err="1">
                <a:solidFill>
                  <a:schemeClr val="tx1"/>
                </a:solidFill>
              </a:rPr>
              <a:t>yn</a:t>
            </a:r>
            <a:r>
              <a:rPr lang="en-US" sz="2400" dirty="0">
                <a:solidFill>
                  <a:schemeClr val="tx1"/>
                </a:solidFill>
              </a:rPr>
              <a:t> </a:t>
            </a:r>
            <a:r>
              <a:rPr lang="en-US" sz="2400" dirty="0" err="1">
                <a:solidFill>
                  <a:schemeClr val="tx1"/>
                </a:solidFill>
              </a:rPr>
              <a:t>naturiol</a:t>
            </a:r>
            <a:r>
              <a:rPr lang="en-US" sz="2400" dirty="0">
                <a:solidFill>
                  <a:schemeClr val="tx1"/>
                </a:solidFill>
              </a:rPr>
              <a:t> </a:t>
            </a:r>
            <a:r>
              <a:rPr lang="en-US" sz="2400" dirty="0" err="1">
                <a:solidFill>
                  <a:schemeClr val="tx1"/>
                </a:solidFill>
              </a:rPr>
              <a:t>yn</a:t>
            </a:r>
            <a:r>
              <a:rPr lang="en-US" sz="2400" dirty="0">
                <a:solidFill>
                  <a:schemeClr val="tx1"/>
                </a:solidFill>
              </a:rPr>
              <a:t> </a:t>
            </a:r>
            <a:r>
              <a:rPr lang="en-US" sz="2400" dirty="0" err="1">
                <a:solidFill>
                  <a:schemeClr val="tx1"/>
                </a:solidFill>
              </a:rPr>
              <a:t>ystod</a:t>
            </a:r>
            <a:r>
              <a:rPr lang="en-US" sz="2400" dirty="0">
                <a:solidFill>
                  <a:schemeClr val="tx1"/>
                </a:solidFill>
              </a:rPr>
              <a:t> y </a:t>
            </a:r>
            <a:r>
              <a:rPr lang="en-US" sz="2400" dirty="0" err="1">
                <a:solidFill>
                  <a:schemeClr val="tx1"/>
                </a:solidFill>
              </a:rPr>
              <a:t>flwyddyn</a:t>
            </a:r>
            <a:r>
              <a:rPr lang="en-US" sz="2400" dirty="0">
                <a:solidFill>
                  <a:schemeClr val="tx1"/>
                </a:solidFill>
              </a:rPr>
              <a:t>.  </a:t>
            </a:r>
          </a:p>
          <a:p>
            <a:pPr marL="0" indent="0">
              <a:buFont typeface="Arial" panose="020B0604020202020204" pitchFamily="34" charset="0"/>
              <a:buNone/>
            </a:pPr>
            <a:endParaRPr lang="en-US" sz="1800" dirty="0"/>
          </a:p>
        </p:txBody>
      </p:sp>
      <p:pic>
        <p:nvPicPr>
          <p:cNvPr id="4" name="Picture 3">
            <a:extLst>
              <a:ext uri="{FF2B5EF4-FFF2-40B4-BE49-F238E27FC236}">
                <a16:creationId xmlns:a16="http://schemas.microsoft.com/office/drawing/2014/main" id="{35D1D0A1-C295-9E4A-B96D-48EE27444D90}"/>
              </a:ext>
            </a:extLst>
          </p:cNvPr>
          <p:cNvPicPr>
            <a:picLocks noChangeAspect="1"/>
          </p:cNvPicPr>
          <p:nvPr/>
        </p:nvPicPr>
        <p:blipFill rotWithShape="1">
          <a:blip r:embed="rId2"/>
          <a:srcRect t="3313"/>
          <a:stretch/>
        </p:blipFill>
        <p:spPr>
          <a:xfrm>
            <a:off x="0" y="5927834"/>
            <a:ext cx="12192000" cy="930166"/>
          </a:xfrm>
          <a:prstGeom prst="rect">
            <a:avLst/>
          </a:prstGeom>
        </p:spPr>
      </p:pic>
      <p:sp>
        <p:nvSpPr>
          <p:cNvPr id="7" name="Content Placeholder 2">
            <a:extLst>
              <a:ext uri="{FF2B5EF4-FFF2-40B4-BE49-F238E27FC236}">
                <a16:creationId xmlns:a16="http://schemas.microsoft.com/office/drawing/2014/main" id="{A7B7A46F-94BC-6B4B-8B76-A98878D6A66D}"/>
              </a:ext>
            </a:extLst>
          </p:cNvPr>
          <p:cNvSpPr txBox="1">
            <a:spLocks/>
          </p:cNvSpPr>
          <p:nvPr/>
        </p:nvSpPr>
        <p:spPr>
          <a:xfrm>
            <a:off x="6307382" y="1451114"/>
            <a:ext cx="5725592" cy="4281054"/>
          </a:xfrm>
          <a:prstGeom prst="rect">
            <a:avLst/>
          </a:prstGeom>
          <a:solidFill>
            <a:schemeClr val="accent1">
              <a:lumMod val="20000"/>
              <a:lumOff val="80000"/>
            </a:schemeClr>
          </a:solidFill>
          <a:ln w="57150">
            <a:solidFill>
              <a:schemeClr val="accent1"/>
            </a:solidFill>
          </a:ln>
        </p:spPr>
        <p:txBody>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r>
              <a:rPr lang="en-US" sz="2200" dirty="0">
                <a:solidFill>
                  <a:schemeClr val="tx1"/>
                </a:solidFill>
              </a:rPr>
              <a:t>You cannot fail / pass the Framework / Portfolio.  This is not an exam, a test or an assignment.</a:t>
            </a:r>
          </a:p>
          <a:p>
            <a:r>
              <a:rPr lang="en-US" sz="2200" dirty="0">
                <a:solidFill>
                  <a:schemeClr val="tx1"/>
                </a:solidFill>
              </a:rPr>
              <a:t>Every student who graduates with a QTS is expected to have the Framework levels on their PLP at the beginning of their teaching career.</a:t>
            </a:r>
          </a:p>
          <a:p>
            <a:r>
              <a:rPr lang="en-US" sz="2200" dirty="0">
                <a:solidFill>
                  <a:schemeClr val="tx1"/>
                </a:solidFill>
              </a:rPr>
              <a:t>Collecting evidence should not be a lot of extra work.  This is something that should happen on a regular basis as part of your professional development.</a:t>
            </a:r>
          </a:p>
        </p:txBody>
      </p:sp>
      <p:sp>
        <p:nvSpPr>
          <p:cNvPr id="8" name="Title 1">
            <a:extLst>
              <a:ext uri="{FF2B5EF4-FFF2-40B4-BE49-F238E27FC236}">
                <a16:creationId xmlns:a16="http://schemas.microsoft.com/office/drawing/2014/main" id="{527C628B-B3C5-1949-B7CA-3FE2F27FA044}"/>
              </a:ext>
            </a:extLst>
          </p:cNvPr>
          <p:cNvSpPr>
            <a:spLocks noGrp="1"/>
          </p:cNvSpPr>
          <p:nvPr>
            <p:ph type="title"/>
          </p:nvPr>
        </p:nvSpPr>
        <p:spPr>
          <a:xfrm>
            <a:off x="1006839" y="203232"/>
            <a:ext cx="10178322" cy="906088"/>
          </a:xfrm>
          <a:solidFill>
            <a:schemeClr val="accent1">
              <a:lumMod val="50000"/>
            </a:schemeClr>
          </a:solidFill>
        </p:spPr>
        <p:txBody>
          <a:bodyPr>
            <a:normAutofit/>
          </a:bodyPr>
          <a:lstStyle/>
          <a:p>
            <a:pPr algn="ctr"/>
            <a:r>
              <a:rPr lang="en-US" sz="4800" b="1" dirty="0" err="1">
                <a:solidFill>
                  <a:schemeClr val="bg1"/>
                </a:solidFill>
              </a:rPr>
              <a:t>Pwysig</a:t>
            </a:r>
            <a:r>
              <a:rPr lang="en-US" sz="4800" b="1" dirty="0">
                <a:solidFill>
                  <a:schemeClr val="bg1"/>
                </a:solidFill>
              </a:rPr>
              <a:t>!   </a:t>
            </a:r>
            <a:r>
              <a:rPr lang="en-US" sz="4800" b="1" i="1" dirty="0">
                <a:solidFill>
                  <a:schemeClr val="bg1"/>
                </a:solidFill>
              </a:rPr>
              <a:t>Important!</a:t>
            </a:r>
          </a:p>
        </p:txBody>
      </p:sp>
    </p:spTree>
    <p:extLst>
      <p:ext uri="{BB962C8B-B14F-4D97-AF65-F5344CB8AC3E}">
        <p14:creationId xmlns:p14="http://schemas.microsoft.com/office/powerpoint/2010/main" val="2871899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7">
                                            <p:txEl>
                                              <p:pRg st="0" end="0"/>
                                            </p:txEl>
                                          </p:spTgt>
                                        </p:tgtEl>
                                        <p:attrNameLst>
                                          <p:attrName>style.visibility</p:attrName>
                                        </p:attrNameLst>
                                      </p:cBhvr>
                                      <p:to>
                                        <p:strVal val="visible"/>
                                      </p:to>
                                    </p:set>
                                    <p:animEffect transition="in" filter="dissolve">
                                      <p:cBhvr>
                                        <p:cTn id="22" dur="500"/>
                                        <p:tgtEl>
                                          <p:spTgt spid="7">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7">
                                            <p:txEl>
                                              <p:pRg st="1" end="1"/>
                                            </p:txEl>
                                          </p:spTgt>
                                        </p:tgtEl>
                                        <p:attrNameLst>
                                          <p:attrName>style.visibility</p:attrName>
                                        </p:attrNameLst>
                                      </p:cBhvr>
                                      <p:to>
                                        <p:strVal val="visible"/>
                                      </p:to>
                                    </p:set>
                                    <p:animEffect transition="in" filter="dissolve">
                                      <p:cBhvr>
                                        <p:cTn id="27" dur="500"/>
                                        <p:tgtEl>
                                          <p:spTgt spid="7">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nodeType="clickEffect">
                                  <p:stCondLst>
                                    <p:cond delay="0"/>
                                  </p:stCondLst>
                                  <p:childTnLst>
                                    <p:set>
                                      <p:cBhvr>
                                        <p:cTn id="31" dur="1" fill="hold">
                                          <p:stCondLst>
                                            <p:cond delay="0"/>
                                          </p:stCondLst>
                                        </p:cTn>
                                        <p:tgtEl>
                                          <p:spTgt spid="7">
                                            <p:txEl>
                                              <p:pRg st="2" end="2"/>
                                            </p:txEl>
                                          </p:spTgt>
                                        </p:tgtEl>
                                        <p:attrNameLst>
                                          <p:attrName>style.visibility</p:attrName>
                                        </p:attrNameLst>
                                      </p:cBhvr>
                                      <p:to>
                                        <p:strVal val="visible"/>
                                      </p:to>
                                    </p:set>
                                    <p:animEffect transition="in" filter="dissolve">
                                      <p:cBhvr>
                                        <p:cTn id="32" dur="500"/>
                                        <p:tgtEl>
                                          <p:spTgt spid="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7DDD7C9-5416-6745-9F52-9BFBAD6F4115}"/>
              </a:ext>
            </a:extLst>
          </p:cNvPr>
          <p:cNvPicPr>
            <a:picLocks noChangeAspect="1"/>
          </p:cNvPicPr>
          <p:nvPr/>
        </p:nvPicPr>
        <p:blipFill rotWithShape="1">
          <a:blip r:embed="rId2"/>
          <a:srcRect t="6497" b="12147"/>
          <a:stretch/>
        </p:blipFill>
        <p:spPr>
          <a:xfrm>
            <a:off x="0" y="6003738"/>
            <a:ext cx="12192000" cy="854262"/>
          </a:xfrm>
          <a:prstGeom prst="rect">
            <a:avLst/>
          </a:prstGeom>
        </p:spPr>
      </p:pic>
      <p:pic>
        <p:nvPicPr>
          <p:cNvPr id="2" name="Picture 1">
            <a:extLst>
              <a:ext uri="{FF2B5EF4-FFF2-40B4-BE49-F238E27FC236}">
                <a16:creationId xmlns:a16="http://schemas.microsoft.com/office/drawing/2014/main" id="{4ECE9C36-0667-D04A-84F6-0593462532D0}"/>
              </a:ext>
            </a:extLst>
          </p:cNvPr>
          <p:cNvPicPr>
            <a:picLocks noChangeAspect="1"/>
          </p:cNvPicPr>
          <p:nvPr/>
        </p:nvPicPr>
        <p:blipFill rotWithShape="1">
          <a:blip r:embed="rId3"/>
          <a:srcRect l="17305" t="27370" r="16434" b="18064"/>
          <a:stretch/>
        </p:blipFill>
        <p:spPr>
          <a:xfrm>
            <a:off x="2885661" y="716324"/>
            <a:ext cx="6420678" cy="5287414"/>
          </a:xfrm>
          <a:prstGeom prst="rect">
            <a:avLst/>
          </a:prstGeom>
        </p:spPr>
      </p:pic>
      <p:sp>
        <p:nvSpPr>
          <p:cNvPr id="3" name="TextBox 2">
            <a:extLst>
              <a:ext uri="{FF2B5EF4-FFF2-40B4-BE49-F238E27FC236}">
                <a16:creationId xmlns:a16="http://schemas.microsoft.com/office/drawing/2014/main" id="{F745EA86-C94F-F541-A181-CADCFE6814A5}"/>
              </a:ext>
            </a:extLst>
          </p:cNvPr>
          <p:cNvSpPr txBox="1"/>
          <p:nvPr/>
        </p:nvSpPr>
        <p:spPr>
          <a:xfrm>
            <a:off x="4704521" y="208492"/>
            <a:ext cx="2782957" cy="1015663"/>
          </a:xfrm>
          <a:prstGeom prst="rect">
            <a:avLst/>
          </a:prstGeom>
          <a:noFill/>
        </p:spPr>
        <p:txBody>
          <a:bodyPr wrap="square" rtlCol="0">
            <a:spAutoFit/>
          </a:bodyPr>
          <a:lstStyle/>
          <a:p>
            <a:r>
              <a:rPr lang="en-US" sz="6000" b="1" dirty="0" err="1">
                <a:latin typeface="Noteworthy Light" panose="02000400000000000000" pitchFamily="2" charset="77"/>
                <a:ea typeface="Noteworthy Light" panose="02000400000000000000" pitchFamily="2" charset="77"/>
              </a:rPr>
              <a:t>Pob</a:t>
            </a:r>
            <a:r>
              <a:rPr lang="en-US" sz="6000" b="1" dirty="0">
                <a:latin typeface="Noteworthy Light" panose="02000400000000000000" pitchFamily="2" charset="77"/>
                <a:ea typeface="Noteworthy Light" panose="02000400000000000000" pitchFamily="2" charset="77"/>
              </a:rPr>
              <a:t> </a:t>
            </a:r>
            <a:r>
              <a:rPr lang="en-US" sz="6000" b="1" dirty="0" err="1">
                <a:latin typeface="Noteworthy Light" panose="02000400000000000000" pitchFamily="2" charset="77"/>
                <a:ea typeface="Noteworthy Light" panose="02000400000000000000" pitchFamily="2" charset="77"/>
              </a:rPr>
              <a:t>lwc</a:t>
            </a:r>
            <a:r>
              <a:rPr lang="en-US" sz="6000" b="1" dirty="0">
                <a:latin typeface="Noteworthy Light" panose="02000400000000000000" pitchFamily="2" charset="77"/>
                <a:ea typeface="Noteworthy Light" panose="02000400000000000000" pitchFamily="2" charset="77"/>
              </a:rPr>
              <a:t>!</a:t>
            </a:r>
          </a:p>
        </p:txBody>
      </p:sp>
    </p:spTree>
    <p:extLst>
      <p:ext uri="{BB962C8B-B14F-4D97-AF65-F5344CB8AC3E}">
        <p14:creationId xmlns:p14="http://schemas.microsoft.com/office/powerpoint/2010/main" val="3013546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52F2B-9338-224C-A7F2-BDB6B83FE9E4}"/>
              </a:ext>
            </a:extLst>
          </p:cNvPr>
          <p:cNvSpPr>
            <a:spLocks noGrp="1"/>
          </p:cNvSpPr>
          <p:nvPr>
            <p:ph type="title"/>
          </p:nvPr>
        </p:nvSpPr>
        <p:spPr/>
        <p:txBody>
          <a:bodyPr/>
          <a:lstStyle/>
          <a:p>
            <a:pPr algn="ctr"/>
            <a:r>
              <a:rPr lang="en-GB" b="1" u="sng" dirty="0" err="1"/>
              <a:t>Sut</a:t>
            </a:r>
            <a:r>
              <a:rPr lang="en-GB" b="1" u="sng" dirty="0"/>
              <a:t> i </a:t>
            </a:r>
            <a:r>
              <a:rPr lang="en-GB" b="1" u="sng" dirty="0" err="1"/>
              <a:t>uwchlwytho</a:t>
            </a:r>
            <a:r>
              <a:rPr lang="en-GB" b="1" u="sng" dirty="0"/>
              <a:t>?  How to upload?</a:t>
            </a:r>
            <a:r>
              <a:rPr lang="en-GB" dirty="0"/>
              <a:t> </a:t>
            </a:r>
            <a:endParaRPr lang="en-US" dirty="0"/>
          </a:p>
        </p:txBody>
      </p:sp>
      <p:sp>
        <p:nvSpPr>
          <p:cNvPr id="3" name="Content Placeholder 2">
            <a:extLst>
              <a:ext uri="{FF2B5EF4-FFF2-40B4-BE49-F238E27FC236}">
                <a16:creationId xmlns:a16="http://schemas.microsoft.com/office/drawing/2014/main" id="{807380B4-52CD-204A-8DC1-70E6D0B40028}"/>
              </a:ext>
            </a:extLst>
          </p:cNvPr>
          <p:cNvSpPr>
            <a:spLocks noGrp="1"/>
          </p:cNvSpPr>
          <p:nvPr>
            <p:ph idx="1"/>
          </p:nvPr>
        </p:nvSpPr>
        <p:spPr/>
        <p:txBody>
          <a:bodyPr/>
          <a:lstStyle/>
          <a:p>
            <a:pPr marL="0" indent="0" fontAlgn="base">
              <a:buNone/>
            </a:pPr>
            <a:r>
              <a:rPr lang="en-GB" dirty="0" err="1"/>
              <a:t>Ffilm</a:t>
            </a:r>
            <a:r>
              <a:rPr lang="en-GB" dirty="0"/>
              <a:t> </a:t>
            </a:r>
            <a:r>
              <a:rPr lang="en-GB" dirty="0" err="1"/>
              <a:t>Gymraeg</a:t>
            </a:r>
            <a:r>
              <a:rPr lang="en-GB" dirty="0"/>
              <a:t>: </a:t>
            </a:r>
          </a:p>
          <a:p>
            <a:pPr marL="0" indent="0" fontAlgn="base">
              <a:buNone/>
            </a:pPr>
            <a:r>
              <a:rPr lang="en-GB" u="sng" dirty="0">
                <a:hlinkClick r:id="rId3"/>
              </a:rPr>
              <a:t>https://uwtsd.hosted.panopto.com/Panopto/Pages/Viewer.aspx?id=85f3d905-bfa2-4db3-b781-ae2a011ea6c8</a:t>
            </a:r>
            <a:r>
              <a:rPr lang="en-GB" dirty="0"/>
              <a:t>  </a:t>
            </a:r>
          </a:p>
          <a:p>
            <a:pPr fontAlgn="base"/>
            <a:endParaRPr lang="en-GB" dirty="0"/>
          </a:p>
          <a:p>
            <a:pPr marL="0" indent="0" fontAlgn="base">
              <a:buNone/>
            </a:pPr>
            <a:endParaRPr lang="en-GB" dirty="0"/>
          </a:p>
          <a:p>
            <a:pPr marL="0" indent="0" fontAlgn="base">
              <a:buNone/>
            </a:pPr>
            <a:r>
              <a:rPr lang="en-GB" dirty="0"/>
              <a:t>English film: </a:t>
            </a:r>
          </a:p>
          <a:p>
            <a:pPr marL="0" indent="0" fontAlgn="base">
              <a:buNone/>
            </a:pPr>
            <a:r>
              <a:rPr lang="en-GB" u="sng" dirty="0">
                <a:hlinkClick r:id="rId4"/>
              </a:rPr>
              <a:t>https://uwtsd.hosted.panopto.com/Panopto/Pages/Viewer.aspx?id=3be1b9c5-b358-4a6c-bfe5-ae2a01214cf0</a:t>
            </a:r>
            <a:r>
              <a:rPr lang="en-GB" dirty="0"/>
              <a:t> </a:t>
            </a:r>
          </a:p>
          <a:p>
            <a:endParaRPr lang="en-US" dirty="0"/>
          </a:p>
        </p:txBody>
      </p:sp>
    </p:spTree>
    <p:extLst>
      <p:ext uri="{BB962C8B-B14F-4D97-AF65-F5344CB8AC3E}">
        <p14:creationId xmlns:p14="http://schemas.microsoft.com/office/powerpoint/2010/main" val="35835317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566</TotalTime>
  <Words>2241</Words>
  <Application>Microsoft Macintosh PowerPoint</Application>
  <PresentationFormat>Widescreen</PresentationFormat>
  <Paragraphs>237</Paragraphs>
  <Slides>38</Slides>
  <Notes>31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38</vt:i4>
      </vt:variant>
    </vt:vector>
  </HeadingPairs>
  <TitlesOfParts>
    <vt:vector size="46" baseType="lpstr">
      <vt:lpstr>Arial</vt:lpstr>
      <vt:lpstr>Calibri</vt:lpstr>
      <vt:lpstr>Calibri Light</vt:lpstr>
      <vt:lpstr>Chalkboard SE</vt:lpstr>
      <vt:lpstr>inherit</vt:lpstr>
      <vt:lpstr>Noteworthy Light</vt:lpstr>
      <vt:lpstr>Wingdings 3</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Dyddiad cyflwyno:  7.6.2022</vt:lpstr>
      <vt:lpstr>PowerPoint Presentation</vt:lpstr>
      <vt:lpstr>Submission date:  7.6.2022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Sut mae uwchlwytho?          How to upload?</vt:lpstr>
      <vt:lpstr>PowerPoint Presentation</vt:lpstr>
      <vt:lpstr>PowerPoint Presentation</vt:lpstr>
      <vt:lpstr>Pwysig!   Important!</vt:lpstr>
      <vt:lpstr>PowerPoint Presentation</vt:lpstr>
      <vt:lpstr>Sut i uwchlwytho?  How to upload? </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Nia Evans</dc:creator>
  <cp:lastModifiedBy>Catrin Evans-Thomas</cp:lastModifiedBy>
  <cp:revision>43</cp:revision>
  <dcterms:created xsi:type="dcterms:W3CDTF">2021-11-04T11:46:20Z</dcterms:created>
  <dcterms:modified xsi:type="dcterms:W3CDTF">2022-02-16T12:03:35Z</dcterms:modified>
</cp:coreProperties>
</file>