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8"/>
  </p:notesMasterIdLst>
  <p:sldIdLst>
    <p:sldId id="256" r:id="rId2"/>
    <p:sldId id="269" r:id="rId3"/>
    <p:sldId id="257" r:id="rId4"/>
    <p:sldId id="258" r:id="rId5"/>
    <p:sldId id="259" r:id="rId6"/>
    <p:sldId id="272" r:id="rId7"/>
    <p:sldId id="260" r:id="rId8"/>
    <p:sldId id="261" r:id="rId9"/>
    <p:sldId id="262" r:id="rId10"/>
    <p:sldId id="266" r:id="rId11"/>
    <p:sldId id="270" r:id="rId12"/>
    <p:sldId id="268" r:id="rId13"/>
    <p:sldId id="265" r:id="rId14"/>
    <p:sldId id="267" r:id="rId15"/>
    <p:sldId id="273"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98E8F3-B701-033B-527F-F46028A92CC0}" v="621" dt="2025-11-30T21:28:42.925"/>
    <p1510:client id="{C59A1D72-12D3-1C9A-ACE6-A964A282B521}" v="158" dt="2025-11-30T17:36:48.1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60BB5C3-0C7A-46C4-B967-41C1286DA60E}" type="datetimeFigureOut">
              <a:t>11/30/2025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B091B2-1626-40DD-8E5F-383092E4568C}" type="slidenum">
              <a:t>‹#›</a:t>
            </a:fld>
            <a:endParaRPr lang="en-GB"/>
          </a:p>
        </p:txBody>
      </p:sp>
    </p:spTree>
    <p:extLst>
      <p:ext uri="{BB962C8B-B14F-4D97-AF65-F5344CB8AC3E}">
        <p14:creationId xmlns:p14="http://schemas.microsoft.com/office/powerpoint/2010/main" val="34763708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Introduction: Good morning, everyone. Today I will be discussing The Grove Narberth in depth. To start with, we will discuss why I chose The Grove Narberth? The five Ps Place, promotion, product, people and price. Value creation and stakeholders for The Grove; marketing environment and market research with an overall summary.</a:t>
            </a:r>
          </a:p>
        </p:txBody>
      </p:sp>
      <p:sp>
        <p:nvSpPr>
          <p:cNvPr id="4" name="Slide Number Placeholder 3"/>
          <p:cNvSpPr>
            <a:spLocks noGrp="1"/>
          </p:cNvSpPr>
          <p:nvPr>
            <p:ph type="sldNum" sz="quarter" idx="5"/>
          </p:nvPr>
        </p:nvSpPr>
        <p:spPr/>
        <p:txBody>
          <a:bodyPr/>
          <a:lstStyle/>
          <a:p>
            <a:fld id="{EDB091B2-1626-40DD-8E5F-383092E4568C}" type="slidenum">
              <a:rPr lang="en-GB"/>
              <a:t>3</a:t>
            </a:fld>
            <a:endParaRPr lang="en-GB"/>
          </a:p>
        </p:txBody>
      </p:sp>
    </p:spTree>
    <p:extLst>
      <p:ext uri="{BB962C8B-B14F-4D97-AF65-F5344CB8AC3E}">
        <p14:creationId xmlns:p14="http://schemas.microsoft.com/office/powerpoint/2010/main" val="2781982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Why The Grove Narberth? As I visited The Grove, I was intrigued and I wanted to learn more about the Hotel company and learn more about their marketing strategies; therefore, I have put my findings in this presentation to explore The Grove marketing strategies with everyone. I also wanted to explore the impact of being in a chain of hotels affecting hotel marketing. In this case, the 'SEREN'.</a:t>
            </a:r>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DB091B2-1626-40DD-8E5F-383092E4568C}" type="slidenum">
              <a:rPr lang="en-GB"/>
              <a:t>4</a:t>
            </a:fld>
            <a:endParaRPr lang="en-GB"/>
          </a:p>
        </p:txBody>
      </p:sp>
    </p:spTree>
    <p:extLst>
      <p:ext uri="{BB962C8B-B14F-4D97-AF65-F5344CB8AC3E}">
        <p14:creationId xmlns:p14="http://schemas.microsoft.com/office/powerpoint/2010/main" val="26801214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unique selling point and the value creation of The Grove Narberth is generated by all the factors of the marketing mix- the five P's: Place, Product, People, Price and Promotion. The five Ps are vital for a company to work effectivities and generate sells. This allows companies to focus on what they need for survival. Also, categories; properties and reduce risks within the company. While in the hospitality industry, the five Ps are used to create an effective guest service for their customers from pre-stay, present stay, and post-stay. They are also used to evaluate the overall hospitality company to cover all areas of the business from stability to employees and so forth. </a:t>
            </a:r>
          </a:p>
          <a:p>
            <a:endParaRPr lang="en-US"/>
          </a:p>
          <a:p>
            <a:r>
              <a:rPr lang="en-US"/>
              <a:t>From the place- the location is in the County of Pembrokeshire, located in the countryside; which is tranquil. Guests visit for a great luxurious retreat for relaxation and escapism. From the peaceful surroundings, The Grove attracts many guests from busy cities such as London- that I found out about this from my visit to The Grove. A strength that the company is that they know how to advertise their destination to their target market. An example of this is through their online broachers- showing what Pembrokeshire has on offer “stay experience”. This creates value for the guests as the guests' needs of visiting The Grove Narberth have been evaluated and understood. The Grove understood what the guests are after based on The Grove’s location; this allows the guests to make use of the brochures and have an overall great stay ‘wow factor’.</a:t>
            </a:r>
          </a:p>
          <a:p>
            <a:r>
              <a:rPr lang="en-US"/>
              <a:t> Another part of the place is the distribution channels </a:t>
            </a:r>
          </a:p>
          <a:p>
            <a:endParaRPr lang="en-US"/>
          </a:p>
          <a:p>
            <a:r>
              <a:rPr lang="en-US"/>
              <a:t>By The Grove promotes their Company through their own website and other websites, for example booking. Com. Customers read the reviews and overview of what The Grove offers which creates value for the customer as they have a clear insight into the facilities of the hotel and based on this, they are then willing to make a purchase. Customers purchase their hotel rooms online or by phone. While purchasing food and beverages are purchased in the dining area via payment methods.</a:t>
            </a:r>
          </a:p>
          <a:p>
            <a:r>
              <a:rPr lang="en-US"/>
              <a:t>Promotion via their own website, social media such as: Instagram (@groveofnarberth 24/11/2025), face book (Grove of Narberth | Facebook 24/11/2025); other forms of social media such as guests using TikTok (Discover Luxury at The Grove in Narberth | TikTok 26/11/2025) to show their visit -creates public relation with a guest's connection with The Grove improving their brand image. This creates value for the guests as they have an insight to The Grove whenever they wish to view the content. This builds brand image and could or has led to further sales as the social media platforms contain loyal and future guests (</a:t>
            </a:r>
          </a:p>
          <a:p>
            <a:r>
              <a:rPr lang="en-US"/>
              <a:t>YouTube, MR.D - F&amp;B Trainer 09/08/2023) which strengths the guests' retention as they feel involved in The Grove. For The Grove there will be insight into the current guests and future guests by the collection if data which can help The Grove in growing its business by looking at customers viewing habits to see where they can focus more in detail into the value of their products and services on offer and a tailor made stay for the guests to create the “wow factor” which means a great satisfaction impact from The Grove on the guests. </a:t>
            </a:r>
            <a:endParaRPr lang="en-GB"/>
          </a:p>
          <a:p>
            <a:r>
              <a:rPr lang="en-US"/>
              <a:t>They have discounts and loyalty cards. Discounts are seasonal, such as ‘Black Friday’ “20% off” to incise guests to book as the rooms are cheaper etc... This makes the guests more likely to visit The Grove Narberth as the prices are more affordable for guests.</a:t>
            </a:r>
            <a:endParaRPr lang="en-GB"/>
          </a:p>
          <a:p>
            <a:r>
              <a:rPr lang="en-US"/>
              <a:t>  </a:t>
            </a:r>
            <a:endParaRPr lang="en-GB"/>
          </a:p>
          <a:p>
            <a:r>
              <a:rPr lang="en-US"/>
              <a:t>Products: Product on offer at The Grove Narberth are accommodation, spa treatments, bar and restaurant which are all separated. While they also offer events such as weddings in the warm seasons. While in their restaurant and bar, their supply chain of their products is mostly local.  </a:t>
            </a:r>
            <a:endParaRPr lang="en-GB"/>
          </a:p>
          <a:p>
            <a:endParaRPr lang="en-GB"/>
          </a:p>
          <a:p>
            <a:r>
              <a:rPr lang="en-US"/>
              <a:t>The Grove enhances the Welsh culture throughout the hotel from the accommodation to the restaurant and the surrounding areas. </a:t>
            </a:r>
            <a:endParaRPr lang="en-GB"/>
          </a:p>
          <a:p>
            <a:r>
              <a:rPr lang="en-US"/>
              <a:t>Hotel accommodation is a classy luxury with hints of Welsh culture such as the love spoons in the honeymoon suite. While their restaurant sources local and fresh produce from The Grove Gardens. Which is ethically sustainable.</a:t>
            </a:r>
            <a:endParaRPr lang="en-GB"/>
          </a:p>
          <a:p>
            <a:endParaRPr lang="en-US"/>
          </a:p>
          <a:p>
            <a:r>
              <a:rPr lang="en-GB"/>
              <a:t>People: The employees are dressed smartly, professional and neatly in their uniform. The front of house staff greets guests politely and well-mannered to be respectful of the guests. This creates a great atmosphere for the guests as they may feel even more comfortable in their surroundings. As the guests feel that they are receiving a high-quality service they are more likely to become a loyal customer. By all staff being welcoming will leave a good impression on the guests. The employees will also apply to the policy and procurers and share values of the hotel. </a:t>
            </a:r>
            <a:endParaRPr lang="en-GB">
              <a:ea typeface="Calibri"/>
              <a:cs typeface="Calibri"/>
            </a:endParaRPr>
          </a:p>
          <a:p>
            <a:r>
              <a:rPr lang="en-GB"/>
              <a:t>Price: The prices are luxury prices with the dynamic pricing the room rate ranges from ‘£250 to over £1000’ depending on the seasons and events such as Christmas and New year's will be higher prices from the rest of the year. While the restaurant and the bar rate will stay relatively the same all year to draw in local and national customers all year round to make a steady income.</a:t>
            </a:r>
            <a:endParaRPr lang="en-GB">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DB091B2-1626-40DD-8E5F-383092E4568C}" type="slidenum">
              <a:t>5</a:t>
            </a:fld>
            <a:endParaRPr lang="en-GB"/>
          </a:p>
        </p:txBody>
      </p:sp>
    </p:spTree>
    <p:extLst>
      <p:ext uri="{BB962C8B-B14F-4D97-AF65-F5344CB8AC3E}">
        <p14:creationId xmlns:p14="http://schemas.microsoft.com/office/powerpoint/2010/main" val="23911655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Value creation</a:t>
            </a:r>
          </a:p>
          <a:p>
            <a:r>
              <a:rPr lang="en-GB"/>
              <a:t>Stakeholders: In all companies there are internal and external stakeholders. Internal stakeholders include The Grove owners; all the staff that work at The Grove, The SEREN chain. While external stakeholders include guests, the company they source their products from such as food and decoration; the local community. Also, the county that The Grove is in-Wales- and the Government are also external stakeholders. Moreover, trade unions are also external stakeholders. </a:t>
            </a:r>
          </a:p>
          <a:p>
            <a:r>
              <a:rPr lang="en-GB"/>
              <a:t>The importance of internal stakeholders for The Grove is to deliver a high standard and quality of service and products for the guest. This includes the staff and mangers at The Grove. The mangers must ensure that the employees are happy and safe as this effects the service and the trade unions. By the people at the Grove being welcoming to guests and getting the tasks done on time will allow The Grove to have a high performance which affects guest overall satisfaction at The Grove Narberth. This will increase sales and revenue for the Owners. </a:t>
            </a:r>
          </a:p>
          <a:p>
            <a:r>
              <a:rPr lang="en-GB"/>
              <a:t>Mangers also ensure that the hotel and restaurant run smoothly (time management) to keep the expectation of the guests are meet and exceeded expectation to get great reviews. While the great reviews are vital for the owners as it builds their brand image and their capital income to keep the hotel afloat and expand in future. This also looks good for the investors and partnerships. This is because the Grove generates good business. This also has a positive effect on the community as their will be more tourism, which could allow more revenue for local businesses from guests at The Grove Narberth using the local companies of Pembrokeshire and the surrounding areas.</a:t>
            </a:r>
          </a:p>
          <a:p>
            <a:r>
              <a:rPr lang="en-GB"/>
              <a:t>On a strategic and an operation level The Grove Narberth is working well as they are generating high sales- shown in the business finance account (The Grov Narberth, Finance report 2025). </a:t>
            </a:r>
          </a:p>
          <a:p>
            <a:r>
              <a:rPr lang="en-GB"/>
              <a:t>From a strategic level at The Grove would be their long-term goals for the overall success of The Grove for the future direction. </a:t>
            </a:r>
          </a:p>
          <a:p>
            <a:r>
              <a:rPr lang="en-GB"/>
              <a:t>From an operational level at The Grove are the everyday activities which decisions are made by lower management such as head of housekeeping. With short term goals which contribute to the strategic level long term goals.</a:t>
            </a:r>
          </a:p>
          <a:p>
            <a:r>
              <a:rPr lang="en-GB"/>
              <a:t>People within The Grove Narberth would have operational level as they are vital for the everyday service at The Grove. There goals and objectives fit into the strategic level of the Grove running smoothly for the short term and long-term goals. As from customers feedback and overall guest experience influences reviews and the guest loyalty. This affects the promotional strategies of the Grove while it is up to the hotel and marketing management to retain the promotional impact of the Grove.</a:t>
            </a:r>
          </a:p>
          <a:p>
            <a:r>
              <a:rPr lang="en-GB"/>
              <a:t>The upkeep of The Grove – place and product- is to be maintained daily which is an operational activity. Such as gardening, housekeeping, chefs, bar tenders and maintained- to be maintained by small goals of the employees to achieve daily performance. This keeps the guests satisfied and this allows The Grove to keep their pricing strategy – dynamics pricing- to keep their long tern promotional strategy up to standard.</a:t>
            </a:r>
            <a:endParaRPr lang="en-GB">
              <a:ea typeface="Calibri"/>
              <a:cs typeface="Calibri"/>
            </a:endParaRPr>
          </a:p>
          <a:p>
            <a:r>
              <a:rPr lang="en-GB"/>
              <a:t>There locally sourced products are part of the strategic level strategy for long term suitability for the community. While the other products are also strategic level as long with promotion and pricing.</a:t>
            </a:r>
            <a:endParaRPr lang="en-GB">
              <a:ea typeface="Calibri"/>
              <a:cs typeface="Calibri"/>
            </a:endParaRPr>
          </a:p>
          <a:p>
            <a:r>
              <a:rPr lang="en-GB"/>
              <a:t>While people fall into both operational and strategic level as they produce the outcome of the product at The Grove hotel.</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EDB091B2-1626-40DD-8E5F-383092E4568C}" type="slidenum">
              <a:rPr lang="en-GB"/>
              <a:t>7</a:t>
            </a:fld>
            <a:endParaRPr lang="en-GB"/>
          </a:p>
        </p:txBody>
      </p:sp>
    </p:spTree>
    <p:extLst>
      <p:ext uri="{BB962C8B-B14F-4D97-AF65-F5344CB8AC3E}">
        <p14:creationId xmlns:p14="http://schemas.microsoft.com/office/powerpoint/2010/main" val="510366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ea typeface="Calibri"/>
              <a:cs typeface="Calibri"/>
            </a:endParaRPr>
          </a:p>
          <a:p>
            <a:r>
              <a:rPr lang="en-GB"/>
              <a:t>The marketing environment is the what the Grove operates in which takes in Macro-environmental and Micro-environmental factors such as: the five Ps, SWOT and PESTLE. The market what affects the Grove and what the Grove can manage. This is important for the Grove as it evaluates what is going well, how the business is presented and what needs improving and anything that affects the Grove such as political factors. This relates to market research as the Grove will have to find out information about their market to make their company a success. This is important for them to find the customers which fit with their values and standards. Another factor is demographics of guests and stakeholders. Moreover, Micro environmental factors include factors what the business can control and promote such as their target audience. </a:t>
            </a:r>
          </a:p>
          <a:p>
            <a:r>
              <a:rPr lang="en-GB"/>
              <a:t>PESTLE consists of Political, Economic, Social, Technological, Legal and environmental factors. These are important in the strategic planning of The Grove and planning how to comprises areas within the company to suit all the factors. While the SWOT analysis will consider PESTLE which is important for the overall success of The Grove marketing research and gather what's going in the marketing environment. SWOT consist of strength, weakness which are internal factors for the Grove. Opportunities and Threats are external factors to the Grove. </a:t>
            </a:r>
          </a:p>
          <a:p>
            <a:r>
              <a:rPr lang="en-GB"/>
              <a:t>Let's explore the strengths of The Grove. This year the Grove has focused more on building the local community by running events for school children. For example, the restaurant facilitated local school children was taught how to cook professional standard food. This could be inspiring for the school children to become future chef etc and overall was a good experience for them. This has a positive impact on the community and for The Grove as it builds customer relations. Customer relations are important for the Grove as it gives them the opportunity to grow their target market as from gaining new customers and in this case even future employees.</a:t>
            </a:r>
          </a:p>
          <a:p>
            <a:r>
              <a:rPr lang="en-GB"/>
              <a:t>Another strength The Grove has a great stainability plan which has been fulfilled. Which is good for the political factors such as ‘Net Zero’ and the environmental factors such as caring for wildlife. From planting ‘4000 trees’  that is good for natural animal habits and other wildlife. To having electric car charging stations which is good source of fuel and encourages customers with these types of cars to visit the Grove. While The Grove has a massive percentage of locally sourced food and beverages which reduces their carbon footprint () and contributes to net zero. This also supports local companies. The last stainability is upcycling which is better for the environment and creating unique furniture for The Grove. </a:t>
            </a:r>
          </a:p>
          <a:p>
            <a:r>
              <a:rPr lang="en-GB"/>
              <a:t>Other strengths include:</a:t>
            </a:r>
          </a:p>
          <a:p>
            <a:pPr marL="171450" indent="-171450">
              <a:buFont typeface="Symbol"/>
              <a:buChar char="•"/>
            </a:pPr>
            <a:r>
              <a:rPr lang="en-GB"/>
              <a:t>Maintain high quality accommodation from high standard housekeeping.</a:t>
            </a:r>
          </a:p>
          <a:p>
            <a:pPr marL="171450" indent="-171450">
              <a:buFont typeface="Symbol"/>
              <a:buChar char="•"/>
            </a:pPr>
            <a:r>
              <a:rPr lang="en-GB"/>
              <a:t>Maintain high quality food and beverages from professional and well-trained chefs and bar staff.</a:t>
            </a:r>
          </a:p>
          <a:p>
            <a:pPr marL="171450" indent="-171450">
              <a:buFont typeface="Symbol"/>
              <a:buChar char="•"/>
            </a:pPr>
            <a:r>
              <a:rPr lang="en-GB"/>
              <a:t>Well-presented website which is eye catching logical and creates value and has reliable up to date information on. This is also the same for The Grove social media presents. Attracts followers and future guests.</a:t>
            </a:r>
          </a:p>
          <a:p>
            <a:pPr marL="171450" indent="-171450">
              <a:buFont typeface="Symbol"/>
              <a:buChar char="•"/>
            </a:pPr>
            <a:r>
              <a:rPr lang="en-GB"/>
              <a:t>The dynamic pricing strategy works well for The Grove as they have a high revenue. </a:t>
            </a:r>
          </a:p>
          <a:p>
            <a:pPr marL="171450" indent="-171450">
              <a:buFont typeface="Symbol"/>
              <a:buChar char="•"/>
            </a:pPr>
            <a:r>
              <a:rPr lang="en-GB"/>
              <a:t>Dog friendly rooms attract a wider range of customers</a:t>
            </a:r>
          </a:p>
          <a:p>
            <a:pPr marL="171450" indent="-171450">
              <a:buFont typeface="Symbol"/>
              <a:buChar char="•"/>
            </a:pPr>
            <a:r>
              <a:rPr lang="en-GB" err="1"/>
              <a:t>Tipies</a:t>
            </a:r>
            <a:r>
              <a:rPr lang="en-GB"/>
              <a:t> for children to sleep in offers a unique experience for the guests... this creates family bookings</a:t>
            </a:r>
          </a:p>
          <a:p>
            <a:pPr marL="171450" indent="-171450">
              <a:buFont typeface="Symbol"/>
              <a:buChar char="•"/>
            </a:pPr>
            <a:r>
              <a:rPr lang="en-GB"/>
              <a:t>Holding events such as birthday parties etc</a:t>
            </a:r>
          </a:p>
          <a:p>
            <a:pPr marL="171450" indent="-171450">
              <a:buFont typeface="Symbol"/>
              <a:buChar char="•"/>
            </a:pPr>
            <a:r>
              <a:rPr lang="en-GB"/>
              <a:t>Having weddings at only certain times of the year allows the hotel to manage these events and other events </a:t>
            </a:r>
            <a:r>
              <a:rPr lang="en-GB" err="1"/>
              <a:t>effcinently</a:t>
            </a:r>
            <a:r>
              <a:rPr lang="en-GB"/>
              <a:t>.</a:t>
            </a:r>
            <a:endParaRPr lang="en-GB">
              <a:ea typeface="Calibri"/>
              <a:cs typeface="Calibri"/>
            </a:endParaRPr>
          </a:p>
          <a:p>
            <a:pPr marL="171450" indent="-171450">
              <a:buFont typeface="Symbol"/>
              <a:buChar char="•"/>
            </a:pPr>
            <a:r>
              <a:rPr lang="en-GB"/>
              <a:t>  There biggest customer base is from guests that live in cities</a:t>
            </a:r>
          </a:p>
          <a:p>
            <a:pPr marL="171450" indent="-171450">
              <a:buFont typeface="Symbol"/>
              <a:buChar char="•"/>
            </a:pPr>
            <a:r>
              <a:rPr lang="en-GB"/>
              <a:t>They have a high volume of customers returning. </a:t>
            </a:r>
          </a:p>
          <a:p>
            <a:pPr marL="171450" indent="-171450">
              <a:buFont typeface="Symbol"/>
              <a:buChar char="•"/>
            </a:pPr>
            <a:r>
              <a:rPr lang="en-GB"/>
              <a:t>The Grove website is well presented with a large volume of useful and reliable information for their audience.</a:t>
            </a:r>
          </a:p>
          <a:p>
            <a:pPr marL="171450" indent="-171450">
              <a:buFont typeface="Symbol"/>
              <a:buChar char="•"/>
            </a:pPr>
            <a:r>
              <a:rPr lang="en-GB"/>
              <a:t>Lack of competition </a:t>
            </a:r>
          </a:p>
          <a:p>
            <a:r>
              <a:rPr lang="en-GB"/>
              <a:t>While there a few weaknesses at The Grove that needs to be identified.</a:t>
            </a:r>
          </a:p>
          <a:p>
            <a:pPr marL="171450" indent="-171450">
              <a:buFont typeface="Symbol"/>
              <a:buChar char="•"/>
            </a:pPr>
            <a:r>
              <a:rPr lang="en-GB"/>
              <a:t>On the Grove website and social media there is little mention of their loyalty program. A loyalty program could possibly draw in a wider audience and customer base. Knowing that there is a reward system for guests.</a:t>
            </a:r>
          </a:p>
          <a:p>
            <a:pPr marL="171450" indent="-171450">
              <a:buFont typeface="Symbol"/>
              <a:buChar char="•"/>
            </a:pPr>
            <a:r>
              <a:rPr lang="en-GB"/>
              <a:t>No discount for residents. As of the lack of local interaction from potential local customers means the grove is missing out on a market that could bring in reoccurring guests.</a:t>
            </a:r>
          </a:p>
          <a:p>
            <a:pPr marL="171450" indent="-171450">
              <a:buFont typeface="Symbol"/>
              <a:buChar char="•"/>
            </a:pPr>
            <a:r>
              <a:rPr lang="en-GB"/>
              <a:t>Lack of use of Artificial Intelligence means they are missing opportunities. </a:t>
            </a:r>
          </a:p>
          <a:p>
            <a:pPr marL="171450" indent="-171450">
              <a:buFont typeface="Symbol"/>
              <a:buChar char="•"/>
            </a:pPr>
            <a:r>
              <a:rPr lang="en-GB"/>
              <a:t>Lack of charity events means they are missing out on potential customers.</a:t>
            </a:r>
          </a:p>
          <a:p>
            <a:r>
              <a:rPr lang="en-GB"/>
              <a:t>This leads on opportunities which the Grove could consider.</a:t>
            </a:r>
          </a:p>
          <a:p>
            <a:pPr marL="171450" indent="-171450">
              <a:buFont typeface="Symbol"/>
              <a:buChar char="•"/>
            </a:pPr>
            <a:r>
              <a:rPr lang="en-GB"/>
              <a:t>Clearer communication of the loyalty program and promoting within the local community</a:t>
            </a:r>
          </a:p>
          <a:p>
            <a:pPr marL="171450" indent="-171450">
              <a:buFont typeface="Symbol"/>
              <a:buChar char="•"/>
            </a:pPr>
            <a:r>
              <a:rPr lang="en-GB"/>
              <a:t>Offering specific discounts to the local community. This could attract more local guests to the hotel as its more appealing as its more affordable for them to visit. This means for the Grove they have attracted and retained a new market to their hotel.</a:t>
            </a:r>
          </a:p>
          <a:p>
            <a:pPr marL="171450" indent="-171450">
              <a:buFont typeface="Symbol"/>
              <a:buChar char="•"/>
            </a:pPr>
            <a:r>
              <a:rPr lang="en-GB"/>
              <a:t>Charity events to draw in new guests.</a:t>
            </a:r>
          </a:p>
          <a:p>
            <a:pPr marL="171450" indent="-171450">
              <a:buFont typeface="Symbol"/>
              <a:buChar char="•"/>
            </a:pPr>
            <a:r>
              <a:rPr lang="en-GB"/>
              <a:t>Artificial intelligent advances to keep track of customers details and data about their preferences about the hotel such as what room they prefer to book into etc. This will make the customer loyalty improve as they feel their needs have been exceeded.</a:t>
            </a:r>
          </a:p>
          <a:p>
            <a:pPr marL="171450" indent="-171450">
              <a:buFont typeface="Symbol"/>
              <a:buChar char="•"/>
            </a:pPr>
            <a:r>
              <a:rPr lang="en-GB"/>
              <a:t>Guest hamper packages for an additional cost for the guest.</a:t>
            </a:r>
          </a:p>
          <a:p>
            <a:endParaRPr lang="en-GB"/>
          </a:p>
          <a:p>
            <a:r>
              <a:rPr lang="en-GB"/>
              <a:t>With every opportunity there may be some threats surrounding them.</a:t>
            </a:r>
          </a:p>
          <a:p>
            <a:pPr marL="171450" indent="-171450">
              <a:buFont typeface="Symbol"/>
              <a:buChar char="•"/>
            </a:pPr>
            <a:r>
              <a:rPr lang="en-GB"/>
              <a:t>Licencing for charity events would cost the Grove but in the long term may be worth the investment.</a:t>
            </a:r>
          </a:p>
          <a:p>
            <a:r>
              <a:rPr lang="en-GB"/>
              <a:t>The SWOT analysis is overall part of a marketing plan which will demonstrate what the Grove has done well, where to make improvements and how to in the economic environment.</a:t>
            </a:r>
          </a:p>
          <a:p>
            <a:endParaRPr lang="en-GB">
              <a:ea typeface="Calibri"/>
              <a:cs typeface="Calibri"/>
            </a:endParaRPr>
          </a:p>
        </p:txBody>
      </p:sp>
      <p:sp>
        <p:nvSpPr>
          <p:cNvPr id="4" name="Slide Number Placeholder 3"/>
          <p:cNvSpPr>
            <a:spLocks noGrp="1"/>
          </p:cNvSpPr>
          <p:nvPr>
            <p:ph type="sldNum" sz="quarter" idx="5"/>
          </p:nvPr>
        </p:nvSpPr>
        <p:spPr/>
        <p:txBody>
          <a:bodyPr/>
          <a:lstStyle/>
          <a:p>
            <a:fld id="{EDB091B2-1626-40DD-8E5F-383092E4568C}" type="slidenum">
              <a:rPr lang="en-GB"/>
              <a:t>8</a:t>
            </a:fld>
            <a:endParaRPr lang="en-GB"/>
          </a:p>
        </p:txBody>
      </p:sp>
    </p:spTree>
    <p:extLst>
      <p:ext uri="{BB962C8B-B14F-4D97-AF65-F5344CB8AC3E}">
        <p14:creationId xmlns:p14="http://schemas.microsoft.com/office/powerpoint/2010/main" val="37153106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conclude the effectiveness of The Grove Narberth marketing mix has been very effective. Although, The Grove could consider new strategies to improve the marketing mix which was show in the SWOT analysis to further improve the company. The Grove manages to have an effective marketing mix from the five Ps being a high quality and relevant to the company culture they have created. Moreover, they have created a culture which is a luxury hotel brand and a luxury restaurant. Thank you for listening are there any questions? </a:t>
            </a:r>
          </a:p>
        </p:txBody>
      </p:sp>
      <p:sp>
        <p:nvSpPr>
          <p:cNvPr id="4" name="Slide Number Placeholder 3"/>
          <p:cNvSpPr>
            <a:spLocks noGrp="1"/>
          </p:cNvSpPr>
          <p:nvPr>
            <p:ph type="sldNum" sz="quarter" idx="5"/>
          </p:nvPr>
        </p:nvSpPr>
        <p:spPr/>
        <p:txBody>
          <a:bodyPr/>
          <a:lstStyle/>
          <a:p>
            <a:fld id="{EDB091B2-1626-40DD-8E5F-383092E4568C}" type="slidenum">
              <a:rPr lang="en-GB"/>
              <a:t>9</a:t>
            </a:fld>
            <a:endParaRPr lang="en-GB"/>
          </a:p>
        </p:txBody>
      </p:sp>
    </p:spTree>
    <p:extLst>
      <p:ext uri="{BB962C8B-B14F-4D97-AF65-F5344CB8AC3E}">
        <p14:creationId xmlns:p14="http://schemas.microsoft.com/office/powerpoint/2010/main" val="12936710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678426"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678426"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12575099-B3AD-44D7-919B-BCB6DC3E7F21}" type="datetimeFigureOut">
              <a:rPr lang="en-US" dirty="0"/>
              <a:t>11/30/2025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982486190"/>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2A4BF121-2723-4D35-ADA9-215CD054C4BC}" type="datetimeFigureOut">
              <a:rPr lang="en-US" dirty="0"/>
              <a:t>11/30/2025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130742124"/>
      </p:ext>
    </p:extLst>
  </p:cSld>
  <p:clrMapOvr>
    <a:masterClrMapping/>
  </p:clrMapOvr>
  <p:extLst>
    <p:ext uri="{DCECCB84-F9BA-43D5-87BE-67443E8EF086}">
      <p15:sldGuideLst xmlns:p15="http://schemas.microsoft.com/office/powerpoint/2012/main"/>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C54F54BA-4BC6-480F-839C-951A49B248A9}" type="datetimeFigureOut">
              <a:rPr lang="en-US" dirty="0"/>
              <a:t>11/30/2025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962945795"/>
      </p:ext>
    </p:extLst>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22096"/>
            <a:ext cx="10691265" cy="112793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15383" y="2128684"/>
            <a:ext cx="5304417"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72200" y="2128684"/>
            <a:ext cx="5219700" cy="3844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0F9DD0EA-4726-4440-BF9D-E88296FC3068}" type="datetimeFigureOut">
              <a:rPr lang="en-US" dirty="0"/>
              <a:t>11/30/2025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75437086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685887" y="929148"/>
            <a:ext cx="10640005" cy="761540"/>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15384" y="1681163"/>
            <a:ext cx="5282192"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15384" y="2505075"/>
            <a:ext cx="5282192"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72200" y="1681163"/>
            <a:ext cx="5183188" cy="657225"/>
          </a:xfrm>
        </p:spPr>
        <p:txBody>
          <a:bodyPr anchor="b">
            <a:normAutofit/>
          </a:bodyPr>
          <a:lstStyle>
            <a:lvl1pPr marL="0" indent="0">
              <a:buNone/>
              <a:defRPr sz="1600" b="1">
                <a:latin typeface="+mj-lt"/>
              </a:defRPr>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72200" y="2505075"/>
            <a:ext cx="5183188" cy="34237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19CAD10D-99D1-46B2-A85A-C16850FCF8CF}" type="datetimeFigureOut">
              <a:rPr lang="en-US" dirty="0"/>
              <a:t>11/30/2025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020972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48C67E51-34D6-4E3D-8F41-CC63EA446EDD}" type="datetimeFigureOut">
              <a:rPr lang="en-US" dirty="0"/>
              <a:t>11/30/2025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520486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8D49E550-CE3F-497F-B953-7DE0932F91C0}" type="datetimeFigureOut">
              <a:rPr lang="en-US" dirty="0"/>
              <a:t>11/30/2025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0182219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678426" y="781665"/>
            <a:ext cx="4093599" cy="122345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688258" y="2315497"/>
            <a:ext cx="4093599" cy="355349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217A0BF4-BAA0-4539-95F2-9C4277F97478}" type="datetimeFigureOut">
              <a:rPr lang="en-US" dirty="0"/>
              <a:t>11/30/2025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20125158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683342"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noChangeAspect="1"/>
          </p:cNvSpPr>
          <p:nvPr>
            <p:ph type="pic" idx="1"/>
          </p:nvPr>
        </p:nvSpPr>
        <p:spPr>
          <a:xfrm>
            <a:off x="5183188" y="1066800"/>
            <a:ext cx="6172200" cy="4794250"/>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683342"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2E9884E-D945-496C-84BE-49C61F78F9EC}" type="datetimeFigureOut">
              <a:rPr lang="en-US" dirty="0"/>
              <a:t>11/30/2025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1894668592"/>
      </p:ext>
    </p:extLst>
  </p:cSld>
  <p:clrMapOvr>
    <a:masterClrMapping/>
  </p:clrMapOvr>
  <p:extLst>
    <p:ext uri="{DCECCB84-F9BA-43D5-87BE-67443E8EF086}">
      <p15:sldGuideLst xmlns:p15="http://schemas.microsoft.com/office/powerpoint/2012/main"/>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F18115DA-6CBC-4AEF-A85F-371C66916CF8}" type="datetimeFigureOut">
              <a:rPr lang="en-US" dirty="0"/>
              <a:t>11/30/2025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485439659"/>
      </p:ext>
    </p:extLst>
  </p:cSld>
  <p:clrMapOvr>
    <a:masterClrMapping/>
  </p:clrMapOvr>
  <p:extLst>
    <p:ext uri="{DCECCB84-F9BA-43D5-87BE-67443E8EF086}">
      <p15:sldGuideLst xmlns:p15="http://schemas.microsoft.com/office/powerpoint/2012/main"/>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838200" y="997973"/>
            <a:ext cx="8404122"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2A6007E4-95E8-4ABC-B20B-51235318A487}" type="datetimeFigureOut">
              <a:rPr lang="en-US" dirty="0"/>
              <a:t>11/30/2025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E30AF5A0-43BB-4336-8627-9123B9144D80}" type="slidenum">
              <a:rPr lang="en-US" dirty="0"/>
              <a:t>‹#›</a:t>
            </a:fld>
            <a:endParaRPr lang="en-US"/>
          </a:p>
        </p:txBody>
      </p:sp>
    </p:spTree>
    <p:extLst>
      <p:ext uri="{BB962C8B-B14F-4D97-AF65-F5344CB8AC3E}">
        <p14:creationId xmlns:p14="http://schemas.microsoft.com/office/powerpoint/2010/main" val="3897632715"/>
      </p:ext>
    </p:extLst>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22096"/>
            <a:ext cx="10691265" cy="137103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93126"/>
            <a:ext cx="10691265" cy="363608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92594" cy="365125"/>
          </a:xfrm>
          <a:prstGeom prst="rect">
            <a:avLst/>
          </a:prstGeom>
        </p:spPr>
        <p:txBody>
          <a:bodyPr vert="horz" lIns="91440" tIns="45720" rIns="91440" bIns="45720" rtlCol="0" anchor="ctr"/>
          <a:lstStyle>
            <a:lvl1pPr algn="r">
              <a:defRPr sz="1050">
                <a:solidFill>
                  <a:schemeClr val="tx1"/>
                </a:solidFill>
                <a:latin typeface="+mj-lt"/>
              </a:defRPr>
            </a:lvl1pPr>
          </a:lstStyle>
          <a:p>
            <a:fld id="{CD438618-DEE5-47CF-A8B2-A9E090D503CD}" type="datetimeFigureOut">
              <a:rPr lang="en-US" dirty="0"/>
              <a:t>11/30/2025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15383"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E30AF5A0-43BB-4336-8627-9123B9144D80}" type="slidenum">
              <a:rPr lang="en-US" dirty="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174686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672">
          <p15:clr>
            <a:srgbClr val="F26B43"/>
          </p15:clr>
        </p15:guide>
        <p15:guide id="4" orient="horz" pos="912">
          <p15:clr>
            <a:srgbClr val="F26B43"/>
          </p15:clr>
        </p15:guide>
        <p15:guide id="5" pos="7176">
          <p15:clr>
            <a:srgbClr val="F26B43"/>
          </p15:clr>
        </p15:guide>
        <p15:guide id="6" pos="504">
          <p15:clr>
            <a:srgbClr val="F26B43"/>
          </p15:clr>
        </p15:guide>
        <p15:guide id="7" orient="horz" pos="3864">
          <p15:clr>
            <a:srgbClr val="F26B43"/>
          </p15:clr>
        </p15:guide>
        <p15:guide id="8" orient="horz" pos="456">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ord.cloud.microsoft/open/onedrive/?docId=F7FE7E25009D3C8D%21scff0baf1471145f1aa16d0afa6b3138b&amp;driveId=F7FE7E25009D3C8D"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grovenarbeth.co.uk" TargetMode="External"/><Relationship Id="rId7" Type="http://schemas.openxmlformats.org/officeDocument/2006/relationships/hyperlink" Target="https://grovenarbeth.co.uk/grove" TargetMode="External"/><Relationship Id="rId2" Type="http://schemas.openxmlformats.org/officeDocument/2006/relationships/hyperlink" Target="https://www.bbc.co.uk/bitesize/guides/zbkf47h/revision/1" TargetMode="External"/><Relationship Id="rId1" Type="http://schemas.openxmlformats.org/officeDocument/2006/relationships/slideLayout" Target="../slideLayouts/slideLayout2.xml"/><Relationship Id="rId6" Type="http://schemas.openxmlformats.org/officeDocument/2006/relationships/hyperlink" Target="https://grovenarberth.co.uk/wp-content/uploads/2025/07/experiences-brochure2025.pdf" TargetMode="External"/><Relationship Id="rId5" Type="http://schemas.openxmlformats.org/officeDocument/2006/relationships/hyperlink" Target="https://grovenarberth.co.uk/wp-content/uploads/2025/07/Experiences-Brochure-2025.pdf" TargetMode="External"/><Relationship Id="rId4" Type="http://schemas.openxmlformats.org/officeDocument/2006/relationships/hyperlink" Target="https://grovernarberth.co.uk/wp-content/uploads/2025/07/Experinces-Brochure2025.pdf"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uk.indeed.com/careeradvice/career-development/externalstakeholders" TargetMode="External"/><Relationship Id="rId3" Type="http://schemas.openxmlformats.org/officeDocument/2006/relationships/hyperlink" Target="https://www.youtube.com/watch?v=yhgrbtzigwd" TargetMode="External"/><Relationship Id="rId7" Type="http://schemas.openxmlformats.org/officeDocument/2006/relationships/hyperlink" Target="https://www.grovenarberth.co.uk" TargetMode="External"/><Relationship Id="rId2" Type="http://schemas.openxmlformats.org/officeDocument/2006/relationships/hyperlink" Target="https://www.professionalacademy.com/professional-qualifications/cim-marketing-qualifications/marketing-theories/" TargetMode="External"/><Relationship Id="rId1" Type="http://schemas.openxmlformats.org/officeDocument/2006/relationships/slideLayout" Target="../slideLayouts/slideLayout2.xml"/><Relationship Id="rId6" Type="http://schemas.openxmlformats.org/officeDocument/2006/relationships/hyperlink" Target="https://grovenarberth.co.uk/grove/team/" TargetMode="External"/><Relationship Id="rId5" Type="http://schemas.openxmlformats.org/officeDocument/2006/relationships/hyperlink" Target="http://www.facebook.com/grovenarberth/" TargetMode="External"/><Relationship Id="rId10" Type="http://schemas.openxmlformats.org/officeDocument/2006/relationships/hyperlink" Target="https://grivenarberth.co.uk/sustainability" TargetMode="External"/><Relationship Id="rId4" Type="http://schemas.openxmlformats.org/officeDocument/2006/relationships/hyperlink" Target="https://www.facebook.com/GroveNarberth/" TargetMode="External"/><Relationship Id="rId9" Type="http://schemas.openxmlformats.org/officeDocument/2006/relationships/hyperlink" Target="https://grovenarberth.co.uk/sustainability/"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thisvsthat.io/operational-vs-strategic" TargetMode="External"/><Relationship Id="rId3" Type="http://schemas.openxmlformats.org/officeDocument/2006/relationships/hyperlink" Target="https://www.bbc.co.uk/bitesize/guides/a2p8y4j/revision/1" TargetMode="External"/><Relationship Id="rId7" Type="http://schemas.openxmlformats.org/officeDocument/2006/relationships/hyperlink" Target="https://www.zendesk.co.uk/blog/customer-value/#geordirect" TargetMode="External"/><Relationship Id="rId2" Type="http://schemas.openxmlformats.org/officeDocument/2006/relationships/hyperlink" Target="https://www.bbc.co.uk/bitesize/guides/z2p8y4j/revision/3" TargetMode="External"/><Relationship Id="rId1" Type="http://schemas.openxmlformats.org/officeDocument/2006/relationships/slideLayout" Target="../slideLayouts/slideLayout2.xml"/><Relationship Id="rId6" Type="http://schemas.openxmlformats.org/officeDocument/2006/relationships/hyperlink" Target="https://www.zendesk.co.uk/blog/customer-value/" TargetMode="External"/><Relationship Id="rId5" Type="http://schemas.openxmlformats.org/officeDocument/2006/relationships/hyperlink" Target="https://www.zendesk.co.uk/blog/customervalue" TargetMode="External"/><Relationship Id="rId4" Type="http://schemas.openxmlformats.org/officeDocument/2006/relationships/hyperlink" Target="https://www.geeksforgeeks.org/marketing/customer-value-meaning-importance-and-examples/" TargetMode="External"/><Relationship Id="rId9" Type="http://schemas.openxmlformats.org/officeDocument/2006/relationships/hyperlink" Target="https://thisvsthat.io/operational-vs-stretgic"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s3.eu-west-2.amazonaws.com/document-api-images-live.ch.gov.uk/docs/H4zpDK0Q2lqh2fp1jrykI7FHq30SPmINdA4ERFQdePo/application-pdf?X-Amz-Algorithm=AWS4-HMAC-SHA256&amp;X-Amz-Credential=ASIAWRGBDBV3IJTWHYND%2F20251130%2Feu-west-2%2Fs3%2Faws4_request&amp;X-Amz-Date=20251130T172239Z&amp;X-Amz-Expires=60&amp;X-Amz-Security-Token=IQoJb3JpZ2luX2VjEB4aCWV1LXdlc3QtMiJIMEYCIQCrGeIWNFYwkdotukQiTYzPcpD4Yv4dJCwImWnWi0gfhQIhAOouOKfhQAt4imfowKyj985ULABBa9rvk3sxHZJ4%2B2IUKooECOf%2F%2F%2F%2F%2F%2F%2F%2F%2F%2FwEQBRoMNDQ5MjI5MDMyODIyIgxX575XswRJecige%2Bwq3gMB0aqmOIaJv%2Bo6SFccaoxen%2BLDhBJhxcVf6dfgYKvEp%2Fr73ujxtrDBw61DCSWdRjDzgQn3TXkHskueJBoCrOZTVGbU49znBC2L4lGe2XB78IDhmmBFxQPCOBEpPtD9AUWtSG5Nb8SIMagQK7kgT0dvjbzfc%2Fcb1sl1oZbk7g8TynpnsrerWkztqYcZFprX9CjD8SC2XjHRk7oH4KKBLs6k2qRGmxX4YMp3s9z8dtJo2HID%2Bop7x2%2BGaSxjJEAIrsbaI1vf3N60r1HA%2BClDxc%2FyHpUJYubzQmL%2BBBt%2FolfFNFQF09EQGnQqTmvtHYnf60f9mR4xWRZucbWe83UIfFbPDzYHvuI3JZxi73CRHdfRNHnThuULbtrDzaDrKwztz%2FWT5bnGDz6X2YIyNs46diAfzg20x1ZP7uUJuYZril%2FcRP2rukRK%2BH8pO24v6ziDgytiKAjKR008h3avfEDCge3URKklya1em7NfvQWZkPuJ4C%2BBP8fUb346Dcgglg09GOfemfb%2BiV9cYMgD0jPZ3HAqK1gRKuGXmbBe%2BleirzY%2FtDcXU05DMdDlNUFGwup1ZC%2BH2jd2PKpj%2B%2B%2FBVkSCT5LjisD9sN%2BEb6FO8tSFOxQJJS%2FSuWBj5YJ%2B4%2FwRg697MI2bsckGOqQB5%2BSFMXY4x3Jy1q0xegg3EHOa9Vh8SatzPA93JS3eRtRHYU7uTOp4HBDLTC1uUixdq%2FQjsCpEr4iHmeOhQvX3FXJxFwcpgEI3wqoxetbjkClQ5DCH40BjCr8qkJ06rVIFQezFCoBG0qx4XuEBJfcr1dcgz%2Bt5iB%2BbwhYrlSjOU%2Fatspx7zP9iz6I6QkOpjQK%2FJrjfOI5FDk38d9ilw%2F8SodXK16k%3D&amp;X-Amz-SignedHeaders=host&amp;response-content-disposition=inline%3Bfilename%3D%2209436275_aa_2025-08-19.pdf%22&amp;X-Amz-Signature=58d2f74c1c07acbd8e457f697024a096c98b2ed26263bc44469686753e1118a9" TargetMode="External"/><Relationship Id="rId2" Type="http://schemas.openxmlformats.org/officeDocument/2006/relationships/hyperlink" Target="https://www.linkedin.com/pulse/background-development-pestel-analysis-biplab-paul-8hj0c/"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The Grove </a:t>
            </a:r>
            <a:r>
              <a:rPr lang="en-GB"/>
              <a:t>Narberth</a:t>
            </a:r>
            <a:endParaRPr lang="en-GB" dirty="0"/>
          </a:p>
        </p:txBody>
      </p:sp>
      <p:sp>
        <p:nvSpPr>
          <p:cNvPr id="3" name="Subtitle 2"/>
          <p:cNvSpPr>
            <a:spLocks noGrp="1"/>
          </p:cNvSpPr>
          <p:nvPr>
            <p:ph type="subTitle" idx="1"/>
          </p:nvPr>
        </p:nvSpPr>
        <p:spPr>
          <a:xfrm>
            <a:off x="678426" y="1975887"/>
            <a:ext cx="6991776" cy="3815313"/>
          </a:xfrm>
        </p:spPr>
        <p:txBody>
          <a:bodyPr vert="horz" lIns="91440" tIns="45720" rIns="91440" bIns="45720" rtlCol="0" anchor="t">
            <a:normAutofit/>
          </a:bodyPr>
          <a:lstStyle/>
          <a:p>
            <a:r>
              <a:rPr lang="en-GB"/>
              <a:t>University: University of Wales Trinity Saint David</a:t>
            </a:r>
          </a:p>
          <a:p>
            <a:r>
              <a:rPr lang="en-GB"/>
              <a:t>Course: Hospitality and Hotel Management</a:t>
            </a:r>
          </a:p>
          <a:p>
            <a:r>
              <a:rPr lang="en-GB"/>
              <a:t>Module Leader: Natalie Brailsford</a:t>
            </a:r>
          </a:p>
          <a:p>
            <a:r>
              <a:rPr lang="en-GB"/>
              <a:t>Module Name: Marketing Essentials</a:t>
            </a:r>
          </a:p>
          <a:p>
            <a:r>
              <a:rPr lang="en-GB"/>
              <a:t>Module Number:  BMIH4009/BMIH4009D</a:t>
            </a:r>
          </a:p>
          <a:p>
            <a:r>
              <a:rPr lang="en-GB"/>
              <a:t>Student Name: Samantha Mary West</a:t>
            </a:r>
          </a:p>
          <a:p>
            <a:r>
              <a:rPr lang="en-GB"/>
              <a:t>Student Number: 2520528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DE8F8-0EE4-7180-BF5A-13FCA4E23602}"/>
              </a:ext>
            </a:extLst>
          </p:cNvPr>
          <p:cNvSpPr>
            <a:spLocks noGrp="1"/>
          </p:cNvSpPr>
          <p:nvPr>
            <p:ph type="title"/>
          </p:nvPr>
        </p:nvSpPr>
        <p:spPr/>
        <p:txBody>
          <a:bodyPr/>
          <a:lstStyle/>
          <a:p>
            <a:r>
              <a:rPr lang="en-GB" dirty="0"/>
              <a:t>Ai </a:t>
            </a:r>
            <a:r>
              <a:rPr lang="en-GB"/>
              <a:t>declaration</a:t>
            </a:r>
            <a:endParaRPr lang="en-GB" dirty="0"/>
          </a:p>
        </p:txBody>
      </p:sp>
      <p:sp>
        <p:nvSpPr>
          <p:cNvPr id="3" name="Content Placeholder 2">
            <a:extLst>
              <a:ext uri="{FF2B5EF4-FFF2-40B4-BE49-F238E27FC236}">
                <a16:creationId xmlns:a16="http://schemas.microsoft.com/office/drawing/2014/main" id="{8CBAF952-60DB-B8BB-AB3E-95A261843A1B}"/>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I acknowledge the use of Word Editor (</a:t>
            </a:r>
            <a:r>
              <a:rPr lang="en-GB" dirty="0">
                <a:ea typeface="+mn-lt"/>
                <a:cs typeface="+mn-lt"/>
                <a:hlinkClick r:id="rId2"/>
              </a:rPr>
              <a:t>the Grove Narbeth script.docx</a:t>
            </a:r>
            <a:r>
              <a:rPr lang="en-GB" dirty="0">
                <a:ea typeface="+mn-lt"/>
                <a:cs typeface="+mn-lt"/>
              </a:rPr>
              <a:t>) on [30/11/2025] to check my spelling and grammar. I used the</a:t>
            </a:r>
            <a:endParaRPr lang="en-US" dirty="0">
              <a:ea typeface="+mn-lt"/>
              <a:cs typeface="+mn-lt"/>
            </a:endParaRPr>
          </a:p>
          <a:p>
            <a:pPr marL="0" indent="0">
              <a:buNone/>
            </a:pPr>
            <a:r>
              <a:rPr lang="en-GB" dirty="0">
                <a:ea typeface="+mn-lt"/>
                <a:cs typeface="+mn-lt"/>
              </a:rPr>
              <a:t>prompt:</a:t>
            </a:r>
            <a:endParaRPr lang="en-GB" dirty="0"/>
          </a:p>
          <a:p>
            <a:pPr marL="0" indent="0">
              <a:buNone/>
            </a:pPr>
            <a:r>
              <a:rPr lang="en-GB" dirty="0">
                <a:ea typeface="+mn-lt"/>
                <a:cs typeface="+mn-lt"/>
              </a:rPr>
              <a:t>1. Editor</a:t>
            </a:r>
            <a:endParaRPr lang="en-GB" dirty="0"/>
          </a:p>
          <a:p>
            <a:pPr marL="0" indent="0">
              <a:buNone/>
            </a:pPr>
            <a:r>
              <a:rPr lang="en-GB">
                <a:ea typeface="+mn-lt"/>
                <a:cs typeface="+mn-lt"/>
              </a:rPr>
              <a:t>I confirm that I have not presented any AI generated text as my own work. I confirm I have</a:t>
            </a:r>
            <a:endParaRPr lang="en-GB"/>
          </a:p>
          <a:p>
            <a:pPr marL="0" indent="0">
              <a:buNone/>
            </a:pPr>
            <a:r>
              <a:rPr lang="en-GB">
                <a:ea typeface="+mn-lt"/>
                <a:cs typeface="+mn-lt"/>
              </a:rPr>
              <a:t>copies of my drafts, notes, and other resources I used before, and after the use of AI tools</a:t>
            </a:r>
            <a:endParaRPr lang="en-GB"/>
          </a:p>
          <a:p>
            <a:pPr marL="0" indent="0">
              <a:buNone/>
            </a:pPr>
            <a:r>
              <a:rPr lang="en-GB">
                <a:ea typeface="+mn-lt"/>
                <a:cs typeface="+mn-lt"/>
              </a:rPr>
              <a:t>which I may be asked</a:t>
            </a:r>
            <a:r>
              <a:rPr lang="en-GB"/>
              <a:t> to provide in evidence.</a:t>
            </a:r>
          </a:p>
          <a:p>
            <a:endParaRPr lang="en-GB" dirty="0"/>
          </a:p>
        </p:txBody>
      </p:sp>
      <p:sp>
        <p:nvSpPr>
          <p:cNvPr id="4" name="Date Placeholder 3">
            <a:extLst>
              <a:ext uri="{FF2B5EF4-FFF2-40B4-BE49-F238E27FC236}">
                <a16:creationId xmlns:a16="http://schemas.microsoft.com/office/drawing/2014/main" id="{FB7262A0-3CC9-CD23-E4FB-FA015622C75B}"/>
              </a:ext>
            </a:extLst>
          </p:cNvPr>
          <p:cNvSpPr>
            <a:spLocks noGrp="1"/>
          </p:cNvSpPr>
          <p:nvPr>
            <p:ph type="dt" sz="half" idx="10"/>
          </p:nvPr>
        </p:nvSpPr>
        <p:spPr/>
        <p:txBody>
          <a:bodyPr/>
          <a:lstStyle/>
          <a:p>
            <a:fld id="{4E3C794C-B65A-460D-9C2B-FA889E8E8ECD}" type="datetime1">
              <a:t>11/30/2025</a:t>
            </a:fld>
            <a:endParaRPr lang="en-US"/>
          </a:p>
        </p:txBody>
      </p:sp>
      <p:sp>
        <p:nvSpPr>
          <p:cNvPr id="5" name="Footer Placeholder 4">
            <a:extLst>
              <a:ext uri="{FF2B5EF4-FFF2-40B4-BE49-F238E27FC236}">
                <a16:creationId xmlns:a16="http://schemas.microsoft.com/office/drawing/2014/main" id="{BEED1AAC-B4CF-1A3B-197F-B41FA098233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4AC0791-286F-F418-0DB2-14DFD2FEAE27}"/>
              </a:ext>
            </a:extLst>
          </p:cNvPr>
          <p:cNvSpPr>
            <a:spLocks noGrp="1"/>
          </p:cNvSpPr>
          <p:nvPr>
            <p:ph type="sldNum" sz="quarter" idx="12"/>
          </p:nvPr>
        </p:nvSpPr>
        <p:spPr/>
        <p:txBody>
          <a:bodyPr/>
          <a:lstStyle/>
          <a:p>
            <a:fld id="{E30AF5A0-43BB-4336-8627-9123B9144D80}" type="slidenum">
              <a:rPr lang="en-US" dirty="0"/>
              <a:t>2</a:t>
            </a:fld>
            <a:endParaRPr lang="en-US"/>
          </a:p>
        </p:txBody>
      </p:sp>
    </p:spTree>
    <p:extLst>
      <p:ext uri="{BB962C8B-B14F-4D97-AF65-F5344CB8AC3E}">
        <p14:creationId xmlns:p14="http://schemas.microsoft.com/office/powerpoint/2010/main" val="1505802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BFE9D-D769-F0AA-CBE0-EE3BAB92EFBE}"/>
              </a:ext>
            </a:extLst>
          </p:cNvPr>
          <p:cNvSpPr>
            <a:spLocks noGrp="1"/>
          </p:cNvSpPr>
          <p:nvPr>
            <p:ph type="title"/>
          </p:nvPr>
        </p:nvSpPr>
        <p:spPr/>
        <p:txBody>
          <a:bodyPr/>
          <a:lstStyle/>
          <a:p>
            <a:r>
              <a:rPr lang="en-GB"/>
              <a:t>Overview </a:t>
            </a:r>
          </a:p>
        </p:txBody>
      </p:sp>
      <p:sp>
        <p:nvSpPr>
          <p:cNvPr id="3" name="Content Placeholder 2">
            <a:extLst>
              <a:ext uri="{FF2B5EF4-FFF2-40B4-BE49-F238E27FC236}">
                <a16:creationId xmlns:a16="http://schemas.microsoft.com/office/drawing/2014/main" id="{AEBA559A-1DE1-71CD-7722-9DCD6F1FD926}"/>
              </a:ext>
            </a:extLst>
          </p:cNvPr>
          <p:cNvSpPr>
            <a:spLocks noGrp="1"/>
          </p:cNvSpPr>
          <p:nvPr>
            <p:ph idx="1"/>
          </p:nvPr>
        </p:nvSpPr>
        <p:spPr/>
        <p:txBody>
          <a:bodyPr vert="horz" lIns="91440" tIns="45720" rIns="91440" bIns="45720" rtlCol="0" anchor="t">
            <a:normAutofit/>
          </a:bodyPr>
          <a:lstStyle/>
          <a:p>
            <a:pPr marL="457200" indent="-457200">
              <a:buAutoNum type="arabicPeriod"/>
            </a:pPr>
            <a:r>
              <a:rPr lang="en-GB"/>
              <a:t>Why The Grove Narberth?</a:t>
            </a:r>
            <a:endParaRPr lang="en-US"/>
          </a:p>
          <a:p>
            <a:pPr marL="457200" indent="-457200">
              <a:buAutoNum type="arabicPeriod"/>
            </a:pPr>
            <a:r>
              <a:rPr lang="en-GB"/>
              <a:t>Five P's</a:t>
            </a:r>
          </a:p>
          <a:p>
            <a:pPr marL="457200" indent="-457200">
              <a:buAutoNum type="arabicPeriod"/>
            </a:pPr>
            <a:r>
              <a:rPr lang="en-GB"/>
              <a:t>Value creation and Stakeholders</a:t>
            </a:r>
          </a:p>
          <a:p>
            <a:pPr marL="457200" indent="-457200">
              <a:buAutoNum type="arabicPeriod"/>
            </a:pPr>
            <a:r>
              <a:rPr lang="en-GB"/>
              <a:t>Marketing environment and Marketing research</a:t>
            </a:r>
          </a:p>
          <a:p>
            <a:pPr marL="457200" indent="-457200">
              <a:buAutoNum type="arabicPeriod"/>
            </a:pPr>
            <a:r>
              <a:rPr lang="en-GB"/>
              <a:t>Summary</a:t>
            </a:r>
          </a:p>
          <a:p>
            <a:pPr marL="457200" indent="-457200">
              <a:buAutoNum type="arabicPeriod"/>
            </a:pPr>
            <a:r>
              <a:rPr lang="en-GB" err="1"/>
              <a:t>Refrence's</a:t>
            </a:r>
            <a:endParaRPr lang="en-GB"/>
          </a:p>
          <a:p>
            <a:pPr>
              <a:buAutoNum type="arabicPeriod"/>
            </a:pPr>
            <a:endParaRPr lang="en-GB"/>
          </a:p>
          <a:p>
            <a:pPr>
              <a:buAutoNum type="arabicPeriod"/>
            </a:pPr>
            <a:endParaRPr lang="en-GB"/>
          </a:p>
          <a:p>
            <a:pPr>
              <a:buAutoNum type="arabicPeriod"/>
            </a:pPr>
            <a:endParaRPr lang="en-GB"/>
          </a:p>
        </p:txBody>
      </p:sp>
      <p:pic>
        <p:nvPicPr>
          <p:cNvPr id="5" name="Picture 4" descr="A large house surrounded by trees&#10;&#10;AI-generated content may be incorrect.">
            <a:extLst>
              <a:ext uri="{FF2B5EF4-FFF2-40B4-BE49-F238E27FC236}">
                <a16:creationId xmlns:a16="http://schemas.microsoft.com/office/drawing/2014/main" id="{A6AF36EA-287F-2187-38CD-61E030E508C2}"/>
              </a:ext>
            </a:extLst>
          </p:cNvPr>
          <p:cNvPicPr>
            <a:picLocks noChangeAspect="1"/>
          </p:cNvPicPr>
          <p:nvPr/>
        </p:nvPicPr>
        <p:blipFill>
          <a:blip r:embed="rId3"/>
          <a:stretch>
            <a:fillRect/>
          </a:stretch>
        </p:blipFill>
        <p:spPr>
          <a:xfrm>
            <a:off x="6560981" y="741406"/>
            <a:ext cx="4825478" cy="5395784"/>
          </a:xfrm>
          <a:prstGeom prst="rect">
            <a:avLst/>
          </a:prstGeom>
        </p:spPr>
      </p:pic>
    </p:spTree>
    <p:extLst>
      <p:ext uri="{BB962C8B-B14F-4D97-AF65-F5344CB8AC3E}">
        <p14:creationId xmlns:p14="http://schemas.microsoft.com/office/powerpoint/2010/main" val="2744041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4F1EA-334C-28D9-7797-194CC14AEAE0}"/>
              </a:ext>
            </a:extLst>
          </p:cNvPr>
          <p:cNvSpPr>
            <a:spLocks noGrp="1"/>
          </p:cNvSpPr>
          <p:nvPr>
            <p:ph type="title"/>
          </p:nvPr>
        </p:nvSpPr>
        <p:spPr/>
        <p:txBody>
          <a:bodyPr/>
          <a:lstStyle/>
          <a:p>
            <a:r>
              <a:rPr lang="en-GB"/>
              <a:t>Why?</a:t>
            </a:r>
          </a:p>
        </p:txBody>
      </p:sp>
      <p:sp>
        <p:nvSpPr>
          <p:cNvPr id="3" name="Content Placeholder 2">
            <a:extLst>
              <a:ext uri="{FF2B5EF4-FFF2-40B4-BE49-F238E27FC236}">
                <a16:creationId xmlns:a16="http://schemas.microsoft.com/office/drawing/2014/main" id="{56571EB6-17FB-03D3-1572-44755E929F9E}"/>
              </a:ext>
            </a:extLst>
          </p:cNvPr>
          <p:cNvSpPr>
            <a:spLocks noGrp="1"/>
          </p:cNvSpPr>
          <p:nvPr>
            <p:ph idx="1"/>
          </p:nvPr>
        </p:nvSpPr>
        <p:spPr/>
        <p:txBody>
          <a:bodyPr vert="horz" lIns="91440" tIns="45720" rIns="91440" bIns="45720" rtlCol="0" anchor="t">
            <a:normAutofit/>
          </a:bodyPr>
          <a:lstStyle/>
          <a:p>
            <a:r>
              <a:rPr lang="en-GB"/>
              <a:t>Visited the Grove of Narberth</a:t>
            </a:r>
            <a:endParaRPr lang="en-US"/>
          </a:p>
          <a:p>
            <a:endParaRPr lang="en-GB"/>
          </a:p>
          <a:p>
            <a:r>
              <a:rPr lang="en-GB"/>
              <a:t>To understand the Grove of Narberth Marketing More</a:t>
            </a:r>
          </a:p>
          <a:p>
            <a:endParaRPr lang="en-GB"/>
          </a:p>
          <a:p>
            <a:r>
              <a:rPr lang="en-GB"/>
              <a:t>Chain of hotels under 'SEREN'</a:t>
            </a:r>
          </a:p>
        </p:txBody>
      </p:sp>
    </p:spTree>
    <p:extLst>
      <p:ext uri="{BB962C8B-B14F-4D97-AF65-F5344CB8AC3E}">
        <p14:creationId xmlns:p14="http://schemas.microsoft.com/office/powerpoint/2010/main" val="3267992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7EAFE-84AC-B23B-B32B-64B0A536AC01}"/>
              </a:ext>
            </a:extLst>
          </p:cNvPr>
          <p:cNvSpPr>
            <a:spLocks noGrp="1"/>
          </p:cNvSpPr>
          <p:nvPr>
            <p:ph type="title"/>
          </p:nvPr>
        </p:nvSpPr>
        <p:spPr>
          <a:xfrm>
            <a:off x="686780" y="645005"/>
            <a:ext cx="10691265" cy="1371030"/>
          </a:xfrm>
        </p:spPr>
        <p:txBody>
          <a:bodyPr/>
          <a:lstStyle/>
          <a:p>
            <a:r>
              <a:rPr lang="en-GB"/>
              <a:t>5 P's</a:t>
            </a:r>
            <a:br>
              <a:rPr lang="en-GB"/>
            </a:br>
            <a:endParaRPr lang="en-GB"/>
          </a:p>
        </p:txBody>
      </p:sp>
      <p:sp>
        <p:nvSpPr>
          <p:cNvPr id="3" name="Content Placeholder 2">
            <a:extLst>
              <a:ext uri="{FF2B5EF4-FFF2-40B4-BE49-F238E27FC236}">
                <a16:creationId xmlns:a16="http://schemas.microsoft.com/office/drawing/2014/main" id="{379D25FC-9F0D-E789-4BD4-3D4B5BB3F1BE}"/>
              </a:ext>
            </a:extLst>
          </p:cNvPr>
          <p:cNvSpPr>
            <a:spLocks noGrp="1"/>
          </p:cNvSpPr>
          <p:nvPr>
            <p:ph idx="1"/>
          </p:nvPr>
        </p:nvSpPr>
        <p:spPr>
          <a:xfrm>
            <a:off x="686780" y="1337162"/>
            <a:ext cx="10691265" cy="3636088"/>
          </a:xfrm>
        </p:spPr>
        <p:txBody>
          <a:bodyPr vert="horz" lIns="91440" tIns="45720" rIns="91440" bIns="45720" rtlCol="0" anchor="t">
            <a:normAutofit/>
          </a:bodyPr>
          <a:lstStyle/>
          <a:p>
            <a:pPr marL="457200" indent="-457200">
              <a:buAutoNum type="arabicPeriod"/>
            </a:pPr>
            <a:r>
              <a:rPr lang="en-GB"/>
              <a:t>Place</a:t>
            </a:r>
            <a:endParaRPr lang="en-US"/>
          </a:p>
          <a:p>
            <a:pPr marL="457200" indent="-457200">
              <a:buAutoNum type="arabicPeriod"/>
            </a:pPr>
            <a:r>
              <a:rPr lang="en-GB"/>
              <a:t>Promotion</a:t>
            </a:r>
          </a:p>
          <a:p>
            <a:pPr marL="457200" indent="-457200">
              <a:buAutoNum type="arabicPeriod"/>
            </a:pPr>
            <a:r>
              <a:rPr lang="en-GB"/>
              <a:t>Product </a:t>
            </a:r>
          </a:p>
          <a:p>
            <a:pPr marL="457200" indent="-457200">
              <a:buAutoNum type="arabicPeriod"/>
            </a:pPr>
            <a:r>
              <a:rPr lang="en-GB"/>
              <a:t>People</a:t>
            </a:r>
          </a:p>
          <a:p>
            <a:pPr marL="457200" indent="-457200">
              <a:buAutoNum type="arabicPeriod"/>
            </a:pPr>
            <a:r>
              <a:rPr lang="en-GB"/>
              <a:t>price</a:t>
            </a:r>
          </a:p>
          <a:p>
            <a:pPr marL="0" indent="0">
              <a:buNone/>
            </a:pPr>
            <a:r>
              <a:rPr lang="en-GB"/>
              <a:t>(pictures from: (19/11/2025) (2025)</a:t>
            </a:r>
          </a:p>
        </p:txBody>
      </p:sp>
      <p:pic>
        <p:nvPicPr>
          <p:cNvPr id="5" name="Picture 4" descr="A group of people posing for a photo&#10;&#10;AI-generated content may be incorrect.">
            <a:extLst>
              <a:ext uri="{FF2B5EF4-FFF2-40B4-BE49-F238E27FC236}">
                <a16:creationId xmlns:a16="http://schemas.microsoft.com/office/drawing/2014/main" id="{C584D41B-5DB0-9EAC-4D8C-6D2644643413}"/>
              </a:ext>
            </a:extLst>
          </p:cNvPr>
          <p:cNvPicPr>
            <a:picLocks noChangeAspect="1"/>
          </p:cNvPicPr>
          <p:nvPr/>
        </p:nvPicPr>
        <p:blipFill>
          <a:blip r:embed="rId3"/>
          <a:srcRect t="6960" b="366"/>
          <a:stretch>
            <a:fillRect/>
          </a:stretch>
        </p:blipFill>
        <p:spPr>
          <a:xfrm>
            <a:off x="6995131" y="817416"/>
            <a:ext cx="3882101" cy="2619527"/>
          </a:xfrm>
          <a:prstGeom prst="rect">
            <a:avLst/>
          </a:prstGeom>
        </p:spPr>
      </p:pic>
      <p:pic>
        <p:nvPicPr>
          <p:cNvPr id="6" name="Picture 5" descr="A dog lying in the grass&#10;&#10;AI-generated content may be incorrect.">
            <a:extLst>
              <a:ext uri="{FF2B5EF4-FFF2-40B4-BE49-F238E27FC236}">
                <a16:creationId xmlns:a16="http://schemas.microsoft.com/office/drawing/2014/main" id="{07B976D8-F2AC-0791-968B-BFE89C202A2A}"/>
              </a:ext>
            </a:extLst>
          </p:cNvPr>
          <p:cNvPicPr>
            <a:picLocks noChangeAspect="1"/>
          </p:cNvPicPr>
          <p:nvPr/>
        </p:nvPicPr>
        <p:blipFill>
          <a:blip r:embed="rId4"/>
          <a:stretch>
            <a:fillRect/>
          </a:stretch>
        </p:blipFill>
        <p:spPr>
          <a:xfrm>
            <a:off x="2229833" y="4101731"/>
            <a:ext cx="8909222" cy="2749680"/>
          </a:xfrm>
          <a:prstGeom prst="rect">
            <a:avLst/>
          </a:prstGeom>
        </p:spPr>
      </p:pic>
    </p:spTree>
    <p:extLst>
      <p:ext uri="{BB962C8B-B14F-4D97-AF65-F5344CB8AC3E}">
        <p14:creationId xmlns:p14="http://schemas.microsoft.com/office/powerpoint/2010/main" val="279049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8C98E-0DD9-78EF-772D-74984C4E24DF}"/>
              </a:ext>
            </a:extLst>
          </p:cNvPr>
          <p:cNvSpPr>
            <a:spLocks noGrp="1"/>
          </p:cNvSpPr>
          <p:nvPr>
            <p:ph type="title"/>
          </p:nvPr>
        </p:nvSpPr>
        <p:spPr/>
        <p:txBody>
          <a:bodyPr/>
          <a:lstStyle/>
          <a:p>
            <a:endParaRPr lang="en-GB"/>
          </a:p>
        </p:txBody>
      </p:sp>
      <p:sp>
        <p:nvSpPr>
          <p:cNvPr id="4" name="Date Placeholder 3">
            <a:extLst>
              <a:ext uri="{FF2B5EF4-FFF2-40B4-BE49-F238E27FC236}">
                <a16:creationId xmlns:a16="http://schemas.microsoft.com/office/drawing/2014/main" id="{DC1E465E-8CA7-24BA-9CEB-44C2E3DCEFE9}"/>
              </a:ext>
            </a:extLst>
          </p:cNvPr>
          <p:cNvSpPr>
            <a:spLocks noGrp="1"/>
          </p:cNvSpPr>
          <p:nvPr>
            <p:ph type="dt" sz="half" idx="10"/>
          </p:nvPr>
        </p:nvSpPr>
        <p:spPr/>
        <p:txBody>
          <a:bodyPr/>
          <a:lstStyle/>
          <a:p>
            <a:fld id="{B1C59143-EF91-4DF8-82AF-9B3AF956047F}" type="datetime1">
              <a:t>11/30/2025</a:t>
            </a:fld>
            <a:endParaRPr lang="en-US"/>
          </a:p>
        </p:txBody>
      </p:sp>
      <p:sp>
        <p:nvSpPr>
          <p:cNvPr id="5" name="Footer Placeholder 4">
            <a:extLst>
              <a:ext uri="{FF2B5EF4-FFF2-40B4-BE49-F238E27FC236}">
                <a16:creationId xmlns:a16="http://schemas.microsoft.com/office/drawing/2014/main" id="{F997B6E4-0E04-3AB6-DDE6-12F21CCA3EF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8A060BD-2462-9C2A-6D40-DFAB536773C6}"/>
              </a:ext>
            </a:extLst>
          </p:cNvPr>
          <p:cNvSpPr>
            <a:spLocks noGrp="1"/>
          </p:cNvSpPr>
          <p:nvPr>
            <p:ph type="sldNum" sz="quarter" idx="12"/>
          </p:nvPr>
        </p:nvSpPr>
        <p:spPr/>
        <p:txBody>
          <a:bodyPr/>
          <a:lstStyle/>
          <a:p>
            <a:fld id="{E30AF5A0-43BB-4336-8627-9123B9144D80}" type="slidenum">
              <a:rPr lang="en-US" dirty="0"/>
              <a:t>6</a:t>
            </a:fld>
            <a:endParaRPr lang="en-US"/>
          </a:p>
        </p:txBody>
      </p:sp>
      <p:pic>
        <p:nvPicPr>
          <p:cNvPr id="8" name="Picture 7" descr="A screenshot of a website&#10;&#10;AI-generated content may be incorrect.">
            <a:extLst>
              <a:ext uri="{FF2B5EF4-FFF2-40B4-BE49-F238E27FC236}">
                <a16:creationId xmlns:a16="http://schemas.microsoft.com/office/drawing/2014/main" id="{B14B10F1-2D9D-717B-B475-E64DC505C5A5}"/>
              </a:ext>
            </a:extLst>
          </p:cNvPr>
          <p:cNvPicPr>
            <a:picLocks noChangeAspect="1"/>
          </p:cNvPicPr>
          <p:nvPr/>
        </p:nvPicPr>
        <p:blipFill>
          <a:blip r:embed="rId2"/>
          <a:stretch>
            <a:fillRect/>
          </a:stretch>
        </p:blipFill>
        <p:spPr>
          <a:xfrm>
            <a:off x="117092" y="-1"/>
            <a:ext cx="3967115" cy="6724136"/>
          </a:xfrm>
          <a:prstGeom prst="rect">
            <a:avLst/>
          </a:prstGeom>
        </p:spPr>
      </p:pic>
      <p:sp>
        <p:nvSpPr>
          <p:cNvPr id="10" name="Content Placeholder 9">
            <a:extLst>
              <a:ext uri="{FF2B5EF4-FFF2-40B4-BE49-F238E27FC236}">
                <a16:creationId xmlns:a16="http://schemas.microsoft.com/office/drawing/2014/main" id="{CE159894-CA9C-B556-6316-A56901DB0E18}"/>
              </a:ext>
            </a:extLst>
          </p:cNvPr>
          <p:cNvSpPr>
            <a:spLocks noGrp="1"/>
          </p:cNvSpPr>
          <p:nvPr>
            <p:ph idx="1"/>
          </p:nvPr>
        </p:nvSpPr>
        <p:spPr>
          <a:xfrm>
            <a:off x="4232608" y="2571153"/>
            <a:ext cx="7777130" cy="3522818"/>
          </a:xfrm>
        </p:spPr>
        <p:txBody>
          <a:bodyPr vert="horz" lIns="91440" tIns="45720" rIns="91440" bIns="45720" rtlCol="0" anchor="t">
            <a:normAutofit lnSpcReduction="10000"/>
          </a:bodyPr>
          <a:lstStyle/>
          <a:p>
            <a:endParaRPr lang="en-GB"/>
          </a:p>
          <a:p>
            <a:endParaRPr lang="en-GB"/>
          </a:p>
          <a:p>
            <a:endParaRPr lang="en-GB"/>
          </a:p>
          <a:p>
            <a:r>
              <a:rPr lang="en-GB"/>
              <a:t>Promotion </a:t>
            </a:r>
          </a:p>
          <a:p>
            <a:endParaRPr lang="en-GB"/>
          </a:p>
          <a:p>
            <a:r>
              <a:rPr lang="en-GB"/>
              <a:t>Picture from 24/11/2025) (2025) facebook</a:t>
            </a:r>
          </a:p>
          <a:p>
            <a:r>
              <a:rPr lang="en-GB"/>
              <a:t>(picture from 24/11/2025)(2025) </a:t>
            </a:r>
          </a:p>
          <a:p>
            <a:r>
              <a:rPr lang="en-GB"/>
              <a:t>Keep updated relevant  social media posts</a:t>
            </a:r>
          </a:p>
        </p:txBody>
      </p:sp>
      <p:pic>
        <p:nvPicPr>
          <p:cNvPr id="12" name="Picture 11" descr="A screenshot of a social media post&#10;&#10;AI-generated content may be incorrect.">
            <a:extLst>
              <a:ext uri="{FF2B5EF4-FFF2-40B4-BE49-F238E27FC236}">
                <a16:creationId xmlns:a16="http://schemas.microsoft.com/office/drawing/2014/main" id="{C4E1E8A9-DFA5-B18C-DDE9-1A620EA7C4FE}"/>
              </a:ext>
            </a:extLst>
          </p:cNvPr>
          <p:cNvPicPr>
            <a:picLocks noChangeAspect="1"/>
          </p:cNvPicPr>
          <p:nvPr/>
        </p:nvPicPr>
        <p:blipFill>
          <a:blip r:embed="rId3"/>
          <a:stretch>
            <a:fillRect/>
          </a:stretch>
        </p:blipFill>
        <p:spPr>
          <a:xfrm>
            <a:off x="3901002" y="16734"/>
            <a:ext cx="8416240" cy="3529398"/>
          </a:xfrm>
          <a:prstGeom prst="rect">
            <a:avLst/>
          </a:prstGeom>
        </p:spPr>
      </p:pic>
    </p:spTree>
    <p:extLst>
      <p:ext uri="{BB962C8B-B14F-4D97-AF65-F5344CB8AC3E}">
        <p14:creationId xmlns:p14="http://schemas.microsoft.com/office/powerpoint/2010/main" val="3638827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824CA-A81D-87C1-2906-14158EF85E88}"/>
              </a:ext>
            </a:extLst>
          </p:cNvPr>
          <p:cNvSpPr>
            <a:spLocks noGrp="1"/>
          </p:cNvSpPr>
          <p:nvPr>
            <p:ph type="title"/>
          </p:nvPr>
        </p:nvSpPr>
        <p:spPr/>
        <p:txBody>
          <a:bodyPr/>
          <a:lstStyle/>
          <a:p>
            <a:r>
              <a:rPr lang="en-GB"/>
              <a:t>Value creation and stakeholders</a:t>
            </a:r>
          </a:p>
        </p:txBody>
      </p:sp>
      <p:pic>
        <p:nvPicPr>
          <p:cNvPr id="4" name="Content Placeholder 3" descr="A screenshot of a homepage&#10;&#10;AI-generated content may be incorrect.">
            <a:extLst>
              <a:ext uri="{FF2B5EF4-FFF2-40B4-BE49-F238E27FC236}">
                <a16:creationId xmlns:a16="http://schemas.microsoft.com/office/drawing/2014/main" id="{F3ACD426-58D5-9A65-885F-88AE03F665B0}"/>
              </a:ext>
            </a:extLst>
          </p:cNvPr>
          <p:cNvPicPr>
            <a:picLocks noGrp="1" noChangeAspect="1"/>
          </p:cNvPicPr>
          <p:nvPr>
            <p:ph idx="1"/>
          </p:nvPr>
        </p:nvPicPr>
        <p:blipFill>
          <a:blip r:embed="rId3"/>
          <a:srcRect t="26717" r="138"/>
          <a:stretch>
            <a:fillRect/>
          </a:stretch>
        </p:blipFill>
        <p:spPr>
          <a:xfrm>
            <a:off x="1060500" y="3997235"/>
            <a:ext cx="9985394" cy="2664617"/>
          </a:xfrm>
          <a:prstGeom prst="rect">
            <a:avLst/>
          </a:prstGeom>
        </p:spPr>
      </p:pic>
      <p:sp>
        <p:nvSpPr>
          <p:cNvPr id="3" name="TextBox 2">
            <a:extLst>
              <a:ext uri="{FF2B5EF4-FFF2-40B4-BE49-F238E27FC236}">
                <a16:creationId xmlns:a16="http://schemas.microsoft.com/office/drawing/2014/main" id="{AFA02EC3-D71C-EF8C-EB91-08D456984949}"/>
              </a:ext>
            </a:extLst>
          </p:cNvPr>
          <p:cNvSpPr txBox="1"/>
          <p:nvPr/>
        </p:nvSpPr>
        <p:spPr>
          <a:xfrm>
            <a:off x="1173103" y="1835562"/>
            <a:ext cx="5534289"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Internal stakeholders</a:t>
            </a:r>
          </a:p>
          <a:p>
            <a:endParaRPr lang="en-GB"/>
          </a:p>
          <a:p>
            <a:r>
              <a:rPr lang="en-GB"/>
              <a:t>External stakeholders</a:t>
            </a:r>
          </a:p>
          <a:p>
            <a:endParaRPr lang="en-GB"/>
          </a:p>
          <a:p>
            <a:r>
              <a:rPr lang="en-GB"/>
              <a:t>Pictures from: (20/11/2025) (2025)</a:t>
            </a:r>
          </a:p>
          <a:p>
            <a:endParaRPr lang="en-GB"/>
          </a:p>
        </p:txBody>
      </p:sp>
    </p:spTree>
    <p:extLst>
      <p:ext uri="{BB962C8B-B14F-4D97-AF65-F5344CB8AC3E}">
        <p14:creationId xmlns:p14="http://schemas.microsoft.com/office/powerpoint/2010/main" val="1213414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0D886-977E-886B-8A88-83C8063B0C3F}"/>
              </a:ext>
            </a:extLst>
          </p:cNvPr>
          <p:cNvSpPr>
            <a:spLocks noGrp="1"/>
          </p:cNvSpPr>
          <p:nvPr>
            <p:ph type="title"/>
          </p:nvPr>
        </p:nvSpPr>
        <p:spPr/>
        <p:txBody>
          <a:bodyPr/>
          <a:lstStyle/>
          <a:p>
            <a:r>
              <a:rPr lang="en-GB"/>
              <a:t>Marketing environment and</a:t>
            </a:r>
            <a:br>
              <a:rPr lang="en-GB"/>
            </a:br>
            <a:r>
              <a:rPr lang="en-GB"/>
              <a:t>marketing research</a:t>
            </a:r>
          </a:p>
        </p:txBody>
      </p:sp>
      <p:sp>
        <p:nvSpPr>
          <p:cNvPr id="3" name="Content Placeholder 2">
            <a:extLst>
              <a:ext uri="{FF2B5EF4-FFF2-40B4-BE49-F238E27FC236}">
                <a16:creationId xmlns:a16="http://schemas.microsoft.com/office/drawing/2014/main" id="{1E7508D7-F775-9991-BCBF-42898981900E}"/>
              </a:ext>
            </a:extLst>
          </p:cNvPr>
          <p:cNvSpPr>
            <a:spLocks noGrp="1"/>
          </p:cNvSpPr>
          <p:nvPr>
            <p:ph idx="1"/>
          </p:nvPr>
        </p:nvSpPr>
        <p:spPr/>
        <p:txBody>
          <a:bodyPr vert="horz" lIns="91440" tIns="45720" rIns="91440" bIns="45720" rtlCol="0" anchor="t">
            <a:normAutofit/>
          </a:bodyPr>
          <a:lstStyle/>
          <a:p>
            <a:r>
              <a:rPr lang="en-GB"/>
              <a:t>PESTLE (</a:t>
            </a:r>
            <a:r>
              <a:rPr lang="en-GB">
                <a:ea typeface="+mn-lt"/>
                <a:cs typeface="+mn-lt"/>
              </a:rPr>
              <a:t> Francis Aguilar F, 1967)</a:t>
            </a:r>
            <a:endParaRPr lang="en-GB"/>
          </a:p>
          <a:p>
            <a:pPr marL="0" indent="0">
              <a:buNone/>
            </a:pPr>
            <a:endParaRPr lang="en-GB"/>
          </a:p>
          <a:p>
            <a:r>
              <a:rPr lang="en-GB"/>
              <a:t>SWOT (Albert. S 1966)</a:t>
            </a:r>
            <a:endParaRPr lang="en-US"/>
          </a:p>
          <a:p>
            <a:pPr marL="0" indent="0">
              <a:buNone/>
            </a:pPr>
            <a:endParaRPr lang="en-GB"/>
          </a:p>
        </p:txBody>
      </p:sp>
    </p:spTree>
    <p:extLst>
      <p:ext uri="{BB962C8B-B14F-4D97-AF65-F5344CB8AC3E}">
        <p14:creationId xmlns:p14="http://schemas.microsoft.com/office/powerpoint/2010/main" val="669980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0E50D-5DD0-8E03-80C5-CA0FA3ECE8D7}"/>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2C1A1104-CB34-F53F-D7BF-523571DE6B17}"/>
              </a:ext>
            </a:extLst>
          </p:cNvPr>
          <p:cNvSpPr>
            <a:spLocks noGrp="1"/>
          </p:cNvSpPr>
          <p:nvPr>
            <p:ph idx="1"/>
          </p:nvPr>
        </p:nvSpPr>
        <p:spPr/>
        <p:txBody>
          <a:bodyPr vert="horz" lIns="91440" tIns="45720" rIns="91440" bIns="45720" rtlCol="0" anchor="t">
            <a:normAutofit/>
          </a:bodyPr>
          <a:lstStyle/>
          <a:p>
            <a:pPr algn="ctr"/>
            <a:endParaRPr lang="en-GB"/>
          </a:p>
        </p:txBody>
      </p:sp>
    </p:spTree>
    <p:extLst>
      <p:ext uri="{BB962C8B-B14F-4D97-AF65-F5344CB8AC3E}">
        <p14:creationId xmlns:p14="http://schemas.microsoft.com/office/powerpoint/2010/main" val="2033654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4FD79-C917-CC1C-E603-77A5B92558A4}"/>
              </a:ext>
            </a:extLst>
          </p:cNvPr>
          <p:cNvSpPr>
            <a:spLocks noGrp="1"/>
          </p:cNvSpPr>
          <p:nvPr>
            <p:ph type="title"/>
          </p:nvPr>
        </p:nvSpPr>
        <p:spPr/>
        <p:txBody>
          <a:bodyPr/>
          <a:lstStyle/>
          <a:p>
            <a:r>
              <a:rPr lang="en-GB"/>
              <a:t>Any Questions?</a:t>
            </a:r>
          </a:p>
        </p:txBody>
      </p:sp>
      <p:sp>
        <p:nvSpPr>
          <p:cNvPr id="3" name="Content Placeholder 2">
            <a:extLst>
              <a:ext uri="{FF2B5EF4-FFF2-40B4-BE49-F238E27FC236}">
                <a16:creationId xmlns:a16="http://schemas.microsoft.com/office/drawing/2014/main" id="{991BE270-F42B-F065-4FE4-18F2AAA1051E}"/>
              </a:ext>
            </a:extLst>
          </p:cNvPr>
          <p:cNvSpPr>
            <a:spLocks noGrp="1"/>
          </p:cNvSpPr>
          <p:nvPr>
            <p:ph idx="1"/>
          </p:nvPr>
        </p:nvSpPr>
        <p:spPr/>
        <p:txBody>
          <a:bodyPr/>
          <a:lstStyle/>
          <a:p>
            <a:endParaRPr lang="en-GB"/>
          </a:p>
        </p:txBody>
      </p:sp>
      <p:sp>
        <p:nvSpPr>
          <p:cNvPr id="4" name="Date Placeholder 3">
            <a:extLst>
              <a:ext uri="{FF2B5EF4-FFF2-40B4-BE49-F238E27FC236}">
                <a16:creationId xmlns:a16="http://schemas.microsoft.com/office/drawing/2014/main" id="{6671753E-2545-BC8D-2D96-D1EF65FBD237}"/>
              </a:ext>
            </a:extLst>
          </p:cNvPr>
          <p:cNvSpPr>
            <a:spLocks noGrp="1"/>
          </p:cNvSpPr>
          <p:nvPr>
            <p:ph type="dt" sz="half" idx="10"/>
          </p:nvPr>
        </p:nvSpPr>
        <p:spPr/>
        <p:txBody>
          <a:bodyPr/>
          <a:lstStyle/>
          <a:p>
            <a:fld id="{FB7623E4-1568-4D6A-A368-DE0B1CA39F7D}" type="datetime1">
              <a:t>11/30/2025</a:t>
            </a:fld>
            <a:endParaRPr lang="en-US"/>
          </a:p>
        </p:txBody>
      </p:sp>
      <p:sp>
        <p:nvSpPr>
          <p:cNvPr id="5" name="Footer Placeholder 4">
            <a:extLst>
              <a:ext uri="{FF2B5EF4-FFF2-40B4-BE49-F238E27FC236}">
                <a16:creationId xmlns:a16="http://schemas.microsoft.com/office/drawing/2014/main" id="{10623F3D-28C1-63F1-1416-7C2CCDF03C3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C55EDD0-8ADB-4171-1ED3-767264B6C9AC}"/>
              </a:ext>
            </a:extLst>
          </p:cNvPr>
          <p:cNvSpPr>
            <a:spLocks noGrp="1"/>
          </p:cNvSpPr>
          <p:nvPr>
            <p:ph type="sldNum" sz="quarter" idx="12"/>
          </p:nvPr>
        </p:nvSpPr>
        <p:spPr/>
        <p:txBody>
          <a:bodyPr/>
          <a:lstStyle/>
          <a:p>
            <a:fld id="{E30AF5A0-43BB-4336-8627-9123B9144D80}" type="slidenum">
              <a:rPr lang="en-US" dirty="0"/>
              <a:t>10</a:t>
            </a:fld>
            <a:endParaRPr lang="en-US"/>
          </a:p>
        </p:txBody>
      </p:sp>
    </p:spTree>
    <p:extLst>
      <p:ext uri="{BB962C8B-B14F-4D97-AF65-F5344CB8AC3E}">
        <p14:creationId xmlns:p14="http://schemas.microsoft.com/office/powerpoint/2010/main" val="3852829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9D2F9-027E-606F-D38F-635FAAA17CB4}"/>
              </a:ext>
            </a:extLst>
          </p:cNvPr>
          <p:cNvSpPr>
            <a:spLocks noGrp="1"/>
          </p:cNvSpPr>
          <p:nvPr>
            <p:ph type="title"/>
          </p:nvPr>
        </p:nvSpPr>
        <p:spPr/>
        <p:txBody>
          <a:bodyPr/>
          <a:lstStyle/>
          <a:p>
            <a:r>
              <a:rPr lang="en-GB"/>
              <a:t>Reference books</a:t>
            </a:r>
          </a:p>
        </p:txBody>
      </p:sp>
      <p:sp>
        <p:nvSpPr>
          <p:cNvPr id="3" name="Content Placeholder 2">
            <a:extLst>
              <a:ext uri="{FF2B5EF4-FFF2-40B4-BE49-F238E27FC236}">
                <a16:creationId xmlns:a16="http://schemas.microsoft.com/office/drawing/2014/main" id="{8876C53C-9C6E-0FF0-687C-833A7FC0450B}"/>
              </a:ext>
            </a:extLst>
          </p:cNvPr>
          <p:cNvSpPr>
            <a:spLocks noGrp="1"/>
          </p:cNvSpPr>
          <p:nvPr>
            <p:ph idx="1"/>
          </p:nvPr>
        </p:nvSpPr>
        <p:spPr/>
        <p:txBody>
          <a:bodyPr vert="horz" lIns="91440" tIns="45720" rIns="91440" bIns="45720" rtlCol="0" anchor="t">
            <a:normAutofit/>
          </a:bodyPr>
          <a:lstStyle/>
          <a:p>
            <a:r>
              <a:rPr lang="en-GB" sz="1200" dirty="0"/>
              <a:t>Anderson. P.  (2022)How to management works the concepts visually explained  pages 72-73  pages 104 – 105 &amp; pages 118 – 119 </a:t>
            </a:r>
            <a:endParaRPr lang="en-US" sz="1200"/>
          </a:p>
          <a:p>
            <a:r>
              <a:rPr lang="en-GB" sz="1200" dirty="0"/>
              <a:t>Walker. J (2021)Pages 354-355 introduction to hospitality eighth </a:t>
            </a:r>
            <a:r>
              <a:rPr lang="en-GB" sz="1200" dirty="0" err="1"/>
              <a:t>edn</a:t>
            </a:r>
            <a:endParaRPr lang="en-GB" sz="1200" dirty="0"/>
          </a:p>
        </p:txBody>
      </p:sp>
      <p:sp>
        <p:nvSpPr>
          <p:cNvPr id="4" name="Date Placeholder 3">
            <a:extLst>
              <a:ext uri="{FF2B5EF4-FFF2-40B4-BE49-F238E27FC236}">
                <a16:creationId xmlns:a16="http://schemas.microsoft.com/office/drawing/2014/main" id="{654F9689-C4D2-F5CA-3EB2-D3AB6D25E3FB}"/>
              </a:ext>
            </a:extLst>
          </p:cNvPr>
          <p:cNvSpPr>
            <a:spLocks noGrp="1"/>
          </p:cNvSpPr>
          <p:nvPr>
            <p:ph type="dt" sz="half" idx="10"/>
          </p:nvPr>
        </p:nvSpPr>
        <p:spPr/>
        <p:txBody>
          <a:bodyPr/>
          <a:lstStyle/>
          <a:p>
            <a:fld id="{46D04E6F-119B-439E-828F-A15BAB9316A5}" type="datetime1">
              <a:t>11/30/2025</a:t>
            </a:fld>
            <a:endParaRPr lang="en-US"/>
          </a:p>
        </p:txBody>
      </p:sp>
      <p:sp>
        <p:nvSpPr>
          <p:cNvPr id="5" name="Footer Placeholder 4">
            <a:extLst>
              <a:ext uri="{FF2B5EF4-FFF2-40B4-BE49-F238E27FC236}">
                <a16:creationId xmlns:a16="http://schemas.microsoft.com/office/drawing/2014/main" id="{14BC0C06-6F82-2A7F-20FB-2304C463582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4C970C3-C58A-12AC-A4D6-6C14B751E638}"/>
              </a:ext>
            </a:extLst>
          </p:cNvPr>
          <p:cNvSpPr>
            <a:spLocks noGrp="1"/>
          </p:cNvSpPr>
          <p:nvPr>
            <p:ph type="sldNum" sz="quarter" idx="12"/>
          </p:nvPr>
        </p:nvSpPr>
        <p:spPr/>
        <p:txBody>
          <a:bodyPr/>
          <a:lstStyle/>
          <a:p>
            <a:fld id="{E30AF5A0-43BB-4336-8627-9123B9144D80}" type="slidenum">
              <a:rPr lang="en-US" dirty="0"/>
              <a:t>11</a:t>
            </a:fld>
            <a:endParaRPr lang="en-US"/>
          </a:p>
        </p:txBody>
      </p:sp>
    </p:spTree>
    <p:extLst>
      <p:ext uri="{BB962C8B-B14F-4D97-AF65-F5344CB8AC3E}">
        <p14:creationId xmlns:p14="http://schemas.microsoft.com/office/powerpoint/2010/main" val="23203796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62F20-1588-AF95-32F5-7BD08AEA83F7}"/>
              </a:ext>
            </a:extLst>
          </p:cNvPr>
          <p:cNvSpPr>
            <a:spLocks noGrp="1"/>
          </p:cNvSpPr>
          <p:nvPr>
            <p:ph type="title"/>
          </p:nvPr>
        </p:nvSpPr>
        <p:spPr/>
        <p:txBody>
          <a:bodyPr/>
          <a:lstStyle/>
          <a:p>
            <a:r>
              <a:rPr lang="en-GB"/>
              <a:t>Referencing e-books</a:t>
            </a:r>
          </a:p>
        </p:txBody>
      </p:sp>
      <p:sp>
        <p:nvSpPr>
          <p:cNvPr id="3" name="Content Placeholder 2">
            <a:extLst>
              <a:ext uri="{FF2B5EF4-FFF2-40B4-BE49-F238E27FC236}">
                <a16:creationId xmlns:a16="http://schemas.microsoft.com/office/drawing/2014/main" id="{A209BB6B-19E7-1F7A-C23B-9C0598F67A79}"/>
              </a:ext>
            </a:extLst>
          </p:cNvPr>
          <p:cNvSpPr>
            <a:spLocks noGrp="1"/>
          </p:cNvSpPr>
          <p:nvPr>
            <p:ph idx="1"/>
          </p:nvPr>
        </p:nvSpPr>
        <p:spPr>
          <a:xfrm>
            <a:off x="710932" y="1603208"/>
            <a:ext cx="10680968" cy="5252762"/>
          </a:xfrm>
        </p:spPr>
        <p:txBody>
          <a:bodyPr vert="horz" lIns="91440" tIns="45720" rIns="91440" bIns="45720" rtlCol="0" anchor="t">
            <a:normAutofit fontScale="70000" lnSpcReduction="20000"/>
          </a:bodyPr>
          <a:lstStyle/>
          <a:p>
            <a:pPr marL="0" indent="0">
              <a:buNone/>
            </a:pPr>
            <a:endParaRPr lang="en-GB" sz="1200" dirty="0">
              <a:latin typeface="Calibri"/>
              <a:ea typeface="Calibri"/>
              <a:cs typeface="Calibri"/>
            </a:endParaRPr>
          </a:p>
          <a:p>
            <a:pPr marL="171450" indent="-171450"/>
            <a:r>
              <a:rPr lang="en-GB" sz="1200" dirty="0" err="1">
                <a:latin typeface="Calibri"/>
                <a:ea typeface="Calibri"/>
                <a:cs typeface="Calibri"/>
              </a:rPr>
              <a:t>EBook</a:t>
            </a:r>
            <a:r>
              <a:rPr lang="en-GB" sz="1200" dirty="0">
                <a:latin typeface="Calibri"/>
                <a:ea typeface="Calibri"/>
                <a:cs typeface="Calibri"/>
              </a:rPr>
              <a:t>. Page 93-95 Tour Operating Business, Published in: 2021, </a:t>
            </a:r>
            <a:r>
              <a:rPr lang="en-GB" sz="1200" dirty="0" err="1">
                <a:latin typeface="Calibri"/>
                <a:ea typeface="Calibri"/>
                <a:cs typeface="Calibri"/>
              </a:rPr>
              <a:t>Database:eBook</a:t>
            </a:r>
            <a:r>
              <a:rPr lang="en-GB" sz="1200" dirty="0">
                <a:latin typeface="Calibri"/>
                <a:ea typeface="Calibri"/>
                <a:cs typeface="Calibri"/>
              </a:rPr>
              <a:t> Open Access (OA) Collection (EBSCOhost), By: </a:t>
            </a:r>
            <a:r>
              <a:rPr lang="en-GB" sz="1200" dirty="0" err="1">
                <a:latin typeface="Calibri"/>
                <a:ea typeface="Calibri"/>
                <a:cs typeface="Calibri"/>
              </a:rPr>
              <a:t>Şükrü</a:t>
            </a:r>
            <a:r>
              <a:rPr lang="en-GB" sz="1200" dirty="0">
                <a:latin typeface="Calibri"/>
                <a:ea typeface="Calibri"/>
                <a:cs typeface="Calibri"/>
              </a:rPr>
              <a:t> </a:t>
            </a:r>
            <a:r>
              <a:rPr lang="en-GB" sz="1200" dirty="0" err="1">
                <a:latin typeface="Calibri"/>
                <a:ea typeface="Calibri"/>
                <a:cs typeface="Calibri"/>
              </a:rPr>
              <a:t>Yarcan;Gürel</a:t>
            </a:r>
            <a:r>
              <a:rPr lang="en-GB" sz="1200" dirty="0">
                <a:latin typeface="Calibri"/>
                <a:ea typeface="Calibri"/>
                <a:cs typeface="Calibri"/>
              </a:rPr>
              <a:t> Çetin</a:t>
            </a:r>
          </a:p>
          <a:p>
            <a:pPr marL="0" indent="0">
              <a:buNone/>
            </a:pPr>
            <a:r>
              <a:rPr lang="en-GB" sz="1200" dirty="0">
                <a:solidFill>
                  <a:srgbClr val="3D3F42"/>
                </a:solidFill>
                <a:latin typeface="Calibri"/>
                <a:ea typeface="Calibri"/>
                <a:cs typeface="Calibri"/>
              </a:rPr>
              <a:t>Page 12</a:t>
            </a:r>
            <a:endParaRPr lang="en-GB" sz="1200" dirty="0">
              <a:latin typeface="Calibri"/>
              <a:ea typeface="Calibri"/>
              <a:cs typeface="Calibri"/>
            </a:endParaRPr>
          </a:p>
          <a:p>
            <a:pPr>
              <a:buNone/>
            </a:pPr>
            <a:r>
              <a:rPr lang="en-GB" sz="1200" dirty="0">
                <a:solidFill>
                  <a:srgbClr val="3D3F42"/>
                </a:solidFill>
                <a:latin typeface="Calibri"/>
                <a:ea typeface="Calibri"/>
                <a:cs typeface="Calibri"/>
              </a:rPr>
              <a:t>Sustainable Manufacturing : Challenges, Solutions and Implementation Perspectives</a:t>
            </a:r>
            <a:endParaRPr lang="en-GB" sz="1200">
              <a:solidFill>
                <a:srgbClr val="3D3F42"/>
              </a:solidFill>
              <a:latin typeface="Calibri"/>
              <a:ea typeface="Calibri"/>
              <a:cs typeface="Calibri"/>
            </a:endParaRPr>
          </a:p>
          <a:p>
            <a:pPr>
              <a:buNone/>
            </a:pPr>
            <a:endParaRPr lang="en-GB" sz="1200" dirty="0">
              <a:solidFill>
                <a:srgbClr val="3D3F42"/>
              </a:solidFill>
              <a:latin typeface="Calibri"/>
              <a:ea typeface="Calibri"/>
              <a:cs typeface="Calibri"/>
            </a:endParaRPr>
          </a:p>
          <a:p>
            <a:pPr>
              <a:buFont typeface="Arial"/>
              <a:buChar char="•"/>
            </a:pPr>
            <a:r>
              <a:rPr lang="en" sz="1200" dirty="0">
                <a:solidFill>
                  <a:srgbClr val="55585D"/>
                </a:solidFill>
                <a:latin typeface="Calibri"/>
                <a:ea typeface="Noto Sans"/>
                <a:cs typeface="Noto Sans"/>
              </a:rPr>
              <a:t>eBook</a:t>
            </a:r>
            <a:endParaRPr lang="en-GB" sz="1200" dirty="0">
              <a:latin typeface="Calibri"/>
              <a:ea typeface="Calibri"/>
              <a:cs typeface="Calibri"/>
            </a:endParaRPr>
          </a:p>
          <a:p>
            <a:pPr marL="0" indent="0">
              <a:buNone/>
            </a:pPr>
            <a:r>
              <a:rPr lang="en-GB" sz="1200" b="1" dirty="0">
                <a:solidFill>
                  <a:srgbClr val="161718"/>
                </a:solidFill>
                <a:latin typeface="Calibri"/>
                <a:ea typeface="Noto Serif"/>
                <a:cs typeface="Noto Serif"/>
              </a:rPr>
              <a:t>Sustainable Manufacturing : Challenges, Solutions and Implementation Perspectives</a:t>
            </a:r>
            <a:endParaRPr lang="en-GB" sz="1200" dirty="0">
              <a:latin typeface="Calibri"/>
              <a:ea typeface="Calibri"/>
              <a:cs typeface="Calibri"/>
            </a:endParaRPr>
          </a:p>
          <a:p>
            <a:pPr marL="0" indent="0">
              <a:buNone/>
            </a:pPr>
            <a:r>
              <a:rPr lang="en-GB" sz="1200" b="1" dirty="0">
                <a:solidFill>
                  <a:srgbClr val="55585D"/>
                </a:solidFill>
                <a:latin typeface="Calibri"/>
                <a:ea typeface="Noto Sans"/>
                <a:cs typeface="Noto Sans"/>
              </a:rPr>
              <a:t>Published in: </a:t>
            </a:r>
            <a:r>
              <a:rPr lang="en-GB" sz="1200" dirty="0">
                <a:solidFill>
                  <a:srgbClr val="55585D"/>
                </a:solidFill>
                <a:latin typeface="Calibri"/>
                <a:ea typeface="Noto Sans"/>
                <a:cs typeface="Noto Sans"/>
              </a:rPr>
              <a:t>Sustainable Production, Life Cycle Engineering and Management,2017</a:t>
            </a:r>
            <a:endParaRPr lang="en-GB" sz="1200">
              <a:latin typeface="Calibri"/>
              <a:ea typeface="Calibri"/>
              <a:cs typeface="Calibri"/>
            </a:endParaRPr>
          </a:p>
          <a:p>
            <a:pPr marL="0" indent="0">
              <a:buNone/>
            </a:pPr>
            <a:r>
              <a:rPr lang="en-GB" sz="1200" b="1" dirty="0" err="1">
                <a:solidFill>
                  <a:srgbClr val="55585D"/>
                </a:solidFill>
                <a:latin typeface="Calibri"/>
                <a:ea typeface="Noto Sans"/>
                <a:cs typeface="Noto Sans"/>
              </a:rPr>
              <a:t>Database:</a:t>
            </a:r>
            <a:r>
              <a:rPr lang="en-GB" sz="1200" dirty="0" err="1">
                <a:solidFill>
                  <a:srgbClr val="55585D"/>
                </a:solidFill>
                <a:latin typeface="Calibri"/>
                <a:ea typeface="Noto Sans"/>
                <a:cs typeface="Noto Sans"/>
              </a:rPr>
              <a:t>eBook</a:t>
            </a:r>
            <a:r>
              <a:rPr lang="en-GB" sz="1200" dirty="0">
                <a:solidFill>
                  <a:srgbClr val="55585D"/>
                </a:solidFill>
                <a:latin typeface="Calibri"/>
                <a:ea typeface="Noto Sans"/>
                <a:cs typeface="Noto Sans"/>
              </a:rPr>
              <a:t> Open Access (OA) Collection (EBSCOhost)</a:t>
            </a:r>
            <a:endParaRPr lang="en-GB" sz="1200" dirty="0">
              <a:latin typeface="Calibri"/>
              <a:ea typeface="Calibri"/>
              <a:cs typeface="Calibri"/>
            </a:endParaRPr>
          </a:p>
          <a:p>
            <a:pPr marL="0" indent="0">
              <a:buNone/>
            </a:pPr>
            <a:r>
              <a:rPr lang="en-GB" sz="1200" b="1" dirty="0">
                <a:solidFill>
                  <a:srgbClr val="55585D"/>
                </a:solidFill>
                <a:latin typeface="Calibri"/>
                <a:ea typeface="Noto Sans"/>
                <a:cs typeface="Noto Sans"/>
              </a:rPr>
              <a:t>By: </a:t>
            </a:r>
            <a:r>
              <a:rPr lang="en-GB" sz="1200" dirty="0">
                <a:solidFill>
                  <a:srgbClr val="55585D"/>
                </a:solidFill>
                <a:latin typeface="Calibri"/>
                <a:ea typeface="Noto Sans"/>
                <a:cs typeface="Noto Sans"/>
              </a:rPr>
              <a:t>Rainer </a:t>
            </a:r>
            <a:r>
              <a:rPr lang="en-GB" sz="1200" dirty="0" err="1">
                <a:solidFill>
                  <a:srgbClr val="55585D"/>
                </a:solidFill>
                <a:latin typeface="Calibri"/>
                <a:ea typeface="Noto Sans"/>
                <a:cs typeface="Noto Sans"/>
              </a:rPr>
              <a:t>Stark;Günther</a:t>
            </a:r>
            <a:r>
              <a:rPr lang="en-GB" sz="1200" dirty="0">
                <a:solidFill>
                  <a:srgbClr val="55585D"/>
                </a:solidFill>
                <a:latin typeface="Calibri"/>
                <a:ea typeface="Noto Sans"/>
                <a:cs typeface="Noto Sans"/>
              </a:rPr>
              <a:t> </a:t>
            </a:r>
            <a:r>
              <a:rPr lang="en-GB" sz="1200" dirty="0" err="1">
                <a:solidFill>
                  <a:srgbClr val="55585D"/>
                </a:solidFill>
                <a:latin typeface="Calibri"/>
                <a:ea typeface="Noto Sans"/>
                <a:cs typeface="Noto Sans"/>
              </a:rPr>
              <a:t>Seliger;Jérémy</a:t>
            </a:r>
            <a:r>
              <a:rPr lang="en-GB" sz="1200" dirty="0">
                <a:solidFill>
                  <a:srgbClr val="55585D"/>
                </a:solidFill>
                <a:latin typeface="Calibri"/>
                <a:ea typeface="Noto Sans"/>
                <a:cs typeface="Noto Sans"/>
              </a:rPr>
              <a:t> Bonvoisin</a:t>
            </a:r>
            <a:endParaRPr lang="en-GB" sz="1200" dirty="0">
              <a:latin typeface="Calibri"/>
              <a:ea typeface="Calibri"/>
              <a:cs typeface="Calibri"/>
            </a:endParaRPr>
          </a:p>
          <a:p>
            <a:pPr>
              <a:buFont typeface="Arial"/>
              <a:buChar char="•"/>
            </a:pPr>
            <a:endParaRPr lang="en-GB" sz="1200" dirty="0">
              <a:solidFill>
                <a:srgbClr val="55585D"/>
              </a:solidFill>
              <a:latin typeface="Calibri"/>
              <a:ea typeface="Noto Sans"/>
              <a:cs typeface="Noto Sans"/>
            </a:endParaRPr>
          </a:p>
          <a:p>
            <a:pPr>
              <a:buFont typeface="Arial"/>
              <a:buChar char="•"/>
            </a:pPr>
            <a:r>
              <a:rPr lang="en-GB" sz="1200" dirty="0">
                <a:solidFill>
                  <a:srgbClr val="55585D"/>
                </a:solidFill>
                <a:latin typeface="Calibri"/>
                <a:ea typeface="Noto Sans"/>
                <a:cs typeface="Noto Sans"/>
              </a:rPr>
              <a:t>George Richard, marketing </a:t>
            </a:r>
            <a:r>
              <a:rPr lang="en-GB" sz="1200" err="1">
                <a:solidFill>
                  <a:srgbClr val="55585D"/>
                </a:solidFill>
                <a:latin typeface="Calibri"/>
                <a:ea typeface="Noto Sans"/>
                <a:cs typeface="Noto Sans"/>
              </a:rPr>
              <a:t>tourisim</a:t>
            </a:r>
            <a:r>
              <a:rPr lang="en-GB" sz="1200" dirty="0">
                <a:solidFill>
                  <a:srgbClr val="55585D"/>
                </a:solidFill>
                <a:latin typeface="Calibri"/>
                <a:ea typeface="Noto Sans"/>
                <a:cs typeface="Noto Sans"/>
              </a:rPr>
              <a:t> and </a:t>
            </a:r>
            <a:r>
              <a:rPr lang="en-GB" sz="1200" err="1">
                <a:solidFill>
                  <a:srgbClr val="55585D"/>
                </a:solidFill>
                <a:latin typeface="Calibri"/>
                <a:ea typeface="Noto Sans"/>
                <a:cs typeface="Noto Sans"/>
              </a:rPr>
              <a:t>hospiality</a:t>
            </a:r>
            <a:r>
              <a:rPr lang="en-GB" sz="1200" dirty="0">
                <a:solidFill>
                  <a:srgbClr val="55585D"/>
                </a:solidFill>
                <a:latin typeface="Calibri"/>
                <a:ea typeface="Noto Sans"/>
                <a:cs typeface="Noto Sans"/>
              </a:rPr>
              <a:t> </a:t>
            </a:r>
            <a:r>
              <a:rPr lang="en-GB" sz="1200" err="1">
                <a:solidFill>
                  <a:srgbClr val="55585D"/>
                </a:solidFill>
                <a:latin typeface="Calibri"/>
                <a:ea typeface="Noto Sans"/>
                <a:cs typeface="Noto Sans"/>
              </a:rPr>
              <a:t>concspect</a:t>
            </a:r>
            <a:r>
              <a:rPr lang="en-GB" sz="1200" dirty="0">
                <a:solidFill>
                  <a:srgbClr val="55585D"/>
                </a:solidFill>
                <a:latin typeface="Calibri"/>
                <a:ea typeface="Noto Sans"/>
                <a:cs typeface="Noto Sans"/>
              </a:rPr>
              <a:t> and </a:t>
            </a:r>
            <a:r>
              <a:rPr lang="en-GB" sz="1200" err="1">
                <a:solidFill>
                  <a:srgbClr val="55585D"/>
                </a:solidFill>
                <a:latin typeface="Calibri"/>
                <a:ea typeface="Noto Sans"/>
                <a:cs typeface="Noto Sans"/>
              </a:rPr>
              <a:t>caess</a:t>
            </a:r>
            <a:r>
              <a:rPr lang="en-GB" sz="1200" dirty="0">
                <a:solidFill>
                  <a:srgbClr val="55585D"/>
                </a:solidFill>
                <a:latin typeface="Calibri"/>
                <a:ea typeface="Noto Sans"/>
                <a:cs typeface="Noto Sans"/>
              </a:rPr>
              <a:t> 09/04/2025</a:t>
            </a:r>
          </a:p>
          <a:p>
            <a:pPr algn="r">
              <a:buFont typeface="Arial"/>
              <a:buChar char="•"/>
            </a:pPr>
            <a:endParaRPr lang="en-GB" sz="1200">
              <a:solidFill>
                <a:srgbClr val="55585D"/>
              </a:solidFill>
              <a:latin typeface="Noto Sans"/>
              <a:ea typeface="Noto Sans"/>
              <a:cs typeface="Noto Sans"/>
            </a:endParaRPr>
          </a:p>
          <a:p>
            <a:pPr algn="r">
              <a:buFont typeface="Arial"/>
              <a:buChar char="•"/>
            </a:pPr>
            <a:r>
              <a:rPr lang="en-GB" sz="1200" dirty="0" err="1">
                <a:solidFill>
                  <a:srgbClr val="55585D"/>
                </a:solidFill>
                <a:latin typeface="Noto Sans"/>
                <a:ea typeface="Noto Sans"/>
                <a:cs typeface="Noto Sans"/>
              </a:rPr>
              <a:t>gGeorge</a:t>
            </a:r>
            <a:r>
              <a:rPr lang="en-GB" sz="1200" dirty="0">
                <a:solidFill>
                  <a:srgbClr val="55585D"/>
                </a:solidFill>
                <a:latin typeface="Noto Sans"/>
                <a:ea typeface="Noto Sans"/>
                <a:cs typeface="Noto Sans"/>
              </a:rPr>
              <a:t> ich</a:t>
            </a:r>
          </a:p>
          <a:p>
            <a:pPr>
              <a:buFont typeface="Arial"/>
              <a:buChar char="•"/>
            </a:pPr>
            <a:endParaRPr lang="en-GB"/>
          </a:p>
          <a:p>
            <a:pPr>
              <a:buFont typeface="Arial"/>
              <a:buChar char="•"/>
            </a:pPr>
            <a:endParaRPr lang="en-GB"/>
          </a:p>
          <a:p>
            <a:pPr>
              <a:buFont typeface="Arial"/>
              <a:buChar char="•"/>
            </a:pPr>
            <a:endParaRPr lang="en-GB"/>
          </a:p>
          <a:p>
            <a:pPr>
              <a:buFont typeface="Arial"/>
              <a:buChar char="•"/>
            </a:pPr>
            <a:endParaRPr lang="en-GB"/>
          </a:p>
          <a:p>
            <a:pPr indent="0">
              <a:buNone/>
            </a:pPr>
            <a:br>
              <a:rPr lang="en-US" dirty="0"/>
            </a:br>
            <a:endParaRPr lang="en-US"/>
          </a:p>
          <a:p>
            <a:pPr marL="0" indent="0">
              <a:buNone/>
            </a:pPr>
            <a:endParaRPr lang="en-GB"/>
          </a:p>
          <a:p>
            <a:endParaRPr lang="en-GB"/>
          </a:p>
        </p:txBody>
      </p:sp>
      <p:sp>
        <p:nvSpPr>
          <p:cNvPr id="4" name="Date Placeholder 3">
            <a:extLst>
              <a:ext uri="{FF2B5EF4-FFF2-40B4-BE49-F238E27FC236}">
                <a16:creationId xmlns:a16="http://schemas.microsoft.com/office/drawing/2014/main" id="{2950E854-2062-B079-8A6F-BBE29AFEDE6A}"/>
              </a:ext>
            </a:extLst>
          </p:cNvPr>
          <p:cNvSpPr>
            <a:spLocks noGrp="1"/>
          </p:cNvSpPr>
          <p:nvPr>
            <p:ph type="dt" sz="half" idx="10"/>
          </p:nvPr>
        </p:nvSpPr>
        <p:spPr/>
        <p:txBody>
          <a:bodyPr/>
          <a:lstStyle/>
          <a:p>
            <a:fld id="{03C209C0-A083-4977-AD12-F428D9C9B38D}" type="datetime1">
              <a:t>11/30/2025</a:t>
            </a:fld>
            <a:endParaRPr lang="en-US"/>
          </a:p>
        </p:txBody>
      </p:sp>
      <p:sp>
        <p:nvSpPr>
          <p:cNvPr id="5" name="Footer Placeholder 4">
            <a:extLst>
              <a:ext uri="{FF2B5EF4-FFF2-40B4-BE49-F238E27FC236}">
                <a16:creationId xmlns:a16="http://schemas.microsoft.com/office/drawing/2014/main" id="{658825A2-16A1-0CFC-2308-0DDC6D9349A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CD13CB-7B65-C32F-0768-6C8DD0202265}"/>
              </a:ext>
            </a:extLst>
          </p:cNvPr>
          <p:cNvSpPr>
            <a:spLocks noGrp="1"/>
          </p:cNvSpPr>
          <p:nvPr>
            <p:ph type="sldNum" sz="quarter" idx="12"/>
          </p:nvPr>
        </p:nvSpPr>
        <p:spPr/>
        <p:txBody>
          <a:bodyPr/>
          <a:lstStyle/>
          <a:p>
            <a:fld id="{E30AF5A0-43BB-4336-8627-9123B9144D80}" type="slidenum">
              <a:rPr lang="en-US" dirty="0"/>
              <a:t>12</a:t>
            </a:fld>
            <a:endParaRPr lang="en-US"/>
          </a:p>
        </p:txBody>
      </p:sp>
    </p:spTree>
    <p:extLst>
      <p:ext uri="{BB962C8B-B14F-4D97-AF65-F5344CB8AC3E}">
        <p14:creationId xmlns:p14="http://schemas.microsoft.com/office/powerpoint/2010/main" val="217492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4F056-EFAC-DF38-18FB-965DDFB049EF}"/>
              </a:ext>
            </a:extLst>
          </p:cNvPr>
          <p:cNvSpPr>
            <a:spLocks noGrp="1"/>
          </p:cNvSpPr>
          <p:nvPr>
            <p:ph type="title"/>
          </p:nvPr>
        </p:nvSpPr>
        <p:spPr/>
        <p:txBody>
          <a:bodyPr/>
          <a:lstStyle/>
          <a:p>
            <a:r>
              <a:rPr lang="en-GB"/>
              <a:t>References websites</a:t>
            </a:r>
            <a:endParaRPr lang="en-US"/>
          </a:p>
        </p:txBody>
      </p:sp>
      <p:sp>
        <p:nvSpPr>
          <p:cNvPr id="3" name="Content Placeholder 2">
            <a:extLst>
              <a:ext uri="{FF2B5EF4-FFF2-40B4-BE49-F238E27FC236}">
                <a16:creationId xmlns:a16="http://schemas.microsoft.com/office/drawing/2014/main" id="{6F3DB1AC-60D4-535A-006C-64CB0940632E}"/>
              </a:ext>
            </a:extLst>
          </p:cNvPr>
          <p:cNvSpPr>
            <a:spLocks noGrp="1"/>
          </p:cNvSpPr>
          <p:nvPr>
            <p:ph idx="1"/>
          </p:nvPr>
        </p:nvSpPr>
        <p:spPr>
          <a:xfrm>
            <a:off x="451253" y="1974473"/>
            <a:ext cx="11287011" cy="4730596"/>
          </a:xfrm>
        </p:spPr>
        <p:txBody>
          <a:bodyPr vert="horz" lIns="91440" tIns="45720" rIns="91440" bIns="45720" rtlCol="0" anchor="t">
            <a:normAutofit/>
          </a:bodyPr>
          <a:lstStyle/>
          <a:p>
            <a:pPr marL="342900" indent="-342900"/>
            <a:r>
              <a:rPr lang="en-GB" sz="1200" dirty="0">
                <a:ea typeface="+mn-lt"/>
                <a:cs typeface="+mn-lt"/>
                <a:hlinkClick r:id="rId2"/>
              </a:rPr>
              <a:t>https://www.bbc.co.uk/bitesize/guides/zbkf47h/revison/1</a:t>
            </a:r>
            <a:endParaRPr lang="en-US" sz="1200">
              <a:ea typeface="+mn-lt"/>
              <a:cs typeface="+mn-lt"/>
            </a:endParaRPr>
          </a:p>
          <a:p>
            <a:pPr marL="342900" indent="-342900"/>
            <a:r>
              <a:rPr lang="en-GB" sz="1200" dirty="0">
                <a:ea typeface="+mn-lt"/>
                <a:cs typeface="+mn-lt"/>
                <a:hlinkClick r:id="rId2"/>
              </a:rPr>
              <a:t>Elements of the marketing mix - Marketing mix - Higher Business management Revision -BBC Bitesize</a:t>
            </a:r>
            <a:r>
              <a:rPr lang="en-GB" sz="1200" dirty="0"/>
              <a:t> (19/11/2025) (2025)</a:t>
            </a:r>
            <a:endParaRPr lang="en-US" sz="1200" dirty="0"/>
          </a:p>
          <a:p>
            <a:pPr marL="342900" indent="-342900"/>
            <a:r>
              <a:rPr lang="en-GB" sz="1200" dirty="0">
                <a:hlinkClick r:id="rId3"/>
              </a:rPr>
              <a:t>https://grovenarbeth.co.uk</a:t>
            </a:r>
            <a:r>
              <a:rPr lang="en-GB" sz="1200" dirty="0"/>
              <a:t> (19/11/2025) (2025)</a:t>
            </a:r>
          </a:p>
          <a:p>
            <a:pPr marL="342900" indent="-342900"/>
            <a:r>
              <a:rPr lang="en-GB" sz="1200" dirty="0">
                <a:ea typeface="+mn-lt"/>
                <a:cs typeface="+mn-lt"/>
                <a:hlinkClick r:id="rId4"/>
              </a:rPr>
              <a:t>https://grovernarberth.co.uk/wp-content/uploads/2025/07/Experinces-Brochure2025.pdf</a:t>
            </a:r>
            <a:r>
              <a:rPr lang="en-GB" sz="1200" dirty="0">
                <a:ea typeface="+mn-lt"/>
                <a:cs typeface="+mn-lt"/>
              </a:rPr>
              <a:t>  (19/11/2025)(2025)</a:t>
            </a:r>
          </a:p>
          <a:p>
            <a:pPr marL="342900" indent="-342900"/>
            <a:r>
              <a:rPr lang="en-GB" sz="1200" dirty="0">
                <a:ea typeface="+mn-lt"/>
                <a:cs typeface="+mn-lt"/>
                <a:hlinkClick r:id="rId5"/>
              </a:rPr>
              <a:t>(Experiences Brochure 2025</a:t>
            </a:r>
            <a:r>
              <a:rPr lang="en-GB" sz="1200" dirty="0">
                <a:ea typeface="+mn-lt"/>
                <a:cs typeface="+mn-lt"/>
              </a:rPr>
              <a:t>) </a:t>
            </a:r>
            <a:r>
              <a:rPr lang="en-GB" sz="1200" dirty="0">
                <a:ea typeface="+mn-lt"/>
                <a:cs typeface="+mn-lt"/>
                <a:hlinkClick r:id="rId6"/>
              </a:rPr>
              <a:t>https://grovenarberth.co.uk/wp-content/uploads/2025/07/experiences-brochure2025.pdf</a:t>
            </a:r>
            <a:r>
              <a:rPr lang="en-GB" sz="1200" dirty="0">
                <a:ea typeface="+mn-lt"/>
                <a:cs typeface="+mn-lt"/>
              </a:rPr>
              <a:t>   (19/11/2025)</a:t>
            </a:r>
            <a:endParaRPr lang="en-GB" sz="1200" dirty="0"/>
          </a:p>
          <a:p>
            <a:pPr marL="342900" indent="-342900"/>
            <a:r>
              <a:rPr lang="en-GB" sz="1200" dirty="0">
                <a:hlinkClick r:id=""/>
              </a:rPr>
              <a:t>(The Grove homepage) https://grovenarbeth.co.uk/grove</a:t>
            </a:r>
            <a:r>
              <a:rPr lang="en-GB" sz="1200" dirty="0"/>
              <a:t> (19/11/2025)</a:t>
            </a:r>
          </a:p>
          <a:p>
            <a:pPr marL="0" indent="0">
              <a:buNone/>
            </a:pPr>
            <a:endParaRPr lang="en-GB">
              <a:hlinkClick r:id="rId7"/>
            </a:endParaRPr>
          </a:p>
          <a:p>
            <a:pPr marL="0" indent="0">
              <a:buNone/>
            </a:pPr>
            <a:endParaRPr lang="en-GB"/>
          </a:p>
        </p:txBody>
      </p:sp>
    </p:spTree>
    <p:extLst>
      <p:ext uri="{BB962C8B-B14F-4D97-AF65-F5344CB8AC3E}">
        <p14:creationId xmlns:p14="http://schemas.microsoft.com/office/powerpoint/2010/main" val="1008358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C6E83-79BE-95CC-8873-83D82DE0FA7A}"/>
              </a:ext>
            </a:extLst>
          </p:cNvPr>
          <p:cNvSpPr>
            <a:spLocks noGrp="1"/>
          </p:cNvSpPr>
          <p:nvPr>
            <p:ph type="title"/>
          </p:nvPr>
        </p:nvSpPr>
        <p:spPr/>
        <p:txBody>
          <a:bodyPr/>
          <a:lstStyle/>
          <a:p>
            <a:pPr algn="ctr"/>
            <a:endParaRPr lang="en-GB"/>
          </a:p>
        </p:txBody>
      </p:sp>
      <p:sp>
        <p:nvSpPr>
          <p:cNvPr id="3" name="Content Placeholder 2">
            <a:extLst>
              <a:ext uri="{FF2B5EF4-FFF2-40B4-BE49-F238E27FC236}">
                <a16:creationId xmlns:a16="http://schemas.microsoft.com/office/drawing/2014/main" id="{BD121290-89F5-5031-3D9B-C360DE1CF308}"/>
              </a:ext>
            </a:extLst>
          </p:cNvPr>
          <p:cNvSpPr>
            <a:spLocks noGrp="1"/>
          </p:cNvSpPr>
          <p:nvPr>
            <p:ph idx="1"/>
          </p:nvPr>
        </p:nvSpPr>
        <p:spPr/>
        <p:txBody>
          <a:bodyPr vert="horz" lIns="91440" tIns="45720" rIns="91440" bIns="45720" rtlCol="0" anchor="t">
            <a:normAutofit/>
          </a:bodyPr>
          <a:lstStyle/>
          <a:p>
            <a:pPr marL="0" indent="0">
              <a:buNone/>
            </a:pPr>
            <a:r>
              <a:rPr lang="en-GB" sz="1200" dirty="0">
                <a:ea typeface="+mn-lt"/>
                <a:cs typeface="+mn-lt"/>
                <a:hlinkClick r:id="rId2"/>
              </a:rPr>
              <a:t>Marketing Theories Explained | Professional Academy</a:t>
            </a:r>
            <a:r>
              <a:rPr lang="en-GB" sz="1200" dirty="0">
                <a:ea typeface="+mn-lt"/>
                <a:cs typeface="+mn-lt"/>
              </a:rPr>
              <a:t>, The art of marketing- for good/ </a:t>
            </a:r>
            <a:r>
              <a:rPr lang="en-GB" sz="1200" err="1">
                <a:ea typeface="+mn-lt"/>
                <a:cs typeface="+mn-lt"/>
              </a:rPr>
              <a:t>Rajamanner.R</a:t>
            </a:r>
            <a:r>
              <a:rPr lang="en-GB" sz="1200" dirty="0">
                <a:ea typeface="+mn-lt"/>
                <a:cs typeface="+mn-lt"/>
              </a:rPr>
              <a:t> Ted talk </a:t>
            </a:r>
            <a:r>
              <a:rPr lang="en-GB" sz="1200" dirty="0">
                <a:ea typeface="+mn-lt"/>
                <a:cs typeface="+mn-lt"/>
                <a:hlinkClick r:id="rId3"/>
              </a:rPr>
              <a:t>https://www.youtube.com/watch?v=yhgrbtzigwd</a:t>
            </a:r>
            <a:r>
              <a:rPr lang="en-GB" sz="1200" dirty="0">
                <a:ea typeface="+mn-lt"/>
                <a:cs typeface="+mn-lt"/>
              </a:rPr>
              <a:t> (01/01/2025)  (24/11/2025)</a:t>
            </a:r>
            <a:endParaRPr lang="en-GB" sz="1200" dirty="0"/>
          </a:p>
          <a:p>
            <a:r>
              <a:rPr lang="en-GB" sz="1200" dirty="0"/>
              <a:t>Grove Of Narberth (@groveofnarberth) • Instagram photos and videos (24/11/2025)</a:t>
            </a:r>
          </a:p>
          <a:p>
            <a:r>
              <a:rPr lang="en-GB" sz="1200" dirty="0">
                <a:ea typeface="+mn-lt"/>
                <a:cs typeface="+mn-lt"/>
                <a:hlinkClick r:id="rId4"/>
              </a:rPr>
              <a:t>Grove of Narberth | Facebook</a:t>
            </a:r>
            <a:r>
              <a:rPr lang="en-GB" sz="1200" dirty="0">
                <a:ea typeface="+mn-lt"/>
                <a:cs typeface="+mn-lt"/>
              </a:rPr>
              <a:t>   https://</a:t>
            </a:r>
            <a:r>
              <a:rPr lang="en-GB" sz="1200" dirty="0">
                <a:ea typeface="+mn-lt"/>
                <a:cs typeface="+mn-lt"/>
                <a:hlinkClick r:id="rId5"/>
              </a:rPr>
              <a:t>www.facebook.com/grovenarberth/</a:t>
            </a:r>
            <a:r>
              <a:rPr lang="en-GB" sz="1200" dirty="0">
                <a:ea typeface="+mn-lt"/>
                <a:cs typeface="+mn-lt"/>
              </a:rPr>
              <a:t> (24/11/2025)</a:t>
            </a:r>
            <a:endParaRPr lang="en-GB" sz="1200" dirty="0"/>
          </a:p>
          <a:p>
            <a:r>
              <a:rPr lang="en-GB" sz="1200" dirty="0">
                <a:ea typeface="+mn-lt"/>
                <a:cs typeface="+mn-lt"/>
                <a:hlinkClick r:id="rId6"/>
              </a:rPr>
              <a:t>Meet the Team | Grove of Narberth</a:t>
            </a:r>
            <a:r>
              <a:rPr lang="en-GB" sz="1200" dirty="0">
                <a:ea typeface="+mn-lt"/>
                <a:cs typeface="+mn-lt"/>
              </a:rPr>
              <a:t>  </a:t>
            </a:r>
            <a:r>
              <a:rPr lang="en-GB" sz="1200" dirty="0">
                <a:ea typeface="+mn-lt"/>
                <a:cs typeface="+mn-lt"/>
                <a:hlinkClick r:id="rId7"/>
              </a:rPr>
              <a:t>https://www.grovenarberth.co.uk</a:t>
            </a:r>
            <a:r>
              <a:rPr lang="en-GB" sz="1200" dirty="0">
                <a:ea typeface="+mn-lt"/>
                <a:cs typeface="+mn-lt"/>
              </a:rPr>
              <a:t> (26/11/2025)</a:t>
            </a:r>
            <a:endParaRPr lang="en-GB" sz="1200" dirty="0"/>
          </a:p>
          <a:p>
            <a:r>
              <a:rPr lang="en-GB" sz="1200" dirty="0"/>
              <a:t>What are external stakeholders? (with meaning) | Indeed.com UK  Indeed editor team </a:t>
            </a:r>
            <a:r>
              <a:rPr lang="en-GB" sz="1200" dirty="0">
                <a:hlinkClick r:id="rId8"/>
              </a:rPr>
              <a:t>https://uk.indeed.com/careeradvice/career-development/externalstakeholders</a:t>
            </a:r>
            <a:r>
              <a:rPr lang="en-GB" sz="1200" dirty="0"/>
              <a:t> (27/11/2025) (30/11/2025</a:t>
            </a:r>
          </a:p>
          <a:p>
            <a:r>
              <a:rPr lang="en-GB" sz="1200" dirty="0">
                <a:ea typeface="+mn-lt"/>
                <a:cs typeface="+mn-lt"/>
                <a:hlinkClick r:id="rId9"/>
              </a:rPr>
              <a:t>Sustainable Hotel in Pembrokeshire, Wales | Grove of Narberth</a:t>
            </a:r>
            <a:r>
              <a:rPr lang="en-GB" sz="1200" dirty="0">
                <a:ea typeface="+mn-lt"/>
                <a:cs typeface="+mn-lt"/>
              </a:rPr>
              <a:t> </a:t>
            </a:r>
            <a:r>
              <a:rPr lang="en-GB" sz="1200" dirty="0">
                <a:ea typeface="+mn-lt"/>
                <a:cs typeface="+mn-lt"/>
                <a:hlinkClick r:id="rId10"/>
              </a:rPr>
              <a:t>https://grivenarberth.co.uk/sustainability</a:t>
            </a:r>
            <a:r>
              <a:rPr lang="en-GB" sz="1200" dirty="0">
                <a:ea typeface="+mn-lt"/>
                <a:cs typeface="+mn-lt"/>
              </a:rPr>
              <a:t>  (24/11/2025)</a:t>
            </a:r>
            <a:endParaRPr lang="en-GB" sz="1200" dirty="0"/>
          </a:p>
          <a:p>
            <a:endParaRPr lang="en-GB"/>
          </a:p>
          <a:p>
            <a:endParaRPr lang="en-GB"/>
          </a:p>
        </p:txBody>
      </p:sp>
      <p:sp>
        <p:nvSpPr>
          <p:cNvPr id="4" name="Date Placeholder 3">
            <a:extLst>
              <a:ext uri="{FF2B5EF4-FFF2-40B4-BE49-F238E27FC236}">
                <a16:creationId xmlns:a16="http://schemas.microsoft.com/office/drawing/2014/main" id="{CCF60ABA-260B-D26F-7B4B-1D2E81582BC5}"/>
              </a:ext>
            </a:extLst>
          </p:cNvPr>
          <p:cNvSpPr>
            <a:spLocks noGrp="1"/>
          </p:cNvSpPr>
          <p:nvPr>
            <p:ph type="dt" sz="half" idx="10"/>
          </p:nvPr>
        </p:nvSpPr>
        <p:spPr/>
        <p:txBody>
          <a:bodyPr/>
          <a:lstStyle/>
          <a:p>
            <a:fld id="{E44AC853-887F-4DC8-9B3D-46A94F009DD3}" type="datetime1">
              <a:t>11/30/2025</a:t>
            </a:fld>
            <a:endParaRPr lang="en-US"/>
          </a:p>
        </p:txBody>
      </p:sp>
      <p:sp>
        <p:nvSpPr>
          <p:cNvPr id="5" name="Footer Placeholder 4">
            <a:extLst>
              <a:ext uri="{FF2B5EF4-FFF2-40B4-BE49-F238E27FC236}">
                <a16:creationId xmlns:a16="http://schemas.microsoft.com/office/drawing/2014/main" id="{17A5F0B9-49B2-AF34-58F0-23688ABF062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070CDDB-5457-0997-308F-8CF1FBA9BC2A}"/>
              </a:ext>
            </a:extLst>
          </p:cNvPr>
          <p:cNvSpPr>
            <a:spLocks noGrp="1"/>
          </p:cNvSpPr>
          <p:nvPr>
            <p:ph type="sldNum" sz="quarter" idx="12"/>
          </p:nvPr>
        </p:nvSpPr>
        <p:spPr/>
        <p:txBody>
          <a:bodyPr/>
          <a:lstStyle/>
          <a:p>
            <a:fld id="{E30AF5A0-43BB-4336-8627-9123B9144D80}" type="slidenum">
              <a:rPr lang="en-US" dirty="0"/>
              <a:t>14</a:t>
            </a:fld>
            <a:endParaRPr lang="en-US"/>
          </a:p>
        </p:txBody>
      </p:sp>
    </p:spTree>
    <p:extLst>
      <p:ext uri="{BB962C8B-B14F-4D97-AF65-F5344CB8AC3E}">
        <p14:creationId xmlns:p14="http://schemas.microsoft.com/office/powerpoint/2010/main" val="14579954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65C76-1152-B9F3-B29C-17E56F4583F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B6168CE-BA90-D507-6710-4E79189CC656}"/>
              </a:ext>
            </a:extLst>
          </p:cNvPr>
          <p:cNvSpPr>
            <a:spLocks noGrp="1"/>
          </p:cNvSpPr>
          <p:nvPr>
            <p:ph idx="1"/>
          </p:nvPr>
        </p:nvSpPr>
        <p:spPr/>
        <p:txBody>
          <a:bodyPr vert="horz" lIns="91440" tIns="45720" rIns="91440" bIns="45720" rtlCol="0" anchor="t">
            <a:normAutofit/>
          </a:bodyPr>
          <a:lstStyle/>
          <a:p>
            <a:r>
              <a:rPr lang="en-GB" sz="1200" dirty="0">
                <a:ea typeface="+mn-lt"/>
                <a:cs typeface="+mn-lt"/>
                <a:hlinkClick r:id="rId2"/>
              </a:rPr>
              <a:t>Marketing mix - Satisfying customer needs - National 4 Business Revision - BBC Bitesize</a:t>
            </a:r>
            <a:r>
              <a:rPr lang="en-GB" sz="1200" dirty="0">
                <a:ea typeface="+mn-lt"/>
                <a:cs typeface="+mn-lt"/>
              </a:rPr>
              <a:t> (26/11/2025) (2025) </a:t>
            </a:r>
            <a:r>
              <a:rPr lang="en-GB" sz="1200" dirty="0">
                <a:ea typeface="+mn-lt"/>
                <a:cs typeface="+mn-lt"/>
                <a:hlinkClick r:id="rId3"/>
              </a:rPr>
              <a:t>https://www.bbc.co.uk/bitesize/guides/a2p8y4j/revision/1</a:t>
            </a:r>
            <a:r>
              <a:rPr lang="en-GB" sz="1200" dirty="0">
                <a:ea typeface="+mn-lt"/>
                <a:cs typeface="+mn-lt"/>
              </a:rPr>
              <a:t> </a:t>
            </a:r>
            <a:endParaRPr lang="en-GB" sz="1200" dirty="0">
              <a:ea typeface="+mn-lt"/>
              <a:cs typeface="+mn-lt"/>
              <a:hlinkClick r:id="rId2"/>
            </a:endParaRPr>
          </a:p>
          <a:p>
            <a:r>
              <a:rPr lang="en-GB" sz="1200" dirty="0">
                <a:ea typeface="+mn-lt"/>
                <a:cs typeface="+mn-lt"/>
                <a:hlinkClick r:id="rId4"/>
              </a:rPr>
              <a:t>Customer Value: Meaning, Importance, and Examples - GeeksforGeeks</a:t>
            </a:r>
            <a:r>
              <a:rPr lang="en-GB" sz="1200" dirty="0">
                <a:ea typeface="+mn-lt"/>
                <a:cs typeface="+mn-lt"/>
              </a:rPr>
              <a:t> </a:t>
            </a:r>
            <a:r>
              <a:rPr lang="en-GB" sz="1200" dirty="0">
                <a:ea typeface="+mn-lt"/>
                <a:cs typeface="+mn-lt"/>
                <a:hlinkClick r:id="rId5"/>
              </a:rPr>
              <a:t>https://www.zendesk.co.uk/blog/customervalue</a:t>
            </a:r>
            <a:r>
              <a:rPr lang="en-GB" sz="1200" dirty="0">
                <a:ea typeface="+mn-lt"/>
                <a:cs typeface="+mn-lt"/>
              </a:rPr>
              <a:t>  (26/11/2025)</a:t>
            </a:r>
          </a:p>
          <a:p>
            <a:pPr marL="342900" indent="-342900"/>
            <a:r>
              <a:rPr lang="en-GB" sz="1200" dirty="0">
                <a:ea typeface="+mn-lt"/>
                <a:cs typeface="+mn-lt"/>
                <a:hlinkClick r:id="rId6"/>
              </a:rPr>
              <a:t>What is customer value? Definition, formula, and importance</a:t>
            </a:r>
            <a:r>
              <a:rPr lang="en-GB" sz="1200" dirty="0">
                <a:ea typeface="+mn-lt"/>
                <a:cs typeface="+mn-lt"/>
              </a:rPr>
              <a:t>  </a:t>
            </a:r>
            <a:r>
              <a:rPr lang="en-GB" sz="1200" dirty="0">
                <a:ea typeface="+mn-lt"/>
                <a:cs typeface="+mn-lt"/>
                <a:hlinkClick r:id="rId7"/>
              </a:rPr>
              <a:t>https://www.zendesk.co.uk/blog/customer-value/#geordirect</a:t>
            </a:r>
            <a:r>
              <a:rPr lang="en-GB" sz="1200" dirty="0">
                <a:ea typeface="+mn-lt"/>
                <a:cs typeface="+mn-lt"/>
              </a:rPr>
              <a:t>  </a:t>
            </a:r>
            <a:r>
              <a:rPr lang="en-GB" sz="1200" err="1">
                <a:ea typeface="+mn-lt"/>
                <a:cs typeface="+mn-lt"/>
              </a:rPr>
              <a:t>zendeskblog</a:t>
            </a:r>
            <a:r>
              <a:rPr lang="en-GB" sz="1200" dirty="0">
                <a:ea typeface="+mn-lt"/>
                <a:cs typeface="+mn-lt"/>
              </a:rPr>
              <a:t>(27/11/2025)</a:t>
            </a:r>
          </a:p>
          <a:p>
            <a:r>
              <a:rPr lang="en-GB" sz="1200" dirty="0">
                <a:ea typeface="+mn-lt"/>
                <a:cs typeface="+mn-lt"/>
                <a:hlinkClick r:id="rId8"/>
              </a:rPr>
              <a:t>Operational vs. Strategic - What's the Difference? | This vs. That</a:t>
            </a:r>
            <a:r>
              <a:rPr lang="en-GB" sz="1200" dirty="0">
                <a:ea typeface="+mn-lt"/>
                <a:cs typeface="+mn-lt"/>
              </a:rPr>
              <a:t>  </a:t>
            </a:r>
            <a:r>
              <a:rPr lang="en-GB" sz="1200" dirty="0">
                <a:ea typeface="+mn-lt"/>
                <a:cs typeface="+mn-lt"/>
                <a:hlinkClick r:id="rId9"/>
              </a:rPr>
              <a:t>https://thisvsthat.io/operational-vs-stretgic</a:t>
            </a:r>
            <a:r>
              <a:rPr lang="en-GB" sz="1200" dirty="0">
                <a:ea typeface="+mn-lt"/>
                <a:cs typeface="+mn-lt"/>
              </a:rPr>
              <a:t>  (27/11/2025) </a:t>
            </a:r>
          </a:p>
        </p:txBody>
      </p:sp>
      <p:sp>
        <p:nvSpPr>
          <p:cNvPr id="4" name="Date Placeholder 3">
            <a:extLst>
              <a:ext uri="{FF2B5EF4-FFF2-40B4-BE49-F238E27FC236}">
                <a16:creationId xmlns:a16="http://schemas.microsoft.com/office/drawing/2014/main" id="{3552C8EE-E5BD-5294-DAB2-3DC41552167D}"/>
              </a:ext>
            </a:extLst>
          </p:cNvPr>
          <p:cNvSpPr>
            <a:spLocks noGrp="1"/>
          </p:cNvSpPr>
          <p:nvPr>
            <p:ph type="dt" sz="half" idx="10"/>
          </p:nvPr>
        </p:nvSpPr>
        <p:spPr/>
        <p:txBody>
          <a:bodyPr/>
          <a:lstStyle/>
          <a:p>
            <a:fld id="{672B4DA9-C5E6-4EC0-911B-7E3B65FF7650}" type="datetime1">
              <a:t>11/30/2025</a:t>
            </a:fld>
            <a:endParaRPr lang="en-US"/>
          </a:p>
        </p:txBody>
      </p:sp>
      <p:sp>
        <p:nvSpPr>
          <p:cNvPr id="5" name="Footer Placeholder 4">
            <a:extLst>
              <a:ext uri="{FF2B5EF4-FFF2-40B4-BE49-F238E27FC236}">
                <a16:creationId xmlns:a16="http://schemas.microsoft.com/office/drawing/2014/main" id="{8A0147F2-2744-F3DA-52FA-23CD6DDFDDB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40F4C4-1E7B-AA32-8FBC-D79C0DD5048B}"/>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1715056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23678-C259-BBA4-947F-11B024B3EBD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E1F4041-3062-2C48-2EEA-023D55C7F86B}"/>
              </a:ext>
            </a:extLst>
          </p:cNvPr>
          <p:cNvSpPr>
            <a:spLocks noGrp="1"/>
          </p:cNvSpPr>
          <p:nvPr>
            <p:ph idx="1"/>
          </p:nvPr>
        </p:nvSpPr>
        <p:spPr/>
        <p:txBody>
          <a:bodyPr vert="horz" lIns="91440" tIns="45720" rIns="91440" bIns="45720" rtlCol="0" anchor="t">
            <a:normAutofit/>
          </a:bodyPr>
          <a:lstStyle/>
          <a:p>
            <a:pPr marL="342900" indent="-342900"/>
            <a:r>
              <a:rPr lang="en-GB" sz="1200" dirty="0">
                <a:ea typeface="+mn-lt"/>
                <a:cs typeface="+mn-lt"/>
                <a:hlinkClick r:id="rId2"/>
              </a:rPr>
              <a:t>(29) Background and development of the PESTEL analysis | LinkedIn</a:t>
            </a:r>
            <a:r>
              <a:rPr lang="en-GB" sz="1200" dirty="0">
                <a:ea typeface="+mn-lt"/>
                <a:cs typeface="+mn-lt"/>
              </a:rPr>
              <a:t> November 7, 2023 </a:t>
            </a:r>
            <a:r>
              <a:rPr lang="en-GB" sz="1200" err="1">
                <a:ea typeface="+mn-lt"/>
                <a:cs typeface="+mn-lt"/>
              </a:rPr>
              <a:t>biplab</a:t>
            </a:r>
            <a:r>
              <a:rPr lang="en-GB" sz="1200" dirty="0">
                <a:ea typeface="+mn-lt"/>
                <a:cs typeface="+mn-lt"/>
              </a:rPr>
              <a:t> </a:t>
            </a:r>
            <a:r>
              <a:rPr lang="en-GB" sz="1200" err="1">
                <a:ea typeface="+mn-lt"/>
                <a:cs typeface="+mn-lt"/>
              </a:rPr>
              <a:t>paul</a:t>
            </a:r>
            <a:endParaRPr lang="en-GB" sz="1200">
              <a:ea typeface="+mn-lt"/>
              <a:cs typeface="+mn-lt"/>
            </a:endParaRPr>
          </a:p>
          <a:p>
            <a:r>
              <a:rPr lang="en-GB" sz="1200" dirty="0">
                <a:ea typeface="+mn-lt"/>
                <a:cs typeface="+mn-lt"/>
                <a:hlinkClick r:id="rId3"/>
              </a:rPr>
              <a:t>application-pdf</a:t>
            </a:r>
            <a:r>
              <a:rPr lang="en-GB" sz="1200" dirty="0">
                <a:ea typeface="+mn-lt"/>
                <a:cs typeface="+mn-lt"/>
              </a:rPr>
              <a:t>  The Grove Narberth </a:t>
            </a:r>
            <a:r>
              <a:rPr lang="en-GB" sz="1200" err="1">
                <a:ea typeface="+mn-lt"/>
                <a:cs typeface="+mn-lt"/>
              </a:rPr>
              <a:t>fincal</a:t>
            </a:r>
            <a:r>
              <a:rPr lang="en-GB" sz="1200" dirty="0">
                <a:ea typeface="+mn-lt"/>
                <a:cs typeface="+mn-lt"/>
              </a:rPr>
              <a:t> report 2025 (30/11/2025)</a:t>
            </a:r>
          </a:p>
        </p:txBody>
      </p:sp>
      <p:sp>
        <p:nvSpPr>
          <p:cNvPr id="4" name="Date Placeholder 3">
            <a:extLst>
              <a:ext uri="{FF2B5EF4-FFF2-40B4-BE49-F238E27FC236}">
                <a16:creationId xmlns:a16="http://schemas.microsoft.com/office/drawing/2014/main" id="{E64DCBE4-92EC-07D8-667B-6AF0627142F7}"/>
              </a:ext>
            </a:extLst>
          </p:cNvPr>
          <p:cNvSpPr>
            <a:spLocks noGrp="1"/>
          </p:cNvSpPr>
          <p:nvPr>
            <p:ph type="dt" sz="half" idx="10"/>
          </p:nvPr>
        </p:nvSpPr>
        <p:spPr/>
        <p:txBody>
          <a:bodyPr/>
          <a:lstStyle/>
          <a:p>
            <a:fld id="{D28156F3-47B8-4B2E-A442-6001BB05DDE7}" type="datetime1">
              <a:t>11/30/2025</a:t>
            </a:fld>
            <a:endParaRPr lang="en-US"/>
          </a:p>
        </p:txBody>
      </p:sp>
      <p:sp>
        <p:nvSpPr>
          <p:cNvPr id="5" name="Footer Placeholder 4">
            <a:extLst>
              <a:ext uri="{FF2B5EF4-FFF2-40B4-BE49-F238E27FC236}">
                <a16:creationId xmlns:a16="http://schemas.microsoft.com/office/drawing/2014/main" id="{0FAA6CBE-3660-D267-2419-22CA6CC40D6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167EB2-5EA8-E54A-C8FA-12CE14F9C857}"/>
              </a:ext>
            </a:extLst>
          </p:cNvPr>
          <p:cNvSpPr>
            <a:spLocks noGrp="1"/>
          </p:cNvSpPr>
          <p:nvPr>
            <p:ph type="sldNum" sz="quarter" idx="12"/>
          </p:nvPr>
        </p:nvSpPr>
        <p:spPr/>
        <p:txBody>
          <a:bodyPr/>
          <a:lstStyle/>
          <a:p>
            <a:fld id="{E30AF5A0-43BB-4336-8627-9123B9144D80}" type="slidenum">
              <a:rPr lang="en-US" dirty="0"/>
              <a:t>16</a:t>
            </a:fld>
            <a:endParaRPr lang="en-US"/>
          </a:p>
        </p:txBody>
      </p:sp>
    </p:spTree>
    <p:extLst>
      <p:ext uri="{BB962C8B-B14F-4D97-AF65-F5344CB8AC3E}">
        <p14:creationId xmlns:p14="http://schemas.microsoft.com/office/powerpoint/2010/main" val="2281143237"/>
      </p:ext>
    </p:extLst>
  </p:cSld>
  <p:clrMapOvr>
    <a:masterClrMapping/>
  </p:clrMapOvr>
</p:sld>
</file>

<file path=ppt/theme/theme1.xml><?xml version="1.0" encoding="utf-8"?>
<a:theme xmlns:a="http://schemas.openxmlformats.org/drawingml/2006/main" name="ChronicleVTI">
  <a:themeElements>
    <a:clrScheme name="ChronicleVTI">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ChronicleVTI">
      <a:majorFont>
        <a:latin typeface="Univers Condensed"/>
        <a:ea typeface=""/>
        <a:cs typeface=""/>
      </a:majorFont>
      <a:minorFont>
        <a:latin typeface="Calisto MT" panose="02040603050505030304"/>
        <a:ea typeface=""/>
        <a:cs typeface=""/>
      </a:minorFont>
    </a:fontScheme>
    <a:fmtScheme name="Chronicl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ronicleVTI" id="{534FD3B1-53CD-4A5C-943C-C44DFF248C3E}" vid="{19A790DA-2E4D-4134-98A6-7DECB1A1B84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6</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ChronicleVTI</vt:lpstr>
      <vt:lpstr>The Grove Narberth</vt:lpstr>
      <vt:lpstr>Ai declaration</vt:lpstr>
      <vt:lpstr>Overview </vt:lpstr>
      <vt:lpstr>Why?</vt:lpstr>
      <vt:lpstr>5 P's </vt:lpstr>
      <vt:lpstr>PowerPoint Presentation</vt:lpstr>
      <vt:lpstr>Value creation and stakeholders</vt:lpstr>
      <vt:lpstr>Marketing environment and marketing research</vt:lpstr>
      <vt:lpstr>Summary</vt:lpstr>
      <vt:lpstr>Any Questions?</vt:lpstr>
      <vt:lpstr>Reference books</vt:lpstr>
      <vt:lpstr>Referencing e-books</vt:lpstr>
      <vt:lpstr>References websites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210</cp:revision>
  <dcterms:created xsi:type="dcterms:W3CDTF">2025-11-19T09:45:31Z</dcterms:created>
  <dcterms:modified xsi:type="dcterms:W3CDTF">2025-11-30T21:28:54Z</dcterms:modified>
</cp:coreProperties>
</file>