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302" r:id="rId2"/>
    <p:sldId id="305" r:id="rId3"/>
    <p:sldId id="304" r:id="rId4"/>
    <p:sldId id="284" r:id="rId5"/>
    <p:sldId id="288" r:id="rId6"/>
    <p:sldId id="308" r:id="rId7"/>
    <p:sldId id="310" r:id="rId8"/>
    <p:sldId id="281" r:id="rId9"/>
    <p:sldId id="31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E3008D-D853-41B0-95A7-FFEFD73C81DD}" type="datetimeFigureOut">
              <a:rPr lang="en-GB" smtClean="0"/>
              <a:t>27/10/2023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31711-FEDA-4622-8F64-16FF059FCE24}" type="slidenum">
              <a:rPr lang="en-GB" smtClean="0"/>
              <a:t>‹#›</a:t>
            </a:fld>
            <a:endParaRPr lang="en-GB"/>
          </a:p>
        </p:txBody>
      </p:sp>
    </p:spTree>
    <p:extLst>
      <p:ext uri="{BB962C8B-B14F-4D97-AF65-F5344CB8AC3E}">
        <p14:creationId xmlns:p14="http://schemas.microsoft.com/office/powerpoint/2010/main" val="951986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Diversity Hotel &amp; Spa London's staff must understand the value of multilingualism and language awareness abilities in the hospitality industry if we are to provide outstanding client experiences. In today's globalised society, customers at our hotel come from a variety of linguistic origins. Not only does this improve customer satisfaction, but it also has a good effect on our reputation and the expansion of our firm.</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E6EC26-6CF4-4901-9E70-D875543A907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3013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Enhanced Guest Satisfaction:</a:t>
            </a:r>
            <a:r>
              <a:rPr lang="en-GB" sz="1200" kern="1200" dirty="0">
                <a:solidFill>
                  <a:schemeClr val="tx1"/>
                </a:solidFill>
                <a:effectLst/>
                <a:latin typeface="+mn-lt"/>
                <a:ea typeface="+mn-ea"/>
                <a:cs typeface="+mn-cs"/>
              </a:rPr>
              <a:t> A warm and welcome atmosphere is created by speaking a guest's native language or even by making an attempt to greet them in that language. This gives visitors a sense of worth and appreciation right away (Jiang, 2022).</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Effective Communication:</a:t>
            </a:r>
            <a:r>
              <a:rPr lang="en-GB" sz="1200" kern="1200" dirty="0">
                <a:solidFill>
                  <a:schemeClr val="tx1"/>
                </a:solidFill>
                <a:effectLst/>
                <a:latin typeface="+mn-lt"/>
                <a:ea typeface="+mn-ea"/>
                <a:cs typeface="+mn-cs"/>
              </a:rPr>
              <a:t> The ability to communicate clearly and effectively helps to completely comprehend the demands and preferences of visitors. There are fewer misunderstandings and miscommunications, which means there are less guest complaints.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Competitive Advantage</a:t>
            </a:r>
            <a:r>
              <a:rPr lang="en-GB" sz="1200" kern="1200" dirty="0">
                <a:solidFill>
                  <a:schemeClr val="tx1"/>
                </a:solidFill>
                <a:effectLst/>
                <a:latin typeface="+mn-lt"/>
                <a:ea typeface="+mn-ea"/>
                <a:cs typeface="+mn-cs"/>
              </a:rPr>
              <a:t>: English is frequently utilised as a lingua franca in contemporary Europe, which gives it a competitive advantage. However, even if it's just a few sentences, customers love it when service members can speak to them in their own language.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Cultural Sensitivity:</a:t>
            </a:r>
            <a:r>
              <a:rPr lang="en-GB" sz="1200" kern="1200" dirty="0">
                <a:solidFill>
                  <a:schemeClr val="tx1"/>
                </a:solidFill>
                <a:effectLst/>
                <a:latin typeface="+mn-lt"/>
                <a:ea typeface="+mn-ea"/>
                <a:cs typeface="+mn-cs"/>
              </a:rPr>
              <a:t> Multilingual staff members are more likely to be culturally sensitive. Preventing inadvertent offence can be achieved by being aware of the cultural nuances in a visitor's language (</a:t>
            </a:r>
            <a:r>
              <a:rPr lang="en-GB" sz="1200" kern="1200" dirty="0" err="1">
                <a:solidFill>
                  <a:schemeClr val="tx1"/>
                </a:solidFill>
                <a:effectLst/>
                <a:latin typeface="+mn-lt"/>
                <a:ea typeface="+mn-ea"/>
                <a:cs typeface="+mn-cs"/>
              </a:rPr>
              <a:t>Pfurtscheller</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C0676E-8BCC-46A0-B2F2-8FD4ECEEED1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5533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Spanish as a Modern European Language to Learn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What Countries Speak Spanish?:</a:t>
            </a:r>
            <a:r>
              <a:rPr lang="en-GB" sz="1200" kern="1200" dirty="0">
                <a:solidFill>
                  <a:schemeClr val="tx1"/>
                </a:solidFill>
                <a:effectLst/>
                <a:latin typeface="+mn-lt"/>
                <a:ea typeface="+mn-ea"/>
                <a:cs typeface="+mn-cs"/>
              </a:rPr>
              <a:t> With major populations in Spain, Latin America (such as Mexico, Argentina, and Colombia), and the United States, Spanish is one of the most frequently spoken languages in the world (Chadwick, 2012).</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Is it Hard to Learn?:</a:t>
            </a:r>
            <a:r>
              <a:rPr lang="en-GB" sz="1200" kern="1200" dirty="0">
                <a:solidFill>
                  <a:schemeClr val="tx1"/>
                </a:solidFill>
                <a:effectLst/>
                <a:latin typeface="+mn-lt"/>
                <a:ea typeface="+mn-ea"/>
                <a:cs typeface="+mn-cs"/>
              </a:rPr>
              <a:t> Spanish is regarded as one of the simpler languages for English speakers to learn, yet learning a new language can be difficult. It is understandable due to its constant pronunciation and simple grammar.</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Polite/Impolite Business Etiquette in Spanish:</a:t>
            </a:r>
            <a:r>
              <a:rPr lang="en-GB" sz="1200" kern="1200" dirty="0">
                <a:solidFill>
                  <a:schemeClr val="tx1"/>
                </a:solidFill>
                <a:effectLst/>
                <a:latin typeface="+mn-lt"/>
                <a:ea typeface="+mn-ea"/>
                <a:cs typeface="+mn-cs"/>
              </a:rPr>
              <a:t> Understanding the difference between polite and unpleasant language usage is crucial when it comes to business etiquette. In business encounters, it is polite to address guests with formal titles and expressions (Says, 2020).</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C0676E-8BCC-46A0-B2F2-8FD4ECEEED1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341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Room Preferences:</a:t>
            </a:r>
            <a:r>
              <a:rPr lang="en-GB" sz="1200" kern="1200" dirty="0">
                <a:solidFill>
                  <a:schemeClr val="tx1"/>
                </a:solidFill>
                <a:effectLst/>
                <a:latin typeface="+mn-lt"/>
                <a:ea typeface="+mn-ea"/>
                <a:cs typeface="+mn-cs"/>
              </a:rPr>
              <a:t> It is advantageous to comprehend a visitor's room preferences in their original language (Darics, 2022). For example, a French visitor would request a "</a:t>
            </a:r>
            <a:r>
              <a:rPr lang="en-GB" sz="1200" kern="1200" dirty="0" err="1">
                <a:solidFill>
                  <a:schemeClr val="tx1"/>
                </a:solidFill>
                <a:effectLst/>
                <a:latin typeface="+mn-lt"/>
                <a:ea typeface="+mn-ea"/>
                <a:cs typeface="+mn-cs"/>
              </a:rPr>
              <a:t>chambre</a:t>
            </a:r>
            <a:r>
              <a:rPr lang="en-GB" sz="1200" kern="1200" dirty="0">
                <a:solidFill>
                  <a:schemeClr val="tx1"/>
                </a:solidFill>
                <a:effectLst/>
                <a:latin typeface="+mn-lt"/>
                <a:ea typeface="+mn-ea"/>
                <a:cs typeface="+mn-cs"/>
              </a:rPr>
              <a:t> avec </a:t>
            </a:r>
            <a:r>
              <a:rPr lang="en-GB" sz="1200" kern="1200" dirty="0" err="1">
                <a:solidFill>
                  <a:schemeClr val="tx1"/>
                </a:solidFill>
                <a:effectLst/>
                <a:latin typeface="+mn-lt"/>
                <a:ea typeface="+mn-ea"/>
                <a:cs typeface="+mn-cs"/>
              </a:rPr>
              <a:t>vue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sur</a:t>
            </a:r>
            <a:r>
              <a:rPr lang="en-GB" sz="1200" kern="1200" dirty="0">
                <a:solidFill>
                  <a:schemeClr val="tx1"/>
                </a:solidFill>
                <a:effectLst/>
                <a:latin typeface="+mn-lt"/>
                <a:ea typeface="+mn-ea"/>
                <a:cs typeface="+mn-cs"/>
              </a:rPr>
              <a:t> la </a:t>
            </a:r>
            <a:r>
              <a:rPr lang="en-GB" sz="1200" kern="1200" dirty="0" err="1">
                <a:solidFill>
                  <a:schemeClr val="tx1"/>
                </a:solidFill>
                <a:effectLst/>
                <a:latin typeface="+mn-lt"/>
                <a:ea typeface="+mn-ea"/>
                <a:cs typeface="+mn-cs"/>
              </a:rPr>
              <a:t>mer</a:t>
            </a:r>
            <a:r>
              <a:rPr lang="en-GB" sz="1200" kern="1200" dirty="0">
                <a:solidFill>
                  <a:schemeClr val="tx1"/>
                </a:solidFill>
                <a:effectLst/>
                <a:latin typeface="+mn-lt"/>
                <a:ea typeface="+mn-ea"/>
                <a:cs typeface="+mn-cs"/>
              </a:rPr>
              <a:t>" (room with a view of the sea). This enables us to precisely satisfy their expectations.</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Dining Advice:</a:t>
            </a:r>
            <a:r>
              <a:rPr lang="en-GB" sz="1200" kern="1200" dirty="0">
                <a:solidFill>
                  <a:schemeClr val="tx1"/>
                </a:solidFill>
                <a:effectLst/>
                <a:latin typeface="+mn-lt"/>
                <a:ea typeface="+mn-ea"/>
                <a:cs typeface="+mn-cs"/>
              </a:rPr>
              <a:t> A guest's dining experience can be improved by using the appropriate terms in their native tongue. In order to make an Italian visitor feel at home, our staff may want to recommend a "</a:t>
            </a:r>
            <a:r>
              <a:rPr lang="en-GB" sz="1200" kern="1200" dirty="0" err="1">
                <a:solidFill>
                  <a:schemeClr val="tx1"/>
                </a:solidFill>
                <a:effectLst/>
                <a:latin typeface="+mn-lt"/>
                <a:ea typeface="+mn-ea"/>
                <a:cs typeface="+mn-cs"/>
              </a:rPr>
              <a:t>piatto</a:t>
            </a:r>
            <a:r>
              <a:rPr lang="en-GB" sz="1200" kern="1200" dirty="0">
                <a:solidFill>
                  <a:schemeClr val="tx1"/>
                </a:solidFill>
                <a:effectLst/>
                <a:latin typeface="+mn-lt"/>
                <a:ea typeface="+mn-ea"/>
                <a:cs typeface="+mn-cs"/>
              </a:rPr>
              <a:t> del </a:t>
            </a:r>
            <a:r>
              <a:rPr lang="en-GB" sz="1200" kern="1200" dirty="0" err="1">
                <a:solidFill>
                  <a:schemeClr val="tx1"/>
                </a:solidFill>
                <a:effectLst/>
                <a:latin typeface="+mn-lt"/>
                <a:ea typeface="+mn-ea"/>
                <a:cs typeface="+mn-cs"/>
              </a:rPr>
              <a:t>giorno</a:t>
            </a:r>
            <a:r>
              <a:rPr lang="en-GB" sz="1200" kern="1200" dirty="0">
                <a:solidFill>
                  <a:schemeClr val="tx1"/>
                </a:solidFill>
                <a:effectLst/>
                <a:latin typeface="+mn-lt"/>
                <a:ea typeface="+mn-ea"/>
                <a:cs typeface="+mn-cs"/>
              </a:rPr>
              <a:t>" (dish of the day) in their language.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E6EC26-6CF4-4901-9E70-D875543A907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9193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Diversity Hotel &amp; Spa London considers multilingualism and language awareness skills to be a valued asset. It offers a competitive edge and company expansion through fostering customer happiness, effective communication, and cultural awareness. Let's continue to value language diversity as a team and make every visitor's stay special. Your language skills will not only enhance our brand image but also forge enduring relationships with our multicultural clientele.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E6EC26-6CF4-4901-9E70-D875543A907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382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08FC34D-8E4F-44CF-BE45-5D79D6003E4F}" type="datetime1">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31588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ED049F0-73C9-46A1-85B4-965E120A538E}" type="datetime1">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29448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24C98E-9B96-43E4-AAEE-049E87FF1C6A}" type="datetime1">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85633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EAAD48C-2CF9-4A11-A16F-2BAF5535C7E3}" type="datetime1">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18760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BC88AA3-DA7C-4CA7-97E8-27A0374FC80A}" type="datetime1">
              <a:rPr lang="en-US" smtClean="0"/>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80282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0E6D953-EB08-4E1C-B30C-DCAAEFDE53F5}" type="datetime1">
              <a:rPr lang="en-US" smtClean="0"/>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48391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FDD58E-60C6-4AF7-87C6-0ACB32FFDA62}" type="datetime1">
              <a:rPr lang="en-US" smtClean="0"/>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4653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D9BD1C-FA83-41FD-A518-C45D163A131E}" type="datetime1">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35515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E3E4A1CA-E8B6-4871-AC78-2CF5DA04B398}" type="datetime1">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08765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794D1A-C8E3-4DAF-A459-A88B8B244286}" type="datetime1">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14866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C9300C-F300-4E85-9B8E-7C20F459EBE4}" type="datetime1">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62732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407B00DC-06D3-4638-BC12-21415C359957}" type="datetime1">
              <a:rPr lang="en-US" smtClean="0"/>
              <a:t>10/27/2023</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095077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r/personal/2214483_student_uwtsd_ac_uk/Documents/Recording-20231027_163527.webm?csf=1&amp;web=1&amp;e=w9TfaW&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4" name="TextBox 4"/>
          <p:cNvSpPr txBox="1"/>
          <p:nvPr/>
        </p:nvSpPr>
        <p:spPr>
          <a:xfrm>
            <a:off x="406400" y="1529033"/>
            <a:ext cx="11531600" cy="1477328"/>
          </a:xfrm>
          <a:prstGeom prst="rect">
            <a:avLst/>
          </a:prstGeom>
        </p:spPr>
        <p:txBody>
          <a:bodyPr wrap="square" lIns="0" tIns="0" rIns="0" bIns="0" rtlCol="0" anchor="t">
            <a:spAutoFit/>
          </a:bodyPr>
          <a:lstStyle/>
          <a:p>
            <a:pPr algn="ctr" defTabSz="609630"/>
            <a:r>
              <a:rPr lang="en-US" sz="3200" b="1" dirty="0">
                <a:solidFill>
                  <a:prstClr val="white"/>
                </a:solidFill>
                <a:latin typeface="Calibri"/>
              </a:rPr>
              <a:t>A presentation on </a:t>
            </a:r>
          </a:p>
          <a:p>
            <a:pPr algn="ctr" defTabSz="609630"/>
            <a:r>
              <a:rPr lang="en-US" sz="3200" b="1" dirty="0">
                <a:solidFill>
                  <a:prstClr val="white"/>
                </a:solidFill>
                <a:latin typeface="Calibri"/>
              </a:rPr>
              <a:t>The Benefits of Multilingualism and the Importance of Language Awareness Skills for Diversity Hotel &amp; Spa London</a:t>
            </a:r>
          </a:p>
        </p:txBody>
      </p:sp>
      <p:grpSp>
        <p:nvGrpSpPr>
          <p:cNvPr id="6" name="Group 6"/>
          <p:cNvGrpSpPr/>
          <p:nvPr/>
        </p:nvGrpSpPr>
        <p:grpSpPr>
          <a:xfrm>
            <a:off x="0" y="6665512"/>
            <a:ext cx="6096000" cy="192489"/>
            <a:chOff x="0" y="0"/>
            <a:chExt cx="2408296" cy="76045"/>
          </a:xfrm>
        </p:grpSpPr>
        <p:sp>
          <p:nvSpPr>
            <p:cNvPr id="7" name="Freeform 7"/>
            <p:cNvSpPr/>
            <p:nvPr/>
          </p:nvSpPr>
          <p:spPr>
            <a:xfrm>
              <a:off x="0" y="0"/>
              <a:ext cx="2408296" cy="76045"/>
            </a:xfrm>
            <a:custGeom>
              <a:avLst/>
              <a:gdLst/>
              <a:ahLst/>
              <a:cxnLst/>
              <a:rect l="l" t="t" r="r" b="b"/>
              <a:pathLst>
                <a:path w="2408296" h="76045">
                  <a:moveTo>
                    <a:pt x="0" y="0"/>
                  </a:moveTo>
                  <a:lnTo>
                    <a:pt x="2408296" y="0"/>
                  </a:lnTo>
                  <a:lnTo>
                    <a:pt x="2408296" y="76045"/>
                  </a:lnTo>
                  <a:lnTo>
                    <a:pt x="0" y="76045"/>
                  </a:lnTo>
                  <a:close/>
                </a:path>
              </a:pathLst>
            </a:custGeom>
            <a:solidFill>
              <a:srgbClr val="3DCAB1"/>
            </a:solidFill>
          </p:spPr>
          <p:txBody>
            <a:bodyPr/>
            <a:lstStyle/>
            <a:p>
              <a:pPr defTabSz="609630"/>
              <a:endParaRPr lang="en-GB" sz="1200">
                <a:solidFill>
                  <a:prstClr val="black"/>
                </a:solidFill>
                <a:latin typeface="Calibri"/>
              </a:endParaRPr>
            </a:p>
          </p:txBody>
        </p:sp>
        <p:sp>
          <p:nvSpPr>
            <p:cNvPr id="8" name="TextBox 8"/>
            <p:cNvSpPr txBox="1"/>
            <p:nvPr/>
          </p:nvSpPr>
          <p:spPr>
            <a:xfrm>
              <a:off x="0" y="-38100"/>
              <a:ext cx="812800" cy="850900"/>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aphicFrame>
        <p:nvGraphicFramePr>
          <p:cNvPr id="2" name="Table 1"/>
          <p:cNvGraphicFramePr>
            <a:graphicFrameLocks noGrp="1"/>
          </p:cNvGraphicFramePr>
          <p:nvPr/>
        </p:nvGraphicFramePr>
        <p:xfrm>
          <a:off x="254000" y="4902200"/>
          <a:ext cx="4114800" cy="1219200"/>
        </p:xfrm>
        <a:graphic>
          <a:graphicData uri="http://schemas.openxmlformats.org/drawingml/2006/table">
            <a:tbl>
              <a:tblPr firstRow="1" firstCol="1" bandRow="1">
                <a:tableStyleId>{5C22544A-7EE6-4342-B048-85BDC9FD1C3A}</a:tableStyleId>
              </a:tblPr>
              <a:tblGrid>
                <a:gridCol w="4114800">
                  <a:extLst>
                    <a:ext uri="{9D8B030D-6E8A-4147-A177-3AD203B41FA5}">
                      <a16:colId xmlns:a16="http://schemas.microsoft.com/office/drawing/2014/main" val="20000"/>
                    </a:ext>
                  </a:extLst>
                </a:gridCol>
              </a:tblGrid>
              <a:tr h="609600">
                <a:tc>
                  <a:txBody>
                    <a:bodyPr/>
                    <a:lstStyle/>
                    <a:p>
                      <a:pPr marL="0" marR="0" algn="ctr">
                        <a:lnSpc>
                          <a:spcPct val="150000"/>
                        </a:lnSpc>
                        <a:spcBef>
                          <a:spcPts val="0"/>
                        </a:spcBef>
                        <a:spcAft>
                          <a:spcPts val="0"/>
                        </a:spcAft>
                      </a:pPr>
                      <a:r>
                        <a:rPr lang="en-GB" sz="2100" dirty="0">
                          <a:effectLst/>
                        </a:rPr>
                        <a:t>Student Name</a:t>
                      </a:r>
                      <a:endParaRPr lang="en-US" sz="2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0000"/>
                  </a:ext>
                </a:extLst>
              </a:tr>
              <a:tr h="609600">
                <a:tc>
                  <a:txBody>
                    <a:bodyPr/>
                    <a:lstStyle/>
                    <a:p>
                      <a:pPr marL="0" marR="0" algn="just">
                        <a:lnSpc>
                          <a:spcPct val="150000"/>
                        </a:lnSpc>
                        <a:spcBef>
                          <a:spcPts val="0"/>
                        </a:spcBef>
                        <a:spcAft>
                          <a:spcPts val="0"/>
                        </a:spcAft>
                      </a:pPr>
                      <a:r>
                        <a:rPr lang="en-US" sz="2100" dirty="0">
                          <a:effectLst/>
                          <a:latin typeface="Times New Roman" panose="02020603050405020304" pitchFamily="18" charset="0"/>
                          <a:ea typeface="Times New Roman" panose="02020603050405020304" pitchFamily="18" charset="0"/>
                          <a:cs typeface="Times New Roman" panose="02020603050405020304" pitchFamily="18" charset="0"/>
                        </a:rPr>
                        <a:t>Ionela Beatrice </a:t>
                      </a:r>
                      <a:r>
                        <a:rPr lang="en-US" sz="2100">
                          <a:effectLst/>
                          <a:latin typeface="Times New Roman" panose="02020603050405020304" pitchFamily="18" charset="0"/>
                          <a:ea typeface="Times New Roman" panose="02020603050405020304" pitchFamily="18" charset="0"/>
                          <a:cs typeface="Times New Roman" panose="02020603050405020304" pitchFamily="18" charset="0"/>
                        </a:rPr>
                        <a:t>Hulub</a:t>
                      </a:r>
                      <a:endParaRPr lang="en-US" sz="2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5720" marR="45720" marT="0" marB="0"/>
                </a:tc>
                <a:extLst>
                  <a:ext uri="{0D108BD9-81ED-4DB2-BD59-A6C34878D82A}">
                    <a16:rowId xmlns:a16="http://schemas.microsoft.com/office/drawing/2014/main" val="10001"/>
                  </a:ext>
                </a:extLst>
              </a:tr>
            </a:tbl>
          </a:graphicData>
        </a:graphic>
      </p:graphicFrame>
      <p:sp>
        <p:nvSpPr>
          <p:cNvPr id="5" name="TextBox 4">
            <a:extLst>
              <a:ext uri="{FF2B5EF4-FFF2-40B4-BE49-F238E27FC236}">
                <a16:creationId xmlns:a16="http://schemas.microsoft.com/office/drawing/2014/main" id="{2EB9ECBF-A9A0-8B77-4EC3-C68D9AED7F74}"/>
              </a:ext>
            </a:extLst>
          </p:cNvPr>
          <p:cNvSpPr txBox="1"/>
          <p:nvPr/>
        </p:nvSpPr>
        <p:spPr>
          <a:xfrm>
            <a:off x="3048000" y="4175062"/>
            <a:ext cx="6096000" cy="369332"/>
          </a:xfrm>
          <a:prstGeom prst="rect">
            <a:avLst/>
          </a:prstGeom>
          <a:noFill/>
        </p:spPr>
        <p:txBody>
          <a:bodyPr wrap="square">
            <a:spAutoFit/>
          </a:bodyPr>
          <a:lstStyle/>
          <a:p>
            <a:r>
              <a:rPr lang="en-GB" dirty="0">
                <a:hlinkClick r:id="rId2"/>
              </a:rPr>
              <a:t>Recording-20231027_163527.webm</a:t>
            </a:r>
            <a:endParaRPr lang="en-GB" dirty="0"/>
          </a:p>
        </p:txBody>
      </p:sp>
    </p:spTree>
    <p:extLst>
      <p:ext uri="{BB962C8B-B14F-4D97-AF65-F5344CB8AC3E}">
        <p14:creationId xmlns:p14="http://schemas.microsoft.com/office/powerpoint/2010/main" val="1989319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4" name="TextBox 4"/>
          <p:cNvSpPr txBox="1"/>
          <p:nvPr/>
        </p:nvSpPr>
        <p:spPr>
          <a:xfrm>
            <a:off x="2012739" y="1529033"/>
            <a:ext cx="8166523" cy="738664"/>
          </a:xfrm>
          <a:prstGeom prst="rect">
            <a:avLst/>
          </a:prstGeom>
        </p:spPr>
        <p:txBody>
          <a:bodyPr wrap="square" lIns="0" tIns="0" rIns="0" bIns="0" rtlCol="0" anchor="t">
            <a:spAutoFit/>
          </a:bodyPr>
          <a:lstStyle/>
          <a:p>
            <a:pPr algn="ctr" defTabSz="609630"/>
            <a:r>
              <a:rPr lang="en-US" sz="4800" b="1" dirty="0">
                <a:solidFill>
                  <a:prstClr val="white"/>
                </a:solidFill>
                <a:latin typeface="Calibri"/>
              </a:rPr>
              <a:t>Table of contents</a:t>
            </a:r>
            <a:endParaRPr lang="en-US" sz="4800" dirty="0">
              <a:solidFill>
                <a:prstClr val="white"/>
              </a:solidFill>
              <a:latin typeface="Calibri"/>
            </a:endParaRPr>
          </a:p>
        </p:txBody>
      </p:sp>
      <p:grpSp>
        <p:nvGrpSpPr>
          <p:cNvPr id="6" name="Group 6"/>
          <p:cNvGrpSpPr/>
          <p:nvPr/>
        </p:nvGrpSpPr>
        <p:grpSpPr>
          <a:xfrm>
            <a:off x="0" y="6665512"/>
            <a:ext cx="6096000" cy="192489"/>
            <a:chOff x="0" y="0"/>
            <a:chExt cx="2408296" cy="76045"/>
          </a:xfrm>
        </p:grpSpPr>
        <p:sp>
          <p:nvSpPr>
            <p:cNvPr id="7" name="Freeform 7"/>
            <p:cNvSpPr/>
            <p:nvPr/>
          </p:nvSpPr>
          <p:spPr>
            <a:xfrm>
              <a:off x="0" y="0"/>
              <a:ext cx="2408296" cy="76045"/>
            </a:xfrm>
            <a:custGeom>
              <a:avLst/>
              <a:gdLst/>
              <a:ahLst/>
              <a:cxnLst/>
              <a:rect l="l" t="t" r="r" b="b"/>
              <a:pathLst>
                <a:path w="2408296" h="76045">
                  <a:moveTo>
                    <a:pt x="0" y="0"/>
                  </a:moveTo>
                  <a:lnTo>
                    <a:pt x="2408296" y="0"/>
                  </a:lnTo>
                  <a:lnTo>
                    <a:pt x="2408296" y="76045"/>
                  </a:lnTo>
                  <a:lnTo>
                    <a:pt x="0" y="76045"/>
                  </a:lnTo>
                  <a:close/>
                </a:path>
              </a:pathLst>
            </a:custGeom>
            <a:solidFill>
              <a:srgbClr val="3DCAB1"/>
            </a:solidFill>
          </p:spPr>
          <p:txBody>
            <a:bodyPr/>
            <a:lstStyle/>
            <a:p>
              <a:pPr defTabSz="609630"/>
              <a:endParaRPr lang="en-GB" sz="1200">
                <a:solidFill>
                  <a:prstClr val="black"/>
                </a:solidFill>
                <a:latin typeface="Calibri"/>
              </a:endParaRPr>
            </a:p>
          </p:txBody>
        </p:sp>
        <p:sp>
          <p:nvSpPr>
            <p:cNvPr id="8" name="TextBox 8"/>
            <p:cNvSpPr txBox="1"/>
            <p:nvPr/>
          </p:nvSpPr>
          <p:spPr>
            <a:xfrm>
              <a:off x="0" y="-38100"/>
              <a:ext cx="812800" cy="850900"/>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 name="Rectangle 2"/>
          <p:cNvSpPr/>
          <p:nvPr/>
        </p:nvSpPr>
        <p:spPr>
          <a:xfrm>
            <a:off x="304800" y="2765976"/>
            <a:ext cx="11582400" cy="2677656"/>
          </a:xfrm>
          <a:prstGeom prst="rect">
            <a:avLst/>
          </a:prstGeom>
        </p:spPr>
        <p:txBody>
          <a:bodyPr wrap="square">
            <a:spAutoFit/>
          </a:bodyPr>
          <a:lstStyle/>
          <a:p>
            <a:pPr marL="381019" indent="-381019" defTabSz="609630">
              <a:buFont typeface="Arial" panose="020B0604020202020204" pitchFamily="34" charset="0"/>
              <a:buChar char="•"/>
            </a:pPr>
            <a:r>
              <a:rPr lang="en-US" sz="2400" dirty="0">
                <a:solidFill>
                  <a:srgbClr val="EEECE1"/>
                </a:solidFill>
                <a:latin typeface="Calibri"/>
              </a:rPr>
              <a:t>Introduction	</a:t>
            </a:r>
          </a:p>
          <a:p>
            <a:pPr marL="381019" indent="-381019" defTabSz="609630">
              <a:buFont typeface="Arial" panose="020B0604020202020204" pitchFamily="34" charset="0"/>
              <a:buChar char="•"/>
            </a:pPr>
            <a:r>
              <a:rPr lang="en-US" sz="2400" dirty="0">
                <a:solidFill>
                  <a:srgbClr val="EEECE1"/>
                </a:solidFill>
                <a:latin typeface="Calibri"/>
              </a:rPr>
              <a:t>Benefits of Multilingualism	</a:t>
            </a:r>
          </a:p>
          <a:p>
            <a:pPr marL="381019" indent="-381019" defTabSz="609630">
              <a:buFont typeface="Arial" panose="020B0604020202020204" pitchFamily="34" charset="0"/>
              <a:buChar char="•"/>
            </a:pPr>
            <a:r>
              <a:rPr lang="en-US" sz="2400" dirty="0">
                <a:solidFill>
                  <a:srgbClr val="EEECE1"/>
                </a:solidFill>
                <a:latin typeface="Calibri"/>
              </a:rPr>
              <a:t>Skills in Language Awareness	</a:t>
            </a:r>
          </a:p>
          <a:p>
            <a:pPr marL="381019" indent="-381019" defTabSz="609630">
              <a:buFont typeface="Arial" panose="020B0604020202020204" pitchFamily="34" charset="0"/>
              <a:buChar char="•"/>
            </a:pPr>
            <a:r>
              <a:rPr lang="en-US" sz="2400" dirty="0">
                <a:solidFill>
                  <a:srgbClr val="EEECE1"/>
                </a:solidFill>
                <a:latin typeface="Calibri"/>
              </a:rPr>
              <a:t>Examples from the Hotel Industry	</a:t>
            </a:r>
          </a:p>
          <a:p>
            <a:pPr marL="381019" indent="-381019" defTabSz="609630">
              <a:buFont typeface="Arial" panose="020B0604020202020204" pitchFamily="34" charset="0"/>
              <a:buChar char="•"/>
            </a:pPr>
            <a:r>
              <a:rPr lang="en-US" sz="2400" dirty="0">
                <a:solidFill>
                  <a:srgbClr val="EEECE1"/>
                </a:solidFill>
                <a:latin typeface="Calibri"/>
              </a:rPr>
              <a:t>Conclusion		</a:t>
            </a:r>
          </a:p>
          <a:p>
            <a:pPr marL="381019" indent="-381019" defTabSz="609630">
              <a:buFont typeface="Arial" panose="020B0604020202020204" pitchFamily="34" charset="0"/>
              <a:buChar char="•"/>
            </a:pPr>
            <a:r>
              <a:rPr lang="en-US" sz="2400" dirty="0">
                <a:solidFill>
                  <a:srgbClr val="EEECE1"/>
                </a:solidFill>
                <a:latin typeface="Calibri"/>
              </a:rPr>
              <a:t>Reference list	</a:t>
            </a:r>
          </a:p>
          <a:p>
            <a:pPr marL="381019" indent="-381019" defTabSz="609630">
              <a:buFont typeface="Arial" panose="020B0604020202020204" pitchFamily="34" charset="0"/>
              <a:buChar char="•"/>
            </a:pPr>
            <a:endParaRPr lang="en-US" sz="2400" dirty="0">
              <a:solidFill>
                <a:srgbClr val="EEECE1"/>
              </a:solidFill>
              <a:latin typeface="Calibri"/>
            </a:endParaRPr>
          </a:p>
        </p:txBody>
      </p:sp>
    </p:spTree>
    <p:extLst>
      <p:ext uri="{BB962C8B-B14F-4D97-AF65-F5344CB8AC3E}">
        <p14:creationId xmlns:p14="http://schemas.microsoft.com/office/powerpoint/2010/main" val="2898601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800" y="-65622"/>
            <a:ext cx="12266504" cy="2072222"/>
            <a:chOff x="0" y="-38100"/>
            <a:chExt cx="4816592" cy="1234999"/>
          </a:xfrm>
        </p:grpSpPr>
        <p:sp>
          <p:nvSpPr>
            <p:cNvPr id="3" name="Freeform 3"/>
            <p:cNvSpPr/>
            <p:nvPr/>
          </p:nvSpPr>
          <p:spPr>
            <a:xfrm>
              <a:off x="0" y="0"/>
              <a:ext cx="4816592" cy="1196899"/>
            </a:xfrm>
            <a:custGeom>
              <a:avLst/>
              <a:gdLst/>
              <a:ahLst/>
              <a:cxnLst/>
              <a:rect l="l" t="t" r="r" b="b"/>
              <a:pathLst>
                <a:path w="4816592" h="1196899">
                  <a:moveTo>
                    <a:pt x="0" y="0"/>
                  </a:moveTo>
                  <a:lnTo>
                    <a:pt x="4816592" y="0"/>
                  </a:lnTo>
                  <a:lnTo>
                    <a:pt x="4816592" y="1196899"/>
                  </a:lnTo>
                  <a:lnTo>
                    <a:pt x="0" y="1196899"/>
                  </a:lnTo>
                  <a:close/>
                </a:path>
              </a:pathLst>
            </a:custGeom>
            <a:solidFill>
              <a:srgbClr val="071C42"/>
            </a:solidFill>
          </p:spPr>
          <p:txBody>
            <a:bodyPr/>
            <a:lstStyle/>
            <a:p>
              <a:pPr defTabSz="609630"/>
              <a:endParaRPr lang="en-GB" sz="1200">
                <a:solidFill>
                  <a:prstClr val="black"/>
                </a:solidFill>
                <a:latin typeface="Calibri"/>
              </a:endParaRPr>
            </a:p>
          </p:txBody>
        </p:sp>
        <p:sp>
          <p:nvSpPr>
            <p:cNvPr id="4" name="TextBox 4"/>
            <p:cNvSpPr txBox="1"/>
            <p:nvPr/>
          </p:nvSpPr>
          <p:spPr>
            <a:xfrm>
              <a:off x="0" y="-38100"/>
              <a:ext cx="812800" cy="850900"/>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7" name="TextBox 7"/>
          <p:cNvSpPr txBox="1"/>
          <p:nvPr/>
        </p:nvSpPr>
        <p:spPr>
          <a:xfrm>
            <a:off x="2418215" y="429647"/>
            <a:ext cx="7328475" cy="577081"/>
          </a:xfrm>
          <a:prstGeom prst="rect">
            <a:avLst/>
          </a:prstGeom>
        </p:spPr>
        <p:txBody>
          <a:bodyPr wrap="square" lIns="0" tIns="0" rIns="0" bIns="0" rtlCol="0" anchor="t">
            <a:spAutoFit/>
          </a:bodyPr>
          <a:lstStyle/>
          <a:p>
            <a:pPr algn="ctr" defTabSz="609630">
              <a:lnSpc>
                <a:spcPts val="4480"/>
              </a:lnSpc>
            </a:pPr>
            <a:r>
              <a:rPr lang="en-US" sz="4000" b="1" dirty="0">
                <a:solidFill>
                  <a:prstClr val="white"/>
                </a:solidFill>
                <a:latin typeface="Calibri"/>
              </a:rPr>
              <a:t>Introduction</a:t>
            </a:r>
            <a:endParaRPr lang="en-US" sz="3733" b="1" dirty="0">
              <a:solidFill>
                <a:prstClr val="white"/>
              </a:solidFill>
              <a:latin typeface="Arial" panose="020B0604020202020204" pitchFamily="34" charset="0"/>
              <a:cs typeface="Arial" panose="020B0604020202020204" pitchFamily="34" charset="0"/>
            </a:endParaRPr>
          </a:p>
        </p:txBody>
      </p:sp>
      <p:sp>
        <p:nvSpPr>
          <p:cNvPr id="6" name="Rectangle 5"/>
          <p:cNvSpPr/>
          <p:nvPr/>
        </p:nvSpPr>
        <p:spPr>
          <a:xfrm>
            <a:off x="26248" y="2260600"/>
            <a:ext cx="6705600" cy="4154984"/>
          </a:xfrm>
          <a:prstGeom prst="rect">
            <a:avLst/>
          </a:prstGeom>
        </p:spPr>
        <p:txBody>
          <a:bodyPr wrap="square">
            <a:spAutoFit/>
          </a:bodyPr>
          <a:lstStyle/>
          <a:p>
            <a:pPr marL="381019" indent="-381019" algn="just" defTabSz="609630">
              <a:buFont typeface="Arial" panose="020B0604020202020204" pitchFamily="34" charset="0"/>
              <a:buChar char="•"/>
            </a:pPr>
            <a:r>
              <a:rPr lang="en-US" sz="2400" dirty="0">
                <a:solidFill>
                  <a:prstClr val="black"/>
                </a:solidFill>
                <a:latin typeface="Arial" panose="020B0604020202020204" pitchFamily="34" charset="0"/>
                <a:cs typeface="Arial" panose="020B0604020202020204" pitchFamily="34" charset="0"/>
              </a:rPr>
              <a:t>The Diversity Hotel &amp; Spa London's staff must understand the value of multilingualism and language awareness abilities. </a:t>
            </a:r>
          </a:p>
          <a:p>
            <a:pPr marL="381019" indent="-381019" algn="just" defTabSz="609630">
              <a:buFont typeface="Arial" panose="020B0604020202020204" pitchFamily="34" charset="0"/>
              <a:buChar char="•"/>
            </a:pPr>
            <a:endParaRPr lang="en-US" sz="2400" dirty="0">
              <a:solidFill>
                <a:prstClr val="black"/>
              </a:solidFill>
              <a:latin typeface="Arial" panose="020B0604020202020204" pitchFamily="34" charset="0"/>
              <a:cs typeface="Arial" panose="020B0604020202020204" pitchFamily="34" charset="0"/>
            </a:endParaRPr>
          </a:p>
          <a:p>
            <a:pPr marL="381019" indent="-381019" algn="just" defTabSz="609630">
              <a:buFont typeface="Arial" panose="020B0604020202020204" pitchFamily="34" charset="0"/>
              <a:buChar char="•"/>
            </a:pPr>
            <a:r>
              <a:rPr lang="en-US" sz="2400" dirty="0">
                <a:solidFill>
                  <a:prstClr val="black"/>
                </a:solidFill>
                <a:latin typeface="Arial" panose="020B0604020202020204" pitchFamily="34" charset="0"/>
                <a:cs typeface="Arial" panose="020B0604020202020204" pitchFamily="34" charset="0"/>
              </a:rPr>
              <a:t>In today's globalised society, customers at our hotel come from a variety of linguistic origins. </a:t>
            </a:r>
          </a:p>
          <a:p>
            <a:pPr marL="381019" indent="-381019" algn="just" defTabSz="609630">
              <a:buFont typeface="Arial" panose="020B0604020202020204" pitchFamily="34" charset="0"/>
              <a:buChar char="•"/>
            </a:pPr>
            <a:endParaRPr lang="en-US" sz="2400" dirty="0">
              <a:solidFill>
                <a:prstClr val="black"/>
              </a:solidFill>
              <a:latin typeface="Arial" panose="020B0604020202020204" pitchFamily="34" charset="0"/>
              <a:cs typeface="Arial" panose="020B0604020202020204" pitchFamily="34" charset="0"/>
            </a:endParaRPr>
          </a:p>
          <a:p>
            <a:pPr marL="381019" indent="-381019" algn="just" defTabSz="609630">
              <a:buFont typeface="Arial" panose="020B0604020202020204" pitchFamily="34" charset="0"/>
              <a:buChar char="•"/>
            </a:pPr>
            <a:r>
              <a:rPr lang="en-US" sz="2400" dirty="0">
                <a:solidFill>
                  <a:prstClr val="black"/>
                </a:solidFill>
                <a:latin typeface="Arial" panose="020B0604020202020204" pitchFamily="34" charset="0"/>
                <a:cs typeface="Arial" panose="020B0604020202020204" pitchFamily="34" charset="0"/>
              </a:rPr>
              <a:t>Not only does this improve customer satisfaction, but it also has a good effect on our reputation and the expansion of our firm.</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4296" y="1981200"/>
            <a:ext cx="4951304" cy="4876800"/>
          </a:xfrm>
          <a:prstGeom prst="rect">
            <a:avLst/>
          </a:prstGeom>
        </p:spPr>
      </p:pic>
    </p:spTree>
    <p:extLst>
      <p:ext uri="{BB962C8B-B14F-4D97-AF65-F5344CB8AC3E}">
        <p14:creationId xmlns:p14="http://schemas.microsoft.com/office/powerpoint/2010/main" val="2382877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p:cNvSpPr/>
          <p:nvPr/>
        </p:nvSpPr>
        <p:spPr>
          <a:xfrm>
            <a:off x="-1016000" y="-127000"/>
            <a:ext cx="12750800" cy="6858000"/>
          </a:xfrm>
          <a:prstGeom prst="rect">
            <a:avLst/>
          </a:prstGeom>
          <a:solidFill>
            <a:srgbClr val="213559"/>
          </a:solidFill>
        </p:spPr>
        <p:txBody>
          <a:bodyPr/>
          <a:lstStyle/>
          <a:p>
            <a:pPr defTabSz="609630"/>
            <a:endParaRPr lang="en-GB" sz="1200">
              <a:solidFill>
                <a:prstClr val="black"/>
              </a:solidFill>
              <a:latin typeface="Calibri"/>
            </a:endParaRPr>
          </a:p>
        </p:txBody>
      </p:sp>
      <p:sp>
        <p:nvSpPr>
          <p:cNvPr id="9" name="Rectangle 8"/>
          <p:cNvSpPr/>
          <p:nvPr/>
        </p:nvSpPr>
        <p:spPr>
          <a:xfrm>
            <a:off x="-254000" y="1803400"/>
            <a:ext cx="8128000" cy="2251065"/>
          </a:xfrm>
          <a:prstGeom prst="rect">
            <a:avLst/>
          </a:prstGeom>
        </p:spPr>
        <p:txBody>
          <a:bodyPr wrap="square">
            <a:spAutoFit/>
          </a:bodyPr>
          <a:lstStyle/>
          <a:p>
            <a:pPr marL="342917" indent="-342917" algn="just" defTabSz="609630">
              <a:lnSpc>
                <a:spcPct val="150000"/>
              </a:lnSpc>
              <a:buFont typeface="Arial" panose="020B0604020202020204" pitchFamily="34" charset="0"/>
              <a:buChar char="•"/>
            </a:pPr>
            <a:r>
              <a:rPr lang="en-US" sz="2400" b="1" dirty="0">
                <a:solidFill>
                  <a:prstClr val="white"/>
                </a:solidFill>
                <a:latin typeface="Calibri"/>
              </a:rPr>
              <a:t>•	Enhanced Guest Satisfaction</a:t>
            </a:r>
          </a:p>
          <a:p>
            <a:pPr marL="342917" indent="-342917" algn="just" defTabSz="609630">
              <a:lnSpc>
                <a:spcPct val="150000"/>
              </a:lnSpc>
              <a:buFont typeface="Arial" panose="020B0604020202020204" pitchFamily="34" charset="0"/>
              <a:buChar char="•"/>
            </a:pPr>
            <a:r>
              <a:rPr lang="en-US" sz="2400" b="1" dirty="0">
                <a:solidFill>
                  <a:prstClr val="white"/>
                </a:solidFill>
                <a:latin typeface="Calibri"/>
              </a:rPr>
              <a:t>•	Effective Communication</a:t>
            </a:r>
          </a:p>
          <a:p>
            <a:pPr marL="342917" indent="-342917" algn="just" defTabSz="609630">
              <a:lnSpc>
                <a:spcPct val="150000"/>
              </a:lnSpc>
              <a:buFont typeface="Arial" panose="020B0604020202020204" pitchFamily="34" charset="0"/>
              <a:buChar char="•"/>
            </a:pPr>
            <a:r>
              <a:rPr lang="en-US" sz="2400" b="1" dirty="0">
                <a:solidFill>
                  <a:prstClr val="white"/>
                </a:solidFill>
                <a:latin typeface="Calibri"/>
              </a:rPr>
              <a:t>•	Competitive Advantage</a:t>
            </a:r>
          </a:p>
          <a:p>
            <a:pPr marL="342917" indent="-342917" algn="just" defTabSz="609630">
              <a:lnSpc>
                <a:spcPct val="150000"/>
              </a:lnSpc>
              <a:buFont typeface="Arial" panose="020B0604020202020204" pitchFamily="34" charset="0"/>
              <a:buChar char="•"/>
            </a:pPr>
            <a:r>
              <a:rPr lang="en-US" sz="2400" b="1" dirty="0">
                <a:solidFill>
                  <a:prstClr val="white"/>
                </a:solidFill>
                <a:latin typeface="Calibri"/>
              </a:rPr>
              <a:t>•	Cultural Sensitivity</a:t>
            </a:r>
          </a:p>
        </p:txBody>
      </p:sp>
      <p:sp>
        <p:nvSpPr>
          <p:cNvPr id="7" name="TextBox 10"/>
          <p:cNvSpPr txBox="1"/>
          <p:nvPr/>
        </p:nvSpPr>
        <p:spPr>
          <a:xfrm>
            <a:off x="-406400" y="228600"/>
            <a:ext cx="11176000" cy="738664"/>
          </a:xfrm>
          <a:prstGeom prst="rect">
            <a:avLst/>
          </a:prstGeom>
        </p:spPr>
        <p:txBody>
          <a:bodyPr wrap="square" lIns="0" tIns="0" rIns="0" bIns="0" rtlCol="0" anchor="t">
            <a:spAutoFit/>
          </a:bodyPr>
          <a:lstStyle/>
          <a:p>
            <a:pPr algn="ctr" defTabSz="609630"/>
            <a:r>
              <a:rPr lang="en-US" sz="4800" b="1" dirty="0">
                <a:solidFill>
                  <a:prstClr val="white"/>
                </a:solidFill>
                <a:latin typeface="Calibri"/>
              </a:rPr>
              <a:t>Benefits of Multilingualism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8000" y="1322864"/>
            <a:ext cx="3505200" cy="5408136"/>
          </a:xfrm>
          <a:prstGeom prst="rect">
            <a:avLst/>
          </a:prstGeom>
        </p:spPr>
      </p:pic>
    </p:spTree>
    <p:extLst>
      <p:ext uri="{BB962C8B-B14F-4D97-AF65-F5344CB8AC3E}">
        <p14:creationId xmlns:p14="http://schemas.microsoft.com/office/powerpoint/2010/main" val="238351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4"/>
          <p:cNvSpPr/>
          <p:nvPr/>
        </p:nvSpPr>
        <p:spPr>
          <a:xfrm>
            <a:off x="502942" y="431800"/>
            <a:ext cx="11176000" cy="6037198"/>
          </a:xfrm>
          <a:prstGeom prst="rect">
            <a:avLst/>
          </a:prstGeom>
        </p:spPr>
        <p:style>
          <a:lnRef idx="2">
            <a:schemeClr val="dk1">
              <a:shade val="50000"/>
            </a:schemeClr>
          </a:lnRef>
          <a:fillRef idx="1">
            <a:schemeClr val="dk1"/>
          </a:fillRef>
          <a:effectRef idx="0">
            <a:schemeClr val="dk1"/>
          </a:effectRef>
          <a:fontRef idx="minor">
            <a:schemeClr val="lt1"/>
          </a:fontRef>
        </p:style>
        <p:txBody>
          <a:bodyPr/>
          <a:lstStyle/>
          <a:p>
            <a:pPr defTabSz="609630"/>
            <a:endParaRPr lang="en-GB" sz="1200">
              <a:solidFill>
                <a:prstClr val="white"/>
              </a:solidFill>
              <a:latin typeface="Calibri"/>
            </a:endParaRPr>
          </a:p>
        </p:txBody>
      </p:sp>
      <p:sp>
        <p:nvSpPr>
          <p:cNvPr id="8" name="TextBox 7"/>
          <p:cNvSpPr txBox="1"/>
          <p:nvPr/>
        </p:nvSpPr>
        <p:spPr>
          <a:xfrm>
            <a:off x="1016000" y="708332"/>
            <a:ext cx="10149884" cy="553998"/>
          </a:xfrm>
          <a:prstGeom prst="rect">
            <a:avLst/>
          </a:prstGeom>
        </p:spPr>
        <p:txBody>
          <a:bodyPr wrap="square" lIns="0" tIns="0" rIns="0" bIns="0" rtlCol="0" anchor="t">
            <a:spAutoFit/>
          </a:bodyPr>
          <a:lstStyle/>
          <a:p>
            <a:pPr algn="ctr" defTabSz="609630"/>
            <a:r>
              <a:rPr lang="en-US" sz="3600" b="1" dirty="0">
                <a:solidFill>
                  <a:prstClr val="white"/>
                </a:solidFill>
                <a:latin typeface="Calibri"/>
              </a:rPr>
              <a:t>Skills in Language Awareness</a:t>
            </a:r>
            <a:endParaRPr lang="en-GB" sz="3600" b="1" dirty="0">
              <a:solidFill>
                <a:prstClr val="white"/>
              </a:solidFill>
              <a:latin typeface="Calibri"/>
            </a:endParaRPr>
          </a:p>
        </p:txBody>
      </p:sp>
      <p:sp>
        <p:nvSpPr>
          <p:cNvPr id="3" name="Rectangle 2"/>
          <p:cNvSpPr/>
          <p:nvPr/>
        </p:nvSpPr>
        <p:spPr>
          <a:xfrm>
            <a:off x="812800" y="1902245"/>
            <a:ext cx="8178800" cy="2325893"/>
          </a:xfrm>
          <a:prstGeom prst="rect">
            <a:avLst/>
          </a:prstGeom>
        </p:spPr>
        <p:txBody>
          <a:bodyPr wrap="square">
            <a:spAutoFit/>
          </a:bodyPr>
          <a:lstStyle/>
          <a:p>
            <a:pPr marL="304815" indent="-304815" algn="just" defTabSz="609630">
              <a:lnSpc>
                <a:spcPct val="150000"/>
              </a:lnSpc>
              <a:buFont typeface="Wingdings" panose="05000000000000000000" pitchFamily="2" charset="2"/>
              <a:buChar char="Ø"/>
            </a:pPr>
            <a:r>
              <a:rPr lang="en-US" sz="2667" b="1" dirty="0">
                <a:solidFill>
                  <a:prstClr val="white"/>
                </a:solidFill>
                <a:latin typeface="Calibri"/>
              </a:rPr>
              <a:t>What Countries Speak Spanish?</a:t>
            </a:r>
          </a:p>
          <a:p>
            <a:pPr marL="304815" indent="-304815" algn="just" defTabSz="609630">
              <a:lnSpc>
                <a:spcPct val="150000"/>
              </a:lnSpc>
              <a:buFont typeface="Wingdings" panose="05000000000000000000" pitchFamily="2" charset="2"/>
              <a:buChar char="Ø"/>
            </a:pPr>
            <a:r>
              <a:rPr lang="en-US" sz="2667" b="1" dirty="0">
                <a:solidFill>
                  <a:prstClr val="white"/>
                </a:solidFill>
                <a:latin typeface="Calibri"/>
              </a:rPr>
              <a:t>Is it Hard to Learn?</a:t>
            </a:r>
          </a:p>
          <a:p>
            <a:pPr marL="304815" indent="-304815" algn="just" defTabSz="609630">
              <a:lnSpc>
                <a:spcPct val="150000"/>
              </a:lnSpc>
              <a:buFont typeface="Wingdings" panose="05000000000000000000" pitchFamily="2" charset="2"/>
              <a:buChar char="Ø"/>
            </a:pPr>
            <a:r>
              <a:rPr lang="en-US" sz="2667" b="1" dirty="0">
                <a:solidFill>
                  <a:prstClr val="white"/>
                </a:solidFill>
                <a:latin typeface="Calibri"/>
              </a:rPr>
              <a:t>Polite/Impolite Business Etiquette in Spanish</a:t>
            </a:r>
          </a:p>
          <a:p>
            <a:pPr marL="304815" indent="-304815" algn="just" defTabSz="609630">
              <a:lnSpc>
                <a:spcPct val="150000"/>
              </a:lnSpc>
              <a:buFont typeface="Wingdings" panose="05000000000000000000" pitchFamily="2" charset="2"/>
              <a:buChar char="Ø"/>
            </a:pPr>
            <a:endParaRPr lang="en-US" sz="1867" b="1" dirty="0">
              <a:solidFill>
                <a:prstClr val="white"/>
              </a:solidFill>
              <a:latin typeface="Calibri"/>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75600" y="1275030"/>
            <a:ext cx="3810000" cy="4876800"/>
          </a:xfrm>
          <a:prstGeom prst="rect">
            <a:avLst/>
          </a:prstGeom>
        </p:spPr>
      </p:pic>
    </p:spTree>
    <p:extLst>
      <p:ext uri="{BB962C8B-B14F-4D97-AF65-F5344CB8AC3E}">
        <p14:creationId xmlns:p14="http://schemas.microsoft.com/office/powerpoint/2010/main" val="2794130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0800" y="-65622"/>
            <a:ext cx="12266504" cy="2072222"/>
            <a:chOff x="0" y="-38100"/>
            <a:chExt cx="4816592" cy="1234999"/>
          </a:xfrm>
        </p:grpSpPr>
        <p:sp>
          <p:nvSpPr>
            <p:cNvPr id="3" name="Freeform 3"/>
            <p:cNvSpPr/>
            <p:nvPr/>
          </p:nvSpPr>
          <p:spPr>
            <a:xfrm>
              <a:off x="0" y="0"/>
              <a:ext cx="4816592" cy="1196899"/>
            </a:xfrm>
            <a:custGeom>
              <a:avLst/>
              <a:gdLst/>
              <a:ahLst/>
              <a:cxnLst/>
              <a:rect l="l" t="t" r="r" b="b"/>
              <a:pathLst>
                <a:path w="4816592" h="1196899">
                  <a:moveTo>
                    <a:pt x="0" y="0"/>
                  </a:moveTo>
                  <a:lnTo>
                    <a:pt x="4816592" y="0"/>
                  </a:lnTo>
                  <a:lnTo>
                    <a:pt x="4816592" y="1196899"/>
                  </a:lnTo>
                  <a:lnTo>
                    <a:pt x="0" y="1196899"/>
                  </a:lnTo>
                  <a:close/>
                </a:path>
              </a:pathLst>
            </a:custGeom>
            <a:solidFill>
              <a:srgbClr val="071C42"/>
            </a:solidFill>
          </p:spPr>
          <p:txBody>
            <a:bodyPr/>
            <a:lstStyle/>
            <a:p>
              <a:pPr defTabSz="609630"/>
              <a:endParaRPr lang="en-GB" sz="1200">
                <a:solidFill>
                  <a:prstClr val="black"/>
                </a:solidFill>
                <a:latin typeface="Calibri"/>
              </a:endParaRPr>
            </a:p>
          </p:txBody>
        </p:sp>
        <p:sp>
          <p:nvSpPr>
            <p:cNvPr id="4" name="TextBox 4"/>
            <p:cNvSpPr txBox="1"/>
            <p:nvPr/>
          </p:nvSpPr>
          <p:spPr>
            <a:xfrm>
              <a:off x="0" y="-38100"/>
              <a:ext cx="812800" cy="850900"/>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7" name="TextBox 7"/>
          <p:cNvSpPr txBox="1"/>
          <p:nvPr/>
        </p:nvSpPr>
        <p:spPr>
          <a:xfrm>
            <a:off x="812800" y="429647"/>
            <a:ext cx="10972800" cy="577081"/>
          </a:xfrm>
          <a:prstGeom prst="rect">
            <a:avLst/>
          </a:prstGeom>
        </p:spPr>
        <p:txBody>
          <a:bodyPr wrap="square" lIns="0" tIns="0" rIns="0" bIns="0" rtlCol="0" anchor="t">
            <a:spAutoFit/>
          </a:bodyPr>
          <a:lstStyle/>
          <a:p>
            <a:pPr algn="ctr" defTabSz="609630">
              <a:lnSpc>
                <a:spcPts val="4480"/>
              </a:lnSpc>
            </a:pPr>
            <a:r>
              <a:rPr lang="en-US" sz="4000" b="1" dirty="0">
                <a:solidFill>
                  <a:prstClr val="white"/>
                </a:solidFill>
                <a:latin typeface="Calibri"/>
              </a:rPr>
              <a:t>Examples from the Hotel Industry</a:t>
            </a:r>
            <a:endParaRPr lang="en-US" sz="3733" b="1" dirty="0">
              <a:solidFill>
                <a:prstClr val="white"/>
              </a:solidFill>
              <a:latin typeface="Arial" panose="020B0604020202020204" pitchFamily="34" charset="0"/>
              <a:cs typeface="Arial" panose="020B0604020202020204" pitchFamily="34" charset="0"/>
            </a:endParaRPr>
          </a:p>
        </p:txBody>
      </p:sp>
      <p:sp>
        <p:nvSpPr>
          <p:cNvPr id="6" name="Rectangle 5"/>
          <p:cNvSpPr/>
          <p:nvPr/>
        </p:nvSpPr>
        <p:spPr>
          <a:xfrm>
            <a:off x="254000" y="2209800"/>
            <a:ext cx="6248400" cy="830997"/>
          </a:xfrm>
          <a:prstGeom prst="rect">
            <a:avLst/>
          </a:prstGeom>
        </p:spPr>
        <p:txBody>
          <a:bodyPr wrap="square">
            <a:spAutoFit/>
          </a:bodyPr>
          <a:lstStyle/>
          <a:p>
            <a:pPr marL="381019" indent="-381019" defTabSz="609630">
              <a:buFont typeface="Arial" panose="020B0604020202020204" pitchFamily="34" charset="0"/>
              <a:buChar char="•"/>
            </a:pPr>
            <a:r>
              <a:rPr lang="en-US" sz="2400" dirty="0">
                <a:solidFill>
                  <a:prstClr val="black"/>
                </a:solidFill>
                <a:latin typeface="Calibri"/>
              </a:rPr>
              <a:t>•	Room Preferences</a:t>
            </a:r>
          </a:p>
          <a:p>
            <a:pPr marL="381019" indent="-381019" defTabSz="609630">
              <a:buFont typeface="Arial" panose="020B0604020202020204" pitchFamily="34" charset="0"/>
              <a:buChar char="•"/>
            </a:pPr>
            <a:r>
              <a:rPr lang="en-US" sz="2400" dirty="0">
                <a:solidFill>
                  <a:prstClr val="black"/>
                </a:solidFill>
                <a:latin typeface="Calibri"/>
              </a:rPr>
              <a:t>•	Dining Advice</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0400" y="2070529"/>
            <a:ext cx="4927600" cy="4406471"/>
          </a:xfrm>
          <a:prstGeom prst="rect">
            <a:avLst/>
          </a:prstGeom>
        </p:spPr>
      </p:pic>
    </p:spTree>
    <p:extLst>
      <p:ext uri="{BB962C8B-B14F-4D97-AF65-F5344CB8AC3E}">
        <p14:creationId xmlns:p14="http://schemas.microsoft.com/office/powerpoint/2010/main" val="1533375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60400" y="0"/>
            <a:ext cx="12266504" cy="2072222"/>
            <a:chOff x="0" y="-38100"/>
            <a:chExt cx="4816592" cy="1234999"/>
          </a:xfrm>
        </p:grpSpPr>
        <p:sp>
          <p:nvSpPr>
            <p:cNvPr id="3" name="Freeform 3"/>
            <p:cNvSpPr/>
            <p:nvPr/>
          </p:nvSpPr>
          <p:spPr>
            <a:xfrm>
              <a:off x="0" y="0"/>
              <a:ext cx="4816592" cy="1196899"/>
            </a:xfrm>
            <a:custGeom>
              <a:avLst/>
              <a:gdLst/>
              <a:ahLst/>
              <a:cxnLst/>
              <a:rect l="l" t="t" r="r" b="b"/>
              <a:pathLst>
                <a:path w="4816592" h="1196899">
                  <a:moveTo>
                    <a:pt x="0" y="0"/>
                  </a:moveTo>
                  <a:lnTo>
                    <a:pt x="4816592" y="0"/>
                  </a:lnTo>
                  <a:lnTo>
                    <a:pt x="4816592" y="1196899"/>
                  </a:lnTo>
                  <a:lnTo>
                    <a:pt x="0" y="1196899"/>
                  </a:lnTo>
                  <a:close/>
                </a:path>
              </a:pathLst>
            </a:custGeom>
            <a:solidFill>
              <a:srgbClr val="071C42"/>
            </a:solidFill>
          </p:spPr>
          <p:txBody>
            <a:bodyPr/>
            <a:lstStyle/>
            <a:p>
              <a:pPr defTabSz="609630"/>
              <a:endParaRPr lang="en-GB" sz="1200">
                <a:solidFill>
                  <a:prstClr val="black"/>
                </a:solidFill>
                <a:latin typeface="Calibri"/>
              </a:endParaRPr>
            </a:p>
          </p:txBody>
        </p:sp>
        <p:sp>
          <p:nvSpPr>
            <p:cNvPr id="4" name="TextBox 4"/>
            <p:cNvSpPr txBox="1"/>
            <p:nvPr/>
          </p:nvSpPr>
          <p:spPr>
            <a:xfrm>
              <a:off x="0" y="-38100"/>
              <a:ext cx="812800" cy="850900"/>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7" name="TextBox 7"/>
          <p:cNvSpPr txBox="1"/>
          <p:nvPr/>
        </p:nvSpPr>
        <p:spPr>
          <a:xfrm>
            <a:off x="812800" y="429647"/>
            <a:ext cx="10972800" cy="577081"/>
          </a:xfrm>
          <a:prstGeom prst="rect">
            <a:avLst/>
          </a:prstGeom>
        </p:spPr>
        <p:txBody>
          <a:bodyPr wrap="square" lIns="0" tIns="0" rIns="0" bIns="0" rtlCol="0" anchor="t">
            <a:spAutoFit/>
          </a:bodyPr>
          <a:lstStyle/>
          <a:p>
            <a:pPr algn="ctr" defTabSz="609630">
              <a:lnSpc>
                <a:spcPts val="4480"/>
              </a:lnSpc>
            </a:pPr>
            <a:r>
              <a:rPr lang="en-US" sz="4000" b="1" dirty="0">
                <a:solidFill>
                  <a:prstClr val="white"/>
                </a:solidFill>
                <a:latin typeface="Calibri"/>
              </a:rPr>
              <a:t>Conclusion</a:t>
            </a:r>
            <a:endParaRPr lang="en-US" sz="3733" b="1" dirty="0">
              <a:solidFill>
                <a:prstClr val="white"/>
              </a:solidFill>
              <a:latin typeface="Arial" panose="020B0604020202020204" pitchFamily="34" charset="0"/>
              <a:cs typeface="Arial" panose="020B0604020202020204" pitchFamily="34" charset="0"/>
            </a:endParaRPr>
          </a:p>
        </p:txBody>
      </p:sp>
      <p:sp>
        <p:nvSpPr>
          <p:cNvPr id="5" name="Rectangle 4"/>
          <p:cNvSpPr/>
          <p:nvPr/>
        </p:nvSpPr>
        <p:spPr>
          <a:xfrm>
            <a:off x="1066800" y="2936558"/>
            <a:ext cx="9144000" cy="2677656"/>
          </a:xfrm>
          <a:prstGeom prst="rect">
            <a:avLst/>
          </a:prstGeom>
        </p:spPr>
        <p:txBody>
          <a:bodyPr wrap="square">
            <a:spAutoFit/>
          </a:bodyPr>
          <a:lstStyle/>
          <a:p>
            <a:pPr marL="381019" indent="-381019" algn="just" defTabSz="609630">
              <a:buFont typeface="Arial" panose="020B0604020202020204" pitchFamily="34" charset="0"/>
              <a:buChar char="•"/>
            </a:pPr>
            <a:r>
              <a:rPr lang="en-US" sz="2400" dirty="0">
                <a:solidFill>
                  <a:prstClr val="black"/>
                </a:solidFill>
                <a:latin typeface="Calibri"/>
              </a:rPr>
              <a:t>Diversity Hotel &amp; Spa London considers multilingualism and language awareness skills to be a valued asset. </a:t>
            </a:r>
          </a:p>
          <a:p>
            <a:pPr marL="381019" indent="-381019" algn="just" defTabSz="609630">
              <a:buFont typeface="Arial" panose="020B0604020202020204" pitchFamily="34" charset="0"/>
              <a:buChar char="•"/>
            </a:pPr>
            <a:r>
              <a:rPr lang="en-US" sz="2400" dirty="0">
                <a:solidFill>
                  <a:prstClr val="black"/>
                </a:solidFill>
                <a:latin typeface="Calibri"/>
              </a:rPr>
              <a:t>It offers a competitive edge and company expansion through fostering customer happiness, effective communication, and cultural awareness. </a:t>
            </a:r>
          </a:p>
          <a:p>
            <a:pPr marL="381019" indent="-381019" algn="just" defTabSz="609630">
              <a:buFont typeface="Arial" panose="020B0604020202020204" pitchFamily="34" charset="0"/>
              <a:buChar char="•"/>
            </a:pPr>
            <a:r>
              <a:rPr lang="en-US" sz="2400" dirty="0">
                <a:solidFill>
                  <a:prstClr val="black"/>
                </a:solidFill>
                <a:latin typeface="Calibri"/>
              </a:rPr>
              <a:t>Let's continue to value language diversity as a team and make every visitor's stay special. </a:t>
            </a:r>
          </a:p>
        </p:txBody>
      </p:sp>
    </p:spTree>
    <p:extLst>
      <p:ext uri="{BB962C8B-B14F-4D97-AF65-F5344CB8AC3E}">
        <p14:creationId xmlns:p14="http://schemas.microsoft.com/office/powerpoint/2010/main" val="2022472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71C42"/>
        </a:solidFill>
        <a:effectLst/>
      </p:bgPr>
    </p:bg>
    <p:spTree>
      <p:nvGrpSpPr>
        <p:cNvPr id="1" name=""/>
        <p:cNvGrpSpPr/>
        <p:nvPr/>
      </p:nvGrpSpPr>
      <p:grpSpPr>
        <a:xfrm>
          <a:off x="0" y="0"/>
          <a:ext cx="0" cy="0"/>
          <a:chOff x="0" y="0"/>
          <a:chExt cx="0" cy="0"/>
        </a:xfrm>
      </p:grpSpPr>
      <p:sp>
        <p:nvSpPr>
          <p:cNvPr id="8" name="TextBox 8"/>
          <p:cNvSpPr txBox="1"/>
          <p:nvPr/>
        </p:nvSpPr>
        <p:spPr>
          <a:xfrm>
            <a:off x="4216400" y="568104"/>
            <a:ext cx="3112075" cy="577081"/>
          </a:xfrm>
          <a:prstGeom prst="rect">
            <a:avLst/>
          </a:prstGeom>
        </p:spPr>
        <p:txBody>
          <a:bodyPr lIns="0" tIns="0" rIns="0" bIns="0" rtlCol="0" anchor="t">
            <a:spAutoFit/>
          </a:bodyPr>
          <a:lstStyle/>
          <a:p>
            <a:pPr defTabSz="609630">
              <a:lnSpc>
                <a:spcPts val="4480"/>
              </a:lnSpc>
            </a:pPr>
            <a:r>
              <a:rPr lang="en-US" sz="4000" b="1" dirty="0">
                <a:solidFill>
                  <a:srgbClr val="FFFFFF"/>
                </a:solidFill>
                <a:latin typeface="Arial" panose="020B0604020202020204" pitchFamily="34" charset="0"/>
                <a:cs typeface="Arial" panose="020B0604020202020204" pitchFamily="34" charset="0"/>
              </a:rPr>
              <a:t>References </a:t>
            </a:r>
          </a:p>
        </p:txBody>
      </p:sp>
      <p:sp>
        <p:nvSpPr>
          <p:cNvPr id="9" name="AutoShape 9"/>
          <p:cNvSpPr/>
          <p:nvPr/>
        </p:nvSpPr>
        <p:spPr>
          <a:xfrm>
            <a:off x="685800" y="400945"/>
            <a:ext cx="10820400" cy="0"/>
          </a:xfrm>
          <a:prstGeom prst="line">
            <a:avLst/>
          </a:prstGeom>
          <a:ln w="19050" cap="flat">
            <a:solidFill>
              <a:srgbClr val="D9D9D9"/>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2" name="Rectangle 1"/>
          <p:cNvSpPr/>
          <p:nvPr/>
        </p:nvSpPr>
        <p:spPr>
          <a:xfrm>
            <a:off x="152400" y="1308070"/>
            <a:ext cx="11633200" cy="5021055"/>
          </a:xfrm>
          <a:prstGeom prst="rect">
            <a:avLst/>
          </a:prstGeom>
        </p:spPr>
        <p:txBody>
          <a:bodyPr wrap="square">
            <a:spAutoFit/>
          </a:bodyPr>
          <a:lstStyle/>
          <a:p>
            <a:pPr marL="304815" indent="-304815" algn="just" defTabSz="609630">
              <a:lnSpc>
                <a:spcPct val="150000"/>
              </a:lnSpc>
              <a:buFont typeface="Arial" panose="020B0604020202020204" pitchFamily="34" charset="0"/>
              <a:buChar char="•"/>
            </a:pPr>
            <a:r>
              <a:rPr lang="en-US" sz="2400" dirty="0">
                <a:solidFill>
                  <a:prstClr val="white"/>
                </a:solidFill>
                <a:latin typeface="Calibri"/>
              </a:rPr>
              <a:t>Chadwick, T. (2012). Language awareness in teaching : a toolkit for content and language teachers. Cambridge: Cambridge Univ. Press.</a:t>
            </a:r>
          </a:p>
          <a:p>
            <a:pPr marL="304815" indent="-304815" algn="just" defTabSz="609630">
              <a:lnSpc>
                <a:spcPct val="150000"/>
              </a:lnSpc>
              <a:buFont typeface="Arial" panose="020B0604020202020204" pitchFamily="34" charset="0"/>
              <a:buChar char="•"/>
            </a:pPr>
            <a:r>
              <a:rPr lang="en-US" sz="2400" dirty="0">
                <a:solidFill>
                  <a:prstClr val="white"/>
                </a:solidFill>
                <a:latin typeface="Calibri"/>
              </a:rPr>
              <a:t>Darics, E. (2022). Language awareness in business and the professions. Cambridge, United Kingdom ; New York, Ny: Cambridge University Press.</a:t>
            </a:r>
          </a:p>
          <a:p>
            <a:pPr marL="304815" indent="-304815" algn="just" defTabSz="609630">
              <a:lnSpc>
                <a:spcPct val="150000"/>
              </a:lnSpc>
              <a:buFont typeface="Arial" panose="020B0604020202020204" pitchFamily="34" charset="0"/>
              <a:buChar char="•"/>
            </a:pPr>
            <a:r>
              <a:rPr lang="en-US" sz="2400" dirty="0">
                <a:solidFill>
                  <a:prstClr val="white"/>
                </a:solidFill>
                <a:latin typeface="Calibri"/>
              </a:rPr>
              <a:t>Jiang, X. (2022). Multilingualism : interdisciplinary topics. London: </a:t>
            </a:r>
            <a:r>
              <a:rPr lang="en-US" sz="2400" dirty="0" err="1">
                <a:solidFill>
                  <a:prstClr val="white"/>
                </a:solidFill>
                <a:latin typeface="Calibri"/>
              </a:rPr>
              <a:t>Intechopen</a:t>
            </a:r>
            <a:r>
              <a:rPr lang="en-US" sz="2400" dirty="0">
                <a:solidFill>
                  <a:prstClr val="white"/>
                </a:solidFill>
                <a:latin typeface="Calibri"/>
              </a:rPr>
              <a:t>.</a:t>
            </a:r>
          </a:p>
          <a:p>
            <a:pPr marL="304815" indent="-304815" algn="just" defTabSz="609630">
              <a:lnSpc>
                <a:spcPct val="150000"/>
              </a:lnSpc>
              <a:buFont typeface="Arial" panose="020B0604020202020204" pitchFamily="34" charset="0"/>
              <a:buChar char="•"/>
            </a:pPr>
            <a:r>
              <a:rPr lang="en-US" sz="2400" dirty="0" err="1">
                <a:solidFill>
                  <a:prstClr val="white"/>
                </a:solidFill>
                <a:latin typeface="Calibri"/>
              </a:rPr>
              <a:t>Pfurtscheller</a:t>
            </a:r>
            <a:r>
              <a:rPr lang="en-US" sz="2400" dirty="0">
                <a:solidFill>
                  <a:prstClr val="white"/>
                </a:solidFill>
                <a:latin typeface="Calibri"/>
              </a:rPr>
              <a:t>, R. (2020). Cognitive Consequences of Bi-/Multilingualism. Cognitive Benefits of Growing up within a Multilingual Environment. GRIN </a:t>
            </a:r>
            <a:r>
              <a:rPr lang="en-US" sz="2400" dirty="0" err="1">
                <a:solidFill>
                  <a:prstClr val="white"/>
                </a:solidFill>
                <a:latin typeface="Calibri"/>
              </a:rPr>
              <a:t>Verlag</a:t>
            </a:r>
            <a:r>
              <a:rPr lang="en-US" sz="2400" dirty="0">
                <a:solidFill>
                  <a:prstClr val="white"/>
                </a:solidFill>
                <a:latin typeface="Calibri"/>
              </a:rPr>
              <a:t>.</a:t>
            </a:r>
          </a:p>
          <a:p>
            <a:pPr marL="304815" indent="-304815" algn="just" defTabSz="609630">
              <a:lnSpc>
                <a:spcPct val="150000"/>
              </a:lnSpc>
              <a:buFont typeface="Arial" panose="020B0604020202020204" pitchFamily="34" charset="0"/>
              <a:buChar char="•"/>
            </a:pPr>
            <a:r>
              <a:rPr lang="en-US" sz="2400" dirty="0">
                <a:solidFill>
                  <a:prstClr val="white"/>
                </a:solidFill>
                <a:latin typeface="Calibri"/>
              </a:rPr>
              <a:t>says, M.I.S.T. (2020). The Benefits Of Multilingualism | </a:t>
            </a:r>
            <a:r>
              <a:rPr lang="en-US" sz="2400" dirty="0" err="1">
                <a:solidFill>
                  <a:prstClr val="white"/>
                </a:solidFill>
                <a:latin typeface="Calibri"/>
              </a:rPr>
              <a:t>Mondly</a:t>
            </a:r>
            <a:r>
              <a:rPr lang="en-US" sz="2400" dirty="0">
                <a:solidFill>
                  <a:prstClr val="white"/>
                </a:solidFill>
                <a:latin typeface="Calibri"/>
              </a:rPr>
              <a:t> Blog. [online] Available at: https://www.mondly.com/blog/benefits-multilingualism/.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71C42"/>
        </a:solidFill>
        <a:effectLst/>
      </p:bgPr>
    </p:bg>
    <p:spTree>
      <p:nvGrpSpPr>
        <p:cNvPr id="1" name=""/>
        <p:cNvGrpSpPr/>
        <p:nvPr/>
      </p:nvGrpSpPr>
      <p:grpSpPr>
        <a:xfrm>
          <a:off x="0" y="0"/>
          <a:ext cx="0" cy="0"/>
          <a:chOff x="0" y="0"/>
          <a:chExt cx="0" cy="0"/>
        </a:xfrm>
      </p:grpSpPr>
      <p:sp>
        <p:nvSpPr>
          <p:cNvPr id="8" name="TextBox 8"/>
          <p:cNvSpPr txBox="1"/>
          <p:nvPr/>
        </p:nvSpPr>
        <p:spPr>
          <a:xfrm>
            <a:off x="2946400" y="3429000"/>
            <a:ext cx="7289800" cy="713080"/>
          </a:xfrm>
          <a:prstGeom prst="rect">
            <a:avLst/>
          </a:prstGeom>
        </p:spPr>
        <p:txBody>
          <a:bodyPr wrap="square" lIns="0" tIns="0" rIns="0" bIns="0" rtlCol="0" anchor="t">
            <a:spAutoFit/>
          </a:bodyPr>
          <a:lstStyle/>
          <a:p>
            <a:pPr defTabSz="609630">
              <a:lnSpc>
                <a:spcPts val="4480"/>
              </a:lnSpc>
            </a:pPr>
            <a:r>
              <a:rPr lang="en-US" sz="9600" b="1" dirty="0">
                <a:solidFill>
                  <a:srgbClr val="FFFFFF"/>
                </a:solidFill>
                <a:latin typeface="Arial" panose="020B0604020202020204" pitchFamily="34" charset="0"/>
                <a:cs typeface="Arial" panose="020B0604020202020204" pitchFamily="34" charset="0"/>
              </a:rPr>
              <a:t>Thank you  </a:t>
            </a:r>
          </a:p>
        </p:txBody>
      </p:sp>
      <p:sp>
        <p:nvSpPr>
          <p:cNvPr id="9" name="AutoShape 9"/>
          <p:cNvSpPr/>
          <p:nvPr/>
        </p:nvSpPr>
        <p:spPr>
          <a:xfrm>
            <a:off x="685800" y="400945"/>
            <a:ext cx="10820400" cy="0"/>
          </a:xfrm>
          <a:prstGeom prst="line">
            <a:avLst/>
          </a:prstGeom>
          <a:ln w="19050" cap="flat">
            <a:solidFill>
              <a:srgbClr val="D9D9D9"/>
            </a:solidFill>
            <a:prstDash val="solid"/>
            <a:headEnd type="none" w="sm" len="sm"/>
            <a:tailEnd type="none" w="sm" len="sm"/>
          </a:ln>
        </p:spPr>
        <p:txBody>
          <a:bodyPr/>
          <a:lstStyle/>
          <a:p>
            <a:pPr defTabSz="609630"/>
            <a:endParaRPr lang="en-GB" sz="1200">
              <a:solidFill>
                <a:prstClr val="black"/>
              </a:solidFill>
              <a:latin typeface="Calibri"/>
            </a:endParaRPr>
          </a:p>
        </p:txBody>
      </p:sp>
    </p:spTree>
    <p:extLst>
      <p:ext uri="{BB962C8B-B14F-4D97-AF65-F5344CB8AC3E}">
        <p14:creationId xmlns:p14="http://schemas.microsoft.com/office/powerpoint/2010/main" val="297513156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930</Words>
  <Application>Microsoft Office PowerPoint</Application>
  <PresentationFormat>Widescreen</PresentationFormat>
  <Paragraphs>58</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Times New Roman</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Ionela Beatrice Hulub (2214483)</dc:creator>
  <cp:lastModifiedBy>Ionela Beatrice Hulub (2214483)</cp:lastModifiedBy>
  <cp:revision>2</cp:revision>
  <dcterms:created xsi:type="dcterms:W3CDTF">2023-10-25T20:21:21Z</dcterms:created>
  <dcterms:modified xsi:type="dcterms:W3CDTF">2023-10-27T16:03:05Z</dcterms:modified>
</cp:coreProperties>
</file>