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Lst>
  <p:sldIdLst>
    <p:sldId id="621" r:id="rId3"/>
    <p:sldId id="656" r:id="rId4"/>
    <p:sldId id="657" r:id="rId5"/>
    <p:sldId id="648" r:id="rId6"/>
    <p:sldId id="649" r:id="rId7"/>
    <p:sldId id="651" r:id="rId8"/>
    <p:sldId id="650" r:id="rId9"/>
    <p:sldId id="652" r:id="rId10"/>
    <p:sldId id="654" r:id="rId11"/>
    <p:sldId id="6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84"/>
  </p:normalViewPr>
  <p:slideViewPr>
    <p:cSldViewPr snapToGrid="0">
      <p:cViewPr varScale="1">
        <p:scale>
          <a:sx n="97" d="100"/>
          <a:sy n="97" d="100"/>
        </p:scale>
        <p:origin x="9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266794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886890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292117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1200476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19/10/2024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854280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19/10/2024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4042493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19/10/2024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209063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497975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4277151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297592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8"/>
            <a:ext cx="80264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2066769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3401811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24958705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28458163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4280253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19/10/2024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415428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19/10/2024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4848264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19/10/2024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38167830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4049872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19/10/2024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038086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9824549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8"/>
            <a:ext cx="80264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19/10/2024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4171854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19/10/2024</a:t>
            </a:fld>
            <a:endParaRPr lang="en-GB"/>
          </a:p>
        </p:txBody>
      </p:sp>
      <p:sp>
        <p:nvSpPr>
          <p:cNvPr id="8" name="Footer Placeholder 4"/>
          <p:cNvSpPr>
            <a:spLocks noGrp="1"/>
          </p:cNvSpPr>
          <p:nvPr>
            <p:ph type="ftr" sz="quarter" idx="3"/>
          </p:nvPr>
        </p:nvSpPr>
        <p:spPr>
          <a:xfrm>
            <a:off x="4176184" y="6461126"/>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extLst>
      <p:ext uri="{BB962C8B-B14F-4D97-AF65-F5344CB8AC3E}">
        <p14:creationId xmlns:p14="http://schemas.microsoft.com/office/powerpoint/2010/main" val="26975528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527051"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19/10/2024</a:t>
            </a:fld>
            <a:endParaRPr lang="en-GB"/>
          </a:p>
        </p:txBody>
      </p:sp>
      <p:sp>
        <p:nvSpPr>
          <p:cNvPr id="8" name="Footer Placeholder 4"/>
          <p:cNvSpPr>
            <a:spLocks noGrp="1"/>
          </p:cNvSpPr>
          <p:nvPr>
            <p:ph type="ftr" sz="quarter" idx="3"/>
          </p:nvPr>
        </p:nvSpPr>
        <p:spPr>
          <a:xfrm>
            <a:off x="5520267" y="63817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extLst>
      <p:ext uri="{BB962C8B-B14F-4D97-AF65-F5344CB8AC3E}">
        <p14:creationId xmlns:p14="http://schemas.microsoft.com/office/powerpoint/2010/main" val="1739422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2667000" y="1700808"/>
            <a:ext cx="6858000" cy="2921992"/>
          </a:xfrm>
        </p:spPr>
        <p:txBody>
          <a:bodyPr/>
          <a:lstStyle/>
          <a:p>
            <a:pPr eaLnBrk="1" hangingPunct="1">
              <a:spcBef>
                <a:spcPts val="0"/>
              </a:spcBef>
              <a:defRPr/>
            </a:pPr>
            <a:r>
              <a:rPr lang="en-GB" sz="3600" b="1" spc="-1" dirty="0">
                <a:solidFill>
                  <a:srgbClr val="FFFFFF"/>
                </a:solidFill>
                <a:latin typeface="Calibri" panose="020F0502020204030204" pitchFamily="34" charset="0"/>
                <a:ea typeface="+mn-ea"/>
                <a:cs typeface="Calibri" panose="020F0502020204030204" pitchFamily="34" charset="0"/>
              </a:rPr>
              <a:t>LCBB4012</a:t>
            </a:r>
            <a:br>
              <a:rPr lang="en-GB" sz="3600" b="1" spc="-1" dirty="0">
                <a:solidFill>
                  <a:srgbClr val="FFFFFF"/>
                </a:solidFill>
                <a:latin typeface="Calibri" panose="020F0502020204030204" pitchFamily="34" charset="0"/>
                <a:ea typeface="+mn-ea"/>
                <a:cs typeface="Calibri" panose="020F0502020204030204" pitchFamily="34" charset="0"/>
              </a:rPr>
            </a:br>
            <a:br>
              <a:rPr lang="en-GB" sz="3600" b="1" dirty="0">
                <a:solidFill>
                  <a:srgbClr val="FFFFFF"/>
                </a:solidFill>
                <a:effectLst>
                  <a:outerShdw blurRad="38100" dist="38100" dir="2700000" algn="tl">
                    <a:srgbClr val="000000">
                      <a:alpha val="43137"/>
                    </a:srgbClr>
                  </a:outerShdw>
                </a:effectLst>
                <a:latin typeface="Calibri" panose="020F0502020204030204" pitchFamily="34" charset="0"/>
                <a:ea typeface="+mn-ea"/>
                <a:cs typeface="Calibri" panose="020F0502020204030204" pitchFamily="34" charset="0"/>
              </a:rPr>
            </a:br>
            <a:r>
              <a:rPr lang="en-GB" sz="3600" b="1" dirty="0">
                <a:solidFill>
                  <a:srgbClr val="FFFFFF"/>
                </a:solidFill>
                <a:effectLst>
                  <a:outerShdw blurRad="38100" dist="38100" dir="2700000" algn="tl">
                    <a:srgbClr val="000000">
                      <a:alpha val="43137"/>
                    </a:srgbClr>
                  </a:outerShdw>
                </a:effectLst>
                <a:latin typeface="Calibri" panose="020F0502020204030204" pitchFamily="34" charset="0"/>
                <a:ea typeface="+mn-ea"/>
                <a:cs typeface="Calibri" panose="020F0502020204030204" pitchFamily="34" charset="0"/>
              </a:rPr>
              <a:t>Academic Skills (ACS) </a:t>
            </a:r>
            <a:br>
              <a:rPr lang="en-GB" sz="3600" b="1" dirty="0">
                <a:solidFill>
                  <a:srgbClr val="FFFFFF"/>
                </a:solidFill>
                <a:effectLst>
                  <a:outerShdw blurRad="38100" dist="38100" dir="2700000" algn="tl">
                    <a:srgbClr val="000000">
                      <a:alpha val="43137"/>
                    </a:srgbClr>
                  </a:outerShdw>
                </a:effectLst>
                <a:latin typeface="Calibri" panose="020F0502020204030204" pitchFamily="34" charset="0"/>
                <a:ea typeface="+mn-ea"/>
                <a:cs typeface="Calibri" panose="020F0502020204030204" pitchFamily="34" charset="0"/>
              </a:rPr>
            </a:br>
            <a:endParaRPr lang="en-GB" dirty="0"/>
          </a:p>
        </p:txBody>
      </p:sp>
      <p:sp>
        <p:nvSpPr>
          <p:cNvPr id="4" name="Subtitle 3"/>
          <p:cNvSpPr>
            <a:spLocks noGrp="1"/>
          </p:cNvSpPr>
          <p:nvPr>
            <p:ph type="subTitle" idx="1"/>
          </p:nvPr>
        </p:nvSpPr>
        <p:spPr>
          <a:xfrm>
            <a:off x="2405063" y="4077072"/>
            <a:ext cx="7488832"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Coherence, and Cohesion</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a:solidFill>
                  <a:srgbClr val="000000">
                    <a:tint val="75000"/>
                  </a:srgbClr>
                </a:solidFill>
                <a:latin typeface="Myriad Pro"/>
              </a:rPr>
              <a:pPr>
                <a:defRPr/>
              </a:pPr>
              <a:t>19/10/2024</a:t>
            </a:fld>
            <a:endParaRPr lang="en-GB">
              <a:solidFill>
                <a:srgbClr val="000000">
                  <a:tint val="75000"/>
                </a:srgbClr>
              </a:solidFill>
              <a:latin typeface="Myriad Pro"/>
            </a:endParaRPr>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59AE965-6D11-9CD1-0E80-409241AE81B1}"/>
              </a:ext>
            </a:extLst>
          </p:cNvPr>
          <p:cNvSpPr>
            <a:spLocks noGrp="1"/>
          </p:cNvSpPr>
          <p:nvPr>
            <p:ph type="dt" sz="half" idx="10"/>
          </p:nvPr>
        </p:nvSpPr>
        <p:spPr/>
        <p:txBody>
          <a:bodyPr/>
          <a:lstStyle/>
          <a:p>
            <a:pPr>
              <a:defRPr/>
            </a:pPr>
            <a:fld id="{06A18175-4CCB-4D59-9E7A-CB9E10CAD97C}" type="datetime1">
              <a:rPr lang="en-GB" smtClean="0"/>
              <a:pPr>
                <a:defRPr/>
              </a:pPr>
              <a:t>19/10/2024</a:t>
            </a:fld>
            <a:endParaRPr lang="en-GB"/>
          </a:p>
        </p:txBody>
      </p:sp>
      <p:sp>
        <p:nvSpPr>
          <p:cNvPr id="6" name="TextBox 5">
            <a:extLst>
              <a:ext uri="{FF2B5EF4-FFF2-40B4-BE49-F238E27FC236}">
                <a16:creationId xmlns:a16="http://schemas.microsoft.com/office/drawing/2014/main" id="{1ABF825A-7FC1-BC6E-47FA-23BD0ADF0D96}"/>
              </a:ext>
            </a:extLst>
          </p:cNvPr>
          <p:cNvSpPr txBox="1"/>
          <p:nvPr/>
        </p:nvSpPr>
        <p:spPr>
          <a:xfrm>
            <a:off x="637674" y="1299411"/>
            <a:ext cx="11273589"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3600" dirty="0"/>
              <a:t>To understand what </a:t>
            </a:r>
            <a:r>
              <a:rPr lang="en-US" sz="3600" b="1" dirty="0"/>
              <a:t>coherence</a:t>
            </a:r>
            <a:r>
              <a:rPr lang="en-US" sz="3600" dirty="0"/>
              <a:t> and </a:t>
            </a:r>
            <a:r>
              <a:rPr lang="en-US" sz="3600" b="1" dirty="0"/>
              <a:t>cohesion</a:t>
            </a:r>
            <a:r>
              <a:rPr lang="en-US" sz="3600" dirty="0"/>
              <a:t> is in writing</a:t>
            </a:r>
          </a:p>
          <a:p>
            <a:pPr marL="285750" indent="-285750" algn="just">
              <a:buFont typeface="Arial" panose="020B0604020202020204" pitchFamily="34" charset="0"/>
              <a:buChar char="•"/>
            </a:pPr>
            <a:r>
              <a:rPr lang="en-US" sz="3600" dirty="0"/>
              <a:t>To </a:t>
            </a:r>
            <a:r>
              <a:rPr lang="en-US" sz="3600" dirty="0" err="1"/>
              <a:t>recognise</a:t>
            </a:r>
            <a:r>
              <a:rPr lang="en-US" sz="3600" dirty="0"/>
              <a:t> the importance of linking devices in academic writing</a:t>
            </a:r>
          </a:p>
          <a:p>
            <a:pPr marL="285750" indent="-285750" algn="just">
              <a:buFont typeface="Arial" panose="020B0604020202020204" pitchFamily="34" charset="0"/>
              <a:buChar char="•"/>
            </a:pPr>
            <a:r>
              <a:rPr lang="en-US" sz="3600" dirty="0"/>
              <a:t>To learn new linking devices and practice using such devices in your own writing</a:t>
            </a:r>
          </a:p>
        </p:txBody>
      </p:sp>
      <p:sp>
        <p:nvSpPr>
          <p:cNvPr id="7" name="TextBox 6">
            <a:extLst>
              <a:ext uri="{FF2B5EF4-FFF2-40B4-BE49-F238E27FC236}">
                <a16:creationId xmlns:a16="http://schemas.microsoft.com/office/drawing/2014/main" id="{85859EB4-BA69-CFF1-1B6C-A39B4B17F007}"/>
              </a:ext>
            </a:extLst>
          </p:cNvPr>
          <p:cNvSpPr txBox="1"/>
          <p:nvPr/>
        </p:nvSpPr>
        <p:spPr>
          <a:xfrm>
            <a:off x="1251283" y="372979"/>
            <a:ext cx="10046369" cy="707886"/>
          </a:xfrm>
          <a:prstGeom prst="rect">
            <a:avLst/>
          </a:prstGeom>
          <a:noFill/>
        </p:spPr>
        <p:txBody>
          <a:bodyPr wrap="square" rtlCol="0">
            <a:spAutoFit/>
          </a:bodyPr>
          <a:lstStyle/>
          <a:p>
            <a:pPr algn="ctr"/>
            <a:r>
              <a:rPr lang="en-US" sz="4000" b="1" dirty="0"/>
              <a:t>Aims</a:t>
            </a:r>
          </a:p>
        </p:txBody>
      </p:sp>
    </p:spTree>
    <p:extLst>
      <p:ext uri="{BB962C8B-B14F-4D97-AF65-F5344CB8AC3E}">
        <p14:creationId xmlns:p14="http://schemas.microsoft.com/office/powerpoint/2010/main" val="2802831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D4375-0129-5E3D-9B61-496DCED269F9}"/>
              </a:ext>
            </a:extLst>
          </p:cNvPr>
          <p:cNvSpPr>
            <a:spLocks noGrp="1"/>
          </p:cNvSpPr>
          <p:nvPr>
            <p:ph type="title"/>
          </p:nvPr>
        </p:nvSpPr>
        <p:spPr/>
        <p:txBody>
          <a:bodyPr/>
          <a:lstStyle/>
          <a:p>
            <a:r>
              <a:rPr lang="en-US" b="1" dirty="0">
                <a:solidFill>
                  <a:srgbClr val="173AFF"/>
                </a:solidFill>
              </a:rPr>
              <a:t>Discuss with a partner</a:t>
            </a:r>
          </a:p>
        </p:txBody>
      </p:sp>
      <p:sp>
        <p:nvSpPr>
          <p:cNvPr id="3" name="Content Placeholder 2">
            <a:extLst>
              <a:ext uri="{FF2B5EF4-FFF2-40B4-BE49-F238E27FC236}">
                <a16:creationId xmlns:a16="http://schemas.microsoft.com/office/drawing/2014/main" id="{DF826CB0-B7D6-0511-F355-0F6489D1F7F5}"/>
              </a:ext>
            </a:extLst>
          </p:cNvPr>
          <p:cNvSpPr>
            <a:spLocks noGrp="1"/>
          </p:cNvSpPr>
          <p:nvPr>
            <p:ph idx="1"/>
          </p:nvPr>
        </p:nvSpPr>
        <p:spPr/>
        <p:txBody>
          <a:bodyPr/>
          <a:lstStyle/>
          <a:p>
            <a:r>
              <a:rPr lang="en-US" dirty="0"/>
              <a:t>What do you think “coherence” means? How about “cohesion”? Have you heard these words before? Have you heard of them in relation to writing?</a:t>
            </a:r>
          </a:p>
        </p:txBody>
      </p:sp>
      <p:sp>
        <p:nvSpPr>
          <p:cNvPr id="4" name="Date Placeholder 3">
            <a:extLst>
              <a:ext uri="{FF2B5EF4-FFF2-40B4-BE49-F238E27FC236}">
                <a16:creationId xmlns:a16="http://schemas.microsoft.com/office/drawing/2014/main" id="{E5245903-59D2-1E2C-3784-5B1CD075E7D8}"/>
              </a:ext>
            </a:extLst>
          </p:cNvPr>
          <p:cNvSpPr>
            <a:spLocks noGrp="1"/>
          </p:cNvSpPr>
          <p:nvPr>
            <p:ph type="dt" sz="half" idx="10"/>
          </p:nvPr>
        </p:nvSpPr>
        <p:spPr/>
        <p:txBody>
          <a:bodyPr/>
          <a:lstStyle/>
          <a:p>
            <a:pPr>
              <a:defRPr/>
            </a:pPr>
            <a:fld id="{7734DD8D-AE26-4A6C-B780-968F72A0D9BC}" type="datetime1">
              <a:rPr lang="en-GB" smtClean="0"/>
              <a:pPr>
                <a:defRPr/>
              </a:pPr>
              <a:t>19/10/2024</a:t>
            </a:fld>
            <a:endParaRPr lang="en-GB"/>
          </a:p>
        </p:txBody>
      </p:sp>
    </p:spTree>
    <p:extLst>
      <p:ext uri="{BB962C8B-B14F-4D97-AF65-F5344CB8AC3E}">
        <p14:creationId xmlns:p14="http://schemas.microsoft.com/office/powerpoint/2010/main" val="167873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5DFDE-1167-2C90-44D7-7042F13925F7}"/>
              </a:ext>
            </a:extLst>
          </p:cNvPr>
          <p:cNvSpPr>
            <a:spLocks noGrp="1"/>
          </p:cNvSpPr>
          <p:nvPr>
            <p:ph type="title"/>
          </p:nvPr>
        </p:nvSpPr>
        <p:spPr>
          <a:xfrm>
            <a:off x="1944848" y="-52141"/>
            <a:ext cx="8229600" cy="1143000"/>
          </a:xfrm>
        </p:spPr>
        <p:txBody>
          <a:bodyPr/>
          <a:lstStyle/>
          <a:p>
            <a:r>
              <a:rPr lang="en-US" b="1" dirty="0"/>
              <a:t>Coherence and Cohesion</a:t>
            </a:r>
          </a:p>
        </p:txBody>
      </p:sp>
      <p:sp>
        <p:nvSpPr>
          <p:cNvPr id="3" name="Content Placeholder 2">
            <a:extLst>
              <a:ext uri="{FF2B5EF4-FFF2-40B4-BE49-F238E27FC236}">
                <a16:creationId xmlns:a16="http://schemas.microsoft.com/office/drawing/2014/main" id="{B1503793-C1BD-4131-0383-906499E7B144}"/>
              </a:ext>
            </a:extLst>
          </p:cNvPr>
          <p:cNvSpPr>
            <a:spLocks noGrp="1"/>
          </p:cNvSpPr>
          <p:nvPr>
            <p:ph idx="1"/>
          </p:nvPr>
        </p:nvSpPr>
        <p:spPr>
          <a:xfrm>
            <a:off x="457200" y="1090860"/>
            <a:ext cx="11478125" cy="3916363"/>
          </a:xfrm>
        </p:spPr>
        <p:txBody>
          <a:bodyPr/>
          <a:lstStyle/>
          <a:p>
            <a:pPr algn="l"/>
            <a:r>
              <a:rPr lang="en-GB" sz="3000" b="1" dirty="0">
                <a:solidFill>
                  <a:schemeClr val="tx2">
                    <a:lumMod val="60000"/>
                    <a:lumOff val="40000"/>
                  </a:schemeClr>
                </a:solidFill>
                <a:highlight>
                  <a:srgbClr val="FFFFFF"/>
                </a:highlight>
              </a:rPr>
              <a:t>Coherence</a:t>
            </a:r>
            <a:r>
              <a:rPr lang="en-GB" sz="3000" dirty="0">
                <a:solidFill>
                  <a:srgbClr val="0D0D0D"/>
                </a:solidFill>
                <a:highlight>
                  <a:srgbClr val="FFFFFF"/>
                </a:highlight>
              </a:rPr>
              <a:t> means that your writing is easy to understand because all the ideas are connected and flow logically from one to the next. Think of it as making sure your writing is clear and makes sense as a whole.</a:t>
            </a:r>
          </a:p>
          <a:p>
            <a:pPr algn="l"/>
            <a:r>
              <a:rPr lang="en-GB" sz="3000" b="1" dirty="0">
                <a:solidFill>
                  <a:schemeClr val="tx2">
                    <a:lumMod val="60000"/>
                    <a:lumOff val="40000"/>
                  </a:schemeClr>
                </a:solidFill>
                <a:highlight>
                  <a:srgbClr val="FFFFFF"/>
                </a:highlight>
              </a:rPr>
              <a:t>Cohesion</a:t>
            </a:r>
            <a:r>
              <a:rPr lang="en-GB" sz="3000" dirty="0">
                <a:solidFill>
                  <a:srgbClr val="0D0D0D"/>
                </a:solidFill>
                <a:highlight>
                  <a:srgbClr val="FFFFFF"/>
                </a:highlight>
              </a:rPr>
              <a:t> refers to the way you link sentences and paragraphs together using words and phrases (</a:t>
            </a:r>
            <a:r>
              <a:rPr lang="en-GB" sz="3000" b="1" dirty="0">
                <a:solidFill>
                  <a:srgbClr val="00B050"/>
                </a:solidFill>
                <a:highlight>
                  <a:srgbClr val="FFFFFF"/>
                </a:highlight>
              </a:rPr>
              <a:t>linking language/devices</a:t>
            </a:r>
            <a:r>
              <a:rPr lang="en-GB" sz="3000" dirty="0">
                <a:highlight>
                  <a:srgbClr val="FFFFFF"/>
                </a:highlight>
              </a:rPr>
              <a:t>)</a:t>
            </a:r>
            <a:r>
              <a:rPr lang="en-GB" sz="3000" dirty="0">
                <a:solidFill>
                  <a:srgbClr val="0D0D0D"/>
                </a:solidFill>
                <a:highlight>
                  <a:srgbClr val="FFFFFF"/>
                </a:highlight>
              </a:rPr>
              <a:t> like "and," "but," "first," "next," and "however." These help your readers follow your ideas easily.</a:t>
            </a:r>
          </a:p>
          <a:p>
            <a:endParaRPr lang="en-US" sz="3000" dirty="0"/>
          </a:p>
        </p:txBody>
      </p:sp>
      <p:sp>
        <p:nvSpPr>
          <p:cNvPr id="4" name="Date Placeholder 3">
            <a:extLst>
              <a:ext uri="{FF2B5EF4-FFF2-40B4-BE49-F238E27FC236}">
                <a16:creationId xmlns:a16="http://schemas.microsoft.com/office/drawing/2014/main" id="{1394A721-400F-3070-5048-4AF6F67A53A3}"/>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spTree>
    <p:extLst>
      <p:ext uri="{BB962C8B-B14F-4D97-AF65-F5344CB8AC3E}">
        <p14:creationId xmlns:p14="http://schemas.microsoft.com/office/powerpoint/2010/main" val="3056753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BFDAA-AAC9-F67A-B6C6-8A2075E0A666}"/>
              </a:ext>
            </a:extLst>
          </p:cNvPr>
          <p:cNvSpPr>
            <a:spLocks noGrp="1"/>
          </p:cNvSpPr>
          <p:nvPr>
            <p:ph type="title"/>
          </p:nvPr>
        </p:nvSpPr>
        <p:spPr>
          <a:xfrm>
            <a:off x="1981200" y="-171400"/>
            <a:ext cx="8229600" cy="1143000"/>
          </a:xfrm>
        </p:spPr>
        <p:txBody>
          <a:bodyPr/>
          <a:lstStyle/>
          <a:p>
            <a:r>
              <a:rPr lang="en-US" b="1" dirty="0">
                <a:solidFill>
                  <a:srgbClr val="173AFF"/>
                </a:solidFill>
              </a:rPr>
              <a:t>Activity 1</a:t>
            </a:r>
          </a:p>
        </p:txBody>
      </p:sp>
      <p:sp>
        <p:nvSpPr>
          <p:cNvPr id="3" name="Content Placeholder 2">
            <a:extLst>
              <a:ext uri="{FF2B5EF4-FFF2-40B4-BE49-F238E27FC236}">
                <a16:creationId xmlns:a16="http://schemas.microsoft.com/office/drawing/2014/main" id="{BFA54F78-C4FA-4C97-208A-BF481C73AEFC}"/>
              </a:ext>
            </a:extLst>
          </p:cNvPr>
          <p:cNvSpPr>
            <a:spLocks noGrp="1"/>
          </p:cNvSpPr>
          <p:nvPr>
            <p:ph idx="1"/>
          </p:nvPr>
        </p:nvSpPr>
        <p:spPr>
          <a:xfrm>
            <a:off x="529389" y="971601"/>
            <a:ext cx="11117179" cy="3916363"/>
          </a:xfrm>
        </p:spPr>
        <p:txBody>
          <a:bodyPr/>
          <a:lstStyle/>
          <a:p>
            <a:pPr marL="0" indent="0" algn="just">
              <a:buNone/>
            </a:pPr>
            <a:r>
              <a:rPr lang="en-GB" dirty="0">
                <a:ea typeface="Calibri" panose="020F0502020204030204" pitchFamily="34" charset="0"/>
                <a:cs typeface="Times New Roman" panose="02020603050405020304" pitchFamily="18" charset="0"/>
              </a:rPr>
              <a:t>Go to the </a:t>
            </a:r>
            <a:r>
              <a:rPr lang="en-GB" b="1" dirty="0">
                <a:solidFill>
                  <a:srgbClr val="173AFF"/>
                </a:solidFill>
                <a:ea typeface="Calibri" panose="020F0502020204030204" pitchFamily="34" charset="0"/>
                <a:cs typeface="Times New Roman" panose="02020603050405020304" pitchFamily="18" charset="0"/>
              </a:rPr>
              <a:t>Coherence and Cohesion </a:t>
            </a:r>
            <a:r>
              <a:rPr lang="en-GB" dirty="0">
                <a:ea typeface="Calibri" panose="020F0502020204030204" pitchFamily="34" charset="0"/>
                <a:cs typeface="Times New Roman" panose="02020603050405020304" pitchFamily="18" charset="0"/>
              </a:rPr>
              <a:t>worksheet and read both paragraphs.</a:t>
            </a:r>
          </a:p>
          <a:p>
            <a:pPr marL="0" indent="0" algn="just">
              <a:buNone/>
            </a:pPr>
            <a:endParaRPr lang="en-GB" dirty="0">
              <a:ea typeface="Calibri" panose="020F0502020204030204" pitchFamily="34" charset="0"/>
              <a:cs typeface="Times New Roman" panose="02020603050405020304" pitchFamily="18" charset="0"/>
            </a:endParaRPr>
          </a:p>
          <a:p>
            <a:pPr marL="0" indent="0" algn="just">
              <a:buNone/>
            </a:pPr>
            <a:r>
              <a:rPr lang="en-GB" dirty="0">
                <a:ea typeface="Calibri" panose="020F0502020204030204" pitchFamily="34" charset="0"/>
                <a:cs typeface="Times New Roman" panose="02020603050405020304" pitchFamily="18" charset="0"/>
              </a:rPr>
              <a:t>After you read, discuss with a partner which paragraph is the better example of coherent and cohesive writing. Underline or highlight the language that helps make this paragraph more coherent and cohesive.</a:t>
            </a:r>
            <a:endParaRPr lang="en-US" dirty="0"/>
          </a:p>
        </p:txBody>
      </p:sp>
      <p:sp>
        <p:nvSpPr>
          <p:cNvPr id="4" name="Date Placeholder 3">
            <a:extLst>
              <a:ext uri="{FF2B5EF4-FFF2-40B4-BE49-F238E27FC236}">
                <a16:creationId xmlns:a16="http://schemas.microsoft.com/office/drawing/2014/main" id="{747EA478-D4BA-F8A5-2010-04824DAB09CD}"/>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spTree>
    <p:extLst>
      <p:ext uri="{BB962C8B-B14F-4D97-AF65-F5344CB8AC3E}">
        <p14:creationId xmlns:p14="http://schemas.microsoft.com/office/powerpoint/2010/main" val="418529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FBF16-568F-0899-47C0-0A193D6F3708}"/>
              </a:ext>
            </a:extLst>
          </p:cNvPr>
          <p:cNvSpPr>
            <a:spLocks noGrp="1"/>
          </p:cNvSpPr>
          <p:nvPr>
            <p:ph type="title"/>
          </p:nvPr>
        </p:nvSpPr>
        <p:spPr>
          <a:xfrm>
            <a:off x="1981200" y="-70742"/>
            <a:ext cx="8229600" cy="1143000"/>
          </a:xfrm>
        </p:spPr>
        <p:txBody>
          <a:bodyPr/>
          <a:lstStyle/>
          <a:p>
            <a:r>
              <a:rPr lang="en-US" b="1" dirty="0">
                <a:solidFill>
                  <a:srgbClr val="FF0000"/>
                </a:solidFill>
              </a:rPr>
              <a:t>Activity 1 Answers</a:t>
            </a:r>
          </a:p>
        </p:txBody>
      </p:sp>
      <p:sp>
        <p:nvSpPr>
          <p:cNvPr id="3" name="Content Placeholder 2">
            <a:extLst>
              <a:ext uri="{FF2B5EF4-FFF2-40B4-BE49-F238E27FC236}">
                <a16:creationId xmlns:a16="http://schemas.microsoft.com/office/drawing/2014/main" id="{9A75AE36-542F-422D-B44B-9D0C6E0F59BF}"/>
              </a:ext>
            </a:extLst>
          </p:cNvPr>
          <p:cNvSpPr>
            <a:spLocks noGrp="1"/>
          </p:cNvSpPr>
          <p:nvPr>
            <p:ph idx="1"/>
          </p:nvPr>
        </p:nvSpPr>
        <p:spPr>
          <a:xfrm>
            <a:off x="433137" y="836712"/>
            <a:ext cx="11405937" cy="4752528"/>
          </a:xfrm>
        </p:spPr>
        <p:txBody>
          <a:bodyPr/>
          <a:lstStyle/>
          <a:p>
            <a:pPr marL="0" indent="0" algn="just">
              <a:buNone/>
            </a:pPr>
            <a:r>
              <a:rPr lang="en-GB" sz="2500" kern="100" dirty="0">
                <a:latin typeface="Arial" panose="020B0604020202020204" pitchFamily="34" charset="0"/>
                <a:ea typeface="DengXian" panose="02010600030101010101" pitchFamily="2" charset="-122"/>
                <a:cs typeface="Arial" panose="020B0604020202020204" pitchFamily="34" charset="0"/>
              </a:rPr>
              <a:t>Many students at university have different motivations that drive both their academic and extracurricular activities. </a:t>
            </a:r>
            <a:r>
              <a:rPr lang="en-GB" sz="2500" u="sng" kern="100" dirty="0">
                <a:highlight>
                  <a:srgbClr val="FFFF00"/>
                </a:highlight>
                <a:latin typeface="Arial" panose="020B0604020202020204" pitchFamily="34" charset="0"/>
                <a:ea typeface="DengXian" panose="02010600030101010101" pitchFamily="2" charset="-122"/>
                <a:cs typeface="Arial" panose="020B0604020202020204" pitchFamily="34" charset="0"/>
              </a:rPr>
              <a:t>For instance</a:t>
            </a:r>
            <a:r>
              <a:rPr lang="en-GB" sz="2500" kern="100" dirty="0">
                <a:latin typeface="Arial" panose="020B0604020202020204" pitchFamily="34" charset="0"/>
                <a:ea typeface="DengXian" panose="02010600030101010101" pitchFamily="2" charset="-122"/>
                <a:cs typeface="Arial" panose="020B0604020202020204" pitchFamily="34" charset="0"/>
              </a:rPr>
              <a:t>, some students are deeply interested in their subjects and have a strong desire to learn more. These students are motivated by their passion for knowledge and academic excellence. </a:t>
            </a:r>
            <a:r>
              <a:rPr lang="en-GB" sz="2500" u="sng" kern="100" dirty="0">
                <a:highlight>
                  <a:srgbClr val="FFFF00"/>
                </a:highlight>
                <a:latin typeface="Arial" panose="020B0604020202020204" pitchFamily="34" charset="0"/>
                <a:ea typeface="DengXian" panose="02010600030101010101" pitchFamily="2" charset="-122"/>
                <a:cs typeface="Arial" panose="020B0604020202020204" pitchFamily="34" charset="0"/>
              </a:rPr>
              <a:t>On the other hand</a:t>
            </a:r>
            <a:r>
              <a:rPr lang="en-GB" sz="2500" kern="100" dirty="0">
                <a:latin typeface="Arial" panose="020B0604020202020204" pitchFamily="34" charset="0"/>
                <a:ea typeface="DengXian" panose="02010600030101010101" pitchFamily="2" charset="-122"/>
                <a:cs typeface="Arial" panose="020B0604020202020204" pitchFamily="34" charset="0"/>
              </a:rPr>
              <a:t>, others are driven by future job prospects, seeing their studies as a critical step towards a successful career. </a:t>
            </a:r>
            <a:r>
              <a:rPr lang="en-GB" sz="2500" u="sng" kern="100" dirty="0">
                <a:highlight>
                  <a:srgbClr val="FFFF00"/>
                </a:highlight>
                <a:latin typeface="Arial" panose="020B0604020202020204" pitchFamily="34" charset="0"/>
                <a:ea typeface="DengXian" panose="02010600030101010101" pitchFamily="2" charset="-122"/>
                <a:cs typeface="Arial" panose="020B0604020202020204" pitchFamily="34" charset="0"/>
              </a:rPr>
              <a:t>Additionally</a:t>
            </a:r>
            <a:r>
              <a:rPr lang="en-GB" sz="2500" kern="100" dirty="0">
                <a:latin typeface="Arial" panose="020B0604020202020204" pitchFamily="34" charset="0"/>
                <a:ea typeface="DengXian" panose="02010600030101010101" pitchFamily="2" charset="-122"/>
                <a:cs typeface="Arial" panose="020B0604020202020204" pitchFamily="34" charset="0"/>
              </a:rPr>
              <a:t>, involvement in clubs and sports can be motivated by social reasons, as students seek to build friendships and engage in campus life. </a:t>
            </a:r>
            <a:r>
              <a:rPr lang="en-GB" sz="2500" u="sng" kern="100" dirty="0">
                <a:highlight>
                  <a:srgbClr val="FFFF00"/>
                </a:highlight>
                <a:latin typeface="Arial" panose="020B0604020202020204" pitchFamily="34" charset="0"/>
                <a:ea typeface="DengXian" panose="02010600030101010101" pitchFamily="2" charset="-122"/>
                <a:cs typeface="Arial" panose="020B0604020202020204" pitchFamily="34" charset="0"/>
              </a:rPr>
              <a:t>Finally</a:t>
            </a:r>
            <a:r>
              <a:rPr lang="en-GB" sz="2500" kern="100" dirty="0">
                <a:latin typeface="Arial" panose="020B0604020202020204" pitchFamily="34" charset="0"/>
                <a:ea typeface="DengXian" panose="02010600030101010101" pitchFamily="2" charset="-122"/>
                <a:cs typeface="Arial" panose="020B0604020202020204" pitchFamily="34" charset="0"/>
              </a:rPr>
              <a:t>, the support of friends and family is crucial in maintaining motivation, because motivation can often change overtime. </a:t>
            </a:r>
            <a:r>
              <a:rPr lang="en-GB" sz="2500" u="sng" kern="100" dirty="0">
                <a:highlight>
                  <a:srgbClr val="FFFF00"/>
                </a:highlight>
                <a:latin typeface="Arial" panose="020B0604020202020204" pitchFamily="34" charset="0"/>
                <a:ea typeface="DengXian" panose="02010600030101010101" pitchFamily="2" charset="-122"/>
                <a:cs typeface="Arial" panose="020B0604020202020204" pitchFamily="34" charset="0"/>
              </a:rPr>
              <a:t>In conclusion,</a:t>
            </a:r>
            <a:r>
              <a:rPr lang="en-GB" sz="2500" kern="100" dirty="0">
                <a:latin typeface="Arial" panose="020B0604020202020204" pitchFamily="34" charset="0"/>
                <a:ea typeface="DengXian" panose="02010600030101010101" pitchFamily="2" charset="-122"/>
                <a:cs typeface="Arial" panose="020B0604020202020204" pitchFamily="34" charset="0"/>
              </a:rPr>
              <a:t> universities should try to understand all the different ways students are motivated, so that they can help students achieve success.</a:t>
            </a:r>
            <a:endParaRPr lang="en-US" sz="2500" dirty="0"/>
          </a:p>
        </p:txBody>
      </p:sp>
      <p:sp>
        <p:nvSpPr>
          <p:cNvPr id="4" name="Date Placeholder 3">
            <a:extLst>
              <a:ext uri="{FF2B5EF4-FFF2-40B4-BE49-F238E27FC236}">
                <a16:creationId xmlns:a16="http://schemas.microsoft.com/office/drawing/2014/main" id="{4A8E52C1-78BC-58DA-88DA-AA0DACB81693}"/>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spTree>
    <p:extLst>
      <p:ext uri="{BB962C8B-B14F-4D97-AF65-F5344CB8AC3E}">
        <p14:creationId xmlns:p14="http://schemas.microsoft.com/office/powerpoint/2010/main" val="3173772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2560D-E5FB-7220-4E06-8974D1D7CCB5}"/>
              </a:ext>
            </a:extLst>
          </p:cNvPr>
          <p:cNvSpPr>
            <a:spLocks noGrp="1"/>
          </p:cNvSpPr>
          <p:nvPr>
            <p:ph type="title"/>
          </p:nvPr>
        </p:nvSpPr>
        <p:spPr/>
        <p:txBody>
          <a:bodyPr/>
          <a:lstStyle/>
          <a:p>
            <a:r>
              <a:rPr lang="en-US" b="1" dirty="0">
                <a:solidFill>
                  <a:srgbClr val="173AFF"/>
                </a:solidFill>
              </a:rPr>
              <a:t>Activity 2</a:t>
            </a:r>
            <a:endParaRPr lang="en-US" dirty="0"/>
          </a:p>
        </p:txBody>
      </p:sp>
      <p:sp>
        <p:nvSpPr>
          <p:cNvPr id="3" name="Content Placeholder 2">
            <a:extLst>
              <a:ext uri="{FF2B5EF4-FFF2-40B4-BE49-F238E27FC236}">
                <a16:creationId xmlns:a16="http://schemas.microsoft.com/office/drawing/2014/main" id="{30934D32-CE4C-013D-E327-9FA72745C0F6}"/>
              </a:ext>
            </a:extLst>
          </p:cNvPr>
          <p:cNvSpPr>
            <a:spLocks noGrp="1"/>
          </p:cNvSpPr>
          <p:nvPr>
            <p:ph idx="1"/>
          </p:nvPr>
        </p:nvSpPr>
        <p:spPr/>
        <p:txBody>
          <a:bodyPr/>
          <a:lstStyle/>
          <a:p>
            <a:pPr marL="0" indent="0">
              <a:buNone/>
            </a:pPr>
            <a:r>
              <a:rPr lang="en-US" dirty="0"/>
              <a:t>Go to the worksheet and sort the devices into their function</a:t>
            </a:r>
          </a:p>
          <a:p>
            <a:pPr marL="0" indent="0">
              <a:buNone/>
            </a:pPr>
            <a:endParaRPr lang="en-US" dirty="0"/>
          </a:p>
          <a:p>
            <a:pPr marL="0" indent="0">
              <a:buNone/>
            </a:pPr>
            <a:r>
              <a:rPr lang="en-US" dirty="0"/>
              <a:t>Compare your answers with a partner</a:t>
            </a:r>
          </a:p>
        </p:txBody>
      </p:sp>
      <p:sp>
        <p:nvSpPr>
          <p:cNvPr id="4" name="Date Placeholder 3">
            <a:extLst>
              <a:ext uri="{FF2B5EF4-FFF2-40B4-BE49-F238E27FC236}">
                <a16:creationId xmlns:a16="http://schemas.microsoft.com/office/drawing/2014/main" id="{EA16EC28-68D7-9DEE-C622-508128B92D72}"/>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spTree>
    <p:extLst>
      <p:ext uri="{BB962C8B-B14F-4D97-AF65-F5344CB8AC3E}">
        <p14:creationId xmlns:p14="http://schemas.microsoft.com/office/powerpoint/2010/main" val="1041414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B3170-173F-D128-503B-A68B4FF7D6D8}"/>
              </a:ext>
            </a:extLst>
          </p:cNvPr>
          <p:cNvSpPr>
            <a:spLocks noGrp="1"/>
          </p:cNvSpPr>
          <p:nvPr>
            <p:ph type="title"/>
          </p:nvPr>
        </p:nvSpPr>
        <p:spPr/>
        <p:txBody>
          <a:bodyPr/>
          <a:lstStyle/>
          <a:p>
            <a:r>
              <a:rPr lang="en-US" b="1" dirty="0">
                <a:solidFill>
                  <a:srgbClr val="FF0000"/>
                </a:solidFill>
              </a:rPr>
              <a:t>Activity 2 Answers</a:t>
            </a:r>
          </a:p>
        </p:txBody>
      </p:sp>
      <p:sp>
        <p:nvSpPr>
          <p:cNvPr id="4" name="Date Placeholder 3">
            <a:extLst>
              <a:ext uri="{FF2B5EF4-FFF2-40B4-BE49-F238E27FC236}">
                <a16:creationId xmlns:a16="http://schemas.microsoft.com/office/drawing/2014/main" id="{440AA253-5D37-AE3D-8613-C267250B9C4E}"/>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pic>
        <p:nvPicPr>
          <p:cNvPr id="20" name="Picture 19" descr="A white table with red text&#10;&#10;Description automatically generated">
            <a:extLst>
              <a:ext uri="{FF2B5EF4-FFF2-40B4-BE49-F238E27FC236}">
                <a16:creationId xmlns:a16="http://schemas.microsoft.com/office/drawing/2014/main" id="{A9062FF3-572E-88BD-E6BA-3C6188897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03079" y="1417638"/>
            <a:ext cx="8585842" cy="3595538"/>
          </a:xfrm>
          <a:prstGeom prst="rect">
            <a:avLst/>
          </a:prstGeom>
        </p:spPr>
      </p:pic>
    </p:spTree>
    <p:extLst>
      <p:ext uri="{BB962C8B-B14F-4D97-AF65-F5344CB8AC3E}">
        <p14:creationId xmlns:p14="http://schemas.microsoft.com/office/powerpoint/2010/main" val="3338864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CB141-7EF8-E972-D5B6-5C14BC6D8B9D}"/>
              </a:ext>
            </a:extLst>
          </p:cNvPr>
          <p:cNvSpPr>
            <a:spLocks noGrp="1"/>
          </p:cNvSpPr>
          <p:nvPr>
            <p:ph type="title"/>
          </p:nvPr>
        </p:nvSpPr>
        <p:spPr/>
        <p:txBody>
          <a:bodyPr/>
          <a:lstStyle/>
          <a:p>
            <a:r>
              <a:rPr lang="en-US" sz="3600" b="1" dirty="0"/>
              <a:t>How to use cohesive devices in your own writing</a:t>
            </a:r>
          </a:p>
        </p:txBody>
      </p:sp>
      <p:sp>
        <p:nvSpPr>
          <p:cNvPr id="3" name="Content Placeholder 2">
            <a:extLst>
              <a:ext uri="{FF2B5EF4-FFF2-40B4-BE49-F238E27FC236}">
                <a16:creationId xmlns:a16="http://schemas.microsoft.com/office/drawing/2014/main" id="{A515270D-F68F-A902-3238-003B6CD5460C}"/>
              </a:ext>
            </a:extLst>
          </p:cNvPr>
          <p:cNvSpPr>
            <a:spLocks noGrp="1"/>
          </p:cNvSpPr>
          <p:nvPr>
            <p:ph idx="1"/>
          </p:nvPr>
        </p:nvSpPr>
        <p:spPr>
          <a:xfrm>
            <a:off x="609600" y="1424116"/>
            <a:ext cx="10972800" cy="3916363"/>
          </a:xfrm>
        </p:spPr>
        <p:txBody>
          <a:bodyPr/>
          <a:lstStyle/>
          <a:p>
            <a:pPr marL="0" indent="0" algn="just">
              <a:buNone/>
            </a:pPr>
            <a:r>
              <a:rPr lang="en-GB" sz="2200" dirty="0"/>
              <a:t>If you can’t find any places in your writing where you think you could use cohesive devices, ask yourself if your paragraph needs more detail.</a:t>
            </a:r>
          </a:p>
          <a:p>
            <a:pPr marL="0" indent="0" algn="just">
              <a:buNone/>
            </a:pPr>
            <a:r>
              <a:rPr lang="en-GB" sz="2200" dirty="0"/>
              <a:t>Could you…</a:t>
            </a:r>
          </a:p>
          <a:p>
            <a:pPr marL="457200" indent="-457200" algn="just">
              <a:buFontTx/>
              <a:buChar char="-"/>
            </a:pPr>
            <a:r>
              <a:rPr lang="en-GB" sz="2200" dirty="0"/>
              <a:t>Add another piece of evidence to support your point? (using ‘Moreover’, ‘Furthermore’, ‘In addition…’)</a:t>
            </a:r>
          </a:p>
          <a:p>
            <a:pPr marL="457200" indent="-457200" algn="just">
              <a:buFontTx/>
              <a:buChar char="-"/>
            </a:pPr>
            <a:r>
              <a:rPr lang="en-GB" sz="2200" dirty="0"/>
              <a:t>Give an example? (using ‘such as’, ‘For example’, ‘For instance’…)</a:t>
            </a:r>
          </a:p>
          <a:p>
            <a:pPr marL="457200" indent="-457200" algn="just">
              <a:buFontTx/>
              <a:buChar char="-"/>
            </a:pPr>
            <a:r>
              <a:rPr lang="en-GB" sz="2200" dirty="0"/>
              <a:t>Organise your ideas more clearly? (using ‘Firstly’, ‘Secondly’, ‘Finally’…)</a:t>
            </a:r>
          </a:p>
          <a:p>
            <a:pPr marL="457200" indent="-457200" algn="just">
              <a:buFontTx/>
              <a:buChar char="-"/>
            </a:pPr>
            <a:r>
              <a:rPr lang="en-GB" sz="2200" dirty="0"/>
              <a:t>Explain why something is important or significant? (using ‘Consequently’, ‘For this reason’…)</a:t>
            </a:r>
          </a:p>
          <a:p>
            <a:pPr algn="just"/>
            <a:endParaRPr lang="en-US" sz="2200" dirty="0"/>
          </a:p>
        </p:txBody>
      </p:sp>
      <p:sp>
        <p:nvSpPr>
          <p:cNvPr id="4" name="Date Placeholder 3">
            <a:extLst>
              <a:ext uri="{FF2B5EF4-FFF2-40B4-BE49-F238E27FC236}">
                <a16:creationId xmlns:a16="http://schemas.microsoft.com/office/drawing/2014/main" id="{C3F38AED-C1CB-9843-8197-E6A714CAD809}"/>
              </a:ext>
            </a:extLst>
          </p:cNvPr>
          <p:cNvSpPr>
            <a:spLocks noGrp="1"/>
          </p:cNvSpPr>
          <p:nvPr>
            <p:ph type="dt" sz="half" idx="10"/>
          </p:nvPr>
        </p:nvSpPr>
        <p:spPr/>
        <p:txBody>
          <a:bodyPr/>
          <a:lstStyle/>
          <a:p>
            <a:pPr>
              <a:defRPr/>
            </a:pPr>
            <a:fld id="{CDF502AA-C8CB-4132-B592-CA60B7C38ACE}" type="datetime1">
              <a:rPr lang="en-GB" smtClean="0"/>
              <a:pPr>
                <a:defRPr/>
              </a:pPr>
              <a:t>19/10/2024</a:t>
            </a:fld>
            <a:endParaRPr lang="en-GB"/>
          </a:p>
        </p:txBody>
      </p:sp>
    </p:spTree>
    <p:extLst>
      <p:ext uri="{BB962C8B-B14F-4D97-AF65-F5344CB8AC3E}">
        <p14:creationId xmlns:p14="http://schemas.microsoft.com/office/powerpoint/2010/main" val="809002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C3919-3521-95EA-A3FC-819B768C8797}"/>
              </a:ext>
            </a:extLst>
          </p:cNvPr>
          <p:cNvSpPr>
            <a:spLocks noGrp="1"/>
          </p:cNvSpPr>
          <p:nvPr>
            <p:ph type="title"/>
          </p:nvPr>
        </p:nvSpPr>
        <p:spPr/>
        <p:txBody>
          <a:bodyPr/>
          <a:lstStyle/>
          <a:p>
            <a:r>
              <a:rPr lang="en-US" b="1" dirty="0">
                <a:solidFill>
                  <a:srgbClr val="173AFF"/>
                </a:solidFill>
              </a:rPr>
              <a:t>Your Turn</a:t>
            </a:r>
          </a:p>
        </p:txBody>
      </p:sp>
      <p:sp>
        <p:nvSpPr>
          <p:cNvPr id="3" name="Content Placeholder 2">
            <a:extLst>
              <a:ext uri="{FF2B5EF4-FFF2-40B4-BE49-F238E27FC236}">
                <a16:creationId xmlns:a16="http://schemas.microsoft.com/office/drawing/2014/main" id="{30EC8BC1-F0B9-5945-CD35-2768F6A8989F}"/>
              </a:ext>
            </a:extLst>
          </p:cNvPr>
          <p:cNvSpPr>
            <a:spLocks noGrp="1"/>
          </p:cNvSpPr>
          <p:nvPr>
            <p:ph idx="1"/>
          </p:nvPr>
        </p:nvSpPr>
        <p:spPr>
          <a:xfrm>
            <a:off x="609600" y="1417638"/>
            <a:ext cx="10972800" cy="3916363"/>
          </a:xfrm>
        </p:spPr>
        <p:txBody>
          <a:bodyPr/>
          <a:lstStyle/>
          <a:p>
            <a:pPr algn="just"/>
            <a:r>
              <a:rPr lang="en-US" dirty="0"/>
              <a:t>Look at the TEEL paragraph about time management you wrote at the end of the last </a:t>
            </a:r>
            <a:r>
              <a:rPr lang="en-US" dirty="0" err="1"/>
              <a:t>Powerpoint</a:t>
            </a:r>
            <a:r>
              <a:rPr lang="en-US" dirty="0"/>
              <a:t> presentation. Do you think it’s both </a:t>
            </a:r>
            <a:r>
              <a:rPr lang="en-US" b="1" dirty="0"/>
              <a:t>coherent</a:t>
            </a:r>
            <a:r>
              <a:rPr lang="en-US" dirty="0"/>
              <a:t> and </a:t>
            </a:r>
            <a:r>
              <a:rPr lang="en-US" b="1" dirty="0"/>
              <a:t>cohesive</a:t>
            </a:r>
            <a:r>
              <a:rPr lang="en-US" dirty="0"/>
              <a:t>? </a:t>
            </a:r>
          </a:p>
          <a:p>
            <a:pPr algn="just"/>
            <a:r>
              <a:rPr lang="en-US" dirty="0"/>
              <a:t>Consider what improvements you could make to your paragraph to make it more coherent and cohesive and take 10 minutes to make these changes. You should make sure that </a:t>
            </a:r>
            <a:r>
              <a:rPr lang="en-US" b="1" dirty="0"/>
              <a:t>another person</a:t>
            </a:r>
            <a:r>
              <a:rPr lang="en-US" b="1"/>
              <a:t>/reader </a:t>
            </a:r>
            <a:r>
              <a:rPr lang="en-US" dirty="0"/>
              <a:t>could clearly see and understand these changes.</a:t>
            </a:r>
          </a:p>
        </p:txBody>
      </p:sp>
      <p:sp>
        <p:nvSpPr>
          <p:cNvPr id="4" name="Date Placeholder 3">
            <a:extLst>
              <a:ext uri="{FF2B5EF4-FFF2-40B4-BE49-F238E27FC236}">
                <a16:creationId xmlns:a16="http://schemas.microsoft.com/office/drawing/2014/main" id="{677EC129-CD04-E208-F9DE-3805390ECCAF}"/>
              </a:ext>
            </a:extLst>
          </p:cNvPr>
          <p:cNvSpPr>
            <a:spLocks noGrp="1"/>
          </p:cNvSpPr>
          <p:nvPr>
            <p:ph type="dt" sz="half" idx="10"/>
          </p:nvPr>
        </p:nvSpPr>
        <p:spPr/>
        <p:txBody>
          <a:bodyPr/>
          <a:lstStyle/>
          <a:p>
            <a:pPr>
              <a:defRPr/>
            </a:pPr>
            <a:fld id="{7734DD8D-AE26-4A6C-B780-968F72A0D9BC}" type="datetime1">
              <a:rPr lang="en-GB" smtClean="0"/>
              <a:pPr>
                <a:defRPr/>
              </a:pPr>
              <a:t>19/10/2024</a:t>
            </a:fld>
            <a:endParaRPr lang="en-GB"/>
          </a:p>
        </p:txBody>
      </p:sp>
    </p:spTree>
    <p:extLst>
      <p:ext uri="{BB962C8B-B14F-4D97-AF65-F5344CB8AC3E}">
        <p14:creationId xmlns:p14="http://schemas.microsoft.com/office/powerpoint/2010/main" val="753717665"/>
      </p:ext>
    </p:extLst>
  </p:cSld>
  <p:clrMapOvr>
    <a:masterClrMapping/>
  </p:clrMapOvr>
</p:sld>
</file>

<file path=ppt/theme/theme1.xml><?xml version="1.0" encoding="utf-8"?>
<a:theme xmlns:a="http://schemas.openxmlformats.org/drawingml/2006/main" name="3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589</Words>
  <Application>Microsoft Office PowerPoint</Application>
  <PresentationFormat>Widescreen</PresentationFormat>
  <Paragraphs>43</Paragraphs>
  <Slides>10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Myriad Pro</vt:lpstr>
      <vt:lpstr>Arial</vt:lpstr>
      <vt:lpstr>Calibri</vt:lpstr>
      <vt:lpstr>3_20140311PresentationUWTSDTemplate</vt:lpstr>
      <vt:lpstr>1_20140311PresentationUWTSDTemplate</vt:lpstr>
      <vt:lpstr>LCBB4012  Academic Skills (ACS)  </vt:lpstr>
      <vt:lpstr>PowerPoint Presentation</vt:lpstr>
      <vt:lpstr>Discuss with a partner</vt:lpstr>
      <vt:lpstr>Coherence and Cohesion</vt:lpstr>
      <vt:lpstr>Activity 1</vt:lpstr>
      <vt:lpstr>Activity 1 Answers</vt:lpstr>
      <vt:lpstr>Activity 2</vt:lpstr>
      <vt:lpstr>Activity 2 Answers</vt:lpstr>
      <vt:lpstr>How to use cohesive devices in your own writing</vt:lpstr>
      <vt:lpstr>Your Turn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Lizeta Demetriou</dc:creator>
  <cp:lastModifiedBy>Lizeta Demetriou</cp:lastModifiedBy>
  <cp:revision>4</cp:revision>
  <dcterms:created xsi:type="dcterms:W3CDTF">2024-10-16T14:18:27Z</dcterms:created>
  <dcterms:modified xsi:type="dcterms:W3CDTF">2024-10-19T06:55:59Z</dcterms:modified>
</cp:coreProperties>
</file>