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17" r:id="rId1"/>
  </p:sldMasterIdLst>
  <p:notesMasterIdLst>
    <p:notesMasterId r:id="rId17"/>
  </p:notesMasterIdLst>
  <p:sldIdLst>
    <p:sldId id="256" r:id="rId2"/>
    <p:sldId id="282" r:id="rId3"/>
    <p:sldId id="278" r:id="rId4"/>
    <p:sldId id="258" r:id="rId5"/>
    <p:sldId id="284" r:id="rId6"/>
    <p:sldId id="267" r:id="rId7"/>
    <p:sldId id="286" r:id="rId8"/>
    <p:sldId id="287" r:id="rId9"/>
    <p:sldId id="288" r:id="rId10"/>
    <p:sldId id="289" r:id="rId11"/>
    <p:sldId id="263" r:id="rId12"/>
    <p:sldId id="277" r:id="rId13"/>
    <p:sldId id="290" r:id="rId14"/>
    <p:sldId id="260" r:id="rId15"/>
    <p:sldId id="269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essica Ainsworth" initials="JA" lastIdx="1" clrIdx="0">
    <p:extLst>
      <p:ext uri="{19B8F6BF-5375-455C-9EA6-DF929625EA0E}">
        <p15:presenceInfo xmlns:p15="http://schemas.microsoft.com/office/powerpoint/2012/main" userId="8706d2f1c4fbe8bb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542C434-D94E-414A-B5DF-6702047D1D9E}" v="548" dt="2018-03-16T01:37:22.7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162" autoAdjust="0"/>
    <p:restoredTop sz="94660"/>
  </p:normalViewPr>
  <p:slideViewPr>
    <p:cSldViewPr snapToGrid="0">
      <p:cViewPr varScale="1">
        <p:scale>
          <a:sx n="72" d="100"/>
          <a:sy n="72" d="100"/>
        </p:scale>
        <p:origin x="73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commentAuthors" Target="commentAuthors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6A564B6-A120-49B3-8D96-B1879036644F}" type="doc">
      <dgm:prSet loTypeId="urn:microsoft.com/office/officeart/2005/8/layout/default" loCatId="list" qsTypeId="urn:microsoft.com/office/officeart/2005/8/quickstyle/simple2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F271BE64-7B8D-4141-8D1F-F40A006F66F1}">
      <dgm:prSet/>
      <dgm:spPr/>
      <dgm:t>
        <a:bodyPr/>
        <a:lstStyle/>
        <a:p>
          <a:r>
            <a:rPr lang="en-GB" b="1" dirty="0"/>
            <a:t>It is a key driver for our economy</a:t>
          </a:r>
          <a:endParaRPr lang="en-US" b="1" dirty="0"/>
        </a:p>
      </dgm:t>
    </dgm:pt>
    <dgm:pt modelId="{FD483F5F-0156-4C8D-B030-6B478983A52F}" type="parTrans" cxnId="{DD8C5862-C904-4AE1-AF80-A439108DF7B6}">
      <dgm:prSet/>
      <dgm:spPr/>
      <dgm:t>
        <a:bodyPr/>
        <a:lstStyle/>
        <a:p>
          <a:endParaRPr lang="en-US"/>
        </a:p>
      </dgm:t>
    </dgm:pt>
    <dgm:pt modelId="{B732C807-AD8F-4294-BBF5-F9360C36F5FA}" type="sibTrans" cxnId="{DD8C5862-C904-4AE1-AF80-A439108DF7B6}">
      <dgm:prSet/>
      <dgm:spPr/>
      <dgm:t>
        <a:bodyPr/>
        <a:lstStyle/>
        <a:p>
          <a:endParaRPr lang="en-US"/>
        </a:p>
      </dgm:t>
    </dgm:pt>
    <dgm:pt modelId="{47A453B0-04EE-49CC-ABF6-44AB2B9571BA}">
      <dgm:prSet/>
      <dgm:spPr/>
      <dgm:t>
        <a:bodyPr/>
        <a:lstStyle/>
        <a:p>
          <a:r>
            <a:rPr lang="en-GB" b="1" dirty="0"/>
            <a:t>Children develop skills, knowledge and necessary attitudes to fulfil goals set</a:t>
          </a:r>
          <a:endParaRPr lang="en-US" b="1" dirty="0"/>
        </a:p>
      </dgm:t>
    </dgm:pt>
    <dgm:pt modelId="{31E6DE30-02C3-4564-971A-51E29B93C49A}" type="parTrans" cxnId="{4990C7C2-75F5-4808-BCB2-B57E6C1730BD}">
      <dgm:prSet/>
      <dgm:spPr/>
      <dgm:t>
        <a:bodyPr/>
        <a:lstStyle/>
        <a:p>
          <a:endParaRPr lang="en-US"/>
        </a:p>
      </dgm:t>
    </dgm:pt>
    <dgm:pt modelId="{5AF7D96B-582A-4054-8DF4-07BBBBC1EC58}" type="sibTrans" cxnId="{4990C7C2-75F5-4808-BCB2-B57E6C1730BD}">
      <dgm:prSet/>
      <dgm:spPr/>
      <dgm:t>
        <a:bodyPr/>
        <a:lstStyle/>
        <a:p>
          <a:endParaRPr lang="en-US"/>
        </a:p>
      </dgm:t>
    </dgm:pt>
    <dgm:pt modelId="{4D797E35-C70B-440B-8484-C0A291FDF10A}">
      <dgm:prSet/>
      <dgm:spPr/>
      <dgm:t>
        <a:bodyPr/>
        <a:lstStyle/>
        <a:p>
          <a:r>
            <a:rPr lang="en-GB" b="1" dirty="0"/>
            <a:t>Evidence has shown people become more employable</a:t>
          </a:r>
          <a:endParaRPr lang="en-US" b="1" dirty="0"/>
        </a:p>
      </dgm:t>
    </dgm:pt>
    <dgm:pt modelId="{C50093A9-087D-45A5-A8EC-6B4352FA25DC}" type="parTrans" cxnId="{70C70485-2931-4356-BBD8-974F6BC953F3}">
      <dgm:prSet/>
      <dgm:spPr/>
      <dgm:t>
        <a:bodyPr/>
        <a:lstStyle/>
        <a:p>
          <a:endParaRPr lang="en-US"/>
        </a:p>
      </dgm:t>
    </dgm:pt>
    <dgm:pt modelId="{8AEEC374-74D1-4F93-BA0E-9A1AB2D2017C}" type="sibTrans" cxnId="{70C70485-2931-4356-BBD8-974F6BC953F3}">
      <dgm:prSet/>
      <dgm:spPr/>
      <dgm:t>
        <a:bodyPr/>
        <a:lstStyle/>
        <a:p>
          <a:endParaRPr lang="en-US"/>
        </a:p>
      </dgm:t>
    </dgm:pt>
    <dgm:pt modelId="{32C4B6D9-5EFD-4D23-A119-0CBBA9BA0045}">
      <dgm:prSet/>
      <dgm:spPr/>
      <dgm:t>
        <a:bodyPr/>
        <a:lstStyle/>
        <a:p>
          <a:r>
            <a:rPr lang="en-GB" b="1" dirty="0"/>
            <a:t>Children become more ambitious</a:t>
          </a:r>
          <a:endParaRPr lang="en-US" b="1" dirty="0"/>
        </a:p>
      </dgm:t>
    </dgm:pt>
    <dgm:pt modelId="{6FD513B0-C696-4DEA-BA1D-4283959093A8}" type="parTrans" cxnId="{3C4CBF0B-B319-4063-9487-F99FDFFDF2A0}">
      <dgm:prSet/>
      <dgm:spPr/>
      <dgm:t>
        <a:bodyPr/>
        <a:lstStyle/>
        <a:p>
          <a:endParaRPr lang="en-US"/>
        </a:p>
      </dgm:t>
    </dgm:pt>
    <dgm:pt modelId="{9210A54E-9063-40F6-84F7-CE597369ACB5}" type="sibTrans" cxnId="{3C4CBF0B-B319-4063-9487-F99FDFFDF2A0}">
      <dgm:prSet/>
      <dgm:spPr/>
      <dgm:t>
        <a:bodyPr/>
        <a:lstStyle/>
        <a:p>
          <a:endParaRPr lang="en-US"/>
        </a:p>
      </dgm:t>
    </dgm:pt>
    <dgm:pt modelId="{C7F13653-EA28-42A3-9F33-6B6E43E9D46D}">
      <dgm:prSet/>
      <dgm:spPr/>
      <dgm:t>
        <a:bodyPr/>
        <a:lstStyle/>
        <a:p>
          <a:r>
            <a:rPr lang="en-GB" b="1" dirty="0"/>
            <a:t>It is likely they will set up there in business venture in future</a:t>
          </a:r>
          <a:endParaRPr lang="en-US" b="1" dirty="0"/>
        </a:p>
      </dgm:t>
    </dgm:pt>
    <dgm:pt modelId="{FDC33F6D-CBBC-4B48-A229-4C907EBC361A}" type="parTrans" cxnId="{AECD8DCA-4A8D-412E-A47F-4F07252A2624}">
      <dgm:prSet/>
      <dgm:spPr/>
      <dgm:t>
        <a:bodyPr/>
        <a:lstStyle/>
        <a:p>
          <a:endParaRPr lang="en-US"/>
        </a:p>
      </dgm:t>
    </dgm:pt>
    <dgm:pt modelId="{E1DFB5D9-E063-48B2-9154-286329CA3AE8}" type="sibTrans" cxnId="{AECD8DCA-4A8D-412E-A47F-4F07252A2624}">
      <dgm:prSet/>
      <dgm:spPr/>
      <dgm:t>
        <a:bodyPr/>
        <a:lstStyle/>
        <a:p>
          <a:endParaRPr lang="en-US"/>
        </a:p>
      </dgm:t>
    </dgm:pt>
    <dgm:pt modelId="{DB4398B7-2B4E-4051-8945-918676AB2270}">
      <dgm:prSet/>
      <dgm:spPr/>
      <dgm:t>
        <a:bodyPr/>
        <a:lstStyle/>
        <a:p>
          <a:r>
            <a:rPr lang="en-GB" b="1" dirty="0"/>
            <a:t>Provides skills for the labour market and economy in general</a:t>
          </a:r>
          <a:endParaRPr lang="en-US" b="1" dirty="0"/>
        </a:p>
      </dgm:t>
    </dgm:pt>
    <dgm:pt modelId="{DC21813A-B62D-463B-A35A-A33366BE9B9F}" type="parTrans" cxnId="{3C92566C-1428-4E3E-9372-8EB439563386}">
      <dgm:prSet/>
      <dgm:spPr/>
      <dgm:t>
        <a:bodyPr/>
        <a:lstStyle/>
        <a:p>
          <a:endParaRPr lang="en-US"/>
        </a:p>
      </dgm:t>
    </dgm:pt>
    <dgm:pt modelId="{EF05CEEF-A2BD-40F7-9C4B-2A19509A7B05}" type="sibTrans" cxnId="{3C92566C-1428-4E3E-9372-8EB439563386}">
      <dgm:prSet/>
      <dgm:spPr/>
      <dgm:t>
        <a:bodyPr/>
        <a:lstStyle/>
        <a:p>
          <a:endParaRPr lang="en-US"/>
        </a:p>
      </dgm:t>
    </dgm:pt>
    <dgm:pt modelId="{41A77B05-4D33-4298-9C94-405D3DBD5F08}">
      <dgm:prSet/>
      <dgm:spPr/>
      <dgm:t>
        <a:bodyPr/>
        <a:lstStyle/>
        <a:p>
          <a:r>
            <a:rPr lang="en-GB" b="1" dirty="0"/>
            <a:t>Perseverance and determination can become equipped</a:t>
          </a:r>
          <a:endParaRPr lang="en-US" b="1" dirty="0"/>
        </a:p>
      </dgm:t>
    </dgm:pt>
    <dgm:pt modelId="{70EC8C8B-F76F-46FA-974A-A7078C72997D}" type="parTrans" cxnId="{418B59CE-0C79-4004-B96D-5113D5A3EAF3}">
      <dgm:prSet/>
      <dgm:spPr/>
      <dgm:t>
        <a:bodyPr/>
        <a:lstStyle/>
        <a:p>
          <a:endParaRPr lang="en-US"/>
        </a:p>
      </dgm:t>
    </dgm:pt>
    <dgm:pt modelId="{0D7C4175-48DE-4139-99D6-9AFB367C3178}" type="sibTrans" cxnId="{418B59CE-0C79-4004-B96D-5113D5A3EAF3}">
      <dgm:prSet/>
      <dgm:spPr/>
      <dgm:t>
        <a:bodyPr/>
        <a:lstStyle/>
        <a:p>
          <a:endParaRPr lang="en-US"/>
        </a:p>
      </dgm:t>
    </dgm:pt>
    <dgm:pt modelId="{A0CDA942-07CA-4B5E-AA25-27CF436DBEAC}">
      <dgm:prSet/>
      <dgm:spPr/>
      <dgm:t>
        <a:bodyPr/>
        <a:lstStyle/>
        <a:p>
          <a:r>
            <a:rPr lang="en-GB" b="1" dirty="0"/>
            <a:t>More opportunity to exercise creative freedom, higher self-esteem, sense of control</a:t>
          </a:r>
          <a:endParaRPr lang="en-US" b="1" dirty="0"/>
        </a:p>
      </dgm:t>
    </dgm:pt>
    <dgm:pt modelId="{C2AC90EB-7311-4C10-AFB5-4A3B5250FA9F}" type="parTrans" cxnId="{41E1416E-025C-4773-8C1A-B11EF27A9643}">
      <dgm:prSet/>
      <dgm:spPr/>
      <dgm:t>
        <a:bodyPr/>
        <a:lstStyle/>
        <a:p>
          <a:endParaRPr lang="en-US"/>
        </a:p>
      </dgm:t>
    </dgm:pt>
    <dgm:pt modelId="{A25501A4-AD23-4C14-AFC5-1323A143A55A}" type="sibTrans" cxnId="{41E1416E-025C-4773-8C1A-B11EF27A9643}">
      <dgm:prSet/>
      <dgm:spPr/>
      <dgm:t>
        <a:bodyPr/>
        <a:lstStyle/>
        <a:p>
          <a:endParaRPr lang="en-US"/>
        </a:p>
      </dgm:t>
    </dgm:pt>
    <dgm:pt modelId="{1A9AB696-0950-4483-AFDD-B9B6B180F7FF}">
      <dgm:prSet/>
      <dgm:spPr/>
      <dgm:t>
        <a:bodyPr/>
        <a:lstStyle/>
        <a:p>
          <a:r>
            <a:rPr lang="en-GB" b="1" dirty="0"/>
            <a:t>It is a lifelong learning process… key to start earlier in life</a:t>
          </a:r>
          <a:endParaRPr lang="en-US" b="1" dirty="0"/>
        </a:p>
      </dgm:t>
    </dgm:pt>
    <dgm:pt modelId="{83CB88CB-9DBE-4D49-AFFA-5B3994D970CF}" type="parTrans" cxnId="{A29FF499-857D-403F-989A-03DEC8D3BF05}">
      <dgm:prSet/>
      <dgm:spPr/>
      <dgm:t>
        <a:bodyPr/>
        <a:lstStyle/>
        <a:p>
          <a:endParaRPr lang="en-US"/>
        </a:p>
      </dgm:t>
    </dgm:pt>
    <dgm:pt modelId="{2E4500F2-1192-47DE-A57E-848AEC626F6C}" type="sibTrans" cxnId="{A29FF499-857D-403F-989A-03DEC8D3BF05}">
      <dgm:prSet/>
      <dgm:spPr/>
      <dgm:t>
        <a:bodyPr/>
        <a:lstStyle/>
        <a:p>
          <a:endParaRPr lang="en-US"/>
        </a:p>
      </dgm:t>
    </dgm:pt>
    <dgm:pt modelId="{2CD40B44-96E5-4DBF-AE70-64A925270E30}" type="pres">
      <dgm:prSet presAssocID="{B6A564B6-A120-49B3-8D96-B1879036644F}" presName="diagram" presStyleCnt="0">
        <dgm:presLayoutVars>
          <dgm:dir/>
          <dgm:resizeHandles val="exact"/>
        </dgm:presLayoutVars>
      </dgm:prSet>
      <dgm:spPr/>
    </dgm:pt>
    <dgm:pt modelId="{EBF84176-A9AC-41DF-9503-1E61ED74065C}" type="pres">
      <dgm:prSet presAssocID="{F271BE64-7B8D-4141-8D1F-F40A006F66F1}" presName="node" presStyleLbl="node1" presStyleIdx="0" presStyleCnt="9">
        <dgm:presLayoutVars>
          <dgm:bulletEnabled val="1"/>
        </dgm:presLayoutVars>
      </dgm:prSet>
      <dgm:spPr/>
    </dgm:pt>
    <dgm:pt modelId="{C1CBDFF6-0401-455F-B491-D744440B8613}" type="pres">
      <dgm:prSet presAssocID="{B732C807-AD8F-4294-BBF5-F9360C36F5FA}" presName="sibTrans" presStyleCnt="0"/>
      <dgm:spPr/>
    </dgm:pt>
    <dgm:pt modelId="{AEF46EF0-B182-466F-B458-355FCC425F74}" type="pres">
      <dgm:prSet presAssocID="{47A453B0-04EE-49CC-ABF6-44AB2B9571BA}" presName="node" presStyleLbl="node1" presStyleIdx="1" presStyleCnt="9">
        <dgm:presLayoutVars>
          <dgm:bulletEnabled val="1"/>
        </dgm:presLayoutVars>
      </dgm:prSet>
      <dgm:spPr/>
    </dgm:pt>
    <dgm:pt modelId="{6DE74F8A-0F44-4BAC-A23E-387AADE07256}" type="pres">
      <dgm:prSet presAssocID="{5AF7D96B-582A-4054-8DF4-07BBBBC1EC58}" presName="sibTrans" presStyleCnt="0"/>
      <dgm:spPr/>
    </dgm:pt>
    <dgm:pt modelId="{4821EBA2-D1E0-4AC2-ACCE-C8D820A5FCAE}" type="pres">
      <dgm:prSet presAssocID="{4D797E35-C70B-440B-8484-C0A291FDF10A}" presName="node" presStyleLbl="node1" presStyleIdx="2" presStyleCnt="9">
        <dgm:presLayoutVars>
          <dgm:bulletEnabled val="1"/>
        </dgm:presLayoutVars>
      </dgm:prSet>
      <dgm:spPr/>
    </dgm:pt>
    <dgm:pt modelId="{F1948A93-13FD-471D-8063-E9BD9BDC83FC}" type="pres">
      <dgm:prSet presAssocID="{8AEEC374-74D1-4F93-BA0E-9A1AB2D2017C}" presName="sibTrans" presStyleCnt="0"/>
      <dgm:spPr/>
    </dgm:pt>
    <dgm:pt modelId="{EB498B08-FADA-4371-96AA-C894D8F485E9}" type="pres">
      <dgm:prSet presAssocID="{32C4B6D9-5EFD-4D23-A119-0CBBA9BA0045}" presName="node" presStyleLbl="node1" presStyleIdx="3" presStyleCnt="9">
        <dgm:presLayoutVars>
          <dgm:bulletEnabled val="1"/>
        </dgm:presLayoutVars>
      </dgm:prSet>
      <dgm:spPr/>
    </dgm:pt>
    <dgm:pt modelId="{EBF113C7-3149-4A64-84A1-D671F71F1FDD}" type="pres">
      <dgm:prSet presAssocID="{9210A54E-9063-40F6-84F7-CE597369ACB5}" presName="sibTrans" presStyleCnt="0"/>
      <dgm:spPr/>
    </dgm:pt>
    <dgm:pt modelId="{0C671DC1-1E76-4279-AFAA-3493738DCA1A}" type="pres">
      <dgm:prSet presAssocID="{C7F13653-EA28-42A3-9F33-6B6E43E9D46D}" presName="node" presStyleLbl="node1" presStyleIdx="4" presStyleCnt="9">
        <dgm:presLayoutVars>
          <dgm:bulletEnabled val="1"/>
        </dgm:presLayoutVars>
      </dgm:prSet>
      <dgm:spPr/>
    </dgm:pt>
    <dgm:pt modelId="{A0A6CADB-308E-4E6D-AB38-ABCB573BEE7C}" type="pres">
      <dgm:prSet presAssocID="{E1DFB5D9-E063-48B2-9154-286329CA3AE8}" presName="sibTrans" presStyleCnt="0"/>
      <dgm:spPr/>
    </dgm:pt>
    <dgm:pt modelId="{69EDA53F-D6F5-4325-9CAF-2353D0E1BE3D}" type="pres">
      <dgm:prSet presAssocID="{DB4398B7-2B4E-4051-8945-918676AB2270}" presName="node" presStyleLbl="node1" presStyleIdx="5" presStyleCnt="9">
        <dgm:presLayoutVars>
          <dgm:bulletEnabled val="1"/>
        </dgm:presLayoutVars>
      </dgm:prSet>
      <dgm:spPr/>
    </dgm:pt>
    <dgm:pt modelId="{D11B54FD-822B-480D-8B55-5BCD323C4224}" type="pres">
      <dgm:prSet presAssocID="{EF05CEEF-A2BD-40F7-9C4B-2A19509A7B05}" presName="sibTrans" presStyleCnt="0"/>
      <dgm:spPr/>
    </dgm:pt>
    <dgm:pt modelId="{E8AB9832-9329-4259-B8B8-EE9C178863D8}" type="pres">
      <dgm:prSet presAssocID="{41A77B05-4D33-4298-9C94-405D3DBD5F08}" presName="node" presStyleLbl="node1" presStyleIdx="6" presStyleCnt="9">
        <dgm:presLayoutVars>
          <dgm:bulletEnabled val="1"/>
        </dgm:presLayoutVars>
      </dgm:prSet>
      <dgm:spPr/>
    </dgm:pt>
    <dgm:pt modelId="{BC81E2D0-F694-4D58-A860-1634257107F2}" type="pres">
      <dgm:prSet presAssocID="{0D7C4175-48DE-4139-99D6-9AFB367C3178}" presName="sibTrans" presStyleCnt="0"/>
      <dgm:spPr/>
    </dgm:pt>
    <dgm:pt modelId="{CEF18745-36A6-4846-8E69-301416A75383}" type="pres">
      <dgm:prSet presAssocID="{A0CDA942-07CA-4B5E-AA25-27CF436DBEAC}" presName="node" presStyleLbl="node1" presStyleIdx="7" presStyleCnt="9">
        <dgm:presLayoutVars>
          <dgm:bulletEnabled val="1"/>
        </dgm:presLayoutVars>
      </dgm:prSet>
      <dgm:spPr/>
    </dgm:pt>
    <dgm:pt modelId="{517F9EC0-FC52-40A0-ABC9-723FB653C872}" type="pres">
      <dgm:prSet presAssocID="{A25501A4-AD23-4C14-AFC5-1323A143A55A}" presName="sibTrans" presStyleCnt="0"/>
      <dgm:spPr/>
    </dgm:pt>
    <dgm:pt modelId="{A72BECE4-6107-416E-BD1A-F314784B21F8}" type="pres">
      <dgm:prSet presAssocID="{1A9AB696-0950-4483-AFDD-B9B6B180F7FF}" presName="node" presStyleLbl="node1" presStyleIdx="8" presStyleCnt="9">
        <dgm:presLayoutVars>
          <dgm:bulletEnabled val="1"/>
        </dgm:presLayoutVars>
      </dgm:prSet>
      <dgm:spPr/>
    </dgm:pt>
  </dgm:ptLst>
  <dgm:cxnLst>
    <dgm:cxn modelId="{3C4CBF0B-B319-4063-9487-F99FDFFDF2A0}" srcId="{B6A564B6-A120-49B3-8D96-B1879036644F}" destId="{32C4B6D9-5EFD-4D23-A119-0CBBA9BA0045}" srcOrd="3" destOrd="0" parTransId="{6FD513B0-C696-4DEA-BA1D-4283959093A8}" sibTransId="{9210A54E-9063-40F6-84F7-CE597369ACB5}"/>
    <dgm:cxn modelId="{C6911F28-54A6-4D07-A445-7BDBE822530E}" type="presOf" srcId="{C7F13653-EA28-42A3-9F33-6B6E43E9D46D}" destId="{0C671DC1-1E76-4279-AFAA-3493738DCA1A}" srcOrd="0" destOrd="0" presId="urn:microsoft.com/office/officeart/2005/8/layout/default"/>
    <dgm:cxn modelId="{DD8C5862-C904-4AE1-AF80-A439108DF7B6}" srcId="{B6A564B6-A120-49B3-8D96-B1879036644F}" destId="{F271BE64-7B8D-4141-8D1F-F40A006F66F1}" srcOrd="0" destOrd="0" parTransId="{FD483F5F-0156-4C8D-B030-6B478983A52F}" sibTransId="{B732C807-AD8F-4294-BBF5-F9360C36F5FA}"/>
    <dgm:cxn modelId="{3C92566C-1428-4E3E-9372-8EB439563386}" srcId="{B6A564B6-A120-49B3-8D96-B1879036644F}" destId="{DB4398B7-2B4E-4051-8945-918676AB2270}" srcOrd="5" destOrd="0" parTransId="{DC21813A-B62D-463B-A35A-A33366BE9B9F}" sibTransId="{EF05CEEF-A2BD-40F7-9C4B-2A19509A7B05}"/>
    <dgm:cxn modelId="{41E1416E-025C-4773-8C1A-B11EF27A9643}" srcId="{B6A564B6-A120-49B3-8D96-B1879036644F}" destId="{A0CDA942-07CA-4B5E-AA25-27CF436DBEAC}" srcOrd="7" destOrd="0" parTransId="{C2AC90EB-7311-4C10-AFB5-4A3B5250FA9F}" sibTransId="{A25501A4-AD23-4C14-AFC5-1323A143A55A}"/>
    <dgm:cxn modelId="{13E97B6E-D9E6-4199-9B93-FEB64B64A45F}" type="presOf" srcId="{1A9AB696-0950-4483-AFDD-B9B6B180F7FF}" destId="{A72BECE4-6107-416E-BD1A-F314784B21F8}" srcOrd="0" destOrd="0" presId="urn:microsoft.com/office/officeart/2005/8/layout/default"/>
    <dgm:cxn modelId="{9265E76F-A084-47A2-8B63-B14008E36380}" type="presOf" srcId="{DB4398B7-2B4E-4051-8945-918676AB2270}" destId="{69EDA53F-D6F5-4325-9CAF-2353D0E1BE3D}" srcOrd="0" destOrd="0" presId="urn:microsoft.com/office/officeart/2005/8/layout/default"/>
    <dgm:cxn modelId="{E4CBE956-D528-4DA5-9CEB-37375B70C3D3}" type="presOf" srcId="{B6A564B6-A120-49B3-8D96-B1879036644F}" destId="{2CD40B44-96E5-4DBF-AE70-64A925270E30}" srcOrd="0" destOrd="0" presId="urn:microsoft.com/office/officeart/2005/8/layout/default"/>
    <dgm:cxn modelId="{70C70485-2931-4356-BBD8-974F6BC953F3}" srcId="{B6A564B6-A120-49B3-8D96-B1879036644F}" destId="{4D797E35-C70B-440B-8484-C0A291FDF10A}" srcOrd="2" destOrd="0" parTransId="{C50093A9-087D-45A5-A8EC-6B4352FA25DC}" sibTransId="{8AEEC374-74D1-4F93-BA0E-9A1AB2D2017C}"/>
    <dgm:cxn modelId="{A29FF499-857D-403F-989A-03DEC8D3BF05}" srcId="{B6A564B6-A120-49B3-8D96-B1879036644F}" destId="{1A9AB696-0950-4483-AFDD-B9B6B180F7FF}" srcOrd="8" destOrd="0" parTransId="{83CB88CB-9DBE-4D49-AFFA-5B3994D970CF}" sibTransId="{2E4500F2-1192-47DE-A57E-848AEC626F6C}"/>
    <dgm:cxn modelId="{544282AD-7600-46BB-8A4F-F09D73F8C42C}" type="presOf" srcId="{4D797E35-C70B-440B-8484-C0A291FDF10A}" destId="{4821EBA2-D1E0-4AC2-ACCE-C8D820A5FCAE}" srcOrd="0" destOrd="0" presId="urn:microsoft.com/office/officeart/2005/8/layout/default"/>
    <dgm:cxn modelId="{B69122BD-0B66-4D8F-A3CC-76C02D368251}" type="presOf" srcId="{47A453B0-04EE-49CC-ABF6-44AB2B9571BA}" destId="{AEF46EF0-B182-466F-B458-355FCC425F74}" srcOrd="0" destOrd="0" presId="urn:microsoft.com/office/officeart/2005/8/layout/default"/>
    <dgm:cxn modelId="{4990C7C2-75F5-4808-BCB2-B57E6C1730BD}" srcId="{B6A564B6-A120-49B3-8D96-B1879036644F}" destId="{47A453B0-04EE-49CC-ABF6-44AB2B9571BA}" srcOrd="1" destOrd="0" parTransId="{31E6DE30-02C3-4564-971A-51E29B93C49A}" sibTransId="{5AF7D96B-582A-4054-8DF4-07BBBBC1EC58}"/>
    <dgm:cxn modelId="{093C23C5-4133-4904-B078-67506EFF4C1A}" type="presOf" srcId="{A0CDA942-07CA-4B5E-AA25-27CF436DBEAC}" destId="{CEF18745-36A6-4846-8E69-301416A75383}" srcOrd="0" destOrd="0" presId="urn:microsoft.com/office/officeart/2005/8/layout/default"/>
    <dgm:cxn modelId="{AECD8DCA-4A8D-412E-A47F-4F07252A2624}" srcId="{B6A564B6-A120-49B3-8D96-B1879036644F}" destId="{C7F13653-EA28-42A3-9F33-6B6E43E9D46D}" srcOrd="4" destOrd="0" parTransId="{FDC33F6D-CBBC-4B48-A229-4C907EBC361A}" sibTransId="{E1DFB5D9-E063-48B2-9154-286329CA3AE8}"/>
    <dgm:cxn modelId="{418B59CE-0C79-4004-B96D-5113D5A3EAF3}" srcId="{B6A564B6-A120-49B3-8D96-B1879036644F}" destId="{41A77B05-4D33-4298-9C94-405D3DBD5F08}" srcOrd="6" destOrd="0" parTransId="{70EC8C8B-F76F-46FA-974A-A7078C72997D}" sibTransId="{0D7C4175-48DE-4139-99D6-9AFB367C3178}"/>
    <dgm:cxn modelId="{8747B2D9-FC90-4D07-A7B9-623361C872AD}" type="presOf" srcId="{32C4B6D9-5EFD-4D23-A119-0CBBA9BA0045}" destId="{EB498B08-FADA-4371-96AA-C894D8F485E9}" srcOrd="0" destOrd="0" presId="urn:microsoft.com/office/officeart/2005/8/layout/default"/>
    <dgm:cxn modelId="{D8EC5BE0-A05F-4D63-896B-FF0598E9A831}" type="presOf" srcId="{41A77B05-4D33-4298-9C94-405D3DBD5F08}" destId="{E8AB9832-9329-4259-B8B8-EE9C178863D8}" srcOrd="0" destOrd="0" presId="urn:microsoft.com/office/officeart/2005/8/layout/default"/>
    <dgm:cxn modelId="{3B95F9E2-AC4A-4D9A-A8E5-4B45EAA4CA71}" type="presOf" srcId="{F271BE64-7B8D-4141-8D1F-F40A006F66F1}" destId="{EBF84176-A9AC-41DF-9503-1E61ED74065C}" srcOrd="0" destOrd="0" presId="urn:microsoft.com/office/officeart/2005/8/layout/default"/>
    <dgm:cxn modelId="{5865F92B-4412-460B-8355-16A38A7526A9}" type="presParOf" srcId="{2CD40B44-96E5-4DBF-AE70-64A925270E30}" destId="{EBF84176-A9AC-41DF-9503-1E61ED74065C}" srcOrd="0" destOrd="0" presId="urn:microsoft.com/office/officeart/2005/8/layout/default"/>
    <dgm:cxn modelId="{F0EC1950-E8E5-403E-A79A-86B62E8496A7}" type="presParOf" srcId="{2CD40B44-96E5-4DBF-AE70-64A925270E30}" destId="{C1CBDFF6-0401-455F-B491-D744440B8613}" srcOrd="1" destOrd="0" presId="urn:microsoft.com/office/officeart/2005/8/layout/default"/>
    <dgm:cxn modelId="{DDC81367-1998-41FA-86AE-CFA1F9FC9CD9}" type="presParOf" srcId="{2CD40B44-96E5-4DBF-AE70-64A925270E30}" destId="{AEF46EF0-B182-466F-B458-355FCC425F74}" srcOrd="2" destOrd="0" presId="urn:microsoft.com/office/officeart/2005/8/layout/default"/>
    <dgm:cxn modelId="{14F24E66-3765-4F1B-AE57-1A623192D2CC}" type="presParOf" srcId="{2CD40B44-96E5-4DBF-AE70-64A925270E30}" destId="{6DE74F8A-0F44-4BAC-A23E-387AADE07256}" srcOrd="3" destOrd="0" presId="urn:microsoft.com/office/officeart/2005/8/layout/default"/>
    <dgm:cxn modelId="{C9D03AE8-654B-4F19-B428-3F14DB03FFEE}" type="presParOf" srcId="{2CD40B44-96E5-4DBF-AE70-64A925270E30}" destId="{4821EBA2-D1E0-4AC2-ACCE-C8D820A5FCAE}" srcOrd="4" destOrd="0" presId="urn:microsoft.com/office/officeart/2005/8/layout/default"/>
    <dgm:cxn modelId="{BA3282EA-7EA2-4004-B828-97B5AF94698F}" type="presParOf" srcId="{2CD40B44-96E5-4DBF-AE70-64A925270E30}" destId="{F1948A93-13FD-471D-8063-E9BD9BDC83FC}" srcOrd="5" destOrd="0" presId="urn:microsoft.com/office/officeart/2005/8/layout/default"/>
    <dgm:cxn modelId="{FE8EF920-1263-426C-B040-5733F14F2FDC}" type="presParOf" srcId="{2CD40B44-96E5-4DBF-AE70-64A925270E30}" destId="{EB498B08-FADA-4371-96AA-C894D8F485E9}" srcOrd="6" destOrd="0" presId="urn:microsoft.com/office/officeart/2005/8/layout/default"/>
    <dgm:cxn modelId="{53D00347-ED83-47D7-A94D-3D13EF767993}" type="presParOf" srcId="{2CD40B44-96E5-4DBF-AE70-64A925270E30}" destId="{EBF113C7-3149-4A64-84A1-D671F71F1FDD}" srcOrd="7" destOrd="0" presId="urn:microsoft.com/office/officeart/2005/8/layout/default"/>
    <dgm:cxn modelId="{10D5924A-96CB-482B-A08B-8152C1869752}" type="presParOf" srcId="{2CD40B44-96E5-4DBF-AE70-64A925270E30}" destId="{0C671DC1-1E76-4279-AFAA-3493738DCA1A}" srcOrd="8" destOrd="0" presId="urn:microsoft.com/office/officeart/2005/8/layout/default"/>
    <dgm:cxn modelId="{3E7127B3-ED8B-4FCA-8D2E-67629E5F60D6}" type="presParOf" srcId="{2CD40B44-96E5-4DBF-AE70-64A925270E30}" destId="{A0A6CADB-308E-4E6D-AB38-ABCB573BEE7C}" srcOrd="9" destOrd="0" presId="urn:microsoft.com/office/officeart/2005/8/layout/default"/>
    <dgm:cxn modelId="{873AA6F9-C2A8-4746-BDBF-161D04A23759}" type="presParOf" srcId="{2CD40B44-96E5-4DBF-AE70-64A925270E30}" destId="{69EDA53F-D6F5-4325-9CAF-2353D0E1BE3D}" srcOrd="10" destOrd="0" presId="urn:microsoft.com/office/officeart/2005/8/layout/default"/>
    <dgm:cxn modelId="{4CA53E3A-F209-4117-87EB-B12E0AE3E9D7}" type="presParOf" srcId="{2CD40B44-96E5-4DBF-AE70-64A925270E30}" destId="{D11B54FD-822B-480D-8B55-5BCD323C4224}" srcOrd="11" destOrd="0" presId="urn:microsoft.com/office/officeart/2005/8/layout/default"/>
    <dgm:cxn modelId="{54EEE802-3A82-4D00-819E-6F1EF1A252EC}" type="presParOf" srcId="{2CD40B44-96E5-4DBF-AE70-64A925270E30}" destId="{E8AB9832-9329-4259-B8B8-EE9C178863D8}" srcOrd="12" destOrd="0" presId="urn:microsoft.com/office/officeart/2005/8/layout/default"/>
    <dgm:cxn modelId="{053BF045-A0F5-4515-88B7-7F13DAD1243F}" type="presParOf" srcId="{2CD40B44-96E5-4DBF-AE70-64A925270E30}" destId="{BC81E2D0-F694-4D58-A860-1634257107F2}" srcOrd="13" destOrd="0" presId="urn:microsoft.com/office/officeart/2005/8/layout/default"/>
    <dgm:cxn modelId="{258FE8F5-5A26-45C0-8217-924A469A7D1C}" type="presParOf" srcId="{2CD40B44-96E5-4DBF-AE70-64A925270E30}" destId="{CEF18745-36A6-4846-8E69-301416A75383}" srcOrd="14" destOrd="0" presId="urn:microsoft.com/office/officeart/2005/8/layout/default"/>
    <dgm:cxn modelId="{90173E7E-4034-42D2-947F-F58D363D7DFB}" type="presParOf" srcId="{2CD40B44-96E5-4DBF-AE70-64A925270E30}" destId="{517F9EC0-FC52-40A0-ABC9-723FB653C872}" srcOrd="15" destOrd="0" presId="urn:microsoft.com/office/officeart/2005/8/layout/default"/>
    <dgm:cxn modelId="{7F7F9A43-A4A7-4191-B9A6-49EE635D17CA}" type="presParOf" srcId="{2CD40B44-96E5-4DBF-AE70-64A925270E30}" destId="{A72BECE4-6107-416E-BD1A-F314784B21F8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F84176-A9AC-41DF-9503-1E61ED74065C}">
      <dsp:nvSpPr>
        <dsp:cNvPr id="0" name=""/>
        <dsp:cNvSpPr/>
      </dsp:nvSpPr>
      <dsp:spPr>
        <a:xfrm>
          <a:off x="875187" y="2062"/>
          <a:ext cx="2038424" cy="122305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/>
            <a:t>It is a key driver for our economy</a:t>
          </a:r>
          <a:endParaRPr lang="en-US" sz="1500" b="1" kern="1200" dirty="0"/>
        </a:p>
      </dsp:txBody>
      <dsp:txXfrm>
        <a:off x="875187" y="2062"/>
        <a:ext cx="2038424" cy="1223054"/>
      </dsp:txXfrm>
    </dsp:sp>
    <dsp:sp modelId="{AEF46EF0-B182-466F-B458-355FCC425F74}">
      <dsp:nvSpPr>
        <dsp:cNvPr id="0" name=""/>
        <dsp:cNvSpPr/>
      </dsp:nvSpPr>
      <dsp:spPr>
        <a:xfrm>
          <a:off x="3117454" y="2062"/>
          <a:ext cx="2038424" cy="122305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/>
            <a:t>Children develop skills, knowledge and necessary attitudes to fulfil goals set</a:t>
          </a:r>
          <a:endParaRPr lang="en-US" sz="1500" b="1" kern="1200" dirty="0"/>
        </a:p>
      </dsp:txBody>
      <dsp:txXfrm>
        <a:off x="3117454" y="2062"/>
        <a:ext cx="2038424" cy="1223054"/>
      </dsp:txXfrm>
    </dsp:sp>
    <dsp:sp modelId="{4821EBA2-D1E0-4AC2-ACCE-C8D820A5FCAE}">
      <dsp:nvSpPr>
        <dsp:cNvPr id="0" name=""/>
        <dsp:cNvSpPr/>
      </dsp:nvSpPr>
      <dsp:spPr>
        <a:xfrm>
          <a:off x="5359721" y="2062"/>
          <a:ext cx="2038424" cy="122305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/>
            <a:t>Evidence has shown people become more employable</a:t>
          </a:r>
          <a:endParaRPr lang="en-US" sz="1500" b="1" kern="1200" dirty="0"/>
        </a:p>
      </dsp:txBody>
      <dsp:txXfrm>
        <a:off x="5359721" y="2062"/>
        <a:ext cx="2038424" cy="1223054"/>
      </dsp:txXfrm>
    </dsp:sp>
    <dsp:sp modelId="{EB498B08-FADA-4371-96AA-C894D8F485E9}">
      <dsp:nvSpPr>
        <dsp:cNvPr id="0" name=""/>
        <dsp:cNvSpPr/>
      </dsp:nvSpPr>
      <dsp:spPr>
        <a:xfrm>
          <a:off x="7601988" y="2062"/>
          <a:ext cx="2038424" cy="122305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/>
            <a:t>Children become more ambitious</a:t>
          </a:r>
          <a:endParaRPr lang="en-US" sz="1500" b="1" kern="1200" dirty="0"/>
        </a:p>
      </dsp:txBody>
      <dsp:txXfrm>
        <a:off x="7601988" y="2062"/>
        <a:ext cx="2038424" cy="1223054"/>
      </dsp:txXfrm>
    </dsp:sp>
    <dsp:sp modelId="{0C671DC1-1E76-4279-AFAA-3493738DCA1A}">
      <dsp:nvSpPr>
        <dsp:cNvPr id="0" name=""/>
        <dsp:cNvSpPr/>
      </dsp:nvSpPr>
      <dsp:spPr>
        <a:xfrm>
          <a:off x="875187" y="1428959"/>
          <a:ext cx="2038424" cy="122305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/>
            <a:t>It is likely they will set up there in business venture in future</a:t>
          </a:r>
          <a:endParaRPr lang="en-US" sz="1500" b="1" kern="1200" dirty="0"/>
        </a:p>
      </dsp:txBody>
      <dsp:txXfrm>
        <a:off x="875187" y="1428959"/>
        <a:ext cx="2038424" cy="1223054"/>
      </dsp:txXfrm>
    </dsp:sp>
    <dsp:sp modelId="{69EDA53F-D6F5-4325-9CAF-2353D0E1BE3D}">
      <dsp:nvSpPr>
        <dsp:cNvPr id="0" name=""/>
        <dsp:cNvSpPr/>
      </dsp:nvSpPr>
      <dsp:spPr>
        <a:xfrm>
          <a:off x="3117454" y="1428959"/>
          <a:ext cx="2038424" cy="122305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/>
            <a:t>Provides skills for the labour market and economy in general</a:t>
          </a:r>
          <a:endParaRPr lang="en-US" sz="1500" b="1" kern="1200" dirty="0"/>
        </a:p>
      </dsp:txBody>
      <dsp:txXfrm>
        <a:off x="3117454" y="1428959"/>
        <a:ext cx="2038424" cy="1223054"/>
      </dsp:txXfrm>
    </dsp:sp>
    <dsp:sp modelId="{E8AB9832-9329-4259-B8B8-EE9C178863D8}">
      <dsp:nvSpPr>
        <dsp:cNvPr id="0" name=""/>
        <dsp:cNvSpPr/>
      </dsp:nvSpPr>
      <dsp:spPr>
        <a:xfrm>
          <a:off x="5359721" y="1428959"/>
          <a:ext cx="2038424" cy="122305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/>
            <a:t>Perseverance and determination can become equipped</a:t>
          </a:r>
          <a:endParaRPr lang="en-US" sz="1500" b="1" kern="1200" dirty="0"/>
        </a:p>
      </dsp:txBody>
      <dsp:txXfrm>
        <a:off x="5359721" y="1428959"/>
        <a:ext cx="2038424" cy="1223054"/>
      </dsp:txXfrm>
    </dsp:sp>
    <dsp:sp modelId="{CEF18745-36A6-4846-8E69-301416A75383}">
      <dsp:nvSpPr>
        <dsp:cNvPr id="0" name=""/>
        <dsp:cNvSpPr/>
      </dsp:nvSpPr>
      <dsp:spPr>
        <a:xfrm>
          <a:off x="7601988" y="1428959"/>
          <a:ext cx="2038424" cy="122305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/>
            <a:t>More opportunity to exercise creative freedom, higher self-esteem, sense of control</a:t>
          </a:r>
          <a:endParaRPr lang="en-US" sz="1500" b="1" kern="1200" dirty="0"/>
        </a:p>
      </dsp:txBody>
      <dsp:txXfrm>
        <a:off x="7601988" y="1428959"/>
        <a:ext cx="2038424" cy="1223054"/>
      </dsp:txXfrm>
    </dsp:sp>
    <dsp:sp modelId="{A72BECE4-6107-416E-BD1A-F314784B21F8}">
      <dsp:nvSpPr>
        <dsp:cNvPr id="0" name=""/>
        <dsp:cNvSpPr/>
      </dsp:nvSpPr>
      <dsp:spPr>
        <a:xfrm>
          <a:off x="4238587" y="2855856"/>
          <a:ext cx="2038424" cy="122305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/>
            <a:t>It is a lifelong learning process… key to start earlier in life</a:t>
          </a:r>
          <a:endParaRPr lang="en-US" sz="1500" b="1" kern="1200" dirty="0"/>
        </a:p>
      </dsp:txBody>
      <dsp:txXfrm>
        <a:off x="4238587" y="2855856"/>
        <a:ext cx="2038424" cy="12230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5FA094-9DAF-421B-945F-8D0367C8EB52}" type="datetimeFigureOut">
              <a:rPr lang="en-GB" smtClean="0"/>
              <a:t>16/03/2018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4086EC-8A03-47BA-A43C-9B0CADBDBB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27398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8160B2-8547-4C8B-A5A0-9F5CE2A723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506724-15A9-4835-817B-7AE614EE5B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D4F958-1A7E-460E-8456-B6940D7763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A7088-6D38-4F17-A9AB-7DA007E4E6D4}" type="datetimeFigureOut">
              <a:rPr lang="en-GB" smtClean="0"/>
              <a:t>16/03/2018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9F566-0694-4E55-9D44-42793E5DAB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5D4971-BC94-4B66-979E-242473471B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02E7B-B3F1-445E-B74B-75B4362F0A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944070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0C456D-8B70-4723-B1F1-4BB8A113C0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D79914-FDD6-4D0C-A091-2D4290112E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9B9F08-34E4-4B97-93D0-EBF68A800E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A7088-6D38-4F17-A9AB-7DA007E4E6D4}" type="datetimeFigureOut">
              <a:rPr lang="en-GB" smtClean="0"/>
              <a:t>16/03/2018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E5626B-4337-4BBD-A13D-7D70862303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7174FB-D78A-4023-B813-E92FCE4A01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02E7B-B3F1-445E-B74B-75B4362F0A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64085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5EF7BC-D8A9-427A-8538-F3FD27F4E9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10FC71-0314-431F-8700-889ABA6AD7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B147C2-9C52-4A3A-8FA3-3B67F5F98B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A7088-6D38-4F17-A9AB-7DA007E4E6D4}" type="datetimeFigureOut">
              <a:rPr lang="en-GB" smtClean="0"/>
              <a:t>16/03/2018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95F11E-7981-48DF-9CB6-1B5FD45BF2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8BE6DC-E42E-4949-837C-1C9FAA91FF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02E7B-B3F1-445E-B74B-75B4362F0A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5702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457B38-C07B-450A-A4AC-E1D13AED89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E6C0E1-A233-4A9A-8CF5-2F2B4AE807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838C3F-E38B-421A-BDF4-314CD0C4727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94938C-3EAA-4DA9-8156-09177FD120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A7088-6D38-4F17-A9AB-7DA007E4E6D4}" type="datetimeFigureOut">
              <a:rPr lang="en-GB" smtClean="0"/>
              <a:t>16/03/2018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2E1E94-BF6C-438F-9137-1E0BA8B4CF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A2CB7B-8A12-40BC-9951-35E6A8C716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02E7B-B3F1-445E-B74B-75B4362F0A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6488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7E3A8C-F73C-4675-9AF7-30963B1EDE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D430B7-3648-4798-B99E-876EC0D376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F1F482-7E9E-467B-8A76-B0BD1812B6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31FE09-510E-43BB-8842-E262E52DE0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BDE7ADA-251E-423F-BE74-97F7528AE93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4570520-8770-4E2A-B94A-4A04D5E698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A7088-6D38-4F17-A9AB-7DA007E4E6D4}" type="datetimeFigureOut">
              <a:rPr lang="en-GB" smtClean="0"/>
              <a:t>16/03/2018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47BCADD-0D7D-4D4B-BB84-B059DECA40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3C35A4-C7BF-4C23-A35C-3331EC45FE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02E7B-B3F1-445E-B74B-75B4362F0A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25766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5489B8-2407-45DF-8A3E-C6CDE55B53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0970DFA-534E-4E3C-8CFB-EF8C73828F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A7088-6D38-4F17-A9AB-7DA007E4E6D4}" type="datetimeFigureOut">
              <a:rPr lang="en-GB" smtClean="0"/>
              <a:t>16/03/2018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7858A78-6E39-455A-A614-290E0E11BA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399924-8B6D-44F7-A5D9-07A6BCF3B5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02E7B-B3F1-445E-B74B-75B4362F0A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6700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F61D4F2-ED8B-4EAD-987E-AC21462457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A7088-6D38-4F17-A9AB-7DA007E4E6D4}" type="datetimeFigureOut">
              <a:rPr lang="en-GB" smtClean="0"/>
              <a:t>16/03/2018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D71945C-B607-43D2-8AC2-9F28873A9C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FDAD6A-BF30-467F-AD11-F895F23BBF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02E7B-B3F1-445E-B74B-75B4362F0A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325302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99043-C85E-4D22-8936-C9620EC5B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6B3ADE-7271-47E2-B48C-4DFB4E2A14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EC70C18-202E-4FA1-8E2C-90C2CA7229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67B920-0CBD-4818-B81D-700E69FCDB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A7088-6D38-4F17-A9AB-7DA007E4E6D4}" type="datetimeFigureOut">
              <a:rPr lang="en-GB" smtClean="0"/>
              <a:t>16/03/2018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52C520-A4DC-4ABE-AD3E-A8FCE1829D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05D5FC-3BF2-4204-8536-1B208E7CA7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02E7B-B3F1-445E-B74B-75B4362F0A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37971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7ED6DD-F1A2-49A6-B2C0-C6114207E3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B1DBC59-5345-4E3F-8ECC-7E9912E828B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333CE1-484B-4265-92F2-A9E4642900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F8692B-8F7A-4BF4-9687-FC781034E2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A7088-6D38-4F17-A9AB-7DA007E4E6D4}" type="datetimeFigureOut">
              <a:rPr lang="en-GB" smtClean="0"/>
              <a:t>16/03/2018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B08D6D-2B13-47E2-A2B7-12C99829EB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70F529-677E-4CB8-BA59-471E0B34B8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02E7B-B3F1-445E-B74B-75B4362F0A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37413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F9E333-1743-4DF3-91F6-A251403649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6489E9-5E0D-4376-B2FC-CD90F7407D1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1CA711-B1D9-4562-8FC1-81FA100E46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A7088-6D38-4F17-A9AB-7DA007E4E6D4}" type="datetimeFigureOut">
              <a:rPr lang="en-GB" smtClean="0"/>
              <a:t>16/03/2018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A36EFF-F797-42A3-A983-632054E8E1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B6730A-18E5-42B2-8CB7-48D58D796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02E7B-B3F1-445E-B74B-75B4362F0A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10807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46F1FF3-8647-427B-9E22-F9CD17B40FE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E06CEF-457A-409A-BBD6-9CA4459383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587CB8-5B1A-4437-B930-C9203B5FA3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A7088-6D38-4F17-A9AB-7DA007E4E6D4}" type="datetimeFigureOut">
              <a:rPr lang="en-GB" smtClean="0"/>
              <a:t>16/03/2018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1997D4-3C00-4522-937E-D379BC1A84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7C5E5D-669B-43F6-9943-24F1ACE853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02E7B-B3F1-445E-B74B-75B4362F0A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70557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1D5BF78-0BEC-4CBC-A7FA-D8799C848D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040556-5713-4142-A971-17A280F7FA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7E57B8-E987-4A33-B6A4-98D1133615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4A7088-6D38-4F17-A9AB-7DA007E4E6D4}" type="datetimeFigureOut">
              <a:rPr lang="en-GB" smtClean="0"/>
              <a:t>16/03/2018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68C8D7-DB8C-4A17-8EB7-F74D043E2C5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31560A-1D4C-4725-8A39-045F239D009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702E7B-B3F1-445E-B74B-75B4362F0A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01160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18" r:id="rId1"/>
    <p:sldLayoutId id="2147484219" r:id="rId2"/>
    <p:sldLayoutId id="2147484220" r:id="rId3"/>
    <p:sldLayoutId id="2147484221" r:id="rId4"/>
    <p:sldLayoutId id="2147484222" r:id="rId5"/>
    <p:sldLayoutId id="2147484223" r:id="rId6"/>
    <p:sldLayoutId id="2147484224" r:id="rId7"/>
    <p:sldLayoutId id="2147484225" r:id="rId8"/>
    <p:sldLayoutId id="2147484226" r:id="rId9"/>
    <p:sldLayoutId id="2147484227" r:id="rId10"/>
    <p:sldLayoutId id="214748422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enterprisetroopers.com/" TargetMode="External"/><Relationship Id="rId2" Type="http://schemas.openxmlformats.org/officeDocument/2006/relationships/hyperlink" Target="https://ec.europea.eu/growth/smes/promoting-entrepreneurship/support/education_it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learning.gov.wales/docs/learningwales/publications/140626-careers-and-the-world-of-work-learning-and-progression-en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9">
            <a:extLst>
              <a:ext uri="{FF2B5EF4-FFF2-40B4-BE49-F238E27FC236}">
                <a16:creationId xmlns:a16="http://schemas.microsoft.com/office/drawing/2014/main" id="{823AC064-BC96-4F32-8AE1-B2FD3875482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78068" y="4633546"/>
            <a:ext cx="11438793" cy="1844256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8" name="Straight Connector 11">
            <a:extLst>
              <a:ext uri="{FF2B5EF4-FFF2-40B4-BE49-F238E27FC236}">
                <a16:creationId xmlns:a16="http://schemas.microsoft.com/office/drawing/2014/main" id="{7E7C77BC-7138-40B1-A15B-20F57A494629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9800" y="5738691"/>
            <a:ext cx="7772400" cy="0"/>
          </a:xfrm>
          <a:prstGeom prst="line">
            <a:avLst/>
          </a:prstGeom>
          <a:ln w="22225"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A picture containing clipart&#10;&#10;Description generated with high confidence">
            <a:extLst>
              <a:ext uri="{FF2B5EF4-FFF2-40B4-BE49-F238E27FC236}">
                <a16:creationId xmlns:a16="http://schemas.microsoft.com/office/drawing/2014/main" id="{25A5B78C-F98A-414F-85D8-F19D07422AC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20040" y="524542"/>
            <a:ext cx="11496821" cy="3564014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F22B492D-2A09-4FA5-9CCE-57F04EE3C3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96450" y="4738908"/>
            <a:ext cx="9144000" cy="1105144"/>
          </a:xfrm>
        </p:spPr>
        <p:txBody>
          <a:bodyPr>
            <a:normAutofit fontScale="92500" lnSpcReduction="10000"/>
          </a:bodyPr>
          <a:lstStyle/>
          <a:p>
            <a:r>
              <a:rPr lang="en-GB" sz="4400" b="1" dirty="0">
                <a:solidFill>
                  <a:schemeClr val="bg1"/>
                </a:solidFill>
              </a:rPr>
              <a:t>HOW DO THE ENTERPRISE TROOPERS DEVELOP ENTREPRENEURIAL THINKING?</a:t>
            </a:r>
          </a:p>
        </p:txBody>
      </p:sp>
    </p:spTree>
    <p:extLst>
      <p:ext uri="{BB962C8B-B14F-4D97-AF65-F5344CB8AC3E}">
        <p14:creationId xmlns:p14="http://schemas.microsoft.com/office/powerpoint/2010/main" val="37722517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4F2F05B-4535-45D2-8028-59FA66523CE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24"/>
          <a:stretch/>
        </p:blipFill>
        <p:spPr>
          <a:xfrm>
            <a:off x="5913123" y="10"/>
            <a:ext cx="6278877" cy="6857990"/>
          </a:xfrm>
          <a:custGeom>
            <a:avLst/>
            <a:gdLst>
              <a:gd name="connsiteX0" fmla="*/ 45571 w 6278877"/>
              <a:gd name="connsiteY0" fmla="*/ 0 h 6858000"/>
              <a:gd name="connsiteX1" fmla="*/ 6278877 w 6278877"/>
              <a:gd name="connsiteY1" fmla="*/ 0 h 6858000"/>
              <a:gd name="connsiteX2" fmla="*/ 6278877 w 6278877"/>
              <a:gd name="connsiteY2" fmla="*/ 6858000 h 6858000"/>
              <a:gd name="connsiteX3" fmla="*/ 3292307 w 6278877"/>
              <a:gd name="connsiteY3" fmla="*/ 6858000 h 6858000"/>
              <a:gd name="connsiteX4" fmla="*/ 3181525 w 6278877"/>
              <a:gd name="connsiteY4" fmla="*/ 6786980 h 6858000"/>
              <a:gd name="connsiteX5" fmla="*/ 0 w 6278877"/>
              <a:gd name="connsiteY5" fmla="*/ 803252 h 6858000"/>
              <a:gd name="connsiteX6" fmla="*/ 37255 w 6278877"/>
              <a:gd name="connsiteY6" fmla="*/ 6544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78877" h="6858000">
                <a:moveTo>
                  <a:pt x="45571" y="0"/>
                </a:moveTo>
                <a:lnTo>
                  <a:pt x="6278877" y="0"/>
                </a:lnTo>
                <a:lnTo>
                  <a:pt x="6278877" y="6858000"/>
                </a:lnTo>
                <a:lnTo>
                  <a:pt x="3292307" y="6858000"/>
                </a:lnTo>
                <a:lnTo>
                  <a:pt x="3181525" y="6786980"/>
                </a:lnTo>
                <a:cubicBezTo>
                  <a:pt x="1262020" y="5490189"/>
                  <a:pt x="0" y="3294101"/>
                  <a:pt x="0" y="803252"/>
                </a:cubicBezTo>
                <a:cubicBezTo>
                  <a:pt x="0" y="554167"/>
                  <a:pt x="12619" y="308030"/>
                  <a:pt x="37255" y="65445"/>
                </a:cubicBez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569EB1D-FAF5-4C32-A38E-6172D7D1CDD3}"/>
              </a:ext>
            </a:extLst>
          </p:cNvPr>
          <p:cNvSpPr txBox="1"/>
          <p:nvPr/>
        </p:nvSpPr>
        <p:spPr>
          <a:xfrm>
            <a:off x="319679" y="587276"/>
            <a:ext cx="5776321" cy="5950851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32500" lnSpcReduction="200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3500" b="1" dirty="0">
                <a:ea typeface="+mj-ea"/>
                <a:cs typeface="+mj-cs"/>
              </a:rPr>
              <a:t>AIMS OF THIS PRESENTATION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13500" b="1" dirty="0">
              <a:ea typeface="+mj-ea"/>
              <a:cs typeface="+mj-cs"/>
            </a:endParaRPr>
          </a:p>
          <a:p>
            <a:endParaRPr lang="en-GB" sz="6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7400" dirty="0"/>
              <a:t>Gain an understanding of entrepreneurial thinking</a:t>
            </a:r>
          </a:p>
          <a:p>
            <a:endParaRPr lang="en-GB" sz="7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7400" dirty="0"/>
              <a:t>Give an overview of the initiative - </a:t>
            </a:r>
            <a:r>
              <a:rPr lang="en-GB" sz="7400" b="1" dirty="0"/>
              <a:t>Enterprise Troopers</a:t>
            </a:r>
          </a:p>
          <a:p>
            <a:endParaRPr lang="en-GB" sz="7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7400" dirty="0"/>
              <a:t>Look at how this initiative links in with education/legislations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7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7400" dirty="0"/>
              <a:t>Analyse how entrepreneurial thinking and any other skills are developed </a:t>
            </a:r>
          </a:p>
          <a:p>
            <a:endParaRPr lang="en-GB" sz="7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7400" dirty="0"/>
              <a:t>Conclusion</a:t>
            </a:r>
            <a:endParaRPr lang="en-US" sz="7400" b="1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000" b="1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400" b="1" dirty="0"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1408776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Freeform: Shape 17">
            <a:extLst>
              <a:ext uri="{FF2B5EF4-FFF2-40B4-BE49-F238E27FC236}">
                <a16:creationId xmlns:a16="http://schemas.microsoft.com/office/drawing/2014/main" id="{40BF962F-4C6F-461E-86F2-C43F56CC939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0797" y="1690688"/>
            <a:ext cx="8711202" cy="5167312"/>
          </a:xfrm>
          <a:custGeom>
            <a:avLst/>
            <a:gdLst>
              <a:gd name="connsiteX0" fmla="*/ 0 w 8711202"/>
              <a:gd name="connsiteY0" fmla="*/ 0 h 5167312"/>
              <a:gd name="connsiteX1" fmla="*/ 7243482 w 8711202"/>
              <a:gd name="connsiteY1" fmla="*/ 0 h 5167312"/>
              <a:gd name="connsiteX2" fmla="*/ 8711202 w 8711202"/>
              <a:gd name="connsiteY2" fmla="*/ 0 h 5167312"/>
              <a:gd name="connsiteX3" fmla="*/ 8711202 w 8711202"/>
              <a:gd name="connsiteY3" fmla="*/ 5167312 h 5167312"/>
              <a:gd name="connsiteX4" fmla="*/ 7243482 w 8711202"/>
              <a:gd name="connsiteY4" fmla="*/ 5167312 h 5167312"/>
              <a:gd name="connsiteX5" fmla="*/ 221324 w 8711202"/>
              <a:gd name="connsiteY5" fmla="*/ 5167312 h 5167312"/>
              <a:gd name="connsiteX6" fmla="*/ 2615203 w 8711202"/>
              <a:gd name="connsiteY6" fmla="*/ 952 h 5167312"/>
              <a:gd name="connsiteX7" fmla="*/ 0 w 8711202"/>
              <a:gd name="connsiteY7" fmla="*/ 952 h 51673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1202" h="5167312">
                <a:moveTo>
                  <a:pt x="0" y="0"/>
                </a:moveTo>
                <a:lnTo>
                  <a:pt x="7243482" y="0"/>
                </a:lnTo>
                <a:lnTo>
                  <a:pt x="8711202" y="0"/>
                </a:lnTo>
                <a:lnTo>
                  <a:pt x="8711202" y="5167312"/>
                </a:lnTo>
                <a:lnTo>
                  <a:pt x="7243482" y="5167312"/>
                </a:lnTo>
                <a:lnTo>
                  <a:pt x="221324" y="5167312"/>
                </a:lnTo>
                <a:lnTo>
                  <a:pt x="2615203" y="952"/>
                </a:lnTo>
                <a:lnTo>
                  <a:pt x="0" y="95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: Shape 19">
            <a:extLst>
              <a:ext uri="{FF2B5EF4-FFF2-40B4-BE49-F238E27FC236}">
                <a16:creationId xmlns:a16="http://schemas.microsoft.com/office/drawing/2014/main" id="{2E94A4F7-38E4-45EA-8E2E-CE1B5766B4F1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5931454" cy="5166360"/>
          </a:xfrm>
          <a:custGeom>
            <a:avLst/>
            <a:gdLst>
              <a:gd name="connsiteX0" fmla="*/ 0 w 5931454"/>
              <a:gd name="connsiteY0" fmla="*/ 0 h 5166360"/>
              <a:gd name="connsiteX1" fmla="*/ 5931454 w 5931454"/>
              <a:gd name="connsiteY1" fmla="*/ 0 h 5166360"/>
              <a:gd name="connsiteX2" fmla="*/ 3537575 w 5931454"/>
              <a:gd name="connsiteY2" fmla="*/ 5166360 h 5166360"/>
              <a:gd name="connsiteX3" fmla="*/ 0 w 5931454"/>
              <a:gd name="connsiteY3" fmla="*/ 5166360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31454" h="5166360">
                <a:moveTo>
                  <a:pt x="0" y="0"/>
                </a:moveTo>
                <a:lnTo>
                  <a:pt x="5931454" y="0"/>
                </a:lnTo>
                <a:lnTo>
                  <a:pt x="3537575" y="5166360"/>
                </a:lnTo>
                <a:lnTo>
                  <a:pt x="0" y="5166360"/>
                </a:lnTo>
                <a:close/>
              </a:path>
            </a:pathLst>
          </a:custGeom>
          <a:solidFill>
            <a:schemeClr val="tx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9" name="Freeform: Shape 21">
            <a:extLst>
              <a:ext uri="{FF2B5EF4-FFF2-40B4-BE49-F238E27FC236}">
                <a16:creationId xmlns:a16="http://schemas.microsoft.com/office/drawing/2014/main" id="{05C7EBC3-4672-4DAB-81C2-58661FAFAED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78805" y="-2"/>
            <a:ext cx="6013194" cy="1511304"/>
          </a:xfrm>
          <a:custGeom>
            <a:avLst/>
            <a:gdLst>
              <a:gd name="connsiteX0" fmla="*/ 4545473 w 6013194"/>
              <a:gd name="connsiteY0" fmla="*/ 0 h 1511304"/>
              <a:gd name="connsiteX1" fmla="*/ 6013194 w 6013194"/>
              <a:gd name="connsiteY1" fmla="*/ 0 h 1511304"/>
              <a:gd name="connsiteX2" fmla="*/ 6013194 w 6013194"/>
              <a:gd name="connsiteY2" fmla="*/ 1508760 h 1511304"/>
              <a:gd name="connsiteX3" fmla="*/ 4545474 w 6013194"/>
              <a:gd name="connsiteY3" fmla="*/ 1508760 h 1511304"/>
              <a:gd name="connsiteX4" fmla="*/ 4545474 w 6013194"/>
              <a:gd name="connsiteY4" fmla="*/ 1511304 h 1511304"/>
              <a:gd name="connsiteX5" fmla="*/ 0 w 6013194"/>
              <a:gd name="connsiteY5" fmla="*/ 1511304 h 1511304"/>
              <a:gd name="connsiteX6" fmla="*/ 697617 w 6013194"/>
              <a:gd name="connsiteY6" fmla="*/ 3 h 1511304"/>
              <a:gd name="connsiteX7" fmla="*/ 4545473 w 6013194"/>
              <a:gd name="connsiteY7" fmla="*/ 3 h 1511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013194" h="1511304">
                <a:moveTo>
                  <a:pt x="4545473" y="0"/>
                </a:moveTo>
                <a:lnTo>
                  <a:pt x="6013194" y="0"/>
                </a:lnTo>
                <a:lnTo>
                  <a:pt x="6013194" y="1508760"/>
                </a:lnTo>
                <a:lnTo>
                  <a:pt x="4545474" y="1508760"/>
                </a:lnTo>
                <a:lnTo>
                  <a:pt x="4545474" y="1511304"/>
                </a:lnTo>
                <a:lnTo>
                  <a:pt x="0" y="1511304"/>
                </a:lnTo>
                <a:lnTo>
                  <a:pt x="697617" y="3"/>
                </a:lnTo>
                <a:lnTo>
                  <a:pt x="4545473" y="3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39F9E0C-3F70-433C-A5EE-206F87C46C70}"/>
              </a:ext>
            </a:extLst>
          </p:cNvPr>
          <p:cNvSpPr txBox="1"/>
          <p:nvPr/>
        </p:nvSpPr>
        <p:spPr>
          <a:xfrm>
            <a:off x="295425" y="269554"/>
            <a:ext cx="5340605" cy="11461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b="1" kern="1200" dirty="0">
                <a:solidFill>
                  <a:schemeClr val="tx1"/>
                </a:solidFill>
                <a:ea typeface="+mj-ea"/>
                <a:cs typeface="+mj-cs"/>
              </a:rPr>
              <a:t>WHAT IS </a:t>
            </a:r>
            <a:r>
              <a:rPr lang="en-US" sz="3400" b="1" dirty="0">
                <a:ea typeface="+mj-ea"/>
                <a:cs typeface="+mj-cs"/>
              </a:rPr>
              <a:t>ENTREPRENEURIAL THINKING</a:t>
            </a:r>
            <a:endParaRPr lang="en-US" sz="3400" b="1" kern="1200" dirty="0">
              <a:solidFill>
                <a:schemeClr val="tx1"/>
              </a:solidFill>
              <a:ea typeface="+mj-ea"/>
              <a:cs typeface="+mj-cs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D164B57-984F-42DC-AAEA-9295230101C9}"/>
              </a:ext>
            </a:extLst>
          </p:cNvPr>
          <p:cNvSpPr txBox="1"/>
          <p:nvPr/>
        </p:nvSpPr>
        <p:spPr>
          <a:xfrm>
            <a:off x="191091" y="2194193"/>
            <a:ext cx="3603171" cy="484319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57150">
              <a:lnSpc>
                <a:spcPct val="90000"/>
              </a:lnSpc>
              <a:spcAft>
                <a:spcPts val="600"/>
              </a:spcAft>
            </a:pPr>
            <a:endParaRPr lang="en-US" sz="2400" dirty="0">
              <a:solidFill>
                <a:schemeClr val="bg1"/>
              </a:solidFill>
            </a:endParaRPr>
          </a:p>
          <a:p>
            <a:pPr marL="40005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Recognizing opportunities in a market place</a:t>
            </a:r>
          </a:p>
          <a:p>
            <a:pPr marL="40005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Having the ability to understand when and how to </a:t>
            </a:r>
            <a:r>
              <a:rPr lang="en-GB" sz="2000" dirty="0" err="1">
                <a:solidFill>
                  <a:schemeClr val="bg1"/>
                </a:solidFill>
              </a:rPr>
              <a:t>captalize</a:t>
            </a:r>
            <a:r>
              <a:rPr lang="en-GB" sz="2000" dirty="0">
                <a:solidFill>
                  <a:schemeClr val="bg1"/>
                </a:solidFill>
              </a:rPr>
              <a:t> the opportunities. </a:t>
            </a:r>
          </a:p>
          <a:p>
            <a:pPr marL="40005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It is a trait that is cultivated over time, not inherited.</a:t>
            </a:r>
          </a:p>
          <a:p>
            <a:pPr marL="40005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Goals, strategies, values incorporated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300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300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300" dirty="0">
                <a:solidFill>
                  <a:schemeClr val="bg1"/>
                </a:solidFill>
              </a:rPr>
              <a:t>(Shukla, 2009)</a:t>
            </a:r>
          </a:p>
        </p:txBody>
      </p:sp>
      <p:pic>
        <p:nvPicPr>
          <p:cNvPr id="3" name="Picture 2" descr="A close up of text on a white background&#10;&#10;Description generated with very high confidence">
            <a:extLst>
              <a:ext uri="{FF2B5EF4-FFF2-40B4-BE49-F238E27FC236}">
                <a16:creationId xmlns:a16="http://schemas.microsoft.com/office/drawing/2014/main" id="{0F97B934-04EF-486A-BDEF-E39B74B069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9950" y="2131219"/>
            <a:ext cx="3057525" cy="42862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6296312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toy&#10;&#10;Description generated with high confidence">
            <a:extLst>
              <a:ext uri="{FF2B5EF4-FFF2-40B4-BE49-F238E27FC236}">
                <a16:creationId xmlns:a16="http://schemas.microsoft.com/office/drawing/2014/main" id="{B578426B-E2D9-409E-8680-BA4ECC8A447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443" r="5002"/>
          <a:stretch/>
        </p:blipFill>
        <p:spPr>
          <a:xfrm>
            <a:off x="20" y="160350"/>
            <a:ext cx="12191980" cy="6857990"/>
          </a:xfrm>
          <a:prstGeom prst="rect">
            <a:avLst/>
          </a:prstGeom>
        </p:spPr>
      </p:pic>
      <p:sp>
        <p:nvSpPr>
          <p:cNvPr id="35" name="Rectangle 12">
            <a:extLst>
              <a:ext uri="{FF2B5EF4-FFF2-40B4-BE49-F238E27FC236}">
                <a16:creationId xmlns:a16="http://schemas.microsoft.com/office/drawing/2014/main" id="{724CD679-7405-4CD3-A92A-9469F279A59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6"/>
            <a:ext cx="5735590" cy="5896743"/>
          </a:xfrm>
          <a:prstGeom prst="rect">
            <a:avLst/>
          </a:prstGeom>
          <a:solidFill>
            <a:schemeClr val="bg1">
              <a:alpha val="90000"/>
            </a:schemeClr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1F2E112-FF1F-4D9C-ABBF-1F7A4DB64A6A}"/>
              </a:ext>
            </a:extLst>
          </p:cNvPr>
          <p:cNvSpPr txBox="1"/>
          <p:nvPr/>
        </p:nvSpPr>
        <p:spPr>
          <a:xfrm>
            <a:off x="594046" y="453642"/>
            <a:ext cx="5221266" cy="13449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spc="-50" dirty="0">
                <a:ea typeface="+mj-ea"/>
                <a:cs typeface="+mj-cs"/>
              </a:rPr>
              <a:t>ENTERPRISE TROOPERS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500" b="1" spc="-50" dirty="0">
                <a:ea typeface="+mj-ea"/>
                <a:cs typeface="+mj-cs"/>
              </a:rPr>
              <a:t>OVERVIEW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FAA2C45-546B-41F2-A561-15696B96DE5C}"/>
              </a:ext>
            </a:extLst>
          </p:cNvPr>
          <p:cNvSpPr txBox="1"/>
          <p:nvPr/>
        </p:nvSpPr>
        <p:spPr>
          <a:xfrm>
            <a:off x="1034793" y="1931083"/>
            <a:ext cx="4339771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Part of BIG IDEAS WALES</a:t>
            </a:r>
          </a:p>
          <a:p>
            <a:endParaRPr lang="en-GB" dirty="0"/>
          </a:p>
          <a:p>
            <a:r>
              <a:rPr lang="en-GB" dirty="0"/>
              <a:t>National Competition</a:t>
            </a:r>
          </a:p>
          <a:p>
            <a:endParaRPr lang="en-GB" dirty="0"/>
          </a:p>
          <a:p>
            <a:r>
              <a:rPr lang="en-GB" dirty="0"/>
              <a:t>Enterprise Troopers are superheroes who symbolise entrepreneurial behaviour</a:t>
            </a:r>
          </a:p>
          <a:p>
            <a:endParaRPr lang="en-GB" dirty="0"/>
          </a:p>
          <a:p>
            <a:r>
              <a:rPr lang="en-GB" dirty="0"/>
              <a:t>ACRO Skills</a:t>
            </a:r>
          </a:p>
          <a:p>
            <a:endParaRPr lang="en-GB" dirty="0"/>
          </a:p>
          <a:p>
            <a:r>
              <a:rPr lang="en-GB" dirty="0"/>
              <a:t>There aim is to develop entrepreneurial skills in children from ages 5 – 14</a:t>
            </a:r>
          </a:p>
          <a:p>
            <a:endParaRPr lang="en-GB" dirty="0"/>
          </a:p>
          <a:p>
            <a:r>
              <a:rPr lang="en-GB" dirty="0"/>
              <a:t>Teams develop and implement business ideas’ and show case them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EB9C803-FF07-4A2F-93F2-BC8606E7F3BA}"/>
              </a:ext>
            </a:extLst>
          </p:cNvPr>
          <p:cNvSpPr txBox="1"/>
          <p:nvPr/>
        </p:nvSpPr>
        <p:spPr>
          <a:xfrm>
            <a:off x="182879" y="6536824"/>
            <a:ext cx="232117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 dirty="0"/>
              <a:t>(enterprise.com, 2016)</a:t>
            </a:r>
          </a:p>
        </p:txBody>
      </p:sp>
    </p:spTree>
    <p:extLst>
      <p:ext uri="{BB962C8B-B14F-4D97-AF65-F5344CB8AC3E}">
        <p14:creationId xmlns:p14="http://schemas.microsoft.com/office/powerpoint/2010/main" val="3803858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23AC064-BC96-4F32-8AE1-B2FD3875482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78068" y="4633546"/>
            <a:ext cx="11438793" cy="1844256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E7C77BC-7138-40B1-A15B-20F57A494629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9800" y="5738691"/>
            <a:ext cx="7772400" cy="0"/>
          </a:xfrm>
          <a:prstGeom prst="line">
            <a:avLst/>
          </a:prstGeom>
          <a:ln w="22225"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EC29C77A-1A68-4444-8635-96E4DD25CAA3}"/>
              </a:ext>
            </a:extLst>
          </p:cNvPr>
          <p:cNvSpPr txBox="1"/>
          <p:nvPr/>
        </p:nvSpPr>
        <p:spPr>
          <a:xfrm>
            <a:off x="527538" y="4756638"/>
            <a:ext cx="11139854" cy="93044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HOW DOES IT LINK WITH EDUCATION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02A92C5-8A56-4FD9-B0E6-9799BE7D5E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8068" y="203395"/>
            <a:ext cx="5717932" cy="404211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35A86B3-B012-4A10-88A3-462826334C0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2948" y="203395"/>
            <a:ext cx="5717932" cy="4042117"/>
          </a:xfrm>
          <a:prstGeom prst="rect">
            <a:avLst/>
          </a:prstGeom>
        </p:spPr>
      </p:pic>
      <p:pic>
        <p:nvPicPr>
          <p:cNvPr id="10" name="Picture 9" descr="A picture containing clipart&#10;&#10;Description generated with very high confidence">
            <a:extLst>
              <a:ext uri="{FF2B5EF4-FFF2-40B4-BE49-F238E27FC236}">
                <a16:creationId xmlns:a16="http://schemas.microsoft.com/office/drawing/2014/main" id="{928C9F32-D7B2-4942-A05D-E310F6C3ABE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282528">
            <a:off x="4360984" y="1365483"/>
            <a:ext cx="2841674" cy="20193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6354895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B630B15B-CFE8-4FE5-8F6E-666207C9457F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3024" y="253548"/>
            <a:ext cx="5851795" cy="6102802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B51AAA3-DDFE-48DE-AF38-BE32846EC4E1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2848" y="420017"/>
            <a:ext cx="5532146" cy="5769864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D45753A-FED5-401F-B715-E7111AF0C2E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142"/>
          <a:stretch/>
        </p:blipFill>
        <p:spPr>
          <a:xfrm>
            <a:off x="725707" y="740057"/>
            <a:ext cx="4886429" cy="5129784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5341D4B7-8A53-4C37-8E33-372EAB57763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42434" y="253548"/>
            <a:ext cx="5608934" cy="610280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F5D41A9-F7B5-47D7-BD7C-52914D72E7ED}"/>
              </a:ext>
            </a:extLst>
          </p:cNvPr>
          <p:cNvSpPr txBox="1"/>
          <p:nvPr/>
        </p:nvSpPr>
        <p:spPr>
          <a:xfrm>
            <a:off x="6342434" y="501650"/>
            <a:ext cx="5783143" cy="62692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4300" b="1" dirty="0"/>
              <a:t>THE ACRO MODEL</a:t>
            </a:r>
          </a:p>
          <a:p>
            <a:endParaRPr lang="en-GB" sz="2200" b="1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2200" dirty="0"/>
              <a:t>Foundation for learning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2200" dirty="0"/>
              <a:t>Introduced to focus on; attitudes, skills and behaviours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2200" dirty="0"/>
              <a:t>Meets the needs of business in 21</a:t>
            </a:r>
            <a:r>
              <a:rPr lang="en-GB" sz="2200" baseline="30000" dirty="0"/>
              <a:t>st</a:t>
            </a:r>
            <a:r>
              <a:rPr lang="en-GB" sz="2200" dirty="0"/>
              <a:t> century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2200" dirty="0"/>
              <a:t>Characteristics displayed by entrepreneurs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2200" dirty="0"/>
              <a:t>Considers every day attitudes, tasks and skills needed to be successful</a:t>
            </a:r>
          </a:p>
          <a:p>
            <a:endParaRPr lang="en-GB" sz="2200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2200" b="1" dirty="0"/>
              <a:t>Key dimensions: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2200" b="1" dirty="0"/>
              <a:t>A – ATTITUDE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2200" b="1" dirty="0"/>
              <a:t>C – CREATIVITY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2200" b="1" dirty="0"/>
              <a:t>R – RELATIONSHIPS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2200" b="1" dirty="0"/>
              <a:t>O - ORGANISATION</a:t>
            </a:r>
          </a:p>
          <a:p>
            <a:endParaRPr lang="en-GB" sz="2400" b="1" dirty="0"/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400" b="1" dirty="0">
              <a:latin typeface="+mj-lt"/>
              <a:ea typeface="+mj-ea"/>
              <a:cs typeface="+mj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A19670B-BBBC-433C-852B-841591C8FBED}"/>
              </a:ext>
            </a:extLst>
          </p:cNvPr>
          <p:cNvSpPr txBox="1"/>
          <p:nvPr/>
        </p:nvSpPr>
        <p:spPr>
          <a:xfrm>
            <a:off x="10086537" y="6051381"/>
            <a:ext cx="274362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 dirty="0"/>
              <a:t>(</a:t>
            </a:r>
            <a:r>
              <a:rPr lang="en-GB" sz="1200" i="1" dirty="0" err="1"/>
              <a:t>learning.gov.wales</a:t>
            </a:r>
            <a:r>
              <a:rPr lang="en-GB" sz="1200" i="1" dirty="0"/>
              <a:t>, 2012)</a:t>
            </a:r>
          </a:p>
        </p:txBody>
      </p:sp>
    </p:spTree>
    <p:extLst>
      <p:ext uri="{BB962C8B-B14F-4D97-AF65-F5344CB8AC3E}">
        <p14:creationId xmlns:p14="http://schemas.microsoft.com/office/powerpoint/2010/main" val="26733909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F5871B20-7FFE-4D5D-9B5D-BCB8FC95EC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24695" y="642989"/>
            <a:ext cx="3657688" cy="5242246"/>
          </a:xfrm>
          <a:prstGeom prst="rect">
            <a:avLst/>
          </a:prstGeom>
        </p:spPr>
      </p:pic>
      <p:sp>
        <p:nvSpPr>
          <p:cNvPr id="9" name="Freeform 3">
            <a:extLst>
              <a:ext uri="{FF2B5EF4-FFF2-40B4-BE49-F238E27FC236}">
                <a16:creationId xmlns:a16="http://schemas.microsoft.com/office/drawing/2014/main" id="{97FCB4AC-74E0-4CC3-95D6-E6158D6ECE7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79"/>
            <a:ext cx="9468701" cy="6858478"/>
          </a:xfrm>
          <a:custGeom>
            <a:avLst/>
            <a:gdLst>
              <a:gd name="connsiteX0" fmla="*/ 0 w 8078051"/>
              <a:gd name="connsiteY0" fmla="*/ 0 h 5829300"/>
              <a:gd name="connsiteX1" fmla="*/ 4453793 w 8078051"/>
              <a:gd name="connsiteY1" fmla="*/ 0 h 5829300"/>
              <a:gd name="connsiteX2" fmla="*/ 5363426 w 8078051"/>
              <a:gd name="connsiteY2" fmla="*/ 0 h 5829300"/>
              <a:gd name="connsiteX3" fmla="*/ 5368184 w 8078051"/>
              <a:gd name="connsiteY3" fmla="*/ 0 h 5829300"/>
              <a:gd name="connsiteX4" fmla="*/ 8078051 w 8078051"/>
              <a:gd name="connsiteY4" fmla="*/ 5829300 h 5829300"/>
              <a:gd name="connsiteX5" fmla="*/ 1743926 w 8078051"/>
              <a:gd name="connsiteY5" fmla="*/ 5829300 h 5829300"/>
              <a:gd name="connsiteX6" fmla="*/ 1744148 w 8078051"/>
              <a:gd name="connsiteY6" fmla="*/ 5828822 h 5829300"/>
              <a:gd name="connsiteX7" fmla="*/ 0 w 8078051"/>
              <a:gd name="connsiteY7" fmla="*/ 5828822 h 5829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1" h="5829300">
                <a:moveTo>
                  <a:pt x="0" y="0"/>
                </a:moveTo>
                <a:lnTo>
                  <a:pt x="4453793" y="0"/>
                </a:lnTo>
                <a:lnTo>
                  <a:pt x="5363426" y="0"/>
                </a:lnTo>
                <a:lnTo>
                  <a:pt x="5368184" y="0"/>
                </a:lnTo>
                <a:lnTo>
                  <a:pt x="8078051" y="5829300"/>
                </a:lnTo>
                <a:lnTo>
                  <a:pt x="1743926" y="5829300"/>
                </a:lnTo>
                <a:lnTo>
                  <a:pt x="1744148" y="5828822"/>
                </a:lnTo>
                <a:lnTo>
                  <a:pt x="0" y="5828822"/>
                </a:lnTo>
                <a:close/>
              </a:path>
            </a:pathLst>
          </a:custGeom>
          <a:solidFill>
            <a:schemeClr val="tx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4">
            <a:extLst>
              <a:ext uri="{FF2B5EF4-FFF2-40B4-BE49-F238E27FC236}">
                <a16:creationId xmlns:a16="http://schemas.microsoft.com/office/drawing/2014/main" id="{5C4527E1-0008-421A-B31C-AEA4C2A6A7A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479"/>
            <a:ext cx="8078052" cy="6858478"/>
          </a:xfrm>
          <a:custGeom>
            <a:avLst/>
            <a:gdLst>
              <a:gd name="connsiteX0" fmla="*/ 0 w 8078052"/>
              <a:gd name="connsiteY0" fmla="*/ 0 h 6858478"/>
              <a:gd name="connsiteX1" fmla="*/ 3829872 w 8078052"/>
              <a:gd name="connsiteY1" fmla="*/ 0 h 6858478"/>
              <a:gd name="connsiteX2" fmla="*/ 4896100 w 8078052"/>
              <a:gd name="connsiteY2" fmla="*/ 0 h 6858478"/>
              <a:gd name="connsiteX3" fmla="*/ 4901677 w 8078052"/>
              <a:gd name="connsiteY3" fmla="*/ 0 h 6858478"/>
              <a:gd name="connsiteX4" fmla="*/ 8078052 w 8078052"/>
              <a:gd name="connsiteY4" fmla="*/ 6858478 h 6858478"/>
              <a:gd name="connsiteX5" fmla="*/ 653497 w 8078052"/>
              <a:gd name="connsiteY5" fmla="*/ 6858478 h 6858478"/>
              <a:gd name="connsiteX6" fmla="*/ 653757 w 8078052"/>
              <a:gd name="connsiteY6" fmla="*/ 6857916 h 6858478"/>
              <a:gd name="connsiteX7" fmla="*/ 0 w 8078052"/>
              <a:gd name="connsiteY7" fmla="*/ 6857916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2" h="6858478">
                <a:moveTo>
                  <a:pt x="0" y="0"/>
                </a:moveTo>
                <a:lnTo>
                  <a:pt x="3829872" y="0"/>
                </a:lnTo>
                <a:lnTo>
                  <a:pt x="4896100" y="0"/>
                </a:lnTo>
                <a:lnTo>
                  <a:pt x="4901677" y="0"/>
                </a:lnTo>
                <a:lnTo>
                  <a:pt x="8078052" y="6858478"/>
                </a:lnTo>
                <a:lnTo>
                  <a:pt x="653497" y="6858478"/>
                </a:lnTo>
                <a:lnTo>
                  <a:pt x="653757" y="6857916"/>
                </a:lnTo>
                <a:lnTo>
                  <a:pt x="0" y="6857916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FFD4611-8FE4-429F-B57A-51B4F3CFD6AB}"/>
              </a:ext>
            </a:extLst>
          </p:cNvPr>
          <p:cNvSpPr txBox="1"/>
          <p:nvPr/>
        </p:nvSpPr>
        <p:spPr>
          <a:xfrm>
            <a:off x="317397" y="424303"/>
            <a:ext cx="4948428" cy="6281297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47500" lnSpcReduction="200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400" b="1" kern="1200" dirty="0">
                <a:solidFill>
                  <a:schemeClr val="bg1"/>
                </a:solidFill>
                <a:ea typeface="+mj-ea"/>
                <a:cs typeface="+mj-cs"/>
              </a:rPr>
              <a:t>ATTITUDE – AMY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400" b="1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5400" dirty="0">
                <a:solidFill>
                  <a:schemeClr val="bg1"/>
                </a:solidFill>
              </a:rPr>
              <a:t>This dimension expresses that having the right attitude is key.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5400" dirty="0">
                <a:solidFill>
                  <a:schemeClr val="bg1"/>
                </a:solidFill>
              </a:rPr>
              <a:t> 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5400" dirty="0">
                <a:solidFill>
                  <a:schemeClr val="bg1"/>
                </a:solidFill>
              </a:rPr>
              <a:t>Entrepreneurial skills developed:</a:t>
            </a:r>
          </a:p>
          <a:p>
            <a:pPr marL="685800" indent="-6858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5400" dirty="0">
                <a:solidFill>
                  <a:schemeClr val="bg1"/>
                </a:solidFill>
              </a:rPr>
              <a:t>Self knowledge</a:t>
            </a:r>
          </a:p>
          <a:p>
            <a:pPr marL="685800" indent="-6858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5400" dirty="0">
                <a:solidFill>
                  <a:schemeClr val="bg1"/>
                </a:solidFill>
              </a:rPr>
              <a:t>Belief</a:t>
            </a:r>
          </a:p>
          <a:p>
            <a:pPr marL="685800" indent="-6858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5400" dirty="0">
                <a:solidFill>
                  <a:schemeClr val="bg1"/>
                </a:solidFill>
              </a:rPr>
              <a:t>Motivation</a:t>
            </a:r>
          </a:p>
          <a:p>
            <a:pPr marL="685800" indent="-6858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5400" dirty="0">
                <a:solidFill>
                  <a:schemeClr val="bg1"/>
                </a:solidFill>
              </a:rPr>
              <a:t>Aspiration</a:t>
            </a:r>
          </a:p>
          <a:p>
            <a:pPr marL="685800" indent="-6858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5400" dirty="0">
                <a:solidFill>
                  <a:schemeClr val="bg1"/>
                </a:solidFill>
              </a:rPr>
              <a:t>Persistence</a:t>
            </a:r>
          </a:p>
          <a:p>
            <a:pPr marL="685800" indent="-6858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5400" dirty="0">
                <a:solidFill>
                  <a:schemeClr val="bg1"/>
                </a:solidFill>
              </a:rPr>
              <a:t>Competitiveness</a:t>
            </a:r>
          </a:p>
          <a:p>
            <a:pPr marL="685800" indent="-6858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5400" dirty="0">
                <a:solidFill>
                  <a:schemeClr val="bg1"/>
                </a:solidFill>
              </a:rPr>
              <a:t>Determination</a:t>
            </a:r>
          </a:p>
          <a:p>
            <a:pPr marL="685800" indent="-6858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5400" dirty="0">
                <a:solidFill>
                  <a:schemeClr val="bg1"/>
                </a:solidFill>
              </a:rPr>
              <a:t>Self-confidence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GB" sz="5400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5400" dirty="0">
                <a:solidFill>
                  <a:schemeClr val="bg1"/>
                </a:solidFill>
              </a:rPr>
              <a:t>‘You can do anything if you work hard enough!’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400" b="1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  <a:p>
            <a:pPr marL="685800" indent="-6858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5400" b="1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8865848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1C887B36-5DB4-4362-AB42-A9E78EF6547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142" y="640081"/>
            <a:ext cx="3889479" cy="5574452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FD0BDF9-39ED-4D73-AEFC-58E7F375DAF9}"/>
              </a:ext>
            </a:extLst>
          </p:cNvPr>
          <p:cNvSpPr txBox="1"/>
          <p:nvPr/>
        </p:nvSpPr>
        <p:spPr>
          <a:xfrm>
            <a:off x="5221078" y="294036"/>
            <a:ext cx="6611533" cy="626654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kern="1200" dirty="0">
                <a:solidFill>
                  <a:schemeClr val="tx1"/>
                </a:solidFill>
                <a:ea typeface="+mj-ea"/>
                <a:cs typeface="+mj-cs"/>
              </a:rPr>
              <a:t>CREATIVITY – </a:t>
            </a:r>
            <a:r>
              <a:rPr lang="en-US" sz="4000" b="1" kern="1200" dirty="0">
                <a:solidFill>
                  <a:schemeClr val="tx1"/>
                </a:solidFill>
                <a:ea typeface="+mj-ea"/>
                <a:cs typeface="+mj-cs"/>
              </a:rPr>
              <a:t>CALLUM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400" b="1" kern="1200" dirty="0">
              <a:solidFill>
                <a:schemeClr val="tx1"/>
              </a:solidFill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400" kern="1200" dirty="0">
                <a:solidFill>
                  <a:schemeClr val="tx1"/>
                </a:solidFill>
                <a:ea typeface="+mj-ea"/>
                <a:cs typeface="+mj-cs"/>
              </a:rPr>
              <a:t>This dimension highlight the acquired ability to get creative and produce fresh ideas.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400" dirty="0"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400" kern="1200" dirty="0">
                <a:solidFill>
                  <a:schemeClr val="tx1"/>
                </a:solidFill>
                <a:ea typeface="+mj-ea"/>
                <a:cs typeface="+mj-cs"/>
              </a:rPr>
              <a:t>Entrepreneurial skills developed:</a:t>
            </a:r>
          </a:p>
          <a:p>
            <a:pPr marL="342900" indent="-3429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ea typeface="+mj-ea"/>
              <a:cs typeface="+mj-cs"/>
            </a:endParaRPr>
          </a:p>
          <a:p>
            <a:pPr marL="342900" indent="-3429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kern="1200" dirty="0">
                <a:solidFill>
                  <a:schemeClr val="tx1"/>
                </a:solidFill>
                <a:ea typeface="+mj-ea"/>
                <a:cs typeface="+mj-cs"/>
              </a:rPr>
              <a:t>Problem solving</a:t>
            </a:r>
          </a:p>
          <a:p>
            <a:pPr marL="342900" indent="-3429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kern="1200" dirty="0">
                <a:solidFill>
                  <a:schemeClr val="tx1"/>
                </a:solidFill>
                <a:ea typeface="+mj-ea"/>
                <a:cs typeface="+mj-cs"/>
              </a:rPr>
              <a:t>Innovation</a:t>
            </a:r>
          </a:p>
          <a:p>
            <a:pPr marL="342900" indent="-3429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ea typeface="+mj-ea"/>
                <a:cs typeface="+mj-cs"/>
              </a:rPr>
              <a:t>Resourcefulness</a:t>
            </a:r>
          </a:p>
          <a:p>
            <a:pPr marL="342900" indent="-3429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ea typeface="+mj-ea"/>
                <a:cs typeface="+mj-cs"/>
              </a:rPr>
              <a:t>Creating and </a:t>
            </a:r>
            <a:r>
              <a:rPr lang="en-US" sz="2400" dirty="0" err="1">
                <a:ea typeface="+mj-ea"/>
                <a:cs typeface="+mj-cs"/>
              </a:rPr>
              <a:t>recognising</a:t>
            </a:r>
            <a:r>
              <a:rPr lang="en-US" sz="2400" dirty="0">
                <a:ea typeface="+mj-ea"/>
                <a:cs typeface="+mj-cs"/>
              </a:rPr>
              <a:t> opportunity</a:t>
            </a:r>
          </a:p>
          <a:p>
            <a:pPr marL="342900" indent="-3429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ea typeface="+mj-ea"/>
              <a:cs typeface="+mj-cs"/>
            </a:endParaRPr>
          </a:p>
          <a:p>
            <a:pPr marL="342900" indent="-3429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kern="1200" dirty="0">
              <a:solidFill>
                <a:schemeClr val="tx1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5574631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generated with high confidence">
            <a:extLst>
              <a:ext uri="{FF2B5EF4-FFF2-40B4-BE49-F238E27FC236}">
                <a16:creationId xmlns:a16="http://schemas.microsoft.com/office/drawing/2014/main" id="{5B95D263-967A-4173-9D25-BC6343EF32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24695" y="642989"/>
            <a:ext cx="3657688" cy="5242246"/>
          </a:xfrm>
          <a:prstGeom prst="rect">
            <a:avLst/>
          </a:prstGeom>
        </p:spPr>
      </p:pic>
      <p:sp>
        <p:nvSpPr>
          <p:cNvPr id="9" name="Freeform 3">
            <a:extLst>
              <a:ext uri="{FF2B5EF4-FFF2-40B4-BE49-F238E27FC236}">
                <a16:creationId xmlns:a16="http://schemas.microsoft.com/office/drawing/2014/main" id="{97FCB4AC-74E0-4CC3-95D6-E6158D6ECE7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79"/>
            <a:ext cx="9468701" cy="6858478"/>
          </a:xfrm>
          <a:custGeom>
            <a:avLst/>
            <a:gdLst>
              <a:gd name="connsiteX0" fmla="*/ 0 w 8078051"/>
              <a:gd name="connsiteY0" fmla="*/ 0 h 5829300"/>
              <a:gd name="connsiteX1" fmla="*/ 4453793 w 8078051"/>
              <a:gd name="connsiteY1" fmla="*/ 0 h 5829300"/>
              <a:gd name="connsiteX2" fmla="*/ 5363426 w 8078051"/>
              <a:gd name="connsiteY2" fmla="*/ 0 h 5829300"/>
              <a:gd name="connsiteX3" fmla="*/ 5368184 w 8078051"/>
              <a:gd name="connsiteY3" fmla="*/ 0 h 5829300"/>
              <a:gd name="connsiteX4" fmla="*/ 8078051 w 8078051"/>
              <a:gd name="connsiteY4" fmla="*/ 5829300 h 5829300"/>
              <a:gd name="connsiteX5" fmla="*/ 1743926 w 8078051"/>
              <a:gd name="connsiteY5" fmla="*/ 5829300 h 5829300"/>
              <a:gd name="connsiteX6" fmla="*/ 1744148 w 8078051"/>
              <a:gd name="connsiteY6" fmla="*/ 5828822 h 5829300"/>
              <a:gd name="connsiteX7" fmla="*/ 0 w 8078051"/>
              <a:gd name="connsiteY7" fmla="*/ 5828822 h 5829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1" h="5829300">
                <a:moveTo>
                  <a:pt x="0" y="0"/>
                </a:moveTo>
                <a:lnTo>
                  <a:pt x="4453793" y="0"/>
                </a:lnTo>
                <a:lnTo>
                  <a:pt x="5363426" y="0"/>
                </a:lnTo>
                <a:lnTo>
                  <a:pt x="5368184" y="0"/>
                </a:lnTo>
                <a:lnTo>
                  <a:pt x="8078051" y="5829300"/>
                </a:lnTo>
                <a:lnTo>
                  <a:pt x="1743926" y="5829300"/>
                </a:lnTo>
                <a:lnTo>
                  <a:pt x="1744148" y="5828822"/>
                </a:lnTo>
                <a:lnTo>
                  <a:pt x="0" y="5828822"/>
                </a:lnTo>
                <a:close/>
              </a:path>
            </a:pathLst>
          </a:custGeom>
          <a:solidFill>
            <a:schemeClr val="tx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4">
            <a:extLst>
              <a:ext uri="{FF2B5EF4-FFF2-40B4-BE49-F238E27FC236}">
                <a16:creationId xmlns:a16="http://schemas.microsoft.com/office/drawing/2014/main" id="{5C4527E1-0008-421A-B31C-AEA4C2A6A7A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479"/>
            <a:ext cx="8078052" cy="6858478"/>
          </a:xfrm>
          <a:custGeom>
            <a:avLst/>
            <a:gdLst>
              <a:gd name="connsiteX0" fmla="*/ 0 w 8078052"/>
              <a:gd name="connsiteY0" fmla="*/ 0 h 6858478"/>
              <a:gd name="connsiteX1" fmla="*/ 3829872 w 8078052"/>
              <a:gd name="connsiteY1" fmla="*/ 0 h 6858478"/>
              <a:gd name="connsiteX2" fmla="*/ 4896100 w 8078052"/>
              <a:gd name="connsiteY2" fmla="*/ 0 h 6858478"/>
              <a:gd name="connsiteX3" fmla="*/ 4901677 w 8078052"/>
              <a:gd name="connsiteY3" fmla="*/ 0 h 6858478"/>
              <a:gd name="connsiteX4" fmla="*/ 8078052 w 8078052"/>
              <a:gd name="connsiteY4" fmla="*/ 6858478 h 6858478"/>
              <a:gd name="connsiteX5" fmla="*/ 653497 w 8078052"/>
              <a:gd name="connsiteY5" fmla="*/ 6858478 h 6858478"/>
              <a:gd name="connsiteX6" fmla="*/ 653757 w 8078052"/>
              <a:gd name="connsiteY6" fmla="*/ 6857916 h 6858478"/>
              <a:gd name="connsiteX7" fmla="*/ 0 w 8078052"/>
              <a:gd name="connsiteY7" fmla="*/ 6857916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2" h="6858478">
                <a:moveTo>
                  <a:pt x="0" y="0"/>
                </a:moveTo>
                <a:lnTo>
                  <a:pt x="3829872" y="0"/>
                </a:lnTo>
                <a:lnTo>
                  <a:pt x="4896100" y="0"/>
                </a:lnTo>
                <a:lnTo>
                  <a:pt x="4901677" y="0"/>
                </a:lnTo>
                <a:lnTo>
                  <a:pt x="8078052" y="6858478"/>
                </a:lnTo>
                <a:lnTo>
                  <a:pt x="653497" y="6858478"/>
                </a:lnTo>
                <a:lnTo>
                  <a:pt x="653757" y="6857916"/>
                </a:lnTo>
                <a:lnTo>
                  <a:pt x="0" y="6857916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5A86EB6-DB91-43DF-990E-E19B068556BE}"/>
              </a:ext>
            </a:extLst>
          </p:cNvPr>
          <p:cNvSpPr txBox="1"/>
          <p:nvPr/>
        </p:nvSpPr>
        <p:spPr>
          <a:xfrm>
            <a:off x="181641" y="228650"/>
            <a:ext cx="4695160" cy="6360835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 dirty="0">
                <a:solidFill>
                  <a:schemeClr val="bg1"/>
                </a:solidFill>
                <a:ea typeface="+mj-ea"/>
                <a:cs typeface="+mj-cs"/>
              </a:rPr>
              <a:t>RELATIONSHIPS – RHIAN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 b="1" dirty="0">
              <a:solidFill>
                <a:schemeClr val="bg1"/>
              </a:solidFill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400" kern="1200" dirty="0">
                <a:solidFill>
                  <a:schemeClr val="bg1"/>
                </a:solidFill>
                <a:ea typeface="+mj-ea"/>
                <a:cs typeface="+mj-cs"/>
              </a:rPr>
              <a:t>This dimension is all about people and communication.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400" dirty="0">
              <a:solidFill>
                <a:schemeClr val="bg1"/>
              </a:solidFill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400" kern="1200" dirty="0">
                <a:solidFill>
                  <a:schemeClr val="bg1"/>
                </a:solidFill>
                <a:ea typeface="+mj-ea"/>
                <a:cs typeface="+mj-cs"/>
              </a:rPr>
              <a:t>Entrepreneurial skills developed: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400" dirty="0">
              <a:solidFill>
                <a:schemeClr val="bg1"/>
              </a:solidFill>
              <a:ea typeface="+mj-ea"/>
              <a:cs typeface="+mj-cs"/>
            </a:endParaRPr>
          </a:p>
          <a:p>
            <a:pPr marL="342900" indent="-3429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kern="1200" dirty="0">
                <a:solidFill>
                  <a:schemeClr val="bg1"/>
                </a:solidFill>
                <a:ea typeface="+mj-ea"/>
                <a:cs typeface="+mj-cs"/>
              </a:rPr>
              <a:t>Working with others (Teamwork)</a:t>
            </a:r>
          </a:p>
          <a:p>
            <a:pPr marL="342900" indent="-3429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  <a:ea typeface="+mj-ea"/>
                <a:cs typeface="+mj-cs"/>
              </a:rPr>
              <a:t>Negotiation</a:t>
            </a:r>
          </a:p>
          <a:p>
            <a:pPr marL="342900" indent="-3429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kern="1200" dirty="0">
                <a:solidFill>
                  <a:schemeClr val="bg1"/>
                </a:solidFill>
                <a:ea typeface="+mj-ea"/>
                <a:cs typeface="+mj-cs"/>
              </a:rPr>
              <a:t>Communica</a:t>
            </a:r>
            <a:r>
              <a:rPr lang="en-US" sz="2400" dirty="0">
                <a:solidFill>
                  <a:schemeClr val="bg1"/>
                </a:solidFill>
                <a:ea typeface="+mj-ea"/>
                <a:cs typeface="+mj-cs"/>
              </a:rPr>
              <a:t>tion</a:t>
            </a:r>
          </a:p>
          <a:p>
            <a:pPr marL="342900" indent="-3429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  <a:ea typeface="+mj-ea"/>
                <a:cs typeface="+mj-cs"/>
              </a:rPr>
              <a:t>Manage a variety of situations</a:t>
            </a:r>
          </a:p>
          <a:p>
            <a:pPr marL="342900" indent="-3429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kern="1200" dirty="0">
                <a:solidFill>
                  <a:schemeClr val="bg1"/>
                </a:solidFill>
                <a:ea typeface="+mj-ea"/>
                <a:cs typeface="+mj-cs"/>
              </a:rPr>
              <a:t>Persuasion</a:t>
            </a:r>
            <a:r>
              <a:rPr lang="en-US" sz="2400" dirty="0">
                <a:solidFill>
                  <a:schemeClr val="bg1"/>
                </a:solidFill>
                <a:ea typeface="+mj-ea"/>
                <a:cs typeface="+mj-cs"/>
              </a:rPr>
              <a:t>/influence</a:t>
            </a:r>
          </a:p>
          <a:p>
            <a:pPr marL="342900" indent="-3429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kern="1200" dirty="0">
                <a:solidFill>
                  <a:schemeClr val="bg1"/>
                </a:solidFill>
                <a:ea typeface="+mj-ea"/>
                <a:cs typeface="+mj-cs"/>
              </a:rPr>
              <a:t>Trust</a:t>
            </a:r>
          </a:p>
          <a:p>
            <a:pPr marL="342900" indent="-3429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  <a:ea typeface="+mj-ea"/>
                <a:cs typeface="+mj-cs"/>
              </a:rPr>
              <a:t>Express ideas/views/opinions</a:t>
            </a:r>
            <a:endParaRPr lang="en-US" sz="2400" kern="1200" dirty="0">
              <a:solidFill>
                <a:schemeClr val="bg1"/>
              </a:solidFill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 b="1" dirty="0">
              <a:solidFill>
                <a:schemeClr val="bg1"/>
              </a:solidFill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 b="1" kern="1200" dirty="0">
              <a:solidFill>
                <a:schemeClr val="bg1"/>
              </a:solidFill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 b="1" dirty="0">
              <a:solidFill>
                <a:schemeClr val="bg1"/>
              </a:solidFill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 b="1" kern="1200" dirty="0">
              <a:solidFill>
                <a:schemeClr val="bg1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5741272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6BB90B42-2925-4E37-AAF5-3ED10E7CEF1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142" y="640081"/>
            <a:ext cx="3889479" cy="5574452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FA682E1-C8F2-4B83-B0D3-CA04F8EDD588}"/>
              </a:ext>
            </a:extLst>
          </p:cNvPr>
          <p:cNvSpPr txBox="1"/>
          <p:nvPr/>
        </p:nvSpPr>
        <p:spPr>
          <a:xfrm>
            <a:off x="5035982" y="907143"/>
            <a:ext cx="6611533" cy="595085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300" b="1" kern="1200" dirty="0">
                <a:solidFill>
                  <a:schemeClr val="tx1"/>
                </a:solidFill>
                <a:ea typeface="+mj-ea"/>
                <a:cs typeface="+mj-cs"/>
              </a:rPr>
              <a:t>ORGANISATION – OWAIN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4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600" kern="1200" dirty="0">
                <a:solidFill>
                  <a:schemeClr val="tx1"/>
                </a:solidFill>
                <a:ea typeface="+mj-ea"/>
                <a:cs typeface="+mj-cs"/>
              </a:rPr>
              <a:t>A key dimension is to ensure you’re an </a:t>
            </a:r>
            <a:r>
              <a:rPr lang="en-US" sz="2600" kern="1200" dirty="0" err="1">
                <a:solidFill>
                  <a:schemeClr val="tx1"/>
                </a:solidFill>
                <a:ea typeface="+mj-ea"/>
                <a:cs typeface="+mj-cs"/>
              </a:rPr>
              <a:t>organised</a:t>
            </a:r>
            <a:r>
              <a:rPr lang="en-US" sz="2600" kern="1200" dirty="0">
                <a:solidFill>
                  <a:schemeClr val="tx1"/>
                </a:solidFill>
                <a:ea typeface="+mj-ea"/>
                <a:cs typeface="+mj-cs"/>
              </a:rPr>
              <a:t> entrepreneur.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600" dirty="0"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600" dirty="0">
                <a:ea typeface="+mj-ea"/>
                <a:cs typeface="+mj-cs"/>
              </a:rPr>
              <a:t>Entrepreneurial skills developed: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600" dirty="0">
              <a:ea typeface="+mj-ea"/>
              <a:cs typeface="+mj-cs"/>
            </a:endParaRPr>
          </a:p>
          <a:p>
            <a:pPr marL="800100" lvl="1" indent="-3429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dirty="0">
                <a:ea typeface="+mj-ea"/>
                <a:cs typeface="+mj-cs"/>
              </a:rPr>
              <a:t>Planning</a:t>
            </a:r>
          </a:p>
          <a:p>
            <a:pPr marL="800100" lvl="1" indent="-3429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dirty="0">
                <a:ea typeface="+mj-ea"/>
                <a:cs typeface="+mj-cs"/>
              </a:rPr>
              <a:t>Decision making</a:t>
            </a:r>
          </a:p>
          <a:p>
            <a:pPr marL="800100" lvl="1" indent="-3429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dirty="0">
                <a:ea typeface="+mj-ea"/>
                <a:cs typeface="+mj-cs"/>
              </a:rPr>
              <a:t>Risk taker &amp; managing risk </a:t>
            </a:r>
          </a:p>
          <a:p>
            <a:pPr marL="800100" lvl="1" indent="-3429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dirty="0">
                <a:ea typeface="+mj-ea"/>
                <a:cs typeface="+mj-cs"/>
              </a:rPr>
              <a:t>Vision</a:t>
            </a:r>
          </a:p>
          <a:p>
            <a:pPr marL="800100" lvl="1" indent="-3429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dirty="0">
                <a:ea typeface="+mj-ea"/>
                <a:cs typeface="+mj-cs"/>
              </a:rPr>
              <a:t>Setting objectives</a:t>
            </a:r>
          </a:p>
          <a:p>
            <a:pPr marL="800100" lvl="1" indent="-3429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dirty="0">
                <a:ea typeface="+mj-ea"/>
                <a:cs typeface="+mj-cs"/>
              </a:rPr>
              <a:t>Researcher</a:t>
            </a:r>
          </a:p>
          <a:p>
            <a:pPr marL="800100" lvl="1" indent="-3429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dirty="0">
                <a:ea typeface="+mj-ea"/>
                <a:cs typeface="+mj-cs"/>
              </a:rPr>
              <a:t>Knowledgeable on subject</a:t>
            </a:r>
          </a:p>
          <a:p>
            <a:pPr marL="800100" lvl="1" indent="-3429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dirty="0">
                <a:ea typeface="+mj-ea"/>
                <a:cs typeface="+mj-cs"/>
              </a:rPr>
              <a:t>Managing people/resources</a:t>
            </a:r>
          </a:p>
          <a:p>
            <a:pPr marL="800100" lvl="1" indent="-3429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ea typeface="+mj-ea"/>
              <a:cs typeface="+mj-cs"/>
            </a:endParaRPr>
          </a:p>
          <a:p>
            <a:pPr marL="800100" lvl="1" indent="-3429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4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9270560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F30D8DE1-3BE5-4570-8842-ABC39F4DE878}"/>
              </a:ext>
            </a:extLst>
          </p:cNvPr>
          <p:cNvSpPr txBox="1"/>
          <p:nvPr/>
        </p:nvSpPr>
        <p:spPr>
          <a:xfrm>
            <a:off x="235274" y="207342"/>
            <a:ext cx="4027237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/>
              <a:t>FOUNDATION PHASE</a:t>
            </a:r>
          </a:p>
          <a:p>
            <a:endParaRPr lang="en-GB" sz="2000" b="1" u="sng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1400" dirty="0"/>
          </a:p>
          <a:p>
            <a:endParaRPr lang="en-GB" sz="14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000" dirty="0"/>
          </a:p>
          <a:p>
            <a:endParaRPr lang="en-GB" sz="20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6176BDF-AE2F-471B-8628-3D8C729EE88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52669"/>
            <a:ext cx="12192000" cy="181588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9DC4BDE-E396-4684-BDBB-4B34AB8BC466}"/>
              </a:ext>
            </a:extLst>
          </p:cNvPr>
          <p:cNvSpPr txBox="1"/>
          <p:nvPr/>
        </p:nvSpPr>
        <p:spPr>
          <a:xfrm>
            <a:off x="236805" y="1088927"/>
            <a:ext cx="254625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/>
              <a:t>KEY STAGE 2</a:t>
            </a:r>
          </a:p>
          <a:p>
            <a:endParaRPr lang="en-GB" sz="3200" b="1" u="sng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24B0EE0-AA78-4B7B-A2BE-1105353524EF}"/>
              </a:ext>
            </a:extLst>
          </p:cNvPr>
          <p:cNvSpPr txBox="1"/>
          <p:nvPr/>
        </p:nvSpPr>
        <p:spPr>
          <a:xfrm>
            <a:off x="235274" y="1877128"/>
            <a:ext cx="4730621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/>
              <a:t>LNF: LITERACY AND NUMERACY FRAMEWORK</a:t>
            </a:r>
          </a:p>
          <a:p>
            <a:endParaRPr lang="en-GB" sz="2800" b="1" u="sng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0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F4A9641-C344-4B83-9CDE-14AEF84FE47B}"/>
              </a:ext>
            </a:extLst>
          </p:cNvPr>
          <p:cNvSpPr txBox="1"/>
          <p:nvPr/>
        </p:nvSpPr>
        <p:spPr>
          <a:xfrm>
            <a:off x="5509848" y="10394"/>
            <a:ext cx="6643826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Activity plans all combine together to develop entrepreneur behaviour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Brings the enterprise to life at all ages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Engaging in a fun and interactive way with enterprise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Activities allow problem solving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Adopt different roles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Provide ‘real life’ opportunity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Management/money handling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Numerical reasoning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Independence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Team work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Number/measuring/data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Oracy/reading/writing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Life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Digital competence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Creativity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2100FB05-DD50-4F14-9798-1E635F64350F}"/>
              </a:ext>
            </a:extLst>
          </p:cNvPr>
          <p:cNvCxnSpPr/>
          <p:nvPr/>
        </p:nvCxnSpPr>
        <p:spPr>
          <a:xfrm>
            <a:off x="4051495" y="717452"/>
            <a:ext cx="1420837" cy="534573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DF42CEA9-C524-4539-968D-687F27671836}"/>
              </a:ext>
            </a:extLst>
          </p:cNvPr>
          <p:cNvCxnSpPr>
            <a:cxnSpLocks/>
          </p:cNvCxnSpPr>
          <p:nvPr/>
        </p:nvCxnSpPr>
        <p:spPr>
          <a:xfrm flipV="1">
            <a:off x="4821343" y="2494327"/>
            <a:ext cx="633046" cy="254014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21031C38-F902-4082-8976-58938B4BBABF}"/>
              </a:ext>
            </a:extLst>
          </p:cNvPr>
          <p:cNvCxnSpPr>
            <a:cxnSpLocks/>
          </p:cNvCxnSpPr>
          <p:nvPr/>
        </p:nvCxnSpPr>
        <p:spPr>
          <a:xfrm flipV="1">
            <a:off x="4290646" y="3366788"/>
            <a:ext cx="1181686" cy="435524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290BA391-03D9-405E-884A-D412993C3386}"/>
              </a:ext>
            </a:extLst>
          </p:cNvPr>
          <p:cNvSpPr txBox="1"/>
          <p:nvPr/>
        </p:nvSpPr>
        <p:spPr>
          <a:xfrm>
            <a:off x="235274" y="3115708"/>
            <a:ext cx="391081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/>
              <a:t>SUCCESSFUL FUTURES LEGISLATION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AF3D96A0-5CE1-448B-9C5B-B74090EE950C}"/>
              </a:ext>
            </a:extLst>
          </p:cNvPr>
          <p:cNvCxnSpPr/>
          <p:nvPr/>
        </p:nvCxnSpPr>
        <p:spPr>
          <a:xfrm>
            <a:off x="3840480" y="1519311"/>
            <a:ext cx="1631852" cy="47830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0391E752-8626-4798-A76C-0D100EF9ED98}"/>
              </a:ext>
            </a:extLst>
          </p:cNvPr>
          <p:cNvSpPr txBox="1"/>
          <p:nvPr/>
        </p:nvSpPr>
        <p:spPr>
          <a:xfrm flipH="1">
            <a:off x="9593353" y="2868472"/>
            <a:ext cx="2363373" cy="175432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3600" dirty="0"/>
              <a:t>TRANSFERRABLE SKILLS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D2790C3-9379-448D-AC22-D6C5B5ABF4FD}"/>
              </a:ext>
            </a:extLst>
          </p:cNvPr>
          <p:cNvSpPr txBox="1"/>
          <p:nvPr/>
        </p:nvSpPr>
        <p:spPr>
          <a:xfrm>
            <a:off x="0" y="6286402"/>
            <a:ext cx="32675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 dirty="0"/>
              <a:t>(Donaldson, 2015)</a:t>
            </a:r>
          </a:p>
          <a:p>
            <a:r>
              <a:rPr lang="en-GB" sz="1200" i="1" dirty="0"/>
              <a:t>Enterprisetroopers.com, 2016)</a:t>
            </a:r>
          </a:p>
        </p:txBody>
      </p:sp>
    </p:spTree>
    <p:extLst>
      <p:ext uri="{BB962C8B-B14F-4D97-AF65-F5344CB8AC3E}">
        <p14:creationId xmlns:p14="http://schemas.microsoft.com/office/powerpoint/2010/main" val="2968187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clipart, object&#10;&#10;Description generated with very high confidence">
            <a:extLst>
              <a:ext uri="{FF2B5EF4-FFF2-40B4-BE49-F238E27FC236}">
                <a16:creationId xmlns:a16="http://schemas.microsoft.com/office/drawing/2014/main" id="{AC9601EF-67B8-4554-A1AE-E73B2A72467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642" b="15753"/>
          <a:stretch/>
        </p:blipFill>
        <p:spPr>
          <a:xfrm>
            <a:off x="20" y="1"/>
            <a:ext cx="12191979" cy="423948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1D03227-F151-4E2E-86EA-0AEF6C762EF6}"/>
              </a:ext>
            </a:extLst>
          </p:cNvPr>
          <p:cNvSpPr txBox="1"/>
          <p:nvPr/>
        </p:nvSpPr>
        <p:spPr>
          <a:xfrm>
            <a:off x="650449" y="5079999"/>
            <a:ext cx="10901471" cy="1262743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u="sng" dirty="0">
                <a:ea typeface="+mj-ea"/>
                <a:cs typeface="+mj-cs"/>
              </a:rPr>
              <a:t>IS ENTREPRENEURIAL THINKING DEVELOPED EFFECTIVELY?</a:t>
            </a:r>
          </a:p>
        </p:txBody>
      </p:sp>
    </p:spTree>
    <p:extLst>
      <p:ext uri="{BB962C8B-B14F-4D97-AF65-F5344CB8AC3E}">
        <p14:creationId xmlns:p14="http://schemas.microsoft.com/office/powerpoint/2010/main" val="21392109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65C9B8F0-FF66-4C15-BD05-E86B8733184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63037" y="5367908"/>
            <a:ext cx="3428963" cy="1490093"/>
          </a:xfrm>
          <a:custGeom>
            <a:avLst/>
            <a:gdLst>
              <a:gd name="connsiteX0" fmla="*/ 690108 w 3428963"/>
              <a:gd name="connsiteY0" fmla="*/ 0 h 1490093"/>
              <a:gd name="connsiteX1" fmla="*/ 3428963 w 3428963"/>
              <a:gd name="connsiteY1" fmla="*/ 0 h 1490093"/>
              <a:gd name="connsiteX2" fmla="*/ 3428963 w 3428963"/>
              <a:gd name="connsiteY2" fmla="*/ 1490093 h 1490093"/>
              <a:gd name="connsiteX3" fmla="*/ 0 w 3428963"/>
              <a:gd name="connsiteY3" fmla="*/ 1490093 h 14900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8963" h="1490093">
                <a:moveTo>
                  <a:pt x="690108" y="0"/>
                </a:moveTo>
                <a:lnTo>
                  <a:pt x="3428963" y="0"/>
                </a:lnTo>
                <a:lnTo>
                  <a:pt x="3428963" y="1490093"/>
                </a:lnTo>
                <a:lnTo>
                  <a:pt x="0" y="1490093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E4505C23-674B-4195-81D6-0C127FEAE3F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67908"/>
            <a:ext cx="9161029" cy="1490093"/>
          </a:xfrm>
          <a:custGeom>
            <a:avLst/>
            <a:gdLst>
              <a:gd name="connsiteX0" fmla="*/ 0 w 9161029"/>
              <a:gd name="connsiteY0" fmla="*/ 0 h 1490093"/>
              <a:gd name="connsiteX1" fmla="*/ 2046494 w 9161029"/>
              <a:gd name="connsiteY1" fmla="*/ 0 h 1490093"/>
              <a:gd name="connsiteX2" fmla="*/ 2496613 w 9161029"/>
              <a:gd name="connsiteY2" fmla="*/ 0 h 1490093"/>
              <a:gd name="connsiteX3" fmla="*/ 3235839 w 9161029"/>
              <a:gd name="connsiteY3" fmla="*/ 0 h 1490093"/>
              <a:gd name="connsiteX4" fmla="*/ 9161029 w 9161029"/>
              <a:gd name="connsiteY4" fmla="*/ 0 h 1490093"/>
              <a:gd name="connsiteX5" fmla="*/ 8470921 w 9161029"/>
              <a:gd name="connsiteY5" fmla="*/ 1490093 h 1490093"/>
              <a:gd name="connsiteX6" fmla="*/ 0 w 9161029"/>
              <a:gd name="connsiteY6" fmla="*/ 1490093 h 14900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61029" h="1490093">
                <a:moveTo>
                  <a:pt x="0" y="0"/>
                </a:moveTo>
                <a:lnTo>
                  <a:pt x="2046494" y="0"/>
                </a:lnTo>
                <a:lnTo>
                  <a:pt x="2496613" y="0"/>
                </a:lnTo>
                <a:lnTo>
                  <a:pt x="3235839" y="0"/>
                </a:lnTo>
                <a:lnTo>
                  <a:pt x="9161029" y="0"/>
                </a:lnTo>
                <a:lnTo>
                  <a:pt x="8470921" y="1490093"/>
                </a:lnTo>
                <a:lnTo>
                  <a:pt x="0" y="1490093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E574CDD5-24A0-4952-8EF4-A1CF9A3BFA3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93076941"/>
              </p:ext>
            </p:extLst>
          </p:nvPr>
        </p:nvGraphicFramePr>
        <p:xfrm>
          <a:off x="838200" y="643467"/>
          <a:ext cx="10515600" cy="40809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9494EB9E-5931-44E5-B6E6-5102E8A7A857}"/>
              </a:ext>
            </a:extLst>
          </p:cNvPr>
          <p:cNvSpPr txBox="1"/>
          <p:nvPr/>
        </p:nvSpPr>
        <p:spPr>
          <a:xfrm>
            <a:off x="838200" y="5529884"/>
            <a:ext cx="7719381" cy="10963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kern="1200" dirty="0">
                <a:solidFill>
                  <a:schemeClr val="tx1"/>
                </a:solidFill>
                <a:ea typeface="+mj-ea"/>
                <a:cs typeface="+mj-cs"/>
              </a:rPr>
              <a:t>WHY IS IT IMPORTANT?</a:t>
            </a:r>
          </a:p>
        </p:txBody>
      </p:sp>
    </p:spTree>
    <p:extLst>
      <p:ext uri="{BB962C8B-B14F-4D97-AF65-F5344CB8AC3E}">
        <p14:creationId xmlns:p14="http://schemas.microsoft.com/office/powerpoint/2010/main" val="8544147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8">
            <a:extLst>
              <a:ext uri="{FF2B5EF4-FFF2-40B4-BE49-F238E27FC236}">
                <a16:creationId xmlns:a16="http://schemas.microsoft.com/office/drawing/2014/main" id="{823AC064-BC96-4F32-8AE1-B2FD3875482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78068" y="4633546"/>
            <a:ext cx="11438793" cy="1844256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20" name="Straight Connector 10">
            <a:extLst>
              <a:ext uri="{FF2B5EF4-FFF2-40B4-BE49-F238E27FC236}">
                <a16:creationId xmlns:a16="http://schemas.microsoft.com/office/drawing/2014/main" id="{7E7C77BC-7138-40B1-A15B-20F57A494629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9800" y="5738691"/>
            <a:ext cx="7772400" cy="0"/>
          </a:xfrm>
          <a:prstGeom prst="line">
            <a:avLst/>
          </a:prstGeom>
          <a:ln w="22225"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68AD3DD3-A796-4EB9-9C38-879D13285A4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83126" y="307731"/>
            <a:ext cx="7170649" cy="399763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C72C18D-40A6-46CE-A4E4-82316491B9CA}"/>
              </a:ext>
            </a:extLst>
          </p:cNvPr>
          <p:cNvSpPr txBox="1"/>
          <p:nvPr/>
        </p:nvSpPr>
        <p:spPr>
          <a:xfrm>
            <a:off x="527538" y="4756638"/>
            <a:ext cx="11139854" cy="93044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kern="1200" spc="-50">
                <a:solidFill>
                  <a:schemeClr val="bg1"/>
                </a:solidFill>
                <a:latin typeface="+mj-lt"/>
                <a:ea typeface="+mj-ea"/>
                <a:cs typeface="+mj-cs"/>
              </a:rPr>
              <a:t>ANY QUESTIONS?</a:t>
            </a:r>
            <a:endParaRPr lang="en-US" sz="5400" b="1" kern="1200" spc="-5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5610611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6">
            <a:extLst>
              <a:ext uri="{FF2B5EF4-FFF2-40B4-BE49-F238E27FC236}">
                <a16:creationId xmlns:a16="http://schemas.microsoft.com/office/drawing/2014/main" id="{F98ED85F-DCEE-4B50-802E-71A6E3E12B0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0000"/>
            </a:schemeClr>
          </a:solidFill>
          <a:ln w="127000" cap="sq" cmpd="thinThick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D0C076E-A97C-42EA-8409-D1B5A6193A82}"/>
              </a:ext>
            </a:extLst>
          </p:cNvPr>
          <p:cNvSpPr txBox="1"/>
          <p:nvPr/>
        </p:nvSpPr>
        <p:spPr>
          <a:xfrm>
            <a:off x="838200" y="532263"/>
            <a:ext cx="10515600" cy="59094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/>
              <a:t>REFERENCES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b="1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 err="1"/>
              <a:t>Crescita</a:t>
            </a:r>
            <a:r>
              <a:rPr lang="en-US" sz="1600" dirty="0"/>
              <a:t>. (2018). Entrepreneurship education – </a:t>
            </a:r>
            <a:r>
              <a:rPr lang="en-US" sz="1600" dirty="0" err="1"/>
              <a:t>Crescita</a:t>
            </a:r>
            <a:r>
              <a:rPr lang="en-US" sz="1600" dirty="0"/>
              <a:t> – European Commission. [online]. Available at: </a:t>
            </a:r>
            <a:r>
              <a:rPr lang="en-US" sz="1600" dirty="0">
                <a:hlinkClick r:id="rId2"/>
              </a:rPr>
              <a:t>https://ec.europea.eu/growth/smes/promoting-entrepreneurship/support/education_it</a:t>
            </a:r>
            <a:r>
              <a:rPr lang="en-US" sz="1600" dirty="0"/>
              <a:t> [Accessed 12 Mar 2018].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6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/>
              <a:t>Donaldson, CB, P. (2015). </a:t>
            </a:r>
            <a:r>
              <a:rPr lang="en-US" sz="1600" i="1" dirty="0"/>
              <a:t>Successful futures, Independent Review of Curriculum and Assessment Arrangements in Wales.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600" i="1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/>
              <a:t>EnterpriseTroopers.com. (2016). </a:t>
            </a:r>
            <a:r>
              <a:rPr lang="en-US" sz="1600" i="1" dirty="0"/>
              <a:t>Enterprise Troopers –Big Ideas Wales. </a:t>
            </a:r>
            <a:r>
              <a:rPr lang="en-US" sz="1600" dirty="0"/>
              <a:t>[online]. Available at: </a:t>
            </a:r>
            <a:r>
              <a:rPr lang="en-US" sz="1600" dirty="0">
                <a:hlinkClick r:id="rId3"/>
              </a:rPr>
              <a:t>http://enterprisetroopers.com</a:t>
            </a:r>
            <a:r>
              <a:rPr lang="en-US" sz="1600" dirty="0"/>
              <a:t> [Accessed 13 Mar 2018].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 err="1"/>
              <a:t>Erkkila</a:t>
            </a:r>
            <a:r>
              <a:rPr lang="en-US" sz="1600" dirty="0"/>
              <a:t>, K. (2000). </a:t>
            </a:r>
            <a:r>
              <a:rPr lang="en-US" sz="1600" i="1" dirty="0"/>
              <a:t>Entrepreneurial education: mapping the debates in the United States, the United Kingdom and Finland</a:t>
            </a:r>
            <a:r>
              <a:rPr lang="en-US" sz="1600" dirty="0"/>
              <a:t>. Abingdon, Taylor &amp; Francis.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6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 err="1"/>
              <a:t>Learning.gov.wales</a:t>
            </a:r>
            <a:r>
              <a:rPr lang="en-US" sz="1600" dirty="0"/>
              <a:t>. (2012). [online]. Available at: </a:t>
            </a:r>
            <a:r>
              <a:rPr lang="en-US" sz="1600" dirty="0">
                <a:hlinkClick r:id="rId4"/>
              </a:rPr>
              <a:t>http://learning.gov.wales/docs/learningwales/publications/140626-careers-and-the-world-of-work-learning-and-progression-en.pdf</a:t>
            </a:r>
            <a:r>
              <a:rPr lang="en-US" sz="1600" dirty="0"/>
              <a:t> [Accessed 1O Marc 2018].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/>
              <a:t>Shukla, A. (2009). </a:t>
            </a:r>
            <a:r>
              <a:rPr lang="en-US" sz="1600" i="1" dirty="0"/>
              <a:t>Things you must know about Entrepreneurial Thinking</a:t>
            </a:r>
            <a:r>
              <a:rPr lang="en-US" sz="1600" dirty="0"/>
              <a:t>. [online] Paggu.com. Available at: http://www.paggu.com/entrepreneurship/things-you-must-know-about-entrepreneurial-thinking/ [Accessed 10 Mar. 2018].</a:t>
            </a:r>
            <a:endParaRPr lang="en-US" sz="1600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b="1" dirty="0"/>
          </a:p>
        </p:txBody>
      </p:sp>
    </p:spTree>
    <p:extLst>
      <p:ext uri="{BB962C8B-B14F-4D97-AF65-F5344CB8AC3E}">
        <p14:creationId xmlns:p14="http://schemas.microsoft.com/office/powerpoint/2010/main" val="1781607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6857</TotalTime>
  <Words>764</Words>
  <Application>Microsoft Office PowerPoint</Application>
  <PresentationFormat>Widescreen</PresentationFormat>
  <Paragraphs>159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Jessica Ainsworth</dc:creator>
  <cp:lastModifiedBy>Jessica Ainsworth</cp:lastModifiedBy>
  <cp:revision>1</cp:revision>
  <dcterms:created xsi:type="dcterms:W3CDTF">2018-02-27T23:32:59Z</dcterms:created>
  <dcterms:modified xsi:type="dcterms:W3CDTF">2018-03-16T09:40:32Z</dcterms:modified>
</cp:coreProperties>
</file>