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922" autoAdjust="0"/>
  </p:normalViewPr>
  <p:slideViewPr>
    <p:cSldViewPr>
      <p:cViewPr varScale="1">
        <p:scale>
          <a:sx n="26" d="100"/>
          <a:sy n="26" d="100"/>
        </p:scale>
        <p:origin x="1330"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6DF7E2-C9C0-4731-9570-02F48E71BAD4}" type="datetimeFigureOut">
              <a:rPr lang="en-IN" smtClean="0"/>
              <a:t>09-11-2025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2BC3E-CDED-49BB-9F6D-9700B93B657B}" type="slidenum">
              <a:rPr lang="en-IN" smtClean="0"/>
              <a:t>‹#›</a:t>
            </a:fld>
            <a:endParaRPr lang="en-IN"/>
          </a:p>
        </p:txBody>
      </p:sp>
    </p:spTree>
    <p:extLst>
      <p:ext uri="{BB962C8B-B14F-4D97-AF65-F5344CB8AC3E}">
        <p14:creationId xmlns:p14="http://schemas.microsoft.com/office/powerpoint/2010/main" val="2688259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public health intervention plan consists of well-documented legal health policy establishment based on clinical results, patients' experiences for the general public. This presentation briefly describes the health intervention strategy of the UK that has gained immense popularity over the last 10 years. The purpose of this report is to find the impact of that intervention on public health infrastructure.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3</a:t>
            </a:fld>
            <a:endParaRPr lang="en-IN"/>
          </a:p>
        </p:txBody>
      </p:sp>
    </p:spTree>
    <p:extLst>
      <p:ext uri="{BB962C8B-B14F-4D97-AF65-F5344CB8AC3E}">
        <p14:creationId xmlns:p14="http://schemas.microsoft.com/office/powerpoint/2010/main" val="2813221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healthcare setting of the UK consists of public institutions such as the NHS, hospitals, care homes, and community-based services. Among these health-care fundamentals, NHS England has a profound role in addressing business inequality.  As demonstrated in the above figure, the 5th objective of NHS England is supporting digital inclusion. This report is based on the digital inclusion objective of the NHS to strengthen the UK healthcare infrastructure.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4</a:t>
            </a:fld>
            <a:endParaRPr lang="en-IN"/>
          </a:p>
        </p:txBody>
      </p:sp>
    </p:spTree>
    <p:extLst>
      <p:ext uri="{BB962C8B-B14F-4D97-AF65-F5344CB8AC3E}">
        <p14:creationId xmlns:p14="http://schemas.microsoft.com/office/powerpoint/2010/main" val="38035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focuses on Remote Patient Monitoring (RPM) technology via wearable devices that have aligned with digital technology, including the objective of NHS England. It offers comprehensive healthcare via digital communication between patients and service providers through video conferencing and voice calls.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5</a:t>
            </a:fld>
            <a:endParaRPr lang="en-IN"/>
          </a:p>
        </p:txBody>
      </p:sp>
    </p:spTree>
    <p:extLst>
      <p:ext uri="{BB962C8B-B14F-4D97-AF65-F5344CB8AC3E}">
        <p14:creationId xmlns:p14="http://schemas.microsoft.com/office/powerpoint/2010/main" val="2281402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RPM offers a wireless, real-time, patient-centred care, diversifying patient experience with technology-driven solutions. The role of RPM can metaphase modern health services by remote patient monitoring, diagnosis of chronic diseases. Moreover, it offers sustainability benefits by reducing accommodation expenses, real-time monitoring of patient-centric data.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6</a:t>
            </a:fld>
            <a:endParaRPr lang="en-IN"/>
          </a:p>
        </p:txBody>
      </p:sp>
    </p:spTree>
    <p:extLst>
      <p:ext uri="{BB962C8B-B14F-4D97-AF65-F5344CB8AC3E}">
        <p14:creationId xmlns:p14="http://schemas.microsoft.com/office/powerpoint/2010/main" val="4224639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inauguration of RPM technology has become an effective means of curing chronic diseases during the time of the COVID-19 pandemic, when social isolation was restricted. RPM technology has helped patients stay connected with health service providers. As a result, self-confidence, recovery rate of patients has been improved due to effective communication, prompt care and real-time consultation of health specialists. It assists patients in making real-time diagnoses and interventions to cure chronic diseases such as diabetes, blood pressure management, and respiratory illness.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7</a:t>
            </a:fld>
            <a:endParaRPr lang="en-IN"/>
          </a:p>
        </p:txBody>
      </p:sp>
    </p:spTree>
    <p:extLst>
      <p:ext uri="{BB962C8B-B14F-4D97-AF65-F5344CB8AC3E}">
        <p14:creationId xmlns:p14="http://schemas.microsoft.com/office/powerpoint/2010/main" val="1792693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emergence of RPM technology has provided comprehensive benefits of more patient engagement, better patient outcomes, resource allocation efficiency, and reduced operational costs for health service providers. Study claims that RRPM-based healthcare services are more cost-effective compared to traditional approaches, as it does not require additional establishment costs. RPM services do not require long-term patient stay in hospitals; accommodation has been reduced. Hectic working schedule was one of the burning issues among the healthcare professionals in the UK, which has been reduced by RPM embodiment. Flexible working opportunities of RPM systems have increased job satisfaction of healthcare professionals by offering a hybrid working opportunity.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8</a:t>
            </a:fld>
            <a:endParaRPr lang="en-IN"/>
          </a:p>
        </p:txBody>
      </p:sp>
    </p:spTree>
    <p:extLst>
      <p:ext uri="{BB962C8B-B14F-4D97-AF65-F5344CB8AC3E}">
        <p14:creationId xmlns:p14="http://schemas.microsoft.com/office/powerpoint/2010/main" val="1194198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RPM is beneficial for both patient parties and health service providers, due to a lack of digital health literacy, a lack of patient support causes obstacles to RPM implementation. This presentation suggests strengthening mass awareness about remote health monitoring, diagnosis and intervention plans to encourage more patients against the application of RPM. Other than this, customising a remote monitoring application according to socio-demographic preferences can be effective to address the following challenge. Thus, video conferences, tele calling from nurses and health practitioners can be effective for health service providers to strengthen RPM application for addressing chronic health disease management.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9</a:t>
            </a:fld>
            <a:endParaRPr lang="en-IN"/>
          </a:p>
        </p:txBody>
      </p:sp>
    </p:spTree>
    <p:extLst>
      <p:ext uri="{BB962C8B-B14F-4D97-AF65-F5344CB8AC3E}">
        <p14:creationId xmlns:p14="http://schemas.microsoft.com/office/powerpoint/2010/main" val="1474088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digitalisation of health services imposed a new dimension with the initiation of RPM technology. Patients have benefited from real-time diagnosis, effective communication, intervention plan from health experts. In conclusion, it can be stated future of digital health services based on RPM technology can benefit the system by saving operational costs, time and delivering an effective intervention plan.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10</a:t>
            </a:fld>
            <a:endParaRPr lang="en-IN"/>
          </a:p>
        </p:txBody>
      </p:sp>
    </p:spTree>
    <p:extLst>
      <p:ext uri="{BB962C8B-B14F-4D97-AF65-F5344CB8AC3E}">
        <p14:creationId xmlns:p14="http://schemas.microsoft.com/office/powerpoint/2010/main" val="2944512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services/networks-and-connectivity-transformation-frontline-capabilities/connectivity-hub/advice-and-guidance/introduction-to-wireless-technologies-in-health/applications-and-benefits" TargetMode="External"/><Relationship Id="rId7" Type="http://schemas.openxmlformats.org/officeDocument/2006/relationships/hyperlink" Target="https://doi.org/10.1017/S0266462323000156" TargetMode="External"/><Relationship Id="rId2" Type="http://schemas.openxmlformats.org/officeDocument/2006/relationships/hyperlink" Target="https://doi.org/10.3389/fdgth.2023.1092008" TargetMode="External"/><Relationship Id="rId1" Type="http://schemas.openxmlformats.org/officeDocument/2006/relationships/slideLayout" Target="../slideLayouts/slideLayout7.xml"/><Relationship Id="rId6" Type="http://schemas.openxmlformats.org/officeDocument/2006/relationships/hyperlink" Target="https://doi.org/10.7812/TPP/23.022" TargetMode="External"/><Relationship Id="rId5" Type="http://schemas.openxmlformats.org/officeDocument/2006/relationships/hyperlink" Target="https://doi.org/10.3390/info15010041" TargetMode="External"/><Relationship Id="rId4" Type="http://schemas.openxmlformats.org/officeDocument/2006/relationships/hyperlink" Target="https://www.england.nhs.uk/blog/the-role-of-businesses-in-reducing-health-inequa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9374752" y="909673"/>
            <a:ext cx="8467654" cy="846765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8DC"/>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0421765" y="1461774"/>
            <a:ext cx="7420641" cy="6669301"/>
          </a:xfrm>
          <a:custGeom>
            <a:avLst/>
            <a:gdLst/>
            <a:ahLst/>
            <a:cxnLst/>
            <a:rect l="l" t="t" r="r" b="b"/>
            <a:pathLst>
              <a:path w="7420641" h="6669301">
                <a:moveTo>
                  <a:pt x="0" y="0"/>
                </a:moveTo>
                <a:lnTo>
                  <a:pt x="7420641" y="0"/>
                </a:lnTo>
                <a:lnTo>
                  <a:pt x="7420641" y="6669301"/>
                </a:lnTo>
                <a:lnTo>
                  <a:pt x="0" y="6669301"/>
                </a:lnTo>
                <a:lnTo>
                  <a:pt x="0" y="0"/>
                </a:lnTo>
                <a:close/>
              </a:path>
            </a:pathLst>
          </a:custGeom>
          <a:blipFill>
            <a:blip r:embed="rId2"/>
            <a:stretch>
              <a:fillRect/>
            </a:stretch>
          </a:blipFill>
        </p:spPr>
        <p:txBody>
          <a:bodyPr/>
          <a:lstStyle/>
          <a:p>
            <a:endParaRPr lang="en-GB"/>
          </a:p>
        </p:txBody>
      </p:sp>
      <p:grpSp>
        <p:nvGrpSpPr>
          <p:cNvPr id="15" name="Group 15"/>
          <p:cNvGrpSpPr/>
          <p:nvPr/>
        </p:nvGrpSpPr>
        <p:grpSpPr>
          <a:xfrm>
            <a:off x="562200" y="3179041"/>
            <a:ext cx="8467654" cy="3553143"/>
            <a:chOff x="0" y="0"/>
            <a:chExt cx="1978364" cy="285676"/>
          </a:xfrm>
        </p:grpSpPr>
        <p:sp>
          <p:nvSpPr>
            <p:cNvPr id="16" name="Freeform 16"/>
            <p:cNvSpPr/>
            <p:nvPr/>
          </p:nvSpPr>
          <p:spPr>
            <a:xfrm>
              <a:off x="0" y="0"/>
              <a:ext cx="1978364" cy="285676"/>
            </a:xfrm>
            <a:custGeom>
              <a:avLst/>
              <a:gdLst/>
              <a:ahLst/>
              <a:cxnLst/>
              <a:rect l="l" t="t" r="r" b="b"/>
              <a:pathLst>
                <a:path w="1978364" h="285676">
                  <a:moveTo>
                    <a:pt x="52564" y="0"/>
                  </a:moveTo>
                  <a:lnTo>
                    <a:pt x="1925800" y="0"/>
                  </a:lnTo>
                  <a:cubicBezTo>
                    <a:pt x="1954830" y="0"/>
                    <a:pt x="1978364" y="23534"/>
                    <a:pt x="1978364" y="52564"/>
                  </a:cubicBezTo>
                  <a:lnTo>
                    <a:pt x="1978364" y="233113"/>
                  </a:lnTo>
                  <a:cubicBezTo>
                    <a:pt x="1978364" y="247053"/>
                    <a:pt x="1972826" y="260423"/>
                    <a:pt x="1962968" y="270281"/>
                  </a:cubicBezTo>
                  <a:cubicBezTo>
                    <a:pt x="1953111" y="280138"/>
                    <a:pt x="1939741" y="285676"/>
                    <a:pt x="1925800" y="285676"/>
                  </a:cubicBezTo>
                  <a:lnTo>
                    <a:pt x="52564" y="285676"/>
                  </a:lnTo>
                  <a:cubicBezTo>
                    <a:pt x="38623" y="285676"/>
                    <a:pt x="25253" y="280138"/>
                    <a:pt x="15396" y="270281"/>
                  </a:cubicBezTo>
                  <a:cubicBezTo>
                    <a:pt x="5538" y="260423"/>
                    <a:pt x="0" y="247053"/>
                    <a:pt x="0" y="233113"/>
                  </a:cubicBezTo>
                  <a:lnTo>
                    <a:pt x="0" y="52564"/>
                  </a:lnTo>
                  <a:cubicBezTo>
                    <a:pt x="0" y="38623"/>
                    <a:pt x="5538" y="25253"/>
                    <a:pt x="15396" y="15396"/>
                  </a:cubicBezTo>
                  <a:cubicBezTo>
                    <a:pt x="25253" y="5538"/>
                    <a:pt x="38623" y="0"/>
                    <a:pt x="52564" y="0"/>
                  </a:cubicBezTo>
                  <a:close/>
                </a:path>
              </a:pathLst>
            </a:custGeom>
            <a:solidFill>
              <a:srgbClr val="EEA9C5"/>
            </a:solidFill>
          </p:spPr>
          <p:txBody>
            <a:bodyPr/>
            <a:lstStyle/>
            <a:p>
              <a:endParaRPr lang="en-GB"/>
            </a:p>
          </p:txBody>
        </p:sp>
        <p:sp>
          <p:nvSpPr>
            <p:cNvPr id="17" name="TextBox 17"/>
            <p:cNvSpPr txBox="1"/>
            <p:nvPr/>
          </p:nvSpPr>
          <p:spPr>
            <a:xfrm>
              <a:off x="0" y="-47625"/>
              <a:ext cx="1978364" cy="333301"/>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800407" y="1621559"/>
            <a:ext cx="8115300" cy="1231106"/>
          </a:xfrm>
          <a:prstGeom prst="rect">
            <a:avLst/>
          </a:prstGeom>
        </p:spPr>
        <p:txBody>
          <a:bodyPr lIns="0" tIns="0" rIns="0" bIns="0" rtlCol="0" anchor="t">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BSc (Hons) Health and Social Care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BMHP6026</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9" name="TextBox 19"/>
          <p:cNvSpPr txBox="1"/>
          <p:nvPr/>
        </p:nvSpPr>
        <p:spPr>
          <a:xfrm>
            <a:off x="800406" y="2993159"/>
            <a:ext cx="7884550" cy="3582712"/>
          </a:xfrm>
          <a:prstGeom prst="rect">
            <a:avLst/>
          </a:prstGeom>
        </p:spPr>
        <p:txBody>
          <a:bodyPr wrap="square" lIns="0" tIns="0" rIns="0" bIns="0" rtlCol="0" anchor="t">
            <a:spAutoFit/>
          </a:bodyPr>
          <a:lstStyle/>
          <a:p>
            <a:pPr algn="ctr">
              <a:lnSpc>
                <a:spcPct val="150000"/>
              </a:lnSpc>
              <a:spcBef>
                <a:spcPct val="0"/>
              </a:spcBef>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Title: “Digital Transformation in the Health and Care Professional through Remote Patient Monitoring (RPM) via Wearable Devices”</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34B93E07-F644-266B-C65E-BECBF4B3D9CA}"/>
              </a:ext>
            </a:extLst>
          </p:cNvPr>
          <p:cNvSpPr txBox="1"/>
          <p:nvPr/>
        </p:nvSpPr>
        <p:spPr>
          <a:xfrm>
            <a:off x="800406" y="7107959"/>
            <a:ext cx="7048501" cy="2751715"/>
          </a:xfrm>
          <a:prstGeom prst="rect">
            <a:avLst/>
          </a:prstGeom>
          <a:noFill/>
        </p:spPr>
        <p:txBody>
          <a:bodyPr wrap="square" rtlCol="0">
            <a:spAutoFit/>
          </a:bodyPr>
          <a:lstStyle/>
          <a:p>
            <a:pPr algn="ctr">
              <a:lnSpc>
                <a:spcPct val="150000"/>
              </a:lnSpc>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 Dana Zaharia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 2241343 </a:t>
            </a:r>
          </a:p>
          <a:p>
            <a:pPr algn="ctr">
              <a:lnSpc>
                <a:spcPct val="150000"/>
              </a:lnSpc>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Lecturer: Humza Saeed</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5" name="Freeform 5"/>
          <p:cNvSpPr/>
          <p:nvPr/>
        </p:nvSpPr>
        <p:spPr>
          <a:xfrm>
            <a:off x="600879" y="1632687"/>
            <a:ext cx="5266522" cy="5339613"/>
          </a:xfrm>
          <a:custGeom>
            <a:avLst/>
            <a:gdLst/>
            <a:ahLst/>
            <a:cxnLst/>
            <a:rect l="l" t="t" r="r" b="b"/>
            <a:pathLst>
              <a:path w="8299987" h="7625613">
                <a:moveTo>
                  <a:pt x="0" y="0"/>
                </a:moveTo>
                <a:lnTo>
                  <a:pt x="8299988" y="0"/>
                </a:lnTo>
                <a:lnTo>
                  <a:pt x="8299988" y="7625613"/>
                </a:lnTo>
                <a:lnTo>
                  <a:pt x="0" y="7625613"/>
                </a:lnTo>
                <a:lnTo>
                  <a:pt x="0" y="0"/>
                </a:lnTo>
                <a:close/>
              </a:path>
            </a:pathLst>
          </a:custGeom>
          <a:blipFill>
            <a:blip r:embed="rId2"/>
            <a:stretch>
              <a:fillRect/>
            </a:stretch>
          </a:blipFill>
        </p:spPr>
        <p:txBody>
          <a:bodyPr/>
          <a:lstStyle/>
          <a:p>
            <a:endParaRPr lang="en-GB"/>
          </a:p>
        </p:txBody>
      </p:sp>
      <p:sp>
        <p:nvSpPr>
          <p:cNvPr id="13" name="TextBox 12">
            <a:extLst>
              <a:ext uri="{FF2B5EF4-FFF2-40B4-BE49-F238E27FC236}">
                <a16:creationId xmlns:a16="http://schemas.microsoft.com/office/drawing/2014/main" id="{FA662D31-5135-0084-DECD-594971AFCD7A}"/>
              </a:ext>
            </a:extLst>
          </p:cNvPr>
          <p:cNvSpPr txBox="1"/>
          <p:nvPr/>
        </p:nvSpPr>
        <p:spPr>
          <a:xfrm>
            <a:off x="2971800" y="266700"/>
            <a:ext cx="123444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15" name="Table 14">
            <a:extLst>
              <a:ext uri="{FF2B5EF4-FFF2-40B4-BE49-F238E27FC236}">
                <a16:creationId xmlns:a16="http://schemas.microsoft.com/office/drawing/2014/main" id="{1CBD9981-0B6E-F58E-E569-2521ADA246C2}"/>
              </a:ext>
            </a:extLst>
          </p:cNvPr>
          <p:cNvGraphicFramePr>
            <a:graphicFrameLocks noGrp="1"/>
          </p:cNvGraphicFramePr>
          <p:nvPr>
            <p:extLst>
              <p:ext uri="{D42A27DB-BD31-4B8C-83A1-F6EECF244321}">
                <p14:modId xmlns:p14="http://schemas.microsoft.com/office/powerpoint/2010/main" val="2495081671"/>
              </p:ext>
            </p:extLst>
          </p:nvPr>
        </p:nvGraphicFramePr>
        <p:xfrm>
          <a:off x="6248400" y="1257300"/>
          <a:ext cx="10972800" cy="8981397"/>
        </p:xfrm>
        <a:graphic>
          <a:graphicData uri="http://schemas.openxmlformats.org/drawingml/2006/table">
            <a:tbl>
              <a:tblPr/>
              <a:tblGrid>
                <a:gridCol w="5486400">
                  <a:extLst>
                    <a:ext uri="{9D8B030D-6E8A-4147-A177-3AD203B41FA5}">
                      <a16:colId xmlns:a16="http://schemas.microsoft.com/office/drawing/2014/main" val="4207257863"/>
                    </a:ext>
                  </a:extLst>
                </a:gridCol>
                <a:gridCol w="5486400">
                  <a:extLst>
                    <a:ext uri="{9D8B030D-6E8A-4147-A177-3AD203B41FA5}">
                      <a16:colId xmlns:a16="http://schemas.microsoft.com/office/drawing/2014/main" val="2773268171"/>
                    </a:ext>
                  </a:extLst>
                </a:gridCol>
              </a:tblGrid>
              <a:tr h="531418">
                <a:tc>
                  <a:txBody>
                    <a:bodyPr/>
                    <a:lstStyle/>
                    <a:p>
                      <a:pPr algn="ctr">
                        <a:lnSpc>
                          <a:spcPct val="150000"/>
                        </a:lnSpc>
                        <a:buNone/>
                      </a:pPr>
                      <a:r>
                        <a:rPr lang="en-GB" sz="2400" b="1">
                          <a:solidFill>
                            <a:srgbClr val="000000"/>
                          </a:solidFill>
                          <a:effectLst/>
                          <a:latin typeface="Times New Roman" panose="02020603050405020304" pitchFamily="18" charset="0"/>
                          <a:ea typeface="Times New Roman" panose="02020603050405020304" pitchFamily="18" charset="0"/>
                        </a:rPr>
                        <a:t>Slide number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b="1">
                          <a:solidFill>
                            <a:srgbClr val="000000"/>
                          </a:solidFill>
                          <a:effectLst/>
                          <a:latin typeface="Times New Roman" panose="02020603050405020304" pitchFamily="18" charset="0"/>
                          <a:ea typeface="Times New Roman" panose="02020603050405020304" pitchFamily="18" charset="0"/>
                        </a:rPr>
                        <a:t>Content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993441954"/>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1</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Cover page</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4205043818"/>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2</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Agenda</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716982304"/>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3</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Introduction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643827546"/>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4</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Health and social care settings in the UK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4090396489"/>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5</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dirty="0">
                          <a:solidFill>
                            <a:srgbClr val="000000"/>
                          </a:solidFill>
                          <a:effectLst/>
                          <a:latin typeface="Times New Roman" panose="02020603050405020304" pitchFamily="18" charset="0"/>
                          <a:ea typeface="Times New Roman" panose="02020603050405020304" pitchFamily="18" charset="0"/>
                        </a:rPr>
                        <a:t>Concept of Remote Patient Monitoring (RPM)</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253592462"/>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6</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Usage of RPM in the UK health care setting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2685891293"/>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7</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Benefits for patients from RPM implementation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366522846"/>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8</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Benefits for the health service provider from RPM technology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675827148"/>
                  </a:ext>
                </a:extLst>
              </a:tr>
              <a:tr h="1135239">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9</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Challenges and an effective strategy to strengthen RPM implementation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863945761"/>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10</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Conclusion</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3827895146"/>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11</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dirty="0">
                          <a:solidFill>
                            <a:srgbClr val="000000"/>
                          </a:solidFill>
                          <a:effectLst/>
                          <a:latin typeface="Times New Roman" panose="02020603050405020304" pitchFamily="18" charset="0"/>
                          <a:ea typeface="Times New Roman" panose="02020603050405020304" pitchFamily="18" charset="0"/>
                        </a:rPr>
                        <a:t>References</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3978196547"/>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10909762" y="1426421"/>
            <a:ext cx="7086599" cy="760327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4EE788D3-8B73-3D79-70E9-004231DE58D9}"/>
              </a:ext>
            </a:extLst>
          </p:cNvPr>
          <p:cNvSpPr txBox="1"/>
          <p:nvPr/>
        </p:nvSpPr>
        <p:spPr>
          <a:xfrm>
            <a:off x="1028700" y="342900"/>
            <a:ext cx="155829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AD2D910A-DB11-EC32-EFC9-BC760DC27720}"/>
              </a:ext>
            </a:extLst>
          </p:cNvPr>
          <p:cNvSpPr txBox="1"/>
          <p:nvPr/>
        </p:nvSpPr>
        <p:spPr>
          <a:xfrm>
            <a:off x="762000" y="1866900"/>
            <a:ext cx="7086600" cy="5650971"/>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This presentation explains one of the latest intervention plans within the last 10 years.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Well-planned community health intervention prevents diseases, improves health, along reduces social disparity (Putri </a:t>
            </a:r>
            <a:r>
              <a:rPr lang="en-GB" sz="3500" i="1" dirty="0">
                <a:latin typeface="Times New Roman" panose="02020603050405020304" pitchFamily="18" charset="0"/>
                <a:cs typeface="Times New Roman" panose="02020603050405020304" pitchFamily="18" charset="0"/>
              </a:rPr>
              <a:t>et al., </a:t>
            </a:r>
            <a:r>
              <a:rPr lang="en-GB" sz="3500" dirty="0">
                <a:latin typeface="Times New Roman" panose="02020603050405020304" pitchFamily="18" charset="0"/>
                <a:cs typeface="Times New Roman" panose="02020603050405020304" pitchFamily="18" charset="0"/>
              </a:rPr>
              <a:t>2024). </a:t>
            </a:r>
            <a:endParaRPr lang="en-IN" sz="3500" dirty="0">
              <a:latin typeface="Times New Roman" panose="02020603050405020304" pitchFamily="18" charset="0"/>
              <a:cs typeface="Times New Roman" panose="02020603050405020304" pitchFamily="18" charset="0"/>
            </a:endParaRPr>
          </a:p>
        </p:txBody>
      </p:sp>
      <p:pic>
        <p:nvPicPr>
          <p:cNvPr id="16" name="image9.png">
            <a:extLst>
              <a:ext uri="{FF2B5EF4-FFF2-40B4-BE49-F238E27FC236}">
                <a16:creationId xmlns:a16="http://schemas.microsoft.com/office/drawing/2014/main" id="{7BDCA387-0B7E-EE9E-ED59-476586DED479}"/>
              </a:ext>
            </a:extLst>
          </p:cNvPr>
          <p:cNvPicPr/>
          <p:nvPr/>
        </p:nvPicPr>
        <p:blipFill>
          <a:blip r:embed="rId3"/>
          <a:srcRect/>
          <a:stretch>
            <a:fillRect/>
          </a:stretch>
        </p:blipFill>
        <p:spPr>
          <a:xfrm>
            <a:off x="11811000" y="2781300"/>
            <a:ext cx="5334000" cy="4572000"/>
          </a:xfrm>
          <a:prstGeom prst="rect">
            <a:avLst/>
          </a:prstGeom>
          <a:ln w="12700">
            <a:solidFill>
              <a:srgbClr val="000000"/>
            </a:solidFill>
            <a:prstDash val="solid"/>
          </a:ln>
        </p:spPr>
      </p:pic>
      <p:sp>
        <p:nvSpPr>
          <p:cNvPr id="18" name="TextBox 17">
            <a:extLst>
              <a:ext uri="{FF2B5EF4-FFF2-40B4-BE49-F238E27FC236}">
                <a16:creationId xmlns:a16="http://schemas.microsoft.com/office/drawing/2014/main" id="{83ECE87E-11D0-E980-0464-AF4D0D29FE66}"/>
              </a:ext>
            </a:extLst>
          </p:cNvPr>
          <p:cNvSpPr txBox="1"/>
          <p:nvPr/>
        </p:nvSpPr>
        <p:spPr>
          <a:xfrm>
            <a:off x="8686800" y="9334500"/>
            <a:ext cx="96012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1: Public health intervention framework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Putri et al., 2024)</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228600" y="1409700"/>
            <a:ext cx="8382000" cy="716509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A858"/>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7" name="TextBox 16">
            <a:extLst>
              <a:ext uri="{FF2B5EF4-FFF2-40B4-BE49-F238E27FC236}">
                <a16:creationId xmlns:a16="http://schemas.microsoft.com/office/drawing/2014/main" id="{3597EB53-4052-FCB1-5859-56DA0F443C75}"/>
              </a:ext>
            </a:extLst>
          </p:cNvPr>
          <p:cNvSpPr txBox="1"/>
          <p:nvPr/>
        </p:nvSpPr>
        <p:spPr>
          <a:xfrm>
            <a:off x="1143000" y="419100"/>
            <a:ext cx="159258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and social care settings in the UK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2798A0A7-B52D-ADDC-3384-FB50B90ACFC9}"/>
              </a:ext>
            </a:extLst>
          </p:cNvPr>
          <p:cNvSpPr txBox="1"/>
          <p:nvPr/>
        </p:nvSpPr>
        <p:spPr>
          <a:xfrm>
            <a:off x="9906000" y="2095500"/>
            <a:ext cx="7696200" cy="5650971"/>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Health and social care settings consist of public NHS, care homes, hospitals, community-based services and so 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NHS England has a profound contribution in reducing inequalities in health and social care settings (Owolabi, 2022). </a:t>
            </a:r>
            <a:endParaRPr lang="en-IN" sz="3500" dirty="0">
              <a:latin typeface="Times New Roman" panose="02020603050405020304" pitchFamily="18" charset="0"/>
              <a:cs typeface="Times New Roman" panose="02020603050405020304" pitchFamily="18" charset="0"/>
            </a:endParaRPr>
          </a:p>
        </p:txBody>
      </p:sp>
      <p:pic>
        <p:nvPicPr>
          <p:cNvPr id="19" name="image7.png">
            <a:extLst>
              <a:ext uri="{FF2B5EF4-FFF2-40B4-BE49-F238E27FC236}">
                <a16:creationId xmlns:a16="http://schemas.microsoft.com/office/drawing/2014/main" id="{9B72DBCD-9A7D-DF90-2F8C-C29C9BB4B5B8}"/>
              </a:ext>
            </a:extLst>
          </p:cNvPr>
          <p:cNvPicPr/>
          <p:nvPr/>
        </p:nvPicPr>
        <p:blipFill>
          <a:blip r:embed="rId3"/>
          <a:srcRect/>
          <a:stretch>
            <a:fillRect/>
          </a:stretch>
        </p:blipFill>
        <p:spPr>
          <a:xfrm>
            <a:off x="935831" y="2095500"/>
            <a:ext cx="6810374" cy="5807565"/>
          </a:xfrm>
          <a:prstGeom prst="rect">
            <a:avLst/>
          </a:prstGeom>
          <a:ln w="12700">
            <a:solidFill>
              <a:srgbClr val="000000"/>
            </a:solidFill>
            <a:prstDash val="solid"/>
          </a:ln>
        </p:spPr>
      </p:pic>
      <p:sp>
        <p:nvSpPr>
          <p:cNvPr id="21" name="TextBox 20">
            <a:extLst>
              <a:ext uri="{FF2B5EF4-FFF2-40B4-BE49-F238E27FC236}">
                <a16:creationId xmlns:a16="http://schemas.microsoft.com/office/drawing/2014/main" id="{A82E4BA6-3880-C0E9-D3D0-F051D35AAC2C}"/>
              </a:ext>
            </a:extLst>
          </p:cNvPr>
          <p:cNvSpPr txBox="1"/>
          <p:nvPr/>
        </p:nvSpPr>
        <p:spPr>
          <a:xfrm>
            <a:off x="381000" y="8877300"/>
            <a:ext cx="9296400" cy="1015663"/>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2: 10 objectives of NHS England to address business inequality for health and social settings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Owolabi et al., 2022)</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3810000" y="1409700"/>
            <a:ext cx="9448800" cy="632460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21" name="TextBox 20">
            <a:extLst>
              <a:ext uri="{FF2B5EF4-FFF2-40B4-BE49-F238E27FC236}">
                <a16:creationId xmlns:a16="http://schemas.microsoft.com/office/drawing/2014/main" id="{E74EFE8E-B9FF-23AF-0676-4A794463BB6A}"/>
              </a:ext>
            </a:extLst>
          </p:cNvPr>
          <p:cNvSpPr txBox="1"/>
          <p:nvPr/>
        </p:nvSpPr>
        <p:spPr>
          <a:xfrm>
            <a:off x="685800" y="495300"/>
            <a:ext cx="159258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Concept of Remote Patient Monitoring (RPM)</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77BAE3C-FCDF-F295-1EF7-FB4938DEE5E8}"/>
              </a:ext>
            </a:extLst>
          </p:cNvPr>
          <p:cNvSpPr txBox="1"/>
          <p:nvPr/>
        </p:nvSpPr>
        <p:spPr>
          <a:xfrm>
            <a:off x="914400" y="1717956"/>
            <a:ext cx="17373600" cy="4035144"/>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Proposed intervention plan: Remote Patient Monitoring via wearable devices.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technology offers virtual health services through video conferences, calls between patients and service providers.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Digital health services offer a profound opportunity to manage chronic diseases (</a:t>
            </a:r>
            <a:r>
              <a:rPr lang="en-GB" sz="3500" dirty="0" err="1">
                <a:latin typeface="Times New Roman" panose="02020603050405020304" pitchFamily="18" charset="0"/>
                <a:cs typeface="Times New Roman" panose="02020603050405020304" pitchFamily="18" charset="0"/>
              </a:rPr>
              <a:t>Geifman</a:t>
            </a:r>
            <a:r>
              <a:rPr lang="en-GB" sz="3500" dirty="0">
                <a:latin typeface="Times New Roman" panose="02020603050405020304" pitchFamily="18" charset="0"/>
                <a:cs typeface="Times New Roman" panose="02020603050405020304" pitchFamily="18" charset="0"/>
              </a:rPr>
              <a:t>, Armes and Whetton, 2023). </a:t>
            </a:r>
            <a:endParaRPr lang="en-IN" sz="3500" dirty="0">
              <a:latin typeface="Times New Roman" panose="02020603050405020304" pitchFamily="18" charset="0"/>
              <a:cs typeface="Times New Roman" panose="02020603050405020304" pitchFamily="18" charset="0"/>
            </a:endParaRPr>
          </a:p>
        </p:txBody>
      </p:sp>
      <p:pic>
        <p:nvPicPr>
          <p:cNvPr id="23" name="image6.png">
            <a:extLst>
              <a:ext uri="{FF2B5EF4-FFF2-40B4-BE49-F238E27FC236}">
                <a16:creationId xmlns:a16="http://schemas.microsoft.com/office/drawing/2014/main" id="{BD4FA9D0-8245-D18F-7DA9-AE6B1FAF757E}"/>
              </a:ext>
            </a:extLst>
          </p:cNvPr>
          <p:cNvPicPr/>
          <p:nvPr/>
        </p:nvPicPr>
        <p:blipFill>
          <a:blip r:embed="rId3"/>
          <a:srcRect/>
          <a:stretch>
            <a:fillRect/>
          </a:stretch>
        </p:blipFill>
        <p:spPr>
          <a:xfrm>
            <a:off x="5133975" y="5753101"/>
            <a:ext cx="7677150" cy="3810000"/>
          </a:xfrm>
          <a:prstGeom prst="rect">
            <a:avLst/>
          </a:prstGeom>
          <a:ln w="12700">
            <a:solidFill>
              <a:srgbClr val="000000"/>
            </a:solidFill>
            <a:prstDash val="solid"/>
          </a:ln>
        </p:spPr>
      </p:pic>
      <p:sp>
        <p:nvSpPr>
          <p:cNvPr id="24" name="TextBox 23">
            <a:extLst>
              <a:ext uri="{FF2B5EF4-FFF2-40B4-BE49-F238E27FC236}">
                <a16:creationId xmlns:a16="http://schemas.microsoft.com/office/drawing/2014/main" id="{33537696-85B8-39BC-948B-76D6F63B359A}"/>
              </a:ext>
            </a:extLst>
          </p:cNvPr>
          <p:cNvSpPr txBox="1"/>
          <p:nvPr/>
        </p:nvSpPr>
        <p:spPr>
          <a:xfrm>
            <a:off x="3810000" y="9617214"/>
            <a:ext cx="96774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3: Digital health approaches over time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a:t>
            </a:r>
            <a:r>
              <a:rPr lang="en-GB" sz="2000" i="1" dirty="0" err="1">
                <a:latin typeface="Times New Roman" panose="02020603050405020304" pitchFamily="18" charset="0"/>
                <a:cs typeface="Times New Roman" panose="02020603050405020304" pitchFamily="18" charset="0"/>
              </a:rPr>
              <a:t>Geifman</a:t>
            </a:r>
            <a:r>
              <a:rPr lang="en-GB" sz="2000" i="1" dirty="0">
                <a:latin typeface="Times New Roman" panose="02020603050405020304" pitchFamily="18" charset="0"/>
                <a:cs typeface="Times New Roman" panose="02020603050405020304" pitchFamily="18" charset="0"/>
              </a:rPr>
              <a:t>, Armes and Whetton, 2023)</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6" name="Freeform 16"/>
          <p:cNvSpPr/>
          <p:nvPr/>
        </p:nvSpPr>
        <p:spPr>
          <a:xfrm>
            <a:off x="738025" y="2091042"/>
            <a:ext cx="3071975" cy="3357258"/>
          </a:xfrm>
          <a:custGeom>
            <a:avLst/>
            <a:gdLst/>
            <a:ahLst/>
            <a:cxnLst/>
            <a:rect l="l" t="t" r="r" b="b"/>
            <a:pathLst>
              <a:path w="6093944" h="6895552">
                <a:moveTo>
                  <a:pt x="0" y="0"/>
                </a:moveTo>
                <a:lnTo>
                  <a:pt x="6093944" y="0"/>
                </a:lnTo>
                <a:lnTo>
                  <a:pt x="6093944" y="6895552"/>
                </a:lnTo>
                <a:lnTo>
                  <a:pt x="0" y="6895552"/>
                </a:lnTo>
                <a:lnTo>
                  <a:pt x="0" y="0"/>
                </a:lnTo>
                <a:close/>
              </a:path>
            </a:pathLst>
          </a:custGeom>
          <a:blipFill>
            <a:blip r:embed="rId3"/>
            <a:stretch>
              <a:fillRect/>
            </a:stretch>
          </a:blipFill>
        </p:spPr>
        <p:txBody>
          <a:bodyPr/>
          <a:lstStyle/>
          <a:p>
            <a:endParaRPr lang="en-GB"/>
          </a:p>
        </p:txBody>
      </p:sp>
      <p:sp>
        <p:nvSpPr>
          <p:cNvPr id="17" name="TextBox 16">
            <a:extLst>
              <a:ext uri="{FF2B5EF4-FFF2-40B4-BE49-F238E27FC236}">
                <a16:creationId xmlns:a16="http://schemas.microsoft.com/office/drawing/2014/main" id="{733D083F-5FB2-38D0-9405-CC660BFE6D3A}"/>
              </a:ext>
            </a:extLst>
          </p:cNvPr>
          <p:cNvSpPr txBox="1"/>
          <p:nvPr/>
        </p:nvSpPr>
        <p:spPr>
          <a:xfrm>
            <a:off x="533400" y="342900"/>
            <a:ext cx="171450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Usage of RPM in the UK health care setting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2EA90D7B-C59F-9297-369B-C91D374D2C4C}"/>
              </a:ext>
            </a:extLst>
          </p:cNvPr>
          <p:cNvSpPr txBox="1"/>
          <p:nvPr/>
        </p:nvSpPr>
        <p:spPr>
          <a:xfrm>
            <a:off x="10744200" y="1562100"/>
            <a:ext cx="7543800" cy="8074711"/>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technology is used in healthcare settings for remote patient monitoring, improving patient outcomes.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offers remote diagnostic tools through wireless communication, extending healthcare services beyond traditional clinical settings (NHS Digital, </a:t>
            </a:r>
            <a:r>
              <a:rPr lang="en-GB" sz="3500" dirty="0" err="1">
                <a:latin typeface="Times New Roman" panose="02020603050405020304" pitchFamily="18" charset="0"/>
                <a:cs typeface="Times New Roman" panose="02020603050405020304" pitchFamily="18" charset="0"/>
              </a:rPr>
              <a:t>n.d</a:t>
            </a:r>
            <a:r>
              <a:rPr lang="en-GB" sz="3500" dirty="0">
                <a:latin typeface="Times New Roman" panose="02020603050405020304" pitchFamily="18" charset="0"/>
                <a:cs typeface="Times New Roman" panose="02020603050405020304" pitchFamily="18" charset="0"/>
              </a:rPr>
              <a:t>).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Real-time monitoring system offers operational efficiency. </a:t>
            </a:r>
            <a:endParaRPr lang="en-IN" sz="3500" dirty="0">
              <a:latin typeface="Times New Roman" panose="02020603050405020304" pitchFamily="18" charset="0"/>
              <a:cs typeface="Times New Roman" panose="02020603050405020304" pitchFamily="18" charset="0"/>
            </a:endParaRPr>
          </a:p>
        </p:txBody>
      </p:sp>
      <p:pic>
        <p:nvPicPr>
          <p:cNvPr id="19" name="image8.png">
            <a:extLst>
              <a:ext uri="{FF2B5EF4-FFF2-40B4-BE49-F238E27FC236}">
                <a16:creationId xmlns:a16="http://schemas.microsoft.com/office/drawing/2014/main" id="{DD6B6F84-8FDF-FE4D-A196-7F5F03DF853B}"/>
              </a:ext>
            </a:extLst>
          </p:cNvPr>
          <p:cNvPicPr/>
          <p:nvPr/>
        </p:nvPicPr>
        <p:blipFill>
          <a:blip r:embed="rId4"/>
          <a:srcRect/>
          <a:stretch>
            <a:fillRect/>
          </a:stretch>
        </p:blipFill>
        <p:spPr>
          <a:xfrm>
            <a:off x="4191000" y="3417252"/>
            <a:ext cx="5562600" cy="4062095"/>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305A7D9B-16C9-991F-D5D2-39AA4A20AB7C}"/>
              </a:ext>
            </a:extLst>
          </p:cNvPr>
          <p:cNvSpPr txBox="1"/>
          <p:nvPr/>
        </p:nvSpPr>
        <p:spPr>
          <a:xfrm>
            <a:off x="2590800" y="8191500"/>
            <a:ext cx="79248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4: Utility of RPM in healthcare settings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Self-created)</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1" name="Freeform 11"/>
          <p:cNvSpPr/>
          <p:nvPr/>
        </p:nvSpPr>
        <p:spPr>
          <a:xfrm>
            <a:off x="14173200" y="851322"/>
            <a:ext cx="3629805" cy="3134256"/>
          </a:xfrm>
          <a:custGeom>
            <a:avLst/>
            <a:gdLst/>
            <a:ahLst/>
            <a:cxnLst/>
            <a:rect l="l" t="t" r="r" b="b"/>
            <a:pathLst>
              <a:path w="7392320" h="6505242">
                <a:moveTo>
                  <a:pt x="0" y="0"/>
                </a:moveTo>
                <a:lnTo>
                  <a:pt x="7392320" y="0"/>
                </a:lnTo>
                <a:lnTo>
                  <a:pt x="7392320" y="6505242"/>
                </a:lnTo>
                <a:lnTo>
                  <a:pt x="0" y="6505242"/>
                </a:lnTo>
                <a:lnTo>
                  <a:pt x="0" y="0"/>
                </a:lnTo>
                <a:close/>
              </a:path>
            </a:pathLst>
          </a:custGeom>
          <a:blipFill>
            <a:blip r:embed="rId3"/>
            <a:stretch>
              <a:fillRect/>
            </a:stretch>
          </a:blipFill>
        </p:spPr>
        <p:txBody>
          <a:bodyPr/>
          <a:lstStyle/>
          <a:p>
            <a:endParaRPr lang="en-GB"/>
          </a:p>
        </p:txBody>
      </p:sp>
      <p:sp>
        <p:nvSpPr>
          <p:cNvPr id="14" name="TextBox 13">
            <a:extLst>
              <a:ext uri="{FF2B5EF4-FFF2-40B4-BE49-F238E27FC236}">
                <a16:creationId xmlns:a16="http://schemas.microsoft.com/office/drawing/2014/main" id="{12911946-AB89-8DE2-F65D-F1959035BE49}"/>
              </a:ext>
            </a:extLst>
          </p:cNvPr>
          <p:cNvSpPr txBox="1"/>
          <p:nvPr/>
        </p:nvSpPr>
        <p:spPr>
          <a:xfrm>
            <a:off x="990600" y="495300"/>
            <a:ext cx="157734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Benefits for patients from RPM implementation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4F0D2D16-731C-3303-B0B2-0A45A67C2DD2}"/>
              </a:ext>
            </a:extLst>
          </p:cNvPr>
          <p:cNvSpPr txBox="1"/>
          <p:nvPr/>
        </p:nvSpPr>
        <p:spPr>
          <a:xfrm>
            <a:off x="0" y="1409700"/>
            <a:ext cx="8686800" cy="8882624"/>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Patients are able to contact doctors and nurses to create an intervention plan in real-time.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 confidence has increased through effective communication, prompt care, and visualising health trends by RPM integration (Serrano </a:t>
            </a:r>
            <a:r>
              <a:rPr lang="en-GB" sz="3500" i="1" dirty="0">
                <a:latin typeface="Times New Roman" panose="02020603050405020304" pitchFamily="18" charset="0"/>
                <a:cs typeface="Times New Roman" panose="02020603050405020304" pitchFamily="18" charset="0"/>
              </a:rPr>
              <a:t>et al., </a:t>
            </a:r>
            <a:r>
              <a:rPr lang="en-GB" sz="3500" dirty="0">
                <a:latin typeface="Times New Roman" panose="02020603050405020304" pitchFamily="18" charset="0"/>
                <a:cs typeface="Times New Roman" panose="02020603050405020304" pitchFamily="18" charset="0"/>
              </a:rPr>
              <a:t>2023).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On-time diagnosis facilities, remote intervention care have helped patients to recover from COVID-19 during social isolation. </a:t>
            </a:r>
            <a:endParaRPr lang="en-IN" sz="3500" dirty="0">
              <a:latin typeface="Times New Roman" panose="02020603050405020304" pitchFamily="18" charset="0"/>
              <a:cs typeface="Times New Roman" panose="02020603050405020304" pitchFamily="18" charset="0"/>
            </a:endParaRPr>
          </a:p>
        </p:txBody>
      </p:sp>
      <p:pic>
        <p:nvPicPr>
          <p:cNvPr id="16" name="image2.png">
            <a:extLst>
              <a:ext uri="{FF2B5EF4-FFF2-40B4-BE49-F238E27FC236}">
                <a16:creationId xmlns:a16="http://schemas.microsoft.com/office/drawing/2014/main" id="{8F98C7D7-9618-D5E6-3E20-DE65F1FBC277}"/>
              </a:ext>
            </a:extLst>
          </p:cNvPr>
          <p:cNvPicPr/>
          <p:nvPr/>
        </p:nvPicPr>
        <p:blipFill>
          <a:blip r:embed="rId4"/>
          <a:srcRect/>
          <a:stretch>
            <a:fillRect/>
          </a:stretch>
        </p:blipFill>
        <p:spPr>
          <a:xfrm>
            <a:off x="9428018" y="3848100"/>
            <a:ext cx="7315200" cy="3977323"/>
          </a:xfrm>
          <a:prstGeom prst="rect">
            <a:avLst/>
          </a:prstGeom>
          <a:ln w="12700">
            <a:solidFill>
              <a:srgbClr val="000000"/>
            </a:solidFill>
            <a:prstDash val="solid"/>
          </a:ln>
        </p:spPr>
      </p:pic>
      <p:sp>
        <p:nvSpPr>
          <p:cNvPr id="17" name="TextBox 16">
            <a:extLst>
              <a:ext uri="{FF2B5EF4-FFF2-40B4-BE49-F238E27FC236}">
                <a16:creationId xmlns:a16="http://schemas.microsoft.com/office/drawing/2014/main" id="{082EDD73-1942-1DB4-7A9D-08CD31181499}"/>
              </a:ext>
            </a:extLst>
          </p:cNvPr>
          <p:cNvSpPr txBox="1"/>
          <p:nvPr/>
        </p:nvSpPr>
        <p:spPr>
          <a:xfrm>
            <a:off x="9677400" y="8267700"/>
            <a:ext cx="60960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5: Remote Patient Monitoring technology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Serrano et al., 2023) </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4" name="Freeform 14"/>
          <p:cNvSpPr/>
          <p:nvPr/>
        </p:nvSpPr>
        <p:spPr>
          <a:xfrm>
            <a:off x="1295400" y="4549564"/>
            <a:ext cx="4895743" cy="4502508"/>
          </a:xfrm>
          <a:custGeom>
            <a:avLst/>
            <a:gdLst/>
            <a:ahLst/>
            <a:cxnLst/>
            <a:rect l="l" t="t" r="r" b="b"/>
            <a:pathLst>
              <a:path w="4895743" h="7634688">
                <a:moveTo>
                  <a:pt x="0" y="0"/>
                </a:moveTo>
                <a:lnTo>
                  <a:pt x="4895743" y="0"/>
                </a:lnTo>
                <a:lnTo>
                  <a:pt x="4895743" y="7634687"/>
                </a:lnTo>
                <a:lnTo>
                  <a:pt x="0" y="7634687"/>
                </a:lnTo>
                <a:lnTo>
                  <a:pt x="0" y="0"/>
                </a:lnTo>
                <a:close/>
              </a:path>
            </a:pathLst>
          </a:custGeom>
          <a:blipFill>
            <a:blip r:embed="rId3"/>
            <a:stretch>
              <a:fillRect/>
            </a:stretch>
          </a:blipFill>
        </p:spPr>
        <p:txBody>
          <a:bodyPr/>
          <a:lstStyle/>
          <a:p>
            <a:endParaRPr lang="en-GB"/>
          </a:p>
        </p:txBody>
      </p:sp>
      <p:sp>
        <p:nvSpPr>
          <p:cNvPr id="17" name="TextBox 16">
            <a:extLst>
              <a:ext uri="{FF2B5EF4-FFF2-40B4-BE49-F238E27FC236}">
                <a16:creationId xmlns:a16="http://schemas.microsoft.com/office/drawing/2014/main" id="{1AC1803F-B9DB-E49B-2954-C3D5594EE501}"/>
              </a:ext>
            </a:extLst>
          </p:cNvPr>
          <p:cNvSpPr txBox="1"/>
          <p:nvPr/>
        </p:nvSpPr>
        <p:spPr>
          <a:xfrm>
            <a:off x="609600" y="266700"/>
            <a:ext cx="172974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Benefits for the health service provider from RPM technology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BA6A24D-CC16-0938-32BF-B83A52A5496F}"/>
              </a:ext>
            </a:extLst>
          </p:cNvPr>
          <p:cNvSpPr txBox="1"/>
          <p:nvPr/>
        </p:nvSpPr>
        <p:spPr>
          <a:xfrm>
            <a:off x="381000" y="1649363"/>
            <a:ext cx="16916400" cy="2419317"/>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 care improvement, efficiency increase, and better clinical decision-making.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technology is cost-effective in long-term health-care plans (Zhang </a:t>
            </a:r>
            <a:r>
              <a:rPr lang="en-GB" sz="3500" i="1" dirty="0">
                <a:latin typeface="Times New Roman" panose="02020603050405020304" pitchFamily="18" charset="0"/>
                <a:cs typeface="Times New Roman" panose="02020603050405020304" pitchFamily="18" charset="0"/>
              </a:rPr>
              <a:t>et al., </a:t>
            </a:r>
            <a:r>
              <a:rPr lang="en-GB" sz="3500" dirty="0">
                <a:latin typeface="Times New Roman" panose="02020603050405020304" pitchFamily="18" charset="0"/>
                <a:cs typeface="Times New Roman" panose="02020603050405020304" pitchFamily="18" charset="0"/>
              </a:rPr>
              <a:t>2023).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Flexible working opportunity for healthcare professionals. </a:t>
            </a:r>
            <a:endParaRPr lang="en-IN" sz="3500" dirty="0">
              <a:latin typeface="Times New Roman" panose="02020603050405020304" pitchFamily="18" charset="0"/>
              <a:cs typeface="Times New Roman" panose="02020603050405020304" pitchFamily="18" charset="0"/>
            </a:endParaRPr>
          </a:p>
        </p:txBody>
      </p:sp>
      <p:pic>
        <p:nvPicPr>
          <p:cNvPr id="19" name="image4.png">
            <a:extLst>
              <a:ext uri="{FF2B5EF4-FFF2-40B4-BE49-F238E27FC236}">
                <a16:creationId xmlns:a16="http://schemas.microsoft.com/office/drawing/2014/main" id="{4ADCF7A3-A160-4C50-9BE3-4103689532CD}"/>
              </a:ext>
            </a:extLst>
          </p:cNvPr>
          <p:cNvPicPr/>
          <p:nvPr/>
        </p:nvPicPr>
        <p:blipFill>
          <a:blip r:embed="rId4"/>
          <a:srcRect/>
          <a:stretch>
            <a:fillRect/>
          </a:stretch>
        </p:blipFill>
        <p:spPr>
          <a:xfrm>
            <a:off x="7315200" y="4305300"/>
            <a:ext cx="8077200" cy="4502508"/>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133B22DB-9213-2BFB-3379-CF6EE165E1D8}"/>
              </a:ext>
            </a:extLst>
          </p:cNvPr>
          <p:cNvSpPr txBox="1"/>
          <p:nvPr/>
        </p:nvSpPr>
        <p:spPr>
          <a:xfrm>
            <a:off x="7086600" y="9258300"/>
            <a:ext cx="83820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6: Benefits of health service providers due to RPM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Self-created)</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1" name="Freeform 11"/>
          <p:cNvSpPr/>
          <p:nvPr/>
        </p:nvSpPr>
        <p:spPr>
          <a:xfrm>
            <a:off x="8928462" y="1621977"/>
            <a:ext cx="7472728" cy="7043046"/>
          </a:xfrm>
          <a:custGeom>
            <a:avLst/>
            <a:gdLst/>
            <a:ahLst/>
            <a:cxnLst/>
            <a:rect l="l" t="t" r="r" b="b"/>
            <a:pathLst>
              <a:path w="7472728" h="7043046">
                <a:moveTo>
                  <a:pt x="0" y="0"/>
                </a:moveTo>
                <a:lnTo>
                  <a:pt x="7472728" y="0"/>
                </a:lnTo>
                <a:lnTo>
                  <a:pt x="7472728" y="7043046"/>
                </a:lnTo>
                <a:lnTo>
                  <a:pt x="0" y="7043046"/>
                </a:lnTo>
                <a:lnTo>
                  <a:pt x="0" y="0"/>
                </a:lnTo>
                <a:close/>
              </a:path>
            </a:pathLst>
          </a:custGeom>
          <a:blipFill>
            <a:blip r:embed="rId3"/>
            <a:stretch>
              <a:fillRect/>
            </a:stretch>
          </a:blipFill>
        </p:spPr>
        <p:txBody>
          <a:bodyPr/>
          <a:lstStyle/>
          <a:p>
            <a:endParaRPr lang="en-GB"/>
          </a:p>
        </p:txBody>
      </p:sp>
      <p:sp>
        <p:nvSpPr>
          <p:cNvPr id="14" name="TextBox 13">
            <a:extLst>
              <a:ext uri="{FF2B5EF4-FFF2-40B4-BE49-F238E27FC236}">
                <a16:creationId xmlns:a16="http://schemas.microsoft.com/office/drawing/2014/main" id="{A0DCA86C-EF8B-8101-76CA-136436CC9208}"/>
              </a:ext>
            </a:extLst>
          </p:cNvPr>
          <p:cNvSpPr txBox="1"/>
          <p:nvPr/>
        </p:nvSpPr>
        <p:spPr>
          <a:xfrm>
            <a:off x="1028700" y="266700"/>
            <a:ext cx="166497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 and an effective strategy to strengthen RPM implementation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77F074B-4735-6731-A542-178952549102}"/>
              </a:ext>
            </a:extLst>
          </p:cNvPr>
          <p:cNvSpPr txBox="1"/>
          <p:nvPr/>
        </p:nvSpPr>
        <p:spPr>
          <a:xfrm>
            <a:off x="533400" y="1866900"/>
            <a:ext cx="8077200" cy="7266798"/>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Lack of digital health literacy among patient’s obstacle to RPM.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Strengthening mass awareness about technology implementation in remote health monitoring strengthens RPM implementation.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Customising health applications according to the socio-demographic segmentation of customers. </a:t>
            </a:r>
            <a:endParaRPr lang="en-IN" sz="3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1085435" y="1028700"/>
            <a:ext cx="6250693" cy="625069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6" name="Freeform 16"/>
          <p:cNvSpPr/>
          <p:nvPr/>
        </p:nvSpPr>
        <p:spPr>
          <a:xfrm>
            <a:off x="776288" y="2469666"/>
            <a:ext cx="6557676" cy="5901909"/>
          </a:xfrm>
          <a:custGeom>
            <a:avLst/>
            <a:gdLst/>
            <a:ahLst/>
            <a:cxnLst/>
            <a:rect l="l" t="t" r="r" b="b"/>
            <a:pathLst>
              <a:path w="6557676" h="5901909">
                <a:moveTo>
                  <a:pt x="0" y="0"/>
                </a:moveTo>
                <a:lnTo>
                  <a:pt x="6557676" y="0"/>
                </a:lnTo>
                <a:lnTo>
                  <a:pt x="6557676" y="5901908"/>
                </a:lnTo>
                <a:lnTo>
                  <a:pt x="0" y="5901908"/>
                </a:lnTo>
                <a:lnTo>
                  <a:pt x="0" y="0"/>
                </a:lnTo>
                <a:close/>
              </a:path>
            </a:pathLst>
          </a:custGeom>
          <a:blipFill>
            <a:blip r:embed="rId3"/>
            <a:stretch>
              <a:fillRect/>
            </a:stretch>
          </a:blipFill>
        </p:spPr>
        <p:txBody>
          <a:bodyPr/>
          <a:lstStyle/>
          <a:p>
            <a:endParaRPr lang="en-GB"/>
          </a:p>
        </p:txBody>
      </p:sp>
      <p:sp>
        <p:nvSpPr>
          <p:cNvPr id="17" name="TextBox 16">
            <a:extLst>
              <a:ext uri="{FF2B5EF4-FFF2-40B4-BE49-F238E27FC236}">
                <a16:creationId xmlns:a16="http://schemas.microsoft.com/office/drawing/2014/main" id="{89ADDC69-1C0B-19E5-52AA-D993DF9CA7AE}"/>
              </a:ext>
            </a:extLst>
          </p:cNvPr>
          <p:cNvSpPr txBox="1"/>
          <p:nvPr/>
        </p:nvSpPr>
        <p:spPr>
          <a:xfrm>
            <a:off x="1371600" y="495300"/>
            <a:ext cx="163830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8B2CB6FC-2F4C-6D26-ADFD-9034FCEB91BA}"/>
              </a:ext>
            </a:extLst>
          </p:cNvPr>
          <p:cNvSpPr txBox="1"/>
          <p:nvPr/>
        </p:nvSpPr>
        <p:spPr>
          <a:xfrm>
            <a:off x="7924800" y="1638300"/>
            <a:ext cx="8534400" cy="7266798"/>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is a fruitful approach to delivering effective health services through digital inclusion.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Patients' confidence improved due to effective communication, real-time consultation.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Health organisations benefit from saving operational expenses, reducing long-term patient stay accommodation. </a:t>
            </a:r>
            <a:endParaRPr lang="en-IN" sz="3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15B9DA-CF13-59FA-C3D3-FB01DD6048EC}"/>
              </a:ext>
            </a:extLst>
          </p:cNvPr>
          <p:cNvSpPr txBox="1"/>
          <p:nvPr/>
        </p:nvSpPr>
        <p:spPr>
          <a:xfrm>
            <a:off x="2057400" y="342900"/>
            <a:ext cx="121920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22C1CF08-6BA4-455B-4E34-B40D196A3CD0}"/>
              </a:ext>
            </a:extLst>
          </p:cNvPr>
          <p:cNvSpPr txBox="1"/>
          <p:nvPr/>
        </p:nvSpPr>
        <p:spPr>
          <a:xfrm>
            <a:off x="609600" y="1790700"/>
            <a:ext cx="16840200" cy="6500306"/>
          </a:xfrm>
          <a:prstGeom prst="rect">
            <a:avLst/>
          </a:prstGeom>
          <a:noFill/>
        </p:spPr>
        <p:txBody>
          <a:bodyPr wrap="square" rtlCol="0">
            <a:spAutoFit/>
          </a:bodyPr>
          <a:lstStyle/>
          <a:p>
            <a:pPr algn="just">
              <a:lnSpc>
                <a:spcPct val="150000"/>
              </a:lnSpc>
            </a:pPr>
            <a:r>
              <a:rPr lang="en-GB" sz="2000" dirty="0" err="1">
                <a:latin typeface="Times New Roman" panose="02020603050405020304" pitchFamily="18" charset="0"/>
                <a:cs typeface="Times New Roman" panose="02020603050405020304" pitchFamily="18" charset="0"/>
              </a:rPr>
              <a:t>Geifman</a:t>
            </a:r>
            <a:r>
              <a:rPr lang="en-GB" sz="2000" dirty="0">
                <a:latin typeface="Times New Roman" panose="02020603050405020304" pitchFamily="18" charset="0"/>
                <a:cs typeface="Times New Roman" panose="02020603050405020304" pitchFamily="18" charset="0"/>
              </a:rPr>
              <a:t>, N., Armes, J. and Whetton, A.D. (2023) ‘Identifying developments over a decade in the digital health and telemedicine landscape in the UK using quantitative text mining’, </a:t>
            </a:r>
            <a:r>
              <a:rPr lang="en-GB" sz="2000" i="1" dirty="0">
                <a:latin typeface="Times New Roman" panose="02020603050405020304" pitchFamily="18" charset="0"/>
                <a:cs typeface="Times New Roman" panose="02020603050405020304" pitchFamily="18" charset="0"/>
              </a:rPr>
              <a:t>Frontiers in Digital Health</a:t>
            </a:r>
            <a:r>
              <a:rPr lang="en-GB" sz="2000" dirty="0">
                <a:latin typeface="Times New Roman" panose="02020603050405020304" pitchFamily="18" charset="0"/>
                <a:cs typeface="Times New Roman" panose="02020603050405020304" pitchFamily="18" charset="0"/>
              </a:rPr>
              <a:t>, 5, p. 1092008. Available at: </a:t>
            </a:r>
            <a:r>
              <a:rPr lang="en-GB" sz="2000" u="sng" dirty="0">
                <a:latin typeface="Times New Roman" panose="02020603050405020304" pitchFamily="18" charset="0"/>
                <a:cs typeface="Times New Roman" panose="02020603050405020304" pitchFamily="18" charset="0"/>
                <a:hlinkClick r:id="rId2"/>
              </a:rPr>
              <a:t>https://doi.org/10.3389/fdgth.2023.1092008</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NHS Digital (</a:t>
            </a:r>
            <a:r>
              <a:rPr lang="en-GB" sz="2000" dirty="0" err="1">
                <a:latin typeface="Times New Roman" panose="02020603050405020304" pitchFamily="18" charset="0"/>
                <a:cs typeface="Times New Roman" panose="02020603050405020304" pitchFamily="18" charset="0"/>
              </a:rPr>
              <a:t>n.d</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Applications and benefits. </a:t>
            </a:r>
            <a:r>
              <a:rPr lang="en-GB" sz="2000" dirty="0">
                <a:latin typeface="Times New Roman" panose="02020603050405020304" pitchFamily="18" charset="0"/>
                <a:cs typeface="Times New Roman" panose="02020603050405020304" pitchFamily="18" charset="0"/>
              </a:rPr>
              <a:t>Available at: </a:t>
            </a:r>
            <a:r>
              <a:rPr lang="en-GB" sz="2000" u="sng" dirty="0">
                <a:latin typeface="Times New Roman" panose="02020603050405020304" pitchFamily="18" charset="0"/>
                <a:cs typeface="Times New Roman" panose="02020603050405020304" pitchFamily="18" charset="0"/>
                <a:hlinkClick r:id="rId3"/>
              </a:rPr>
              <a:t>https://digital.nhs.uk/services/networks-and-connectivity-transformation-frontline-capabilities/connectivity-hub/advice-and-guidance/introduction-to-wireless-technologies-in-health/applications-and-benefits</a:t>
            </a:r>
            <a:r>
              <a:rPr lang="en-GB" sz="2000" dirty="0">
                <a:latin typeface="Times New Roman" panose="02020603050405020304" pitchFamily="18" charset="0"/>
                <a:cs typeface="Times New Roman" panose="02020603050405020304" pitchFamily="18" charset="0"/>
              </a:rPr>
              <a:t> (Accessed: 28 October 2025).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Owolabi, B. (2022) </a:t>
            </a:r>
            <a:r>
              <a:rPr lang="en-GB" sz="2000" i="1" dirty="0">
                <a:latin typeface="Times New Roman" panose="02020603050405020304" pitchFamily="18" charset="0"/>
                <a:cs typeface="Times New Roman" panose="02020603050405020304" pitchFamily="18" charset="0"/>
              </a:rPr>
              <a:t>The role of businesses in reducing health inequalities. </a:t>
            </a:r>
            <a:r>
              <a:rPr lang="en-GB" sz="2000" dirty="0">
                <a:latin typeface="Times New Roman" panose="02020603050405020304" pitchFamily="18" charset="0"/>
                <a:cs typeface="Times New Roman" panose="02020603050405020304" pitchFamily="18" charset="0"/>
              </a:rPr>
              <a:t>Available at: </a:t>
            </a:r>
            <a:r>
              <a:rPr lang="en-GB" sz="2000" u="sng" dirty="0">
                <a:latin typeface="Times New Roman" panose="02020603050405020304" pitchFamily="18" charset="0"/>
                <a:cs typeface="Times New Roman" panose="02020603050405020304" pitchFamily="18" charset="0"/>
                <a:hlinkClick r:id="rId4"/>
              </a:rPr>
              <a:t>https://www.england.nhs.uk/blog/the-role-of-businesses-in-reducing-health-inequalities/</a:t>
            </a:r>
            <a:r>
              <a:rPr lang="en-GB" sz="2000" dirty="0">
                <a:latin typeface="Times New Roman" panose="02020603050405020304" pitchFamily="18" charset="0"/>
                <a:cs typeface="Times New Roman" panose="02020603050405020304" pitchFamily="18" charset="0"/>
              </a:rPr>
              <a:t> (Accessed: 28 October 2025).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Putri, L.D., </a:t>
            </a:r>
            <a:r>
              <a:rPr lang="en-GB" sz="2000" dirty="0" err="1">
                <a:latin typeface="Times New Roman" panose="02020603050405020304" pitchFamily="18" charset="0"/>
                <a:cs typeface="Times New Roman" panose="02020603050405020304" pitchFamily="18" charset="0"/>
              </a:rPr>
              <a:t>Girsang</a:t>
            </a:r>
            <a:r>
              <a:rPr lang="en-GB" sz="2000" dirty="0">
                <a:latin typeface="Times New Roman" panose="02020603050405020304" pitchFamily="18" charset="0"/>
                <a:cs typeface="Times New Roman" panose="02020603050405020304" pitchFamily="18" charset="0"/>
              </a:rPr>
              <a:t>, E., Lister, I.N.E., Kung, H.T., Kadir, E.A. and Rosa, S.L. (2024) ‘Public health implications for effective community interventions based on hospital patient data analysis using deep learning technology in </a:t>
            </a:r>
            <a:r>
              <a:rPr lang="en-GB" sz="2000" dirty="0" err="1">
                <a:latin typeface="Times New Roman" panose="02020603050405020304" pitchFamily="18" charset="0"/>
                <a:cs typeface="Times New Roman" panose="02020603050405020304" pitchFamily="18" charset="0"/>
              </a:rPr>
              <a:t>indonesia</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Information</a:t>
            </a:r>
            <a:r>
              <a:rPr lang="en-GB" sz="2000" dirty="0">
                <a:latin typeface="Times New Roman" panose="02020603050405020304" pitchFamily="18" charset="0"/>
                <a:cs typeface="Times New Roman" panose="02020603050405020304" pitchFamily="18" charset="0"/>
              </a:rPr>
              <a:t>, 15(1), p. 41. Available at: </a:t>
            </a:r>
            <a:r>
              <a:rPr lang="en-GB" sz="2000" u="sng" dirty="0">
                <a:latin typeface="Times New Roman" panose="02020603050405020304" pitchFamily="18" charset="0"/>
                <a:cs typeface="Times New Roman" panose="02020603050405020304" pitchFamily="18" charset="0"/>
                <a:hlinkClick r:id="rId5"/>
              </a:rPr>
              <a:t>https://doi.org/10.3390/info15010041</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Serrano, L.P., Maita, K.C., Avila, F.R., Torres-Guzman, R.A., Garcia, J.P., </a:t>
            </a:r>
            <a:r>
              <a:rPr lang="en-GB" sz="2000" dirty="0" err="1">
                <a:latin typeface="Times New Roman" panose="02020603050405020304" pitchFamily="18" charset="0"/>
                <a:cs typeface="Times New Roman" panose="02020603050405020304" pitchFamily="18" charset="0"/>
              </a:rPr>
              <a:t>Eldaly</a:t>
            </a:r>
            <a:r>
              <a:rPr lang="en-GB" sz="2000" dirty="0">
                <a:latin typeface="Times New Roman" panose="02020603050405020304" pitchFamily="18" charset="0"/>
                <a:cs typeface="Times New Roman" panose="02020603050405020304" pitchFamily="18" charset="0"/>
              </a:rPr>
              <a:t>, A.S., Haider, C.R., Felton, C.L., Paulson, M.R., Maniaci, M.J. and Forte, A.J. (2023) ‘Benefits and challenges of remote patient monitoring as perceived by health care practitioners: a systematic review’, </a:t>
            </a:r>
            <a:r>
              <a:rPr lang="en-GB" sz="2000" i="1" dirty="0">
                <a:latin typeface="Times New Roman" panose="02020603050405020304" pitchFamily="18" charset="0"/>
                <a:cs typeface="Times New Roman" panose="02020603050405020304" pitchFamily="18" charset="0"/>
              </a:rPr>
              <a:t>The Permanente Journal</a:t>
            </a:r>
            <a:r>
              <a:rPr lang="en-GB" sz="2000" dirty="0">
                <a:latin typeface="Times New Roman" panose="02020603050405020304" pitchFamily="18" charset="0"/>
                <a:cs typeface="Times New Roman" panose="02020603050405020304" pitchFamily="18" charset="0"/>
              </a:rPr>
              <a:t>, 27(4), p. 100. Available at: </a:t>
            </a:r>
            <a:r>
              <a:rPr lang="en-GB" sz="2000" u="sng" dirty="0">
                <a:latin typeface="Times New Roman" panose="02020603050405020304" pitchFamily="18" charset="0"/>
                <a:cs typeface="Times New Roman" panose="02020603050405020304" pitchFamily="18" charset="0"/>
                <a:hlinkClick r:id="rId6"/>
              </a:rPr>
              <a:t>https://doi.org/10.7812/TPP/23.022</a:t>
            </a:r>
            <a:r>
              <a:rPr lang="en-GB" sz="2000" dirty="0">
                <a:latin typeface="Times New Roman" panose="02020603050405020304" pitchFamily="18" charset="0"/>
                <a:cs typeface="Times New Roman" panose="02020603050405020304" pitchFamily="18" charset="0"/>
              </a:rPr>
              <a:t> (Accessed: 28 October 2025).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Zhang, Y., Peña, M.T., Fletcher, L.M., Lal, L., Swint, J.M. and Reneker, J.C. (2023) ‘Economic evaluation and costs of remote patient monitoring for cardiovascular disease in the United States: a systematic review’, </a:t>
            </a:r>
            <a:r>
              <a:rPr lang="en-GB" sz="2000" i="1" dirty="0">
                <a:latin typeface="Times New Roman" panose="02020603050405020304" pitchFamily="18" charset="0"/>
                <a:cs typeface="Times New Roman" panose="02020603050405020304" pitchFamily="18" charset="0"/>
              </a:rPr>
              <a:t>International Journal of Technology Assessment in Health Care</a:t>
            </a:r>
            <a:r>
              <a:rPr lang="en-GB" sz="2000" dirty="0">
                <a:latin typeface="Times New Roman" panose="02020603050405020304" pitchFamily="18" charset="0"/>
                <a:cs typeface="Times New Roman" panose="02020603050405020304" pitchFamily="18" charset="0"/>
              </a:rPr>
              <a:t>, 39(1), p. e25. Available at: </a:t>
            </a:r>
            <a:r>
              <a:rPr lang="en-GB" sz="2000" u="sng" dirty="0">
                <a:latin typeface="Times New Roman" panose="02020603050405020304" pitchFamily="18" charset="0"/>
                <a:cs typeface="Times New Roman" panose="02020603050405020304" pitchFamily="18" charset="0"/>
                <a:hlinkClick r:id="rId7"/>
              </a:rPr>
              <a:t>https://doi.org/10.1017/S0266462323000156</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5844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1675</Words>
  <Application>Microsoft Office PowerPoint</Application>
  <PresentationFormat>Custom</PresentationFormat>
  <Paragraphs>96</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Wingdings</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created xsi:type="dcterms:W3CDTF">2025-10-28T14:53:32Z</dcterms:created>
  <dcterms:modified xsi:type="dcterms:W3CDTF">2025-11-09T13:02:09Z</dcterms:modified>
  <dc:identifier/>
</cp:coreProperties>
</file>