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96" r:id="rId3"/>
    <p:sldMasterId id="2147483648" r:id="rId4"/>
  </p:sldMasterIdLst>
  <p:notesMasterIdLst>
    <p:notesMasterId r:id="rId78"/>
  </p:notesMasterIdLst>
  <p:sldIdLst>
    <p:sldId id="391" r:id="rId5"/>
    <p:sldId id="256" r:id="rId6"/>
    <p:sldId id="350" r:id="rId7"/>
    <p:sldId id="257" r:id="rId8"/>
    <p:sldId id="258" r:id="rId9"/>
    <p:sldId id="312" r:id="rId10"/>
    <p:sldId id="314" r:id="rId11"/>
    <p:sldId id="287" r:id="rId12"/>
    <p:sldId id="390" r:id="rId13"/>
    <p:sldId id="293" r:id="rId14"/>
    <p:sldId id="295" r:id="rId15"/>
    <p:sldId id="367" r:id="rId16"/>
    <p:sldId id="384" r:id="rId17"/>
    <p:sldId id="365" r:id="rId18"/>
    <p:sldId id="345" r:id="rId19"/>
    <p:sldId id="351" r:id="rId20"/>
    <p:sldId id="402" r:id="rId21"/>
    <p:sldId id="403" r:id="rId22"/>
    <p:sldId id="368" r:id="rId23"/>
    <p:sldId id="372" r:id="rId24"/>
    <p:sldId id="371" r:id="rId25"/>
    <p:sldId id="370" r:id="rId26"/>
    <p:sldId id="261" r:id="rId27"/>
    <p:sldId id="362" r:id="rId28"/>
    <p:sldId id="263" r:id="rId29"/>
    <p:sldId id="264" r:id="rId30"/>
    <p:sldId id="336" r:id="rId31"/>
    <p:sldId id="267" r:id="rId32"/>
    <p:sldId id="269" r:id="rId33"/>
    <p:sldId id="270" r:id="rId34"/>
    <p:sldId id="374" r:id="rId35"/>
    <p:sldId id="273" r:id="rId36"/>
    <p:sldId id="318" r:id="rId37"/>
    <p:sldId id="275" r:id="rId38"/>
    <p:sldId id="319" r:id="rId39"/>
    <p:sldId id="274" r:id="rId40"/>
    <p:sldId id="335" r:id="rId41"/>
    <p:sldId id="325" r:id="rId42"/>
    <p:sldId id="272" r:id="rId43"/>
    <p:sldId id="342" r:id="rId44"/>
    <p:sldId id="375" r:id="rId45"/>
    <p:sldId id="321" r:id="rId46"/>
    <p:sldId id="332" r:id="rId47"/>
    <p:sldId id="328" r:id="rId48"/>
    <p:sldId id="334" r:id="rId49"/>
    <p:sldId id="338" r:id="rId50"/>
    <p:sldId id="346" r:id="rId51"/>
    <p:sldId id="354" r:id="rId52"/>
    <p:sldId id="385" r:id="rId53"/>
    <p:sldId id="386" r:id="rId54"/>
    <p:sldId id="381" r:id="rId55"/>
    <p:sldId id="389" r:id="rId56"/>
    <p:sldId id="383" r:id="rId57"/>
    <p:sldId id="382" r:id="rId58"/>
    <p:sldId id="380" r:id="rId59"/>
    <p:sldId id="387" r:id="rId60"/>
    <p:sldId id="379" r:id="rId61"/>
    <p:sldId id="378" r:id="rId62"/>
    <p:sldId id="377" r:id="rId63"/>
    <p:sldId id="405" r:id="rId64"/>
    <p:sldId id="393" r:id="rId65"/>
    <p:sldId id="397" r:id="rId66"/>
    <p:sldId id="322" r:id="rId67"/>
    <p:sldId id="320" r:id="rId68"/>
    <p:sldId id="323" r:id="rId69"/>
    <p:sldId id="394" r:id="rId70"/>
    <p:sldId id="395" r:id="rId71"/>
    <p:sldId id="396" r:id="rId72"/>
    <p:sldId id="399" r:id="rId73"/>
    <p:sldId id="400" r:id="rId74"/>
    <p:sldId id="341" r:id="rId75"/>
    <p:sldId id="329" r:id="rId76"/>
    <p:sldId id="363" r:id="rId7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91" autoAdjust="0"/>
    <p:restoredTop sz="95118" autoAdjust="0"/>
  </p:normalViewPr>
  <p:slideViewPr>
    <p:cSldViewPr snapToGrid="0">
      <p:cViewPr varScale="1">
        <p:scale>
          <a:sx n="81" d="100"/>
          <a:sy n="81" d="100"/>
        </p:scale>
        <p:origin x="1140" y="7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diagrams/_rels/data1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image" Target="../media/image35.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2AED98-A3F6-4C4E-8C30-D18F8E9E8C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0E8C66-E997-4CA1-96C6-2B9247EADA31}">
      <dgm:prSet/>
      <dgm:spPr/>
      <dgm:t>
        <a:bodyPr/>
        <a:lstStyle/>
        <a:p>
          <a:r>
            <a:rPr lang="en-GB"/>
            <a:t>England and Wales is 10 years old.</a:t>
          </a:r>
          <a:endParaRPr lang="en-US"/>
        </a:p>
      </dgm:t>
    </dgm:pt>
    <dgm:pt modelId="{EACCA0C6-ECC3-42AE-8837-257FC6C60C98}" type="parTrans" cxnId="{A96DFDE9-57D4-43A4-9D3A-A8A22BBFAB9C}">
      <dgm:prSet/>
      <dgm:spPr/>
      <dgm:t>
        <a:bodyPr/>
        <a:lstStyle/>
        <a:p>
          <a:endParaRPr lang="en-US"/>
        </a:p>
      </dgm:t>
    </dgm:pt>
    <dgm:pt modelId="{ACE1D3C2-6E78-483B-880E-AC07F31C3849}" type="sibTrans" cxnId="{A96DFDE9-57D4-43A4-9D3A-A8A22BBFAB9C}">
      <dgm:prSet/>
      <dgm:spPr/>
      <dgm:t>
        <a:bodyPr/>
        <a:lstStyle/>
        <a:p>
          <a:endParaRPr lang="en-US"/>
        </a:p>
      </dgm:t>
    </dgm:pt>
    <dgm:pt modelId="{056AFED7-79CA-4236-836E-CD64EE26283A}">
      <dgm:prSet/>
      <dgm:spPr/>
      <dgm:t>
        <a:bodyPr/>
        <a:lstStyle/>
        <a:p>
          <a:r>
            <a:rPr lang="en-GB"/>
            <a:t>Children under 10 cannot be charged but can be given a:</a:t>
          </a:r>
          <a:endParaRPr lang="en-US"/>
        </a:p>
      </dgm:t>
    </dgm:pt>
    <dgm:pt modelId="{5227695C-3B99-4A25-A649-45A01C09A6D6}" type="parTrans" cxnId="{04F81FE2-8D0C-46D9-9C7D-4F71B5D0429F}">
      <dgm:prSet/>
      <dgm:spPr/>
      <dgm:t>
        <a:bodyPr/>
        <a:lstStyle/>
        <a:p>
          <a:endParaRPr lang="en-US"/>
        </a:p>
      </dgm:t>
    </dgm:pt>
    <dgm:pt modelId="{477D1595-28AE-46E2-BBC0-511D0F5B7670}" type="sibTrans" cxnId="{04F81FE2-8D0C-46D9-9C7D-4F71B5D0429F}">
      <dgm:prSet/>
      <dgm:spPr/>
      <dgm:t>
        <a:bodyPr/>
        <a:lstStyle/>
        <a:p>
          <a:endParaRPr lang="en-US"/>
        </a:p>
      </dgm:t>
    </dgm:pt>
    <dgm:pt modelId="{753531E0-C62D-4906-AD9D-6F2C197F7132}">
      <dgm:prSet/>
      <dgm:spPr/>
      <dgm:t>
        <a:bodyPr/>
        <a:lstStyle/>
        <a:p>
          <a:r>
            <a:rPr lang="en-GB"/>
            <a:t>Local Child Curfew</a:t>
          </a:r>
          <a:endParaRPr lang="en-US"/>
        </a:p>
      </dgm:t>
    </dgm:pt>
    <dgm:pt modelId="{225671D6-9F54-406A-B927-B880D429A101}" type="parTrans" cxnId="{3717205A-A4AB-474D-A2F5-59AFDAD3966E}">
      <dgm:prSet/>
      <dgm:spPr/>
      <dgm:t>
        <a:bodyPr/>
        <a:lstStyle/>
        <a:p>
          <a:endParaRPr lang="en-US"/>
        </a:p>
      </dgm:t>
    </dgm:pt>
    <dgm:pt modelId="{201DB81F-90F6-40B7-853E-1F2A4D1D46AE}" type="sibTrans" cxnId="{3717205A-A4AB-474D-A2F5-59AFDAD3966E}">
      <dgm:prSet/>
      <dgm:spPr/>
      <dgm:t>
        <a:bodyPr/>
        <a:lstStyle/>
        <a:p>
          <a:endParaRPr lang="en-US"/>
        </a:p>
      </dgm:t>
    </dgm:pt>
    <dgm:pt modelId="{3453ECF8-D345-4461-B800-E84E83429620}">
      <dgm:prSet/>
      <dgm:spPr/>
      <dgm:t>
        <a:bodyPr/>
        <a:lstStyle/>
        <a:p>
          <a:r>
            <a:rPr lang="en-GB"/>
            <a:t>Child Safety Order</a:t>
          </a:r>
          <a:endParaRPr lang="en-US"/>
        </a:p>
      </dgm:t>
    </dgm:pt>
    <dgm:pt modelId="{4AD31FE6-D7CC-4D56-9467-5540CF18B667}" type="parTrans" cxnId="{3BB3A1A1-959B-4049-B429-A3C2D4814A1D}">
      <dgm:prSet/>
      <dgm:spPr/>
      <dgm:t>
        <a:bodyPr/>
        <a:lstStyle/>
        <a:p>
          <a:endParaRPr lang="en-US"/>
        </a:p>
      </dgm:t>
    </dgm:pt>
    <dgm:pt modelId="{36BF8018-F9F0-4CFA-955E-50E178CE4937}" type="sibTrans" cxnId="{3BB3A1A1-959B-4049-B429-A3C2D4814A1D}">
      <dgm:prSet/>
      <dgm:spPr/>
      <dgm:t>
        <a:bodyPr/>
        <a:lstStyle/>
        <a:p>
          <a:endParaRPr lang="en-US"/>
        </a:p>
      </dgm:t>
    </dgm:pt>
    <dgm:pt modelId="{A7B57A49-3CEB-4130-B433-D733D6B8BA3D}">
      <dgm:prSet/>
      <dgm:spPr/>
      <dgm:t>
        <a:bodyPr/>
        <a:lstStyle/>
        <a:p>
          <a:r>
            <a:rPr lang="en-GB"/>
            <a:t>Parents can also be held responsible</a:t>
          </a:r>
          <a:endParaRPr lang="en-US"/>
        </a:p>
      </dgm:t>
    </dgm:pt>
    <dgm:pt modelId="{6AECE41A-3158-4E66-BA9C-FF9011F657BB}" type="parTrans" cxnId="{ECDF6057-F53B-4651-BCF6-7D69E20AE2B6}">
      <dgm:prSet/>
      <dgm:spPr/>
      <dgm:t>
        <a:bodyPr/>
        <a:lstStyle/>
        <a:p>
          <a:endParaRPr lang="en-US"/>
        </a:p>
      </dgm:t>
    </dgm:pt>
    <dgm:pt modelId="{EB87252D-FC4A-438A-BAC5-C8C17ECF891E}" type="sibTrans" cxnId="{ECDF6057-F53B-4651-BCF6-7D69E20AE2B6}">
      <dgm:prSet/>
      <dgm:spPr/>
      <dgm:t>
        <a:bodyPr/>
        <a:lstStyle/>
        <a:p>
          <a:endParaRPr lang="en-US"/>
        </a:p>
      </dgm:t>
    </dgm:pt>
    <dgm:pt modelId="{EBC3CA78-38A6-40DC-BA6C-F672CE9DEF8E}" type="pres">
      <dgm:prSet presAssocID="{8C2AED98-A3F6-4C4E-8C30-D18F8E9E8C1D}" presName="vert0" presStyleCnt="0">
        <dgm:presLayoutVars>
          <dgm:dir/>
          <dgm:animOne val="branch"/>
          <dgm:animLvl val="lvl"/>
        </dgm:presLayoutVars>
      </dgm:prSet>
      <dgm:spPr/>
    </dgm:pt>
    <dgm:pt modelId="{9E9AD8BA-06E2-4679-85E4-402108D19E6D}" type="pres">
      <dgm:prSet presAssocID="{6C0E8C66-E997-4CA1-96C6-2B9247EADA31}" presName="thickLine" presStyleLbl="alignNode1" presStyleIdx="0" presStyleCnt="5"/>
      <dgm:spPr/>
    </dgm:pt>
    <dgm:pt modelId="{7A0348E6-4E6B-4E35-A754-B91133E09EBA}" type="pres">
      <dgm:prSet presAssocID="{6C0E8C66-E997-4CA1-96C6-2B9247EADA31}" presName="horz1" presStyleCnt="0"/>
      <dgm:spPr/>
    </dgm:pt>
    <dgm:pt modelId="{805D8F2D-452F-4814-92A5-8B5ABF458F2A}" type="pres">
      <dgm:prSet presAssocID="{6C0E8C66-E997-4CA1-96C6-2B9247EADA31}" presName="tx1" presStyleLbl="revTx" presStyleIdx="0" presStyleCnt="5"/>
      <dgm:spPr/>
    </dgm:pt>
    <dgm:pt modelId="{118BE665-A6D2-41D2-B784-7567BF2E4FCF}" type="pres">
      <dgm:prSet presAssocID="{6C0E8C66-E997-4CA1-96C6-2B9247EADA31}" presName="vert1" presStyleCnt="0"/>
      <dgm:spPr/>
    </dgm:pt>
    <dgm:pt modelId="{305D2F6F-3870-42D6-8097-8D16E7D3DECA}" type="pres">
      <dgm:prSet presAssocID="{056AFED7-79CA-4236-836E-CD64EE26283A}" presName="thickLine" presStyleLbl="alignNode1" presStyleIdx="1" presStyleCnt="5"/>
      <dgm:spPr/>
    </dgm:pt>
    <dgm:pt modelId="{9EFAC877-250A-416B-BAA8-78697A9D0233}" type="pres">
      <dgm:prSet presAssocID="{056AFED7-79CA-4236-836E-CD64EE26283A}" presName="horz1" presStyleCnt="0"/>
      <dgm:spPr/>
    </dgm:pt>
    <dgm:pt modelId="{88C80361-41D6-4E9A-B526-F147489EEA57}" type="pres">
      <dgm:prSet presAssocID="{056AFED7-79CA-4236-836E-CD64EE26283A}" presName="tx1" presStyleLbl="revTx" presStyleIdx="1" presStyleCnt="5"/>
      <dgm:spPr/>
    </dgm:pt>
    <dgm:pt modelId="{52E18CEB-E9F0-4F7F-A8E5-8E40859A047A}" type="pres">
      <dgm:prSet presAssocID="{056AFED7-79CA-4236-836E-CD64EE26283A}" presName="vert1" presStyleCnt="0"/>
      <dgm:spPr/>
    </dgm:pt>
    <dgm:pt modelId="{CB68CB73-F401-44C0-A940-0DA85AA131D9}" type="pres">
      <dgm:prSet presAssocID="{753531E0-C62D-4906-AD9D-6F2C197F7132}" presName="thickLine" presStyleLbl="alignNode1" presStyleIdx="2" presStyleCnt="5"/>
      <dgm:spPr/>
    </dgm:pt>
    <dgm:pt modelId="{3A97E4D1-D005-46BF-939E-628F02623394}" type="pres">
      <dgm:prSet presAssocID="{753531E0-C62D-4906-AD9D-6F2C197F7132}" presName="horz1" presStyleCnt="0"/>
      <dgm:spPr/>
    </dgm:pt>
    <dgm:pt modelId="{B193E328-A447-4110-95A1-5EDFF1360A0F}" type="pres">
      <dgm:prSet presAssocID="{753531E0-C62D-4906-AD9D-6F2C197F7132}" presName="tx1" presStyleLbl="revTx" presStyleIdx="2" presStyleCnt="5"/>
      <dgm:spPr/>
    </dgm:pt>
    <dgm:pt modelId="{186FBD07-3CFF-4CEC-B8D4-C54DBB059D4A}" type="pres">
      <dgm:prSet presAssocID="{753531E0-C62D-4906-AD9D-6F2C197F7132}" presName="vert1" presStyleCnt="0"/>
      <dgm:spPr/>
    </dgm:pt>
    <dgm:pt modelId="{304168FB-2EE5-453E-B97E-D5918D0BD0C6}" type="pres">
      <dgm:prSet presAssocID="{3453ECF8-D345-4461-B800-E84E83429620}" presName="thickLine" presStyleLbl="alignNode1" presStyleIdx="3" presStyleCnt="5"/>
      <dgm:spPr/>
    </dgm:pt>
    <dgm:pt modelId="{530AEF7F-AC32-45DE-B6BB-527BB87961EF}" type="pres">
      <dgm:prSet presAssocID="{3453ECF8-D345-4461-B800-E84E83429620}" presName="horz1" presStyleCnt="0"/>
      <dgm:spPr/>
    </dgm:pt>
    <dgm:pt modelId="{F129BFA3-66B7-465C-9185-B0E9DA72545F}" type="pres">
      <dgm:prSet presAssocID="{3453ECF8-D345-4461-B800-E84E83429620}" presName="tx1" presStyleLbl="revTx" presStyleIdx="3" presStyleCnt="5"/>
      <dgm:spPr/>
    </dgm:pt>
    <dgm:pt modelId="{133D85F4-E986-4209-AA6F-0F258C9A96DB}" type="pres">
      <dgm:prSet presAssocID="{3453ECF8-D345-4461-B800-E84E83429620}" presName="vert1" presStyleCnt="0"/>
      <dgm:spPr/>
    </dgm:pt>
    <dgm:pt modelId="{8363B8A0-FACF-4038-B977-802ACA9E359F}" type="pres">
      <dgm:prSet presAssocID="{A7B57A49-3CEB-4130-B433-D733D6B8BA3D}" presName="thickLine" presStyleLbl="alignNode1" presStyleIdx="4" presStyleCnt="5"/>
      <dgm:spPr/>
    </dgm:pt>
    <dgm:pt modelId="{F6C76A7B-B231-4BE4-83B1-8E4472749488}" type="pres">
      <dgm:prSet presAssocID="{A7B57A49-3CEB-4130-B433-D733D6B8BA3D}" presName="horz1" presStyleCnt="0"/>
      <dgm:spPr/>
    </dgm:pt>
    <dgm:pt modelId="{AD289127-DDDA-4D5D-8844-F4214D146B8A}" type="pres">
      <dgm:prSet presAssocID="{A7B57A49-3CEB-4130-B433-D733D6B8BA3D}" presName="tx1" presStyleLbl="revTx" presStyleIdx="4" presStyleCnt="5"/>
      <dgm:spPr/>
    </dgm:pt>
    <dgm:pt modelId="{871DC91B-ECCE-4917-BA69-A2DD4A5483D0}" type="pres">
      <dgm:prSet presAssocID="{A7B57A49-3CEB-4130-B433-D733D6B8BA3D}" presName="vert1" presStyleCnt="0"/>
      <dgm:spPr/>
    </dgm:pt>
  </dgm:ptLst>
  <dgm:cxnLst>
    <dgm:cxn modelId="{8418E425-F1CB-4988-B034-0FA844B07B03}" type="presOf" srcId="{753531E0-C62D-4906-AD9D-6F2C197F7132}" destId="{B193E328-A447-4110-95A1-5EDFF1360A0F}" srcOrd="0" destOrd="0" presId="urn:microsoft.com/office/officeart/2008/layout/LinedList"/>
    <dgm:cxn modelId="{4B9DAA60-EC80-42C5-8924-FE0657404AE8}" type="presOf" srcId="{A7B57A49-3CEB-4130-B433-D733D6B8BA3D}" destId="{AD289127-DDDA-4D5D-8844-F4214D146B8A}" srcOrd="0" destOrd="0" presId="urn:microsoft.com/office/officeart/2008/layout/LinedList"/>
    <dgm:cxn modelId="{ECDF6057-F53B-4651-BCF6-7D69E20AE2B6}" srcId="{8C2AED98-A3F6-4C4E-8C30-D18F8E9E8C1D}" destId="{A7B57A49-3CEB-4130-B433-D733D6B8BA3D}" srcOrd="4" destOrd="0" parTransId="{6AECE41A-3158-4E66-BA9C-FF9011F657BB}" sibTransId="{EB87252D-FC4A-438A-BAC5-C8C17ECF891E}"/>
    <dgm:cxn modelId="{3717205A-A4AB-474D-A2F5-59AFDAD3966E}" srcId="{8C2AED98-A3F6-4C4E-8C30-D18F8E9E8C1D}" destId="{753531E0-C62D-4906-AD9D-6F2C197F7132}" srcOrd="2" destOrd="0" parTransId="{225671D6-9F54-406A-B927-B880D429A101}" sibTransId="{201DB81F-90F6-40B7-853E-1F2A4D1D46AE}"/>
    <dgm:cxn modelId="{AB7F388A-B2BE-4460-88E9-AC015880ADCC}" type="presOf" srcId="{8C2AED98-A3F6-4C4E-8C30-D18F8E9E8C1D}" destId="{EBC3CA78-38A6-40DC-BA6C-F672CE9DEF8E}" srcOrd="0" destOrd="0" presId="urn:microsoft.com/office/officeart/2008/layout/LinedList"/>
    <dgm:cxn modelId="{249BD68E-E3C5-495B-8C77-6C58E43A3FB6}" type="presOf" srcId="{056AFED7-79CA-4236-836E-CD64EE26283A}" destId="{88C80361-41D6-4E9A-B526-F147489EEA57}" srcOrd="0" destOrd="0" presId="urn:microsoft.com/office/officeart/2008/layout/LinedList"/>
    <dgm:cxn modelId="{3BB3A1A1-959B-4049-B429-A3C2D4814A1D}" srcId="{8C2AED98-A3F6-4C4E-8C30-D18F8E9E8C1D}" destId="{3453ECF8-D345-4461-B800-E84E83429620}" srcOrd="3" destOrd="0" parTransId="{4AD31FE6-D7CC-4D56-9467-5540CF18B667}" sibTransId="{36BF8018-F9F0-4CFA-955E-50E178CE4937}"/>
    <dgm:cxn modelId="{62D540DF-ADAD-4A35-ABAB-3846412CAC5F}" type="presOf" srcId="{3453ECF8-D345-4461-B800-E84E83429620}" destId="{F129BFA3-66B7-465C-9185-B0E9DA72545F}" srcOrd="0" destOrd="0" presId="urn:microsoft.com/office/officeart/2008/layout/LinedList"/>
    <dgm:cxn modelId="{04F81FE2-8D0C-46D9-9C7D-4F71B5D0429F}" srcId="{8C2AED98-A3F6-4C4E-8C30-D18F8E9E8C1D}" destId="{056AFED7-79CA-4236-836E-CD64EE26283A}" srcOrd="1" destOrd="0" parTransId="{5227695C-3B99-4A25-A649-45A01C09A6D6}" sibTransId="{477D1595-28AE-46E2-BBC0-511D0F5B7670}"/>
    <dgm:cxn modelId="{716478E4-2CFA-4A7E-BB3B-27884CBE1A30}" type="presOf" srcId="{6C0E8C66-E997-4CA1-96C6-2B9247EADA31}" destId="{805D8F2D-452F-4814-92A5-8B5ABF458F2A}" srcOrd="0" destOrd="0" presId="urn:microsoft.com/office/officeart/2008/layout/LinedList"/>
    <dgm:cxn modelId="{A96DFDE9-57D4-43A4-9D3A-A8A22BBFAB9C}" srcId="{8C2AED98-A3F6-4C4E-8C30-D18F8E9E8C1D}" destId="{6C0E8C66-E997-4CA1-96C6-2B9247EADA31}" srcOrd="0" destOrd="0" parTransId="{EACCA0C6-ECC3-42AE-8837-257FC6C60C98}" sibTransId="{ACE1D3C2-6E78-483B-880E-AC07F31C3849}"/>
    <dgm:cxn modelId="{E1522751-CF47-4819-89A5-B9C5CA889364}" type="presParOf" srcId="{EBC3CA78-38A6-40DC-BA6C-F672CE9DEF8E}" destId="{9E9AD8BA-06E2-4679-85E4-402108D19E6D}" srcOrd="0" destOrd="0" presId="urn:microsoft.com/office/officeart/2008/layout/LinedList"/>
    <dgm:cxn modelId="{FA7D9685-83F4-405B-961E-E21E6256F095}" type="presParOf" srcId="{EBC3CA78-38A6-40DC-BA6C-F672CE9DEF8E}" destId="{7A0348E6-4E6B-4E35-A754-B91133E09EBA}" srcOrd="1" destOrd="0" presId="urn:microsoft.com/office/officeart/2008/layout/LinedList"/>
    <dgm:cxn modelId="{165907D8-F45B-4B47-AF6F-C65094BA771A}" type="presParOf" srcId="{7A0348E6-4E6B-4E35-A754-B91133E09EBA}" destId="{805D8F2D-452F-4814-92A5-8B5ABF458F2A}" srcOrd="0" destOrd="0" presId="urn:microsoft.com/office/officeart/2008/layout/LinedList"/>
    <dgm:cxn modelId="{D1E76C5F-34FF-41B9-99B9-00A1C231AE56}" type="presParOf" srcId="{7A0348E6-4E6B-4E35-A754-B91133E09EBA}" destId="{118BE665-A6D2-41D2-B784-7567BF2E4FCF}" srcOrd="1" destOrd="0" presId="urn:microsoft.com/office/officeart/2008/layout/LinedList"/>
    <dgm:cxn modelId="{8124A48D-07DC-4BA5-AFB5-63B0E8F578E2}" type="presParOf" srcId="{EBC3CA78-38A6-40DC-BA6C-F672CE9DEF8E}" destId="{305D2F6F-3870-42D6-8097-8D16E7D3DECA}" srcOrd="2" destOrd="0" presId="urn:microsoft.com/office/officeart/2008/layout/LinedList"/>
    <dgm:cxn modelId="{1D6C300A-A884-4616-9E78-D341C704E5E4}" type="presParOf" srcId="{EBC3CA78-38A6-40DC-BA6C-F672CE9DEF8E}" destId="{9EFAC877-250A-416B-BAA8-78697A9D0233}" srcOrd="3" destOrd="0" presId="urn:microsoft.com/office/officeart/2008/layout/LinedList"/>
    <dgm:cxn modelId="{BC2BEABF-9C8F-4567-8E26-33D557DB17D7}" type="presParOf" srcId="{9EFAC877-250A-416B-BAA8-78697A9D0233}" destId="{88C80361-41D6-4E9A-B526-F147489EEA57}" srcOrd="0" destOrd="0" presId="urn:microsoft.com/office/officeart/2008/layout/LinedList"/>
    <dgm:cxn modelId="{2E0F26ED-DA25-42C8-ABB7-4499BA23F5F4}" type="presParOf" srcId="{9EFAC877-250A-416B-BAA8-78697A9D0233}" destId="{52E18CEB-E9F0-4F7F-A8E5-8E40859A047A}" srcOrd="1" destOrd="0" presId="urn:microsoft.com/office/officeart/2008/layout/LinedList"/>
    <dgm:cxn modelId="{A6D468D8-3C95-47EF-BD58-5E4A5D0C4A76}" type="presParOf" srcId="{EBC3CA78-38A6-40DC-BA6C-F672CE9DEF8E}" destId="{CB68CB73-F401-44C0-A940-0DA85AA131D9}" srcOrd="4" destOrd="0" presId="urn:microsoft.com/office/officeart/2008/layout/LinedList"/>
    <dgm:cxn modelId="{F11B2709-D8AC-4510-92CF-76996753BBAF}" type="presParOf" srcId="{EBC3CA78-38A6-40DC-BA6C-F672CE9DEF8E}" destId="{3A97E4D1-D005-46BF-939E-628F02623394}" srcOrd="5" destOrd="0" presId="urn:microsoft.com/office/officeart/2008/layout/LinedList"/>
    <dgm:cxn modelId="{F9EA3344-E4EE-4628-A258-14FBF7E043F2}" type="presParOf" srcId="{3A97E4D1-D005-46BF-939E-628F02623394}" destId="{B193E328-A447-4110-95A1-5EDFF1360A0F}" srcOrd="0" destOrd="0" presId="urn:microsoft.com/office/officeart/2008/layout/LinedList"/>
    <dgm:cxn modelId="{4049AE5E-232D-469F-8535-61F3AD702AEA}" type="presParOf" srcId="{3A97E4D1-D005-46BF-939E-628F02623394}" destId="{186FBD07-3CFF-4CEC-B8D4-C54DBB059D4A}" srcOrd="1" destOrd="0" presId="urn:microsoft.com/office/officeart/2008/layout/LinedList"/>
    <dgm:cxn modelId="{E9FC215A-92E6-4612-B04D-6F4C69341CDD}" type="presParOf" srcId="{EBC3CA78-38A6-40DC-BA6C-F672CE9DEF8E}" destId="{304168FB-2EE5-453E-B97E-D5918D0BD0C6}" srcOrd="6" destOrd="0" presId="urn:microsoft.com/office/officeart/2008/layout/LinedList"/>
    <dgm:cxn modelId="{CDEB6279-30E3-455F-A2CE-4F1C9321B91D}" type="presParOf" srcId="{EBC3CA78-38A6-40DC-BA6C-F672CE9DEF8E}" destId="{530AEF7F-AC32-45DE-B6BB-527BB87961EF}" srcOrd="7" destOrd="0" presId="urn:microsoft.com/office/officeart/2008/layout/LinedList"/>
    <dgm:cxn modelId="{9F61585D-DB80-45FD-BD63-56517BA17A35}" type="presParOf" srcId="{530AEF7F-AC32-45DE-B6BB-527BB87961EF}" destId="{F129BFA3-66B7-465C-9185-B0E9DA72545F}" srcOrd="0" destOrd="0" presId="urn:microsoft.com/office/officeart/2008/layout/LinedList"/>
    <dgm:cxn modelId="{5EC3E530-87A5-4A6F-841E-38E80E322529}" type="presParOf" srcId="{530AEF7F-AC32-45DE-B6BB-527BB87961EF}" destId="{133D85F4-E986-4209-AA6F-0F258C9A96DB}" srcOrd="1" destOrd="0" presId="urn:microsoft.com/office/officeart/2008/layout/LinedList"/>
    <dgm:cxn modelId="{C3D6FD24-6FED-4E6F-95D6-43987E4DEA13}" type="presParOf" srcId="{EBC3CA78-38A6-40DC-BA6C-F672CE9DEF8E}" destId="{8363B8A0-FACF-4038-B977-802ACA9E359F}" srcOrd="8" destOrd="0" presId="urn:microsoft.com/office/officeart/2008/layout/LinedList"/>
    <dgm:cxn modelId="{1086CD2D-E534-4556-88A1-265188AC520C}" type="presParOf" srcId="{EBC3CA78-38A6-40DC-BA6C-F672CE9DEF8E}" destId="{F6C76A7B-B231-4BE4-83B1-8E4472749488}" srcOrd="9" destOrd="0" presId="urn:microsoft.com/office/officeart/2008/layout/LinedList"/>
    <dgm:cxn modelId="{AF328F81-347B-4029-835C-4F8D72DB54D5}" type="presParOf" srcId="{F6C76A7B-B231-4BE4-83B1-8E4472749488}" destId="{AD289127-DDDA-4D5D-8844-F4214D146B8A}" srcOrd="0" destOrd="0" presId="urn:microsoft.com/office/officeart/2008/layout/LinedList"/>
    <dgm:cxn modelId="{AAD1485F-B509-407A-8797-6655C91FF96A}" type="presParOf" srcId="{F6C76A7B-B231-4BE4-83B1-8E4472749488}" destId="{871DC91B-ECCE-4917-BA69-A2DD4A5483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9EACD1-6514-4496-B9E4-8BD2C9F3926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658BCA7-3D66-499A-92C3-28F4EBC255DB}">
      <dgm:prSet/>
      <dgm:spPr/>
      <dgm:t>
        <a:bodyPr/>
        <a:lstStyle/>
        <a:p>
          <a:r>
            <a:rPr lang="en-GB"/>
            <a:t>Criminal responsibility is 8 years old. All children over 8 can be arrested &amp; charged for a crime.</a:t>
          </a:r>
          <a:endParaRPr lang="en-US"/>
        </a:p>
      </dgm:t>
    </dgm:pt>
    <dgm:pt modelId="{54E0DAB3-81A8-4769-A259-153031D60E9A}" type="parTrans" cxnId="{9452D954-A2DF-447C-9542-F6702A497517}">
      <dgm:prSet/>
      <dgm:spPr/>
      <dgm:t>
        <a:bodyPr/>
        <a:lstStyle/>
        <a:p>
          <a:endParaRPr lang="en-US"/>
        </a:p>
      </dgm:t>
    </dgm:pt>
    <dgm:pt modelId="{033954D6-8680-4ED9-B250-C8C1B075772A}" type="sibTrans" cxnId="{9452D954-A2DF-447C-9542-F6702A497517}">
      <dgm:prSet/>
      <dgm:spPr/>
      <dgm:t>
        <a:bodyPr/>
        <a:lstStyle/>
        <a:p>
          <a:endParaRPr lang="en-US"/>
        </a:p>
      </dgm:t>
    </dgm:pt>
    <dgm:pt modelId="{920CB5B5-9C40-4995-9EBE-7E6F083F623E}">
      <dgm:prSet/>
      <dgm:spPr/>
      <dgm:t>
        <a:bodyPr/>
        <a:lstStyle/>
        <a:p>
          <a:r>
            <a:rPr lang="en-GB"/>
            <a:t>The age of criminal prosecution is 12 years old.</a:t>
          </a:r>
          <a:endParaRPr lang="en-US"/>
        </a:p>
      </dgm:t>
    </dgm:pt>
    <dgm:pt modelId="{4B6BE8EC-E00B-4A50-A07C-6208286D9784}" type="parTrans" cxnId="{82D5E8AE-A97B-4A8C-8270-393E8653570C}">
      <dgm:prSet/>
      <dgm:spPr/>
      <dgm:t>
        <a:bodyPr/>
        <a:lstStyle/>
        <a:p>
          <a:endParaRPr lang="en-US"/>
        </a:p>
      </dgm:t>
    </dgm:pt>
    <dgm:pt modelId="{69618E86-B4B9-47ED-9D85-88BC0AF57F2A}" type="sibTrans" cxnId="{82D5E8AE-A97B-4A8C-8270-393E8653570C}">
      <dgm:prSet/>
      <dgm:spPr/>
      <dgm:t>
        <a:bodyPr/>
        <a:lstStyle/>
        <a:p>
          <a:endParaRPr lang="en-US"/>
        </a:p>
      </dgm:t>
    </dgm:pt>
    <dgm:pt modelId="{3C1E8FEA-69CE-48EF-8B6D-04AE516A1F62}">
      <dgm:prSet/>
      <dgm:spPr/>
      <dgm:t>
        <a:bodyPr/>
        <a:lstStyle/>
        <a:p>
          <a:r>
            <a:rPr lang="en-GB"/>
            <a:t>Children aged between 8 and 11 cases are dealt in a Children's Hearing.  </a:t>
          </a:r>
          <a:endParaRPr lang="en-US"/>
        </a:p>
      </dgm:t>
    </dgm:pt>
    <dgm:pt modelId="{605BA46B-663E-48B8-A198-D96A1428542C}" type="parTrans" cxnId="{708758F1-4A87-4806-BC18-8702A5B093C1}">
      <dgm:prSet/>
      <dgm:spPr/>
      <dgm:t>
        <a:bodyPr/>
        <a:lstStyle/>
        <a:p>
          <a:endParaRPr lang="en-US"/>
        </a:p>
      </dgm:t>
    </dgm:pt>
    <dgm:pt modelId="{FCFD74E4-CE92-4A2D-8AAB-AA0A55879B3F}" type="sibTrans" cxnId="{708758F1-4A87-4806-BC18-8702A5B093C1}">
      <dgm:prSet/>
      <dgm:spPr/>
      <dgm:t>
        <a:bodyPr/>
        <a:lstStyle/>
        <a:p>
          <a:endParaRPr lang="en-US"/>
        </a:p>
      </dgm:t>
    </dgm:pt>
    <dgm:pt modelId="{698D6AC3-8057-4134-9D9A-72C0E560B34F}">
      <dgm:prSet/>
      <dgm:spPr/>
      <dgm:t>
        <a:bodyPr/>
        <a:lstStyle/>
        <a:p>
          <a:r>
            <a:rPr lang="en-GB"/>
            <a:t>Children aged 12 to 16 can be taken to court but only for serious crimes</a:t>
          </a:r>
          <a:endParaRPr lang="en-US"/>
        </a:p>
      </dgm:t>
    </dgm:pt>
    <dgm:pt modelId="{32836683-E715-46E4-96BD-9EA59BB50B70}" type="parTrans" cxnId="{AAA89B4E-6880-4490-A3CA-15E63FAABEE4}">
      <dgm:prSet/>
      <dgm:spPr/>
      <dgm:t>
        <a:bodyPr/>
        <a:lstStyle/>
        <a:p>
          <a:endParaRPr lang="en-US"/>
        </a:p>
      </dgm:t>
    </dgm:pt>
    <dgm:pt modelId="{73BD1246-FE1A-4A06-BC26-A1F9E0B5A186}" type="sibTrans" cxnId="{AAA89B4E-6880-4490-A3CA-15E63FAABEE4}">
      <dgm:prSet/>
      <dgm:spPr/>
      <dgm:t>
        <a:bodyPr/>
        <a:lstStyle/>
        <a:p>
          <a:endParaRPr lang="en-US"/>
        </a:p>
      </dgm:t>
    </dgm:pt>
    <dgm:pt modelId="{BD6ACC4E-3787-4615-B03C-7897C5B321EB}" type="pres">
      <dgm:prSet presAssocID="{579EACD1-6514-4496-B9E4-8BD2C9F3926D}" presName="vert0" presStyleCnt="0">
        <dgm:presLayoutVars>
          <dgm:dir/>
          <dgm:animOne val="branch"/>
          <dgm:animLvl val="lvl"/>
        </dgm:presLayoutVars>
      </dgm:prSet>
      <dgm:spPr/>
    </dgm:pt>
    <dgm:pt modelId="{5A0550EE-EE07-4973-AD47-165B214E7478}" type="pres">
      <dgm:prSet presAssocID="{0658BCA7-3D66-499A-92C3-28F4EBC255DB}" presName="thickLine" presStyleLbl="alignNode1" presStyleIdx="0" presStyleCnt="4"/>
      <dgm:spPr/>
    </dgm:pt>
    <dgm:pt modelId="{A28AEACA-310C-4B73-9DA5-7821A3FE8B93}" type="pres">
      <dgm:prSet presAssocID="{0658BCA7-3D66-499A-92C3-28F4EBC255DB}" presName="horz1" presStyleCnt="0"/>
      <dgm:spPr/>
    </dgm:pt>
    <dgm:pt modelId="{66CD1BB8-56A1-43AB-9AC9-839CC5C302D1}" type="pres">
      <dgm:prSet presAssocID="{0658BCA7-3D66-499A-92C3-28F4EBC255DB}" presName="tx1" presStyleLbl="revTx" presStyleIdx="0" presStyleCnt="4"/>
      <dgm:spPr/>
    </dgm:pt>
    <dgm:pt modelId="{1BB57969-8E99-4948-94B9-BC9F87CEBF6F}" type="pres">
      <dgm:prSet presAssocID="{0658BCA7-3D66-499A-92C3-28F4EBC255DB}" presName="vert1" presStyleCnt="0"/>
      <dgm:spPr/>
    </dgm:pt>
    <dgm:pt modelId="{B27E6491-2C4E-47B2-B891-63C607EF1DD3}" type="pres">
      <dgm:prSet presAssocID="{920CB5B5-9C40-4995-9EBE-7E6F083F623E}" presName="thickLine" presStyleLbl="alignNode1" presStyleIdx="1" presStyleCnt="4"/>
      <dgm:spPr/>
    </dgm:pt>
    <dgm:pt modelId="{4D9FDF0B-F14B-4AAC-BA26-C615C63BAF5E}" type="pres">
      <dgm:prSet presAssocID="{920CB5B5-9C40-4995-9EBE-7E6F083F623E}" presName="horz1" presStyleCnt="0"/>
      <dgm:spPr/>
    </dgm:pt>
    <dgm:pt modelId="{8910B448-5791-4201-B453-6069257BC518}" type="pres">
      <dgm:prSet presAssocID="{920CB5B5-9C40-4995-9EBE-7E6F083F623E}" presName="tx1" presStyleLbl="revTx" presStyleIdx="1" presStyleCnt="4"/>
      <dgm:spPr/>
    </dgm:pt>
    <dgm:pt modelId="{F16C4ABD-2829-4715-B44D-A6D9DA4D0AFD}" type="pres">
      <dgm:prSet presAssocID="{920CB5B5-9C40-4995-9EBE-7E6F083F623E}" presName="vert1" presStyleCnt="0"/>
      <dgm:spPr/>
    </dgm:pt>
    <dgm:pt modelId="{CEE6B441-FE43-4957-98C7-19266F71DDD7}" type="pres">
      <dgm:prSet presAssocID="{3C1E8FEA-69CE-48EF-8B6D-04AE516A1F62}" presName="thickLine" presStyleLbl="alignNode1" presStyleIdx="2" presStyleCnt="4"/>
      <dgm:spPr/>
    </dgm:pt>
    <dgm:pt modelId="{FF372D81-1F41-43D8-8BB0-54ADA8317112}" type="pres">
      <dgm:prSet presAssocID="{3C1E8FEA-69CE-48EF-8B6D-04AE516A1F62}" presName="horz1" presStyleCnt="0"/>
      <dgm:spPr/>
    </dgm:pt>
    <dgm:pt modelId="{D925FC6A-4BB4-4796-A6E2-6535207AE81E}" type="pres">
      <dgm:prSet presAssocID="{3C1E8FEA-69CE-48EF-8B6D-04AE516A1F62}" presName="tx1" presStyleLbl="revTx" presStyleIdx="2" presStyleCnt="4"/>
      <dgm:spPr/>
    </dgm:pt>
    <dgm:pt modelId="{3D6CAB6F-0F49-4A4C-8165-7AF278FA2977}" type="pres">
      <dgm:prSet presAssocID="{3C1E8FEA-69CE-48EF-8B6D-04AE516A1F62}" presName="vert1" presStyleCnt="0"/>
      <dgm:spPr/>
    </dgm:pt>
    <dgm:pt modelId="{3D8C63D9-8F9D-426D-AEC7-08E2957BACD6}" type="pres">
      <dgm:prSet presAssocID="{698D6AC3-8057-4134-9D9A-72C0E560B34F}" presName="thickLine" presStyleLbl="alignNode1" presStyleIdx="3" presStyleCnt="4"/>
      <dgm:spPr/>
    </dgm:pt>
    <dgm:pt modelId="{2FF2BDC8-7741-4913-91DE-2014B1BFCE3C}" type="pres">
      <dgm:prSet presAssocID="{698D6AC3-8057-4134-9D9A-72C0E560B34F}" presName="horz1" presStyleCnt="0"/>
      <dgm:spPr/>
    </dgm:pt>
    <dgm:pt modelId="{A91146CA-AA62-44F6-BA84-43A8E2C35644}" type="pres">
      <dgm:prSet presAssocID="{698D6AC3-8057-4134-9D9A-72C0E560B34F}" presName="tx1" presStyleLbl="revTx" presStyleIdx="3" presStyleCnt="4"/>
      <dgm:spPr/>
    </dgm:pt>
    <dgm:pt modelId="{69D280E7-3A7B-4194-9A19-21259A245861}" type="pres">
      <dgm:prSet presAssocID="{698D6AC3-8057-4134-9D9A-72C0E560B34F}" presName="vert1" presStyleCnt="0"/>
      <dgm:spPr/>
    </dgm:pt>
  </dgm:ptLst>
  <dgm:cxnLst>
    <dgm:cxn modelId="{CBB19537-A6B5-4A6D-B40A-C5A957B1A8C1}" type="presOf" srcId="{579EACD1-6514-4496-B9E4-8BD2C9F3926D}" destId="{BD6ACC4E-3787-4615-B03C-7897C5B321EB}" srcOrd="0" destOrd="0" presId="urn:microsoft.com/office/officeart/2008/layout/LinedList"/>
    <dgm:cxn modelId="{AAA89B4E-6880-4490-A3CA-15E63FAABEE4}" srcId="{579EACD1-6514-4496-B9E4-8BD2C9F3926D}" destId="{698D6AC3-8057-4134-9D9A-72C0E560B34F}" srcOrd="3" destOrd="0" parTransId="{32836683-E715-46E4-96BD-9EA59BB50B70}" sibTransId="{73BD1246-FE1A-4A06-BC26-A1F9E0B5A186}"/>
    <dgm:cxn modelId="{9452D954-A2DF-447C-9542-F6702A497517}" srcId="{579EACD1-6514-4496-B9E4-8BD2C9F3926D}" destId="{0658BCA7-3D66-499A-92C3-28F4EBC255DB}" srcOrd="0" destOrd="0" parTransId="{54E0DAB3-81A8-4769-A259-153031D60E9A}" sibTransId="{033954D6-8680-4ED9-B250-C8C1B075772A}"/>
    <dgm:cxn modelId="{7CB42D82-6D63-4B04-9D7D-8601E0370E06}" type="presOf" srcId="{3C1E8FEA-69CE-48EF-8B6D-04AE516A1F62}" destId="{D925FC6A-4BB4-4796-A6E2-6535207AE81E}" srcOrd="0" destOrd="0" presId="urn:microsoft.com/office/officeart/2008/layout/LinedList"/>
    <dgm:cxn modelId="{E88F768E-B517-4B44-BECB-38BFDF933FF9}" type="presOf" srcId="{920CB5B5-9C40-4995-9EBE-7E6F083F623E}" destId="{8910B448-5791-4201-B453-6069257BC518}" srcOrd="0" destOrd="0" presId="urn:microsoft.com/office/officeart/2008/layout/LinedList"/>
    <dgm:cxn modelId="{82D5E8AE-A97B-4A8C-8270-393E8653570C}" srcId="{579EACD1-6514-4496-B9E4-8BD2C9F3926D}" destId="{920CB5B5-9C40-4995-9EBE-7E6F083F623E}" srcOrd="1" destOrd="0" parTransId="{4B6BE8EC-E00B-4A50-A07C-6208286D9784}" sibTransId="{69618E86-B4B9-47ED-9D85-88BC0AF57F2A}"/>
    <dgm:cxn modelId="{FA0D82B8-98FD-4873-9FBD-AC38E97184F8}" type="presOf" srcId="{0658BCA7-3D66-499A-92C3-28F4EBC255DB}" destId="{66CD1BB8-56A1-43AB-9AC9-839CC5C302D1}" srcOrd="0" destOrd="0" presId="urn:microsoft.com/office/officeart/2008/layout/LinedList"/>
    <dgm:cxn modelId="{BE02ADD9-9F59-4A61-A536-91499183BC53}" type="presOf" srcId="{698D6AC3-8057-4134-9D9A-72C0E560B34F}" destId="{A91146CA-AA62-44F6-BA84-43A8E2C35644}" srcOrd="0" destOrd="0" presId="urn:microsoft.com/office/officeart/2008/layout/LinedList"/>
    <dgm:cxn modelId="{708758F1-4A87-4806-BC18-8702A5B093C1}" srcId="{579EACD1-6514-4496-B9E4-8BD2C9F3926D}" destId="{3C1E8FEA-69CE-48EF-8B6D-04AE516A1F62}" srcOrd="2" destOrd="0" parTransId="{605BA46B-663E-48B8-A198-D96A1428542C}" sibTransId="{FCFD74E4-CE92-4A2D-8AAB-AA0A55879B3F}"/>
    <dgm:cxn modelId="{D535E9E0-6069-4CF7-93C1-6A43D73FF6EF}" type="presParOf" srcId="{BD6ACC4E-3787-4615-B03C-7897C5B321EB}" destId="{5A0550EE-EE07-4973-AD47-165B214E7478}" srcOrd="0" destOrd="0" presId="urn:microsoft.com/office/officeart/2008/layout/LinedList"/>
    <dgm:cxn modelId="{34CE4069-43D6-42E1-8C65-F42B9FF0531D}" type="presParOf" srcId="{BD6ACC4E-3787-4615-B03C-7897C5B321EB}" destId="{A28AEACA-310C-4B73-9DA5-7821A3FE8B93}" srcOrd="1" destOrd="0" presId="urn:microsoft.com/office/officeart/2008/layout/LinedList"/>
    <dgm:cxn modelId="{C6EB1386-77EC-43EF-9B7F-A17FE829AB7C}" type="presParOf" srcId="{A28AEACA-310C-4B73-9DA5-7821A3FE8B93}" destId="{66CD1BB8-56A1-43AB-9AC9-839CC5C302D1}" srcOrd="0" destOrd="0" presId="urn:microsoft.com/office/officeart/2008/layout/LinedList"/>
    <dgm:cxn modelId="{7BF07773-22A3-4A67-BB8B-D653ACF57586}" type="presParOf" srcId="{A28AEACA-310C-4B73-9DA5-7821A3FE8B93}" destId="{1BB57969-8E99-4948-94B9-BC9F87CEBF6F}" srcOrd="1" destOrd="0" presId="urn:microsoft.com/office/officeart/2008/layout/LinedList"/>
    <dgm:cxn modelId="{0CC25FDF-6DED-4C2B-8645-C9706A3BE428}" type="presParOf" srcId="{BD6ACC4E-3787-4615-B03C-7897C5B321EB}" destId="{B27E6491-2C4E-47B2-B891-63C607EF1DD3}" srcOrd="2" destOrd="0" presId="urn:microsoft.com/office/officeart/2008/layout/LinedList"/>
    <dgm:cxn modelId="{D888FB9D-C17B-4DE5-8E56-EE2A302A7A07}" type="presParOf" srcId="{BD6ACC4E-3787-4615-B03C-7897C5B321EB}" destId="{4D9FDF0B-F14B-4AAC-BA26-C615C63BAF5E}" srcOrd="3" destOrd="0" presId="urn:microsoft.com/office/officeart/2008/layout/LinedList"/>
    <dgm:cxn modelId="{5EE08DCC-CE11-42FE-8B4F-2D3A8C0F3B0F}" type="presParOf" srcId="{4D9FDF0B-F14B-4AAC-BA26-C615C63BAF5E}" destId="{8910B448-5791-4201-B453-6069257BC518}" srcOrd="0" destOrd="0" presId="urn:microsoft.com/office/officeart/2008/layout/LinedList"/>
    <dgm:cxn modelId="{B62DD84F-A94A-4131-A50A-B12A3668A65D}" type="presParOf" srcId="{4D9FDF0B-F14B-4AAC-BA26-C615C63BAF5E}" destId="{F16C4ABD-2829-4715-B44D-A6D9DA4D0AFD}" srcOrd="1" destOrd="0" presId="urn:microsoft.com/office/officeart/2008/layout/LinedList"/>
    <dgm:cxn modelId="{B44E17DA-E86A-4E45-BD24-B084545D34CD}" type="presParOf" srcId="{BD6ACC4E-3787-4615-B03C-7897C5B321EB}" destId="{CEE6B441-FE43-4957-98C7-19266F71DDD7}" srcOrd="4" destOrd="0" presId="urn:microsoft.com/office/officeart/2008/layout/LinedList"/>
    <dgm:cxn modelId="{7F6679AF-6422-49FE-82C8-606B8A8460A9}" type="presParOf" srcId="{BD6ACC4E-3787-4615-B03C-7897C5B321EB}" destId="{FF372D81-1F41-43D8-8BB0-54ADA8317112}" srcOrd="5" destOrd="0" presId="urn:microsoft.com/office/officeart/2008/layout/LinedList"/>
    <dgm:cxn modelId="{11FFB903-59A5-4E50-9759-C881EBF18E60}" type="presParOf" srcId="{FF372D81-1F41-43D8-8BB0-54ADA8317112}" destId="{D925FC6A-4BB4-4796-A6E2-6535207AE81E}" srcOrd="0" destOrd="0" presId="urn:microsoft.com/office/officeart/2008/layout/LinedList"/>
    <dgm:cxn modelId="{C18CE5F2-08CD-434F-A19E-CE144FFB1CF4}" type="presParOf" srcId="{FF372D81-1F41-43D8-8BB0-54ADA8317112}" destId="{3D6CAB6F-0F49-4A4C-8165-7AF278FA2977}" srcOrd="1" destOrd="0" presId="urn:microsoft.com/office/officeart/2008/layout/LinedList"/>
    <dgm:cxn modelId="{4A7F0F0A-49BF-4FAE-9FE2-4EBD8B54FEE9}" type="presParOf" srcId="{BD6ACC4E-3787-4615-B03C-7897C5B321EB}" destId="{3D8C63D9-8F9D-426D-AEC7-08E2957BACD6}" srcOrd="6" destOrd="0" presId="urn:microsoft.com/office/officeart/2008/layout/LinedList"/>
    <dgm:cxn modelId="{E0961392-925F-4D02-9FFF-F59868BC28BE}" type="presParOf" srcId="{BD6ACC4E-3787-4615-B03C-7897C5B321EB}" destId="{2FF2BDC8-7741-4913-91DE-2014B1BFCE3C}" srcOrd="7" destOrd="0" presId="urn:microsoft.com/office/officeart/2008/layout/LinedList"/>
    <dgm:cxn modelId="{CD4FE5B9-8047-48F2-AC2F-39EBFE5536A5}" type="presParOf" srcId="{2FF2BDC8-7741-4913-91DE-2014B1BFCE3C}" destId="{A91146CA-AA62-44F6-BA84-43A8E2C35644}" srcOrd="0" destOrd="0" presId="urn:microsoft.com/office/officeart/2008/layout/LinedList"/>
    <dgm:cxn modelId="{02AF23BF-F362-4E8B-9AF0-21AFFCDC952A}" type="presParOf" srcId="{2FF2BDC8-7741-4913-91DE-2014B1BFCE3C}" destId="{69D280E7-3A7B-4194-9A19-21259A2458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B3FA15-1BE7-4438-BFA2-115196C4C8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CF8377D-D79A-4255-9229-B4462AAAEF7E}">
      <dgm:prSet/>
      <dgm:spPr/>
      <dgm:t>
        <a:bodyPr/>
        <a:lstStyle/>
        <a:p>
          <a:r>
            <a:rPr lang="en-GB"/>
            <a:t>Renamed juvenile courts to youth courts to cater for offenders aged between 10 – 17 years.</a:t>
          </a:r>
          <a:endParaRPr lang="en-US"/>
        </a:p>
      </dgm:t>
    </dgm:pt>
    <dgm:pt modelId="{6879C5E4-D309-41CC-8D7E-58D0C058EF34}" type="parTrans" cxnId="{C64A8E7C-EECB-4BF0-91B8-A50B0C8B3460}">
      <dgm:prSet/>
      <dgm:spPr/>
      <dgm:t>
        <a:bodyPr/>
        <a:lstStyle/>
        <a:p>
          <a:endParaRPr lang="en-US"/>
        </a:p>
      </dgm:t>
    </dgm:pt>
    <dgm:pt modelId="{71F8EAC4-8301-4E79-938C-EBEBD25C8979}" type="sibTrans" cxnId="{C64A8E7C-EECB-4BF0-91B8-A50B0C8B3460}">
      <dgm:prSet/>
      <dgm:spPr/>
      <dgm:t>
        <a:bodyPr/>
        <a:lstStyle/>
        <a:p>
          <a:endParaRPr lang="en-US"/>
        </a:p>
      </dgm:t>
    </dgm:pt>
    <dgm:pt modelId="{1533B2F2-697A-4517-B69B-67B9FED749A8}">
      <dgm:prSet/>
      <dgm:spPr/>
      <dgm:t>
        <a:bodyPr/>
        <a:lstStyle/>
        <a:p>
          <a:pPr rtl="0"/>
          <a:r>
            <a:rPr lang="en-GB"/>
            <a:t>Abolished custodial sentences for individuals below 15 years</a:t>
          </a:r>
          <a:r>
            <a:rPr lang="en-GB">
              <a:latin typeface="Calibri Light" panose="020F0302020204030204"/>
            </a:rPr>
            <a:t> -</a:t>
          </a:r>
          <a:r>
            <a:rPr lang="en-GB" b="1"/>
            <a:t>Detention and Training Order</a:t>
          </a:r>
          <a:r>
            <a:rPr lang="en-GB" b="1">
              <a:latin typeface="Calibri Light" panose="020F0302020204030204"/>
            </a:rPr>
            <a:t>/</a:t>
          </a:r>
          <a:r>
            <a:rPr lang="en-GB" b="1"/>
            <a:t>detention for life</a:t>
          </a:r>
          <a:endParaRPr lang="en-US"/>
        </a:p>
      </dgm:t>
    </dgm:pt>
    <dgm:pt modelId="{0CE2E52D-2B0E-4BFD-A7E6-C6E12903D44D}" type="parTrans" cxnId="{A50F9C8C-E100-4784-851A-ECDDEA07C128}">
      <dgm:prSet/>
      <dgm:spPr/>
      <dgm:t>
        <a:bodyPr/>
        <a:lstStyle/>
        <a:p>
          <a:endParaRPr lang="en-US"/>
        </a:p>
      </dgm:t>
    </dgm:pt>
    <dgm:pt modelId="{53DAE6FD-F2A5-414E-B33E-7E7D1F043C49}" type="sibTrans" cxnId="{A50F9C8C-E100-4784-851A-ECDDEA07C128}">
      <dgm:prSet/>
      <dgm:spPr/>
      <dgm:t>
        <a:bodyPr/>
        <a:lstStyle/>
        <a:p>
          <a:endParaRPr lang="en-US"/>
        </a:p>
      </dgm:t>
    </dgm:pt>
    <dgm:pt modelId="{0047DB59-DC9A-4CD2-B1BA-BAD6013C4C6D}">
      <dgm:prSet/>
      <dgm:spPr/>
      <dgm:t>
        <a:bodyPr/>
        <a:lstStyle/>
        <a:p>
          <a:r>
            <a:rPr lang="en-GB"/>
            <a:t>Curfews introduced for those 16 and over.</a:t>
          </a:r>
          <a:endParaRPr lang="en-US"/>
        </a:p>
      </dgm:t>
    </dgm:pt>
    <dgm:pt modelId="{A60B0DBF-DA68-4B11-8FB9-6CBA17885A7D}" type="parTrans" cxnId="{E4C7E71E-BFCB-419C-BCB8-3021A96618DE}">
      <dgm:prSet/>
      <dgm:spPr/>
      <dgm:t>
        <a:bodyPr/>
        <a:lstStyle/>
        <a:p>
          <a:endParaRPr lang="en-US"/>
        </a:p>
      </dgm:t>
    </dgm:pt>
    <dgm:pt modelId="{D89F8DF0-F142-49F0-A0C5-4F2139AC34C2}" type="sibTrans" cxnId="{E4C7E71E-BFCB-419C-BCB8-3021A96618DE}">
      <dgm:prSet/>
      <dgm:spPr/>
      <dgm:t>
        <a:bodyPr/>
        <a:lstStyle/>
        <a:p>
          <a:endParaRPr lang="en-US"/>
        </a:p>
      </dgm:t>
    </dgm:pt>
    <dgm:pt modelId="{A9B61EDE-F671-4CCA-9766-7B7303F92667}" type="pres">
      <dgm:prSet presAssocID="{3FB3FA15-1BE7-4438-BFA2-115196C4C86E}" presName="linear" presStyleCnt="0">
        <dgm:presLayoutVars>
          <dgm:animLvl val="lvl"/>
          <dgm:resizeHandles val="exact"/>
        </dgm:presLayoutVars>
      </dgm:prSet>
      <dgm:spPr/>
    </dgm:pt>
    <dgm:pt modelId="{F495A7B8-5562-4607-B2DA-4BB58FEE8E67}" type="pres">
      <dgm:prSet presAssocID="{5CF8377D-D79A-4255-9229-B4462AAAEF7E}" presName="parentText" presStyleLbl="node1" presStyleIdx="0" presStyleCnt="3">
        <dgm:presLayoutVars>
          <dgm:chMax val="0"/>
          <dgm:bulletEnabled val="1"/>
        </dgm:presLayoutVars>
      </dgm:prSet>
      <dgm:spPr/>
    </dgm:pt>
    <dgm:pt modelId="{A677D572-3E2B-4D8E-85B0-B34A4ED40786}" type="pres">
      <dgm:prSet presAssocID="{71F8EAC4-8301-4E79-938C-EBEBD25C8979}" presName="spacer" presStyleCnt="0"/>
      <dgm:spPr/>
    </dgm:pt>
    <dgm:pt modelId="{AEF37AE6-1AA3-408E-8D39-BF0A8196F489}" type="pres">
      <dgm:prSet presAssocID="{1533B2F2-697A-4517-B69B-67B9FED749A8}" presName="parentText" presStyleLbl="node1" presStyleIdx="1" presStyleCnt="3">
        <dgm:presLayoutVars>
          <dgm:chMax val="0"/>
          <dgm:bulletEnabled val="1"/>
        </dgm:presLayoutVars>
      </dgm:prSet>
      <dgm:spPr/>
    </dgm:pt>
    <dgm:pt modelId="{6B31BCB0-745E-47B7-88C9-570D7C987FD3}" type="pres">
      <dgm:prSet presAssocID="{53DAE6FD-F2A5-414E-B33E-7E7D1F043C49}" presName="spacer" presStyleCnt="0"/>
      <dgm:spPr/>
    </dgm:pt>
    <dgm:pt modelId="{4244926A-2D93-47F0-858E-B853E2654A4E}" type="pres">
      <dgm:prSet presAssocID="{0047DB59-DC9A-4CD2-B1BA-BAD6013C4C6D}" presName="parentText" presStyleLbl="node1" presStyleIdx="2" presStyleCnt="3">
        <dgm:presLayoutVars>
          <dgm:chMax val="0"/>
          <dgm:bulletEnabled val="1"/>
        </dgm:presLayoutVars>
      </dgm:prSet>
      <dgm:spPr/>
    </dgm:pt>
  </dgm:ptLst>
  <dgm:cxnLst>
    <dgm:cxn modelId="{7E377E13-93AF-4AB4-816D-F28ACDACF942}" type="presOf" srcId="{1533B2F2-697A-4517-B69B-67B9FED749A8}" destId="{AEF37AE6-1AA3-408E-8D39-BF0A8196F489}" srcOrd="0" destOrd="0" presId="urn:microsoft.com/office/officeart/2005/8/layout/vList2"/>
    <dgm:cxn modelId="{E4C7E71E-BFCB-419C-BCB8-3021A96618DE}" srcId="{3FB3FA15-1BE7-4438-BFA2-115196C4C86E}" destId="{0047DB59-DC9A-4CD2-B1BA-BAD6013C4C6D}" srcOrd="2" destOrd="0" parTransId="{A60B0DBF-DA68-4B11-8FB9-6CBA17885A7D}" sibTransId="{D89F8DF0-F142-49F0-A0C5-4F2139AC34C2}"/>
    <dgm:cxn modelId="{5130637A-4089-41E5-B466-0A40BBAD1A67}" type="presOf" srcId="{5CF8377D-D79A-4255-9229-B4462AAAEF7E}" destId="{F495A7B8-5562-4607-B2DA-4BB58FEE8E67}" srcOrd="0" destOrd="0" presId="urn:microsoft.com/office/officeart/2005/8/layout/vList2"/>
    <dgm:cxn modelId="{C64A8E7C-EECB-4BF0-91B8-A50B0C8B3460}" srcId="{3FB3FA15-1BE7-4438-BFA2-115196C4C86E}" destId="{5CF8377D-D79A-4255-9229-B4462AAAEF7E}" srcOrd="0" destOrd="0" parTransId="{6879C5E4-D309-41CC-8D7E-58D0C058EF34}" sibTransId="{71F8EAC4-8301-4E79-938C-EBEBD25C8979}"/>
    <dgm:cxn modelId="{A50F9C8C-E100-4784-851A-ECDDEA07C128}" srcId="{3FB3FA15-1BE7-4438-BFA2-115196C4C86E}" destId="{1533B2F2-697A-4517-B69B-67B9FED749A8}" srcOrd="1" destOrd="0" parTransId="{0CE2E52D-2B0E-4BFD-A7E6-C6E12903D44D}" sibTransId="{53DAE6FD-F2A5-414E-B33E-7E7D1F043C49}"/>
    <dgm:cxn modelId="{81BE1095-3F1E-4E79-95D0-F78ABD5CEC2C}" type="presOf" srcId="{0047DB59-DC9A-4CD2-B1BA-BAD6013C4C6D}" destId="{4244926A-2D93-47F0-858E-B853E2654A4E}" srcOrd="0" destOrd="0" presId="urn:microsoft.com/office/officeart/2005/8/layout/vList2"/>
    <dgm:cxn modelId="{63563CC4-19BA-4602-888D-79E92D889003}" type="presOf" srcId="{3FB3FA15-1BE7-4438-BFA2-115196C4C86E}" destId="{A9B61EDE-F671-4CCA-9766-7B7303F92667}" srcOrd="0" destOrd="0" presId="urn:microsoft.com/office/officeart/2005/8/layout/vList2"/>
    <dgm:cxn modelId="{4D4A6925-9A85-4D28-8670-C82EC4D45ADF}" type="presParOf" srcId="{A9B61EDE-F671-4CCA-9766-7B7303F92667}" destId="{F495A7B8-5562-4607-B2DA-4BB58FEE8E67}" srcOrd="0" destOrd="0" presId="urn:microsoft.com/office/officeart/2005/8/layout/vList2"/>
    <dgm:cxn modelId="{E5098C17-3D1A-4AED-82D6-B3B382BA1C3F}" type="presParOf" srcId="{A9B61EDE-F671-4CCA-9766-7B7303F92667}" destId="{A677D572-3E2B-4D8E-85B0-B34A4ED40786}" srcOrd="1" destOrd="0" presId="urn:microsoft.com/office/officeart/2005/8/layout/vList2"/>
    <dgm:cxn modelId="{8FB16059-18E3-4356-8D10-642ED64B378C}" type="presParOf" srcId="{A9B61EDE-F671-4CCA-9766-7B7303F92667}" destId="{AEF37AE6-1AA3-408E-8D39-BF0A8196F489}" srcOrd="2" destOrd="0" presId="urn:microsoft.com/office/officeart/2005/8/layout/vList2"/>
    <dgm:cxn modelId="{E709800B-CD23-455D-BE63-2147ED7520DC}" type="presParOf" srcId="{A9B61EDE-F671-4CCA-9766-7B7303F92667}" destId="{6B31BCB0-745E-47B7-88C9-570D7C987FD3}" srcOrd="3" destOrd="0" presId="urn:microsoft.com/office/officeart/2005/8/layout/vList2"/>
    <dgm:cxn modelId="{A2370140-C710-47A0-BC24-D426FBF43934}" type="presParOf" srcId="{A9B61EDE-F671-4CCA-9766-7B7303F92667}" destId="{4244926A-2D93-47F0-858E-B853E2654A4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a:t>Partnership – multi-agency teams to co-operate at a local level.</a:t>
          </a:r>
          <a:endParaRPr lang="en-US"/>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9B3D97-0069-4C6A-A651-A1D3F308C6B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913C01A-F9C5-42AA-ACAF-93AA00397B8D}">
      <dgm:prSet/>
      <dgm:spPr/>
      <dgm:t>
        <a:bodyPr/>
        <a:lstStyle/>
        <a:p>
          <a:r>
            <a:rPr lang="en-GB"/>
            <a:t>In dealing with any offence committed by a young person the police have a range of options:</a:t>
          </a:r>
          <a:endParaRPr lang="en-US"/>
        </a:p>
      </dgm:t>
    </dgm:pt>
    <dgm:pt modelId="{98B447D9-582E-45CC-A611-1726F8F2A2B9}" type="parTrans" cxnId="{1D9C583B-F625-4798-921E-F210E9D25E19}">
      <dgm:prSet/>
      <dgm:spPr/>
      <dgm:t>
        <a:bodyPr/>
        <a:lstStyle/>
        <a:p>
          <a:endParaRPr lang="en-US"/>
        </a:p>
      </dgm:t>
    </dgm:pt>
    <dgm:pt modelId="{5320795C-AE59-456C-89FB-12E4E670474A}" type="sibTrans" cxnId="{1D9C583B-F625-4798-921E-F210E9D25E19}">
      <dgm:prSet/>
      <dgm:spPr/>
      <dgm:t>
        <a:bodyPr/>
        <a:lstStyle/>
        <a:p>
          <a:endParaRPr lang="en-US"/>
        </a:p>
      </dgm:t>
    </dgm:pt>
    <dgm:pt modelId="{ED8C3F35-42FC-44A2-8347-0F2258C3065E}">
      <dgm:prSet/>
      <dgm:spPr/>
      <dgm:t>
        <a:bodyPr/>
        <a:lstStyle/>
        <a:p>
          <a:r>
            <a:rPr lang="en-GB" dirty="0"/>
            <a:t>No further action</a:t>
          </a:r>
          <a:endParaRPr lang="en-US" dirty="0"/>
        </a:p>
      </dgm:t>
    </dgm:pt>
    <dgm:pt modelId="{9F4234B8-A5BA-435A-833B-E24A38DF0D8B}" type="parTrans" cxnId="{2D2E1709-40A2-4842-931F-CE971DF16B13}">
      <dgm:prSet/>
      <dgm:spPr/>
      <dgm:t>
        <a:bodyPr/>
        <a:lstStyle/>
        <a:p>
          <a:endParaRPr lang="en-US"/>
        </a:p>
      </dgm:t>
    </dgm:pt>
    <dgm:pt modelId="{ED01EC88-DB5E-44F5-82BA-588AB45E565E}" type="sibTrans" cxnId="{2D2E1709-40A2-4842-931F-CE971DF16B13}">
      <dgm:prSet/>
      <dgm:spPr/>
      <dgm:t>
        <a:bodyPr/>
        <a:lstStyle/>
        <a:p>
          <a:endParaRPr lang="en-US"/>
        </a:p>
      </dgm:t>
    </dgm:pt>
    <dgm:pt modelId="{B951E685-74C7-432C-B60E-79C0DE2173FF}">
      <dgm:prSet/>
      <dgm:spPr/>
      <dgm:t>
        <a:bodyPr/>
        <a:lstStyle/>
        <a:p>
          <a:r>
            <a:rPr lang="en-GB" dirty="0"/>
            <a:t>Community Resolution  -RJ’s, used to deal with low-level crime where the young offender admits their guilt and victim states No Formal Action. RJ’s apologise/affected. Sometimes additional support from YOTS involved too. No criminal record for young person.  </a:t>
          </a:r>
          <a:endParaRPr lang="en-US" dirty="0"/>
        </a:p>
      </dgm:t>
    </dgm:pt>
    <dgm:pt modelId="{CDB2CBDF-AD7B-430A-A82B-6603B53B73C2}" type="parTrans" cxnId="{4B41311C-9BC2-4C3C-8C12-AF0E453F5046}">
      <dgm:prSet/>
      <dgm:spPr/>
      <dgm:t>
        <a:bodyPr/>
        <a:lstStyle/>
        <a:p>
          <a:endParaRPr lang="en-US"/>
        </a:p>
      </dgm:t>
    </dgm:pt>
    <dgm:pt modelId="{ACA29322-FBDD-4CAF-B8B4-07CCF9762DF0}" type="sibTrans" cxnId="{4B41311C-9BC2-4C3C-8C12-AF0E453F5046}">
      <dgm:prSet/>
      <dgm:spPr/>
      <dgm:t>
        <a:bodyPr/>
        <a:lstStyle/>
        <a:p>
          <a:endParaRPr lang="en-US"/>
        </a:p>
      </dgm:t>
    </dgm:pt>
    <dgm:pt modelId="{C64E78DA-E69E-4379-8E67-38DF6AE9620E}">
      <dgm:prSet/>
      <dgm:spPr/>
      <dgm:t>
        <a:bodyPr/>
        <a:lstStyle/>
        <a:p>
          <a:r>
            <a:rPr lang="en-GB"/>
            <a:t>Youth Caution</a:t>
          </a:r>
          <a:endParaRPr lang="en-US"/>
        </a:p>
      </dgm:t>
    </dgm:pt>
    <dgm:pt modelId="{4CF095FB-128C-4BB3-B445-1CBF78D92B4C}" type="parTrans" cxnId="{D1E1AA90-7DAF-4B7F-8A79-BE96C951E019}">
      <dgm:prSet/>
      <dgm:spPr/>
      <dgm:t>
        <a:bodyPr/>
        <a:lstStyle/>
        <a:p>
          <a:endParaRPr lang="en-US"/>
        </a:p>
      </dgm:t>
    </dgm:pt>
    <dgm:pt modelId="{642030B5-6E17-4DFF-9386-C9412FFB8C8C}" type="sibTrans" cxnId="{D1E1AA90-7DAF-4B7F-8A79-BE96C951E019}">
      <dgm:prSet/>
      <dgm:spPr/>
      <dgm:t>
        <a:bodyPr/>
        <a:lstStyle/>
        <a:p>
          <a:endParaRPr lang="en-US"/>
        </a:p>
      </dgm:t>
    </dgm:pt>
    <dgm:pt modelId="{6772B2D6-7832-4C01-AC2F-A14A1F72DFAA}">
      <dgm:prSet/>
      <dgm:spPr/>
      <dgm:t>
        <a:bodyPr/>
        <a:lstStyle/>
        <a:p>
          <a:r>
            <a:rPr lang="en-GB"/>
            <a:t>Youth Conditional Caution</a:t>
          </a:r>
          <a:endParaRPr lang="en-US"/>
        </a:p>
      </dgm:t>
    </dgm:pt>
    <dgm:pt modelId="{A656F2DE-1893-4EB8-89A6-96CEC81BCCDB}" type="parTrans" cxnId="{DDA21A9F-29FF-4712-8947-55612CE2E5A9}">
      <dgm:prSet/>
      <dgm:spPr/>
      <dgm:t>
        <a:bodyPr/>
        <a:lstStyle/>
        <a:p>
          <a:endParaRPr lang="en-US"/>
        </a:p>
      </dgm:t>
    </dgm:pt>
    <dgm:pt modelId="{B89D0D4F-18D6-4A5B-9443-47FE938B166C}" type="sibTrans" cxnId="{DDA21A9F-29FF-4712-8947-55612CE2E5A9}">
      <dgm:prSet/>
      <dgm:spPr/>
      <dgm:t>
        <a:bodyPr/>
        <a:lstStyle/>
        <a:p>
          <a:endParaRPr lang="en-US"/>
        </a:p>
      </dgm:t>
    </dgm:pt>
    <dgm:pt modelId="{37CD9B5E-A8E4-4D63-8504-029878E49547}">
      <dgm:prSet/>
      <dgm:spPr/>
      <dgm:t>
        <a:bodyPr/>
        <a:lstStyle/>
        <a:p>
          <a:r>
            <a:rPr lang="en-GB"/>
            <a:t>Charge</a:t>
          </a:r>
          <a:endParaRPr lang="en-US"/>
        </a:p>
      </dgm:t>
    </dgm:pt>
    <dgm:pt modelId="{BE824119-5A16-45A3-AF1D-5DFAC206C6EF}" type="parTrans" cxnId="{FB18ADBE-6A2A-4F3E-94F6-6BC09A894C5F}">
      <dgm:prSet/>
      <dgm:spPr/>
      <dgm:t>
        <a:bodyPr/>
        <a:lstStyle/>
        <a:p>
          <a:endParaRPr lang="en-US"/>
        </a:p>
      </dgm:t>
    </dgm:pt>
    <dgm:pt modelId="{375BFF68-3FF3-442D-97CA-7485B7486F5E}" type="sibTrans" cxnId="{FB18ADBE-6A2A-4F3E-94F6-6BC09A894C5F}">
      <dgm:prSet/>
      <dgm:spPr/>
      <dgm:t>
        <a:bodyPr/>
        <a:lstStyle/>
        <a:p>
          <a:endParaRPr lang="en-US"/>
        </a:p>
      </dgm:t>
    </dgm:pt>
    <dgm:pt modelId="{48CF33E7-02F1-4AE9-BCE8-D73388583142}" type="pres">
      <dgm:prSet presAssocID="{7A9B3D97-0069-4C6A-A651-A1D3F308C6B1}" presName="linear" presStyleCnt="0">
        <dgm:presLayoutVars>
          <dgm:animLvl val="lvl"/>
          <dgm:resizeHandles val="exact"/>
        </dgm:presLayoutVars>
      </dgm:prSet>
      <dgm:spPr/>
    </dgm:pt>
    <dgm:pt modelId="{E54A0796-F9DC-418E-944A-4215E6454122}" type="pres">
      <dgm:prSet presAssocID="{5913C01A-F9C5-42AA-ACAF-93AA00397B8D}" presName="parentText" presStyleLbl="node1" presStyleIdx="0" presStyleCnt="1">
        <dgm:presLayoutVars>
          <dgm:chMax val="0"/>
          <dgm:bulletEnabled val="1"/>
        </dgm:presLayoutVars>
      </dgm:prSet>
      <dgm:spPr/>
    </dgm:pt>
    <dgm:pt modelId="{6683D1CB-4114-4067-93A4-246189E47D55}" type="pres">
      <dgm:prSet presAssocID="{5913C01A-F9C5-42AA-ACAF-93AA00397B8D}" presName="childText" presStyleLbl="revTx" presStyleIdx="0" presStyleCnt="1">
        <dgm:presLayoutVars>
          <dgm:bulletEnabled val="1"/>
        </dgm:presLayoutVars>
      </dgm:prSet>
      <dgm:spPr/>
    </dgm:pt>
  </dgm:ptLst>
  <dgm:cxnLst>
    <dgm:cxn modelId="{2D2E1709-40A2-4842-931F-CE971DF16B13}" srcId="{5913C01A-F9C5-42AA-ACAF-93AA00397B8D}" destId="{ED8C3F35-42FC-44A2-8347-0F2258C3065E}" srcOrd="0" destOrd="0" parTransId="{9F4234B8-A5BA-435A-833B-E24A38DF0D8B}" sibTransId="{ED01EC88-DB5E-44F5-82BA-588AB45E565E}"/>
    <dgm:cxn modelId="{D652F60F-7EF7-4DA3-AD59-2DF8C26691A5}" type="presOf" srcId="{37CD9B5E-A8E4-4D63-8504-029878E49547}" destId="{6683D1CB-4114-4067-93A4-246189E47D55}" srcOrd="0" destOrd="4" presId="urn:microsoft.com/office/officeart/2005/8/layout/vList2"/>
    <dgm:cxn modelId="{E13B8817-4137-4B40-AA64-D934E6917936}" type="presOf" srcId="{ED8C3F35-42FC-44A2-8347-0F2258C3065E}" destId="{6683D1CB-4114-4067-93A4-246189E47D55}" srcOrd="0" destOrd="0" presId="urn:microsoft.com/office/officeart/2005/8/layout/vList2"/>
    <dgm:cxn modelId="{4B41311C-9BC2-4C3C-8C12-AF0E453F5046}" srcId="{5913C01A-F9C5-42AA-ACAF-93AA00397B8D}" destId="{B951E685-74C7-432C-B60E-79C0DE2173FF}" srcOrd="1" destOrd="0" parTransId="{CDB2CBDF-AD7B-430A-A82B-6603B53B73C2}" sibTransId="{ACA29322-FBDD-4CAF-B8B4-07CCF9762DF0}"/>
    <dgm:cxn modelId="{0167E128-5331-4F54-AAD9-B3D623B20758}" type="presOf" srcId="{7A9B3D97-0069-4C6A-A651-A1D3F308C6B1}" destId="{48CF33E7-02F1-4AE9-BCE8-D73388583142}" srcOrd="0" destOrd="0" presId="urn:microsoft.com/office/officeart/2005/8/layout/vList2"/>
    <dgm:cxn modelId="{1D9C583B-F625-4798-921E-F210E9D25E19}" srcId="{7A9B3D97-0069-4C6A-A651-A1D3F308C6B1}" destId="{5913C01A-F9C5-42AA-ACAF-93AA00397B8D}" srcOrd="0" destOrd="0" parTransId="{98B447D9-582E-45CC-A611-1726F8F2A2B9}" sibTransId="{5320795C-AE59-456C-89FB-12E4E670474A}"/>
    <dgm:cxn modelId="{D1E1AA90-7DAF-4B7F-8A79-BE96C951E019}" srcId="{5913C01A-F9C5-42AA-ACAF-93AA00397B8D}" destId="{C64E78DA-E69E-4379-8E67-38DF6AE9620E}" srcOrd="2" destOrd="0" parTransId="{4CF095FB-128C-4BB3-B445-1CBF78D92B4C}" sibTransId="{642030B5-6E17-4DFF-9386-C9412FFB8C8C}"/>
    <dgm:cxn modelId="{1B2E549E-DAF1-40A1-958D-96F4427CC5DC}" type="presOf" srcId="{5913C01A-F9C5-42AA-ACAF-93AA00397B8D}" destId="{E54A0796-F9DC-418E-944A-4215E6454122}" srcOrd="0" destOrd="0" presId="urn:microsoft.com/office/officeart/2005/8/layout/vList2"/>
    <dgm:cxn modelId="{DDA21A9F-29FF-4712-8947-55612CE2E5A9}" srcId="{5913C01A-F9C5-42AA-ACAF-93AA00397B8D}" destId="{6772B2D6-7832-4C01-AC2F-A14A1F72DFAA}" srcOrd="3" destOrd="0" parTransId="{A656F2DE-1893-4EB8-89A6-96CEC81BCCDB}" sibTransId="{B89D0D4F-18D6-4A5B-9443-47FE938B166C}"/>
    <dgm:cxn modelId="{32FCC2B5-AD28-40C2-92C3-9424661793E2}" type="presOf" srcId="{B951E685-74C7-432C-B60E-79C0DE2173FF}" destId="{6683D1CB-4114-4067-93A4-246189E47D55}" srcOrd="0" destOrd="1" presId="urn:microsoft.com/office/officeart/2005/8/layout/vList2"/>
    <dgm:cxn modelId="{FB18ADBE-6A2A-4F3E-94F6-6BC09A894C5F}" srcId="{5913C01A-F9C5-42AA-ACAF-93AA00397B8D}" destId="{37CD9B5E-A8E4-4D63-8504-029878E49547}" srcOrd="4" destOrd="0" parTransId="{BE824119-5A16-45A3-AF1D-5DFAC206C6EF}" sibTransId="{375BFF68-3FF3-442D-97CA-7485B7486F5E}"/>
    <dgm:cxn modelId="{A64C60CC-EA10-4DA9-AB6B-F0B62435E7B1}" type="presOf" srcId="{C64E78DA-E69E-4379-8E67-38DF6AE9620E}" destId="{6683D1CB-4114-4067-93A4-246189E47D55}" srcOrd="0" destOrd="2" presId="urn:microsoft.com/office/officeart/2005/8/layout/vList2"/>
    <dgm:cxn modelId="{1E82A4F4-849B-4B8D-B48A-738F22ABC791}" type="presOf" srcId="{6772B2D6-7832-4C01-AC2F-A14A1F72DFAA}" destId="{6683D1CB-4114-4067-93A4-246189E47D55}" srcOrd="0" destOrd="3" presId="urn:microsoft.com/office/officeart/2005/8/layout/vList2"/>
    <dgm:cxn modelId="{91F367F3-1126-4B88-B0D3-7619500A04FC}" type="presParOf" srcId="{48CF33E7-02F1-4AE9-BCE8-D73388583142}" destId="{E54A0796-F9DC-418E-944A-4215E6454122}" srcOrd="0" destOrd="0" presId="urn:microsoft.com/office/officeart/2005/8/layout/vList2"/>
    <dgm:cxn modelId="{DEB68C20-66F1-4554-83FB-A6A492774F7F}" type="presParOf" srcId="{48CF33E7-02F1-4AE9-BCE8-D73388583142}" destId="{6683D1CB-4114-4067-93A4-246189E47D5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D86967-456B-4D26-9B37-173A77E0F76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DF58FAF-D8BF-4381-A861-ADF88931F31D}">
      <dgm:prSet/>
      <dgm:spPr/>
      <dgm:t>
        <a:bodyPr/>
        <a:lstStyle/>
        <a:p>
          <a:r>
            <a:rPr lang="en-GB">
              <a:solidFill>
                <a:schemeClr val="bg1"/>
              </a:solidFill>
            </a:rPr>
            <a:t>Total number of proven offences committed by youth in 2010/11: 176,5117 </a:t>
          </a:r>
          <a:endParaRPr lang="en-US">
            <a:solidFill>
              <a:schemeClr val="bg1"/>
            </a:solidFill>
          </a:endParaRPr>
        </a:p>
      </dgm:t>
    </dgm:pt>
    <dgm:pt modelId="{004D506C-CA12-44F2-B110-D215B4FA350D}" type="parTrans" cxnId="{BE4F0D47-5297-4774-9B32-867229C8F99E}">
      <dgm:prSet/>
      <dgm:spPr/>
      <dgm:t>
        <a:bodyPr/>
        <a:lstStyle/>
        <a:p>
          <a:endParaRPr lang="en-US"/>
        </a:p>
      </dgm:t>
    </dgm:pt>
    <dgm:pt modelId="{AFA1FBC8-4782-4D6D-B269-53E1D4124E72}" type="sibTrans" cxnId="{BE4F0D47-5297-4774-9B32-867229C8F99E}">
      <dgm:prSet/>
      <dgm:spPr/>
      <dgm:t>
        <a:bodyPr/>
        <a:lstStyle/>
        <a:p>
          <a:endParaRPr lang="en-US"/>
        </a:p>
      </dgm:t>
    </dgm:pt>
    <dgm:pt modelId="{435D88F5-53BE-4486-BDB8-597A7C5EB38B}">
      <dgm:prSet/>
      <dgm:spPr/>
      <dgm:t>
        <a:bodyPr/>
        <a:lstStyle/>
        <a:p>
          <a:r>
            <a:rPr lang="en-GB">
              <a:solidFill>
                <a:schemeClr val="bg1"/>
              </a:solidFill>
            </a:rPr>
            <a:t>Total cost to the country of police and justice for young offenders in 2007-8: approximately £4 billion annually</a:t>
          </a:r>
          <a:endParaRPr lang="en-US">
            <a:solidFill>
              <a:schemeClr val="bg1"/>
            </a:solidFill>
          </a:endParaRPr>
        </a:p>
      </dgm:t>
    </dgm:pt>
    <dgm:pt modelId="{610A58BB-10E5-4B41-A1B2-4BDE7842972B}" type="parTrans" cxnId="{3FC6A820-8EF9-483B-B5D8-D711E9FD1EED}">
      <dgm:prSet/>
      <dgm:spPr/>
      <dgm:t>
        <a:bodyPr/>
        <a:lstStyle/>
        <a:p>
          <a:endParaRPr lang="en-US"/>
        </a:p>
      </dgm:t>
    </dgm:pt>
    <dgm:pt modelId="{489EF5A2-A202-41A0-93F5-8FF4F364D6F6}" type="sibTrans" cxnId="{3FC6A820-8EF9-483B-B5D8-D711E9FD1EED}">
      <dgm:prSet/>
      <dgm:spPr/>
      <dgm:t>
        <a:bodyPr/>
        <a:lstStyle/>
        <a:p>
          <a:endParaRPr lang="en-US"/>
        </a:p>
      </dgm:t>
    </dgm:pt>
    <dgm:pt modelId="{42640F71-45D0-448B-B03B-C9AF75309375}">
      <dgm:prSet/>
      <dgm:spPr/>
      <dgm:t>
        <a:bodyPr/>
        <a:lstStyle/>
        <a:p>
          <a:r>
            <a:rPr lang="en-GB">
              <a:solidFill>
                <a:schemeClr val="bg1"/>
              </a:solidFill>
            </a:rPr>
            <a:t>On 4 August 2011, a police officer shot dead 29-year-old Mark Duggan</a:t>
          </a:r>
          <a:endParaRPr lang="en-US">
            <a:solidFill>
              <a:schemeClr val="bg1"/>
            </a:solidFill>
          </a:endParaRPr>
        </a:p>
      </dgm:t>
    </dgm:pt>
    <dgm:pt modelId="{7EBB28E3-7A4E-4570-AD82-35D7D1699F3A}" type="parTrans" cxnId="{6ED2F31D-8F02-4F00-88FE-0ABB0E83FD81}">
      <dgm:prSet/>
      <dgm:spPr/>
      <dgm:t>
        <a:bodyPr/>
        <a:lstStyle/>
        <a:p>
          <a:endParaRPr lang="en-US"/>
        </a:p>
      </dgm:t>
    </dgm:pt>
    <dgm:pt modelId="{2D5E6428-F68A-47F7-8C55-64C25F38C555}" type="sibTrans" cxnId="{6ED2F31D-8F02-4F00-88FE-0ABB0E83FD81}">
      <dgm:prSet/>
      <dgm:spPr/>
      <dgm:t>
        <a:bodyPr/>
        <a:lstStyle/>
        <a:p>
          <a:endParaRPr lang="en-US"/>
        </a:p>
      </dgm:t>
    </dgm:pt>
    <dgm:pt modelId="{B50D5A9A-641B-41F1-970A-98BDE7805634}">
      <dgm:prSet/>
      <dgm:spPr/>
      <dgm:t>
        <a:bodyPr/>
        <a:lstStyle/>
        <a:p>
          <a:r>
            <a:rPr lang="en-GB">
              <a:solidFill>
                <a:schemeClr val="bg1"/>
              </a:solidFill>
            </a:rPr>
            <a:t>Riots – started 8 August: outbreaks in London areas</a:t>
          </a:r>
          <a:endParaRPr lang="en-US">
            <a:solidFill>
              <a:schemeClr val="bg1"/>
            </a:solidFill>
          </a:endParaRPr>
        </a:p>
      </dgm:t>
    </dgm:pt>
    <dgm:pt modelId="{09530554-01E2-4F12-9C2D-67301B8EE300}" type="parTrans" cxnId="{5928611D-195F-4B73-8246-D8C46F452E59}">
      <dgm:prSet/>
      <dgm:spPr/>
      <dgm:t>
        <a:bodyPr/>
        <a:lstStyle/>
        <a:p>
          <a:endParaRPr lang="en-US"/>
        </a:p>
      </dgm:t>
    </dgm:pt>
    <dgm:pt modelId="{2ACD4563-5AEE-4B5B-A485-B5239FB301E9}" type="sibTrans" cxnId="{5928611D-195F-4B73-8246-D8C46F452E59}">
      <dgm:prSet/>
      <dgm:spPr/>
      <dgm:t>
        <a:bodyPr/>
        <a:lstStyle/>
        <a:p>
          <a:endParaRPr lang="en-US"/>
        </a:p>
      </dgm:t>
    </dgm:pt>
    <dgm:pt modelId="{8D4023DA-FD5A-4341-9924-AD3C102965F6}">
      <dgm:prSet/>
      <dgm:spPr/>
      <dgm:t>
        <a:bodyPr/>
        <a:lstStyle/>
        <a:p>
          <a:r>
            <a:rPr lang="en-GB">
              <a:solidFill>
                <a:schemeClr val="bg1"/>
              </a:solidFill>
            </a:rPr>
            <a:t>Similar riots were reported in Birmingham, Bristol, Gillingham and Nottingham</a:t>
          </a:r>
          <a:endParaRPr lang="en-US">
            <a:solidFill>
              <a:schemeClr val="bg1"/>
            </a:solidFill>
          </a:endParaRPr>
        </a:p>
      </dgm:t>
    </dgm:pt>
    <dgm:pt modelId="{C1DA9E62-55E2-455A-8EC4-912A110645EE}" type="parTrans" cxnId="{D2874205-E843-406B-AEAC-A18A582A5E46}">
      <dgm:prSet/>
      <dgm:spPr/>
      <dgm:t>
        <a:bodyPr/>
        <a:lstStyle/>
        <a:p>
          <a:endParaRPr lang="en-US"/>
        </a:p>
      </dgm:t>
    </dgm:pt>
    <dgm:pt modelId="{EE28EAEB-5AA8-4ED1-B16C-D849F9F9CB5C}" type="sibTrans" cxnId="{D2874205-E843-406B-AEAC-A18A582A5E46}">
      <dgm:prSet/>
      <dgm:spPr/>
      <dgm:t>
        <a:bodyPr/>
        <a:lstStyle/>
        <a:p>
          <a:endParaRPr lang="en-US"/>
        </a:p>
      </dgm:t>
    </dgm:pt>
    <dgm:pt modelId="{B904300B-3705-465E-A192-835371B55C1B}">
      <dgm:prSet/>
      <dgm:spPr/>
      <dgm:t>
        <a:bodyPr/>
        <a:lstStyle/>
        <a:p>
          <a:r>
            <a:rPr lang="en-GB">
              <a:solidFill>
                <a:schemeClr val="bg1"/>
              </a:solidFill>
            </a:rPr>
            <a:t>Areas effected by widespread looting, arson and violence</a:t>
          </a:r>
          <a:endParaRPr lang="en-US">
            <a:solidFill>
              <a:schemeClr val="bg1"/>
            </a:solidFill>
          </a:endParaRPr>
        </a:p>
      </dgm:t>
    </dgm:pt>
    <dgm:pt modelId="{4B7D5E37-3D1F-4CB2-9633-50FAB00B4E18}" type="parTrans" cxnId="{56B12BA3-B817-4830-9ED8-5EB65A0E8280}">
      <dgm:prSet/>
      <dgm:spPr/>
      <dgm:t>
        <a:bodyPr/>
        <a:lstStyle/>
        <a:p>
          <a:endParaRPr lang="en-US"/>
        </a:p>
      </dgm:t>
    </dgm:pt>
    <dgm:pt modelId="{10BCB7B1-4CCD-40E0-8F89-7E73BBF3698E}" type="sibTrans" cxnId="{56B12BA3-B817-4830-9ED8-5EB65A0E8280}">
      <dgm:prSet/>
      <dgm:spPr/>
      <dgm:t>
        <a:bodyPr/>
        <a:lstStyle/>
        <a:p>
          <a:endParaRPr lang="en-US"/>
        </a:p>
      </dgm:t>
    </dgm:pt>
    <dgm:pt modelId="{5FB1E74F-098D-4AA8-90C7-49DDDBAF85BA}">
      <dgm:prSet/>
      <dgm:spPr/>
      <dgm:t>
        <a:bodyPr/>
        <a:lstStyle/>
        <a:p>
          <a:r>
            <a:rPr lang="en-GB">
              <a:solidFill>
                <a:schemeClr val="bg1"/>
              </a:solidFill>
            </a:rPr>
            <a:t>Est. £200 Million in damages</a:t>
          </a:r>
          <a:endParaRPr lang="en-US">
            <a:solidFill>
              <a:schemeClr val="bg1"/>
            </a:solidFill>
          </a:endParaRPr>
        </a:p>
      </dgm:t>
    </dgm:pt>
    <dgm:pt modelId="{CA0F94C2-DCBE-47C6-8021-B055AD4AE988}" type="parTrans" cxnId="{003A1CE0-3696-46F0-B8B1-C91AF1D73EDA}">
      <dgm:prSet/>
      <dgm:spPr/>
      <dgm:t>
        <a:bodyPr/>
        <a:lstStyle/>
        <a:p>
          <a:endParaRPr lang="en-US"/>
        </a:p>
      </dgm:t>
    </dgm:pt>
    <dgm:pt modelId="{01D3A1BB-01C6-47FD-9EF0-5C3767B795FB}" type="sibTrans" cxnId="{003A1CE0-3696-46F0-B8B1-C91AF1D73EDA}">
      <dgm:prSet/>
      <dgm:spPr/>
      <dgm:t>
        <a:bodyPr/>
        <a:lstStyle/>
        <a:p>
          <a:endParaRPr lang="en-US"/>
        </a:p>
      </dgm:t>
    </dgm:pt>
    <dgm:pt modelId="{21C4705C-FE38-451B-8500-56AD8BE234C4}">
      <dgm:prSet/>
      <dgm:spPr/>
      <dgm:t>
        <a:bodyPr/>
        <a:lstStyle/>
        <a:p>
          <a:r>
            <a:rPr lang="en-GB">
              <a:solidFill>
                <a:schemeClr val="bg1"/>
              </a:solidFill>
            </a:rPr>
            <a:t>Govt. - Riots Communities and Victims Panel, which blamed the breakdown of families and lack of character in the young, rather than structural issues.</a:t>
          </a:r>
          <a:endParaRPr lang="en-US">
            <a:solidFill>
              <a:schemeClr val="bg1"/>
            </a:solidFill>
          </a:endParaRPr>
        </a:p>
      </dgm:t>
    </dgm:pt>
    <dgm:pt modelId="{381F127B-78EF-47E3-A94E-8133C66F2464}" type="parTrans" cxnId="{79796886-5F2A-494E-B01B-2FB4463E17BA}">
      <dgm:prSet/>
      <dgm:spPr/>
      <dgm:t>
        <a:bodyPr/>
        <a:lstStyle/>
        <a:p>
          <a:endParaRPr lang="en-US"/>
        </a:p>
      </dgm:t>
    </dgm:pt>
    <dgm:pt modelId="{20C40667-B91B-4ACA-A600-49B7CCBB5C76}" type="sibTrans" cxnId="{79796886-5F2A-494E-B01B-2FB4463E17BA}">
      <dgm:prSet/>
      <dgm:spPr/>
      <dgm:t>
        <a:bodyPr/>
        <a:lstStyle/>
        <a:p>
          <a:endParaRPr lang="en-US"/>
        </a:p>
      </dgm:t>
    </dgm:pt>
    <dgm:pt modelId="{6806ACB1-A2AD-4A85-B02A-DA6ED3A1E938}">
      <dgm:prSet/>
      <dgm:spPr/>
      <dgm:t>
        <a:bodyPr/>
        <a:lstStyle/>
        <a:p>
          <a:r>
            <a:rPr lang="en-GB">
              <a:solidFill>
                <a:schemeClr val="bg1"/>
              </a:solidFill>
            </a:rPr>
            <a:t>Met. Police asked for the community to work out, with the police, ways to reduce the impact of stop and search</a:t>
          </a:r>
          <a:endParaRPr lang="en-US">
            <a:solidFill>
              <a:schemeClr val="bg1"/>
            </a:solidFill>
          </a:endParaRPr>
        </a:p>
      </dgm:t>
    </dgm:pt>
    <dgm:pt modelId="{4E52210C-BC78-45A8-A293-72C9B56420F4}" type="parTrans" cxnId="{E9843AF5-CEC9-4CF2-B3F4-25D552BE6065}">
      <dgm:prSet/>
      <dgm:spPr/>
      <dgm:t>
        <a:bodyPr/>
        <a:lstStyle/>
        <a:p>
          <a:endParaRPr lang="en-US"/>
        </a:p>
      </dgm:t>
    </dgm:pt>
    <dgm:pt modelId="{C12DAF21-43A5-406D-8CA5-C1A9BBFF02DE}" type="sibTrans" cxnId="{E9843AF5-CEC9-4CF2-B3F4-25D552BE6065}">
      <dgm:prSet/>
      <dgm:spPr/>
      <dgm:t>
        <a:bodyPr/>
        <a:lstStyle/>
        <a:p>
          <a:endParaRPr lang="en-US"/>
        </a:p>
      </dgm:t>
    </dgm:pt>
    <dgm:pt modelId="{212CD81A-DD5E-4131-82EC-25AAF6CFE959}" type="pres">
      <dgm:prSet presAssocID="{24D86967-456B-4D26-9B37-173A77E0F76F}" presName="diagram" presStyleCnt="0">
        <dgm:presLayoutVars>
          <dgm:dir/>
          <dgm:resizeHandles val="exact"/>
        </dgm:presLayoutVars>
      </dgm:prSet>
      <dgm:spPr/>
    </dgm:pt>
    <dgm:pt modelId="{17EC3D6E-AFB5-4AF2-AABA-BF6EB228CE5A}" type="pres">
      <dgm:prSet presAssocID="{EDF58FAF-D8BF-4381-A861-ADF88931F31D}" presName="node" presStyleLbl="node1" presStyleIdx="0" presStyleCnt="9">
        <dgm:presLayoutVars>
          <dgm:bulletEnabled val="1"/>
        </dgm:presLayoutVars>
      </dgm:prSet>
      <dgm:spPr/>
    </dgm:pt>
    <dgm:pt modelId="{3DF91336-E7C4-4670-9BFA-D1160E2DD083}" type="pres">
      <dgm:prSet presAssocID="{AFA1FBC8-4782-4D6D-B269-53E1D4124E72}" presName="sibTrans" presStyleCnt="0"/>
      <dgm:spPr/>
    </dgm:pt>
    <dgm:pt modelId="{F1F35D72-84A6-483B-A7EB-996E5D83AD89}" type="pres">
      <dgm:prSet presAssocID="{435D88F5-53BE-4486-BDB8-597A7C5EB38B}" presName="node" presStyleLbl="node1" presStyleIdx="1" presStyleCnt="9">
        <dgm:presLayoutVars>
          <dgm:bulletEnabled val="1"/>
        </dgm:presLayoutVars>
      </dgm:prSet>
      <dgm:spPr/>
    </dgm:pt>
    <dgm:pt modelId="{233A6894-0F59-4F0C-A98E-82D49AAB7345}" type="pres">
      <dgm:prSet presAssocID="{489EF5A2-A202-41A0-93F5-8FF4F364D6F6}" presName="sibTrans" presStyleCnt="0"/>
      <dgm:spPr/>
    </dgm:pt>
    <dgm:pt modelId="{9F890E84-EED2-43FE-8EBD-886DBDD64937}" type="pres">
      <dgm:prSet presAssocID="{42640F71-45D0-448B-B03B-C9AF75309375}" presName="node" presStyleLbl="node1" presStyleIdx="2" presStyleCnt="9" custLinFactNeighborX="-3905" custLinFactNeighborY="-8369">
        <dgm:presLayoutVars>
          <dgm:bulletEnabled val="1"/>
        </dgm:presLayoutVars>
      </dgm:prSet>
      <dgm:spPr/>
    </dgm:pt>
    <dgm:pt modelId="{6D333136-8EFC-4FC0-B67B-5BE4C8478C78}" type="pres">
      <dgm:prSet presAssocID="{2D5E6428-F68A-47F7-8C55-64C25F38C555}" presName="sibTrans" presStyleCnt="0"/>
      <dgm:spPr/>
    </dgm:pt>
    <dgm:pt modelId="{9838B9A6-334D-46B4-B059-169657C2233C}" type="pres">
      <dgm:prSet presAssocID="{B50D5A9A-641B-41F1-970A-98BDE7805634}" presName="node" presStyleLbl="node1" presStyleIdx="3" presStyleCnt="9">
        <dgm:presLayoutVars>
          <dgm:bulletEnabled val="1"/>
        </dgm:presLayoutVars>
      </dgm:prSet>
      <dgm:spPr/>
    </dgm:pt>
    <dgm:pt modelId="{B8354306-60F8-45C3-A85E-5BB69045376D}" type="pres">
      <dgm:prSet presAssocID="{2ACD4563-5AEE-4B5B-A485-B5239FB301E9}" presName="sibTrans" presStyleCnt="0"/>
      <dgm:spPr/>
    </dgm:pt>
    <dgm:pt modelId="{3CE0D116-C89A-437C-B4DE-9A43ADD008C8}" type="pres">
      <dgm:prSet presAssocID="{8D4023DA-FD5A-4341-9924-AD3C102965F6}" presName="node" presStyleLbl="node1" presStyleIdx="4" presStyleCnt="9">
        <dgm:presLayoutVars>
          <dgm:bulletEnabled val="1"/>
        </dgm:presLayoutVars>
      </dgm:prSet>
      <dgm:spPr/>
    </dgm:pt>
    <dgm:pt modelId="{142A948D-E7DC-4533-9A99-7129EC1283BD}" type="pres">
      <dgm:prSet presAssocID="{EE28EAEB-5AA8-4ED1-B16C-D849F9F9CB5C}" presName="sibTrans" presStyleCnt="0"/>
      <dgm:spPr/>
    </dgm:pt>
    <dgm:pt modelId="{515A086C-037C-4BAA-8B06-523F76B3CF93}" type="pres">
      <dgm:prSet presAssocID="{B904300B-3705-465E-A192-835371B55C1B}" presName="node" presStyleLbl="node1" presStyleIdx="5" presStyleCnt="9">
        <dgm:presLayoutVars>
          <dgm:bulletEnabled val="1"/>
        </dgm:presLayoutVars>
      </dgm:prSet>
      <dgm:spPr/>
    </dgm:pt>
    <dgm:pt modelId="{C749D930-4E00-491F-9250-9DC6DD2825C9}" type="pres">
      <dgm:prSet presAssocID="{10BCB7B1-4CCD-40E0-8F89-7E73BBF3698E}" presName="sibTrans" presStyleCnt="0"/>
      <dgm:spPr/>
    </dgm:pt>
    <dgm:pt modelId="{2ADD5B93-12CB-4955-8BC1-9DF050484FD5}" type="pres">
      <dgm:prSet presAssocID="{5FB1E74F-098D-4AA8-90C7-49DDDBAF85BA}" presName="node" presStyleLbl="node1" presStyleIdx="6" presStyleCnt="9">
        <dgm:presLayoutVars>
          <dgm:bulletEnabled val="1"/>
        </dgm:presLayoutVars>
      </dgm:prSet>
      <dgm:spPr/>
    </dgm:pt>
    <dgm:pt modelId="{156EE42F-0945-4799-A654-154636A7F4EF}" type="pres">
      <dgm:prSet presAssocID="{01D3A1BB-01C6-47FD-9EF0-5C3767B795FB}" presName="sibTrans" presStyleCnt="0"/>
      <dgm:spPr/>
    </dgm:pt>
    <dgm:pt modelId="{A0539B22-65D4-4631-8B18-4575F1FB85EC}" type="pres">
      <dgm:prSet presAssocID="{21C4705C-FE38-451B-8500-56AD8BE234C4}" presName="node" presStyleLbl="node1" presStyleIdx="7" presStyleCnt="9">
        <dgm:presLayoutVars>
          <dgm:bulletEnabled val="1"/>
        </dgm:presLayoutVars>
      </dgm:prSet>
      <dgm:spPr/>
    </dgm:pt>
    <dgm:pt modelId="{6BC7A9C3-865C-40D8-B795-9F2455080C7F}" type="pres">
      <dgm:prSet presAssocID="{20C40667-B91B-4ACA-A600-49B7CCBB5C76}" presName="sibTrans" presStyleCnt="0"/>
      <dgm:spPr/>
    </dgm:pt>
    <dgm:pt modelId="{E2E6AAAB-ED57-4D11-B7D5-206D6B802D4E}" type="pres">
      <dgm:prSet presAssocID="{6806ACB1-A2AD-4A85-B02A-DA6ED3A1E938}" presName="node" presStyleLbl="node1" presStyleIdx="8" presStyleCnt="9">
        <dgm:presLayoutVars>
          <dgm:bulletEnabled val="1"/>
        </dgm:presLayoutVars>
      </dgm:prSet>
      <dgm:spPr/>
    </dgm:pt>
  </dgm:ptLst>
  <dgm:cxnLst>
    <dgm:cxn modelId="{D2874205-E843-406B-AEAC-A18A582A5E46}" srcId="{24D86967-456B-4D26-9B37-173A77E0F76F}" destId="{8D4023DA-FD5A-4341-9924-AD3C102965F6}" srcOrd="4" destOrd="0" parTransId="{C1DA9E62-55E2-455A-8EC4-912A110645EE}" sibTransId="{EE28EAEB-5AA8-4ED1-B16C-D849F9F9CB5C}"/>
    <dgm:cxn modelId="{61442D19-923C-4A29-B8D3-670AC3292E6C}" type="presOf" srcId="{B904300B-3705-465E-A192-835371B55C1B}" destId="{515A086C-037C-4BAA-8B06-523F76B3CF93}" srcOrd="0" destOrd="0" presId="urn:microsoft.com/office/officeart/2005/8/layout/default"/>
    <dgm:cxn modelId="{5928611D-195F-4B73-8246-D8C46F452E59}" srcId="{24D86967-456B-4D26-9B37-173A77E0F76F}" destId="{B50D5A9A-641B-41F1-970A-98BDE7805634}" srcOrd="3" destOrd="0" parTransId="{09530554-01E2-4F12-9C2D-67301B8EE300}" sibTransId="{2ACD4563-5AEE-4B5B-A485-B5239FB301E9}"/>
    <dgm:cxn modelId="{6ED2F31D-8F02-4F00-88FE-0ABB0E83FD81}" srcId="{24D86967-456B-4D26-9B37-173A77E0F76F}" destId="{42640F71-45D0-448B-B03B-C9AF75309375}" srcOrd="2" destOrd="0" parTransId="{7EBB28E3-7A4E-4570-AD82-35D7D1699F3A}" sibTransId="{2D5E6428-F68A-47F7-8C55-64C25F38C555}"/>
    <dgm:cxn modelId="{3FC6A820-8EF9-483B-B5D8-D711E9FD1EED}" srcId="{24D86967-456B-4D26-9B37-173A77E0F76F}" destId="{435D88F5-53BE-4486-BDB8-597A7C5EB38B}" srcOrd="1" destOrd="0" parTransId="{610A58BB-10E5-4B41-A1B2-4BDE7842972B}" sibTransId="{489EF5A2-A202-41A0-93F5-8FF4F364D6F6}"/>
    <dgm:cxn modelId="{13F36621-5AFB-482D-AEB8-62A1B323BAC2}" type="presOf" srcId="{435D88F5-53BE-4486-BDB8-597A7C5EB38B}" destId="{F1F35D72-84A6-483B-A7EB-996E5D83AD89}" srcOrd="0" destOrd="0" presId="urn:microsoft.com/office/officeart/2005/8/layout/default"/>
    <dgm:cxn modelId="{C0111134-D2CA-4509-B627-3C8334547ED3}" type="presOf" srcId="{24D86967-456B-4D26-9B37-173A77E0F76F}" destId="{212CD81A-DD5E-4131-82EC-25AAF6CFE959}" srcOrd="0" destOrd="0" presId="urn:microsoft.com/office/officeart/2005/8/layout/default"/>
    <dgm:cxn modelId="{B6C8185D-832F-4188-B1A3-48E609697ECD}" type="presOf" srcId="{21C4705C-FE38-451B-8500-56AD8BE234C4}" destId="{A0539B22-65D4-4631-8B18-4575F1FB85EC}" srcOrd="0" destOrd="0" presId="urn:microsoft.com/office/officeart/2005/8/layout/default"/>
    <dgm:cxn modelId="{68E89965-F659-46A3-97B9-3D6759A16EE2}" type="presOf" srcId="{42640F71-45D0-448B-B03B-C9AF75309375}" destId="{9F890E84-EED2-43FE-8EBD-886DBDD64937}" srcOrd="0" destOrd="0" presId="urn:microsoft.com/office/officeart/2005/8/layout/default"/>
    <dgm:cxn modelId="{BE4F0D47-5297-4774-9B32-867229C8F99E}" srcId="{24D86967-456B-4D26-9B37-173A77E0F76F}" destId="{EDF58FAF-D8BF-4381-A861-ADF88931F31D}" srcOrd="0" destOrd="0" parTransId="{004D506C-CA12-44F2-B110-D215B4FA350D}" sibTransId="{AFA1FBC8-4782-4D6D-B269-53E1D4124E72}"/>
    <dgm:cxn modelId="{BF038E68-3851-488E-9E49-8A0121F132D2}" type="presOf" srcId="{EDF58FAF-D8BF-4381-A861-ADF88931F31D}" destId="{17EC3D6E-AFB5-4AF2-AABA-BF6EB228CE5A}" srcOrd="0" destOrd="0" presId="urn:microsoft.com/office/officeart/2005/8/layout/default"/>
    <dgm:cxn modelId="{79796886-5F2A-494E-B01B-2FB4463E17BA}" srcId="{24D86967-456B-4D26-9B37-173A77E0F76F}" destId="{21C4705C-FE38-451B-8500-56AD8BE234C4}" srcOrd="7" destOrd="0" parTransId="{381F127B-78EF-47E3-A94E-8133C66F2464}" sibTransId="{20C40667-B91B-4ACA-A600-49B7CCBB5C76}"/>
    <dgm:cxn modelId="{56B12BA3-B817-4830-9ED8-5EB65A0E8280}" srcId="{24D86967-456B-4D26-9B37-173A77E0F76F}" destId="{B904300B-3705-465E-A192-835371B55C1B}" srcOrd="5" destOrd="0" parTransId="{4B7D5E37-3D1F-4CB2-9633-50FAB00B4E18}" sibTransId="{10BCB7B1-4CCD-40E0-8F89-7E73BBF3698E}"/>
    <dgm:cxn modelId="{E1E3D7A8-6875-4217-A998-B14052C3DFCC}" type="presOf" srcId="{B50D5A9A-641B-41F1-970A-98BDE7805634}" destId="{9838B9A6-334D-46B4-B059-169657C2233C}" srcOrd="0" destOrd="0" presId="urn:microsoft.com/office/officeart/2005/8/layout/default"/>
    <dgm:cxn modelId="{C7FE43C9-C3B7-416D-9137-B82CB4F7C0EC}" type="presOf" srcId="{6806ACB1-A2AD-4A85-B02A-DA6ED3A1E938}" destId="{E2E6AAAB-ED57-4D11-B7D5-206D6B802D4E}" srcOrd="0" destOrd="0" presId="urn:microsoft.com/office/officeart/2005/8/layout/default"/>
    <dgm:cxn modelId="{003A1CE0-3696-46F0-B8B1-C91AF1D73EDA}" srcId="{24D86967-456B-4D26-9B37-173A77E0F76F}" destId="{5FB1E74F-098D-4AA8-90C7-49DDDBAF85BA}" srcOrd="6" destOrd="0" parTransId="{CA0F94C2-DCBE-47C6-8021-B055AD4AE988}" sibTransId="{01D3A1BB-01C6-47FD-9EF0-5C3767B795FB}"/>
    <dgm:cxn modelId="{2569F4F0-9558-4A1A-9281-E212953A1A13}" type="presOf" srcId="{8D4023DA-FD5A-4341-9924-AD3C102965F6}" destId="{3CE0D116-C89A-437C-B4DE-9A43ADD008C8}" srcOrd="0" destOrd="0" presId="urn:microsoft.com/office/officeart/2005/8/layout/default"/>
    <dgm:cxn modelId="{E9843AF5-CEC9-4CF2-B3F4-25D552BE6065}" srcId="{24D86967-456B-4D26-9B37-173A77E0F76F}" destId="{6806ACB1-A2AD-4A85-B02A-DA6ED3A1E938}" srcOrd="8" destOrd="0" parTransId="{4E52210C-BC78-45A8-A293-72C9B56420F4}" sibTransId="{C12DAF21-43A5-406D-8CA5-C1A9BBFF02DE}"/>
    <dgm:cxn modelId="{83A0F1FF-DAF7-40FA-84F6-18A655210839}" type="presOf" srcId="{5FB1E74F-098D-4AA8-90C7-49DDDBAF85BA}" destId="{2ADD5B93-12CB-4955-8BC1-9DF050484FD5}" srcOrd="0" destOrd="0" presId="urn:microsoft.com/office/officeart/2005/8/layout/default"/>
    <dgm:cxn modelId="{FBF0FCA6-DD2F-4C32-86CC-34B248E4C1D5}" type="presParOf" srcId="{212CD81A-DD5E-4131-82EC-25AAF6CFE959}" destId="{17EC3D6E-AFB5-4AF2-AABA-BF6EB228CE5A}" srcOrd="0" destOrd="0" presId="urn:microsoft.com/office/officeart/2005/8/layout/default"/>
    <dgm:cxn modelId="{D7CC2573-69E7-4017-B626-E570F852D0CE}" type="presParOf" srcId="{212CD81A-DD5E-4131-82EC-25AAF6CFE959}" destId="{3DF91336-E7C4-4670-9BFA-D1160E2DD083}" srcOrd="1" destOrd="0" presId="urn:microsoft.com/office/officeart/2005/8/layout/default"/>
    <dgm:cxn modelId="{7B67A861-A9CB-4531-8521-27493DA63461}" type="presParOf" srcId="{212CD81A-DD5E-4131-82EC-25AAF6CFE959}" destId="{F1F35D72-84A6-483B-A7EB-996E5D83AD89}" srcOrd="2" destOrd="0" presId="urn:microsoft.com/office/officeart/2005/8/layout/default"/>
    <dgm:cxn modelId="{C45172F2-3628-420A-BFE2-882F369E3AD8}" type="presParOf" srcId="{212CD81A-DD5E-4131-82EC-25AAF6CFE959}" destId="{233A6894-0F59-4F0C-A98E-82D49AAB7345}" srcOrd="3" destOrd="0" presId="urn:microsoft.com/office/officeart/2005/8/layout/default"/>
    <dgm:cxn modelId="{EA37608F-4814-4F98-9B3A-F00A08A3DFDA}" type="presParOf" srcId="{212CD81A-DD5E-4131-82EC-25AAF6CFE959}" destId="{9F890E84-EED2-43FE-8EBD-886DBDD64937}" srcOrd="4" destOrd="0" presId="urn:microsoft.com/office/officeart/2005/8/layout/default"/>
    <dgm:cxn modelId="{C12CD2AD-1C87-42CD-AA64-3BE1AFEF008A}" type="presParOf" srcId="{212CD81A-DD5E-4131-82EC-25AAF6CFE959}" destId="{6D333136-8EFC-4FC0-B67B-5BE4C8478C78}" srcOrd="5" destOrd="0" presId="urn:microsoft.com/office/officeart/2005/8/layout/default"/>
    <dgm:cxn modelId="{A761DD54-C743-469E-9CB1-D45BD49E1038}" type="presParOf" srcId="{212CD81A-DD5E-4131-82EC-25AAF6CFE959}" destId="{9838B9A6-334D-46B4-B059-169657C2233C}" srcOrd="6" destOrd="0" presId="urn:microsoft.com/office/officeart/2005/8/layout/default"/>
    <dgm:cxn modelId="{DCBCEE9E-F663-40E4-A718-57FB864D660C}" type="presParOf" srcId="{212CD81A-DD5E-4131-82EC-25AAF6CFE959}" destId="{B8354306-60F8-45C3-A85E-5BB69045376D}" srcOrd="7" destOrd="0" presId="urn:microsoft.com/office/officeart/2005/8/layout/default"/>
    <dgm:cxn modelId="{87630B98-E8D9-4241-A7BB-1335510F0BFE}" type="presParOf" srcId="{212CD81A-DD5E-4131-82EC-25AAF6CFE959}" destId="{3CE0D116-C89A-437C-B4DE-9A43ADD008C8}" srcOrd="8" destOrd="0" presId="urn:microsoft.com/office/officeart/2005/8/layout/default"/>
    <dgm:cxn modelId="{CAFFD211-48AD-4BF3-A55C-05E5B9B6379C}" type="presParOf" srcId="{212CD81A-DD5E-4131-82EC-25AAF6CFE959}" destId="{142A948D-E7DC-4533-9A99-7129EC1283BD}" srcOrd="9" destOrd="0" presId="urn:microsoft.com/office/officeart/2005/8/layout/default"/>
    <dgm:cxn modelId="{890EFA63-D5B3-4CB3-8820-5A4018F29A1D}" type="presParOf" srcId="{212CD81A-DD5E-4131-82EC-25AAF6CFE959}" destId="{515A086C-037C-4BAA-8B06-523F76B3CF93}" srcOrd="10" destOrd="0" presId="urn:microsoft.com/office/officeart/2005/8/layout/default"/>
    <dgm:cxn modelId="{081534AE-560F-48AD-AF68-5F78980A709E}" type="presParOf" srcId="{212CD81A-DD5E-4131-82EC-25AAF6CFE959}" destId="{C749D930-4E00-491F-9250-9DC6DD2825C9}" srcOrd="11" destOrd="0" presId="urn:microsoft.com/office/officeart/2005/8/layout/default"/>
    <dgm:cxn modelId="{091F2174-F8DE-4C9D-976C-834ED53CCBDE}" type="presParOf" srcId="{212CD81A-DD5E-4131-82EC-25AAF6CFE959}" destId="{2ADD5B93-12CB-4955-8BC1-9DF050484FD5}" srcOrd="12" destOrd="0" presId="urn:microsoft.com/office/officeart/2005/8/layout/default"/>
    <dgm:cxn modelId="{FF50B11C-28FF-43D9-A85F-1981020CC3A1}" type="presParOf" srcId="{212CD81A-DD5E-4131-82EC-25AAF6CFE959}" destId="{156EE42F-0945-4799-A654-154636A7F4EF}" srcOrd="13" destOrd="0" presId="urn:microsoft.com/office/officeart/2005/8/layout/default"/>
    <dgm:cxn modelId="{F48A65C2-710A-4A45-9D3B-DB053301570F}" type="presParOf" srcId="{212CD81A-DD5E-4131-82EC-25AAF6CFE959}" destId="{A0539B22-65D4-4631-8B18-4575F1FB85EC}" srcOrd="14" destOrd="0" presId="urn:microsoft.com/office/officeart/2005/8/layout/default"/>
    <dgm:cxn modelId="{96776250-3D5E-4907-B623-7D92F62781B0}" type="presParOf" srcId="{212CD81A-DD5E-4131-82EC-25AAF6CFE959}" destId="{6BC7A9C3-865C-40D8-B795-9F2455080C7F}" srcOrd="15" destOrd="0" presId="urn:microsoft.com/office/officeart/2005/8/layout/default"/>
    <dgm:cxn modelId="{E76175FC-634C-4AA1-9235-633F578FF5E9}" type="presParOf" srcId="{212CD81A-DD5E-4131-82EC-25AAF6CFE959}" destId="{E2E6AAAB-ED57-4D11-B7D5-206D6B802D4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3B00B4-9169-44E8-8B88-55E8CBDFCDA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204EBDD-F6F1-4FBA-A791-F614A2394F34}">
      <dgm:prSet/>
      <dgm:spPr/>
      <dgm:t>
        <a:bodyPr/>
        <a:lstStyle/>
        <a:p>
          <a:r>
            <a:rPr lang="en-US"/>
            <a:t>Of the amount of Homicides occurring 2018…</a:t>
          </a:r>
        </a:p>
      </dgm:t>
    </dgm:pt>
    <dgm:pt modelId="{CCC0B5CE-D5CF-4F36-9469-BDC22F7432E7}" type="parTrans" cxnId="{019F255C-FAE7-46E4-864C-D925EF17C97C}">
      <dgm:prSet/>
      <dgm:spPr/>
      <dgm:t>
        <a:bodyPr/>
        <a:lstStyle/>
        <a:p>
          <a:endParaRPr lang="en-US"/>
        </a:p>
      </dgm:t>
    </dgm:pt>
    <dgm:pt modelId="{A5D9EF6C-B1B9-4305-8844-448A616374DE}" type="sibTrans" cxnId="{019F255C-FAE7-46E4-864C-D925EF17C97C}">
      <dgm:prSet/>
      <dgm:spPr/>
      <dgm:t>
        <a:bodyPr/>
        <a:lstStyle/>
        <a:p>
          <a:endParaRPr lang="en-US"/>
        </a:p>
      </dgm:t>
    </dgm:pt>
    <dgm:pt modelId="{83ABE155-5709-4320-AC1C-B035846093C2}">
      <dgm:prSet/>
      <dgm:spPr/>
      <dgm:t>
        <a:bodyPr/>
        <a:lstStyle/>
        <a:p>
          <a:r>
            <a:rPr lang="en-US"/>
            <a:t>285 knife related homicides – 44.49% Male, 28% Female</a:t>
          </a:r>
        </a:p>
      </dgm:t>
    </dgm:pt>
    <dgm:pt modelId="{7BC7D70F-56A8-4818-8E73-B67F6E0E8B4C}" type="parTrans" cxnId="{AB5D3266-DA94-4B7C-9584-BEB23DAB0108}">
      <dgm:prSet/>
      <dgm:spPr/>
      <dgm:t>
        <a:bodyPr/>
        <a:lstStyle/>
        <a:p>
          <a:endParaRPr lang="en-US"/>
        </a:p>
      </dgm:t>
    </dgm:pt>
    <dgm:pt modelId="{4493FE79-7CCE-4003-A62E-768A7F2FBAB1}" type="sibTrans" cxnId="{AB5D3266-DA94-4B7C-9584-BEB23DAB0108}">
      <dgm:prSet/>
      <dgm:spPr/>
      <dgm:t>
        <a:bodyPr/>
        <a:lstStyle/>
        <a:p>
          <a:endParaRPr lang="en-US"/>
        </a:p>
      </dgm:t>
    </dgm:pt>
    <dgm:pt modelId="{9C83563E-ABF0-475F-B2F3-1687833CE297}">
      <dgm:prSet/>
      <dgm:spPr/>
      <dgm:t>
        <a:bodyPr/>
        <a:lstStyle/>
        <a:p>
          <a:r>
            <a:rPr lang="en-US"/>
            <a:t>29 gun related homicides – 5% Male, 2% Female </a:t>
          </a:r>
        </a:p>
      </dgm:t>
    </dgm:pt>
    <dgm:pt modelId="{379CB886-FD8D-4FF7-B840-975B1D54EFD0}" type="parTrans" cxnId="{DD154EE7-BDC6-447E-BD0E-7D4BF37426D6}">
      <dgm:prSet/>
      <dgm:spPr/>
      <dgm:t>
        <a:bodyPr/>
        <a:lstStyle/>
        <a:p>
          <a:endParaRPr lang="en-US"/>
        </a:p>
      </dgm:t>
    </dgm:pt>
    <dgm:pt modelId="{8BE475D1-95D0-4469-BC6E-87CB3C1F1007}" type="sibTrans" cxnId="{DD154EE7-BDC6-447E-BD0E-7D4BF37426D6}">
      <dgm:prSet/>
      <dgm:spPr/>
      <dgm:t>
        <a:bodyPr/>
        <a:lstStyle/>
        <a:p>
          <a:endParaRPr lang="en-US"/>
        </a:p>
      </dgm:t>
    </dgm:pt>
    <dgm:pt modelId="{9E3FCFB1-F66B-4067-9BC5-1D746E918254}" type="pres">
      <dgm:prSet presAssocID="{DF3B00B4-9169-44E8-8B88-55E8CBDFCDAF}" presName="hierChild1" presStyleCnt="0">
        <dgm:presLayoutVars>
          <dgm:chPref val="1"/>
          <dgm:dir/>
          <dgm:animOne val="branch"/>
          <dgm:animLvl val="lvl"/>
          <dgm:resizeHandles/>
        </dgm:presLayoutVars>
      </dgm:prSet>
      <dgm:spPr/>
    </dgm:pt>
    <dgm:pt modelId="{EE4FB1C5-EC06-44F7-87A7-6FB86EAD227E}" type="pres">
      <dgm:prSet presAssocID="{0204EBDD-F6F1-4FBA-A791-F614A2394F34}" presName="hierRoot1" presStyleCnt="0"/>
      <dgm:spPr/>
    </dgm:pt>
    <dgm:pt modelId="{F8A93A10-C108-404B-AD68-FB6955A6492C}" type="pres">
      <dgm:prSet presAssocID="{0204EBDD-F6F1-4FBA-A791-F614A2394F34}" presName="composite" presStyleCnt="0"/>
      <dgm:spPr/>
    </dgm:pt>
    <dgm:pt modelId="{E9690D4D-37FF-4ADB-BBE6-702402E19CCC}" type="pres">
      <dgm:prSet presAssocID="{0204EBDD-F6F1-4FBA-A791-F614A2394F34}" presName="background" presStyleLbl="node0" presStyleIdx="0" presStyleCnt="3"/>
      <dgm:spPr/>
    </dgm:pt>
    <dgm:pt modelId="{CA7A6F18-1A5A-4A3C-A36B-1D4A16043B6D}" type="pres">
      <dgm:prSet presAssocID="{0204EBDD-F6F1-4FBA-A791-F614A2394F34}" presName="text" presStyleLbl="fgAcc0" presStyleIdx="0" presStyleCnt="3">
        <dgm:presLayoutVars>
          <dgm:chPref val="3"/>
        </dgm:presLayoutVars>
      </dgm:prSet>
      <dgm:spPr/>
    </dgm:pt>
    <dgm:pt modelId="{FED027B9-3F16-48A7-8944-57EB0C6FEA7B}" type="pres">
      <dgm:prSet presAssocID="{0204EBDD-F6F1-4FBA-A791-F614A2394F34}" presName="hierChild2" presStyleCnt="0"/>
      <dgm:spPr/>
    </dgm:pt>
    <dgm:pt modelId="{E20971A7-EDAB-4DEF-AC17-41D58F35D770}" type="pres">
      <dgm:prSet presAssocID="{83ABE155-5709-4320-AC1C-B035846093C2}" presName="hierRoot1" presStyleCnt="0"/>
      <dgm:spPr/>
    </dgm:pt>
    <dgm:pt modelId="{7B0A6106-ABF9-4012-B8B4-4602EBE7FB14}" type="pres">
      <dgm:prSet presAssocID="{83ABE155-5709-4320-AC1C-B035846093C2}" presName="composite" presStyleCnt="0"/>
      <dgm:spPr/>
    </dgm:pt>
    <dgm:pt modelId="{66E0BBD3-F1BF-498A-8995-8DBA592F019A}" type="pres">
      <dgm:prSet presAssocID="{83ABE155-5709-4320-AC1C-B035846093C2}" presName="background" presStyleLbl="node0" presStyleIdx="1" presStyleCnt="3"/>
      <dgm:spPr/>
    </dgm:pt>
    <dgm:pt modelId="{F81FD7EF-F3B3-4C15-8957-EA0F2D2EE298}" type="pres">
      <dgm:prSet presAssocID="{83ABE155-5709-4320-AC1C-B035846093C2}" presName="text" presStyleLbl="fgAcc0" presStyleIdx="1" presStyleCnt="3">
        <dgm:presLayoutVars>
          <dgm:chPref val="3"/>
        </dgm:presLayoutVars>
      </dgm:prSet>
      <dgm:spPr/>
    </dgm:pt>
    <dgm:pt modelId="{C59BD9E1-65FE-47FC-9309-C427C71A27EC}" type="pres">
      <dgm:prSet presAssocID="{83ABE155-5709-4320-AC1C-B035846093C2}" presName="hierChild2" presStyleCnt="0"/>
      <dgm:spPr/>
    </dgm:pt>
    <dgm:pt modelId="{BC9C7274-A008-4F29-AB51-B51801F451D8}" type="pres">
      <dgm:prSet presAssocID="{9C83563E-ABF0-475F-B2F3-1687833CE297}" presName="hierRoot1" presStyleCnt="0"/>
      <dgm:spPr/>
    </dgm:pt>
    <dgm:pt modelId="{B6C9F8B0-137C-482C-8488-938141C18BE6}" type="pres">
      <dgm:prSet presAssocID="{9C83563E-ABF0-475F-B2F3-1687833CE297}" presName="composite" presStyleCnt="0"/>
      <dgm:spPr/>
    </dgm:pt>
    <dgm:pt modelId="{80F1F377-AC1F-4BA7-B640-E5A15B3BDA73}" type="pres">
      <dgm:prSet presAssocID="{9C83563E-ABF0-475F-B2F3-1687833CE297}" presName="background" presStyleLbl="node0" presStyleIdx="2" presStyleCnt="3"/>
      <dgm:spPr/>
    </dgm:pt>
    <dgm:pt modelId="{DC5A7959-5A50-4026-9599-357EEFB56A7A}" type="pres">
      <dgm:prSet presAssocID="{9C83563E-ABF0-475F-B2F3-1687833CE297}" presName="text" presStyleLbl="fgAcc0" presStyleIdx="2" presStyleCnt="3">
        <dgm:presLayoutVars>
          <dgm:chPref val="3"/>
        </dgm:presLayoutVars>
      </dgm:prSet>
      <dgm:spPr/>
    </dgm:pt>
    <dgm:pt modelId="{1BED8E74-F7C0-42A6-BA7C-575839563AB8}" type="pres">
      <dgm:prSet presAssocID="{9C83563E-ABF0-475F-B2F3-1687833CE297}" presName="hierChild2" presStyleCnt="0"/>
      <dgm:spPr/>
    </dgm:pt>
  </dgm:ptLst>
  <dgm:cxnLst>
    <dgm:cxn modelId="{CFBCB005-B318-4D49-84C8-69A9498DCCBD}" type="presOf" srcId="{9C83563E-ABF0-475F-B2F3-1687833CE297}" destId="{DC5A7959-5A50-4026-9599-357EEFB56A7A}" srcOrd="0" destOrd="0" presId="urn:microsoft.com/office/officeart/2005/8/layout/hierarchy1"/>
    <dgm:cxn modelId="{019F255C-FAE7-46E4-864C-D925EF17C97C}" srcId="{DF3B00B4-9169-44E8-8B88-55E8CBDFCDAF}" destId="{0204EBDD-F6F1-4FBA-A791-F614A2394F34}" srcOrd="0" destOrd="0" parTransId="{CCC0B5CE-D5CF-4F36-9469-BDC22F7432E7}" sibTransId="{A5D9EF6C-B1B9-4305-8844-448A616374DE}"/>
    <dgm:cxn modelId="{97F5C15C-65BA-4C91-A1F9-66A78B466096}" type="presOf" srcId="{0204EBDD-F6F1-4FBA-A791-F614A2394F34}" destId="{CA7A6F18-1A5A-4A3C-A36B-1D4A16043B6D}" srcOrd="0" destOrd="0" presId="urn:microsoft.com/office/officeart/2005/8/layout/hierarchy1"/>
    <dgm:cxn modelId="{AB5D3266-DA94-4B7C-9584-BEB23DAB0108}" srcId="{DF3B00B4-9169-44E8-8B88-55E8CBDFCDAF}" destId="{83ABE155-5709-4320-AC1C-B035846093C2}" srcOrd="1" destOrd="0" parTransId="{7BC7D70F-56A8-4818-8E73-B67F6E0E8B4C}" sibTransId="{4493FE79-7CCE-4003-A62E-768A7F2FBAB1}"/>
    <dgm:cxn modelId="{FF2FDE6E-CD11-488C-9EA0-06103569F366}" type="presOf" srcId="{83ABE155-5709-4320-AC1C-B035846093C2}" destId="{F81FD7EF-F3B3-4C15-8957-EA0F2D2EE298}" srcOrd="0" destOrd="0" presId="urn:microsoft.com/office/officeart/2005/8/layout/hierarchy1"/>
    <dgm:cxn modelId="{BCDB8172-9CE1-4E5B-B1C3-F7820BDA1198}" type="presOf" srcId="{DF3B00B4-9169-44E8-8B88-55E8CBDFCDAF}" destId="{9E3FCFB1-F66B-4067-9BC5-1D746E918254}" srcOrd="0" destOrd="0" presId="urn:microsoft.com/office/officeart/2005/8/layout/hierarchy1"/>
    <dgm:cxn modelId="{DD154EE7-BDC6-447E-BD0E-7D4BF37426D6}" srcId="{DF3B00B4-9169-44E8-8B88-55E8CBDFCDAF}" destId="{9C83563E-ABF0-475F-B2F3-1687833CE297}" srcOrd="2" destOrd="0" parTransId="{379CB886-FD8D-4FF7-B840-975B1D54EFD0}" sibTransId="{8BE475D1-95D0-4469-BC6E-87CB3C1F1007}"/>
    <dgm:cxn modelId="{D4BEC875-A682-465F-92C2-4AE6E295D703}" type="presParOf" srcId="{9E3FCFB1-F66B-4067-9BC5-1D746E918254}" destId="{EE4FB1C5-EC06-44F7-87A7-6FB86EAD227E}" srcOrd="0" destOrd="0" presId="urn:microsoft.com/office/officeart/2005/8/layout/hierarchy1"/>
    <dgm:cxn modelId="{3FE8D0E2-0BD5-460C-A2F2-03A1434A6664}" type="presParOf" srcId="{EE4FB1C5-EC06-44F7-87A7-6FB86EAD227E}" destId="{F8A93A10-C108-404B-AD68-FB6955A6492C}" srcOrd="0" destOrd="0" presId="urn:microsoft.com/office/officeart/2005/8/layout/hierarchy1"/>
    <dgm:cxn modelId="{2B1D6EF0-F3B2-48F4-B515-258DBF2E1D38}" type="presParOf" srcId="{F8A93A10-C108-404B-AD68-FB6955A6492C}" destId="{E9690D4D-37FF-4ADB-BBE6-702402E19CCC}" srcOrd="0" destOrd="0" presId="urn:microsoft.com/office/officeart/2005/8/layout/hierarchy1"/>
    <dgm:cxn modelId="{6416F6FF-A45A-46E3-BF20-F0EBA4864873}" type="presParOf" srcId="{F8A93A10-C108-404B-AD68-FB6955A6492C}" destId="{CA7A6F18-1A5A-4A3C-A36B-1D4A16043B6D}" srcOrd="1" destOrd="0" presId="urn:microsoft.com/office/officeart/2005/8/layout/hierarchy1"/>
    <dgm:cxn modelId="{752AFA2A-A171-4BC0-A2DB-7E456CDF3A95}" type="presParOf" srcId="{EE4FB1C5-EC06-44F7-87A7-6FB86EAD227E}" destId="{FED027B9-3F16-48A7-8944-57EB0C6FEA7B}" srcOrd="1" destOrd="0" presId="urn:microsoft.com/office/officeart/2005/8/layout/hierarchy1"/>
    <dgm:cxn modelId="{A9C5737A-1540-4200-A02B-F4713EFB2EB0}" type="presParOf" srcId="{9E3FCFB1-F66B-4067-9BC5-1D746E918254}" destId="{E20971A7-EDAB-4DEF-AC17-41D58F35D770}" srcOrd="1" destOrd="0" presId="urn:microsoft.com/office/officeart/2005/8/layout/hierarchy1"/>
    <dgm:cxn modelId="{20F12691-B4FB-4B12-B3A0-82B0A97C08EE}" type="presParOf" srcId="{E20971A7-EDAB-4DEF-AC17-41D58F35D770}" destId="{7B0A6106-ABF9-4012-B8B4-4602EBE7FB14}" srcOrd="0" destOrd="0" presId="urn:microsoft.com/office/officeart/2005/8/layout/hierarchy1"/>
    <dgm:cxn modelId="{6531F7B8-B15B-43F2-94DE-D6746A3A9038}" type="presParOf" srcId="{7B0A6106-ABF9-4012-B8B4-4602EBE7FB14}" destId="{66E0BBD3-F1BF-498A-8995-8DBA592F019A}" srcOrd="0" destOrd="0" presId="urn:microsoft.com/office/officeart/2005/8/layout/hierarchy1"/>
    <dgm:cxn modelId="{FEDCCAA8-1968-45B3-BCEF-1B0D293F6350}" type="presParOf" srcId="{7B0A6106-ABF9-4012-B8B4-4602EBE7FB14}" destId="{F81FD7EF-F3B3-4C15-8957-EA0F2D2EE298}" srcOrd="1" destOrd="0" presId="urn:microsoft.com/office/officeart/2005/8/layout/hierarchy1"/>
    <dgm:cxn modelId="{45567335-1703-47AB-BD6A-D1081D909F27}" type="presParOf" srcId="{E20971A7-EDAB-4DEF-AC17-41D58F35D770}" destId="{C59BD9E1-65FE-47FC-9309-C427C71A27EC}" srcOrd="1" destOrd="0" presId="urn:microsoft.com/office/officeart/2005/8/layout/hierarchy1"/>
    <dgm:cxn modelId="{B39F947D-8BFC-4DD0-887F-1FF393D8A784}" type="presParOf" srcId="{9E3FCFB1-F66B-4067-9BC5-1D746E918254}" destId="{BC9C7274-A008-4F29-AB51-B51801F451D8}" srcOrd="2" destOrd="0" presId="urn:microsoft.com/office/officeart/2005/8/layout/hierarchy1"/>
    <dgm:cxn modelId="{8A7ACD27-7DB1-4FD6-8856-61CD01B62BDF}" type="presParOf" srcId="{BC9C7274-A008-4F29-AB51-B51801F451D8}" destId="{B6C9F8B0-137C-482C-8488-938141C18BE6}" srcOrd="0" destOrd="0" presId="urn:microsoft.com/office/officeart/2005/8/layout/hierarchy1"/>
    <dgm:cxn modelId="{9E99642F-648D-4D19-AA3A-450071165D2F}" type="presParOf" srcId="{B6C9F8B0-137C-482C-8488-938141C18BE6}" destId="{80F1F377-AC1F-4BA7-B640-E5A15B3BDA73}" srcOrd="0" destOrd="0" presId="urn:microsoft.com/office/officeart/2005/8/layout/hierarchy1"/>
    <dgm:cxn modelId="{BEA9128F-2E94-411D-A272-81C541B683A5}" type="presParOf" srcId="{B6C9F8B0-137C-482C-8488-938141C18BE6}" destId="{DC5A7959-5A50-4026-9599-357EEFB56A7A}" srcOrd="1" destOrd="0" presId="urn:microsoft.com/office/officeart/2005/8/layout/hierarchy1"/>
    <dgm:cxn modelId="{68FC08F4-7DF0-4734-A108-D1BDCC861988}" type="presParOf" srcId="{BC9C7274-A008-4F29-AB51-B51801F451D8}" destId="{1BED8E74-F7C0-42A6-BA7C-575839563AB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E27975-3C63-47AF-A8F5-2BF47D54259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F253CB0-EC87-41FA-A363-1EFCD57A01AD}">
      <dgm:prSet/>
      <dgm:spPr/>
      <dgm:t>
        <a:bodyPr/>
        <a:lstStyle/>
        <a:p>
          <a:r>
            <a:rPr lang="en-GB"/>
            <a:t>13 people </a:t>
          </a:r>
          <a:r>
            <a:rPr lang="en-GB">
              <a:latin typeface="Calibri"/>
            </a:rPr>
            <a:t>were</a:t>
          </a:r>
          <a:r>
            <a:rPr lang="en-GB"/>
            <a:t> killed in stabbings January </a:t>
          </a:r>
          <a:r>
            <a:rPr lang="en-US"/>
            <a:t>–</a:t>
          </a:r>
          <a:r>
            <a:rPr lang="en-GB"/>
            <a:t> March 2019 alone (8 under the age of 24 years-old)</a:t>
          </a:r>
          <a:endParaRPr lang="en-US"/>
        </a:p>
      </dgm:t>
    </dgm:pt>
    <dgm:pt modelId="{F822AAF6-26F4-4F86-A71C-202A404DFDF2}" type="parTrans" cxnId="{A808FF6A-E4B6-4C53-BF67-534AA2BC489A}">
      <dgm:prSet/>
      <dgm:spPr/>
      <dgm:t>
        <a:bodyPr/>
        <a:lstStyle/>
        <a:p>
          <a:endParaRPr lang="en-US"/>
        </a:p>
      </dgm:t>
    </dgm:pt>
    <dgm:pt modelId="{E95C8216-AD2C-4922-9B3E-878D92493475}" type="sibTrans" cxnId="{A808FF6A-E4B6-4C53-BF67-534AA2BC489A}">
      <dgm:prSet/>
      <dgm:spPr/>
      <dgm:t>
        <a:bodyPr/>
        <a:lstStyle/>
        <a:p>
          <a:endParaRPr lang="en-US"/>
        </a:p>
      </dgm:t>
    </dgm:pt>
    <dgm:pt modelId="{F35FEF24-7533-4834-BF11-99D7B8FD2B47}">
      <dgm:prSet/>
      <dgm:spPr/>
      <dgm:t>
        <a:bodyPr/>
        <a:lstStyle/>
        <a:p>
          <a:r>
            <a:rPr lang="en-GB"/>
            <a:t>Young victims (aged under 24 years-old) has increased from 44.4% to 61.5%</a:t>
          </a:r>
          <a:endParaRPr lang="en-US"/>
        </a:p>
      </dgm:t>
    </dgm:pt>
    <dgm:pt modelId="{2A9D14A9-3930-4770-9EB0-B6D11CCB7253}" type="parTrans" cxnId="{45424C0D-2D7A-4D63-9EF7-743227ECAD92}">
      <dgm:prSet/>
      <dgm:spPr/>
      <dgm:t>
        <a:bodyPr/>
        <a:lstStyle/>
        <a:p>
          <a:endParaRPr lang="en-US"/>
        </a:p>
      </dgm:t>
    </dgm:pt>
    <dgm:pt modelId="{9F309C6D-2AB8-47B0-A826-1A38F9D8B242}" type="sibTrans" cxnId="{45424C0D-2D7A-4D63-9EF7-743227ECAD92}">
      <dgm:prSet/>
      <dgm:spPr/>
      <dgm:t>
        <a:bodyPr/>
        <a:lstStyle/>
        <a:p>
          <a:endParaRPr lang="en-US"/>
        </a:p>
      </dgm:t>
    </dgm:pt>
    <dgm:pt modelId="{D401A3C6-4F32-463E-9DF3-7B403A6E3FCA}">
      <dgm:prSet/>
      <dgm:spPr/>
      <dgm:t>
        <a:bodyPr/>
        <a:lstStyle/>
        <a:p>
          <a:r>
            <a:rPr lang="en-GB"/>
            <a:t>Knife related killings has decreased by compared to 2018 (January </a:t>
          </a:r>
          <a:r>
            <a:rPr lang="en-US"/>
            <a:t>–</a:t>
          </a:r>
          <a:r>
            <a:rPr lang="en-GB"/>
            <a:t> March period), though there has been a surge in killings affecting young people.</a:t>
          </a:r>
          <a:endParaRPr lang="en-US"/>
        </a:p>
      </dgm:t>
    </dgm:pt>
    <dgm:pt modelId="{BB0EEE0A-E1AC-4D7B-B863-24981B6C966E}" type="parTrans" cxnId="{1C447DE2-252B-4F13-AC8D-59E132963A41}">
      <dgm:prSet/>
      <dgm:spPr/>
      <dgm:t>
        <a:bodyPr/>
        <a:lstStyle/>
        <a:p>
          <a:endParaRPr lang="en-US"/>
        </a:p>
      </dgm:t>
    </dgm:pt>
    <dgm:pt modelId="{5DB7FD21-4EAE-4133-9354-24C8298A1BFA}" type="sibTrans" cxnId="{1C447DE2-252B-4F13-AC8D-59E132963A41}">
      <dgm:prSet/>
      <dgm:spPr/>
      <dgm:t>
        <a:bodyPr/>
        <a:lstStyle/>
        <a:p>
          <a:endParaRPr lang="en-US"/>
        </a:p>
      </dgm:t>
    </dgm:pt>
    <dgm:pt modelId="{DFDEA097-C10D-4CEE-BEF0-9EF82F889D08}">
      <dgm:prSet/>
      <dgm:spPr/>
      <dgm:t>
        <a:bodyPr/>
        <a:lstStyle/>
        <a:p>
          <a:r>
            <a:rPr lang="en-US" b="1" i="1"/>
            <a:t>“Knife crime killings are actually going down in 2019 – except among young people”</a:t>
          </a:r>
          <a:endParaRPr lang="en-US"/>
        </a:p>
      </dgm:t>
    </dgm:pt>
    <dgm:pt modelId="{58A53305-D351-42FF-BA91-64375C1CE8A5}" type="parTrans" cxnId="{44A12039-F678-42C2-83EA-424E1415C162}">
      <dgm:prSet/>
      <dgm:spPr/>
      <dgm:t>
        <a:bodyPr/>
        <a:lstStyle/>
        <a:p>
          <a:endParaRPr lang="en-US"/>
        </a:p>
      </dgm:t>
    </dgm:pt>
    <dgm:pt modelId="{CD39ED5E-51C9-47C8-AEDF-00C50A1CBBD3}" type="sibTrans" cxnId="{44A12039-F678-42C2-83EA-424E1415C162}">
      <dgm:prSet/>
      <dgm:spPr/>
      <dgm:t>
        <a:bodyPr/>
        <a:lstStyle/>
        <a:p>
          <a:endParaRPr lang="en-US"/>
        </a:p>
      </dgm:t>
    </dgm:pt>
    <dgm:pt modelId="{D1DBBC8F-42AF-4157-ABAE-253982FF32F5}">
      <dgm:prSet/>
      <dgm:spPr/>
      <dgm:t>
        <a:bodyPr/>
        <a:lstStyle/>
        <a:p>
          <a:r>
            <a:rPr lang="en-US"/>
            <a:t>– Home Office</a:t>
          </a:r>
        </a:p>
      </dgm:t>
    </dgm:pt>
    <dgm:pt modelId="{912E292E-93FF-47F4-A8FC-71F7C1A52562}" type="parTrans" cxnId="{D378F261-65FB-40B4-8088-3921A259F7C0}">
      <dgm:prSet/>
      <dgm:spPr/>
      <dgm:t>
        <a:bodyPr/>
        <a:lstStyle/>
        <a:p>
          <a:endParaRPr lang="en-US"/>
        </a:p>
      </dgm:t>
    </dgm:pt>
    <dgm:pt modelId="{17CDBE68-C104-46A7-AA03-9722AD335A08}" type="sibTrans" cxnId="{D378F261-65FB-40B4-8088-3921A259F7C0}">
      <dgm:prSet/>
      <dgm:spPr/>
      <dgm:t>
        <a:bodyPr/>
        <a:lstStyle/>
        <a:p>
          <a:endParaRPr lang="en-US"/>
        </a:p>
      </dgm:t>
    </dgm:pt>
    <dgm:pt modelId="{EDCE5DD4-49D1-404F-BDE1-036689C23219}" type="pres">
      <dgm:prSet presAssocID="{08E27975-3C63-47AF-A8F5-2BF47D542598}" presName="vert0" presStyleCnt="0">
        <dgm:presLayoutVars>
          <dgm:dir/>
          <dgm:animOne val="branch"/>
          <dgm:animLvl val="lvl"/>
        </dgm:presLayoutVars>
      </dgm:prSet>
      <dgm:spPr/>
    </dgm:pt>
    <dgm:pt modelId="{84509B78-2E8F-404C-9C14-CBAC74E839B1}" type="pres">
      <dgm:prSet presAssocID="{9F253CB0-EC87-41FA-A363-1EFCD57A01AD}" presName="thickLine" presStyleLbl="alignNode1" presStyleIdx="0" presStyleCnt="5"/>
      <dgm:spPr/>
    </dgm:pt>
    <dgm:pt modelId="{6B05A4E4-B7AD-479E-BA03-EB107005B63F}" type="pres">
      <dgm:prSet presAssocID="{9F253CB0-EC87-41FA-A363-1EFCD57A01AD}" presName="horz1" presStyleCnt="0"/>
      <dgm:spPr/>
    </dgm:pt>
    <dgm:pt modelId="{1C602894-B413-4CB5-A9C1-A5890C68919D}" type="pres">
      <dgm:prSet presAssocID="{9F253CB0-EC87-41FA-A363-1EFCD57A01AD}" presName="tx1" presStyleLbl="revTx" presStyleIdx="0" presStyleCnt="5"/>
      <dgm:spPr/>
    </dgm:pt>
    <dgm:pt modelId="{D74188E0-7D9F-40CF-BB6F-A4945871E2A3}" type="pres">
      <dgm:prSet presAssocID="{9F253CB0-EC87-41FA-A363-1EFCD57A01AD}" presName="vert1" presStyleCnt="0"/>
      <dgm:spPr/>
    </dgm:pt>
    <dgm:pt modelId="{0E8B18D9-A71E-4D11-B4A1-6D591FF23812}" type="pres">
      <dgm:prSet presAssocID="{F35FEF24-7533-4834-BF11-99D7B8FD2B47}" presName="thickLine" presStyleLbl="alignNode1" presStyleIdx="1" presStyleCnt="5"/>
      <dgm:spPr/>
    </dgm:pt>
    <dgm:pt modelId="{D962250A-6836-44B0-8462-F2765CB8C6B2}" type="pres">
      <dgm:prSet presAssocID="{F35FEF24-7533-4834-BF11-99D7B8FD2B47}" presName="horz1" presStyleCnt="0"/>
      <dgm:spPr/>
    </dgm:pt>
    <dgm:pt modelId="{F5A8D675-A1C9-446C-8699-ACE7F2BDA9A1}" type="pres">
      <dgm:prSet presAssocID="{F35FEF24-7533-4834-BF11-99D7B8FD2B47}" presName="tx1" presStyleLbl="revTx" presStyleIdx="1" presStyleCnt="5"/>
      <dgm:spPr/>
    </dgm:pt>
    <dgm:pt modelId="{9C9FD709-9D9A-457C-A3D6-0C1FE3AA8715}" type="pres">
      <dgm:prSet presAssocID="{F35FEF24-7533-4834-BF11-99D7B8FD2B47}" presName="vert1" presStyleCnt="0"/>
      <dgm:spPr/>
    </dgm:pt>
    <dgm:pt modelId="{8080EA03-54BC-48BE-B232-81306391C8D9}" type="pres">
      <dgm:prSet presAssocID="{D401A3C6-4F32-463E-9DF3-7B403A6E3FCA}" presName="thickLine" presStyleLbl="alignNode1" presStyleIdx="2" presStyleCnt="5"/>
      <dgm:spPr/>
    </dgm:pt>
    <dgm:pt modelId="{8878FE42-C0BC-4A8B-8341-A1D025F1F18F}" type="pres">
      <dgm:prSet presAssocID="{D401A3C6-4F32-463E-9DF3-7B403A6E3FCA}" presName="horz1" presStyleCnt="0"/>
      <dgm:spPr/>
    </dgm:pt>
    <dgm:pt modelId="{CBE44B42-51B1-483F-B753-59CC83A85334}" type="pres">
      <dgm:prSet presAssocID="{D401A3C6-4F32-463E-9DF3-7B403A6E3FCA}" presName="tx1" presStyleLbl="revTx" presStyleIdx="2" presStyleCnt="5"/>
      <dgm:spPr/>
    </dgm:pt>
    <dgm:pt modelId="{25EBF617-B4DC-4203-8986-3297B020CBD4}" type="pres">
      <dgm:prSet presAssocID="{D401A3C6-4F32-463E-9DF3-7B403A6E3FCA}" presName="vert1" presStyleCnt="0"/>
      <dgm:spPr/>
    </dgm:pt>
    <dgm:pt modelId="{784298F2-F81C-44B8-9FD0-83D78AB2BD4E}" type="pres">
      <dgm:prSet presAssocID="{DFDEA097-C10D-4CEE-BEF0-9EF82F889D08}" presName="thickLine" presStyleLbl="alignNode1" presStyleIdx="3" presStyleCnt="5"/>
      <dgm:spPr/>
    </dgm:pt>
    <dgm:pt modelId="{2E07D42C-B88E-4E9E-95AC-99B037CD3640}" type="pres">
      <dgm:prSet presAssocID="{DFDEA097-C10D-4CEE-BEF0-9EF82F889D08}" presName="horz1" presStyleCnt="0"/>
      <dgm:spPr/>
    </dgm:pt>
    <dgm:pt modelId="{A54888BA-5288-4958-A0CF-8E620C1CDF5A}" type="pres">
      <dgm:prSet presAssocID="{DFDEA097-C10D-4CEE-BEF0-9EF82F889D08}" presName="tx1" presStyleLbl="revTx" presStyleIdx="3" presStyleCnt="5"/>
      <dgm:spPr/>
    </dgm:pt>
    <dgm:pt modelId="{F2537395-6470-4551-9A38-F3980669EEAC}" type="pres">
      <dgm:prSet presAssocID="{DFDEA097-C10D-4CEE-BEF0-9EF82F889D08}" presName="vert1" presStyleCnt="0"/>
      <dgm:spPr/>
    </dgm:pt>
    <dgm:pt modelId="{51953B44-43AB-4346-A80E-DE5A016D1733}" type="pres">
      <dgm:prSet presAssocID="{D1DBBC8F-42AF-4157-ABAE-253982FF32F5}" presName="thickLine" presStyleLbl="alignNode1" presStyleIdx="4" presStyleCnt="5"/>
      <dgm:spPr/>
    </dgm:pt>
    <dgm:pt modelId="{5519B26F-C4D7-4BE9-A4C0-D92863823D9B}" type="pres">
      <dgm:prSet presAssocID="{D1DBBC8F-42AF-4157-ABAE-253982FF32F5}" presName="horz1" presStyleCnt="0"/>
      <dgm:spPr/>
    </dgm:pt>
    <dgm:pt modelId="{B2BBF615-04C4-4F7A-807E-48F5AA04CA56}" type="pres">
      <dgm:prSet presAssocID="{D1DBBC8F-42AF-4157-ABAE-253982FF32F5}" presName="tx1" presStyleLbl="revTx" presStyleIdx="4" presStyleCnt="5"/>
      <dgm:spPr/>
    </dgm:pt>
    <dgm:pt modelId="{8EF07B7A-8BC4-47E8-B83E-87EE25D5A63F}" type="pres">
      <dgm:prSet presAssocID="{D1DBBC8F-42AF-4157-ABAE-253982FF32F5}" presName="vert1" presStyleCnt="0"/>
      <dgm:spPr/>
    </dgm:pt>
  </dgm:ptLst>
  <dgm:cxnLst>
    <dgm:cxn modelId="{45424C0D-2D7A-4D63-9EF7-743227ECAD92}" srcId="{08E27975-3C63-47AF-A8F5-2BF47D542598}" destId="{F35FEF24-7533-4834-BF11-99D7B8FD2B47}" srcOrd="1" destOrd="0" parTransId="{2A9D14A9-3930-4770-9EB0-B6D11CCB7253}" sibTransId="{9F309C6D-2AB8-47B0-A826-1A38F9D8B242}"/>
    <dgm:cxn modelId="{44A12039-F678-42C2-83EA-424E1415C162}" srcId="{08E27975-3C63-47AF-A8F5-2BF47D542598}" destId="{DFDEA097-C10D-4CEE-BEF0-9EF82F889D08}" srcOrd="3" destOrd="0" parTransId="{58A53305-D351-42FF-BA91-64375C1CE8A5}" sibTransId="{CD39ED5E-51C9-47C8-AEDF-00C50A1CBBD3}"/>
    <dgm:cxn modelId="{32D9565B-30F8-45BF-B535-C8727CE81CB2}" type="presOf" srcId="{F35FEF24-7533-4834-BF11-99D7B8FD2B47}" destId="{F5A8D675-A1C9-446C-8699-ACE7F2BDA9A1}" srcOrd="0" destOrd="0" presId="urn:microsoft.com/office/officeart/2008/layout/LinedList"/>
    <dgm:cxn modelId="{FB80CD60-9B62-43B6-8073-DA5B8CA32164}" type="presOf" srcId="{08E27975-3C63-47AF-A8F5-2BF47D542598}" destId="{EDCE5DD4-49D1-404F-BDE1-036689C23219}" srcOrd="0" destOrd="0" presId="urn:microsoft.com/office/officeart/2008/layout/LinedList"/>
    <dgm:cxn modelId="{0B83D460-EB61-40B4-92EB-8DCC5CB071D2}" type="presOf" srcId="{DFDEA097-C10D-4CEE-BEF0-9EF82F889D08}" destId="{A54888BA-5288-4958-A0CF-8E620C1CDF5A}" srcOrd="0" destOrd="0" presId="urn:microsoft.com/office/officeart/2008/layout/LinedList"/>
    <dgm:cxn modelId="{D378F261-65FB-40B4-8088-3921A259F7C0}" srcId="{08E27975-3C63-47AF-A8F5-2BF47D542598}" destId="{D1DBBC8F-42AF-4157-ABAE-253982FF32F5}" srcOrd="4" destOrd="0" parTransId="{912E292E-93FF-47F4-A8FC-71F7C1A52562}" sibTransId="{17CDBE68-C104-46A7-AA03-9722AD335A08}"/>
    <dgm:cxn modelId="{0D8A524A-5DF4-45FF-8A05-1DD65F5D2CB8}" type="presOf" srcId="{D401A3C6-4F32-463E-9DF3-7B403A6E3FCA}" destId="{CBE44B42-51B1-483F-B753-59CC83A85334}" srcOrd="0" destOrd="0" presId="urn:microsoft.com/office/officeart/2008/layout/LinedList"/>
    <dgm:cxn modelId="{A808FF6A-E4B6-4C53-BF67-534AA2BC489A}" srcId="{08E27975-3C63-47AF-A8F5-2BF47D542598}" destId="{9F253CB0-EC87-41FA-A363-1EFCD57A01AD}" srcOrd="0" destOrd="0" parTransId="{F822AAF6-26F4-4F86-A71C-202A404DFDF2}" sibTransId="{E95C8216-AD2C-4922-9B3E-878D92493475}"/>
    <dgm:cxn modelId="{C0D5B68B-CE45-45D6-B105-0265D892AFCD}" type="presOf" srcId="{D1DBBC8F-42AF-4157-ABAE-253982FF32F5}" destId="{B2BBF615-04C4-4F7A-807E-48F5AA04CA56}" srcOrd="0" destOrd="0" presId="urn:microsoft.com/office/officeart/2008/layout/LinedList"/>
    <dgm:cxn modelId="{8B1EA7A1-C5CE-401F-924B-80FEEF53FB97}" type="presOf" srcId="{9F253CB0-EC87-41FA-A363-1EFCD57A01AD}" destId="{1C602894-B413-4CB5-A9C1-A5890C68919D}" srcOrd="0" destOrd="0" presId="urn:microsoft.com/office/officeart/2008/layout/LinedList"/>
    <dgm:cxn modelId="{1C447DE2-252B-4F13-AC8D-59E132963A41}" srcId="{08E27975-3C63-47AF-A8F5-2BF47D542598}" destId="{D401A3C6-4F32-463E-9DF3-7B403A6E3FCA}" srcOrd="2" destOrd="0" parTransId="{BB0EEE0A-E1AC-4D7B-B863-24981B6C966E}" sibTransId="{5DB7FD21-4EAE-4133-9354-24C8298A1BFA}"/>
    <dgm:cxn modelId="{EF20144B-FD5B-40F1-8150-62919716A528}" type="presParOf" srcId="{EDCE5DD4-49D1-404F-BDE1-036689C23219}" destId="{84509B78-2E8F-404C-9C14-CBAC74E839B1}" srcOrd="0" destOrd="0" presId="urn:microsoft.com/office/officeart/2008/layout/LinedList"/>
    <dgm:cxn modelId="{7CCB39BE-0AB7-45FF-9336-E42FF5759F17}" type="presParOf" srcId="{EDCE5DD4-49D1-404F-BDE1-036689C23219}" destId="{6B05A4E4-B7AD-479E-BA03-EB107005B63F}" srcOrd="1" destOrd="0" presId="urn:microsoft.com/office/officeart/2008/layout/LinedList"/>
    <dgm:cxn modelId="{255193AC-BB52-4ED4-A679-2AC3B9D892AD}" type="presParOf" srcId="{6B05A4E4-B7AD-479E-BA03-EB107005B63F}" destId="{1C602894-B413-4CB5-A9C1-A5890C68919D}" srcOrd="0" destOrd="0" presId="urn:microsoft.com/office/officeart/2008/layout/LinedList"/>
    <dgm:cxn modelId="{C18E8918-9BF9-476B-A29E-801A6D80A6FE}" type="presParOf" srcId="{6B05A4E4-B7AD-479E-BA03-EB107005B63F}" destId="{D74188E0-7D9F-40CF-BB6F-A4945871E2A3}" srcOrd="1" destOrd="0" presId="urn:microsoft.com/office/officeart/2008/layout/LinedList"/>
    <dgm:cxn modelId="{BDB18D7A-3CF7-4656-BD59-ED6AEDB1DD74}" type="presParOf" srcId="{EDCE5DD4-49D1-404F-BDE1-036689C23219}" destId="{0E8B18D9-A71E-4D11-B4A1-6D591FF23812}" srcOrd="2" destOrd="0" presId="urn:microsoft.com/office/officeart/2008/layout/LinedList"/>
    <dgm:cxn modelId="{0F7F0FF5-671C-433F-9EFC-85E571EEDB0F}" type="presParOf" srcId="{EDCE5DD4-49D1-404F-BDE1-036689C23219}" destId="{D962250A-6836-44B0-8462-F2765CB8C6B2}" srcOrd="3" destOrd="0" presId="urn:microsoft.com/office/officeart/2008/layout/LinedList"/>
    <dgm:cxn modelId="{23F14BE1-9027-463E-BD14-00F1E6531F1E}" type="presParOf" srcId="{D962250A-6836-44B0-8462-F2765CB8C6B2}" destId="{F5A8D675-A1C9-446C-8699-ACE7F2BDA9A1}" srcOrd="0" destOrd="0" presId="urn:microsoft.com/office/officeart/2008/layout/LinedList"/>
    <dgm:cxn modelId="{F8AE95E2-A6D2-4B2D-A48C-CD728FF7B473}" type="presParOf" srcId="{D962250A-6836-44B0-8462-F2765CB8C6B2}" destId="{9C9FD709-9D9A-457C-A3D6-0C1FE3AA8715}" srcOrd="1" destOrd="0" presId="urn:microsoft.com/office/officeart/2008/layout/LinedList"/>
    <dgm:cxn modelId="{A21FBD67-120E-42E0-AE7F-ACEC1A2BAEED}" type="presParOf" srcId="{EDCE5DD4-49D1-404F-BDE1-036689C23219}" destId="{8080EA03-54BC-48BE-B232-81306391C8D9}" srcOrd="4" destOrd="0" presId="urn:microsoft.com/office/officeart/2008/layout/LinedList"/>
    <dgm:cxn modelId="{661EC07C-29DF-404B-9359-6B11A01B689C}" type="presParOf" srcId="{EDCE5DD4-49D1-404F-BDE1-036689C23219}" destId="{8878FE42-C0BC-4A8B-8341-A1D025F1F18F}" srcOrd="5" destOrd="0" presId="urn:microsoft.com/office/officeart/2008/layout/LinedList"/>
    <dgm:cxn modelId="{60765BA2-5F4B-4DBA-879F-4B94C4DAD2DD}" type="presParOf" srcId="{8878FE42-C0BC-4A8B-8341-A1D025F1F18F}" destId="{CBE44B42-51B1-483F-B753-59CC83A85334}" srcOrd="0" destOrd="0" presId="urn:microsoft.com/office/officeart/2008/layout/LinedList"/>
    <dgm:cxn modelId="{87131DE6-58A8-4001-8AE0-1C66AD41692E}" type="presParOf" srcId="{8878FE42-C0BC-4A8B-8341-A1D025F1F18F}" destId="{25EBF617-B4DC-4203-8986-3297B020CBD4}" srcOrd="1" destOrd="0" presId="urn:microsoft.com/office/officeart/2008/layout/LinedList"/>
    <dgm:cxn modelId="{FA25CCC5-5081-47B2-BBBC-EAFD140EAA4B}" type="presParOf" srcId="{EDCE5DD4-49D1-404F-BDE1-036689C23219}" destId="{784298F2-F81C-44B8-9FD0-83D78AB2BD4E}" srcOrd="6" destOrd="0" presId="urn:microsoft.com/office/officeart/2008/layout/LinedList"/>
    <dgm:cxn modelId="{FFCE8FE5-E33B-413B-8759-39B259AAC422}" type="presParOf" srcId="{EDCE5DD4-49D1-404F-BDE1-036689C23219}" destId="{2E07D42C-B88E-4E9E-95AC-99B037CD3640}" srcOrd="7" destOrd="0" presId="urn:microsoft.com/office/officeart/2008/layout/LinedList"/>
    <dgm:cxn modelId="{075D4E89-122F-4675-9C02-76D89A4CD151}" type="presParOf" srcId="{2E07D42C-B88E-4E9E-95AC-99B037CD3640}" destId="{A54888BA-5288-4958-A0CF-8E620C1CDF5A}" srcOrd="0" destOrd="0" presId="urn:microsoft.com/office/officeart/2008/layout/LinedList"/>
    <dgm:cxn modelId="{445E1E47-E4AD-42BB-9940-2E573F7A5525}" type="presParOf" srcId="{2E07D42C-B88E-4E9E-95AC-99B037CD3640}" destId="{F2537395-6470-4551-9A38-F3980669EEAC}" srcOrd="1" destOrd="0" presId="urn:microsoft.com/office/officeart/2008/layout/LinedList"/>
    <dgm:cxn modelId="{6786AEEF-4944-48F0-9CFB-978E4A94FF63}" type="presParOf" srcId="{EDCE5DD4-49D1-404F-BDE1-036689C23219}" destId="{51953B44-43AB-4346-A80E-DE5A016D1733}" srcOrd="8" destOrd="0" presId="urn:microsoft.com/office/officeart/2008/layout/LinedList"/>
    <dgm:cxn modelId="{B4514F57-41EF-44A2-8657-123CBE8850DD}" type="presParOf" srcId="{EDCE5DD4-49D1-404F-BDE1-036689C23219}" destId="{5519B26F-C4D7-4BE9-A4C0-D92863823D9B}" srcOrd="9" destOrd="0" presId="urn:microsoft.com/office/officeart/2008/layout/LinedList"/>
    <dgm:cxn modelId="{A9BADE32-899F-441A-A48F-56507ED9D074}" type="presParOf" srcId="{5519B26F-C4D7-4BE9-A4C0-D92863823D9B}" destId="{B2BBF615-04C4-4F7A-807E-48F5AA04CA56}" srcOrd="0" destOrd="0" presId="urn:microsoft.com/office/officeart/2008/layout/LinedList"/>
    <dgm:cxn modelId="{66C12125-6D00-4B03-9295-01FAF6ACD069}" type="presParOf" srcId="{5519B26F-C4D7-4BE9-A4C0-D92863823D9B}" destId="{8EF07B7A-8BC4-47E8-B83E-87EE25D5A6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36D87E9-889E-4A9E-8474-14188870AC40}"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375CFD86-98C7-452A-9185-92E695ACC0A8}">
      <dgm:prSet/>
      <dgm:spPr/>
      <dgm:t>
        <a:bodyPr/>
        <a:lstStyle/>
        <a:p>
          <a:r>
            <a:rPr lang="en-GB"/>
            <a:t>“A victim of the same type of crime more than once in the last year”</a:t>
          </a:r>
          <a:endParaRPr lang="en-US"/>
        </a:p>
      </dgm:t>
    </dgm:pt>
    <dgm:pt modelId="{7A6A10A9-2057-4447-890A-BAA17DDEBC9B}" type="parTrans" cxnId="{92F0C69C-3444-4E89-BDA3-F001D6C37A12}">
      <dgm:prSet/>
      <dgm:spPr/>
      <dgm:t>
        <a:bodyPr/>
        <a:lstStyle/>
        <a:p>
          <a:endParaRPr lang="en-US"/>
        </a:p>
      </dgm:t>
    </dgm:pt>
    <dgm:pt modelId="{1D5CBF04-7B0E-4072-A4B7-F20CA157B826}" type="sibTrans" cxnId="{92F0C69C-3444-4E89-BDA3-F001D6C37A12}">
      <dgm:prSet/>
      <dgm:spPr/>
      <dgm:t>
        <a:bodyPr/>
        <a:lstStyle/>
        <a:p>
          <a:endParaRPr lang="en-US"/>
        </a:p>
      </dgm:t>
    </dgm:pt>
    <dgm:pt modelId="{68320A70-D9A1-480A-9222-B2E8BE497104}">
      <dgm:prSet/>
      <dgm:spPr/>
      <dgm:t>
        <a:bodyPr/>
        <a:lstStyle/>
        <a:p>
          <a:r>
            <a:rPr lang="en-GB"/>
            <a:t>When the same person or place suffers from more than one incident over a specified period.</a:t>
          </a:r>
          <a:endParaRPr lang="en-US"/>
        </a:p>
      </dgm:t>
    </dgm:pt>
    <dgm:pt modelId="{E1F324CC-1680-4D46-8918-46F9A3A9E9DB}" type="parTrans" cxnId="{29B8202D-BAC6-43B7-BA3B-AF40A91A9BC6}">
      <dgm:prSet/>
      <dgm:spPr/>
      <dgm:t>
        <a:bodyPr/>
        <a:lstStyle/>
        <a:p>
          <a:endParaRPr lang="en-US"/>
        </a:p>
      </dgm:t>
    </dgm:pt>
    <dgm:pt modelId="{D52753A8-85D1-4BCF-A4A6-5865929E3AD5}" type="sibTrans" cxnId="{29B8202D-BAC6-43B7-BA3B-AF40A91A9BC6}">
      <dgm:prSet/>
      <dgm:spPr/>
      <dgm:t>
        <a:bodyPr/>
        <a:lstStyle/>
        <a:p>
          <a:endParaRPr lang="en-US"/>
        </a:p>
      </dgm:t>
    </dgm:pt>
    <dgm:pt modelId="{BD8C84DB-6D19-4478-B534-C28D9D923C6C}" type="pres">
      <dgm:prSet presAssocID="{336D87E9-889E-4A9E-8474-14188870AC40}" presName="hierChild1" presStyleCnt="0">
        <dgm:presLayoutVars>
          <dgm:chPref val="1"/>
          <dgm:dir/>
          <dgm:animOne val="branch"/>
          <dgm:animLvl val="lvl"/>
          <dgm:resizeHandles/>
        </dgm:presLayoutVars>
      </dgm:prSet>
      <dgm:spPr/>
    </dgm:pt>
    <dgm:pt modelId="{3BF34E5E-6B50-420D-A52A-2382590E9D3B}" type="pres">
      <dgm:prSet presAssocID="{375CFD86-98C7-452A-9185-92E695ACC0A8}" presName="hierRoot1" presStyleCnt="0"/>
      <dgm:spPr/>
    </dgm:pt>
    <dgm:pt modelId="{4F8ADB70-7A9A-44DF-A7DF-27E057045B56}" type="pres">
      <dgm:prSet presAssocID="{375CFD86-98C7-452A-9185-92E695ACC0A8}" presName="composite" presStyleCnt="0"/>
      <dgm:spPr/>
    </dgm:pt>
    <dgm:pt modelId="{1E9CC65B-E224-4DE0-BD4B-EE63B5398E1C}" type="pres">
      <dgm:prSet presAssocID="{375CFD86-98C7-452A-9185-92E695ACC0A8}" presName="background" presStyleLbl="node0" presStyleIdx="0" presStyleCnt="2"/>
      <dgm:spPr/>
    </dgm:pt>
    <dgm:pt modelId="{BB4056AC-3A09-411F-833A-30F0AF1902A5}" type="pres">
      <dgm:prSet presAssocID="{375CFD86-98C7-452A-9185-92E695ACC0A8}" presName="text" presStyleLbl="fgAcc0" presStyleIdx="0" presStyleCnt="2">
        <dgm:presLayoutVars>
          <dgm:chPref val="3"/>
        </dgm:presLayoutVars>
      </dgm:prSet>
      <dgm:spPr/>
    </dgm:pt>
    <dgm:pt modelId="{4BB8BFAA-0A58-4D58-8B13-C4D50B95EE2E}" type="pres">
      <dgm:prSet presAssocID="{375CFD86-98C7-452A-9185-92E695ACC0A8}" presName="hierChild2" presStyleCnt="0"/>
      <dgm:spPr/>
    </dgm:pt>
    <dgm:pt modelId="{F44351C9-9059-4661-9D92-54BB9974C203}" type="pres">
      <dgm:prSet presAssocID="{68320A70-D9A1-480A-9222-B2E8BE497104}" presName="hierRoot1" presStyleCnt="0"/>
      <dgm:spPr/>
    </dgm:pt>
    <dgm:pt modelId="{A9741227-3EBD-41D8-A070-98B644092FDC}" type="pres">
      <dgm:prSet presAssocID="{68320A70-D9A1-480A-9222-B2E8BE497104}" presName="composite" presStyleCnt="0"/>
      <dgm:spPr/>
    </dgm:pt>
    <dgm:pt modelId="{03EE04D3-F75F-45B1-B87C-C0F7EB099CA0}" type="pres">
      <dgm:prSet presAssocID="{68320A70-D9A1-480A-9222-B2E8BE497104}" presName="background" presStyleLbl="node0" presStyleIdx="1" presStyleCnt="2"/>
      <dgm:spPr/>
    </dgm:pt>
    <dgm:pt modelId="{6190F863-46F0-4E48-A5A8-B2F76AA86F7E}" type="pres">
      <dgm:prSet presAssocID="{68320A70-D9A1-480A-9222-B2E8BE497104}" presName="text" presStyleLbl="fgAcc0" presStyleIdx="1" presStyleCnt="2">
        <dgm:presLayoutVars>
          <dgm:chPref val="3"/>
        </dgm:presLayoutVars>
      </dgm:prSet>
      <dgm:spPr/>
    </dgm:pt>
    <dgm:pt modelId="{EE9AA13C-5BAE-4353-BFA5-056FD77FA5A2}" type="pres">
      <dgm:prSet presAssocID="{68320A70-D9A1-480A-9222-B2E8BE497104}" presName="hierChild2" presStyleCnt="0"/>
      <dgm:spPr/>
    </dgm:pt>
  </dgm:ptLst>
  <dgm:cxnLst>
    <dgm:cxn modelId="{388B070D-4248-4126-AB2E-62390996CA55}" type="presOf" srcId="{375CFD86-98C7-452A-9185-92E695ACC0A8}" destId="{BB4056AC-3A09-411F-833A-30F0AF1902A5}" srcOrd="0" destOrd="0" presId="urn:microsoft.com/office/officeart/2005/8/layout/hierarchy1"/>
    <dgm:cxn modelId="{29B8202D-BAC6-43B7-BA3B-AF40A91A9BC6}" srcId="{336D87E9-889E-4A9E-8474-14188870AC40}" destId="{68320A70-D9A1-480A-9222-B2E8BE497104}" srcOrd="1" destOrd="0" parTransId="{E1F324CC-1680-4D46-8918-46F9A3A9E9DB}" sibTransId="{D52753A8-85D1-4BCF-A4A6-5865929E3AD5}"/>
    <dgm:cxn modelId="{2910A25A-A65E-4C3E-A62A-7AF52DF70921}" type="presOf" srcId="{68320A70-D9A1-480A-9222-B2E8BE497104}" destId="{6190F863-46F0-4E48-A5A8-B2F76AA86F7E}" srcOrd="0" destOrd="0" presId="urn:microsoft.com/office/officeart/2005/8/layout/hierarchy1"/>
    <dgm:cxn modelId="{92F0C69C-3444-4E89-BDA3-F001D6C37A12}" srcId="{336D87E9-889E-4A9E-8474-14188870AC40}" destId="{375CFD86-98C7-452A-9185-92E695ACC0A8}" srcOrd="0" destOrd="0" parTransId="{7A6A10A9-2057-4447-890A-BAA17DDEBC9B}" sibTransId="{1D5CBF04-7B0E-4072-A4B7-F20CA157B826}"/>
    <dgm:cxn modelId="{307B9CE6-C927-4EDB-AFFC-E45C6BF1D3B7}" type="presOf" srcId="{336D87E9-889E-4A9E-8474-14188870AC40}" destId="{BD8C84DB-6D19-4478-B534-C28D9D923C6C}" srcOrd="0" destOrd="0" presId="urn:microsoft.com/office/officeart/2005/8/layout/hierarchy1"/>
    <dgm:cxn modelId="{5EC3A88F-6447-47EE-A9DE-FF14810D4E42}" type="presParOf" srcId="{BD8C84DB-6D19-4478-B534-C28D9D923C6C}" destId="{3BF34E5E-6B50-420D-A52A-2382590E9D3B}" srcOrd="0" destOrd="0" presId="urn:microsoft.com/office/officeart/2005/8/layout/hierarchy1"/>
    <dgm:cxn modelId="{04B86F5E-C1F1-4D16-82A1-7E7BA5344A5F}" type="presParOf" srcId="{3BF34E5E-6B50-420D-A52A-2382590E9D3B}" destId="{4F8ADB70-7A9A-44DF-A7DF-27E057045B56}" srcOrd="0" destOrd="0" presId="urn:microsoft.com/office/officeart/2005/8/layout/hierarchy1"/>
    <dgm:cxn modelId="{A104C190-01E3-48CF-A100-909B2A2D3893}" type="presParOf" srcId="{4F8ADB70-7A9A-44DF-A7DF-27E057045B56}" destId="{1E9CC65B-E224-4DE0-BD4B-EE63B5398E1C}" srcOrd="0" destOrd="0" presId="urn:microsoft.com/office/officeart/2005/8/layout/hierarchy1"/>
    <dgm:cxn modelId="{2103274F-FF72-44B7-86FD-C23F961B3863}" type="presParOf" srcId="{4F8ADB70-7A9A-44DF-A7DF-27E057045B56}" destId="{BB4056AC-3A09-411F-833A-30F0AF1902A5}" srcOrd="1" destOrd="0" presId="urn:microsoft.com/office/officeart/2005/8/layout/hierarchy1"/>
    <dgm:cxn modelId="{7CE83144-619E-4A83-8D68-8ACBA7DC08BE}" type="presParOf" srcId="{3BF34E5E-6B50-420D-A52A-2382590E9D3B}" destId="{4BB8BFAA-0A58-4D58-8B13-C4D50B95EE2E}" srcOrd="1" destOrd="0" presId="urn:microsoft.com/office/officeart/2005/8/layout/hierarchy1"/>
    <dgm:cxn modelId="{4DAE25E6-E63F-449A-A457-FEF0EEE948F8}" type="presParOf" srcId="{BD8C84DB-6D19-4478-B534-C28D9D923C6C}" destId="{F44351C9-9059-4661-9D92-54BB9974C203}" srcOrd="1" destOrd="0" presId="urn:microsoft.com/office/officeart/2005/8/layout/hierarchy1"/>
    <dgm:cxn modelId="{49B25859-B830-46EF-8C1C-FDE5BB82E646}" type="presParOf" srcId="{F44351C9-9059-4661-9D92-54BB9974C203}" destId="{A9741227-3EBD-41D8-A070-98B644092FDC}" srcOrd="0" destOrd="0" presId="urn:microsoft.com/office/officeart/2005/8/layout/hierarchy1"/>
    <dgm:cxn modelId="{5E73487C-C2C2-468E-B528-D0977663CABE}" type="presParOf" srcId="{A9741227-3EBD-41D8-A070-98B644092FDC}" destId="{03EE04D3-F75F-45B1-B87C-C0F7EB099CA0}" srcOrd="0" destOrd="0" presId="urn:microsoft.com/office/officeart/2005/8/layout/hierarchy1"/>
    <dgm:cxn modelId="{1926F609-256B-410C-8DC5-4C60DD591C2A}" type="presParOf" srcId="{A9741227-3EBD-41D8-A070-98B644092FDC}" destId="{6190F863-46F0-4E48-A5A8-B2F76AA86F7E}" srcOrd="1" destOrd="0" presId="urn:microsoft.com/office/officeart/2005/8/layout/hierarchy1"/>
    <dgm:cxn modelId="{B7E87590-81A2-477E-B8EA-933005E4D7C6}" type="presParOf" srcId="{F44351C9-9059-4661-9D92-54BB9974C203}" destId="{EE9AA13C-5BAE-4353-BFA5-056FD77FA5A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033ECED-D8AA-45C2-9C05-1570470FDA7F}"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02BC1022-2917-480F-963B-E6CEF2899EB8}">
      <dgm:prSet phldrT="[Text]"/>
      <dgm:spPr>
        <a:solidFill>
          <a:schemeClr val="accent2">
            <a:lumMod val="60000"/>
            <a:lumOff val="40000"/>
          </a:schemeClr>
        </a:solidFill>
        <a:ln>
          <a:solidFill>
            <a:schemeClr val="tx1"/>
          </a:solidFill>
        </a:ln>
      </dgm:spPr>
      <dgm:t>
        <a:bodyPr/>
        <a:lstStyle/>
        <a:p>
          <a:r>
            <a:rPr lang="en-GB">
              <a:solidFill>
                <a:schemeClr val="tx1"/>
              </a:solidFill>
            </a:rPr>
            <a:t>Victims do not get ‘used’ to crime, and suffer many emotional side-effects even when victimisation episodes appear individually trivial</a:t>
          </a:r>
          <a:endParaRPr lang="en-AS">
            <a:solidFill>
              <a:schemeClr val="tx1"/>
            </a:solidFill>
          </a:endParaRPr>
        </a:p>
      </dgm:t>
    </dgm:pt>
    <dgm:pt modelId="{44723CD8-CC25-4CFA-9F59-8C28EFF9C583}" type="parTrans" cxnId="{3EAAFE1C-B0D0-423B-A7E8-C1FE5FFBD07C}">
      <dgm:prSet/>
      <dgm:spPr/>
      <dgm:t>
        <a:bodyPr/>
        <a:lstStyle/>
        <a:p>
          <a:endParaRPr lang="en-AS"/>
        </a:p>
      </dgm:t>
    </dgm:pt>
    <dgm:pt modelId="{E00E2C66-F2B6-46ED-936B-3AFC33FA462B}" type="sibTrans" cxnId="{3EAAFE1C-B0D0-423B-A7E8-C1FE5FFBD07C}">
      <dgm:prSet/>
      <dgm:spPr/>
      <dgm:t>
        <a:bodyPr/>
        <a:lstStyle/>
        <a:p>
          <a:endParaRPr lang="en-AS"/>
        </a:p>
      </dgm:t>
    </dgm:pt>
    <dgm:pt modelId="{49677611-36E0-4E31-AA9E-5A94970CADE8}">
      <dgm:prSet phldrT="[Text]"/>
      <dgm:spPr>
        <a:solidFill>
          <a:schemeClr val="accent2">
            <a:lumMod val="60000"/>
            <a:lumOff val="40000"/>
          </a:schemeClr>
        </a:solidFill>
        <a:ln>
          <a:solidFill>
            <a:schemeClr val="tx1"/>
          </a:solidFill>
        </a:ln>
      </dgm:spPr>
      <dgm:t>
        <a:bodyPr/>
        <a:lstStyle/>
        <a:p>
          <a:r>
            <a:rPr lang="en-GB">
              <a:solidFill>
                <a:schemeClr val="tx1"/>
              </a:solidFill>
            </a:rPr>
            <a:t>It can be compared to a bereavement process where victims go through various stages after each incident and this applies to relatively trivial crimes as well as those viewed as more serious by society.</a:t>
          </a:r>
          <a:endParaRPr lang="en-AS">
            <a:solidFill>
              <a:schemeClr val="tx1"/>
            </a:solidFill>
          </a:endParaRPr>
        </a:p>
      </dgm:t>
    </dgm:pt>
    <dgm:pt modelId="{571D71BE-3430-4AAE-956E-1B1837C5B574}" type="parTrans" cxnId="{737929C5-7E12-46F2-9220-9484BD1DDE19}">
      <dgm:prSet/>
      <dgm:spPr/>
      <dgm:t>
        <a:bodyPr/>
        <a:lstStyle/>
        <a:p>
          <a:endParaRPr lang="en-AS"/>
        </a:p>
      </dgm:t>
    </dgm:pt>
    <dgm:pt modelId="{A8CC2698-A1E4-43BE-B837-9F59C8C268AD}" type="sibTrans" cxnId="{737929C5-7E12-46F2-9220-9484BD1DDE19}">
      <dgm:prSet/>
      <dgm:spPr/>
      <dgm:t>
        <a:bodyPr/>
        <a:lstStyle/>
        <a:p>
          <a:endParaRPr lang="en-AS"/>
        </a:p>
      </dgm:t>
    </dgm:pt>
    <dgm:pt modelId="{2D4886BF-F054-4E27-8A0E-1FA9CA130FB7}" type="pres">
      <dgm:prSet presAssocID="{A033ECED-D8AA-45C2-9C05-1570470FDA7F}" presName="diagram" presStyleCnt="0">
        <dgm:presLayoutVars>
          <dgm:dir/>
          <dgm:resizeHandles val="exact"/>
        </dgm:presLayoutVars>
      </dgm:prSet>
      <dgm:spPr/>
    </dgm:pt>
    <dgm:pt modelId="{18A786A9-CC34-42BD-89FA-3EB15656FDB1}" type="pres">
      <dgm:prSet presAssocID="{02BC1022-2917-480F-963B-E6CEF2899EB8}" presName="node" presStyleLbl="node1" presStyleIdx="0" presStyleCnt="2">
        <dgm:presLayoutVars>
          <dgm:bulletEnabled val="1"/>
        </dgm:presLayoutVars>
      </dgm:prSet>
      <dgm:spPr/>
    </dgm:pt>
    <dgm:pt modelId="{8584C788-17F8-46E4-B32C-F354A6943DF5}" type="pres">
      <dgm:prSet presAssocID="{E00E2C66-F2B6-46ED-936B-3AFC33FA462B}" presName="sibTrans" presStyleCnt="0"/>
      <dgm:spPr/>
    </dgm:pt>
    <dgm:pt modelId="{5B74BAFB-9E5F-4B0E-8176-907176DB9DCF}" type="pres">
      <dgm:prSet presAssocID="{49677611-36E0-4E31-AA9E-5A94970CADE8}" presName="node" presStyleLbl="node1" presStyleIdx="1" presStyleCnt="2">
        <dgm:presLayoutVars>
          <dgm:bulletEnabled val="1"/>
        </dgm:presLayoutVars>
      </dgm:prSet>
      <dgm:spPr/>
    </dgm:pt>
  </dgm:ptLst>
  <dgm:cxnLst>
    <dgm:cxn modelId="{3EAAFE1C-B0D0-423B-A7E8-C1FE5FFBD07C}" srcId="{A033ECED-D8AA-45C2-9C05-1570470FDA7F}" destId="{02BC1022-2917-480F-963B-E6CEF2899EB8}" srcOrd="0" destOrd="0" parTransId="{44723CD8-CC25-4CFA-9F59-8C28EFF9C583}" sibTransId="{E00E2C66-F2B6-46ED-936B-3AFC33FA462B}"/>
    <dgm:cxn modelId="{410A1334-ACEF-4EBF-8477-CA9AEF4E47E5}" type="presOf" srcId="{02BC1022-2917-480F-963B-E6CEF2899EB8}" destId="{18A786A9-CC34-42BD-89FA-3EB15656FDB1}" srcOrd="0" destOrd="0" presId="urn:microsoft.com/office/officeart/2005/8/layout/default"/>
    <dgm:cxn modelId="{2BD8AE74-3B8D-4B36-8221-2DC0AF830FB1}" type="presOf" srcId="{49677611-36E0-4E31-AA9E-5A94970CADE8}" destId="{5B74BAFB-9E5F-4B0E-8176-907176DB9DCF}" srcOrd="0" destOrd="0" presId="urn:microsoft.com/office/officeart/2005/8/layout/default"/>
    <dgm:cxn modelId="{737929C5-7E12-46F2-9220-9484BD1DDE19}" srcId="{A033ECED-D8AA-45C2-9C05-1570470FDA7F}" destId="{49677611-36E0-4E31-AA9E-5A94970CADE8}" srcOrd="1" destOrd="0" parTransId="{571D71BE-3430-4AAE-956E-1B1837C5B574}" sibTransId="{A8CC2698-A1E4-43BE-B837-9F59C8C268AD}"/>
    <dgm:cxn modelId="{A1708AE2-9FB6-468A-9CEA-71ECBD9FA842}" type="presOf" srcId="{A033ECED-D8AA-45C2-9C05-1570470FDA7F}" destId="{2D4886BF-F054-4E27-8A0E-1FA9CA130FB7}" srcOrd="0" destOrd="0" presId="urn:microsoft.com/office/officeart/2005/8/layout/default"/>
    <dgm:cxn modelId="{72B09F54-803B-40C6-9C37-9E4EC18CA846}" type="presParOf" srcId="{2D4886BF-F054-4E27-8A0E-1FA9CA130FB7}" destId="{18A786A9-CC34-42BD-89FA-3EB15656FDB1}" srcOrd="0" destOrd="0" presId="urn:microsoft.com/office/officeart/2005/8/layout/default"/>
    <dgm:cxn modelId="{2E368698-1BDB-4A92-B683-D3FCAB4C78A5}" type="presParOf" srcId="{2D4886BF-F054-4E27-8A0E-1FA9CA130FB7}" destId="{8584C788-17F8-46E4-B32C-F354A6943DF5}" srcOrd="1" destOrd="0" presId="urn:microsoft.com/office/officeart/2005/8/layout/default"/>
    <dgm:cxn modelId="{D0525BA1-012F-4D8C-873D-DB08D01C0830}" type="presParOf" srcId="{2D4886BF-F054-4E27-8A0E-1FA9CA130FB7}" destId="{5B74BAFB-9E5F-4B0E-8176-907176DB9DCF}"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80C6DAC-0CF7-4718-8E52-E7CFEB596D7F}" type="doc">
      <dgm:prSet loTypeId="urn:microsoft.com/office/officeart/2005/8/layout/pList2" loCatId="list" qsTypeId="urn:microsoft.com/office/officeart/2005/8/quickstyle/simple1" qsCatId="simple" csTypeId="urn:microsoft.com/office/officeart/2005/8/colors/accent1_2" csCatId="accent1" phldr="1"/>
      <dgm:spPr/>
    </dgm:pt>
    <dgm:pt modelId="{526A1037-B158-4A09-AE55-2C03BF7086D3}">
      <dgm:prSet phldrT="[Text]" custT="1"/>
      <dgm:spPr>
        <a:solidFill>
          <a:schemeClr val="accent2">
            <a:lumMod val="20000"/>
            <a:lumOff val="80000"/>
          </a:schemeClr>
        </a:solidFill>
        <a:ln>
          <a:solidFill>
            <a:schemeClr val="tx1"/>
          </a:solidFill>
        </a:ln>
      </dgm:spPr>
      <dgm:t>
        <a:bodyPr/>
        <a:lstStyle/>
        <a:p>
          <a:r>
            <a:rPr lang="en-GB" sz="2600">
              <a:solidFill>
                <a:schemeClr val="tx1"/>
              </a:solidFill>
            </a:rPr>
            <a:t>Practical</a:t>
          </a:r>
        </a:p>
      </dgm:t>
    </dgm:pt>
    <dgm:pt modelId="{79A11EC7-0C59-4E5C-9135-4D340B183A95}" type="parTrans" cxnId="{D6948067-4961-48A5-A916-AF23FBF4E5A6}">
      <dgm:prSet/>
      <dgm:spPr/>
      <dgm:t>
        <a:bodyPr/>
        <a:lstStyle/>
        <a:p>
          <a:endParaRPr lang="en-GB"/>
        </a:p>
      </dgm:t>
    </dgm:pt>
    <dgm:pt modelId="{FB4EE39B-02FB-49A9-894D-21970703E76D}" type="sibTrans" cxnId="{D6948067-4961-48A5-A916-AF23FBF4E5A6}">
      <dgm:prSet/>
      <dgm:spPr/>
      <dgm:t>
        <a:bodyPr/>
        <a:lstStyle/>
        <a:p>
          <a:endParaRPr lang="en-GB"/>
        </a:p>
      </dgm:t>
    </dgm:pt>
    <dgm:pt modelId="{8F8E6D25-A216-456B-84E1-4C53ABC4F0D8}">
      <dgm:prSet phldrT="[Text]" custT="1"/>
      <dgm:spPr>
        <a:solidFill>
          <a:schemeClr val="accent2">
            <a:lumMod val="20000"/>
            <a:lumOff val="80000"/>
          </a:schemeClr>
        </a:solidFill>
        <a:ln>
          <a:solidFill>
            <a:schemeClr val="tx1"/>
          </a:solidFill>
        </a:ln>
      </dgm:spPr>
      <dgm:t>
        <a:bodyPr/>
        <a:lstStyle/>
        <a:p>
          <a:r>
            <a:rPr lang="en-GB" sz="1800">
              <a:solidFill>
                <a:schemeClr val="tx1"/>
              </a:solidFill>
            </a:rPr>
            <a:t>The community’s responsibility</a:t>
          </a:r>
        </a:p>
      </dgm:t>
    </dgm:pt>
    <dgm:pt modelId="{2F43712A-D24F-488E-8A02-AAB5D3AB490A}" type="parTrans" cxnId="{ABB3BECC-1A72-4778-86C4-3D771BBF16ED}">
      <dgm:prSet/>
      <dgm:spPr/>
      <dgm:t>
        <a:bodyPr/>
        <a:lstStyle/>
        <a:p>
          <a:endParaRPr lang="en-GB"/>
        </a:p>
      </dgm:t>
    </dgm:pt>
    <dgm:pt modelId="{C3AB0F1F-E4F2-4640-909B-6900F280DC24}" type="sibTrans" cxnId="{ABB3BECC-1A72-4778-86C4-3D771BBF16ED}">
      <dgm:prSet/>
      <dgm:spPr/>
      <dgm:t>
        <a:bodyPr/>
        <a:lstStyle/>
        <a:p>
          <a:endParaRPr lang="en-GB"/>
        </a:p>
      </dgm:t>
    </dgm:pt>
    <dgm:pt modelId="{59CB00B7-8437-4D1B-930A-7A55EB35079B}">
      <dgm:prSet phldrT="[Text]" custT="1"/>
      <dgm:spPr>
        <a:solidFill>
          <a:schemeClr val="accent2">
            <a:lumMod val="20000"/>
            <a:lumOff val="80000"/>
          </a:schemeClr>
        </a:solidFill>
        <a:ln>
          <a:solidFill>
            <a:schemeClr val="tx1"/>
          </a:solidFill>
        </a:ln>
      </dgm:spPr>
      <dgm:t>
        <a:bodyPr/>
        <a:lstStyle/>
        <a:p>
          <a:r>
            <a:rPr lang="en-GB" sz="2000">
              <a:solidFill>
                <a:schemeClr val="tx1"/>
              </a:solidFill>
            </a:rPr>
            <a:t>Crisis intervention</a:t>
          </a:r>
        </a:p>
      </dgm:t>
    </dgm:pt>
    <dgm:pt modelId="{26BCC295-880A-4A6F-B749-FBA1C26A4AEA}" type="parTrans" cxnId="{4B254EF2-66F9-49AE-9ED5-47A543D8A6E3}">
      <dgm:prSet/>
      <dgm:spPr/>
      <dgm:t>
        <a:bodyPr/>
        <a:lstStyle/>
        <a:p>
          <a:endParaRPr lang="en-GB"/>
        </a:p>
      </dgm:t>
    </dgm:pt>
    <dgm:pt modelId="{E950190F-0889-4AFC-8DDA-1129188D72F3}" type="sibTrans" cxnId="{4B254EF2-66F9-49AE-9ED5-47A543D8A6E3}">
      <dgm:prSet/>
      <dgm:spPr/>
      <dgm:t>
        <a:bodyPr/>
        <a:lstStyle/>
        <a:p>
          <a:endParaRPr lang="en-GB"/>
        </a:p>
      </dgm:t>
    </dgm:pt>
    <dgm:pt modelId="{7A372156-B350-467A-ADF7-F246A518D768}" type="pres">
      <dgm:prSet presAssocID="{B80C6DAC-0CF7-4718-8E52-E7CFEB596D7F}" presName="Name0" presStyleCnt="0">
        <dgm:presLayoutVars>
          <dgm:dir/>
          <dgm:resizeHandles val="exact"/>
        </dgm:presLayoutVars>
      </dgm:prSet>
      <dgm:spPr/>
    </dgm:pt>
    <dgm:pt modelId="{F2C73BB6-E5A4-487A-B7C9-C82BA7AC1416}" type="pres">
      <dgm:prSet presAssocID="{B80C6DAC-0CF7-4718-8E52-E7CFEB596D7F}" presName="bkgdShp" presStyleLbl="alignAccFollowNode1" presStyleIdx="0" presStyleCnt="1"/>
      <dgm:spPr>
        <a:solidFill>
          <a:schemeClr val="accent2">
            <a:lumMod val="60000"/>
            <a:lumOff val="40000"/>
            <a:alpha val="90000"/>
          </a:schemeClr>
        </a:solidFill>
      </dgm:spPr>
    </dgm:pt>
    <dgm:pt modelId="{71B151A5-D5E9-4701-B7C8-3D269AF73CD4}" type="pres">
      <dgm:prSet presAssocID="{B80C6DAC-0CF7-4718-8E52-E7CFEB596D7F}" presName="linComp" presStyleCnt="0"/>
      <dgm:spPr/>
    </dgm:pt>
    <dgm:pt modelId="{DA80B072-0A13-4324-BEE0-E634C4EA20A8}" type="pres">
      <dgm:prSet presAssocID="{526A1037-B158-4A09-AE55-2C03BF7086D3}" presName="compNode" presStyleCnt="0"/>
      <dgm:spPr/>
    </dgm:pt>
    <dgm:pt modelId="{887C6728-DDE6-42A4-A93A-46839EFDE034}" type="pres">
      <dgm:prSet presAssocID="{526A1037-B158-4A09-AE55-2C03BF7086D3}" presName="node" presStyleLbl="node1" presStyleIdx="0" presStyleCnt="3">
        <dgm:presLayoutVars>
          <dgm:bulletEnabled val="1"/>
        </dgm:presLayoutVars>
      </dgm:prSet>
      <dgm:spPr/>
    </dgm:pt>
    <dgm:pt modelId="{B03AF773-87DC-484F-98E3-C4B7550B5C2E}" type="pres">
      <dgm:prSet presAssocID="{526A1037-B158-4A09-AE55-2C03BF7086D3}" presName="invisiNode" presStyleLbl="node1" presStyleIdx="0" presStyleCnt="3"/>
      <dgm:spPr/>
    </dgm:pt>
    <dgm:pt modelId="{89E25689-271C-4EBD-9F23-82F6365DEA3F}" type="pres">
      <dgm:prSet presAssocID="{526A1037-B158-4A09-AE55-2C03BF7086D3}" presName="imagNode" presStyleLbl="fgImgPlace1" presStyleIdx="0" presStyleCnt="3"/>
      <dgm:spPr>
        <a:blipFill rotWithShape="1">
          <a:blip xmlns:r="http://schemas.openxmlformats.org/officeDocument/2006/relationships" r:embed="rId1"/>
          <a:srcRect/>
          <a:stretch>
            <a:fillRect t="-8000" b="-8000"/>
          </a:stretch>
        </a:blipFill>
        <a:ln>
          <a:solidFill>
            <a:schemeClr val="tx1"/>
          </a:solidFill>
        </a:ln>
      </dgm:spPr>
    </dgm:pt>
    <dgm:pt modelId="{3CFCA592-66BA-4D5E-B1AD-C2776CA7C610}" type="pres">
      <dgm:prSet presAssocID="{FB4EE39B-02FB-49A9-894D-21970703E76D}" presName="sibTrans" presStyleLbl="sibTrans2D1" presStyleIdx="0" presStyleCnt="0"/>
      <dgm:spPr/>
    </dgm:pt>
    <dgm:pt modelId="{38451977-B397-42AA-97B3-5280B417305D}" type="pres">
      <dgm:prSet presAssocID="{8F8E6D25-A216-456B-84E1-4C53ABC4F0D8}" presName="compNode" presStyleCnt="0"/>
      <dgm:spPr/>
    </dgm:pt>
    <dgm:pt modelId="{26932EE7-6000-4C87-9E26-A4A9E10EF195}" type="pres">
      <dgm:prSet presAssocID="{8F8E6D25-A216-456B-84E1-4C53ABC4F0D8}" presName="node" presStyleLbl="node1" presStyleIdx="1" presStyleCnt="3">
        <dgm:presLayoutVars>
          <dgm:bulletEnabled val="1"/>
        </dgm:presLayoutVars>
      </dgm:prSet>
      <dgm:spPr/>
    </dgm:pt>
    <dgm:pt modelId="{B5066E8D-0030-47D0-A907-937B6349BC89}" type="pres">
      <dgm:prSet presAssocID="{8F8E6D25-A216-456B-84E1-4C53ABC4F0D8}" presName="invisiNode" presStyleLbl="node1" presStyleIdx="1" presStyleCnt="3"/>
      <dgm:spPr/>
    </dgm:pt>
    <dgm:pt modelId="{C6CD2B8F-161F-4AE1-BBB6-1ED7FD51D928}" type="pres">
      <dgm:prSet presAssocID="{8F8E6D25-A216-456B-84E1-4C53ABC4F0D8}" presName="imagNode" presStyleLbl="fgImgPlace1" presStyleIdx="1" presStyleCnt="3"/>
      <dgm:spPr>
        <a:blipFill rotWithShape="1">
          <a:blip xmlns:r="http://schemas.openxmlformats.org/officeDocument/2006/relationships" r:embed="rId2"/>
          <a:srcRect/>
          <a:stretch>
            <a:fillRect t="-5000" b="-5000"/>
          </a:stretch>
        </a:blipFill>
        <a:ln>
          <a:solidFill>
            <a:schemeClr val="tx1"/>
          </a:solidFill>
        </a:ln>
      </dgm:spPr>
    </dgm:pt>
    <dgm:pt modelId="{8A29BA64-A2C0-463F-A90B-84F2ACE07351}" type="pres">
      <dgm:prSet presAssocID="{C3AB0F1F-E4F2-4640-909B-6900F280DC24}" presName="sibTrans" presStyleLbl="sibTrans2D1" presStyleIdx="0" presStyleCnt="0"/>
      <dgm:spPr/>
    </dgm:pt>
    <dgm:pt modelId="{B01C92CF-E900-4460-A12A-64AD0F2DC4DB}" type="pres">
      <dgm:prSet presAssocID="{59CB00B7-8437-4D1B-930A-7A55EB35079B}" presName="compNode" presStyleCnt="0"/>
      <dgm:spPr/>
    </dgm:pt>
    <dgm:pt modelId="{E8EB6EC3-6049-4EE7-A23B-E2DCC4520677}" type="pres">
      <dgm:prSet presAssocID="{59CB00B7-8437-4D1B-930A-7A55EB35079B}" presName="node" presStyleLbl="node1" presStyleIdx="2" presStyleCnt="3">
        <dgm:presLayoutVars>
          <dgm:bulletEnabled val="1"/>
        </dgm:presLayoutVars>
      </dgm:prSet>
      <dgm:spPr/>
    </dgm:pt>
    <dgm:pt modelId="{8DB93DE7-C713-4D9C-A1C6-7BBEFFA44DEE}" type="pres">
      <dgm:prSet presAssocID="{59CB00B7-8437-4D1B-930A-7A55EB35079B}" presName="invisiNode" presStyleLbl="node1" presStyleIdx="2" presStyleCnt="3"/>
      <dgm:spPr/>
    </dgm:pt>
    <dgm:pt modelId="{3FD3BADA-4D12-4DBE-9C1C-AB907F3C4B45}" type="pres">
      <dgm:prSet presAssocID="{59CB00B7-8437-4D1B-930A-7A55EB35079B}" presName="imagNode" presStyleLbl="fgImgPlac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4000" b="-4000"/>
          </a:stretch>
        </a:blipFill>
        <a:ln>
          <a:solidFill>
            <a:schemeClr val="tx1"/>
          </a:solidFill>
        </a:ln>
      </dgm:spPr>
    </dgm:pt>
  </dgm:ptLst>
  <dgm:cxnLst>
    <dgm:cxn modelId="{06069C2B-1B84-4799-B06B-1F7EA10B8A57}" type="presOf" srcId="{C3AB0F1F-E4F2-4640-909B-6900F280DC24}" destId="{8A29BA64-A2C0-463F-A90B-84F2ACE07351}" srcOrd="0" destOrd="0" presId="urn:microsoft.com/office/officeart/2005/8/layout/pList2"/>
    <dgm:cxn modelId="{1D37493A-E4C9-4465-8E32-936DA743EC12}" type="presOf" srcId="{59CB00B7-8437-4D1B-930A-7A55EB35079B}" destId="{E8EB6EC3-6049-4EE7-A23B-E2DCC4520677}" srcOrd="0" destOrd="0" presId="urn:microsoft.com/office/officeart/2005/8/layout/pList2"/>
    <dgm:cxn modelId="{2DED0C67-D39F-4747-9E43-FCD440332E77}" type="presOf" srcId="{B80C6DAC-0CF7-4718-8E52-E7CFEB596D7F}" destId="{7A372156-B350-467A-ADF7-F246A518D768}" srcOrd="0" destOrd="0" presId="urn:microsoft.com/office/officeart/2005/8/layout/pList2"/>
    <dgm:cxn modelId="{D6948067-4961-48A5-A916-AF23FBF4E5A6}" srcId="{B80C6DAC-0CF7-4718-8E52-E7CFEB596D7F}" destId="{526A1037-B158-4A09-AE55-2C03BF7086D3}" srcOrd="0" destOrd="0" parTransId="{79A11EC7-0C59-4E5C-9135-4D340B183A95}" sibTransId="{FB4EE39B-02FB-49A9-894D-21970703E76D}"/>
    <dgm:cxn modelId="{CA34136A-6E16-4D59-8AFF-8735AD0EDF32}" type="presOf" srcId="{526A1037-B158-4A09-AE55-2C03BF7086D3}" destId="{887C6728-DDE6-42A4-A93A-46839EFDE034}" srcOrd="0" destOrd="0" presId="urn:microsoft.com/office/officeart/2005/8/layout/pList2"/>
    <dgm:cxn modelId="{4EC0284C-20F0-43E1-B2A8-6BA6DFF8D115}" type="presOf" srcId="{8F8E6D25-A216-456B-84E1-4C53ABC4F0D8}" destId="{26932EE7-6000-4C87-9E26-A4A9E10EF195}" srcOrd="0" destOrd="0" presId="urn:microsoft.com/office/officeart/2005/8/layout/pList2"/>
    <dgm:cxn modelId="{46BBAB99-0C05-4EFF-8690-1159A710215B}" type="presOf" srcId="{FB4EE39B-02FB-49A9-894D-21970703E76D}" destId="{3CFCA592-66BA-4D5E-B1AD-C2776CA7C610}" srcOrd="0" destOrd="0" presId="urn:microsoft.com/office/officeart/2005/8/layout/pList2"/>
    <dgm:cxn modelId="{ABB3BECC-1A72-4778-86C4-3D771BBF16ED}" srcId="{B80C6DAC-0CF7-4718-8E52-E7CFEB596D7F}" destId="{8F8E6D25-A216-456B-84E1-4C53ABC4F0D8}" srcOrd="1" destOrd="0" parTransId="{2F43712A-D24F-488E-8A02-AAB5D3AB490A}" sibTransId="{C3AB0F1F-E4F2-4640-909B-6900F280DC24}"/>
    <dgm:cxn modelId="{4B254EF2-66F9-49AE-9ED5-47A543D8A6E3}" srcId="{B80C6DAC-0CF7-4718-8E52-E7CFEB596D7F}" destId="{59CB00B7-8437-4D1B-930A-7A55EB35079B}" srcOrd="2" destOrd="0" parTransId="{26BCC295-880A-4A6F-B749-FBA1C26A4AEA}" sibTransId="{E950190F-0889-4AFC-8DDA-1129188D72F3}"/>
    <dgm:cxn modelId="{EEDC1680-9ADB-4B32-8CEB-89C380C9E97C}" type="presParOf" srcId="{7A372156-B350-467A-ADF7-F246A518D768}" destId="{F2C73BB6-E5A4-487A-B7C9-C82BA7AC1416}" srcOrd="0" destOrd="0" presId="urn:microsoft.com/office/officeart/2005/8/layout/pList2"/>
    <dgm:cxn modelId="{A65BA71C-833E-476A-AB08-26947DB5D40D}" type="presParOf" srcId="{7A372156-B350-467A-ADF7-F246A518D768}" destId="{71B151A5-D5E9-4701-B7C8-3D269AF73CD4}" srcOrd="1" destOrd="0" presId="urn:microsoft.com/office/officeart/2005/8/layout/pList2"/>
    <dgm:cxn modelId="{86D56FC4-9E20-4882-933A-C864C20A4669}" type="presParOf" srcId="{71B151A5-D5E9-4701-B7C8-3D269AF73CD4}" destId="{DA80B072-0A13-4324-BEE0-E634C4EA20A8}" srcOrd="0" destOrd="0" presId="urn:microsoft.com/office/officeart/2005/8/layout/pList2"/>
    <dgm:cxn modelId="{309C05FE-8184-4FC6-A2D0-7B52FD3BC381}" type="presParOf" srcId="{DA80B072-0A13-4324-BEE0-E634C4EA20A8}" destId="{887C6728-DDE6-42A4-A93A-46839EFDE034}" srcOrd="0" destOrd="0" presId="urn:microsoft.com/office/officeart/2005/8/layout/pList2"/>
    <dgm:cxn modelId="{FC812A13-BF52-4B0E-BEE4-43574E201EEF}" type="presParOf" srcId="{DA80B072-0A13-4324-BEE0-E634C4EA20A8}" destId="{B03AF773-87DC-484F-98E3-C4B7550B5C2E}" srcOrd="1" destOrd="0" presId="urn:microsoft.com/office/officeart/2005/8/layout/pList2"/>
    <dgm:cxn modelId="{9A1C1E36-67E7-43FC-8630-88133F200919}" type="presParOf" srcId="{DA80B072-0A13-4324-BEE0-E634C4EA20A8}" destId="{89E25689-271C-4EBD-9F23-82F6365DEA3F}" srcOrd="2" destOrd="0" presId="urn:microsoft.com/office/officeart/2005/8/layout/pList2"/>
    <dgm:cxn modelId="{D3652F66-E137-4D3A-99FF-C892F5ECAF6F}" type="presParOf" srcId="{71B151A5-D5E9-4701-B7C8-3D269AF73CD4}" destId="{3CFCA592-66BA-4D5E-B1AD-C2776CA7C610}" srcOrd="1" destOrd="0" presId="urn:microsoft.com/office/officeart/2005/8/layout/pList2"/>
    <dgm:cxn modelId="{F7E45114-F8DB-4383-A2F8-AEE728F83F65}" type="presParOf" srcId="{71B151A5-D5E9-4701-B7C8-3D269AF73CD4}" destId="{38451977-B397-42AA-97B3-5280B417305D}" srcOrd="2" destOrd="0" presId="urn:microsoft.com/office/officeart/2005/8/layout/pList2"/>
    <dgm:cxn modelId="{EE57BD7F-B6D4-4725-B0BA-37D46697D88C}" type="presParOf" srcId="{38451977-B397-42AA-97B3-5280B417305D}" destId="{26932EE7-6000-4C87-9E26-A4A9E10EF195}" srcOrd="0" destOrd="0" presId="urn:microsoft.com/office/officeart/2005/8/layout/pList2"/>
    <dgm:cxn modelId="{B3494187-13E6-42A1-AEDA-47158DC4CB42}" type="presParOf" srcId="{38451977-B397-42AA-97B3-5280B417305D}" destId="{B5066E8D-0030-47D0-A907-937B6349BC89}" srcOrd="1" destOrd="0" presId="urn:microsoft.com/office/officeart/2005/8/layout/pList2"/>
    <dgm:cxn modelId="{829B022C-9E6D-4093-87A0-8D6D86D0E8F1}" type="presParOf" srcId="{38451977-B397-42AA-97B3-5280B417305D}" destId="{C6CD2B8F-161F-4AE1-BBB6-1ED7FD51D928}" srcOrd="2" destOrd="0" presId="urn:microsoft.com/office/officeart/2005/8/layout/pList2"/>
    <dgm:cxn modelId="{A92FCE2D-A58A-4D47-825A-B57D25C39316}" type="presParOf" srcId="{71B151A5-D5E9-4701-B7C8-3D269AF73CD4}" destId="{8A29BA64-A2C0-463F-A90B-84F2ACE07351}" srcOrd="3" destOrd="0" presId="urn:microsoft.com/office/officeart/2005/8/layout/pList2"/>
    <dgm:cxn modelId="{CCB032E6-C3D6-4AB4-B383-D42295749870}" type="presParOf" srcId="{71B151A5-D5E9-4701-B7C8-3D269AF73CD4}" destId="{B01C92CF-E900-4460-A12A-64AD0F2DC4DB}" srcOrd="4" destOrd="0" presId="urn:microsoft.com/office/officeart/2005/8/layout/pList2"/>
    <dgm:cxn modelId="{954F8B76-56B8-4551-BABB-8B646C8C2589}" type="presParOf" srcId="{B01C92CF-E900-4460-A12A-64AD0F2DC4DB}" destId="{E8EB6EC3-6049-4EE7-A23B-E2DCC4520677}" srcOrd="0" destOrd="0" presId="urn:microsoft.com/office/officeart/2005/8/layout/pList2"/>
    <dgm:cxn modelId="{24408110-45C1-4E54-95DD-5054C0DF9772}" type="presParOf" srcId="{B01C92CF-E900-4460-A12A-64AD0F2DC4DB}" destId="{8DB93DE7-C713-4D9C-A1C6-7BBEFFA44DEE}" srcOrd="1" destOrd="0" presId="urn:microsoft.com/office/officeart/2005/8/layout/pList2"/>
    <dgm:cxn modelId="{F3ACD31C-28AE-45EF-BFAA-13C003CC24C9}" type="presParOf" srcId="{B01C92CF-E900-4460-A12A-64AD0F2DC4DB}" destId="{3FD3BADA-4D12-4DBE-9C1C-AB907F3C4B45}"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AD8BA-06E2-4679-85E4-402108D19E6D}">
      <dsp:nvSpPr>
        <dsp:cNvPr id="0" name=""/>
        <dsp:cNvSpPr/>
      </dsp:nvSpPr>
      <dsp:spPr>
        <a:xfrm>
          <a:off x="0" y="675"/>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D8F2D-452F-4814-92A5-8B5ABF458F2A}">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England and Wales is 10 years old.</a:t>
          </a:r>
          <a:endParaRPr lang="en-US" sz="3100" kern="1200"/>
        </a:p>
      </dsp:txBody>
      <dsp:txXfrm>
        <a:off x="0" y="675"/>
        <a:ext cx="5175384" cy="1106957"/>
      </dsp:txXfrm>
    </dsp:sp>
    <dsp:sp modelId="{305D2F6F-3870-42D6-8097-8D16E7D3DECA}">
      <dsp:nvSpPr>
        <dsp:cNvPr id="0" name=""/>
        <dsp:cNvSpPr/>
      </dsp:nvSpPr>
      <dsp:spPr>
        <a:xfrm>
          <a:off x="0" y="1107633"/>
          <a:ext cx="517538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80361-41D6-4E9A-B526-F147489EEA5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Children under 10 cannot be charged but can be given a:</a:t>
          </a:r>
          <a:endParaRPr lang="en-US" sz="3100" kern="1200"/>
        </a:p>
      </dsp:txBody>
      <dsp:txXfrm>
        <a:off x="0" y="1107633"/>
        <a:ext cx="5175384" cy="1106957"/>
      </dsp:txXfrm>
    </dsp:sp>
    <dsp:sp modelId="{CB68CB73-F401-44C0-A940-0DA85AA131D9}">
      <dsp:nvSpPr>
        <dsp:cNvPr id="0" name=""/>
        <dsp:cNvSpPr/>
      </dsp:nvSpPr>
      <dsp:spPr>
        <a:xfrm>
          <a:off x="0" y="221459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3E328-A447-4110-95A1-5EDFF1360A0F}">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Local Child Curfew</a:t>
          </a:r>
          <a:endParaRPr lang="en-US" sz="3100" kern="1200"/>
        </a:p>
      </dsp:txBody>
      <dsp:txXfrm>
        <a:off x="0" y="2214591"/>
        <a:ext cx="5175384" cy="1106957"/>
      </dsp:txXfrm>
    </dsp:sp>
    <dsp:sp modelId="{304168FB-2EE5-453E-B97E-D5918D0BD0C6}">
      <dsp:nvSpPr>
        <dsp:cNvPr id="0" name=""/>
        <dsp:cNvSpPr/>
      </dsp:nvSpPr>
      <dsp:spPr>
        <a:xfrm>
          <a:off x="0" y="3321549"/>
          <a:ext cx="517538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9BFA3-66B7-465C-9185-B0E9DA72545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 Safety Order</a:t>
          </a:r>
          <a:endParaRPr lang="en-US" sz="3100" kern="1200"/>
        </a:p>
      </dsp:txBody>
      <dsp:txXfrm>
        <a:off x="0" y="3321549"/>
        <a:ext cx="5175384" cy="1106957"/>
      </dsp:txXfrm>
    </dsp:sp>
    <dsp:sp modelId="{8363B8A0-FACF-4038-B977-802ACA9E359F}">
      <dsp:nvSpPr>
        <dsp:cNvPr id="0" name=""/>
        <dsp:cNvSpPr/>
      </dsp:nvSpPr>
      <dsp:spPr>
        <a:xfrm>
          <a:off x="0" y="4428507"/>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89127-DDDA-4D5D-8844-F4214D146B8A}">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Parents can also be held responsible</a:t>
          </a:r>
          <a:endParaRPr lang="en-US" sz="3100" kern="1200"/>
        </a:p>
      </dsp:txBody>
      <dsp:txXfrm>
        <a:off x="0" y="4428507"/>
        <a:ext cx="5175384"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50EE-EE07-4973-AD47-165B214E7478}">
      <dsp:nvSpPr>
        <dsp:cNvPr id="0" name=""/>
        <dsp:cNvSpPr/>
      </dsp:nvSpPr>
      <dsp:spPr>
        <a:xfrm>
          <a:off x="0" y="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D1BB8-56A1-43AB-9AC9-839CC5C302D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Criminal responsibility is 8 years old. All children over 8 can be arrested &amp; charged for a crime.</a:t>
          </a:r>
          <a:endParaRPr lang="en-US" sz="2700" kern="1200"/>
        </a:p>
      </dsp:txBody>
      <dsp:txXfrm>
        <a:off x="0" y="0"/>
        <a:ext cx="5175384" cy="1384035"/>
      </dsp:txXfrm>
    </dsp:sp>
    <dsp:sp modelId="{B27E6491-2C4E-47B2-B891-63C607EF1DD3}">
      <dsp:nvSpPr>
        <dsp:cNvPr id="0" name=""/>
        <dsp:cNvSpPr/>
      </dsp:nvSpPr>
      <dsp:spPr>
        <a:xfrm>
          <a:off x="0" y="138403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0B448-5791-4201-B453-6069257BC51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age of criminal prosecution is 12 years old.</a:t>
          </a:r>
          <a:endParaRPr lang="en-US" sz="2700" kern="1200"/>
        </a:p>
      </dsp:txBody>
      <dsp:txXfrm>
        <a:off x="0" y="1384035"/>
        <a:ext cx="5175384" cy="1384035"/>
      </dsp:txXfrm>
    </dsp:sp>
    <dsp:sp modelId="{CEE6B441-FE43-4957-98C7-19266F71DDD7}">
      <dsp:nvSpPr>
        <dsp:cNvPr id="0" name=""/>
        <dsp:cNvSpPr/>
      </dsp:nvSpPr>
      <dsp:spPr>
        <a:xfrm>
          <a:off x="0" y="276807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FC6A-4BB4-4796-A6E2-6535207AE81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between 8 and 11 cases are dealt in a Children's Hearing.  </a:t>
          </a:r>
          <a:endParaRPr lang="en-US" sz="2700" kern="1200"/>
        </a:p>
      </dsp:txBody>
      <dsp:txXfrm>
        <a:off x="0" y="2768070"/>
        <a:ext cx="5175384" cy="1384035"/>
      </dsp:txXfrm>
    </dsp:sp>
    <dsp:sp modelId="{3D8C63D9-8F9D-426D-AEC7-08E2957BACD6}">
      <dsp:nvSpPr>
        <dsp:cNvPr id="0" name=""/>
        <dsp:cNvSpPr/>
      </dsp:nvSpPr>
      <dsp:spPr>
        <a:xfrm>
          <a:off x="0" y="415210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146CA-AA62-44F6-BA84-43A8E2C35644}">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12 to 16 can be taken to court but only for serious crimes</a:t>
          </a:r>
          <a:endParaRPr lang="en-US" sz="2700" kern="1200"/>
        </a:p>
      </dsp:txBody>
      <dsp:txXfrm>
        <a:off x="0" y="4152105"/>
        <a:ext cx="5175384"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5A7B8-5562-4607-B2DA-4BB58FEE8E67}">
      <dsp:nvSpPr>
        <dsp:cNvPr id="0" name=""/>
        <dsp:cNvSpPr/>
      </dsp:nvSpPr>
      <dsp:spPr>
        <a:xfrm>
          <a:off x="0" y="81824"/>
          <a:ext cx="5000125" cy="12647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Renamed juvenile courts to youth courts to cater for offenders aged between 10 – 17 years.</a:t>
          </a:r>
          <a:endParaRPr lang="en-US" sz="2300" kern="1200"/>
        </a:p>
      </dsp:txBody>
      <dsp:txXfrm>
        <a:off x="61741" y="143565"/>
        <a:ext cx="4876643" cy="1141288"/>
      </dsp:txXfrm>
    </dsp:sp>
    <dsp:sp modelId="{AEF37AE6-1AA3-408E-8D39-BF0A8196F489}">
      <dsp:nvSpPr>
        <dsp:cNvPr id="0" name=""/>
        <dsp:cNvSpPr/>
      </dsp:nvSpPr>
      <dsp:spPr>
        <a:xfrm>
          <a:off x="0" y="1412834"/>
          <a:ext cx="5000125" cy="126477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Abolished custodial sentences for individuals below 15 years</a:t>
          </a:r>
          <a:r>
            <a:rPr lang="en-GB" sz="2300" kern="1200">
              <a:latin typeface="Calibri Light" panose="020F0302020204030204"/>
            </a:rPr>
            <a:t> -</a:t>
          </a:r>
          <a:r>
            <a:rPr lang="en-GB" sz="2300" b="1" kern="1200"/>
            <a:t>Detention and Training Order</a:t>
          </a:r>
          <a:r>
            <a:rPr lang="en-GB" sz="2300" b="1" kern="1200">
              <a:latin typeface="Calibri Light" panose="020F0302020204030204"/>
            </a:rPr>
            <a:t>/</a:t>
          </a:r>
          <a:r>
            <a:rPr lang="en-GB" sz="2300" b="1" kern="1200"/>
            <a:t>detention for life</a:t>
          </a:r>
          <a:endParaRPr lang="en-US" sz="2300" kern="1200"/>
        </a:p>
      </dsp:txBody>
      <dsp:txXfrm>
        <a:off x="61741" y="1474575"/>
        <a:ext cx="4876643" cy="1141288"/>
      </dsp:txXfrm>
    </dsp:sp>
    <dsp:sp modelId="{4244926A-2D93-47F0-858E-B853E2654A4E}">
      <dsp:nvSpPr>
        <dsp:cNvPr id="0" name=""/>
        <dsp:cNvSpPr/>
      </dsp:nvSpPr>
      <dsp:spPr>
        <a:xfrm>
          <a:off x="0" y="2743845"/>
          <a:ext cx="5000125" cy="126477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Curfews introduced for those 16 and over.</a:t>
          </a:r>
          <a:endParaRPr lang="en-US" sz="2300" kern="1200"/>
        </a:p>
      </dsp:txBody>
      <dsp:txXfrm>
        <a:off x="61741" y="2805586"/>
        <a:ext cx="4876643" cy="1141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Clear strategy to prevent offending – youth justice must help prevent youth offending.</a:t>
          </a:r>
          <a:endParaRPr lang="en-US" sz="1600" kern="1200"/>
        </a:p>
      </dsp:txBody>
      <dsp:txXfrm>
        <a:off x="0" y="318391"/>
        <a:ext cx="2450914" cy="1470548"/>
      </dsp:txXfrm>
    </dsp:sp>
    <dsp:sp modelId="{6AD8B0C6-4967-2745-A6A8-19337A84896A}">
      <dsp:nvSpPr>
        <dsp:cNvPr id="0" name=""/>
        <dsp:cNvSpPr/>
      </dsp:nvSpPr>
      <dsp:spPr>
        <a:xfrm>
          <a:off x="2696005"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Taking Responsibility – no more excuses; children above ACR are mature enough to be accountable.</a:t>
          </a:r>
          <a:endParaRPr lang="en-US" sz="1600" kern="1200"/>
        </a:p>
      </dsp:txBody>
      <dsp:txXfrm>
        <a:off x="2696005" y="318391"/>
        <a:ext cx="2450914" cy="1470548"/>
      </dsp:txXfrm>
    </dsp:sp>
    <dsp:sp modelId="{F56DA3C5-9DEE-7D4F-863A-46CAE4629D96}">
      <dsp:nvSpPr>
        <dsp:cNvPr id="0" name=""/>
        <dsp:cNvSpPr/>
      </dsp:nvSpPr>
      <dsp:spPr>
        <a:xfrm>
          <a:off x="5392011"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Earlier, more effective intervention – stopping children at risk and preventing early criminal behaviour from escalating.</a:t>
          </a:r>
          <a:endParaRPr lang="en-US" sz="1600" kern="1200"/>
        </a:p>
      </dsp:txBody>
      <dsp:txXfrm>
        <a:off x="5392011" y="318391"/>
        <a:ext cx="2450914" cy="1470548"/>
      </dsp:txXfrm>
    </dsp:sp>
    <dsp:sp modelId="{643D49B0-1450-1D41-85CD-6DC5AB9482E2}">
      <dsp:nvSpPr>
        <dsp:cNvPr id="0" name=""/>
        <dsp:cNvSpPr/>
      </dsp:nvSpPr>
      <dsp:spPr>
        <a:xfrm>
          <a:off x="0"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Faster, more efficient procedures – preventing delays.</a:t>
          </a:r>
          <a:endParaRPr lang="en-US" sz="1600" kern="1200"/>
        </a:p>
      </dsp:txBody>
      <dsp:txXfrm>
        <a:off x="0" y="2034031"/>
        <a:ext cx="2450914" cy="1470548"/>
      </dsp:txXfrm>
    </dsp:sp>
    <dsp:sp modelId="{1AC26D5B-7EC9-A647-B73E-73A3A9B79EFE}">
      <dsp:nvSpPr>
        <dsp:cNvPr id="0" name=""/>
        <dsp:cNvSpPr/>
      </dsp:nvSpPr>
      <dsp:spPr>
        <a:xfrm>
          <a:off x="2696005"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Partnership – multi-agency teams to co-operate at a local level.</a:t>
          </a:r>
          <a:endParaRPr lang="en-US" sz="1600" kern="1200"/>
        </a:p>
      </dsp:txBody>
      <dsp:txXfrm>
        <a:off x="2696005" y="2034031"/>
        <a:ext cx="2450914" cy="1470548"/>
      </dsp:txXfrm>
    </dsp:sp>
    <dsp:sp modelId="{BE281E3A-D24D-B24A-A85F-140A11EF19A9}">
      <dsp:nvSpPr>
        <dsp:cNvPr id="0" name=""/>
        <dsp:cNvSpPr/>
      </dsp:nvSpPr>
      <dsp:spPr>
        <a:xfrm>
          <a:off x="5392011"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Further reform – reform of youth court.</a:t>
          </a:r>
          <a:endParaRPr lang="en-US" sz="1600" kern="1200"/>
        </a:p>
      </dsp:txBody>
      <dsp:txXfrm>
        <a:off x="5392011" y="2034031"/>
        <a:ext cx="2450914" cy="14705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A0796-F9DC-418E-944A-4215E6454122}">
      <dsp:nvSpPr>
        <dsp:cNvPr id="0" name=""/>
        <dsp:cNvSpPr/>
      </dsp:nvSpPr>
      <dsp:spPr>
        <a:xfrm>
          <a:off x="0" y="99290"/>
          <a:ext cx="7266222"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 dealing with any offence committed by a young person the police have a range of options:</a:t>
          </a:r>
          <a:endParaRPr lang="en-US" sz="2600" kern="1200"/>
        </a:p>
      </dsp:txBody>
      <dsp:txXfrm>
        <a:off x="50489" y="149779"/>
        <a:ext cx="7165244" cy="933302"/>
      </dsp:txXfrm>
    </dsp:sp>
    <dsp:sp modelId="{6683D1CB-4114-4067-93A4-246189E47D55}">
      <dsp:nvSpPr>
        <dsp:cNvPr id="0" name=""/>
        <dsp:cNvSpPr/>
      </dsp:nvSpPr>
      <dsp:spPr>
        <a:xfrm>
          <a:off x="0" y="1133570"/>
          <a:ext cx="7266222" cy="2852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0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No further action</a:t>
          </a:r>
          <a:endParaRPr lang="en-US" sz="2000" kern="1200" dirty="0"/>
        </a:p>
        <a:p>
          <a:pPr marL="228600" lvl="1" indent="-228600" algn="l" defTabSz="889000">
            <a:lnSpc>
              <a:spcPct val="90000"/>
            </a:lnSpc>
            <a:spcBef>
              <a:spcPct val="0"/>
            </a:spcBef>
            <a:spcAft>
              <a:spcPct val="20000"/>
            </a:spcAft>
            <a:buChar char="•"/>
          </a:pPr>
          <a:r>
            <a:rPr lang="en-GB" sz="2000" kern="1200" dirty="0"/>
            <a:t>Community Resolution  -RJ’s, used to deal with low-level crime where the young offender admits their guilt and victim states No Formal Action. RJ’s apologise/affected. Sometimes additional support from YOTS involved too. No criminal record for young person.  </a:t>
          </a:r>
          <a:endParaRPr lang="en-US" sz="2000" kern="1200" dirty="0"/>
        </a:p>
        <a:p>
          <a:pPr marL="228600" lvl="1" indent="-228600" algn="l" defTabSz="889000">
            <a:lnSpc>
              <a:spcPct val="90000"/>
            </a:lnSpc>
            <a:spcBef>
              <a:spcPct val="0"/>
            </a:spcBef>
            <a:spcAft>
              <a:spcPct val="20000"/>
            </a:spcAft>
            <a:buChar char="•"/>
          </a:pPr>
          <a:r>
            <a:rPr lang="en-GB" sz="2000" kern="1200"/>
            <a:t>Youth Caution</a:t>
          </a:r>
          <a:endParaRPr lang="en-US" sz="2000" kern="1200"/>
        </a:p>
        <a:p>
          <a:pPr marL="228600" lvl="1" indent="-228600" algn="l" defTabSz="889000">
            <a:lnSpc>
              <a:spcPct val="90000"/>
            </a:lnSpc>
            <a:spcBef>
              <a:spcPct val="0"/>
            </a:spcBef>
            <a:spcAft>
              <a:spcPct val="20000"/>
            </a:spcAft>
            <a:buChar char="•"/>
          </a:pPr>
          <a:r>
            <a:rPr lang="en-GB" sz="2000" kern="1200"/>
            <a:t>Youth Conditional Caution</a:t>
          </a:r>
          <a:endParaRPr lang="en-US" sz="2000" kern="1200"/>
        </a:p>
        <a:p>
          <a:pPr marL="228600" lvl="1" indent="-228600" algn="l" defTabSz="889000">
            <a:lnSpc>
              <a:spcPct val="90000"/>
            </a:lnSpc>
            <a:spcBef>
              <a:spcPct val="0"/>
            </a:spcBef>
            <a:spcAft>
              <a:spcPct val="20000"/>
            </a:spcAft>
            <a:buChar char="•"/>
          </a:pPr>
          <a:r>
            <a:rPr lang="en-GB" sz="2000" kern="1200"/>
            <a:t>Charge</a:t>
          </a:r>
          <a:endParaRPr lang="en-US" sz="2000" kern="1200"/>
        </a:p>
      </dsp:txBody>
      <dsp:txXfrm>
        <a:off x="0" y="1133570"/>
        <a:ext cx="7266222" cy="28524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C3D6E-AFB5-4AF2-AABA-BF6EB228CE5A}">
      <dsp:nvSpPr>
        <dsp:cNvPr id="0" name=""/>
        <dsp:cNvSpPr/>
      </dsp:nvSpPr>
      <dsp:spPr>
        <a:xfrm>
          <a:off x="3512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Total number of proven offences committed by youth in 2010/11: 176,5117 </a:t>
          </a:r>
          <a:endParaRPr lang="en-US" sz="1400" kern="1200">
            <a:solidFill>
              <a:schemeClr val="bg1"/>
            </a:solidFill>
          </a:endParaRPr>
        </a:p>
      </dsp:txBody>
      <dsp:txXfrm>
        <a:off x="351204" y="701"/>
        <a:ext cx="2245090" cy="1347054"/>
      </dsp:txXfrm>
    </dsp:sp>
    <dsp:sp modelId="{F1F35D72-84A6-483B-A7EB-996E5D83AD89}">
      <dsp:nvSpPr>
        <dsp:cNvPr id="0" name=""/>
        <dsp:cNvSpPr/>
      </dsp:nvSpPr>
      <dsp:spPr>
        <a:xfrm>
          <a:off x="28208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Total cost to the country of police and justice for young offenders in 2007-8: approximately £4 billion annually</a:t>
          </a:r>
          <a:endParaRPr lang="en-US" sz="1400" kern="1200">
            <a:solidFill>
              <a:schemeClr val="bg1"/>
            </a:solidFill>
          </a:endParaRPr>
        </a:p>
      </dsp:txBody>
      <dsp:txXfrm>
        <a:off x="2820804" y="701"/>
        <a:ext cx="2245090" cy="1347054"/>
      </dsp:txXfrm>
    </dsp:sp>
    <dsp:sp modelId="{9F890E84-EED2-43FE-8EBD-886DBDD64937}">
      <dsp:nvSpPr>
        <dsp:cNvPr id="0" name=""/>
        <dsp:cNvSpPr/>
      </dsp:nvSpPr>
      <dsp:spPr>
        <a:xfrm>
          <a:off x="5202733" y="0"/>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On 4 August 2011, a police officer shot dead 29-year-old Mark Duggan</a:t>
          </a:r>
          <a:endParaRPr lang="en-US" sz="1400" kern="1200">
            <a:solidFill>
              <a:schemeClr val="bg1"/>
            </a:solidFill>
          </a:endParaRPr>
        </a:p>
      </dsp:txBody>
      <dsp:txXfrm>
        <a:off x="5202733" y="0"/>
        <a:ext cx="2245090" cy="1347054"/>
      </dsp:txXfrm>
    </dsp:sp>
    <dsp:sp modelId="{9838B9A6-334D-46B4-B059-169657C2233C}">
      <dsp:nvSpPr>
        <dsp:cNvPr id="0" name=""/>
        <dsp:cNvSpPr/>
      </dsp:nvSpPr>
      <dsp:spPr>
        <a:xfrm>
          <a:off x="3512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Riots – started 8 August: outbreaks in London areas</a:t>
          </a:r>
          <a:endParaRPr lang="en-US" sz="1400" kern="1200">
            <a:solidFill>
              <a:schemeClr val="bg1"/>
            </a:solidFill>
          </a:endParaRPr>
        </a:p>
      </dsp:txBody>
      <dsp:txXfrm>
        <a:off x="351204" y="1572264"/>
        <a:ext cx="2245090" cy="1347054"/>
      </dsp:txXfrm>
    </dsp:sp>
    <dsp:sp modelId="{3CE0D116-C89A-437C-B4DE-9A43ADD008C8}">
      <dsp:nvSpPr>
        <dsp:cNvPr id="0" name=""/>
        <dsp:cNvSpPr/>
      </dsp:nvSpPr>
      <dsp:spPr>
        <a:xfrm>
          <a:off x="28208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Similar riots were reported in Birmingham, Bristol, Gillingham and Nottingham</a:t>
          </a:r>
          <a:endParaRPr lang="en-US" sz="1400" kern="1200">
            <a:solidFill>
              <a:schemeClr val="bg1"/>
            </a:solidFill>
          </a:endParaRPr>
        </a:p>
      </dsp:txBody>
      <dsp:txXfrm>
        <a:off x="2820804" y="1572264"/>
        <a:ext cx="2245090" cy="1347054"/>
      </dsp:txXfrm>
    </dsp:sp>
    <dsp:sp modelId="{515A086C-037C-4BAA-8B06-523F76B3CF93}">
      <dsp:nvSpPr>
        <dsp:cNvPr id="0" name=""/>
        <dsp:cNvSpPr/>
      </dsp:nvSpPr>
      <dsp:spPr>
        <a:xfrm>
          <a:off x="52904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Areas effected by widespread looting, arson and violence</a:t>
          </a:r>
          <a:endParaRPr lang="en-US" sz="1400" kern="1200">
            <a:solidFill>
              <a:schemeClr val="bg1"/>
            </a:solidFill>
          </a:endParaRPr>
        </a:p>
      </dsp:txBody>
      <dsp:txXfrm>
        <a:off x="5290404" y="1572264"/>
        <a:ext cx="2245090" cy="1347054"/>
      </dsp:txXfrm>
    </dsp:sp>
    <dsp:sp modelId="{2ADD5B93-12CB-4955-8BC1-9DF050484FD5}">
      <dsp:nvSpPr>
        <dsp:cNvPr id="0" name=""/>
        <dsp:cNvSpPr/>
      </dsp:nvSpPr>
      <dsp:spPr>
        <a:xfrm>
          <a:off x="3512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Est. £200 Million in damages</a:t>
          </a:r>
          <a:endParaRPr lang="en-US" sz="1400" kern="1200">
            <a:solidFill>
              <a:schemeClr val="bg1"/>
            </a:solidFill>
          </a:endParaRPr>
        </a:p>
      </dsp:txBody>
      <dsp:txXfrm>
        <a:off x="351204" y="3143828"/>
        <a:ext cx="2245090" cy="1347054"/>
      </dsp:txXfrm>
    </dsp:sp>
    <dsp:sp modelId="{A0539B22-65D4-4631-8B18-4575F1FB85EC}">
      <dsp:nvSpPr>
        <dsp:cNvPr id="0" name=""/>
        <dsp:cNvSpPr/>
      </dsp:nvSpPr>
      <dsp:spPr>
        <a:xfrm>
          <a:off x="28208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Govt. - Riots Communities and Victims Panel, which blamed the breakdown of families and lack of character in the young, rather than structural issues.</a:t>
          </a:r>
          <a:endParaRPr lang="en-US" sz="1400" kern="1200">
            <a:solidFill>
              <a:schemeClr val="bg1"/>
            </a:solidFill>
          </a:endParaRPr>
        </a:p>
      </dsp:txBody>
      <dsp:txXfrm>
        <a:off x="2820804" y="3143828"/>
        <a:ext cx="2245090" cy="1347054"/>
      </dsp:txXfrm>
    </dsp:sp>
    <dsp:sp modelId="{E2E6AAAB-ED57-4D11-B7D5-206D6B802D4E}">
      <dsp:nvSpPr>
        <dsp:cNvPr id="0" name=""/>
        <dsp:cNvSpPr/>
      </dsp:nvSpPr>
      <dsp:spPr>
        <a:xfrm>
          <a:off x="52904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Met. Police asked for the community to work out, with the police, ways to reduce the impact of stop and search</a:t>
          </a:r>
          <a:endParaRPr lang="en-US" sz="1400" kern="1200">
            <a:solidFill>
              <a:schemeClr val="bg1"/>
            </a:solidFill>
          </a:endParaRPr>
        </a:p>
      </dsp:txBody>
      <dsp:txXfrm>
        <a:off x="5290404" y="3143828"/>
        <a:ext cx="2245090" cy="13470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90D4D-37FF-4ADB-BBE6-702402E19CCC}">
      <dsp:nvSpPr>
        <dsp:cNvPr id="0" name=""/>
        <dsp:cNvSpPr/>
      </dsp:nvSpPr>
      <dsp:spPr>
        <a:xfrm>
          <a:off x="0" y="1021767"/>
          <a:ext cx="2282428" cy="14493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7A6F18-1A5A-4A3C-A36B-1D4A16043B6D}">
      <dsp:nvSpPr>
        <dsp:cNvPr id="0" name=""/>
        <dsp:cNvSpPr/>
      </dsp:nvSpPr>
      <dsp:spPr>
        <a:xfrm>
          <a:off x="253603" y="1262690"/>
          <a:ext cx="2282428" cy="14493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Of the amount of Homicides occurring 2018…</a:t>
          </a:r>
        </a:p>
      </dsp:txBody>
      <dsp:txXfrm>
        <a:off x="296053" y="1305140"/>
        <a:ext cx="2197528" cy="1364441"/>
      </dsp:txXfrm>
    </dsp:sp>
    <dsp:sp modelId="{66E0BBD3-F1BF-498A-8995-8DBA592F019A}">
      <dsp:nvSpPr>
        <dsp:cNvPr id="0" name=""/>
        <dsp:cNvSpPr/>
      </dsp:nvSpPr>
      <dsp:spPr>
        <a:xfrm>
          <a:off x="2789634" y="1021767"/>
          <a:ext cx="2282428" cy="14493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1FD7EF-F3B3-4C15-8957-EA0F2D2EE298}">
      <dsp:nvSpPr>
        <dsp:cNvPr id="0" name=""/>
        <dsp:cNvSpPr/>
      </dsp:nvSpPr>
      <dsp:spPr>
        <a:xfrm>
          <a:off x="3043237" y="1262690"/>
          <a:ext cx="2282428" cy="14493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285 knife related homicides – 44.49% Male, 28% Female</a:t>
          </a:r>
        </a:p>
      </dsp:txBody>
      <dsp:txXfrm>
        <a:off x="3085687" y="1305140"/>
        <a:ext cx="2197528" cy="1364441"/>
      </dsp:txXfrm>
    </dsp:sp>
    <dsp:sp modelId="{80F1F377-AC1F-4BA7-B640-E5A15B3BDA73}">
      <dsp:nvSpPr>
        <dsp:cNvPr id="0" name=""/>
        <dsp:cNvSpPr/>
      </dsp:nvSpPr>
      <dsp:spPr>
        <a:xfrm>
          <a:off x="5579268" y="1021767"/>
          <a:ext cx="2282428" cy="144934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5A7959-5A50-4026-9599-357EEFB56A7A}">
      <dsp:nvSpPr>
        <dsp:cNvPr id="0" name=""/>
        <dsp:cNvSpPr/>
      </dsp:nvSpPr>
      <dsp:spPr>
        <a:xfrm>
          <a:off x="5832871" y="1262690"/>
          <a:ext cx="2282428" cy="1449341"/>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29 gun related homicides – 5% Male, 2% Female </a:t>
          </a:r>
        </a:p>
      </dsp:txBody>
      <dsp:txXfrm>
        <a:off x="5875321" y="1305140"/>
        <a:ext cx="2197528" cy="13644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09B78-2E8F-404C-9C14-CBAC74E839B1}">
      <dsp:nvSpPr>
        <dsp:cNvPr id="0" name=""/>
        <dsp:cNvSpPr/>
      </dsp:nvSpPr>
      <dsp:spPr>
        <a:xfrm>
          <a:off x="0" y="575"/>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602894-B413-4CB5-A9C1-A5890C68919D}">
      <dsp:nvSpPr>
        <dsp:cNvPr id="0" name=""/>
        <dsp:cNvSpPr/>
      </dsp:nvSpPr>
      <dsp:spPr>
        <a:xfrm>
          <a:off x="0" y="575"/>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13 people </a:t>
          </a:r>
          <a:r>
            <a:rPr lang="en-GB" sz="2100" kern="1200">
              <a:latin typeface="Calibri"/>
            </a:rPr>
            <a:t>were</a:t>
          </a:r>
          <a:r>
            <a:rPr lang="en-GB" sz="2100" kern="1200"/>
            <a:t> killed in stabbings January </a:t>
          </a:r>
          <a:r>
            <a:rPr lang="en-US" sz="2100" kern="1200"/>
            <a:t>–</a:t>
          </a:r>
          <a:r>
            <a:rPr lang="en-GB" sz="2100" kern="1200"/>
            <a:t> March 2019 alone (8 under the age of 24 years-old)</a:t>
          </a:r>
          <a:endParaRPr lang="en-US" sz="2100" kern="1200"/>
        </a:p>
      </dsp:txBody>
      <dsp:txXfrm>
        <a:off x="0" y="575"/>
        <a:ext cx="8229600" cy="942343"/>
      </dsp:txXfrm>
    </dsp:sp>
    <dsp:sp modelId="{0E8B18D9-A71E-4D11-B4A1-6D591FF23812}">
      <dsp:nvSpPr>
        <dsp:cNvPr id="0" name=""/>
        <dsp:cNvSpPr/>
      </dsp:nvSpPr>
      <dsp:spPr>
        <a:xfrm>
          <a:off x="0" y="942918"/>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A8D675-A1C9-446C-8699-ACE7F2BDA9A1}">
      <dsp:nvSpPr>
        <dsp:cNvPr id="0" name=""/>
        <dsp:cNvSpPr/>
      </dsp:nvSpPr>
      <dsp:spPr>
        <a:xfrm>
          <a:off x="0" y="942918"/>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Young victims (aged under 24 years-old) has increased from 44.4% to 61.5%</a:t>
          </a:r>
          <a:endParaRPr lang="en-US" sz="2100" kern="1200"/>
        </a:p>
      </dsp:txBody>
      <dsp:txXfrm>
        <a:off x="0" y="942918"/>
        <a:ext cx="8229600" cy="942343"/>
      </dsp:txXfrm>
    </dsp:sp>
    <dsp:sp modelId="{8080EA03-54BC-48BE-B232-81306391C8D9}">
      <dsp:nvSpPr>
        <dsp:cNvPr id="0" name=""/>
        <dsp:cNvSpPr/>
      </dsp:nvSpPr>
      <dsp:spPr>
        <a:xfrm>
          <a:off x="0" y="1885262"/>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E44B42-51B1-483F-B753-59CC83A85334}">
      <dsp:nvSpPr>
        <dsp:cNvPr id="0" name=""/>
        <dsp:cNvSpPr/>
      </dsp:nvSpPr>
      <dsp:spPr>
        <a:xfrm>
          <a:off x="0" y="1885262"/>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Knife related killings has decreased by compared to 2018 (January </a:t>
          </a:r>
          <a:r>
            <a:rPr lang="en-US" sz="2100" kern="1200"/>
            <a:t>–</a:t>
          </a:r>
          <a:r>
            <a:rPr lang="en-GB" sz="2100" kern="1200"/>
            <a:t> March period), though there has been a surge in killings affecting young people.</a:t>
          </a:r>
          <a:endParaRPr lang="en-US" sz="2100" kern="1200"/>
        </a:p>
      </dsp:txBody>
      <dsp:txXfrm>
        <a:off x="0" y="1885262"/>
        <a:ext cx="8229600" cy="942343"/>
      </dsp:txXfrm>
    </dsp:sp>
    <dsp:sp modelId="{784298F2-F81C-44B8-9FD0-83D78AB2BD4E}">
      <dsp:nvSpPr>
        <dsp:cNvPr id="0" name=""/>
        <dsp:cNvSpPr/>
      </dsp:nvSpPr>
      <dsp:spPr>
        <a:xfrm>
          <a:off x="0" y="2827605"/>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4888BA-5288-4958-A0CF-8E620C1CDF5A}">
      <dsp:nvSpPr>
        <dsp:cNvPr id="0" name=""/>
        <dsp:cNvSpPr/>
      </dsp:nvSpPr>
      <dsp:spPr>
        <a:xfrm>
          <a:off x="0" y="2827605"/>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a:t>“Knife crime killings are actually going down in 2019 – except among young people”</a:t>
          </a:r>
          <a:endParaRPr lang="en-US" sz="2100" kern="1200"/>
        </a:p>
      </dsp:txBody>
      <dsp:txXfrm>
        <a:off x="0" y="2827605"/>
        <a:ext cx="8229600" cy="942343"/>
      </dsp:txXfrm>
    </dsp:sp>
    <dsp:sp modelId="{51953B44-43AB-4346-A80E-DE5A016D1733}">
      <dsp:nvSpPr>
        <dsp:cNvPr id="0" name=""/>
        <dsp:cNvSpPr/>
      </dsp:nvSpPr>
      <dsp:spPr>
        <a:xfrm>
          <a:off x="0" y="3769949"/>
          <a:ext cx="8229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BBF615-04C4-4F7A-807E-48F5AA04CA56}">
      <dsp:nvSpPr>
        <dsp:cNvPr id="0" name=""/>
        <dsp:cNvSpPr/>
      </dsp:nvSpPr>
      <dsp:spPr>
        <a:xfrm>
          <a:off x="0" y="3769949"/>
          <a:ext cx="8229600" cy="942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 Home Office</a:t>
          </a:r>
        </a:p>
      </dsp:txBody>
      <dsp:txXfrm>
        <a:off x="0" y="3769949"/>
        <a:ext cx="8229600" cy="9423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CC65B-E224-4DE0-BD4B-EE63B5398E1C}">
      <dsp:nvSpPr>
        <dsp:cNvPr id="0" name=""/>
        <dsp:cNvSpPr/>
      </dsp:nvSpPr>
      <dsp:spPr>
        <a:xfrm>
          <a:off x="1000" y="544413"/>
          <a:ext cx="3511658" cy="222990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4056AC-3A09-411F-833A-30F0AF1902A5}">
      <dsp:nvSpPr>
        <dsp:cNvPr id="0" name=""/>
        <dsp:cNvSpPr/>
      </dsp:nvSpPr>
      <dsp:spPr>
        <a:xfrm>
          <a:off x="391184" y="915088"/>
          <a:ext cx="3511658" cy="222990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 victim of the same type of crime more than once in the last year”</a:t>
          </a:r>
          <a:endParaRPr lang="en-US" sz="2700" kern="1200"/>
        </a:p>
      </dsp:txBody>
      <dsp:txXfrm>
        <a:off x="456496" y="980400"/>
        <a:ext cx="3381034" cy="2099279"/>
      </dsp:txXfrm>
    </dsp:sp>
    <dsp:sp modelId="{03EE04D3-F75F-45B1-B87C-C0F7EB099CA0}">
      <dsp:nvSpPr>
        <dsp:cNvPr id="0" name=""/>
        <dsp:cNvSpPr/>
      </dsp:nvSpPr>
      <dsp:spPr>
        <a:xfrm>
          <a:off x="4293027" y="544413"/>
          <a:ext cx="3511658" cy="222990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90F863-46F0-4E48-A5A8-B2F76AA86F7E}">
      <dsp:nvSpPr>
        <dsp:cNvPr id="0" name=""/>
        <dsp:cNvSpPr/>
      </dsp:nvSpPr>
      <dsp:spPr>
        <a:xfrm>
          <a:off x="4683211" y="915088"/>
          <a:ext cx="3511658" cy="222990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When the same person or place suffers from more than one incident over a specified period.</a:t>
          </a:r>
          <a:endParaRPr lang="en-US" sz="2700" kern="1200"/>
        </a:p>
      </dsp:txBody>
      <dsp:txXfrm>
        <a:off x="4748523" y="980400"/>
        <a:ext cx="3381034" cy="209927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786A9-CC34-42BD-89FA-3EB15656FDB1}">
      <dsp:nvSpPr>
        <dsp:cNvPr id="0" name=""/>
        <dsp:cNvSpPr/>
      </dsp:nvSpPr>
      <dsp:spPr>
        <a:xfrm>
          <a:off x="876" y="194656"/>
          <a:ext cx="3419487" cy="205169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tx1"/>
              </a:solidFill>
            </a:rPr>
            <a:t>Victims do not get ‘used’ to crime, and suffer many emotional side-effects even when victimisation episodes appear individually trivial</a:t>
          </a:r>
          <a:endParaRPr lang="en-AS" sz="1900" kern="1200">
            <a:solidFill>
              <a:schemeClr val="tx1"/>
            </a:solidFill>
          </a:endParaRPr>
        </a:p>
      </dsp:txBody>
      <dsp:txXfrm>
        <a:off x="876" y="194656"/>
        <a:ext cx="3419487" cy="2051692"/>
      </dsp:txXfrm>
    </dsp:sp>
    <dsp:sp modelId="{5B74BAFB-9E5F-4B0E-8176-907176DB9DCF}">
      <dsp:nvSpPr>
        <dsp:cNvPr id="0" name=""/>
        <dsp:cNvSpPr/>
      </dsp:nvSpPr>
      <dsp:spPr>
        <a:xfrm>
          <a:off x="3762313" y="194656"/>
          <a:ext cx="3419487" cy="205169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tx1"/>
              </a:solidFill>
            </a:rPr>
            <a:t>It can be compared to a bereavement process where victims go through various stages after each incident and this applies to relatively trivial crimes as well as those viewed as more serious by society.</a:t>
          </a:r>
          <a:endParaRPr lang="en-AS" sz="1900" kern="1200">
            <a:solidFill>
              <a:schemeClr val="tx1"/>
            </a:solidFill>
          </a:endParaRPr>
        </a:p>
      </dsp:txBody>
      <dsp:txXfrm>
        <a:off x="3762313" y="194656"/>
        <a:ext cx="3419487" cy="205169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73BB6-E5A4-487A-B7C9-C82BA7AC1416}">
      <dsp:nvSpPr>
        <dsp:cNvPr id="0" name=""/>
        <dsp:cNvSpPr/>
      </dsp:nvSpPr>
      <dsp:spPr>
        <a:xfrm>
          <a:off x="0" y="0"/>
          <a:ext cx="5988627" cy="1664883"/>
        </a:xfrm>
        <a:prstGeom prst="roundRect">
          <a:avLst>
            <a:gd name="adj" fmla="val 10000"/>
          </a:avLst>
        </a:prstGeom>
        <a:solidFill>
          <a:schemeClr val="accent2">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E25689-271C-4EBD-9F23-82F6365DEA3F}">
      <dsp:nvSpPr>
        <dsp:cNvPr id="0" name=""/>
        <dsp:cNvSpPr/>
      </dsp:nvSpPr>
      <dsp:spPr>
        <a:xfrm>
          <a:off x="179658" y="221984"/>
          <a:ext cx="1759159" cy="1220914"/>
        </a:xfrm>
        <a:prstGeom prst="roundRect">
          <a:avLst>
            <a:gd name="adj" fmla="val 10000"/>
          </a:avLst>
        </a:prstGeom>
        <a:blipFill rotWithShape="1">
          <a:blip xmlns:r="http://schemas.openxmlformats.org/officeDocument/2006/relationships" r:embed="rId1"/>
          <a:srcRect/>
          <a:stretch>
            <a:fillRect t="-8000" b="-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87C6728-DDE6-42A4-A93A-46839EFDE034}">
      <dsp:nvSpPr>
        <dsp:cNvPr id="0" name=""/>
        <dsp:cNvSpPr/>
      </dsp:nvSpPr>
      <dsp:spPr>
        <a:xfrm rot="10800000">
          <a:off x="179658" y="1664883"/>
          <a:ext cx="1759159" cy="2034857"/>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ctr" defTabSz="1155700">
            <a:lnSpc>
              <a:spcPct val="90000"/>
            </a:lnSpc>
            <a:spcBef>
              <a:spcPct val="0"/>
            </a:spcBef>
            <a:spcAft>
              <a:spcPct val="35000"/>
            </a:spcAft>
            <a:buNone/>
          </a:pPr>
          <a:r>
            <a:rPr lang="en-GB" sz="2600" kern="1200">
              <a:solidFill>
                <a:schemeClr val="tx1"/>
              </a:solidFill>
            </a:rPr>
            <a:t>Practical</a:t>
          </a:r>
        </a:p>
      </dsp:txBody>
      <dsp:txXfrm rot="10800000">
        <a:off x="233758" y="1664883"/>
        <a:ext cx="1650959" cy="1980757"/>
      </dsp:txXfrm>
    </dsp:sp>
    <dsp:sp modelId="{C6CD2B8F-161F-4AE1-BBB6-1ED7FD51D928}">
      <dsp:nvSpPr>
        <dsp:cNvPr id="0" name=""/>
        <dsp:cNvSpPr/>
      </dsp:nvSpPr>
      <dsp:spPr>
        <a:xfrm>
          <a:off x="2114733" y="221984"/>
          <a:ext cx="1759159" cy="1220914"/>
        </a:xfrm>
        <a:prstGeom prst="roundRect">
          <a:avLst>
            <a:gd name="adj" fmla="val 10000"/>
          </a:avLst>
        </a:prstGeom>
        <a:blipFill rotWithShape="1">
          <a:blip xmlns:r="http://schemas.openxmlformats.org/officeDocument/2006/relationships" r:embed="rId2"/>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6932EE7-6000-4C87-9E26-A4A9E10EF195}">
      <dsp:nvSpPr>
        <dsp:cNvPr id="0" name=""/>
        <dsp:cNvSpPr/>
      </dsp:nvSpPr>
      <dsp:spPr>
        <a:xfrm rot="10800000">
          <a:off x="2114733" y="1664883"/>
          <a:ext cx="1759159" cy="2034857"/>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solidFill>
                <a:schemeClr val="tx1"/>
              </a:solidFill>
            </a:rPr>
            <a:t>The community’s responsibility</a:t>
          </a:r>
        </a:p>
      </dsp:txBody>
      <dsp:txXfrm rot="10800000">
        <a:off x="2168833" y="1664883"/>
        <a:ext cx="1650959" cy="1980757"/>
      </dsp:txXfrm>
    </dsp:sp>
    <dsp:sp modelId="{3FD3BADA-4D12-4DBE-9C1C-AB907F3C4B45}">
      <dsp:nvSpPr>
        <dsp:cNvPr id="0" name=""/>
        <dsp:cNvSpPr/>
      </dsp:nvSpPr>
      <dsp:spPr>
        <a:xfrm>
          <a:off x="4049809" y="221984"/>
          <a:ext cx="1759159" cy="1220914"/>
        </a:xfrm>
        <a:prstGeom prst="roundRect">
          <a:avLst>
            <a:gd name="adj" fmla="val 10000"/>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4000" b="-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8EB6EC3-6049-4EE7-A23B-E2DCC4520677}">
      <dsp:nvSpPr>
        <dsp:cNvPr id="0" name=""/>
        <dsp:cNvSpPr/>
      </dsp:nvSpPr>
      <dsp:spPr>
        <a:xfrm rot="10800000">
          <a:off x="4049809" y="1664883"/>
          <a:ext cx="1759159" cy="2034857"/>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GB" sz="2000" kern="1200">
              <a:solidFill>
                <a:schemeClr val="tx1"/>
              </a:solidFill>
            </a:rPr>
            <a:t>Crisis intervention</a:t>
          </a:r>
        </a:p>
      </dsp:txBody>
      <dsp:txXfrm rot="10800000">
        <a:off x="4103909" y="1664883"/>
        <a:ext cx="1650959" cy="19807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40"/>
    </inkml:context>
    <inkml:brush xml:id="br0">
      <inkml:brushProperty name="width" value="0.1" units="cm"/>
      <inkml:brushProperty name="height" value="0.1" units="cm"/>
      <inkml:brushProperty name="color" value="#E71224"/>
    </inkml:brush>
  </inkml:definitions>
  <inkml:trace contextRef="#ctx0" brushRef="#br0">8096 16007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BDDF0-C745-49E7-B39E-50C4B0D0A8D9}" type="datetimeFigureOut">
              <a:rPr lang="en-GB" smtClean="0"/>
              <a:t>08/03/2024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F90B3-77FD-483C-AFC6-E18738AC8159}" type="slidenum">
              <a:rPr lang="en-GB" smtClean="0"/>
              <a:t>‹#›</a:t>
            </a:fld>
            <a:endParaRPr lang="en-GB"/>
          </a:p>
        </p:txBody>
      </p:sp>
    </p:spTree>
    <p:extLst>
      <p:ext uri="{BB962C8B-B14F-4D97-AF65-F5344CB8AC3E}">
        <p14:creationId xmlns:p14="http://schemas.microsoft.com/office/powerpoint/2010/main" val="3666111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nidirect.gov.uk/articles/preventing-involvement-crim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28228/CAPRICORN_resource.pdf"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www.gov.uk/government/publications/preventing-offending-and-re-offending-by-children"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government/publications/preventing-offending-and-re-offending-by-children"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828228/CAPRICORN_resource.pdf"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gov.uk/government/news/funding-boost-to-help-pupils-affected-by-domestic-abuse" TargetMode="External"/><Relationship Id="rId2" Type="http://schemas.openxmlformats.org/officeDocument/2006/relationships/slide" Target="../slides/slide46.xml"/><Relationship Id="rId1" Type="http://schemas.openxmlformats.org/officeDocument/2006/relationships/notesMaster" Target="../notesMasters/notesMaster1.xml"/><Relationship Id="rId4" Type="http://schemas.openxmlformats.org/officeDocument/2006/relationships/hyperlink" Target="https://www.operationencompass.org/"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youth.gov/feature-article/gang-prevention-overview-research-and-programs" TargetMode="External"/><Relationship Id="rId2" Type="http://schemas.openxmlformats.org/officeDocument/2006/relationships/slide" Target="../slides/slide51.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97861/gang-violence-summary.pdf"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bills.parliament.uk/bills/3429"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https://www.gov.uk/if-my-child-gets-in-trouble-with-police</a:t>
            </a:r>
          </a:p>
        </p:txBody>
      </p:sp>
      <p:sp>
        <p:nvSpPr>
          <p:cNvPr id="4" name="Slide Number Placeholder 3"/>
          <p:cNvSpPr>
            <a:spLocks noGrp="1"/>
          </p:cNvSpPr>
          <p:nvPr>
            <p:ph type="sldNum" sz="quarter" idx="5"/>
          </p:nvPr>
        </p:nvSpPr>
        <p:spPr/>
        <p:txBody>
          <a:bodyPr/>
          <a:lstStyle/>
          <a:p>
            <a:fld id="{8F1F90B3-77FD-483C-AFC6-E18738AC8159}" type="slidenum">
              <a:rPr lang="en-GB" smtClean="0"/>
              <a:t>4</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https://www.kingsleynapley.co.uk/insights/blogs/criminal-law-blog/youth-justice-time-to-change-the-age-of-criminal-responsibility</a:t>
            </a:r>
          </a:p>
        </p:txBody>
      </p:sp>
      <p:sp>
        <p:nvSpPr>
          <p:cNvPr id="4" name="Slide Number Placeholder 3"/>
          <p:cNvSpPr>
            <a:spLocks noGrp="1"/>
          </p:cNvSpPr>
          <p:nvPr>
            <p:ph type="sldNum" sz="quarter" idx="5"/>
          </p:nvPr>
        </p:nvSpPr>
        <p:spPr/>
        <p:txBody>
          <a:bodyPr/>
          <a:lstStyle/>
          <a:p>
            <a:fld id="{8F1F90B3-77FD-483C-AFC6-E18738AC8159}" type="slidenum">
              <a:rPr lang="en-GB" smtClean="0"/>
              <a:t>6</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https://www.njjn.org/uploads/digital-library/UPDATED%20February%202024_Minimum%20Age%20Laws%20for%20Juvenile%20Court%20Jurisdiction%20and%20Confinement.pdf</a:t>
            </a:r>
          </a:p>
        </p:txBody>
      </p:sp>
      <p:sp>
        <p:nvSpPr>
          <p:cNvPr id="4" name="Slide Number Placeholder 3"/>
          <p:cNvSpPr>
            <a:spLocks noGrp="1"/>
          </p:cNvSpPr>
          <p:nvPr>
            <p:ph type="sldNum" sz="quarter" idx="5"/>
          </p:nvPr>
        </p:nvSpPr>
        <p:spPr/>
        <p:txBody>
          <a:bodyPr/>
          <a:lstStyle/>
          <a:p>
            <a:fld id="{8F1F90B3-77FD-483C-AFC6-E18738AC8159}" type="slidenum">
              <a:rPr lang="en-GB" smtClean="0"/>
              <a:t>7</a:t>
            </a:fld>
            <a:endParaRPr lang="en-GB"/>
          </a:p>
        </p:txBody>
      </p:sp>
    </p:spTree>
    <p:extLst>
      <p:ext uri="{BB962C8B-B14F-4D97-AF65-F5344CB8AC3E}">
        <p14:creationId xmlns:p14="http://schemas.microsoft.com/office/powerpoint/2010/main" val="737180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err="1"/>
              <a:t>ustodial</a:t>
            </a:r>
            <a:r>
              <a:rPr lang="en-GB" b="1"/>
              <a:t> sentences</a:t>
            </a:r>
            <a:endParaRPr lang="en-US"/>
          </a:p>
          <a:p>
            <a:r>
              <a:rPr lang="en-US"/>
              <a:t>Children and young people can receive custodial sentences but they will be imposed only in the most serious cases. When they are given, they aim to provide training and education and rehabilitate the offender so they do not reoffend. Sentences can be spent in secure children’s homes, secure training </a:t>
            </a:r>
            <a:r>
              <a:rPr lang="en-US" err="1"/>
              <a:t>centres</a:t>
            </a:r>
            <a:r>
              <a:rPr lang="en-US"/>
              <a:t> and young offender institutions.</a:t>
            </a:r>
            <a:endParaRPr lang="en-GB"/>
          </a:p>
          <a:p>
            <a:r>
              <a:rPr lang="en-US"/>
              <a:t>If a child or young person between 12 and 17 years old is sentenced in the youth court, they could be given a </a:t>
            </a:r>
            <a:r>
              <a:rPr lang="en-US" b="1"/>
              <a:t>Detention and Training Order</a:t>
            </a:r>
            <a:r>
              <a:rPr lang="en-US"/>
              <a:t>. This can last between four months and two years.</a:t>
            </a:r>
            <a:endParaRPr lang="en-GB"/>
          </a:p>
          <a:p>
            <a:r>
              <a:rPr lang="en-US"/>
              <a:t>A Detention and Training Order can also be given in the Crown Court. But, for more serious cases, </a:t>
            </a:r>
            <a:r>
              <a:rPr lang="en-US" b="1"/>
              <a:t>longer-term detention</a:t>
            </a:r>
            <a:r>
              <a:rPr lang="en-US"/>
              <a:t> can be imposed where the offence committed carries a maximum sentence of at least 14 years’ imprisonment or is one of the offences listed in section 250 of the Sentencing Code.</a:t>
            </a:r>
            <a:endParaRPr lang="en-GB"/>
          </a:p>
          <a:p>
            <a:r>
              <a:rPr lang="en-US"/>
              <a:t>A sentence of </a:t>
            </a:r>
            <a:r>
              <a:rPr lang="en-US" b="1"/>
              <a:t>detention for life</a:t>
            </a:r>
            <a:r>
              <a:rPr lang="en-US"/>
              <a:t> or an </a:t>
            </a:r>
            <a:r>
              <a:rPr lang="en-US" b="1"/>
              <a:t>extended sentence of detention</a:t>
            </a:r>
            <a:r>
              <a:rPr lang="en-US"/>
              <a:t> may be imposed if a child or young person is convicted of a specified offence and the Crown Court considers that there is a significant risk of serious harm to members of the public from them committing further specified offences.</a:t>
            </a:r>
            <a:endParaRPr lang="en-GB"/>
          </a:p>
          <a:p>
            <a:r>
              <a:rPr lang="en-US" b="1"/>
              <a:t>Detention during Her Majesty’s Pleasure</a:t>
            </a:r>
            <a:r>
              <a:rPr lang="en-US"/>
              <a:t> is a mandatory life sentence and will be imposed when a child or young person is convicted or pleads guilty to murder. Schedule 21 of the Sentencing Code states that the starting point for determining the minimum sentence where the offender is under 18 years of age is 12 years as opposed to 15 years for those over the age of 18.</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11</a:t>
            </a:fld>
            <a:endParaRPr lang="en-GB"/>
          </a:p>
        </p:txBody>
      </p:sp>
    </p:spTree>
    <p:extLst>
      <p:ext uri="{BB962C8B-B14F-4D97-AF65-F5344CB8AC3E}">
        <p14:creationId xmlns:p14="http://schemas.microsoft.com/office/powerpoint/2010/main" val="1999218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000" dirty="0"/>
              <a:t>The ’No More Excuses’ white paper that was published November 1997 sought to draw a line under the past and sets out a new approach to tackling youth crime. </a:t>
            </a:r>
          </a:p>
          <a:p>
            <a:endParaRPr lang="en-GB" sz="1000" dirty="0"/>
          </a:p>
          <a:p>
            <a:r>
              <a:rPr lang="en-GB" sz="1000" u="sng" dirty="0"/>
              <a:t>Clear Strategy to Prevent Offending: </a:t>
            </a:r>
            <a:r>
              <a:rPr lang="en-GB" sz="1000" dirty="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dirty="0"/>
              <a:t>Taking Responsibility: </a:t>
            </a:r>
            <a:r>
              <a:rPr lang="en-GB" sz="1000" b="1" u="none" dirty="0"/>
              <a:t>‘’</a:t>
            </a:r>
            <a:r>
              <a:rPr lang="en-GB" sz="1000" b="0" u="none" dirty="0"/>
              <a:t>we must stop making excuses for youth crime’’ therefore children above the age of criminal responsibility are mature enough to be accountable for their actions and the law should recognise this. </a:t>
            </a:r>
          </a:p>
          <a:p>
            <a:r>
              <a:rPr lang="en-GB" sz="1000" b="0" u="sng" dirty="0"/>
              <a:t>Earlier, More Effective Intervention: </a:t>
            </a:r>
            <a:r>
              <a:rPr lang="en-GB" sz="1000" b="0" u="none" dirty="0"/>
              <a:t>new focus on nipping crime in the bud – stopping children at risk from getting involved in crime and preventing early criminal behaviour from escalating into persistent or more serious offending. </a:t>
            </a:r>
          </a:p>
          <a:p>
            <a:r>
              <a:rPr lang="en-GB" sz="1000" b="0" u="sng" dirty="0"/>
              <a:t>Faster, More Efficient Procedure: </a:t>
            </a:r>
            <a:r>
              <a:rPr lang="en-GB" sz="1000" b="0" u="none" dirty="0"/>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dirty="0"/>
              <a:t>Partnership:</a:t>
            </a:r>
            <a:r>
              <a:rPr lang="en-GB" sz="1000" b="0" u="none" dirty="0"/>
              <a:t> sets out how they see clear national leadership is necessary to improve the performance of the youth justice system and sets out plans for the Youth Justice Board and Youth Offending Teams.</a:t>
            </a:r>
          </a:p>
          <a:p>
            <a:r>
              <a:rPr lang="en-GB" sz="1000" b="0" u="sng" dirty="0"/>
              <a:t>Further Reforms:</a:t>
            </a:r>
            <a:r>
              <a:rPr lang="en-GB" sz="1000" b="0" u="none" dirty="0"/>
              <a:t> sets out proposals for further reforms of the youth court – to provide a faster, more open system with a less adversarial approach.</a:t>
            </a:r>
            <a:endParaRPr lang="en-GB" sz="1000" u="sng" dirty="0"/>
          </a:p>
        </p:txBody>
      </p:sp>
      <p:sp>
        <p:nvSpPr>
          <p:cNvPr id="4" name="Slide Number Placeholder 3"/>
          <p:cNvSpPr>
            <a:spLocks noGrp="1"/>
          </p:cNvSpPr>
          <p:nvPr>
            <p:ph type="sldNum" sz="quarter" idx="5"/>
          </p:nvPr>
        </p:nvSpPr>
        <p:spPr/>
        <p:txBody>
          <a:bodyPr/>
          <a:lstStyle/>
          <a:p>
            <a:fld id="{BEC3CEFC-D625-314A-8377-AD19DD55B618}" type="slidenum">
              <a:rPr lang="en-GB" smtClean="0"/>
              <a:t>14</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https://www.sentencingcouncil.org.uk/sentencing-and-the-council/types-of-sentence/types-of-sentences-for-young-people/</a:t>
            </a:r>
            <a:endParaRPr lang="en-US"/>
          </a:p>
        </p:txBody>
      </p:sp>
      <p:sp>
        <p:nvSpPr>
          <p:cNvPr id="4" name="Slide Number Placeholder 3"/>
          <p:cNvSpPr>
            <a:spLocks noGrp="1"/>
          </p:cNvSpPr>
          <p:nvPr>
            <p:ph type="sldNum" sz="quarter" idx="5"/>
          </p:nvPr>
        </p:nvSpPr>
        <p:spPr/>
        <p:txBody>
          <a:bodyPr/>
          <a:lstStyle/>
          <a:p>
            <a:fld id="{67975341-BC85-44C7-808E-CD1B2916A05A}" type="slidenum">
              <a:rPr lang="en-GB" smtClean="0"/>
              <a:t>16</a:t>
            </a:fld>
            <a:endParaRPr lang="en-GB"/>
          </a:p>
        </p:txBody>
      </p:sp>
    </p:spTree>
    <p:extLst>
      <p:ext uri="{BB962C8B-B14F-4D97-AF65-F5344CB8AC3E}">
        <p14:creationId xmlns:p14="http://schemas.microsoft.com/office/powerpoint/2010/main" val="1683565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April 2022 to March 2023</a:t>
            </a:r>
          </a:p>
          <a:p>
            <a:endParaRPr lang="en-GB" dirty="0"/>
          </a:p>
          <a:p>
            <a:r>
              <a:rPr lang="en-GB" dirty="0"/>
              <a:t>https://assets.publishing.service.gov.uk/media/65b135d1f2718c0014fb1cab/Youth_Justice_Statistics_2022_to_2023_infographic.pdf</a:t>
            </a:r>
          </a:p>
        </p:txBody>
      </p:sp>
      <p:sp>
        <p:nvSpPr>
          <p:cNvPr id="4" name="Slide Number Placeholder 3"/>
          <p:cNvSpPr>
            <a:spLocks noGrp="1"/>
          </p:cNvSpPr>
          <p:nvPr>
            <p:ph type="sldNum" sz="quarter" idx="5"/>
          </p:nvPr>
        </p:nvSpPr>
        <p:spPr/>
        <p:txBody>
          <a:bodyPr/>
          <a:lstStyle/>
          <a:p>
            <a:fld id="{8F1F90B3-77FD-483C-AFC6-E18738AC8159}" type="slidenum">
              <a:rPr lang="en-GB" smtClean="0"/>
              <a:t>17</a:t>
            </a:fld>
            <a:endParaRPr lang="en-GB"/>
          </a:p>
        </p:txBody>
      </p:sp>
    </p:spTree>
    <p:extLst>
      <p:ext uri="{BB962C8B-B14F-4D97-AF65-F5344CB8AC3E}">
        <p14:creationId xmlns:p14="http://schemas.microsoft.com/office/powerpoint/2010/main" val="733210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https://assets.publishing.service.gov.uk/media/65b391a60c75e30012d800fa/Youth_Justice_Statistics_2022-23.pdf</a:t>
            </a:r>
          </a:p>
        </p:txBody>
      </p:sp>
      <p:sp>
        <p:nvSpPr>
          <p:cNvPr id="4" name="Slide Number Placeholder 3"/>
          <p:cNvSpPr>
            <a:spLocks noGrp="1"/>
          </p:cNvSpPr>
          <p:nvPr>
            <p:ph type="sldNum" sz="quarter" idx="5"/>
          </p:nvPr>
        </p:nvSpPr>
        <p:spPr/>
        <p:txBody>
          <a:bodyPr/>
          <a:lstStyle/>
          <a:p>
            <a:fld id="{8F1F90B3-77FD-483C-AFC6-E18738AC8159}" type="slidenum">
              <a:rPr lang="en-GB" smtClean="0"/>
              <a:t>18</a:t>
            </a:fld>
            <a:endParaRPr lang="en-GB"/>
          </a:p>
        </p:txBody>
      </p:sp>
    </p:spTree>
    <p:extLst>
      <p:ext uri="{BB962C8B-B14F-4D97-AF65-F5344CB8AC3E}">
        <p14:creationId xmlns:p14="http://schemas.microsoft.com/office/powerpoint/2010/main" val="276966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https://www.nidirect.gov.uk/articles/preventing-involvement-crime</a:t>
            </a:r>
          </a:p>
          <a:p>
            <a:endParaRPr lang="en-GB">
              <a:cs typeface="Calibri" panose="020F0502020204030204"/>
            </a:endParaRPr>
          </a:p>
          <a:p>
            <a:pPr marL="171450" indent="-171450">
              <a:lnSpc>
                <a:spcPct val="90000"/>
              </a:lnSpc>
              <a:spcBef>
                <a:spcPts val="750"/>
              </a:spcBef>
              <a:buFont typeface="Arial"/>
              <a:buChar char="•"/>
            </a:pPr>
            <a:r>
              <a:rPr lang="en-GB"/>
              <a:t>Parents are usually the most important people in their children’s lives. Their views and behaviours can have a good or bad influence on their children’s behaviour including offending behaviour.</a:t>
            </a:r>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10"/>
          </p:nvPr>
        </p:nvSpPr>
        <p:spPr/>
        <p:txBody>
          <a:bodyPr/>
          <a:lstStyle/>
          <a:p>
            <a:fld id="{11D8EE51-4CB5-48B3-A266-27693FA935E2}" type="slidenum">
              <a:rPr lang="en-GB" smtClean="0"/>
              <a:t>20</a:t>
            </a:fld>
            <a:endParaRPr lang="en-GB"/>
          </a:p>
        </p:txBody>
      </p:sp>
    </p:spTree>
    <p:extLst>
      <p:ext uri="{BB962C8B-B14F-4D97-AF65-F5344CB8AC3E}">
        <p14:creationId xmlns:p14="http://schemas.microsoft.com/office/powerpoint/2010/main" val="754681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https://www.msd.govt.nz/about-msd-and-our-work/publications-resources/journals-and-magazines/social-policy-journal/spj37/37-the-relationship-between-school-and-youth-offending.html</a:t>
            </a:r>
          </a:p>
        </p:txBody>
      </p:sp>
      <p:sp>
        <p:nvSpPr>
          <p:cNvPr id="4" name="Slide Number Placeholder 3"/>
          <p:cNvSpPr>
            <a:spLocks noGrp="1"/>
          </p:cNvSpPr>
          <p:nvPr>
            <p:ph type="sldNum" sz="quarter" idx="5"/>
          </p:nvPr>
        </p:nvSpPr>
        <p:spPr/>
        <p:txBody>
          <a:bodyPr/>
          <a:lstStyle/>
          <a:p>
            <a:fld id="{8F1F90B3-77FD-483C-AFC6-E18738AC8159}" type="slidenum">
              <a:rPr lang="en-GB" smtClean="0"/>
              <a:t>21</a:t>
            </a:fld>
            <a:endParaRPr lang="en-GB"/>
          </a:p>
        </p:txBody>
      </p:sp>
    </p:spTree>
    <p:extLst>
      <p:ext uri="{BB962C8B-B14F-4D97-AF65-F5344CB8AC3E}">
        <p14:creationId xmlns:p14="http://schemas.microsoft.com/office/powerpoint/2010/main" val="38344720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12</a:t>
            </a:r>
            <a:r>
              <a:rPr lang="en-GB" baseline="30000"/>
              <a:t>th</a:t>
            </a:r>
            <a:r>
              <a:rPr lang="en-GB"/>
              <a:t> February 1993</a:t>
            </a:r>
          </a:p>
          <a:p>
            <a:pPr>
              <a:lnSpc>
                <a:spcPct val="90000"/>
              </a:lnSpc>
              <a:spcBef>
                <a:spcPts val="750"/>
              </a:spcBef>
            </a:pPr>
            <a:r>
              <a:rPr lang="en-GB"/>
              <a:t>Both had similarities in backgrounds:</a:t>
            </a:r>
            <a:endParaRPr lang="en-US"/>
          </a:p>
          <a:p>
            <a:pPr>
              <a:lnSpc>
                <a:spcPct val="90000"/>
              </a:lnSpc>
              <a:spcBef>
                <a:spcPts val="750"/>
              </a:spcBef>
            </a:pPr>
            <a:r>
              <a:rPr lang="en-GB"/>
              <a:t>Parents had separated</a:t>
            </a:r>
            <a:endParaRPr lang="en-US"/>
          </a:p>
          <a:p>
            <a:pPr>
              <a:lnSpc>
                <a:spcPct val="90000"/>
              </a:lnSpc>
              <a:spcBef>
                <a:spcPts val="750"/>
              </a:spcBef>
            </a:pPr>
            <a:r>
              <a:rPr lang="en-GB"/>
              <a:t>Poor school attendance, learning and behaviour issues at school. </a:t>
            </a:r>
            <a:endParaRPr lang="en-US"/>
          </a:p>
          <a:p>
            <a:pPr>
              <a:lnSpc>
                <a:spcPct val="90000"/>
              </a:lnSpc>
              <a:spcBef>
                <a:spcPts val="750"/>
              </a:spcBef>
            </a:pPr>
            <a:r>
              <a:rPr lang="en-GB"/>
              <a:t>Shoplifting quite often</a:t>
            </a:r>
            <a:endParaRPr lang="en-US"/>
          </a:p>
          <a:p>
            <a:pPr>
              <a:lnSpc>
                <a:spcPct val="90000"/>
              </a:lnSpc>
              <a:spcBef>
                <a:spcPts val="750"/>
              </a:spcBef>
            </a:pPr>
            <a:r>
              <a:rPr lang="en-GB"/>
              <a:t>History of violence</a:t>
            </a:r>
            <a:endParaRPr lang="en-US"/>
          </a:p>
          <a:p>
            <a:pPr>
              <a:lnSpc>
                <a:spcPct val="90000"/>
              </a:lnSpc>
              <a:spcBef>
                <a:spcPts val="750"/>
              </a:spcBef>
            </a:pPr>
            <a:r>
              <a:rPr lang="en-GB"/>
              <a:t>Picture of a empty, broken young life?</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23</a:t>
            </a:fld>
            <a:endParaRPr lang="en-GB"/>
          </a:p>
        </p:txBody>
      </p:sp>
    </p:spTree>
    <p:extLst>
      <p:ext uri="{BB962C8B-B14F-4D97-AF65-F5344CB8AC3E}">
        <p14:creationId xmlns:p14="http://schemas.microsoft.com/office/powerpoint/2010/main" val="4286817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https://www.independent.co.uk/news/bulger-ruling-after-six-years-psychiatrists-have-little-more-insight-into-the-killers-motives-1132868.html</a:t>
            </a:r>
          </a:p>
          <a:p>
            <a:endParaRPr lang="en-GB"/>
          </a:p>
          <a:p>
            <a:r>
              <a:rPr lang="en-GB"/>
              <a:t>https://inews.co.uk/news/uk/james-bulger-killers-jon-venables-robert-thompson-murder-now-494467</a:t>
            </a:r>
          </a:p>
        </p:txBody>
      </p:sp>
      <p:sp>
        <p:nvSpPr>
          <p:cNvPr id="4" name="Slide Number Placeholder 3"/>
          <p:cNvSpPr>
            <a:spLocks noGrp="1"/>
          </p:cNvSpPr>
          <p:nvPr>
            <p:ph type="sldNum" sz="quarter" idx="5"/>
          </p:nvPr>
        </p:nvSpPr>
        <p:spPr/>
        <p:txBody>
          <a:bodyPr/>
          <a:lstStyle/>
          <a:p>
            <a:fld id="{8F1F90B3-77FD-483C-AFC6-E18738AC8159}" type="slidenum">
              <a:rPr lang="en-GB" smtClean="0"/>
              <a:t>27</a:t>
            </a:fld>
            <a:endParaRPr lang="en-GB"/>
          </a:p>
        </p:txBody>
      </p:sp>
    </p:spTree>
    <p:extLst>
      <p:ext uri="{BB962C8B-B14F-4D97-AF65-F5344CB8AC3E}">
        <p14:creationId xmlns:p14="http://schemas.microsoft.com/office/powerpoint/2010/main" val="578528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15 October 1994</a:t>
            </a:r>
          </a:p>
          <a:p>
            <a:r>
              <a:rPr lang="en-GB" err="1"/>
              <a:t>Siljie</a:t>
            </a:r>
            <a:r>
              <a:rPr lang="en-GB"/>
              <a:t> &amp; two six-year-old boys, were playing on a football field </a:t>
            </a:r>
          </a:p>
          <a:p>
            <a:r>
              <a:rPr lang="en-GB"/>
              <a:t>Their parents were neighbours but didn’t know each other but children had played together before.</a:t>
            </a:r>
          </a:p>
          <a:p>
            <a:r>
              <a:rPr lang="en-GB"/>
              <a:t>Something happened that trigged a reaction </a:t>
            </a:r>
          </a:p>
          <a:p>
            <a:r>
              <a:rPr lang="en-GB"/>
              <a:t>The boys turned onto the girl punching, kicking and beating her with stones.</a:t>
            </a:r>
          </a:p>
          <a:p>
            <a:r>
              <a:rPr lang="en-GB"/>
              <a:t>They stripped her and ran away, leaving her to die in the snow.</a:t>
            </a:r>
          </a:p>
          <a:p>
            <a:endParaRPr lang="en-GB"/>
          </a:p>
        </p:txBody>
      </p:sp>
      <p:sp>
        <p:nvSpPr>
          <p:cNvPr id="4" name="Slide Number Placeholder 3"/>
          <p:cNvSpPr>
            <a:spLocks noGrp="1"/>
          </p:cNvSpPr>
          <p:nvPr>
            <p:ph type="sldNum" sz="quarter" idx="5"/>
          </p:nvPr>
        </p:nvSpPr>
        <p:spPr/>
        <p:txBody>
          <a:bodyPr/>
          <a:lstStyle/>
          <a:p>
            <a:fld id="{8F1F90B3-77FD-483C-AFC6-E18738AC8159}" type="slidenum">
              <a:rPr lang="en-GB" smtClean="0"/>
              <a:t>28</a:t>
            </a:fld>
            <a:endParaRPr lang="en-GB"/>
          </a:p>
        </p:txBody>
      </p:sp>
    </p:spTree>
    <p:extLst>
      <p:ext uri="{BB962C8B-B14F-4D97-AF65-F5344CB8AC3E}">
        <p14:creationId xmlns:p14="http://schemas.microsoft.com/office/powerpoint/2010/main" val="4257254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https://www.theguardian.com/theguardian/2010/mar/20/norway-town-forgave-child-killers</a:t>
            </a:r>
          </a:p>
        </p:txBody>
      </p:sp>
      <p:sp>
        <p:nvSpPr>
          <p:cNvPr id="4" name="Slide Number Placeholder 3"/>
          <p:cNvSpPr>
            <a:spLocks noGrp="1"/>
          </p:cNvSpPr>
          <p:nvPr>
            <p:ph type="sldNum" sz="quarter" idx="5"/>
          </p:nvPr>
        </p:nvSpPr>
        <p:spPr/>
        <p:txBody>
          <a:bodyPr/>
          <a:lstStyle/>
          <a:p>
            <a:fld id="{8F1F90B3-77FD-483C-AFC6-E18738AC8159}" type="slidenum">
              <a:rPr lang="en-GB" smtClean="0"/>
              <a:t>30</a:t>
            </a:fld>
            <a:endParaRPr lang="en-GB"/>
          </a:p>
        </p:txBody>
      </p:sp>
    </p:spTree>
    <p:extLst>
      <p:ext uri="{BB962C8B-B14F-4D97-AF65-F5344CB8AC3E}">
        <p14:creationId xmlns:p14="http://schemas.microsoft.com/office/powerpoint/2010/main" val="2304113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areas of London were affected by widespread looting, arson and violence. </a:t>
            </a:r>
          </a:p>
          <a:p>
            <a:r>
              <a:rPr lang="en-GB"/>
              <a:t>outbreaks in Battersea, Brixton, Bromley, Camden, Croydon, Ealing, East Ham, Hackney, Harrow, Lewisham, Peckham, Stratford, Tower Hamlets, Waltham Forest, Wandsworth, Woolwich, and Wood Green</a:t>
            </a:r>
          </a:p>
        </p:txBody>
      </p:sp>
      <p:sp>
        <p:nvSpPr>
          <p:cNvPr id="4" name="Slide Number Placeholder 3"/>
          <p:cNvSpPr>
            <a:spLocks noGrp="1"/>
          </p:cNvSpPr>
          <p:nvPr>
            <p:ph type="sldNum" sz="quarter" idx="5"/>
          </p:nvPr>
        </p:nvSpPr>
        <p:spPr/>
        <p:txBody>
          <a:bodyPr/>
          <a:lstStyle/>
          <a:p>
            <a:fld id="{8F1F90B3-77FD-483C-AFC6-E18738AC8159}" type="slidenum">
              <a:rPr lang="en-GB" smtClean="0"/>
              <a:t>31</a:t>
            </a:fld>
            <a:endParaRPr lang="en-GB"/>
          </a:p>
        </p:txBody>
      </p:sp>
    </p:spTree>
    <p:extLst>
      <p:ext uri="{BB962C8B-B14F-4D97-AF65-F5344CB8AC3E}">
        <p14:creationId xmlns:p14="http://schemas.microsoft.com/office/powerpoint/2010/main" val="41200784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Riots after the death of Mark Duggan.</a:t>
            </a:r>
          </a:p>
          <a:p>
            <a:r>
              <a:rPr lang="en-GB" baseline="0"/>
              <a:t>Happened in Hackney, Brixton, Tottenham </a:t>
            </a:r>
          </a:p>
          <a:p>
            <a:r>
              <a:rPr lang="en-GB" sz="1200" b="0" i="0" kern="1200">
                <a:solidFill>
                  <a:schemeClr val="tx1"/>
                </a:solidFill>
                <a:effectLst/>
                <a:latin typeface="+mn-lt"/>
                <a:ea typeface="+mn-ea"/>
                <a:cs typeface="+mn-cs"/>
              </a:rPr>
              <a:t>David Cameron Oldbury speech (New Statesman, 15.12.11)</a:t>
            </a:r>
          </a:p>
          <a:p>
            <a:r>
              <a:rPr lang="en-GB"/>
              <a:t>Daily Telegraph (20.07.12) Louise Casey</a:t>
            </a:r>
          </a:p>
        </p:txBody>
      </p:sp>
      <p:sp>
        <p:nvSpPr>
          <p:cNvPr id="4" name="Slide Number Placeholder 3"/>
          <p:cNvSpPr>
            <a:spLocks noGrp="1"/>
          </p:cNvSpPr>
          <p:nvPr>
            <p:ph type="sldNum" sz="quarter" idx="10"/>
          </p:nvPr>
        </p:nvSpPr>
        <p:spPr/>
        <p:txBody>
          <a:bodyPr/>
          <a:lstStyle/>
          <a:p>
            <a:fld id="{C1682172-F4CF-4A57-BD3F-31D3A4965C33}" type="slidenum">
              <a:rPr lang="en-GB" smtClean="0"/>
              <a:t>32</a:t>
            </a:fld>
            <a:endParaRPr lang="en-GB"/>
          </a:p>
        </p:txBody>
      </p:sp>
    </p:spTree>
    <p:extLst>
      <p:ext uri="{BB962C8B-B14F-4D97-AF65-F5344CB8AC3E}">
        <p14:creationId xmlns:p14="http://schemas.microsoft.com/office/powerpoint/2010/main" val="3102442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£3733.00 per family</a:t>
            </a:r>
          </a:p>
        </p:txBody>
      </p:sp>
      <p:sp>
        <p:nvSpPr>
          <p:cNvPr id="4" name="Slide Number Placeholder 3"/>
          <p:cNvSpPr>
            <a:spLocks noGrp="1"/>
          </p:cNvSpPr>
          <p:nvPr>
            <p:ph type="sldNum" sz="quarter" idx="10"/>
          </p:nvPr>
        </p:nvSpPr>
        <p:spPr/>
        <p:txBody>
          <a:bodyPr/>
          <a:lstStyle/>
          <a:p>
            <a:fld id="{C1682172-F4CF-4A57-BD3F-31D3A4965C33}" type="slidenum">
              <a:rPr lang="en-GB" smtClean="0"/>
              <a:t>33</a:t>
            </a:fld>
            <a:endParaRPr lang="en-GB"/>
          </a:p>
        </p:txBody>
      </p:sp>
    </p:spTree>
    <p:extLst>
      <p:ext uri="{BB962C8B-B14F-4D97-AF65-F5344CB8AC3E}">
        <p14:creationId xmlns:p14="http://schemas.microsoft.com/office/powerpoint/2010/main" val="31966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Daily Mail (10.06.12) Pickles</a:t>
            </a:r>
          </a:p>
          <a:p>
            <a:r>
              <a:rPr lang="en-GB"/>
              <a:t> </a:t>
            </a:r>
          </a:p>
        </p:txBody>
      </p:sp>
      <p:sp>
        <p:nvSpPr>
          <p:cNvPr id="4" name="Slide Number Placeholder 3"/>
          <p:cNvSpPr>
            <a:spLocks noGrp="1"/>
          </p:cNvSpPr>
          <p:nvPr>
            <p:ph type="sldNum" sz="quarter" idx="10"/>
          </p:nvPr>
        </p:nvSpPr>
        <p:spPr/>
        <p:txBody>
          <a:bodyPr/>
          <a:lstStyle/>
          <a:p>
            <a:fld id="{C1682172-F4CF-4A57-BD3F-31D3A4965C33}" type="slidenum">
              <a:rPr lang="en-GB" smtClean="0"/>
              <a:t>34</a:t>
            </a:fld>
            <a:endParaRPr lang="en-GB"/>
          </a:p>
        </p:txBody>
      </p:sp>
    </p:spTree>
    <p:extLst>
      <p:ext uri="{BB962C8B-B14F-4D97-AF65-F5344CB8AC3E}">
        <p14:creationId xmlns:p14="http://schemas.microsoft.com/office/powerpoint/2010/main" val="38627149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9% of those in the program were lone parent families. Underage pregnancy was statistically insignificant, with the under-18 conception rate at 2%. 90% of adults had not been convicted of a criminal offence and 93% of adults had no record of anti-social behaviour. Among children, 88% of children had no record of anti-social behaviour. 3% of adults were recorded as treated for alcohol dependency and a further 3% of adults for drug dependency. The families were reported to suffer from high levels of health problems and disabilities. 46% had an adult or adults suffering a mental health problem; 33% of children had mental health problems. 32% of adults and 20% of children had a long-standing physical illness or disability; 39% had a child or children with SEN statements; 46% had a child with school problems; 15% had a child with a temporary exclusion. The families were also poor and in social housing: 74% of households were workless; 83% received out of work benefits; 27% were in rent arrears; 21% were at risk of eviction.</a:t>
            </a:r>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36</a:t>
            </a:fld>
            <a:endParaRPr lang="en-GB"/>
          </a:p>
        </p:txBody>
      </p:sp>
    </p:spTree>
    <p:extLst>
      <p:ext uri="{BB962C8B-B14F-4D97-AF65-F5344CB8AC3E}">
        <p14:creationId xmlns:p14="http://schemas.microsoft.com/office/powerpoint/2010/main" val="23748153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https://www.gov.uk/government/publications/preventing-offending-and-re-offending-by-children/collaborative-approaches-to-preventing-offending-and-re-offending-by-children-capricorn-summary</a:t>
            </a:r>
            <a:endParaRPr lang="en-US"/>
          </a:p>
          <a:p>
            <a:endParaRPr lang="en-GB"/>
          </a:p>
          <a:p>
            <a:r>
              <a:rPr lang="en-GB">
                <a:hlinkClick r:id="rId3"/>
              </a:rPr>
              <a:t>https://assets.publishing.service.gov.uk/government/uploads/system/uploads/attachment_data/file/828228/CAPRICORN_resource.pdf</a:t>
            </a:r>
            <a:endParaRPr lang="en-GB">
              <a:cs typeface="Calibri"/>
            </a:endParaRPr>
          </a:p>
          <a:p>
            <a:endParaRPr lang="en-GB">
              <a:cs typeface="Calibri"/>
            </a:endParaRPr>
          </a:p>
          <a:p>
            <a:endParaRPr lang="en-GB"/>
          </a:p>
          <a:p>
            <a:r>
              <a:rPr lang="en-GB">
                <a:hlinkClick r:id="rId4"/>
              </a:rPr>
              <a:t>https://www.gov.uk/government/publications/preventing-offending-and-re-offending-by-children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39</a:t>
            </a:fld>
            <a:endParaRPr lang="en-GB"/>
          </a:p>
        </p:txBody>
      </p:sp>
    </p:spTree>
    <p:extLst>
      <p:ext uri="{BB962C8B-B14F-4D97-AF65-F5344CB8AC3E}">
        <p14:creationId xmlns:p14="http://schemas.microsoft.com/office/powerpoint/2010/main" val="2951773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https://www.gov.uk/government/publications/preventing-offending-and-re-offending-by-children</a:t>
            </a:r>
            <a:endParaRPr lang="en-US"/>
          </a:p>
          <a:p>
            <a:endParaRPr lang="en-US">
              <a:ea typeface="Calibri"/>
              <a:cs typeface="Calibri"/>
            </a:endParaRPr>
          </a:p>
          <a:p>
            <a:endParaRPr lang="en-US">
              <a:ea typeface="Calibri"/>
              <a:cs typeface="Calibri"/>
            </a:endParaRPr>
          </a:p>
          <a:p>
            <a:r>
              <a:rPr lang="en-GB">
                <a:hlinkClick r:id="rId4"/>
              </a:rPr>
              <a:t>https://assets.publishing.service.gov.uk/government/uploads/system/uploads/attachment_data/file/828228/CAPRICORN_resource.pdf</a:t>
            </a:r>
            <a:endParaRPr lang="en-GB"/>
          </a:p>
          <a:p>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40</a:t>
            </a:fld>
            <a:endParaRPr lang="en-GB"/>
          </a:p>
        </p:txBody>
      </p:sp>
    </p:spTree>
    <p:extLst>
      <p:ext uri="{BB962C8B-B14F-4D97-AF65-F5344CB8AC3E}">
        <p14:creationId xmlns:p14="http://schemas.microsoft.com/office/powerpoint/2010/main" val="30734511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750"/>
              </a:spcBef>
              <a:buFont typeface="Arial"/>
              <a:buChar char="•"/>
            </a:pPr>
            <a:r>
              <a:rPr lang="en-GB"/>
              <a:t>Some older children have been neglected by their parents over many years.</a:t>
            </a:r>
            <a:endParaRPr lang="en-US"/>
          </a:p>
          <a:p>
            <a:pPr marL="285750" indent="-285750">
              <a:lnSpc>
                <a:spcPct val="90000"/>
              </a:lnSpc>
              <a:spcBef>
                <a:spcPts val="750"/>
              </a:spcBef>
              <a:buFont typeface="Arial"/>
              <a:buChar char="•"/>
            </a:pPr>
            <a:r>
              <a:rPr lang="en-GB"/>
              <a:t>Troubled children / teenagers can seem 'resilient' and appear to be making 'lifestyle choices' when they are in fact finding unsafe ways of coping, like getting involved in gangs or misusing drugs and alcohol.</a:t>
            </a:r>
            <a:endParaRPr lang="en-US"/>
          </a:p>
          <a:p>
            <a:pPr marL="285750" indent="-285750">
              <a:lnSpc>
                <a:spcPct val="90000"/>
              </a:lnSpc>
              <a:spcBef>
                <a:spcPts val="750"/>
              </a:spcBef>
              <a:buFont typeface="Arial"/>
              <a:buChar char="•"/>
            </a:pPr>
            <a:r>
              <a:rPr lang="en-GB"/>
              <a:t>‘These children are incredibly vulnerable’.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42</a:t>
            </a:fld>
            <a:endParaRPr lang="en-GB"/>
          </a:p>
        </p:txBody>
      </p:sp>
    </p:spTree>
    <p:extLst>
      <p:ext uri="{BB962C8B-B14F-4D97-AF65-F5344CB8AC3E}">
        <p14:creationId xmlns:p14="http://schemas.microsoft.com/office/powerpoint/2010/main" val="14438864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Continuum need of support</a:t>
            </a:r>
          </a:p>
        </p:txBody>
      </p:sp>
      <p:sp>
        <p:nvSpPr>
          <p:cNvPr id="4" name="Slide Number Placeholder 3"/>
          <p:cNvSpPr>
            <a:spLocks noGrp="1"/>
          </p:cNvSpPr>
          <p:nvPr>
            <p:ph type="sldNum" sz="quarter" idx="5"/>
          </p:nvPr>
        </p:nvSpPr>
        <p:spPr/>
        <p:txBody>
          <a:bodyPr/>
          <a:lstStyle/>
          <a:p>
            <a:fld id="{8F1F90B3-77FD-483C-AFC6-E18738AC8159}" type="slidenum">
              <a:rPr lang="en-GB" smtClean="0"/>
              <a:t>43</a:t>
            </a:fld>
            <a:endParaRPr lang="en-GB"/>
          </a:p>
        </p:txBody>
      </p:sp>
    </p:spTree>
    <p:extLst>
      <p:ext uri="{BB962C8B-B14F-4D97-AF65-F5344CB8AC3E}">
        <p14:creationId xmlns:p14="http://schemas.microsoft.com/office/powerpoint/2010/main" val="6362026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Environment – where</a:t>
            </a:r>
            <a:r>
              <a:rPr lang="en-GB" baseline="0"/>
              <a:t> they live/come from maybe a hard area, no one works all receiving benefits.</a:t>
            </a:r>
          </a:p>
          <a:p>
            <a:r>
              <a:rPr lang="en-GB" baseline="0"/>
              <a:t>History – with Social services, police, YOT hate the fact they get involved in issues, will not conform to society’s rules </a:t>
            </a:r>
          </a:p>
          <a:p>
            <a:r>
              <a:rPr lang="en-GB" baseline="0"/>
              <a:t>Happy being known as a certain person/family. Happy to take drugs and not work etc.</a:t>
            </a:r>
          </a:p>
          <a:p>
            <a:r>
              <a:rPr lang="en-GB" baseline="0"/>
              <a:t>Don’t want to change as it means a change of life style or maybe to hard to change i.e. drink/drug problems</a:t>
            </a:r>
          </a:p>
          <a:p>
            <a:r>
              <a:rPr lang="en-GB" baseline="0"/>
              <a:t>Have to go to work and no benefits. Why do that?</a:t>
            </a:r>
          </a:p>
          <a:p>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44</a:t>
            </a:fld>
            <a:endParaRPr lang="en-GB"/>
          </a:p>
        </p:txBody>
      </p:sp>
    </p:spTree>
    <p:extLst>
      <p:ext uri="{BB962C8B-B14F-4D97-AF65-F5344CB8AC3E}">
        <p14:creationId xmlns:p14="http://schemas.microsoft.com/office/powerpoint/2010/main" val="35741323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https://www.gov.uk/government/news/funding-boost-to-help-pupils-affected-by-domestic-abuse</a:t>
            </a:r>
            <a:endParaRPr lang="en-GB"/>
          </a:p>
          <a:p>
            <a:endParaRPr lang="en-GB">
              <a:ea typeface="Calibri"/>
              <a:cs typeface="Calibri"/>
            </a:endParaRPr>
          </a:p>
          <a:p>
            <a:r>
              <a:rPr lang="en-GB">
                <a:hlinkClick r:id="rId4"/>
              </a:rPr>
              <a:t>https://www.operationencompass.org/</a:t>
            </a:r>
            <a:endParaRPr lang="en-GB">
              <a:ea typeface="Calibri" panose="020F0502020204030204"/>
              <a:cs typeface="Calibri" panose="020F0502020204030204"/>
              <a:hlinkClick r:id="rId4"/>
            </a:endParaRPr>
          </a:p>
          <a:p>
            <a:endParaRPr lang="en-GB">
              <a:ea typeface="Calibri" panose="020F0502020204030204"/>
              <a:cs typeface="Calibri" panose="020F0502020204030204"/>
            </a:endParaRPr>
          </a:p>
          <a:p>
            <a:r>
              <a:rPr lang="en-GB"/>
              <a:t>https://www.operationencompass.org/why-was-operation-encompass-created</a:t>
            </a: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46</a:t>
            </a:fld>
            <a:endParaRPr lang="en-GB"/>
          </a:p>
        </p:txBody>
      </p:sp>
    </p:spTree>
    <p:extLst>
      <p:ext uri="{BB962C8B-B14F-4D97-AF65-F5344CB8AC3E}">
        <p14:creationId xmlns:p14="http://schemas.microsoft.com/office/powerpoint/2010/main" val="3407798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https://www.crimeandjustice.org.uk/publications/cjm/article/child-criminalisation-and-mistake-early-intervention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47</a:t>
            </a:fld>
            <a:endParaRPr lang="en-GB"/>
          </a:p>
        </p:txBody>
      </p:sp>
    </p:spTree>
    <p:extLst>
      <p:ext uri="{BB962C8B-B14F-4D97-AF65-F5344CB8AC3E}">
        <p14:creationId xmlns:p14="http://schemas.microsoft.com/office/powerpoint/2010/main" val="39152040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https://assets.publishing.service.gov.uk/government/uploads/system/uploads/attachment_data/file/189392/DCSF-00064-2010.pdf.pdf</a:t>
            </a:r>
          </a:p>
        </p:txBody>
      </p:sp>
      <p:sp>
        <p:nvSpPr>
          <p:cNvPr id="4" name="Slide Number Placeholder 3"/>
          <p:cNvSpPr>
            <a:spLocks noGrp="1"/>
          </p:cNvSpPr>
          <p:nvPr>
            <p:ph type="sldNum" sz="quarter" idx="5"/>
          </p:nvPr>
        </p:nvSpPr>
        <p:spPr/>
        <p:txBody>
          <a:bodyPr/>
          <a:lstStyle/>
          <a:p>
            <a:fld id="{8F1F90B3-77FD-483C-AFC6-E18738AC8159}" type="slidenum">
              <a:rPr lang="en-GB" smtClean="0"/>
              <a:t>50</a:t>
            </a:fld>
            <a:endParaRPr lang="en-GB"/>
          </a:p>
        </p:txBody>
      </p:sp>
    </p:spTree>
    <p:extLst>
      <p:ext uri="{BB962C8B-B14F-4D97-AF65-F5344CB8AC3E}">
        <p14:creationId xmlns:p14="http://schemas.microsoft.com/office/powerpoint/2010/main" val="5741533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hlinkClick r:id="rId3"/>
              </a:rPr>
              <a:t>https://youth.gov/feature-article/gang-prevention-overview-research-and-programs</a:t>
            </a:r>
            <a:endParaRPr lang="en-GB"/>
          </a:p>
          <a:p>
            <a:endParaRPr lang="en-GB"/>
          </a:p>
          <a:p>
            <a:r>
              <a:rPr lang="en-GB">
                <a:hlinkClick r:id="rId4"/>
              </a:rPr>
              <a:t>https://assets.publishing.service.gov.uk/government/uploads/system/uploads/attachment_data/file/97861/gang-violence-summary.pdf</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51</a:t>
            </a:fld>
            <a:endParaRPr lang="en-GB"/>
          </a:p>
        </p:txBody>
      </p:sp>
    </p:spTree>
    <p:extLst>
      <p:ext uri="{BB962C8B-B14F-4D97-AF65-F5344CB8AC3E}">
        <p14:creationId xmlns:p14="http://schemas.microsoft.com/office/powerpoint/2010/main" val="29142635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https://www.statista.com/statistics/864736/knife-crime-in-london/</a:t>
            </a:r>
          </a:p>
        </p:txBody>
      </p:sp>
      <p:sp>
        <p:nvSpPr>
          <p:cNvPr id="4" name="Slide Number Placeholder 3"/>
          <p:cNvSpPr>
            <a:spLocks noGrp="1"/>
          </p:cNvSpPr>
          <p:nvPr>
            <p:ph type="sldNum" sz="quarter" idx="10"/>
          </p:nvPr>
        </p:nvSpPr>
        <p:spPr/>
        <p:txBody>
          <a:bodyPr/>
          <a:lstStyle/>
          <a:p>
            <a:fld id="{DF5C2C3A-DD0D-B443-AC60-6FCA91A44C4D}" type="slidenum">
              <a:rPr lang="en-US" smtClean="0"/>
              <a:t>53</a:t>
            </a:fld>
            <a:endParaRPr lang="en-US"/>
          </a:p>
        </p:txBody>
      </p:sp>
    </p:spTree>
    <p:extLst>
      <p:ext uri="{BB962C8B-B14F-4D97-AF65-F5344CB8AC3E}">
        <p14:creationId xmlns:p14="http://schemas.microsoft.com/office/powerpoint/2010/main" val="35292529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https://www.statista.com/statistics/864736/knife-crime-in-london/</a:t>
            </a:r>
          </a:p>
        </p:txBody>
      </p:sp>
      <p:sp>
        <p:nvSpPr>
          <p:cNvPr id="4" name="Slide Number Placeholder 3"/>
          <p:cNvSpPr>
            <a:spLocks noGrp="1"/>
          </p:cNvSpPr>
          <p:nvPr>
            <p:ph type="sldNum" sz="quarter" idx="10"/>
          </p:nvPr>
        </p:nvSpPr>
        <p:spPr/>
        <p:txBody>
          <a:bodyPr/>
          <a:lstStyle/>
          <a:p>
            <a:fld id="{DF5C2C3A-DD0D-B443-AC60-6FCA91A44C4D}" type="slidenum">
              <a:rPr lang="en-US" smtClean="0"/>
              <a:t>54</a:t>
            </a:fld>
            <a:endParaRPr lang="en-US"/>
          </a:p>
        </p:txBody>
      </p:sp>
    </p:spTree>
    <p:extLst>
      <p:ext uri="{BB962C8B-B14F-4D97-AF65-F5344CB8AC3E}">
        <p14:creationId xmlns:p14="http://schemas.microsoft.com/office/powerpoint/2010/main" val="35292529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err="1"/>
              <a:t>read:https</a:t>
            </a:r>
            <a:r>
              <a:rPr lang="en-GB"/>
              <a:t>://www.telegraph.co.uk/women/womens-life/10857716/Britains-gangster-girls-The-dark-side-of-female-empowerment-The-rise-of-women-and-females-running-gangs.html</a:t>
            </a:r>
          </a:p>
        </p:txBody>
      </p:sp>
      <p:sp>
        <p:nvSpPr>
          <p:cNvPr id="4" name="Slide Number Placeholder 3"/>
          <p:cNvSpPr>
            <a:spLocks noGrp="1"/>
          </p:cNvSpPr>
          <p:nvPr>
            <p:ph type="sldNum" sz="quarter" idx="5"/>
          </p:nvPr>
        </p:nvSpPr>
        <p:spPr/>
        <p:txBody>
          <a:bodyPr/>
          <a:lstStyle/>
          <a:p>
            <a:fld id="{7E39CD75-A2FE-4FCC-AF30-CF432BA48166}" type="slidenum">
              <a:rPr lang="en-GB" smtClean="0"/>
              <a:t>55</a:t>
            </a:fld>
            <a:endParaRPr lang="en-GB"/>
          </a:p>
        </p:txBody>
      </p:sp>
    </p:spTree>
    <p:extLst>
      <p:ext uri="{BB962C8B-B14F-4D97-AF65-F5344CB8AC3E}">
        <p14:creationId xmlns:p14="http://schemas.microsoft.com/office/powerpoint/2010/main" val="33255265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t>https://www.theguardian.com/world/2019/feb/14/shamima-begum-friends-kadiza-sultana-amira-abase-joined-isis-syria</a:t>
            </a:r>
          </a:p>
        </p:txBody>
      </p:sp>
      <p:sp>
        <p:nvSpPr>
          <p:cNvPr id="4" name="Slide Number Placeholder 3"/>
          <p:cNvSpPr>
            <a:spLocks noGrp="1"/>
          </p:cNvSpPr>
          <p:nvPr>
            <p:ph type="sldNum" sz="quarter" idx="5"/>
          </p:nvPr>
        </p:nvSpPr>
        <p:spPr/>
        <p:txBody>
          <a:bodyPr/>
          <a:lstStyle/>
          <a:p>
            <a:fld id="{B9312D02-F734-422D-B04A-A8190E75BE3D}" type="slidenum">
              <a:rPr lang="en-GB" smtClean="0"/>
              <a:t>57</a:t>
            </a:fld>
            <a:endParaRPr lang="en-GB"/>
          </a:p>
        </p:txBody>
      </p:sp>
    </p:spTree>
    <p:extLst>
      <p:ext uri="{BB962C8B-B14F-4D97-AF65-F5344CB8AC3E}">
        <p14:creationId xmlns:p14="http://schemas.microsoft.com/office/powerpoint/2010/main" val="26605128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008C1-98E4-3A86-96B3-1990E90AED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10E2BA-BBBD-6954-70DB-A24A53A05B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D805AE-7E72-5AAB-2059-2FE1E8980C7D}"/>
              </a:ext>
            </a:extLst>
          </p:cNvPr>
          <p:cNvSpPr>
            <a:spLocks noGrp="1"/>
          </p:cNvSpPr>
          <p:nvPr>
            <p:ph type="body" idx="1"/>
          </p:nvPr>
        </p:nvSpPr>
        <p:spPr/>
        <p:txBody>
          <a:bodyPr/>
          <a:lstStyle/>
          <a:p>
            <a:r>
              <a:rPr lang="en-GB"/>
              <a:t>Some individuals and communities are more likely to experience repeat victimisation: </a:t>
            </a:r>
            <a:endParaRPr lang="en-US"/>
          </a:p>
          <a:p>
            <a:pPr marL="285750" indent="-285750">
              <a:buFont typeface="Arial,Sans-Serif"/>
              <a:buChar char="•"/>
            </a:pPr>
            <a:r>
              <a:rPr lang="en-GB"/>
              <a:t>Residential areas where a high proportion of older people live (including council owned properties and sheltered housing organisations) </a:t>
            </a:r>
            <a:endParaRPr lang="en-US"/>
          </a:p>
          <a:p>
            <a:pPr marL="285750" indent="-285750">
              <a:buFont typeface="Arial,Sans-Serif"/>
              <a:buChar char="•"/>
            </a:pPr>
            <a:r>
              <a:rPr lang="en-GB"/>
              <a:t>Areas where young people congregate, </a:t>
            </a:r>
            <a:r>
              <a:rPr lang="en-GB" err="1"/>
              <a:t>eg</a:t>
            </a:r>
            <a:r>
              <a:rPr lang="en-GB"/>
              <a:t> local parks  </a:t>
            </a:r>
            <a:endParaRPr lang="en-US"/>
          </a:p>
          <a:p>
            <a:pPr marL="285750" indent="-285750">
              <a:buFont typeface="Arial,Sans-Serif"/>
              <a:buChar char="•"/>
            </a:pPr>
            <a:r>
              <a:rPr lang="en-GB"/>
              <a:t>High density housing estates, either council or privately owned </a:t>
            </a:r>
            <a:endParaRPr lang="en-US"/>
          </a:p>
          <a:p>
            <a:pPr marL="285750" indent="-285750">
              <a:buFont typeface="Arial,Sans-Serif"/>
              <a:buChar char="•"/>
            </a:pPr>
            <a:r>
              <a:rPr lang="en-GB"/>
              <a:t>Industrial and/or business areas </a:t>
            </a:r>
            <a:endParaRPr lang="en-US"/>
          </a:p>
          <a:p>
            <a:pPr marL="285750" indent="-285750">
              <a:buFont typeface="Arial,Sans-Serif"/>
              <a:buChar char="•"/>
            </a:pPr>
            <a:r>
              <a:rPr lang="en-GB"/>
              <a:t>Areas with a collection of shops </a:t>
            </a:r>
            <a:r>
              <a:rPr lang="en-GB" err="1"/>
              <a:t>eg</a:t>
            </a:r>
            <a:r>
              <a:rPr lang="en-GB"/>
              <a:t> shopping centres </a:t>
            </a:r>
            <a:endParaRPr lang="en-US"/>
          </a:p>
          <a:p>
            <a:pPr marL="285750" indent="-285750">
              <a:buFont typeface="Arial,Sans-Serif"/>
              <a:buChar char="•"/>
            </a:pPr>
            <a:endParaRPr lang="en-GB"/>
          </a:p>
          <a:p>
            <a:r>
              <a:rPr lang="en-GB"/>
              <a:t>Certain types of criminal activity are more common in cases of repeat victimisation;  criminal damage/vandalism, burglary (both dwelling and commercial), theft (including theft of or from motor vehicles), assaults, domestic abuse, robbery, sexual offences and fraud. </a:t>
            </a:r>
            <a:endParaRPr lang="en-US"/>
          </a:p>
          <a:p>
            <a:r>
              <a:rPr lang="en-GB"/>
              <a:t>   </a:t>
            </a:r>
            <a:endParaRPr lang="en-US"/>
          </a:p>
          <a:p>
            <a:r>
              <a:rPr lang="en-GB"/>
              <a:t>Repeat Victimisation is often not reported to the police, or alternatively, the victim may report the crime but not give the full picture. A victim’s reasons for not reporting (or under-reporting) crimes may include that they may:</a:t>
            </a:r>
            <a:endParaRPr lang="en-US"/>
          </a:p>
          <a:p>
            <a:pPr marL="285750" indent="-285750">
              <a:buFont typeface="Arial,Sans-Serif"/>
              <a:buChar char="•"/>
            </a:pPr>
            <a:r>
              <a:rPr lang="en-GB"/>
              <a:t>be too embarrassed or afraid to tell anyone </a:t>
            </a:r>
            <a:endParaRPr lang="en-US"/>
          </a:p>
          <a:p>
            <a:pPr marL="285750" indent="-285750">
              <a:buFont typeface="Arial,Sans-Serif"/>
              <a:buChar char="•"/>
            </a:pPr>
            <a:r>
              <a:rPr lang="en-GB"/>
              <a:t>wish to maintain their privacy or deal with the matter themselves </a:t>
            </a:r>
            <a:endParaRPr lang="en-US"/>
          </a:p>
          <a:p>
            <a:pPr marL="285750" indent="-285750">
              <a:buFont typeface="Arial,Sans-Serif"/>
              <a:buChar char="•"/>
            </a:pPr>
            <a:r>
              <a:rPr lang="en-GB"/>
              <a:t>believe the police would not or could not do anything </a:t>
            </a:r>
            <a:endParaRPr lang="en-US"/>
          </a:p>
          <a:p>
            <a:pPr marL="285750" indent="-285750">
              <a:buFont typeface="Arial,Sans-Serif"/>
              <a:buChar char="•"/>
            </a:pPr>
            <a:r>
              <a:rPr lang="en-GB"/>
              <a:t>be desensitised or resigned to crime as ‘a common occurrence’ </a:t>
            </a:r>
            <a:endParaRPr lang="en-US"/>
          </a:p>
          <a:p>
            <a:pPr marL="285750" indent="-285750">
              <a:buFont typeface="Arial,Sans-Serif"/>
              <a:buChar char="•"/>
            </a:pPr>
            <a:r>
              <a:rPr lang="en-GB"/>
              <a:t>fear reprisal (e.g. in the case of sexual assault by a family member) </a:t>
            </a:r>
            <a:endParaRPr lang="en-US"/>
          </a:p>
          <a:p>
            <a:pPr marL="285750" indent="-285750">
              <a:buFont typeface="Arial,Sans-Serif"/>
              <a:buChar char="•"/>
            </a:pPr>
            <a:r>
              <a:rPr lang="en-GB"/>
              <a:t>dislike or fear the police </a:t>
            </a:r>
            <a:endParaRPr lang="en-US"/>
          </a:p>
          <a:p>
            <a:pPr marL="285750" indent="-285750">
              <a:buFont typeface="Arial,Sans-Serif"/>
              <a:buChar char="•"/>
            </a:pPr>
            <a:r>
              <a:rPr lang="en-GB"/>
              <a:t>be discouraged, following a negative previous experience of police or courts. </a:t>
            </a:r>
            <a:endParaRPr lang="en-US"/>
          </a:p>
          <a:p>
            <a:endParaRPr lang="en-GB"/>
          </a:p>
          <a:p>
            <a:endParaRPr lang="en-GB"/>
          </a:p>
          <a:p>
            <a:endParaRPr lang="en-US">
              <a:cs typeface="Calibri"/>
            </a:endParaRPr>
          </a:p>
        </p:txBody>
      </p:sp>
      <p:sp>
        <p:nvSpPr>
          <p:cNvPr id="4" name="Slide Number Placeholder 3">
            <a:extLst>
              <a:ext uri="{FF2B5EF4-FFF2-40B4-BE49-F238E27FC236}">
                <a16:creationId xmlns:a16="http://schemas.microsoft.com/office/drawing/2014/main" id="{88868E4C-471E-60F8-8D08-1E0AC404399A}"/>
              </a:ext>
            </a:extLst>
          </p:cNvPr>
          <p:cNvSpPr>
            <a:spLocks noGrp="1"/>
          </p:cNvSpPr>
          <p:nvPr>
            <p:ph type="sldNum" sz="quarter" idx="5"/>
          </p:nvPr>
        </p:nvSpPr>
        <p:spPr/>
        <p:txBody>
          <a:bodyPr/>
          <a:lstStyle/>
          <a:p>
            <a:fld id="{ADDDE0D5-A8D5-4FFA-BA8D-DFD6D4E04E2C}" type="slidenum">
              <a:rPr lang="en-GB"/>
              <a:t>61</a:t>
            </a:fld>
            <a:endParaRPr lang="en-GB"/>
          </a:p>
        </p:txBody>
      </p:sp>
    </p:spTree>
    <p:extLst>
      <p:ext uri="{BB962C8B-B14F-4D97-AF65-F5344CB8AC3E}">
        <p14:creationId xmlns:p14="http://schemas.microsoft.com/office/powerpoint/2010/main" val="12697633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33BF6-BA4C-5751-C69E-7A137BFB2D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E3DE66-DCE5-7088-A93E-60A308D018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4C94D2-B802-D2F1-D039-E3910BFDC371}"/>
              </a:ext>
            </a:extLst>
          </p:cNvPr>
          <p:cNvSpPr>
            <a:spLocks noGrp="1"/>
          </p:cNvSpPr>
          <p:nvPr>
            <p:ph type="body" idx="1"/>
          </p:nvPr>
        </p:nvSpPr>
        <p:spPr/>
        <p:txBody>
          <a:bodyPr/>
          <a:lstStyle/>
          <a:p>
            <a:r>
              <a:rPr lang="en-US">
                <a:ea typeface="Calibri"/>
                <a:cs typeface="Calibri"/>
              </a:rPr>
              <a:t>Fiona Pilkington</a:t>
            </a:r>
          </a:p>
          <a:p>
            <a:r>
              <a:rPr lang="en-US">
                <a:ea typeface="Calibri"/>
                <a:cs typeface="Calibri"/>
              </a:rPr>
              <a:t>Diana Lofthouse</a:t>
            </a:r>
          </a:p>
        </p:txBody>
      </p:sp>
      <p:sp>
        <p:nvSpPr>
          <p:cNvPr id="4" name="Slide Number Placeholder 3">
            <a:extLst>
              <a:ext uri="{FF2B5EF4-FFF2-40B4-BE49-F238E27FC236}">
                <a16:creationId xmlns:a16="http://schemas.microsoft.com/office/drawing/2014/main" id="{4D76BB20-F918-D74C-170E-51FD586FEA56}"/>
              </a:ext>
            </a:extLst>
          </p:cNvPr>
          <p:cNvSpPr>
            <a:spLocks noGrp="1"/>
          </p:cNvSpPr>
          <p:nvPr>
            <p:ph type="sldNum" sz="quarter" idx="5"/>
          </p:nvPr>
        </p:nvSpPr>
        <p:spPr/>
        <p:txBody>
          <a:bodyPr/>
          <a:lstStyle/>
          <a:p>
            <a:fld id="{ADDDE0D5-A8D5-4FFA-BA8D-DFD6D4E04E2C}" type="slidenum">
              <a:rPr lang="en-US"/>
              <a:t>63</a:t>
            </a:fld>
            <a:endParaRPr lang="en-US"/>
          </a:p>
        </p:txBody>
      </p:sp>
    </p:spTree>
    <p:extLst>
      <p:ext uri="{BB962C8B-B14F-4D97-AF65-F5344CB8AC3E}">
        <p14:creationId xmlns:p14="http://schemas.microsoft.com/office/powerpoint/2010/main" val="27799418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7FA04-9853-1C15-87C6-5927106A33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6EF0B5-795C-0C02-2D90-E32E5EFEAF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E13957-A75A-F087-6A8C-A0E69A4B4C6E}"/>
              </a:ext>
            </a:extLst>
          </p:cNvPr>
          <p:cNvSpPr>
            <a:spLocks noGrp="1"/>
          </p:cNvSpPr>
          <p:nvPr>
            <p:ph type="body" idx="1"/>
          </p:nvPr>
        </p:nvSpPr>
        <p:spPr/>
        <p:txBody>
          <a:bodyPr/>
          <a:lstStyle/>
          <a:p>
            <a:r>
              <a:rPr lang="en-GB" sz="1100" b="1">
                <a:latin typeface="Arial" panose="020B0604020202020204" pitchFamily="34" charset="0"/>
                <a:cs typeface="Arial" panose="020B0604020202020204" pitchFamily="34" charset="0"/>
              </a:rPr>
              <a:t>QTS – what impact will this have on victims, society and the local community?</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Every person who comes into contact with a member the Force will receive the highest standard of quality of service and professionalism. A Victim will tell you that their ultimate wish, apart from being a victim in the first place, is not to become a victim again.</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It is therefore important that our response is aimed at preventing further victimisation. </a:t>
            </a:r>
          </a:p>
          <a:p>
            <a:r>
              <a:rPr lang="en-GB" sz="1100">
                <a:latin typeface="Arial" panose="020B0604020202020204" pitchFamily="34" charset="0"/>
                <a:cs typeface="Arial" panose="020B0604020202020204" pitchFamily="34" charset="0"/>
              </a:rPr>
              <a:t>The reporting officer must view each and every crime for its potential to be repeated.  Those that fall into this wide category will follow the below escalation process. </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Consideration should be given at an early stage, by supervisors, of involving Neighbourhood policing Teams to provide reassurance and to complete enquiries, especially if  a response officer is the reporting officer and may have difficulty in providing the level of service required to address these issues</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Consideration to be given to utilising other Agencies to assist.. What other agencies are there in your area?</a:t>
            </a:r>
          </a:p>
          <a:p>
            <a:endParaRPr lang="en-GB"/>
          </a:p>
        </p:txBody>
      </p:sp>
      <p:sp>
        <p:nvSpPr>
          <p:cNvPr id="4" name="Slide Number Placeholder 3">
            <a:extLst>
              <a:ext uri="{FF2B5EF4-FFF2-40B4-BE49-F238E27FC236}">
                <a16:creationId xmlns:a16="http://schemas.microsoft.com/office/drawing/2014/main" id="{0291BE6C-FC80-4CD8-FF25-E1255E622963}"/>
              </a:ext>
            </a:extLst>
          </p:cNvPr>
          <p:cNvSpPr>
            <a:spLocks noGrp="1"/>
          </p:cNvSpPr>
          <p:nvPr>
            <p:ph type="sldNum" sz="quarter" idx="10"/>
          </p:nvPr>
        </p:nvSpPr>
        <p:spPr/>
        <p:txBody>
          <a:bodyPr/>
          <a:lstStyle/>
          <a:p>
            <a:fld id="{8EA19DD7-300D-4A0C-AFA8-CFBF03F13EAB}" type="slidenum">
              <a:rPr lang="en-GB" smtClean="0"/>
              <a:t>65</a:t>
            </a:fld>
            <a:endParaRPr lang="en-GB"/>
          </a:p>
        </p:txBody>
      </p:sp>
    </p:spTree>
    <p:extLst>
      <p:ext uri="{BB962C8B-B14F-4D97-AF65-F5344CB8AC3E}">
        <p14:creationId xmlns:p14="http://schemas.microsoft.com/office/powerpoint/2010/main" val="174831524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D99033-9D78-CD5B-8500-9FDDE5E5A2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18A6D1-F598-F65D-48BD-28D77428DF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F01A14-C62E-9194-58D2-0240A72AA06A}"/>
              </a:ext>
            </a:extLst>
          </p:cNvPr>
          <p:cNvSpPr>
            <a:spLocks noGrp="1"/>
          </p:cNvSpPr>
          <p:nvPr>
            <p:ph type="body" idx="1"/>
          </p:nvPr>
        </p:nvSpPr>
        <p:spPr/>
        <p:txBody>
          <a:bodyPr/>
          <a:lstStyle/>
          <a:p>
            <a:r>
              <a:rPr lang="en-US" b="1"/>
              <a:t>Secondary </a:t>
            </a:r>
            <a:r>
              <a:rPr lang="en-US" b="1" err="1"/>
              <a:t>victimisation</a:t>
            </a:r>
            <a:r>
              <a:rPr lang="en-US" b="1"/>
              <a:t> occurs when the victim suffers further harm not as a direct result of the criminal act but due to the manner in which institutions and other individuals deal with the victim.</a:t>
            </a:r>
            <a:endParaRPr lang="en-US" b="1">
              <a:ea typeface="Calibri"/>
              <a:cs typeface="Calibri"/>
            </a:endParaRPr>
          </a:p>
        </p:txBody>
      </p:sp>
      <p:sp>
        <p:nvSpPr>
          <p:cNvPr id="4" name="Slide Number Placeholder 3">
            <a:extLst>
              <a:ext uri="{FF2B5EF4-FFF2-40B4-BE49-F238E27FC236}">
                <a16:creationId xmlns:a16="http://schemas.microsoft.com/office/drawing/2014/main" id="{A26E0736-7298-5412-2ABF-EFC55319E8A9}"/>
              </a:ext>
            </a:extLst>
          </p:cNvPr>
          <p:cNvSpPr>
            <a:spLocks noGrp="1"/>
          </p:cNvSpPr>
          <p:nvPr>
            <p:ph type="sldNum" sz="quarter" idx="5"/>
          </p:nvPr>
        </p:nvSpPr>
        <p:spPr/>
        <p:txBody>
          <a:bodyPr/>
          <a:lstStyle/>
          <a:p>
            <a:fld id="{ADDDE0D5-A8D5-4FFA-BA8D-DFD6D4E04E2C}" type="slidenum">
              <a:rPr lang="en-US"/>
              <a:t>66</a:t>
            </a:fld>
            <a:endParaRPr lang="en-US"/>
          </a:p>
        </p:txBody>
      </p:sp>
    </p:spTree>
    <p:extLst>
      <p:ext uri="{BB962C8B-B14F-4D97-AF65-F5344CB8AC3E}">
        <p14:creationId xmlns:p14="http://schemas.microsoft.com/office/powerpoint/2010/main" val="11673439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571BC-0C4C-EFE7-D414-F64417E6B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022F98-ACA6-52D0-F9FF-1FA9C221D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E08CEB-7FC0-9BB9-1979-08B7931EC3B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a:ln>
                  <a:noFill/>
                </a:ln>
                <a:solidFill>
                  <a:srgbClr val="0033CC"/>
                </a:solidFill>
                <a:effectLst/>
                <a:uLnTx/>
                <a:uFillTx/>
                <a:latin typeface="Arial" charset="0"/>
                <a:ea typeface="+mn-ea"/>
                <a:cs typeface="+mn-cs"/>
              </a:rPr>
              <a:t>NAVSS</a:t>
            </a:r>
            <a:r>
              <a:rPr kumimoji="0" lang="en-GB" altLang="en-US" sz="1100" b="0" i="0" u="none" strike="noStrike" kern="1200" cap="none" spc="0" normalizeH="0" baseline="0" noProof="0">
                <a:ln>
                  <a:noFill/>
                </a:ln>
                <a:solidFill>
                  <a:prstClr val="black"/>
                </a:solidFill>
                <a:effectLst/>
                <a:uLnTx/>
                <a:uFillTx/>
                <a:latin typeface="Arial" charset="0"/>
                <a:ea typeface="+mn-ea"/>
                <a:cs typeface="+mn-cs"/>
              </a:rPr>
              <a:t> – </a:t>
            </a:r>
            <a:r>
              <a:rPr kumimoji="0" lang="en-GB" altLang="en-US" sz="1100" b="1" i="0" u="none" strike="noStrike" kern="1200" cap="none" spc="0" normalizeH="0" baseline="0" noProof="0">
                <a:ln>
                  <a:noFill/>
                </a:ln>
                <a:solidFill>
                  <a:srgbClr val="FF0000"/>
                </a:solidFill>
                <a:effectLst/>
                <a:uLnTx/>
                <a:uFillTx/>
                <a:latin typeface="Arial" charset="0"/>
                <a:ea typeface="+mn-ea"/>
                <a:cs typeface="+mn-cs"/>
              </a:rPr>
              <a:t>National Association of Victim Support Schemes </a:t>
            </a:r>
            <a:endParaRPr lang="en-U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a:ln>
                  <a:noFill/>
                </a:ln>
                <a:solidFill>
                  <a:prstClr val="black"/>
                </a:solidFill>
                <a:effectLst/>
                <a:uLnTx/>
                <a:uFillTx/>
                <a:latin typeface="Arial" charset="0"/>
                <a:ea typeface="+mn-ea"/>
                <a:cs typeface="+mn-cs"/>
              </a:rPr>
              <a:t>Victim Support is an independent national charity. Trained volunteers, contact people following a crime to offer free confidential support and advice. People are referred to Victim Support by the police and other organisations, or make direct contact themselves to ask for help. Victim Support aims to offer a comprehensive service to all sections of the community, and is committed to ensuring that minority groups are welcomed and involved throughout the organisation. Victim Support works for the rights of victims and their families and for greater awareness of the effects of crime. Three general categories of help are catered for (however, this is not an exhaustive list):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a:ln>
                  <a:noFill/>
                </a:ln>
                <a:solidFill>
                  <a:prstClr val="black"/>
                </a:solidFill>
                <a:effectLst/>
                <a:uLnTx/>
                <a:uFillTx/>
                <a:latin typeface="Arial" charset="0"/>
                <a:ea typeface="+mn-ea"/>
                <a:cs typeface="+mn-cs"/>
              </a:rPr>
              <a:t>Practical</a:t>
            </a:r>
            <a:r>
              <a:rPr kumimoji="0" lang="en-GB" altLang="en-US" sz="1100" b="0" i="0" u="none" strike="noStrike" kern="1200" cap="none" spc="0" normalizeH="0" baseline="0" noProof="0">
                <a:ln>
                  <a:noFill/>
                </a:ln>
                <a:solidFill>
                  <a:prstClr val="black"/>
                </a:solidFill>
                <a:effectLst/>
                <a:uLnTx/>
                <a:uFillTx/>
                <a:latin typeface="Arial" charset="0"/>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prstClr val="black"/>
                </a:solidFill>
                <a:effectLst/>
                <a:uLnTx/>
                <a:uFillTx/>
                <a:latin typeface="Arial" charset="0"/>
                <a:ea typeface="+mn-ea"/>
                <a:cs typeface="+mn-cs"/>
              </a:rPr>
              <a:t>Practically, they are able to give advice on how to</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a:ln>
                  <a:noFill/>
                </a:ln>
                <a:solidFill>
                  <a:prstClr val="black"/>
                </a:solidFill>
                <a:effectLst/>
                <a:uLnTx/>
                <a:uFillTx/>
                <a:latin typeface="Arial" charset="0"/>
                <a:ea typeface="+mn-ea"/>
                <a:cs typeface="+mn-cs"/>
              </a:rPr>
              <a:t>replace broken windows or strengthen door locks etc.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a:ln>
                  <a:noFill/>
                </a:ln>
                <a:solidFill>
                  <a:prstClr val="black"/>
                </a:solidFill>
                <a:effectLst/>
                <a:uLnTx/>
                <a:uFillTx/>
                <a:latin typeface="Arial" charset="0"/>
                <a:ea typeface="+mn-ea"/>
                <a:cs typeface="+mn-cs"/>
              </a:rPr>
              <a:t>obtain information with regard to the criminal justice process</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a:ln>
                  <a:noFill/>
                </a:ln>
                <a:solidFill>
                  <a:prstClr val="black"/>
                </a:solidFill>
                <a:effectLst/>
                <a:uLnTx/>
                <a:uFillTx/>
                <a:latin typeface="Arial" charset="0"/>
                <a:ea typeface="+mn-ea"/>
                <a:cs typeface="+mn-cs"/>
              </a:rPr>
              <a:t>claim compensation through the Criminal Injuries Compensation Authority.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a:ln>
                  <a:noFill/>
                </a:ln>
                <a:solidFill>
                  <a:prstClr val="black"/>
                </a:solidFill>
                <a:effectLst/>
                <a:uLnTx/>
                <a:uFillTx/>
                <a:latin typeface="Arial" charset="0"/>
                <a:ea typeface="+mn-ea"/>
                <a:cs typeface="+mn-cs"/>
              </a:rPr>
              <a:t>Crisis intervention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a:ln>
                  <a:noFill/>
                </a:ln>
                <a:solidFill>
                  <a:prstClr val="black"/>
                </a:solidFill>
                <a:effectLst/>
                <a:uLnTx/>
                <a:uFillTx/>
                <a:latin typeface="Arial" charset="0"/>
                <a:ea typeface="+mn-ea"/>
                <a:cs typeface="+mn-cs"/>
              </a:rPr>
              <a:t>This is the main area of the scheme. Crisis intervention is certainly associated with serious crimes such as rape. However, a victim may experience a crisis following some other event that necessitates intervention by Victim Support, such as </a:t>
            </a:r>
            <a:r>
              <a:rPr kumimoji="0" lang="en-GB" sz="1100" b="0" i="0" u="none" strike="noStrike" kern="1200" cap="none" spc="0" normalizeH="0" baseline="0" noProof="0">
                <a:ln>
                  <a:noFill/>
                </a:ln>
                <a:solidFill>
                  <a:prstClr val="black"/>
                </a:solidFill>
                <a:effectLst/>
                <a:uLnTx/>
                <a:uFillTx/>
                <a:latin typeface="Arial" pitchFamily="34" charset="0"/>
                <a:ea typeface="ＭＳ Ｐゴシック" pitchFamily="-112" charset="-128"/>
                <a:cs typeface="ＭＳ Ｐゴシック" pitchFamily="-112" charset="-128"/>
              </a:rPr>
              <a:t>a sudden, unexpected incident like a road traffic collision, accident, or sudden death. It need not be restricted to crimes. </a:t>
            </a:r>
            <a:endParaRPr kumimoji="0" lang="en-GB" altLang="en-US" sz="1100" b="0" i="0" u="none" strike="noStrike" kern="1200" cap="none" spc="0" normalizeH="0" baseline="0" noProof="0">
              <a:ln>
                <a:noFill/>
              </a:ln>
              <a:solidFill>
                <a:prstClr val="black"/>
              </a:solidFill>
              <a:effectLst/>
              <a:uLnTx/>
              <a:uFillTx/>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a:ln>
                  <a:noFill/>
                </a:ln>
                <a:solidFill>
                  <a:prstClr val="black"/>
                </a:solidFill>
                <a:effectLst/>
                <a:uLnTx/>
                <a:uFillTx/>
                <a:latin typeface="Arial" pitchFamily="34" charset="0"/>
                <a:ea typeface="ＭＳ Ｐゴシック" pitchFamily="-112" charset="-128"/>
                <a:cs typeface="ＭＳ Ｐゴシック" pitchFamily="-112" charset="-128"/>
              </a:rPr>
              <a:t>The community’s responsibility: </a:t>
            </a:r>
            <a:r>
              <a:rPr kumimoji="0" lang="en-GB" sz="1100" b="0" i="0" u="none" strike="noStrike" kern="1200" cap="none" spc="0" normalizeH="0" baseline="0" noProof="0">
                <a:ln>
                  <a:noFill/>
                </a:ln>
                <a:solidFill>
                  <a:prstClr val="black"/>
                </a:solidFill>
                <a:effectLst/>
                <a:uLnTx/>
                <a:uFillTx/>
                <a:latin typeface="Arial" pitchFamily="34" charset="0"/>
                <a:ea typeface="ＭＳ Ｐゴシック" pitchFamily="-112" charset="-128"/>
                <a:cs typeface="ＭＳ Ｐゴシック" pitchFamily="-112" charset="-128"/>
              </a:rPr>
              <a:t>At times of distress, many victims are shocked to discover that no statutory or voluntary agency is responsible for checking that people are coping or know where to go for advice. The perceived neglect or sense of isolation can increase someone’s feelings of vulnerability, and their anger about a crime may develop into bitterness towards the authorities and the wider community. Victim Support is the only agency to which police can automatically refer victims. It provides the structure within which the needs of victims of crime can be met through existing resources within the community, as far as possible. Volunteers are selected and trained to visit the victim at home soon after the crime, and to offer support and advice. Victims can be referred on to other specialist agencies where necessary. </a:t>
            </a:r>
            <a:endParaRPr kumimoji="0" lang="en-GB" altLang="en-US" sz="1100" b="1" i="0" u="none" strike="noStrike" kern="1200" cap="none" spc="0" normalizeH="0" baseline="0" noProof="0">
              <a:ln>
                <a:noFill/>
              </a:ln>
              <a:solidFill>
                <a:prstClr val="black"/>
              </a:solidFill>
              <a:effectLst/>
              <a:uLnTx/>
              <a:uFillTx/>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a:ln>
                <a:noFill/>
              </a:ln>
              <a:solidFill>
                <a:prstClr val="black"/>
              </a:solidFill>
              <a:effectLst/>
              <a:uLnTx/>
              <a:uFillTx/>
              <a:latin typeface="Arial" charset="0"/>
              <a:ea typeface="+mn-ea"/>
              <a:cs typeface="+mn-cs"/>
            </a:endParaRPr>
          </a:p>
          <a:p>
            <a:endParaRPr lang="en-GB"/>
          </a:p>
        </p:txBody>
      </p:sp>
      <p:sp>
        <p:nvSpPr>
          <p:cNvPr id="4" name="Slide Number Placeholder 3">
            <a:extLst>
              <a:ext uri="{FF2B5EF4-FFF2-40B4-BE49-F238E27FC236}">
                <a16:creationId xmlns:a16="http://schemas.microsoft.com/office/drawing/2014/main" id="{B114E0A8-34DC-5F52-E941-A3DBAB1DD04A}"/>
              </a:ext>
            </a:extLst>
          </p:cNvPr>
          <p:cNvSpPr>
            <a:spLocks noGrp="1"/>
          </p:cNvSpPr>
          <p:nvPr>
            <p:ph type="sldNum" sz="quarter" idx="10"/>
          </p:nvPr>
        </p:nvSpPr>
        <p:spPr/>
        <p:txBody>
          <a:bodyPr/>
          <a:lstStyle/>
          <a:p>
            <a:fld id="{5A5223AA-BD33-41A8-BE47-C2ADC0CE1EC3}" type="slidenum">
              <a:rPr lang="en-GB" smtClean="0"/>
              <a:t>67</a:t>
            </a:fld>
            <a:endParaRPr lang="en-GB"/>
          </a:p>
        </p:txBody>
      </p:sp>
    </p:spTree>
    <p:extLst>
      <p:ext uri="{BB962C8B-B14F-4D97-AF65-F5344CB8AC3E}">
        <p14:creationId xmlns:p14="http://schemas.microsoft.com/office/powerpoint/2010/main" val="24049486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47E26-AE5F-1FE5-9AF6-D40D87BCBD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795A8C-E4FF-3E7F-0EA9-F7F3D3A1CD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CF7FAC-9D73-EDD4-2FA9-103682B844F6}"/>
              </a:ext>
            </a:extLst>
          </p:cNvPr>
          <p:cNvSpPr>
            <a:spLocks noGrp="1"/>
          </p:cNvSpPr>
          <p:nvPr>
            <p:ph type="body" idx="1"/>
          </p:nvPr>
        </p:nvSpPr>
        <p:spPr/>
        <p:txBody>
          <a:bodyPr/>
          <a:lstStyle/>
          <a:p>
            <a:r>
              <a:rPr lang="en-GB"/>
              <a:t>April 2015: The Ministry of Justice launched their </a:t>
            </a:r>
            <a:r>
              <a:rPr lang="en-GB" b="1"/>
              <a:t>Victims’ Information Service</a:t>
            </a:r>
            <a:r>
              <a:rPr lang="en-GB"/>
              <a:t>, a website containing  information about reporting a crime and going to court.</a:t>
            </a:r>
            <a:endParaRPr lang="en-US"/>
          </a:p>
          <a:p>
            <a:r>
              <a:rPr lang="en-GB"/>
              <a:t>The site offers victims support in two specific areas: </a:t>
            </a:r>
            <a:endParaRPr lang="en-US"/>
          </a:p>
          <a:p>
            <a:pPr marL="285750" indent="-285750">
              <a:buFont typeface="Arial,Sans-Serif"/>
              <a:buChar char="•"/>
            </a:pPr>
            <a:r>
              <a:rPr lang="en-GB"/>
              <a:t>What happens after a crime which includes reporting a crime, the police investigation, going to court, and after an offender is sentenced and </a:t>
            </a:r>
            <a:endParaRPr lang="en-US"/>
          </a:p>
          <a:p>
            <a:pPr marL="285750" indent="-285750">
              <a:buFont typeface="Arial,Sans-Serif"/>
              <a:buChar char="•"/>
            </a:pPr>
            <a:r>
              <a:rPr lang="en-GB"/>
              <a:t>The support a victim should receive as their case progresses from making a Victim Personal Statement to extra help in court. </a:t>
            </a:r>
            <a:endParaRPr lang="en-US"/>
          </a:p>
          <a:p>
            <a:endParaRPr lang="en-US">
              <a:ea typeface="Calibri"/>
              <a:cs typeface="Calibri"/>
            </a:endParaRPr>
          </a:p>
        </p:txBody>
      </p:sp>
      <p:sp>
        <p:nvSpPr>
          <p:cNvPr id="4" name="Slide Number Placeholder 3">
            <a:extLst>
              <a:ext uri="{FF2B5EF4-FFF2-40B4-BE49-F238E27FC236}">
                <a16:creationId xmlns:a16="http://schemas.microsoft.com/office/drawing/2014/main" id="{337E73F7-30C7-0A80-C8DB-F6CF1DC4B011}"/>
              </a:ext>
            </a:extLst>
          </p:cNvPr>
          <p:cNvSpPr>
            <a:spLocks noGrp="1"/>
          </p:cNvSpPr>
          <p:nvPr>
            <p:ph type="sldNum" sz="quarter" idx="5"/>
          </p:nvPr>
        </p:nvSpPr>
        <p:spPr/>
        <p:txBody>
          <a:bodyPr/>
          <a:lstStyle/>
          <a:p>
            <a:fld id="{ADDDE0D5-A8D5-4FFA-BA8D-DFD6D4E04E2C}" type="slidenum">
              <a:rPr lang="en-US"/>
              <a:t>68</a:t>
            </a:fld>
            <a:endParaRPr lang="en-US"/>
          </a:p>
        </p:txBody>
      </p:sp>
    </p:spTree>
    <p:extLst>
      <p:ext uri="{BB962C8B-B14F-4D97-AF65-F5344CB8AC3E}">
        <p14:creationId xmlns:p14="http://schemas.microsoft.com/office/powerpoint/2010/main" val="4789946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Illegal Migration Bill - Parliamentary Bills - UK Parliament</a:t>
            </a:r>
            <a:endParaRPr lang="en-GB"/>
          </a:p>
        </p:txBody>
      </p:sp>
      <p:sp>
        <p:nvSpPr>
          <p:cNvPr id="4" name="Slide Number Placeholder 3"/>
          <p:cNvSpPr>
            <a:spLocks noGrp="1"/>
          </p:cNvSpPr>
          <p:nvPr>
            <p:ph type="sldNum" sz="quarter" idx="5"/>
          </p:nvPr>
        </p:nvSpPr>
        <p:spPr/>
        <p:txBody>
          <a:bodyPr/>
          <a:lstStyle/>
          <a:p>
            <a:fld id="{8F1F90B3-77FD-483C-AFC6-E18738AC8159}" type="slidenum">
              <a:rPr lang="en-GB" smtClean="0"/>
              <a:t>69</a:t>
            </a:fld>
            <a:endParaRPr lang="en-GB"/>
          </a:p>
        </p:txBody>
      </p:sp>
    </p:spTree>
    <p:extLst>
      <p:ext uri="{BB962C8B-B14F-4D97-AF65-F5344CB8AC3E}">
        <p14:creationId xmlns:p14="http://schemas.microsoft.com/office/powerpoint/2010/main" val="307571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1CD2C-3267-D1CC-8C47-34C04A30354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BC8338D-B3D1-7033-C5B4-5BF87218EF8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71DD5E-DFFC-3D41-6B65-19DB84E35525}"/>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5" name="Footer Placeholder 4">
            <a:extLst>
              <a:ext uri="{FF2B5EF4-FFF2-40B4-BE49-F238E27FC236}">
                <a16:creationId xmlns:a16="http://schemas.microsoft.com/office/drawing/2014/main" id="{9BB7E09B-BEB7-2A3F-BDBB-0CEFD9A7D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2C4D7-7DEF-E0B8-B9C2-2F366FB68AC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8869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D9FB-E947-134D-76E8-D2521E6532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6B3436-7E8E-1D6E-9A97-BB8E3CDA1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CC483-F5F4-838C-F650-051DC11BB6C9}"/>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5" name="Footer Placeholder 4">
            <a:extLst>
              <a:ext uri="{FF2B5EF4-FFF2-40B4-BE49-F238E27FC236}">
                <a16:creationId xmlns:a16="http://schemas.microsoft.com/office/drawing/2014/main" id="{83656597-FAF1-9F16-3C37-2FE6C8AA7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3D1446-7683-1C40-BA3C-0ECB1F91DD8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1415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1D75-5ABD-0C7D-82C7-27D38E700EA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39990A-3968-1C5B-C56F-2BAFAB55F257}"/>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7A7E40-6A14-4129-7C58-61F7D9E31222}"/>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5" name="Footer Placeholder 4">
            <a:extLst>
              <a:ext uri="{FF2B5EF4-FFF2-40B4-BE49-F238E27FC236}">
                <a16:creationId xmlns:a16="http://schemas.microsoft.com/office/drawing/2014/main" id="{B4D8C1D4-F37B-E7F4-DA68-C76337836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D6A75-8226-651E-5424-3B06994652A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6738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C9A7-CC14-643E-64F5-E8CEAA4F98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0C65F1-EBEB-7BE5-C9BA-E312C3E39D2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15FA62-4708-E431-5097-98236D54FCE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8F90CC-796A-A2DC-6971-E4099D8B2021}"/>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6" name="Footer Placeholder 5">
            <a:extLst>
              <a:ext uri="{FF2B5EF4-FFF2-40B4-BE49-F238E27FC236}">
                <a16:creationId xmlns:a16="http://schemas.microsoft.com/office/drawing/2014/main" id="{2A474828-8B90-1301-FEB2-6C71073EB7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335F06-8830-89DA-172C-B53F66CD5620}"/>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9522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3ED98-BE07-1E6B-8355-C594F242DED3}"/>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5DAA80-4917-852B-D7AC-BFE8B6C4C9B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1DE30BF-EBFE-14E5-DC9D-57173E9F080A}"/>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0F7DE4-9C3D-1F42-0F31-2EFA3694CB8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A53B255-8479-1341-A8E1-0304C189B9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F4C2EB-9317-6512-B2F3-3B202A4E0878}"/>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8" name="Footer Placeholder 7">
            <a:extLst>
              <a:ext uri="{FF2B5EF4-FFF2-40B4-BE49-F238E27FC236}">
                <a16:creationId xmlns:a16="http://schemas.microsoft.com/office/drawing/2014/main" id="{0C8024E4-8174-B4EF-E4F9-85C9BE1268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833EE0-005C-DDB4-6754-B7C5189438D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7476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B504-30CA-EA82-16F5-0326A49F8C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636AE4-D466-3ECE-B33B-12BF0C6638F6}"/>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4" name="Footer Placeholder 3">
            <a:extLst>
              <a:ext uri="{FF2B5EF4-FFF2-40B4-BE49-F238E27FC236}">
                <a16:creationId xmlns:a16="http://schemas.microsoft.com/office/drawing/2014/main" id="{EB54D50F-8C5D-7F71-9ACA-8D54CA64C9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724670-022E-8984-815C-64B3A61A312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37437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E66D58-5D2F-C09C-1F33-39DF3E19812D}"/>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3" name="Footer Placeholder 2">
            <a:extLst>
              <a:ext uri="{FF2B5EF4-FFF2-40B4-BE49-F238E27FC236}">
                <a16:creationId xmlns:a16="http://schemas.microsoft.com/office/drawing/2014/main" id="{4B94C504-9723-4E15-B1CC-CBCC51843A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AD4BF-745D-EA2C-CE82-6738CB27FB9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788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665F7-676F-3ACF-AA0B-CB035629125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918219-F04A-ECB3-82C5-109ADAF9D25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838A31-3865-1AA1-28DF-D8879950F9C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A02C38F-9360-3B63-AF52-0640181471BE}"/>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6" name="Footer Placeholder 5">
            <a:extLst>
              <a:ext uri="{FF2B5EF4-FFF2-40B4-BE49-F238E27FC236}">
                <a16:creationId xmlns:a16="http://schemas.microsoft.com/office/drawing/2014/main" id="{1F7E6808-DA4A-79A0-5C97-D362B15C0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6EDE3-88F8-470E-4A1F-99D52FCD2D5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581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8C61-3C8E-7F05-92E5-0D2DC446736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0B3C0-9988-6115-C809-9C1380B55DD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E6E0273-ECCF-6BCA-755B-51F4A48507F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4267D07-C553-8E1D-F47B-4EDD14182A50}"/>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6" name="Footer Placeholder 5">
            <a:extLst>
              <a:ext uri="{FF2B5EF4-FFF2-40B4-BE49-F238E27FC236}">
                <a16:creationId xmlns:a16="http://schemas.microsoft.com/office/drawing/2014/main" id="{86B4BD92-7A9A-B407-F0C6-07E53E0170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5840B-4586-5A6F-4C7D-E361E5C2B7E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797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72C2-63D4-5D26-30CD-B53201EE8A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3CC4F7-AE49-08EF-E13C-355266659C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D7AAF-312A-9C4D-6C76-2B352BA7C9C6}"/>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5" name="Footer Placeholder 4">
            <a:extLst>
              <a:ext uri="{FF2B5EF4-FFF2-40B4-BE49-F238E27FC236}">
                <a16:creationId xmlns:a16="http://schemas.microsoft.com/office/drawing/2014/main" id="{F0912C0B-245A-2AEE-ED91-4924A79D60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9E1FE9-794C-29D6-F279-950DCAE0855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4747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F9DB20-1185-421E-984A-9EAC41A59CFD}"/>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93B0C3-C341-DBB4-74B2-3324BC95B79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2A330-4E9B-81A8-4281-DEB6533DD9EC}"/>
              </a:ext>
            </a:extLst>
          </p:cNvPr>
          <p:cNvSpPr>
            <a:spLocks noGrp="1"/>
          </p:cNvSpPr>
          <p:nvPr>
            <p:ph type="dt" sz="half" idx="10"/>
          </p:nvPr>
        </p:nvSpPr>
        <p:spPr/>
        <p:txBody>
          <a:bodyPr/>
          <a:lstStyle/>
          <a:p>
            <a:fld id="{9C64F3F4-CE19-49F8-9EF4-FF4EE52031C2}" type="datetimeFigureOut">
              <a:rPr lang="en-GB" smtClean="0"/>
              <a:t>08/03/2024</a:t>
            </a:fld>
            <a:endParaRPr lang="en-GB"/>
          </a:p>
        </p:txBody>
      </p:sp>
      <p:sp>
        <p:nvSpPr>
          <p:cNvPr id="5" name="Footer Placeholder 4">
            <a:extLst>
              <a:ext uri="{FF2B5EF4-FFF2-40B4-BE49-F238E27FC236}">
                <a16:creationId xmlns:a16="http://schemas.microsoft.com/office/drawing/2014/main" id="{7F3F0712-99EA-DC51-3FAA-8505FD106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A51A9-22F6-DE7F-28B3-DEBE8C203CE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2237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7582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62973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2717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014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957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0314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10668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42796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09945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38796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78961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2E734-C08C-415C-BED5-2B4D551791D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90D909A-8CE5-4686-989C-27DC9E63824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BB3327-3C7E-4A08-B4B7-1E08BEF018B7}"/>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5" name="Footer Placeholder 4">
            <a:extLst>
              <a:ext uri="{FF2B5EF4-FFF2-40B4-BE49-F238E27FC236}">
                <a16:creationId xmlns:a16="http://schemas.microsoft.com/office/drawing/2014/main" id="{6309C95C-F12A-468B-8DC8-AB32C94D9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F03677-279D-46C3-B6BB-C0F1517D9AD1}"/>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7827030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0059-D714-4F36-8A04-A3D0BD5F00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5FB43-D80A-46AE-B6DD-D865CBBAA1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5261D4-08C3-44AF-897B-A82E7BC12AFB}"/>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5" name="Footer Placeholder 4">
            <a:extLst>
              <a:ext uri="{FF2B5EF4-FFF2-40B4-BE49-F238E27FC236}">
                <a16:creationId xmlns:a16="http://schemas.microsoft.com/office/drawing/2014/main" id="{F345754E-0D0A-4535-B55A-903580E31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F1440-DAE1-448A-849C-4D7A15E86AF4}"/>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40929555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F81C7-D4BE-45EA-9DEF-E8ACEACE1DC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C13835-E6C3-4202-950B-2B4B5072AA1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FB053B-43C8-4E31-8252-C557CDA6ED71}"/>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5" name="Footer Placeholder 4">
            <a:extLst>
              <a:ext uri="{FF2B5EF4-FFF2-40B4-BE49-F238E27FC236}">
                <a16:creationId xmlns:a16="http://schemas.microsoft.com/office/drawing/2014/main" id="{D324B075-06D5-4369-9810-C044C4CE8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33355-3C06-452E-9CDD-697EE04FFF21}"/>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76492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5C478-B641-45FE-8066-44835E917E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3C7426-AEC0-49C2-9921-C7BA647BEE43}"/>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A047E4-4FBD-45F3-860C-66373F16977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0EF79B-18C5-439F-9464-59DB001B20F0}"/>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6" name="Footer Placeholder 5">
            <a:extLst>
              <a:ext uri="{FF2B5EF4-FFF2-40B4-BE49-F238E27FC236}">
                <a16:creationId xmlns:a16="http://schemas.microsoft.com/office/drawing/2014/main" id="{66E62D4C-C91F-49F8-81F1-812C3664DE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8E5B6-4FDE-4F54-848F-0406413479DC}"/>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682709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3E2C-0524-4939-BCCB-1499E7A1FEBF}"/>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F71B0C-ECCA-429B-A99F-4417293C2B3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D3CE046-41A3-49A2-B03F-73E58DB1448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C8BE12-EBB8-44E4-8C85-A144443458E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B7DECD9-F533-47B4-9E9A-79C5EB2786C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BE8149-6E50-4826-B9B3-115D3EC15A12}"/>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8" name="Footer Placeholder 7">
            <a:extLst>
              <a:ext uri="{FF2B5EF4-FFF2-40B4-BE49-F238E27FC236}">
                <a16:creationId xmlns:a16="http://schemas.microsoft.com/office/drawing/2014/main" id="{216363CB-2804-4AE6-9ABA-25F92247AB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1EA68E-3489-43F6-9E0F-6736345F8CAD}"/>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3176688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10EC9-3F44-4C15-9CC9-E5EBE350D8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74C9CE-77F2-4C51-9580-271F23762AE3}"/>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4" name="Footer Placeholder 3">
            <a:extLst>
              <a:ext uri="{FF2B5EF4-FFF2-40B4-BE49-F238E27FC236}">
                <a16:creationId xmlns:a16="http://schemas.microsoft.com/office/drawing/2014/main" id="{A0C9548B-17AD-44A4-B000-B4A8E6BA0C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8B3C9B-A0F2-4432-955F-2A6596C7536A}"/>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4958682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B8D360-628F-422C-9590-346C41D9AFC7}"/>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3" name="Footer Placeholder 2">
            <a:extLst>
              <a:ext uri="{FF2B5EF4-FFF2-40B4-BE49-F238E27FC236}">
                <a16:creationId xmlns:a16="http://schemas.microsoft.com/office/drawing/2014/main" id="{59BFA1AF-2749-4FB0-8804-8A6417096C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5C37E0-5687-4509-8A6E-80DBDE01A39E}"/>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7493475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FA436-F954-4781-89AC-0DBC1345D62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48A02B-B0FA-4448-A4E5-8A4C0DE89F2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555A1C-7992-4EE8-AE5E-380BB517F7C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CC2D724-3C97-45F0-891F-2B498058DC9F}"/>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6" name="Footer Placeholder 5">
            <a:extLst>
              <a:ext uri="{FF2B5EF4-FFF2-40B4-BE49-F238E27FC236}">
                <a16:creationId xmlns:a16="http://schemas.microsoft.com/office/drawing/2014/main" id="{FC9E67E1-D32A-44DD-B2B1-FB3C4931C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4DFE74-76A3-4C75-ACC4-F10561CEBACF}"/>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3228647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DF0B-DA21-4E42-B6E9-BE2E5DCB795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07FC19-F317-4B67-A044-A49D7344DAB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131034E-0C03-4873-B8C9-20C554B57F2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01406C3-6FD3-4834-9696-2AFB18C0A47C}"/>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6" name="Footer Placeholder 5">
            <a:extLst>
              <a:ext uri="{FF2B5EF4-FFF2-40B4-BE49-F238E27FC236}">
                <a16:creationId xmlns:a16="http://schemas.microsoft.com/office/drawing/2014/main" id="{A06AECAA-ABE4-48DE-A9CE-F32EC89CD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FD0729-5B95-4032-8D10-E47CF61E0618}"/>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6705432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8A4F-9B62-4CF5-B182-39C0B3A5AD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06B5A-0F12-4F67-AF9E-A71281B6C2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5BD60-F02B-4186-ADCD-74C35BA82226}"/>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5" name="Footer Placeholder 4">
            <a:extLst>
              <a:ext uri="{FF2B5EF4-FFF2-40B4-BE49-F238E27FC236}">
                <a16:creationId xmlns:a16="http://schemas.microsoft.com/office/drawing/2014/main" id="{0428BCC3-2EA1-4F48-AFF9-E7AFFCBAD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952021-405E-4F0A-9A8C-6FE9A6B09437}"/>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24374022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AC9E90-F3B6-4A01-8EC0-3032C7D0481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9BA63F-A016-483C-8B5C-FF365411914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F17C2-97A3-49CF-B437-D886CC2EEAAB}"/>
              </a:ext>
            </a:extLst>
          </p:cNvPr>
          <p:cNvSpPr>
            <a:spLocks noGrp="1"/>
          </p:cNvSpPr>
          <p:nvPr>
            <p:ph type="dt" sz="half" idx="10"/>
          </p:nvPr>
        </p:nvSpPr>
        <p:spPr/>
        <p:txBody>
          <a:bodyPr/>
          <a:lstStyle/>
          <a:p>
            <a:fld id="{471B0E19-86DD-4CC2-8624-8F236E536362}" type="datetimeFigureOut">
              <a:rPr lang="en-GB" smtClean="0"/>
              <a:t>08/03/2024</a:t>
            </a:fld>
            <a:endParaRPr lang="en-GB"/>
          </a:p>
        </p:txBody>
      </p:sp>
      <p:sp>
        <p:nvSpPr>
          <p:cNvPr id="5" name="Footer Placeholder 4">
            <a:extLst>
              <a:ext uri="{FF2B5EF4-FFF2-40B4-BE49-F238E27FC236}">
                <a16:creationId xmlns:a16="http://schemas.microsoft.com/office/drawing/2014/main" id="{BFF76052-984B-4DC7-B149-2469AC8A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72AB4-A3A4-4A5A-963A-ED3D5F9E62EE}"/>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6563192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75742C2-6A7A-6046-8701-5443B4E2DBDA}"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39070937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75742C2-6A7A-6046-8701-5443B4E2DBDA}"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7059635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75742C2-6A7A-6046-8701-5443B4E2DBDA}"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36894056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75742C2-6A7A-6046-8701-5443B4E2DBDA}"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13961244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75742C2-6A7A-6046-8701-5443B4E2DBDA}" type="datetimeFigureOut">
              <a:rPr lang="en-US" smtClean="0"/>
              <a:t>3/8/2024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19517410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75742C2-6A7A-6046-8701-5443B4E2DBDA}" type="datetimeFigureOut">
              <a:rPr lang="en-US" smtClean="0"/>
              <a:t>3/8/2024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32180281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5742C2-6A7A-6046-8701-5443B4E2DBDA}" type="datetimeFigureOut">
              <a:rPr lang="en-US" smtClean="0"/>
              <a:t>3/8/2024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70367908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75742C2-6A7A-6046-8701-5443B4E2DBDA}"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31365661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75742C2-6A7A-6046-8701-5443B4E2DBDA}"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42144052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75742C2-6A7A-6046-8701-5443B4E2DBDA}"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26090091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75742C2-6A7A-6046-8701-5443B4E2DBDA}"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2A264B-EDA5-EE46-9671-0E72DB643E35}" type="slidenum">
              <a:rPr lang="en-US" smtClean="0"/>
              <a:t>‹#›</a:t>
            </a:fld>
            <a:endParaRPr lang="en-US"/>
          </a:p>
        </p:txBody>
      </p:sp>
    </p:spTree>
    <p:extLst>
      <p:ext uri="{BB962C8B-B14F-4D97-AF65-F5344CB8AC3E}">
        <p14:creationId xmlns:p14="http://schemas.microsoft.com/office/powerpoint/2010/main" val="1472522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8260D3-7849-851C-EB0E-E0F671C62E5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5076B0-61D6-F24F-B847-91A88B32214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E904B-AE2A-F3BB-B698-3DE6F491BF8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08/03/2024</a:t>
            </a:fld>
            <a:endParaRPr lang="en-GB"/>
          </a:p>
        </p:txBody>
      </p:sp>
      <p:sp>
        <p:nvSpPr>
          <p:cNvPr id="5" name="Footer Placeholder 4">
            <a:extLst>
              <a:ext uri="{FF2B5EF4-FFF2-40B4-BE49-F238E27FC236}">
                <a16:creationId xmlns:a16="http://schemas.microsoft.com/office/drawing/2014/main" id="{719A76DF-8F2E-2498-5DBB-70398CC5CF9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301766-DE7B-600D-7C4C-638A41EF015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6268764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3/8/2024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8000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C7D9F8-52C4-4B8C-848C-EB103DD8926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5DCB9D-89BC-4409-8CD7-00602BAE02F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FB3A5A-466E-4FA0-9D6F-8B0A4BFDCB6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71B0E19-86DD-4CC2-8624-8F236E536362}" type="datetimeFigureOut">
              <a:rPr lang="en-GB" smtClean="0"/>
              <a:t>08/03/2024</a:t>
            </a:fld>
            <a:endParaRPr lang="en-GB"/>
          </a:p>
        </p:txBody>
      </p:sp>
      <p:sp>
        <p:nvSpPr>
          <p:cNvPr id="5" name="Footer Placeholder 4">
            <a:extLst>
              <a:ext uri="{FF2B5EF4-FFF2-40B4-BE49-F238E27FC236}">
                <a16:creationId xmlns:a16="http://schemas.microsoft.com/office/drawing/2014/main" id="{756F2E5A-8B77-453B-84D3-F7E4EFFC3C9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B38B69-A1BA-4AA5-9F1D-3AB3FA8D1EC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7A1898-361D-433A-AE29-695FF9665E5C}" type="slidenum">
              <a:rPr lang="en-GB" smtClean="0"/>
              <a:t>‹#›</a:t>
            </a:fld>
            <a:endParaRPr lang="en-GB"/>
          </a:p>
        </p:txBody>
      </p:sp>
    </p:spTree>
    <p:extLst>
      <p:ext uri="{BB962C8B-B14F-4D97-AF65-F5344CB8AC3E}">
        <p14:creationId xmlns:p14="http://schemas.microsoft.com/office/powerpoint/2010/main" val="169970709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5742C2-6A7A-6046-8701-5443B4E2DBDA}" type="datetimeFigureOut">
              <a:rPr lang="en-US" smtClean="0"/>
              <a:t>3/8/2024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2A264B-EDA5-EE46-9671-0E72DB643E35}" type="slidenum">
              <a:rPr lang="en-US" smtClean="0"/>
              <a:t>‹#›</a:t>
            </a:fld>
            <a:endParaRPr lang="en-US"/>
          </a:p>
        </p:txBody>
      </p:sp>
    </p:spTree>
    <p:extLst>
      <p:ext uri="{BB962C8B-B14F-4D97-AF65-F5344CB8AC3E}">
        <p14:creationId xmlns:p14="http://schemas.microsoft.com/office/powerpoint/2010/main" val="1964056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9.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9.xml"/><Relationship Id="rId1" Type="http://schemas.openxmlformats.org/officeDocument/2006/relationships/slideLayout" Target="../slideLayouts/slideLayout3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0.xml"/><Relationship Id="rId1" Type="http://schemas.openxmlformats.org/officeDocument/2006/relationships/slideLayout" Target="../slideLayouts/slideLayout3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2.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5.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3.xml"/><Relationship Id="rId1" Type="http://schemas.openxmlformats.org/officeDocument/2006/relationships/slideLayout" Target="../slideLayouts/slideLayout2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4.png"/><Relationship Id="rId7" Type="http://schemas.openxmlformats.org/officeDocument/2006/relationships/diagramColors" Target="../diagrams/colors10.xml"/><Relationship Id="rId2" Type="http://schemas.openxmlformats.org/officeDocument/2006/relationships/notesSlide" Target="../notesSlides/notesSlide35.xml"/><Relationship Id="rId1" Type="http://schemas.openxmlformats.org/officeDocument/2006/relationships/slideLayout" Target="../slideLayouts/slideLayout29.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7.xml"/><Relationship Id="rId1" Type="http://schemas.openxmlformats.org/officeDocument/2006/relationships/slideLayout" Target="../slideLayouts/slideLayout29.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68.xml.rels><?xml version="1.0" encoding="UTF-8" standalone="yes"?>
<Relationships xmlns="http://schemas.openxmlformats.org/package/2006/relationships"><Relationship Id="rId3" Type="http://schemas.openxmlformats.org/officeDocument/2006/relationships/hyperlink" Target="http://www.victimsupport.org.uk/" TargetMode="External"/><Relationship Id="rId2" Type="http://schemas.openxmlformats.org/officeDocument/2006/relationships/notesSlide" Target="../notesSlides/notesSlide38.xml"/><Relationship Id="rId1" Type="http://schemas.openxmlformats.org/officeDocument/2006/relationships/slideLayout" Target="../slideLayouts/slideLayout24.xml"/><Relationship Id="rId4" Type="http://schemas.openxmlformats.org/officeDocument/2006/relationships/hyperlink" Target="https://www.victimsinformationservice.org.uk/" TargetMode="Externa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9.xml"/></Relationships>
</file>

<file path=ppt/slides/_rels/slide71.xml.rels><?xml version="1.0" encoding="UTF-8" standalone="yes"?>
<Relationships xmlns="http://schemas.openxmlformats.org/package/2006/relationships"><Relationship Id="rId3" Type="http://schemas.openxmlformats.org/officeDocument/2006/relationships/hyperlink" Target="https://www.gov.scot/publications/preventing-offending-getting-right-children-young-people/pages/4/" TargetMode="External"/><Relationship Id="rId2" Type="http://schemas.openxmlformats.org/officeDocument/2006/relationships/hyperlink" Target="https://dera.ioe.ac.uk/5557/1/RR623.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374572/Youth_Justice_Strategy_English.PDF" TargetMode="External"/></Relationships>
</file>

<file path=ppt/slides/_rels/slide72.xml.rels><?xml version="1.0" encoding="UTF-8" standalone="yes"?>
<Relationships xmlns="http://schemas.openxmlformats.org/package/2006/relationships"><Relationship Id="rId8" Type="http://schemas.openxmlformats.org/officeDocument/2006/relationships/hyperlink" Target="https://www.crimeandjustice.org.uk/publications/cjm/article/child-criminalisation-and-mistake-early-intervention" TargetMode="External"/><Relationship Id="rId3" Type="http://schemas.openxmlformats.org/officeDocument/2006/relationships/hyperlink" Target="https://www.law.ox.ac.uk/sites/files/oxlaw/crime_and_the_family_mt16.pdf" TargetMode="External"/><Relationship Id="rId7" Type="http://schemas.openxmlformats.org/officeDocument/2006/relationships/hyperlink" Target="https://www.gov.uk/government/news/funding-boost-to-help-pupils-affected-by-domestic-abuse" TargetMode="External"/><Relationship Id="rId2" Type="http://schemas.openxmlformats.org/officeDocument/2006/relationships/hyperlink" Target="https://assets.publishing.service.gov.uk/government/uploads/system/uploads/attachment_data/file/6151/2183663.pdf" TargetMode="External"/><Relationship Id="rId1" Type="http://schemas.openxmlformats.org/officeDocument/2006/relationships/slideLayout" Target="../slideLayouts/slideLayout2.xml"/><Relationship Id="rId6" Type="http://schemas.openxmlformats.org/officeDocument/2006/relationships/hyperlink" Target="https://www.bbc.co.uk/news/education-44725966" TargetMode="External"/><Relationship Id="rId5" Type="http://schemas.openxmlformats.org/officeDocument/2006/relationships/hyperlink" Target="https://www.familylives.org.uk/advice/teenagers/behaviour/what-is-a-parenting-order/" TargetMode="External"/><Relationship Id="rId4" Type="http://schemas.openxmlformats.org/officeDocument/2006/relationships/hyperlink" Target="https://www.theguardian.com/society/2016/oct/17/governments-448m-troubled-families-scheme-has-had-little-impact-thinktank" TargetMode="External"/></Relationships>
</file>

<file path=ppt/slides/_rels/slide7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51064/6288.pdf" TargetMode="External"/><Relationship Id="rId2" Type="http://schemas.openxmlformats.org/officeDocument/2006/relationships/hyperlink" Target="https://www.nidirect.gov.uk/articles/preventing-involvement-crime" TargetMode="External"/><Relationship Id="rId1" Type="http://schemas.openxmlformats.org/officeDocument/2006/relationships/slideLayout" Target="../slideLayouts/slideLayout2.xml"/><Relationship Id="rId6" Type="http://schemas.openxmlformats.org/officeDocument/2006/relationships/hyperlink" Target="https://www.crimeandjustice.org.uk/sites/crimeandjustice.org.uk/files/09627250608553388.pdf" TargetMode="External"/><Relationship Id="rId5" Type="http://schemas.openxmlformats.org/officeDocument/2006/relationships/hyperlink" Target="https://journals.sagepub.com/doi/abs/10.1177/0306396812446564" TargetMode="External"/><Relationship Id="rId4" Type="http://schemas.openxmlformats.org/officeDocument/2006/relationships/hyperlink" Target="https://gov.wales/sites/default/files/publications/2019-05/youth-justice-blueprint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F66FB3B-B520-F3A8-A8BF-40ADB5A14C63}"/>
              </a:ext>
            </a:extLst>
          </p:cNvPr>
          <p:cNvPicPr>
            <a:picLocks noChangeAspect="1"/>
          </p:cNvPicPr>
          <p:nvPr/>
        </p:nvPicPr>
        <p:blipFill rotWithShape="1">
          <a:blip r:embed="rId2"/>
          <a:srcRect l="13383" r="28874" b="9089"/>
          <a:stretch/>
        </p:blipFill>
        <p:spPr>
          <a:xfrm>
            <a:off x="2642616" y="10"/>
            <a:ext cx="6501384" cy="6857990"/>
          </a:xfrm>
          <a:prstGeom prst="rect">
            <a:avLst/>
          </a:prstGeom>
        </p:spPr>
      </p:pic>
      <p:sp>
        <p:nvSpPr>
          <p:cNvPr id="18" name="Rectangle 1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D8F3-4DB0-C53D-33CF-A7A169FE868B}"/>
              </a:ext>
            </a:extLst>
          </p:cNvPr>
          <p:cNvSpPr>
            <a:spLocks noGrp="1"/>
          </p:cNvSpPr>
          <p:nvPr>
            <p:ph type="ctrTitle"/>
          </p:nvPr>
        </p:nvSpPr>
        <p:spPr>
          <a:xfrm>
            <a:off x="358485" y="1122363"/>
            <a:ext cx="3017520" cy="3204134"/>
          </a:xfrm>
        </p:spPr>
        <p:txBody>
          <a:bodyPr anchor="b">
            <a:normAutofit/>
          </a:bodyPr>
          <a:lstStyle/>
          <a:p>
            <a:pPr algn="l"/>
            <a:r>
              <a:rPr lang="en-GB" sz="4200"/>
              <a:t>Week 7</a:t>
            </a:r>
          </a:p>
        </p:txBody>
      </p:sp>
      <p:sp>
        <p:nvSpPr>
          <p:cNvPr id="3" name="Subtitle 2">
            <a:extLst>
              <a:ext uri="{FF2B5EF4-FFF2-40B4-BE49-F238E27FC236}">
                <a16:creationId xmlns:a16="http://schemas.microsoft.com/office/drawing/2014/main" id="{E799CB08-67A4-EA76-AC36-CE9BAB7B8324}"/>
              </a:ext>
            </a:extLst>
          </p:cNvPr>
          <p:cNvSpPr>
            <a:spLocks noGrp="1"/>
          </p:cNvSpPr>
          <p:nvPr>
            <p:ph type="subTitle" idx="1"/>
          </p:nvPr>
        </p:nvSpPr>
        <p:spPr>
          <a:xfrm>
            <a:off x="358485" y="4872922"/>
            <a:ext cx="3875890" cy="1527878"/>
          </a:xfrm>
        </p:spPr>
        <p:txBody>
          <a:bodyPr>
            <a:normAutofit fontScale="92500"/>
          </a:bodyPr>
          <a:lstStyle/>
          <a:p>
            <a:pPr algn="l"/>
            <a:endParaRPr lang="en-GB" sz="2000" dirty="0"/>
          </a:p>
          <a:p>
            <a:pPr algn="l"/>
            <a:r>
              <a:rPr lang="en-GB" sz="2000" dirty="0"/>
              <a:t>Early intervention and young people</a:t>
            </a:r>
          </a:p>
          <a:p>
            <a:pPr algn="l"/>
            <a:r>
              <a:rPr lang="en-GB" sz="2000" dirty="0"/>
              <a:t>Repeat victimisation </a:t>
            </a:r>
          </a:p>
          <a:p>
            <a:pPr algn="l"/>
            <a:r>
              <a:rPr lang="en-GB" sz="2000" dirty="0"/>
              <a:t>Draft session for assignment</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18820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E2B73-956C-4B5A-B133-0EF7E9DFD9DD}"/>
              </a:ext>
            </a:extLst>
          </p:cNvPr>
          <p:cNvSpPr>
            <a:spLocks noGrp="1"/>
          </p:cNvSpPr>
          <p:nvPr>
            <p:ph type="ctrTitle"/>
          </p:nvPr>
        </p:nvSpPr>
        <p:spPr>
          <a:xfrm>
            <a:off x="667753" y="640080"/>
            <a:ext cx="2800511" cy="3566160"/>
          </a:xfrm>
        </p:spPr>
        <p:txBody>
          <a:bodyPr anchor="b">
            <a:normAutofit/>
          </a:bodyPr>
          <a:lstStyle/>
          <a:p>
            <a:pPr algn="l"/>
            <a:r>
              <a:rPr lang="en-GB" sz="4000"/>
              <a:t>Early Intervention</a:t>
            </a:r>
          </a:p>
        </p:txBody>
      </p:sp>
      <p:sp>
        <p:nvSpPr>
          <p:cNvPr id="3" name="Subtitle 2">
            <a:extLst>
              <a:ext uri="{FF2B5EF4-FFF2-40B4-BE49-F238E27FC236}">
                <a16:creationId xmlns:a16="http://schemas.microsoft.com/office/drawing/2014/main" id="{87A00BA0-076D-4D40-B363-A500B3DA5849}"/>
              </a:ext>
            </a:extLst>
          </p:cNvPr>
          <p:cNvSpPr>
            <a:spLocks noGrp="1"/>
          </p:cNvSpPr>
          <p:nvPr>
            <p:ph type="subTitle" idx="1"/>
          </p:nvPr>
        </p:nvSpPr>
        <p:spPr>
          <a:xfrm>
            <a:off x="667754" y="4636008"/>
            <a:ext cx="2800510" cy="1572768"/>
          </a:xfrm>
        </p:spPr>
        <p:txBody>
          <a:bodyPr>
            <a:normAutofit/>
          </a:bodyPr>
          <a:lstStyle/>
          <a:p>
            <a:pPr algn="l"/>
            <a:r>
              <a:rPr lang="en-GB" dirty="0"/>
              <a:t>Week 7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753" y="4409267"/>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E44F9EB-8BE3-D021-7D57-F7A67D08A00F}"/>
              </a:ext>
            </a:extLst>
          </p:cNvPr>
          <p:cNvPicPr>
            <a:picLocks noChangeAspect="1"/>
          </p:cNvPicPr>
          <p:nvPr/>
        </p:nvPicPr>
        <p:blipFill rotWithShape="1">
          <a:blip r:embed="rId2"/>
          <a:srcRect l="35189" r="22496"/>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0796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7F0AE-734D-DD45-330C-7A0BCC720900}"/>
              </a:ext>
            </a:extLst>
          </p:cNvPr>
          <p:cNvSpPr>
            <a:spLocks noGrp="1"/>
          </p:cNvSpPr>
          <p:nvPr>
            <p:ph type="title"/>
          </p:nvPr>
        </p:nvSpPr>
        <p:spPr>
          <a:xfrm>
            <a:off x="628650" y="365126"/>
            <a:ext cx="7886700" cy="664206"/>
          </a:xfrm>
        </p:spPr>
        <p:txBody>
          <a:bodyPr/>
          <a:lstStyle/>
          <a:p>
            <a:r>
              <a:rPr lang="en-GB">
                <a:latin typeface="Calibri"/>
                <a:cs typeface="Calibri Light"/>
              </a:rPr>
              <a:t>Week 7 -  </a:t>
            </a:r>
            <a:r>
              <a:rPr lang="en-US">
                <a:latin typeface="Calibri"/>
                <a:cs typeface="Calibri"/>
              </a:rPr>
              <a:t>Aim of lesson </a:t>
            </a:r>
            <a:endParaRPr lang="en-GB">
              <a:latin typeface="Calibri"/>
              <a:cs typeface="Calibri Light"/>
            </a:endParaRPr>
          </a:p>
        </p:txBody>
      </p:sp>
      <p:sp>
        <p:nvSpPr>
          <p:cNvPr id="3" name="Content Placeholder 2">
            <a:extLst>
              <a:ext uri="{FF2B5EF4-FFF2-40B4-BE49-F238E27FC236}">
                <a16:creationId xmlns:a16="http://schemas.microsoft.com/office/drawing/2014/main" id="{ECD1C5B3-CC03-CE9B-1FB4-1AD0E962D8FE}"/>
              </a:ext>
            </a:extLst>
          </p:cNvPr>
          <p:cNvSpPr>
            <a:spLocks noGrp="1"/>
          </p:cNvSpPr>
          <p:nvPr>
            <p:ph idx="1"/>
          </p:nvPr>
        </p:nvSpPr>
        <p:spPr/>
        <p:txBody>
          <a:bodyPr vert="horz" lIns="91440" tIns="45720" rIns="91440" bIns="45720" rtlCol="0" anchor="t">
            <a:normAutofit/>
          </a:bodyPr>
          <a:lstStyle/>
          <a:p>
            <a:r>
              <a:rPr lang="en-GB">
                <a:cs typeface="Calibri"/>
              </a:rPr>
              <a:t>Age of criminality responsibility </a:t>
            </a:r>
            <a:endParaRPr lang="en-GB"/>
          </a:p>
          <a:p>
            <a:r>
              <a:rPr lang="en-GB"/>
              <a:t>Gang culture</a:t>
            </a:r>
            <a:endParaRPr lang="en-GB">
              <a:cs typeface="Calibri"/>
            </a:endParaRPr>
          </a:p>
          <a:p>
            <a:r>
              <a:rPr lang="en-GB"/>
              <a:t>Youth offending rates</a:t>
            </a:r>
            <a:endParaRPr lang="en-GB">
              <a:cs typeface="Calibri"/>
            </a:endParaRPr>
          </a:p>
          <a:p>
            <a:r>
              <a:rPr lang="en-GB"/>
              <a:t>Dealing with young offenders </a:t>
            </a:r>
            <a:endParaRPr lang="en-GB">
              <a:cs typeface="Calibri"/>
            </a:endParaRPr>
          </a:p>
          <a:p>
            <a:r>
              <a:rPr lang="en-GB"/>
              <a:t>Interventions</a:t>
            </a:r>
            <a:endParaRPr lang="en-GB">
              <a:cs typeface="Calibri"/>
            </a:endParaRPr>
          </a:p>
          <a:p>
            <a:pPr>
              <a:spcBef>
                <a:spcPts val="1000"/>
              </a:spcBef>
            </a:pPr>
            <a:r>
              <a:rPr lang="en-GB">
                <a:cs typeface="Calibri"/>
              </a:rPr>
              <a:t>Consider key UK Programmes helping families</a:t>
            </a:r>
            <a:endParaRPr lang="en-GB">
              <a:ea typeface="Calibri"/>
              <a:cs typeface="Calibri"/>
            </a:endParaRPr>
          </a:p>
          <a:p>
            <a:pPr>
              <a:spcBef>
                <a:spcPts val="1000"/>
              </a:spcBef>
            </a:pPr>
            <a:r>
              <a:rPr lang="en-GB">
                <a:cs typeface="Calibri"/>
              </a:rPr>
              <a:t>Discuss initial actions when responding to a public protection incident </a:t>
            </a:r>
            <a:endParaRPr lang="en-GB">
              <a:ea typeface="+mn-lt"/>
              <a:cs typeface="+mn-lt"/>
            </a:endParaRPr>
          </a:p>
          <a:p>
            <a:pPr>
              <a:spcBef>
                <a:spcPts val="1000"/>
              </a:spcBef>
            </a:pPr>
            <a:r>
              <a:rPr lang="en-GB">
                <a:cs typeface="Calibri"/>
              </a:rPr>
              <a:t>Examine the approach to dealing with youth offending </a:t>
            </a:r>
            <a:endParaRPr lang="en-GB">
              <a:ea typeface="Calibri"/>
              <a:cs typeface="Calibri"/>
            </a:endParaRPr>
          </a:p>
          <a:p>
            <a:r>
              <a:rPr lang="en-GB">
                <a:ea typeface="Calibri"/>
                <a:cs typeface="Calibri"/>
              </a:rPr>
              <a:t>Link to questions: </a:t>
            </a:r>
            <a:endParaRPr lang="en-GB">
              <a:ea typeface="+mn-lt"/>
              <a:cs typeface="+mn-lt"/>
            </a:endParaRPr>
          </a:p>
          <a:p>
            <a:pPr marL="0" indent="0">
              <a:spcBef>
                <a:spcPts val="1000"/>
              </a:spcBef>
              <a:buNone/>
            </a:pPr>
            <a:endParaRPr lang="en-GB">
              <a:ea typeface="Calibri"/>
              <a:cs typeface="Calibri"/>
            </a:endParaRPr>
          </a:p>
        </p:txBody>
      </p:sp>
    </p:spTree>
    <p:extLst>
      <p:ext uri="{BB962C8B-B14F-4D97-AF65-F5344CB8AC3E}">
        <p14:creationId xmlns:p14="http://schemas.microsoft.com/office/powerpoint/2010/main" val="4142811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50D7D-53FF-4054-B267-7E796BBD324C}"/>
              </a:ext>
            </a:extLst>
          </p:cNvPr>
          <p:cNvSpPr>
            <a:spLocks noGrp="1"/>
          </p:cNvSpPr>
          <p:nvPr>
            <p:ph type="title"/>
          </p:nvPr>
        </p:nvSpPr>
        <p:spPr>
          <a:xfrm>
            <a:off x="476250" y="640823"/>
            <a:ext cx="2563994" cy="5583148"/>
          </a:xfrm>
        </p:spPr>
        <p:txBody>
          <a:bodyPr anchor="ctr">
            <a:normAutofit/>
          </a:bodyPr>
          <a:lstStyle/>
          <a:p>
            <a:r>
              <a:rPr lang="en-GB"/>
              <a:t>Age of Criminal Responsibility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BD8F82C-9D5D-0B0C-A91E-0D1631372ED9}"/>
              </a:ext>
            </a:extLst>
          </p:cNvPr>
          <p:cNvGraphicFramePr>
            <a:graphicFrameLocks noGrp="1"/>
          </p:cNvGraphicFramePr>
          <p:nvPr>
            <p:ph idx="1"/>
            <p:extLst>
              <p:ext uri="{D42A27DB-BD31-4B8C-83A1-F6EECF244321}">
                <p14:modId xmlns:p14="http://schemas.microsoft.com/office/powerpoint/2010/main" val="316217197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854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80592-A594-4F52-976A-09FAA8410831}"/>
              </a:ext>
            </a:extLst>
          </p:cNvPr>
          <p:cNvSpPr>
            <a:spLocks noGrp="1"/>
          </p:cNvSpPr>
          <p:nvPr>
            <p:ph type="title"/>
          </p:nvPr>
        </p:nvSpPr>
        <p:spPr>
          <a:xfrm>
            <a:off x="476250" y="640823"/>
            <a:ext cx="2563994" cy="5583148"/>
          </a:xfrm>
        </p:spPr>
        <p:txBody>
          <a:bodyPr anchor="ctr">
            <a:normAutofit/>
          </a:bodyPr>
          <a:lstStyle/>
          <a:p>
            <a:r>
              <a:rPr lang="en-GB" sz="4700"/>
              <a:t>Scotland</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5223E8-154B-BB31-D1EC-A73CC39035FD}"/>
              </a:ext>
            </a:extLst>
          </p:cNvPr>
          <p:cNvGraphicFramePr>
            <a:graphicFrameLocks noGrp="1"/>
          </p:cNvGraphicFramePr>
          <p:nvPr>
            <p:ph idx="1"/>
            <p:extLst>
              <p:ext uri="{D42A27DB-BD31-4B8C-83A1-F6EECF244321}">
                <p14:modId xmlns:p14="http://schemas.microsoft.com/office/powerpoint/2010/main" val="176836658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536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92882-31B6-4F38-BC01-0F9054AE67BC}"/>
              </a:ext>
            </a:extLst>
          </p:cNvPr>
          <p:cNvSpPr>
            <a:spLocks noGrp="1"/>
          </p:cNvSpPr>
          <p:nvPr>
            <p:ph type="title"/>
          </p:nvPr>
        </p:nvSpPr>
        <p:spPr>
          <a:xfrm>
            <a:off x="628650" y="365125"/>
            <a:ext cx="7886700" cy="1325563"/>
          </a:xfrm>
        </p:spPr>
        <p:txBody>
          <a:bodyPr>
            <a:normAutofit/>
          </a:bodyPr>
          <a:lstStyle/>
          <a:p>
            <a:r>
              <a:rPr lang="en-GB" sz="4700"/>
              <a:t>Age of Criminal Responsibility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53E604-E4DF-453A-B7FC-4CA000DB9E53}"/>
              </a:ext>
            </a:extLst>
          </p:cNvPr>
          <p:cNvSpPr>
            <a:spLocks noGrp="1"/>
          </p:cNvSpPr>
          <p:nvPr>
            <p:ph idx="1"/>
          </p:nvPr>
        </p:nvSpPr>
        <p:spPr>
          <a:xfrm>
            <a:off x="542386" y="2073158"/>
            <a:ext cx="7886700" cy="4251960"/>
          </a:xfrm>
        </p:spPr>
        <p:txBody>
          <a:bodyPr vert="horz" lIns="91440" tIns="45720" rIns="91440" bIns="45720" rtlCol="0" anchor="t">
            <a:normAutofit/>
          </a:bodyPr>
          <a:lstStyle/>
          <a:p>
            <a:r>
              <a:rPr lang="en-GB" sz="2400"/>
              <a:t>Is 10 too young?     </a:t>
            </a:r>
          </a:p>
          <a:p>
            <a:pPr lvl="1"/>
            <a:r>
              <a:rPr lang="en-GB" sz="2400"/>
              <a:t>Discuss</a:t>
            </a:r>
          </a:p>
          <a:p>
            <a:pPr lvl="1"/>
            <a:r>
              <a:rPr lang="en-GB" sz="2400"/>
              <a:t>In our Law several offences which are targeted at the inability of children to make good decisions.</a:t>
            </a:r>
          </a:p>
          <a:p>
            <a:pPr lvl="1"/>
            <a:r>
              <a:rPr lang="en-GB" sz="2400"/>
              <a:t>s5 of the Sexual Offences Act 2003 states that a child under 13 cannot consent to sex even if they agree to it.  </a:t>
            </a:r>
          </a:p>
          <a:p>
            <a:pPr lvl="1"/>
            <a:r>
              <a:rPr lang="en-GB" sz="2400"/>
              <a:t>No matter what a child wants or think they want, they are, by definition, too immature to understand the consequences of or consent to certain behaviour. </a:t>
            </a:r>
          </a:p>
        </p:txBody>
      </p:sp>
      <p:pic>
        <p:nvPicPr>
          <p:cNvPr id="4" name="Graphic 4" descr="Abacus with solid fill">
            <a:extLst>
              <a:ext uri="{FF2B5EF4-FFF2-40B4-BE49-F238E27FC236}">
                <a16:creationId xmlns:a16="http://schemas.microsoft.com/office/drawing/2014/main" id="{AEBECF10-81EE-6F22-F747-6F697CAB2F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29555" y="1677838"/>
            <a:ext cx="914400" cy="914400"/>
          </a:xfrm>
          <a:prstGeom prst="rect">
            <a:avLst/>
          </a:prstGeom>
        </p:spPr>
      </p:pic>
    </p:spTree>
    <p:extLst>
      <p:ext uri="{BB962C8B-B14F-4D97-AF65-F5344CB8AC3E}">
        <p14:creationId xmlns:p14="http://schemas.microsoft.com/office/powerpoint/2010/main" val="4254766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1983-8AA9-4DAD-889B-D3F2A4F9F4FF}"/>
              </a:ext>
            </a:extLst>
          </p:cNvPr>
          <p:cNvSpPr>
            <a:spLocks noGrp="1"/>
          </p:cNvSpPr>
          <p:nvPr>
            <p:ph type="title"/>
          </p:nvPr>
        </p:nvSpPr>
        <p:spPr>
          <a:xfrm>
            <a:off x="486696" y="629266"/>
            <a:ext cx="4817137" cy="1676603"/>
          </a:xfrm>
        </p:spPr>
        <p:txBody>
          <a:bodyPr>
            <a:normAutofit/>
          </a:bodyPr>
          <a:lstStyle/>
          <a:p>
            <a:r>
              <a:rPr lang="en-GB"/>
              <a:t>Criminal Responsibility Across the World</a:t>
            </a:r>
          </a:p>
        </p:txBody>
      </p:sp>
      <p:sp>
        <p:nvSpPr>
          <p:cNvPr id="3" name="Content Placeholder 2">
            <a:extLst>
              <a:ext uri="{FF2B5EF4-FFF2-40B4-BE49-F238E27FC236}">
                <a16:creationId xmlns:a16="http://schemas.microsoft.com/office/drawing/2014/main" id="{7A53C8B0-C383-4782-9556-0E7C1CBF5673}"/>
              </a:ext>
            </a:extLst>
          </p:cNvPr>
          <p:cNvSpPr>
            <a:spLocks noGrp="1"/>
          </p:cNvSpPr>
          <p:nvPr>
            <p:ph idx="1"/>
          </p:nvPr>
        </p:nvSpPr>
        <p:spPr>
          <a:xfrm>
            <a:off x="486698" y="2438400"/>
            <a:ext cx="4817136" cy="3785419"/>
          </a:xfrm>
        </p:spPr>
        <p:txBody>
          <a:bodyPr vert="horz" lIns="91440" tIns="45720" rIns="91440" bIns="45720" rtlCol="0" anchor="t">
            <a:normAutofit lnSpcReduction="10000"/>
          </a:bodyPr>
          <a:lstStyle/>
          <a:p>
            <a:r>
              <a:rPr lang="en-GB" sz="1700" dirty="0"/>
              <a:t>The United Nations -  Rights of the Child, stated that a minimum age of criminal responsibility low 12 is not acceptable.</a:t>
            </a:r>
            <a:endParaRPr lang="en-GB" sz="1700" dirty="0">
              <a:cs typeface="Calibri"/>
            </a:endParaRPr>
          </a:p>
          <a:p>
            <a:r>
              <a:rPr lang="en-GB" sz="1700" dirty="0"/>
              <a:t>Holland – 12 			New Zealand – 10 </a:t>
            </a:r>
            <a:endParaRPr lang="en-GB" sz="1700" dirty="0">
              <a:cs typeface="Calibri"/>
            </a:endParaRPr>
          </a:p>
          <a:p>
            <a:r>
              <a:rPr lang="en-GB" sz="1700" dirty="0"/>
              <a:t>France – 13			Norway - 15</a:t>
            </a:r>
            <a:endParaRPr lang="en-GB" sz="1700" dirty="0">
              <a:cs typeface="Calibri"/>
            </a:endParaRPr>
          </a:p>
          <a:p>
            <a:r>
              <a:rPr lang="en-GB" sz="1700" dirty="0"/>
              <a:t>Italy – 14 			Spain – 16</a:t>
            </a:r>
            <a:endParaRPr lang="en-GB" sz="1700" dirty="0">
              <a:cs typeface="Calibri"/>
            </a:endParaRPr>
          </a:p>
          <a:p>
            <a:r>
              <a:rPr lang="en-GB" sz="1700" dirty="0"/>
              <a:t>Singapore  - 7			</a:t>
            </a:r>
            <a:endParaRPr lang="en-GB" sz="1700" dirty="0">
              <a:cs typeface="Calibri"/>
            </a:endParaRPr>
          </a:p>
          <a:p>
            <a:r>
              <a:rPr lang="en-GB" sz="1700" dirty="0"/>
              <a:t>Iran – Girls 9 </a:t>
            </a:r>
            <a:r>
              <a:rPr lang="en-GB" sz="1700" dirty="0">
                <a:ea typeface="+mn-lt"/>
                <a:cs typeface="+mn-lt"/>
              </a:rPr>
              <a:t>The Islamic Penalties Act (2013)</a:t>
            </a:r>
            <a:r>
              <a:rPr lang="en-GB" sz="1700" dirty="0"/>
              <a:t> Religious puberty   			Boys 15</a:t>
            </a:r>
            <a:endParaRPr lang="en-GB" sz="1700" dirty="0">
              <a:cs typeface="Calibri"/>
            </a:endParaRPr>
          </a:p>
          <a:p>
            <a:pPr marL="0" indent="0">
              <a:buNone/>
            </a:pPr>
            <a:endParaRPr lang="en-GB" sz="1700" dirty="0"/>
          </a:p>
          <a:p>
            <a:r>
              <a:rPr lang="en-GB" sz="1700" dirty="0"/>
              <a:t>USA each state differs the youngest being 7 years old. Many American states do not have a minimum. </a:t>
            </a:r>
            <a:endParaRPr lang="en-GB" sz="1700" dirty="0">
              <a:cs typeface="Calibri"/>
            </a:endParaRPr>
          </a:p>
          <a:p>
            <a:endParaRPr lang="en-GB" sz="1700" dirty="0"/>
          </a:p>
        </p:txBody>
      </p:sp>
      <p:sp>
        <p:nvSpPr>
          <p:cNvPr id="12" name="Rectangle 11">
            <a:extLst>
              <a:ext uri="{FF2B5EF4-FFF2-40B4-BE49-F238E27FC236}">
                <a16:creationId xmlns:a16="http://schemas.microsoft.com/office/drawing/2014/main" id="{11C59EDF-5A1E-404D-B55D-8AEA5D8D6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307"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FEE0385D-4151-43AA-9C6B-0365E1031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0781" y="557784"/>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ildren">
            <a:extLst>
              <a:ext uri="{FF2B5EF4-FFF2-40B4-BE49-F238E27FC236}">
                <a16:creationId xmlns:a16="http://schemas.microsoft.com/office/drawing/2014/main" id="{946AF2CA-D3A7-4E2B-B18B-6F82B3F86D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70811" y="2292378"/>
            <a:ext cx="2269998" cy="2269998"/>
          </a:xfrm>
          <a:prstGeom prst="rect">
            <a:avLst/>
          </a:prstGeom>
          <a:effectLst/>
        </p:spPr>
      </p:pic>
    </p:spTree>
    <p:extLst>
      <p:ext uri="{BB962C8B-B14F-4D97-AF65-F5344CB8AC3E}">
        <p14:creationId xmlns:p14="http://schemas.microsoft.com/office/powerpoint/2010/main" val="612569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posing for a photo">
            <a:extLst>
              <a:ext uri="{FF2B5EF4-FFF2-40B4-BE49-F238E27FC236}">
                <a16:creationId xmlns:a16="http://schemas.microsoft.com/office/drawing/2014/main" id="{DC0189FE-2C59-2474-52D4-69CBCF897553}"/>
              </a:ext>
            </a:extLst>
          </p:cNvPr>
          <p:cNvPicPr>
            <a:picLocks noChangeAspect="1"/>
          </p:cNvPicPr>
          <p:nvPr/>
        </p:nvPicPr>
        <p:blipFill rotWithShape="1">
          <a:blip r:embed="rId2">
            <a:extLst>
              <a:ext uri="{28A0092B-C50C-407E-A947-70E740481C1C}">
                <a14:useLocalDpi xmlns:a14="http://schemas.microsoft.com/office/drawing/2010/main" val="0"/>
              </a:ext>
            </a:extLst>
          </a:blip>
          <a:srcRect l="1300" r="1301" b="1"/>
          <a:stretch/>
        </p:blipFill>
        <p:spPr>
          <a:xfrm>
            <a:off x="4139972" y="857257"/>
            <a:ext cx="5004027" cy="5143493"/>
          </a:xfrm>
          <a:prstGeom prst="rect">
            <a:avLst/>
          </a:prstGeom>
        </p:spPr>
      </p:pic>
      <p:sp>
        <p:nvSpPr>
          <p:cNvPr id="2" name="Title 1">
            <a:extLst>
              <a:ext uri="{FF2B5EF4-FFF2-40B4-BE49-F238E27FC236}">
                <a16:creationId xmlns:a16="http://schemas.microsoft.com/office/drawing/2014/main" id="{00834B8F-D19C-9100-1154-DA050DCED74E}"/>
              </a:ext>
            </a:extLst>
          </p:cNvPr>
          <p:cNvSpPr>
            <a:spLocks noGrp="1"/>
          </p:cNvSpPr>
          <p:nvPr>
            <p:ph type="title"/>
          </p:nvPr>
        </p:nvSpPr>
        <p:spPr>
          <a:xfrm>
            <a:off x="628650" y="1131094"/>
            <a:ext cx="2866642" cy="1424934"/>
          </a:xfrm>
        </p:spPr>
        <p:txBody>
          <a:bodyPr>
            <a:normAutofit/>
          </a:bodyPr>
          <a:lstStyle/>
          <a:p>
            <a:r>
              <a:rPr lang="en-GB" sz="3000"/>
              <a:t>Workhouses 1834 Poor Law Act</a:t>
            </a:r>
          </a:p>
        </p:txBody>
      </p:sp>
      <p:sp>
        <p:nvSpPr>
          <p:cNvPr id="3" name="Content Placeholder 2">
            <a:extLst>
              <a:ext uri="{FF2B5EF4-FFF2-40B4-BE49-F238E27FC236}">
                <a16:creationId xmlns:a16="http://schemas.microsoft.com/office/drawing/2014/main" id="{B2764461-8DFC-4EBB-0372-F3F789EB3284}"/>
              </a:ext>
            </a:extLst>
          </p:cNvPr>
          <p:cNvSpPr>
            <a:spLocks noGrp="1"/>
          </p:cNvSpPr>
          <p:nvPr>
            <p:ph idx="1"/>
          </p:nvPr>
        </p:nvSpPr>
        <p:spPr>
          <a:xfrm>
            <a:off x="628650" y="2556028"/>
            <a:ext cx="2866642" cy="3690027"/>
          </a:xfrm>
        </p:spPr>
        <p:txBody>
          <a:bodyPr>
            <a:normAutofit/>
          </a:bodyPr>
          <a:lstStyle/>
          <a:p>
            <a:r>
              <a:rPr lang="en-GB" sz="1400"/>
              <a:t>Most children who ended up here were:</a:t>
            </a:r>
          </a:p>
          <a:p>
            <a:r>
              <a:rPr lang="en-GB" sz="1400"/>
              <a:t>Orphans</a:t>
            </a:r>
          </a:p>
          <a:p>
            <a:r>
              <a:rPr lang="en-GB" sz="1400"/>
              <a:t>Deserted Children</a:t>
            </a:r>
          </a:p>
          <a:p>
            <a:r>
              <a:rPr lang="en-GB" sz="1400"/>
              <a:t>Bastards</a:t>
            </a:r>
          </a:p>
          <a:p>
            <a:r>
              <a:rPr lang="en-GB" sz="1400"/>
              <a:t>Children of idiots or of cripples or of felons</a:t>
            </a:r>
          </a:p>
          <a:p>
            <a:r>
              <a:rPr lang="en-GB" sz="1400"/>
              <a:t>If an abled man was sent to working House his whole family would</a:t>
            </a:r>
          </a:p>
          <a:p>
            <a:r>
              <a:rPr lang="en-GB" sz="1400"/>
              <a:t>1839 out of 97,510 workhouse population 42,767 were children*</a:t>
            </a:r>
          </a:p>
          <a:p>
            <a:r>
              <a:rPr lang="en-GB" sz="1400"/>
              <a:t>* girls under 16 years old and boy under 13 years old</a:t>
            </a:r>
          </a:p>
        </p:txBody>
      </p:sp>
    </p:spTree>
    <p:extLst>
      <p:ext uri="{BB962C8B-B14F-4D97-AF65-F5344CB8AC3E}">
        <p14:creationId xmlns:p14="http://schemas.microsoft.com/office/powerpoint/2010/main" val="1343813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088D-EC1E-F3BD-5581-CA1F9D0E0CD6}"/>
              </a:ext>
            </a:extLst>
          </p:cNvPr>
          <p:cNvSpPr>
            <a:spLocks noGrp="1"/>
          </p:cNvSpPr>
          <p:nvPr>
            <p:ph type="title"/>
          </p:nvPr>
        </p:nvSpPr>
        <p:spPr>
          <a:xfrm>
            <a:off x="628650" y="365126"/>
            <a:ext cx="7886700" cy="455162"/>
          </a:xfrm>
        </p:spPr>
        <p:txBody>
          <a:bodyPr>
            <a:normAutofit/>
          </a:bodyPr>
          <a:lstStyle/>
          <a:p>
            <a:r>
              <a:rPr lang="en-US" sz="2400">
                <a:cs typeface="Calibri Light"/>
              </a:rPr>
              <a:t>On set offending age</a:t>
            </a:r>
          </a:p>
        </p:txBody>
      </p:sp>
      <p:pic>
        <p:nvPicPr>
          <p:cNvPr id="4" name="Picture 4" descr="Chart, line chart&#10;&#10;Description automatically generated">
            <a:extLst>
              <a:ext uri="{FF2B5EF4-FFF2-40B4-BE49-F238E27FC236}">
                <a16:creationId xmlns:a16="http://schemas.microsoft.com/office/drawing/2014/main" id="{1AA3FF4B-E811-D43E-C372-1389209BA9F0}"/>
              </a:ext>
            </a:extLst>
          </p:cNvPr>
          <p:cNvPicPr>
            <a:picLocks noGrp="1" noChangeAspect="1"/>
          </p:cNvPicPr>
          <p:nvPr>
            <p:ph idx="1"/>
          </p:nvPr>
        </p:nvPicPr>
        <p:blipFill>
          <a:blip r:embed="rId2"/>
          <a:stretch>
            <a:fillRect/>
          </a:stretch>
        </p:blipFill>
        <p:spPr>
          <a:xfrm>
            <a:off x="835378" y="936094"/>
            <a:ext cx="7808015" cy="5164350"/>
          </a:xfrm>
        </p:spPr>
      </p:pic>
    </p:spTree>
    <p:extLst>
      <p:ext uri="{BB962C8B-B14F-4D97-AF65-F5344CB8AC3E}">
        <p14:creationId xmlns:p14="http://schemas.microsoft.com/office/powerpoint/2010/main" val="2649609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57C-9DA6-53F5-72FA-1A52D57FC27F}"/>
              </a:ext>
            </a:extLst>
          </p:cNvPr>
          <p:cNvSpPr>
            <a:spLocks noGrp="1"/>
          </p:cNvSpPr>
          <p:nvPr>
            <p:ph type="title"/>
          </p:nvPr>
        </p:nvSpPr>
        <p:spPr/>
        <p:txBody>
          <a:bodyPr/>
          <a:lstStyle/>
          <a:p>
            <a:r>
              <a:rPr lang="en-GB">
                <a:latin typeface="Calibri"/>
                <a:cs typeface="Calibri"/>
              </a:rPr>
              <a:t>The Children and Young Persons Acts of 1963 and 1969</a:t>
            </a:r>
            <a:endParaRPr lang="en-US"/>
          </a:p>
        </p:txBody>
      </p:sp>
      <p:sp>
        <p:nvSpPr>
          <p:cNvPr id="3" name="Content Placeholder 2">
            <a:extLst>
              <a:ext uri="{FF2B5EF4-FFF2-40B4-BE49-F238E27FC236}">
                <a16:creationId xmlns:a16="http://schemas.microsoft.com/office/drawing/2014/main" id="{44CBFF98-9486-9599-9C9F-4BF546583AAE}"/>
              </a:ext>
            </a:extLst>
          </p:cNvPr>
          <p:cNvSpPr>
            <a:spLocks noGrp="1"/>
          </p:cNvSpPr>
          <p:nvPr>
            <p:ph idx="1"/>
          </p:nvPr>
        </p:nvSpPr>
        <p:spPr>
          <a:xfrm>
            <a:off x="628650" y="2057137"/>
            <a:ext cx="7886700" cy="3662873"/>
          </a:xfrm>
        </p:spPr>
        <p:txBody>
          <a:bodyPr vert="horz" lIns="68580" tIns="34290" rIns="68580" bIns="34290" rtlCol="0" anchor="t">
            <a:normAutofit fontScale="92500" lnSpcReduction="10000"/>
          </a:bodyPr>
          <a:lstStyle/>
          <a:p>
            <a:r>
              <a:rPr lang="en-GB">
                <a:ea typeface="+mn-lt"/>
                <a:cs typeface="+mn-lt"/>
              </a:rPr>
              <a:t>The 1963 reformed the treatment of young offenders in juvenile courts</a:t>
            </a:r>
          </a:p>
          <a:p>
            <a:r>
              <a:rPr lang="en-GB">
                <a:ea typeface="+mn-lt"/>
                <a:cs typeface="+mn-lt"/>
              </a:rPr>
              <a:t>It also emphasised the importance of care and protection, raising the age of criminal responsibility from eight to ten</a:t>
            </a:r>
          </a:p>
          <a:p>
            <a:r>
              <a:rPr lang="en-GB">
                <a:ea typeface="+mn-lt"/>
                <a:cs typeface="+mn-lt"/>
              </a:rPr>
              <a:t>The 1969 act reduced the powers of juvenile courts to make orders, coming down in favour of care orders and supervision by probation officers and social workers</a:t>
            </a:r>
          </a:p>
          <a:p>
            <a:r>
              <a:rPr lang="en-GB">
                <a:cs typeface="Calibri"/>
              </a:rPr>
              <a:t>Legislation was child-centred and focused on the ‘needs’ rather than the ‘deeds’ of children.</a:t>
            </a:r>
            <a:endParaRPr lang="en-GB">
              <a:ea typeface="+mn-lt"/>
              <a:cs typeface="+mn-lt"/>
            </a:endParaRPr>
          </a:p>
          <a:p>
            <a:r>
              <a:rPr lang="en-GB">
                <a:cs typeface="Calibri"/>
              </a:rPr>
              <a:t>Act emphasized importance of the welfare principle to govern state’s intervention in lives of young people. </a:t>
            </a:r>
            <a:endParaRPr lang="en-GB">
              <a:ea typeface="+mn-lt"/>
              <a:cs typeface="+mn-lt"/>
            </a:endParaRPr>
          </a:p>
          <a:p>
            <a:r>
              <a:rPr lang="en-GB">
                <a:cs typeface="Calibri"/>
              </a:rPr>
              <a:t>Multi-agency approach.</a:t>
            </a:r>
            <a:endParaRPr lang="en-GB">
              <a:ea typeface="+mn-lt"/>
              <a:cs typeface="+mn-lt"/>
            </a:endParaRPr>
          </a:p>
          <a:p>
            <a:r>
              <a:rPr lang="en-GB">
                <a:cs typeface="Calibri"/>
              </a:rPr>
              <a:t>Diversion from  - INTERVENTION</a:t>
            </a:r>
            <a:endParaRPr lang="en-GB"/>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36F177-CD1C-9484-D07B-9A75127EF318}"/>
                  </a:ext>
                </a:extLst>
              </p14:cNvPr>
              <p14:cNvContentPartPr/>
              <p14:nvPr/>
            </p14:nvContentPartPr>
            <p14:xfrm>
              <a:off x="913006" y="5011079"/>
              <a:ext cx="6969" cy="6969"/>
            </p14:xfrm>
          </p:contentPart>
        </mc:Choice>
        <mc:Fallback xmlns="">
          <p:pic>
            <p:nvPicPr>
              <p:cNvPr id="4" name="Ink 3">
                <a:extLst>
                  <a:ext uri="{FF2B5EF4-FFF2-40B4-BE49-F238E27FC236}">
                    <a16:creationId xmlns:a16="http://schemas.microsoft.com/office/drawing/2014/main" id="{1B36F177-CD1C-9484-D07B-9A75127EF318}"/>
                  </a:ext>
                </a:extLst>
              </p:cNvPr>
              <p:cNvPicPr/>
              <p:nvPr/>
            </p:nvPicPr>
            <p:blipFill>
              <a:blip r:embed="rId3"/>
              <a:stretch>
                <a:fillRect/>
              </a:stretch>
            </p:blipFill>
            <p:spPr>
              <a:xfrm>
                <a:off x="564556" y="4662629"/>
                <a:ext cx="696900" cy="696900"/>
              </a:xfrm>
              <a:prstGeom prst="rect">
                <a:avLst/>
              </a:prstGeom>
            </p:spPr>
          </p:pic>
        </mc:Fallback>
      </mc:AlternateContent>
    </p:spTree>
    <p:extLst>
      <p:ext uri="{BB962C8B-B14F-4D97-AF65-F5344CB8AC3E}">
        <p14:creationId xmlns:p14="http://schemas.microsoft.com/office/powerpoint/2010/main" val="1421589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2BEFE-C12E-DDA3-B825-F72DFD9B679D}"/>
              </a:ext>
            </a:extLst>
          </p:cNvPr>
          <p:cNvSpPr>
            <a:spLocks noGrp="1"/>
          </p:cNvSpPr>
          <p:nvPr>
            <p:ph type="title"/>
          </p:nvPr>
        </p:nvSpPr>
        <p:spPr>
          <a:xfrm>
            <a:off x="439859" y="2120068"/>
            <a:ext cx="2336449" cy="1797269"/>
          </a:xfrm>
        </p:spPr>
        <p:txBody>
          <a:bodyPr anchor="b">
            <a:normAutofit/>
          </a:bodyPr>
          <a:lstStyle/>
          <a:p>
            <a:pPr algn="r"/>
            <a:br>
              <a:rPr lang="en-GB" sz="3000">
                <a:ea typeface="+mj-lt"/>
                <a:cs typeface="+mj-lt"/>
              </a:rPr>
            </a:br>
            <a:r>
              <a:rPr lang="en-GB" sz="3000">
                <a:ea typeface="+mj-lt"/>
                <a:cs typeface="+mj-lt"/>
              </a:rPr>
              <a:t>1991 Criminal Justice Act</a:t>
            </a:r>
          </a:p>
          <a:p>
            <a:pPr algn="r"/>
            <a:endParaRPr lang="en-GB" sz="3000">
              <a:solidFill>
                <a:srgbClr val="FFFFFF"/>
              </a:solidFill>
              <a:cs typeface="Calibri Light"/>
            </a:endParaRPr>
          </a:p>
        </p:txBody>
      </p:sp>
      <p:graphicFrame>
        <p:nvGraphicFramePr>
          <p:cNvPr id="8" name="Content Placeholder 5">
            <a:extLst>
              <a:ext uri="{FF2B5EF4-FFF2-40B4-BE49-F238E27FC236}">
                <a16:creationId xmlns:a16="http://schemas.microsoft.com/office/drawing/2014/main" id="{EFDDAA09-A2AD-377A-78F8-0E766AEB41E1}"/>
              </a:ext>
            </a:extLst>
          </p:cNvPr>
          <p:cNvGraphicFramePr>
            <a:graphicFrameLocks noGrp="1"/>
          </p:cNvGraphicFramePr>
          <p:nvPr>
            <p:ph idx="1"/>
          </p:nvPr>
        </p:nvGraphicFramePr>
        <p:xfrm>
          <a:off x="3678789" y="1420080"/>
          <a:ext cx="5000125" cy="409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3515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C806-7AE4-6DB6-9642-7CA61089B596}"/>
              </a:ext>
            </a:extLst>
          </p:cNvPr>
          <p:cNvSpPr>
            <a:spLocks noGrp="1"/>
          </p:cNvSpPr>
          <p:nvPr>
            <p:ph type="title"/>
          </p:nvPr>
        </p:nvSpPr>
        <p:spPr>
          <a:xfrm>
            <a:off x="482601" y="1337310"/>
            <a:ext cx="2322320" cy="4209927"/>
          </a:xfrm>
        </p:spPr>
        <p:txBody>
          <a:bodyPr anchor="ctr">
            <a:normAutofit/>
          </a:bodyPr>
          <a:lstStyle/>
          <a:p>
            <a:r>
              <a:rPr lang="en-GB">
                <a:cs typeface="Calibri Light"/>
              </a:rPr>
              <a:t>Mid 1990's</a:t>
            </a:r>
          </a:p>
        </p:txBody>
      </p:sp>
      <p:sp>
        <p:nvSpPr>
          <p:cNvPr id="3" name="Content Placeholder 2">
            <a:extLst>
              <a:ext uri="{FF2B5EF4-FFF2-40B4-BE49-F238E27FC236}">
                <a16:creationId xmlns:a16="http://schemas.microsoft.com/office/drawing/2014/main" id="{BF473991-83AF-F539-0A24-9CD2A2AE925B}"/>
              </a:ext>
            </a:extLst>
          </p:cNvPr>
          <p:cNvSpPr>
            <a:spLocks noGrp="1"/>
          </p:cNvSpPr>
          <p:nvPr>
            <p:ph idx="1"/>
          </p:nvPr>
        </p:nvSpPr>
        <p:spPr>
          <a:xfrm>
            <a:off x="3524864" y="1337311"/>
            <a:ext cx="5136536" cy="1949927"/>
          </a:xfrm>
        </p:spPr>
        <p:txBody>
          <a:bodyPr vert="horz" lIns="68580" tIns="34290" rIns="68580" bIns="34290" rtlCol="0" anchor="ctr">
            <a:normAutofit/>
          </a:bodyPr>
          <a:lstStyle/>
          <a:p>
            <a:r>
              <a:rPr lang="en-GB" sz="1800" dirty="0">
                <a:ea typeface="+mn-lt"/>
                <a:cs typeface="+mn-lt"/>
              </a:rPr>
              <a:t>1993 Murder of James Bulger</a:t>
            </a:r>
            <a:endParaRPr lang="en-GB" sz="1800" dirty="0">
              <a:cs typeface="Calibri" panose="020F0502020204030204"/>
            </a:endParaRPr>
          </a:p>
          <a:p>
            <a:r>
              <a:rPr lang="en-GB" sz="1800" dirty="0">
                <a:ea typeface="+mn-lt"/>
                <a:cs typeface="+mn-lt"/>
              </a:rPr>
              <a:t>Increasing number of complaints about delinquency and weaknesses in youth justice system</a:t>
            </a:r>
            <a:endParaRPr lang="en-GB" sz="1800" dirty="0">
              <a:cs typeface="Calibri"/>
            </a:endParaRPr>
          </a:p>
          <a:p>
            <a:r>
              <a:rPr lang="en-GB" sz="1800" dirty="0">
                <a:ea typeface="+mn-lt"/>
                <a:cs typeface="+mn-lt"/>
              </a:rPr>
              <a:t>1997 White Paper – </a:t>
            </a:r>
            <a:r>
              <a:rPr lang="en-GB" sz="1800" i="1" dirty="0">
                <a:ea typeface="+mn-lt"/>
                <a:cs typeface="+mn-lt"/>
              </a:rPr>
              <a:t>No More Excuses  </a:t>
            </a:r>
            <a:endParaRPr lang="en-GB" sz="1800" dirty="0">
              <a:cs typeface="Calibri"/>
            </a:endParaRPr>
          </a:p>
          <a:p>
            <a:endParaRPr lang="en-GB" sz="1800" dirty="0">
              <a:cs typeface="Calibri"/>
            </a:endParaRPr>
          </a:p>
        </p:txBody>
      </p:sp>
      <p:pic>
        <p:nvPicPr>
          <p:cNvPr id="4" name="Picture 4" descr="A picture containing text, newspaper&#10;&#10;Description automatically generated">
            <a:extLst>
              <a:ext uri="{FF2B5EF4-FFF2-40B4-BE49-F238E27FC236}">
                <a16:creationId xmlns:a16="http://schemas.microsoft.com/office/drawing/2014/main" id="{346DE6B2-C080-AEC0-5B6D-EBB1A0DDC07D}"/>
              </a:ext>
            </a:extLst>
          </p:cNvPr>
          <p:cNvPicPr>
            <a:picLocks noChangeAspect="1"/>
          </p:cNvPicPr>
          <p:nvPr/>
        </p:nvPicPr>
        <p:blipFill>
          <a:blip r:embed="rId2"/>
          <a:stretch>
            <a:fillRect/>
          </a:stretch>
        </p:blipFill>
        <p:spPr>
          <a:xfrm>
            <a:off x="2991527" y="3654339"/>
            <a:ext cx="5137493" cy="2214903"/>
          </a:xfrm>
          <a:prstGeom prst="rect">
            <a:avLst/>
          </a:prstGeom>
        </p:spPr>
      </p:pic>
    </p:spTree>
    <p:extLst>
      <p:ext uri="{BB962C8B-B14F-4D97-AF65-F5344CB8AC3E}">
        <p14:creationId xmlns:p14="http://schemas.microsoft.com/office/powerpoint/2010/main" val="1789874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B2D8-1B6B-1C62-DD11-8EF076762DCA}"/>
              </a:ext>
            </a:extLst>
          </p:cNvPr>
          <p:cNvSpPr>
            <a:spLocks noGrp="1"/>
          </p:cNvSpPr>
          <p:nvPr>
            <p:ph type="title"/>
          </p:nvPr>
        </p:nvSpPr>
        <p:spPr>
          <a:xfrm>
            <a:off x="628650" y="365126"/>
            <a:ext cx="7886700" cy="908620"/>
          </a:xfrm>
        </p:spPr>
        <p:txBody>
          <a:bodyPr>
            <a:normAutofit fontScale="90000"/>
          </a:bodyPr>
          <a:lstStyle/>
          <a:p>
            <a:br>
              <a:rPr lang="en-GB" sz="2800">
                <a:ea typeface="+mj-lt"/>
                <a:cs typeface="+mj-lt"/>
              </a:rPr>
            </a:br>
            <a:r>
              <a:rPr lang="en-GB" sz="2400">
                <a:ea typeface="+mj-lt"/>
                <a:cs typeface="+mj-lt"/>
              </a:rPr>
              <a:t>Jack Straw &amp; Alun Michael - two of the principal architects of youth justice reform - argued that:</a:t>
            </a:r>
          </a:p>
          <a:p>
            <a:endParaRPr lang="en-GB">
              <a:cs typeface="Calibri Light"/>
            </a:endParaRPr>
          </a:p>
        </p:txBody>
      </p:sp>
      <p:sp>
        <p:nvSpPr>
          <p:cNvPr id="3" name="Content Placeholder 2">
            <a:extLst>
              <a:ext uri="{FF2B5EF4-FFF2-40B4-BE49-F238E27FC236}">
                <a16:creationId xmlns:a16="http://schemas.microsoft.com/office/drawing/2014/main" id="{1516B85B-E161-610C-B203-1788E5C6B055}"/>
              </a:ext>
            </a:extLst>
          </p:cNvPr>
          <p:cNvSpPr>
            <a:spLocks noGrp="1"/>
          </p:cNvSpPr>
          <p:nvPr>
            <p:ph idx="1"/>
          </p:nvPr>
        </p:nvSpPr>
        <p:spPr>
          <a:xfrm>
            <a:off x="628650" y="1379927"/>
            <a:ext cx="7886700" cy="4797036"/>
          </a:xfrm>
        </p:spPr>
        <p:txBody>
          <a:bodyPr vert="horz" lIns="91440" tIns="45720" rIns="91440" bIns="45720" rtlCol="0" anchor="t">
            <a:normAutofit/>
          </a:bodyPr>
          <a:lstStyle/>
          <a:p>
            <a:pPr algn="ctr">
              <a:lnSpc>
                <a:spcPct val="100000"/>
              </a:lnSpc>
              <a:spcBef>
                <a:spcPct val="0"/>
              </a:spcBef>
              <a:spcAft>
                <a:spcPct val="0"/>
              </a:spcAft>
            </a:pPr>
            <a:r>
              <a:rPr lang="en-US" i="1" dirty="0">
                <a:latin typeface="Arial"/>
                <a:cs typeface="Arial"/>
              </a:rPr>
              <a:t>“</a:t>
            </a:r>
            <a:r>
              <a:rPr lang="en-GB" i="1" dirty="0">
                <a:latin typeface="Arial"/>
                <a:cs typeface="Arial"/>
              </a:rPr>
              <a:t>Insufficient attention is given to changing behaviour, to teaching the difference between right and wrong … Too little is done to change youngsters’ behaviour early in their offending career … We believe that the time has come for fundamental changes to be made … We have to start again … by prioritising early intervention to nip offending in the bud’</a:t>
            </a:r>
            <a:endParaRPr lang="en-GB" dirty="0">
              <a:ea typeface="+mn-lt"/>
              <a:cs typeface="+mn-lt"/>
            </a:endParaRPr>
          </a:p>
          <a:p>
            <a:pPr algn="ctr">
              <a:lnSpc>
                <a:spcPct val="100000"/>
              </a:lnSpc>
              <a:spcBef>
                <a:spcPct val="0"/>
              </a:spcBef>
              <a:spcAft>
                <a:spcPct val="0"/>
              </a:spcAft>
            </a:pPr>
            <a:r>
              <a:rPr lang="en-GB" dirty="0">
                <a:latin typeface="Arial"/>
                <a:cs typeface="Arial"/>
              </a:rPr>
              <a:t>(Straw and Michael, 1996).</a:t>
            </a:r>
            <a:endParaRPr lang="en-GB" dirty="0">
              <a:ea typeface="+mn-lt"/>
              <a:cs typeface="+mn-lt"/>
            </a:endParaRPr>
          </a:p>
          <a:p>
            <a:pPr>
              <a:buFont typeface="Arial,Sans-Serif" panose="020B0604020202020204" pitchFamily="34" charset="0"/>
            </a:pPr>
            <a:r>
              <a:rPr lang="en-GB" dirty="0">
                <a:cs typeface="Calibri"/>
              </a:rPr>
              <a:t>1996 Tony Blair: </a:t>
            </a:r>
            <a:endParaRPr lang="en-US" dirty="0">
              <a:ea typeface="+mn-lt"/>
              <a:cs typeface="+mn-lt"/>
            </a:endParaRPr>
          </a:p>
          <a:p>
            <a:pPr>
              <a:buFont typeface="Arial,Sans-Serif" panose="020B0604020202020204" pitchFamily="34" charset="0"/>
            </a:pPr>
            <a:r>
              <a:rPr lang="en-GB" i="1" dirty="0">
                <a:cs typeface="Calibri"/>
              </a:rPr>
              <a:t>"Tough on crime, tough on the causes of crime"</a:t>
            </a:r>
            <a:endParaRPr lang="en-US" dirty="0">
              <a:ea typeface="+mn-lt"/>
              <a:cs typeface="+mn-lt"/>
            </a:endParaRPr>
          </a:p>
          <a:p>
            <a:pPr>
              <a:buFont typeface="Arial,Sans-Serif" panose="020B0604020202020204" pitchFamily="34" charset="0"/>
            </a:pPr>
            <a:r>
              <a:rPr lang="en-US" i="1" dirty="0">
                <a:cs typeface="Calibri"/>
              </a:rPr>
              <a:t>"Want to make the streets safe again"</a:t>
            </a:r>
            <a:endParaRPr lang="en-US" dirty="0">
              <a:ea typeface="+mn-lt"/>
              <a:cs typeface="+mn-lt"/>
            </a:endParaRPr>
          </a:p>
          <a:p>
            <a:pPr marL="0" indent="0">
              <a:buNone/>
            </a:pPr>
            <a:endParaRPr lang="en-GB" dirty="0">
              <a:cs typeface="Calibri"/>
            </a:endParaRPr>
          </a:p>
        </p:txBody>
      </p:sp>
    </p:spTree>
    <p:extLst>
      <p:ext uri="{BB962C8B-B14F-4D97-AF65-F5344CB8AC3E}">
        <p14:creationId xmlns:p14="http://schemas.microsoft.com/office/powerpoint/2010/main" val="2782860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432075707"/>
              </p:ext>
            </p:extLst>
          </p:nvPr>
        </p:nvGraphicFramePr>
        <p:xfrm>
          <a:off x="1028700" y="2009977"/>
          <a:ext cx="7842926" cy="3822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6698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cs typeface="Calibri Light"/>
              </a:rPr>
              <a:t>Youth Justice </a:t>
            </a:r>
            <a:endParaRPr lang="en-GB" sz="47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vert="horz" lIns="91440" tIns="45720" rIns="91440" bIns="45720" rtlCol="0" anchor="t">
            <a:normAutofit/>
          </a:bodyPr>
          <a:lstStyle/>
          <a:p>
            <a:pPr marL="0" indent="0">
              <a:buNone/>
            </a:pPr>
            <a:r>
              <a:rPr lang="en-GB" sz="1900" dirty="0"/>
              <a:t>‘Catching Them Early’ title of the YJB's conference in March 1999.</a:t>
            </a:r>
          </a:p>
          <a:p>
            <a:pPr marL="0" indent="0">
              <a:buNone/>
            </a:pPr>
            <a:r>
              <a:rPr lang="en-GB" sz="1900" dirty="0"/>
              <a:t>Guilt was no longer the founding engagement of YJT/YOT/YOPT</a:t>
            </a:r>
            <a:endParaRPr lang="en-GB" sz="1900" dirty="0">
              <a:cs typeface="Calibri"/>
            </a:endParaRPr>
          </a:p>
          <a:p>
            <a:pPr marL="0" indent="0">
              <a:buNone/>
            </a:pPr>
            <a:r>
              <a:rPr lang="en-GB" sz="1900" dirty="0"/>
              <a:t>Intervention triggered without an offence being committed</a:t>
            </a:r>
          </a:p>
          <a:p>
            <a:pPr marL="0" indent="0">
              <a:buNone/>
            </a:pPr>
            <a:r>
              <a:rPr lang="en-GB" sz="1900" dirty="0"/>
              <a:t>Children with certain characters or a way of life was judged to be failing or posing risk.</a:t>
            </a:r>
          </a:p>
          <a:p>
            <a:pPr marL="0" indent="0">
              <a:buNone/>
            </a:pPr>
            <a:r>
              <a:rPr lang="en-GB" sz="1900" dirty="0"/>
              <a:t>Perceived risk is not crime, yet terms such as ‘</a:t>
            </a:r>
            <a:r>
              <a:rPr lang="en-GB" sz="1900" b="1" dirty="0"/>
              <a:t>potential offender</a:t>
            </a:r>
            <a:r>
              <a:rPr lang="en-GB" sz="1900" dirty="0"/>
              <a:t>’, ‘</a:t>
            </a:r>
            <a:r>
              <a:rPr lang="en-GB" sz="1900" b="1" dirty="0"/>
              <a:t>pre-delinquent</a:t>
            </a:r>
            <a:r>
              <a:rPr lang="en-GB" sz="1900" dirty="0"/>
              <a:t>’ and ‘</a:t>
            </a:r>
            <a:r>
              <a:rPr lang="en-GB" sz="1900" b="1" dirty="0"/>
              <a:t>crime-prone</a:t>
            </a:r>
            <a:r>
              <a:rPr lang="en-GB" sz="1900" dirty="0"/>
              <a:t>’ are increasingly mobilised to legitimise formal intervention</a:t>
            </a:r>
          </a:p>
        </p:txBody>
      </p:sp>
      <p:pic>
        <p:nvPicPr>
          <p:cNvPr id="4" name="Picture 4">
            <a:extLst>
              <a:ext uri="{FF2B5EF4-FFF2-40B4-BE49-F238E27FC236}">
                <a16:creationId xmlns:a16="http://schemas.microsoft.com/office/drawing/2014/main" id="{B5C11D83-9D26-8E32-DE83-4FDECF1AB04D}"/>
              </a:ext>
            </a:extLst>
          </p:cNvPr>
          <p:cNvPicPr>
            <a:picLocks noChangeAspect="1"/>
          </p:cNvPicPr>
          <p:nvPr/>
        </p:nvPicPr>
        <p:blipFill rotWithShape="1">
          <a:blip r:embed="rId2"/>
          <a:srcRect l="29825" r="32710"/>
          <a:stretch/>
        </p:blipFill>
        <p:spPr>
          <a:xfrm>
            <a:off x="5756743" y="2093976"/>
            <a:ext cx="2955798" cy="4096512"/>
          </a:xfrm>
          <a:prstGeom prst="rect">
            <a:avLst/>
          </a:prstGeom>
        </p:spPr>
      </p:pic>
    </p:spTree>
    <p:extLst>
      <p:ext uri="{BB962C8B-B14F-4D97-AF65-F5344CB8AC3E}">
        <p14:creationId xmlns:p14="http://schemas.microsoft.com/office/powerpoint/2010/main" val="359117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1F463-29C9-4D05-840D-303E767E0923}"/>
              </a:ext>
            </a:extLst>
          </p:cNvPr>
          <p:cNvSpPr>
            <a:spLocks noGrp="1"/>
          </p:cNvSpPr>
          <p:nvPr>
            <p:ph type="title"/>
          </p:nvPr>
        </p:nvSpPr>
        <p:spPr>
          <a:xfrm>
            <a:off x="852298" y="1233766"/>
            <a:ext cx="7266222" cy="695211"/>
          </a:xfrm>
        </p:spPr>
        <p:txBody>
          <a:bodyPr anchor="b">
            <a:normAutofit/>
          </a:bodyPr>
          <a:lstStyle/>
          <a:p>
            <a:r>
              <a:rPr lang="en-GB" sz="3000"/>
              <a:t>Dealing with Young Offenders</a:t>
            </a:r>
          </a:p>
        </p:txBody>
      </p:sp>
      <p:graphicFrame>
        <p:nvGraphicFramePr>
          <p:cNvPr id="8" name="Content Placeholder 2">
            <a:extLst>
              <a:ext uri="{FF2B5EF4-FFF2-40B4-BE49-F238E27FC236}">
                <a16:creationId xmlns:a16="http://schemas.microsoft.com/office/drawing/2014/main" id="{2ADC6EA4-06CC-DDD8-C083-47357C8C8535}"/>
              </a:ext>
            </a:extLst>
          </p:cNvPr>
          <p:cNvGraphicFramePr>
            <a:graphicFrameLocks noGrp="1"/>
          </p:cNvGraphicFramePr>
          <p:nvPr>
            <p:ph idx="1"/>
            <p:extLst>
              <p:ext uri="{D42A27DB-BD31-4B8C-83A1-F6EECF244321}">
                <p14:modId xmlns:p14="http://schemas.microsoft.com/office/powerpoint/2010/main" val="1841373142"/>
              </p:ext>
            </p:extLst>
          </p:nvPr>
        </p:nvGraphicFramePr>
        <p:xfrm>
          <a:off x="996072" y="2098912"/>
          <a:ext cx="7266222" cy="4085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368124"/>
      </p:ext>
    </p:extLst>
  </p:cSld>
  <p:clrMapOvr>
    <a:masterClrMapping/>
  </p:clrMapOvr>
  <mc:AlternateContent xmlns:mc="http://schemas.openxmlformats.org/markup-compatibility/2006" xmlns:p14="http://schemas.microsoft.com/office/powerpoint/2010/main">
    <mc:Choice Requires="p14">
      <p:transition spd="slow" p14:dur="2000" advTm="156920"/>
    </mc:Choice>
    <mc:Fallback xmlns="">
      <p:transition spd="slow" advTm="15692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C3B727-52A1-8035-6AE5-7F6750FCFB47}"/>
              </a:ext>
            </a:extLst>
          </p:cNvPr>
          <p:cNvPicPr>
            <a:picLocks noChangeAspect="1"/>
          </p:cNvPicPr>
          <p:nvPr/>
        </p:nvPicPr>
        <p:blipFill>
          <a:blip r:embed="rId3"/>
          <a:stretch>
            <a:fillRect/>
          </a:stretch>
        </p:blipFill>
        <p:spPr>
          <a:xfrm>
            <a:off x="252664" y="180474"/>
            <a:ext cx="8422104" cy="6034059"/>
          </a:xfrm>
          <a:prstGeom prst="rect">
            <a:avLst/>
          </a:prstGeom>
        </p:spPr>
      </p:pic>
    </p:spTree>
    <p:extLst>
      <p:ext uri="{BB962C8B-B14F-4D97-AF65-F5344CB8AC3E}">
        <p14:creationId xmlns:p14="http://schemas.microsoft.com/office/powerpoint/2010/main" val="1224172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D6FA82-E3EF-1E16-8545-00C1D9E3D1B1}"/>
              </a:ext>
            </a:extLst>
          </p:cNvPr>
          <p:cNvPicPr>
            <a:picLocks noChangeAspect="1"/>
          </p:cNvPicPr>
          <p:nvPr/>
        </p:nvPicPr>
        <p:blipFill>
          <a:blip r:embed="rId3"/>
          <a:stretch>
            <a:fillRect/>
          </a:stretch>
        </p:blipFill>
        <p:spPr>
          <a:xfrm>
            <a:off x="505326" y="643466"/>
            <a:ext cx="7904748" cy="5571067"/>
          </a:xfrm>
          <a:prstGeom prst="rect">
            <a:avLst/>
          </a:prstGeom>
        </p:spPr>
      </p:pic>
    </p:spTree>
    <p:extLst>
      <p:ext uri="{BB962C8B-B14F-4D97-AF65-F5344CB8AC3E}">
        <p14:creationId xmlns:p14="http://schemas.microsoft.com/office/powerpoint/2010/main" val="24529704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3DBEE6F-30A2-397D-29BB-7FFF2A3059E7}"/>
              </a:ext>
            </a:extLst>
          </p:cNvPr>
          <p:cNvSpPr>
            <a:spLocks noGrp="1"/>
          </p:cNvSpPr>
          <p:nvPr>
            <p:ph type="title"/>
          </p:nvPr>
        </p:nvSpPr>
        <p:spPr>
          <a:xfrm>
            <a:off x="718879" y="800392"/>
            <a:ext cx="7698523" cy="1212102"/>
          </a:xfrm>
        </p:spPr>
        <p:txBody>
          <a:bodyPr>
            <a:normAutofit/>
          </a:bodyPr>
          <a:lstStyle/>
          <a:p>
            <a:pPr>
              <a:spcBef>
                <a:spcPts val="750"/>
              </a:spcBef>
            </a:pPr>
            <a:br>
              <a:rPr lang="en-GB" sz="3500" dirty="0">
                <a:solidFill>
                  <a:srgbClr val="FFFFFF"/>
                </a:solidFill>
                <a:ea typeface="+mj-lt"/>
                <a:cs typeface="+mj-lt"/>
              </a:rPr>
            </a:br>
            <a:r>
              <a:rPr lang="en-GB" sz="3500" dirty="0">
                <a:solidFill>
                  <a:srgbClr val="FFFFFF"/>
                </a:solidFill>
                <a:ea typeface="+mj-lt"/>
                <a:cs typeface="+mj-lt"/>
              </a:rPr>
              <a:t>Why children commit crime?</a:t>
            </a:r>
            <a:endParaRPr lang="en-US" sz="3500" dirty="0">
              <a:solidFill>
                <a:srgbClr val="FFFFFF"/>
              </a:solidFill>
              <a:cs typeface="Calibri Light"/>
            </a:endParaRPr>
          </a:p>
          <a:p>
            <a:endParaRPr lang="en-GB" sz="3500" dirty="0">
              <a:solidFill>
                <a:srgbClr val="FFFFFF"/>
              </a:solidFill>
              <a:cs typeface="Calibri Light"/>
            </a:endParaRPr>
          </a:p>
        </p:txBody>
      </p:sp>
      <p:sp>
        <p:nvSpPr>
          <p:cNvPr id="3" name="Content Placeholder 2">
            <a:extLst>
              <a:ext uri="{FF2B5EF4-FFF2-40B4-BE49-F238E27FC236}">
                <a16:creationId xmlns:a16="http://schemas.microsoft.com/office/drawing/2014/main" id="{7F4B1381-DB3D-8C6F-02BA-89814C0D6CDE}"/>
              </a:ext>
            </a:extLst>
          </p:cNvPr>
          <p:cNvSpPr>
            <a:spLocks noGrp="1"/>
          </p:cNvSpPr>
          <p:nvPr>
            <p:ph idx="1"/>
          </p:nvPr>
        </p:nvSpPr>
        <p:spPr>
          <a:xfrm>
            <a:off x="1025718" y="2490436"/>
            <a:ext cx="7281746" cy="3567173"/>
          </a:xfrm>
        </p:spPr>
        <p:txBody>
          <a:bodyPr vert="horz" lIns="91440" tIns="45720" rIns="91440" bIns="45720" rtlCol="0" anchor="ctr">
            <a:normAutofit/>
          </a:bodyPr>
          <a:lstStyle/>
          <a:p>
            <a:r>
              <a:rPr lang="en-GB" dirty="0">
                <a:ea typeface="+mn-lt"/>
                <a:cs typeface="+mn-lt"/>
              </a:rPr>
              <a:t>There is generally no simple reason why children offend</a:t>
            </a:r>
          </a:p>
          <a:p>
            <a:r>
              <a:rPr lang="en-GB" dirty="0">
                <a:ea typeface="+mn-lt"/>
                <a:cs typeface="+mn-lt"/>
              </a:rPr>
              <a:t>ID certain circumstances can cause to commit crime such as:</a:t>
            </a:r>
            <a:endParaRPr lang="en-GB" dirty="0">
              <a:cs typeface="Calibri"/>
            </a:endParaRPr>
          </a:p>
          <a:p>
            <a:r>
              <a:rPr lang="en-GB" dirty="0">
                <a:ea typeface="+mn-lt"/>
                <a:cs typeface="+mn-lt"/>
              </a:rPr>
              <a:t>not doing well in school / truanting from school</a:t>
            </a:r>
            <a:endParaRPr lang="en-GB" dirty="0"/>
          </a:p>
          <a:p>
            <a:r>
              <a:rPr lang="en-GB" dirty="0">
                <a:ea typeface="+mn-lt"/>
                <a:cs typeface="+mn-lt"/>
              </a:rPr>
              <a:t>difficult family relationships</a:t>
            </a:r>
            <a:endParaRPr lang="en-GB" dirty="0"/>
          </a:p>
          <a:p>
            <a:r>
              <a:rPr lang="en-GB" dirty="0">
                <a:ea typeface="+mn-lt"/>
                <a:cs typeface="+mn-lt"/>
              </a:rPr>
              <a:t>lack of boundaries and parental supervision</a:t>
            </a:r>
            <a:endParaRPr lang="en-GB" dirty="0"/>
          </a:p>
          <a:p>
            <a:r>
              <a:rPr lang="en-GB" dirty="0">
                <a:ea typeface="+mn-lt"/>
                <a:cs typeface="+mn-lt"/>
              </a:rPr>
              <a:t>having friends who commit crime</a:t>
            </a:r>
            <a:endParaRPr lang="en-GB" dirty="0"/>
          </a:p>
          <a:p>
            <a:r>
              <a:rPr lang="en-GB" dirty="0">
                <a:ea typeface="+mn-lt"/>
                <a:cs typeface="+mn-lt"/>
              </a:rPr>
              <a:t>drug and alcohol misuse</a:t>
            </a:r>
            <a:endParaRPr lang="en-GB" dirty="0"/>
          </a:p>
          <a:p>
            <a:r>
              <a:rPr lang="en-GB" dirty="0">
                <a:ea typeface="+mn-lt"/>
                <a:cs typeface="+mn-lt"/>
              </a:rPr>
              <a:t>mental health issues, such as attention deficient and hyperactivity disorder (ADHD)</a:t>
            </a:r>
            <a:endParaRPr lang="en-GB" dirty="0"/>
          </a:p>
          <a:p>
            <a:endParaRPr lang="en-GB" dirty="0">
              <a:cs typeface="Calibri"/>
            </a:endParaRPr>
          </a:p>
        </p:txBody>
      </p:sp>
    </p:spTree>
    <p:extLst>
      <p:ext uri="{BB962C8B-B14F-4D97-AF65-F5344CB8AC3E}">
        <p14:creationId xmlns:p14="http://schemas.microsoft.com/office/powerpoint/2010/main" val="937876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876329" y="1132517"/>
            <a:ext cx="2434882" cy="4367531"/>
          </a:xfrm>
        </p:spPr>
        <p:txBody>
          <a:bodyPr>
            <a:normAutofit/>
          </a:bodyPr>
          <a:lstStyle/>
          <a:p>
            <a:r>
              <a:rPr lang="en-GB">
                <a:solidFill>
                  <a:srgbClr val="FFFFFF"/>
                </a:solidFill>
              </a:rPr>
              <a:t>Role of Parents </a:t>
            </a:r>
          </a:p>
        </p:txBody>
      </p:sp>
      <p:sp>
        <p:nvSpPr>
          <p:cNvPr id="3" name="Content Placeholder 2"/>
          <p:cNvSpPr>
            <a:spLocks noGrp="1"/>
          </p:cNvSpPr>
          <p:nvPr>
            <p:ph idx="1"/>
          </p:nvPr>
        </p:nvSpPr>
        <p:spPr>
          <a:xfrm>
            <a:off x="628650" y="298633"/>
            <a:ext cx="4725731" cy="5949038"/>
          </a:xfrm>
        </p:spPr>
        <p:txBody>
          <a:bodyPr vert="horz" lIns="91440" tIns="45720" rIns="91440" bIns="45720" rtlCol="0" anchor="ctr">
            <a:noAutofit/>
          </a:bodyPr>
          <a:lstStyle/>
          <a:p>
            <a:r>
              <a:rPr lang="en-GB" sz="2000" dirty="0"/>
              <a:t>Relationships and primary care settings shape us as children, young people and to parents</a:t>
            </a:r>
            <a:endParaRPr lang="en-GB" sz="2000" dirty="0">
              <a:cs typeface="Calibri"/>
            </a:endParaRPr>
          </a:p>
          <a:p>
            <a:r>
              <a:rPr lang="en-GB" sz="2000" dirty="0"/>
              <a:t>See parents acting in a way -  reflection in children</a:t>
            </a:r>
            <a:endParaRPr lang="en-GB" sz="2000" dirty="0">
              <a:cs typeface="Calibri"/>
            </a:endParaRPr>
          </a:p>
          <a:p>
            <a:r>
              <a:rPr lang="en-GB" sz="2000" dirty="0"/>
              <a:t>Absent parents</a:t>
            </a:r>
            <a:endParaRPr lang="en-GB" sz="2000" dirty="0">
              <a:cs typeface="Calibri"/>
            </a:endParaRPr>
          </a:p>
          <a:p>
            <a:r>
              <a:rPr lang="en-GB" sz="2000" dirty="0"/>
              <a:t>Unemployment &amp; benefits</a:t>
            </a:r>
            <a:endParaRPr lang="en-GB" sz="2000" dirty="0">
              <a:cs typeface="Calibri"/>
            </a:endParaRPr>
          </a:p>
          <a:p>
            <a:r>
              <a:rPr lang="en-GB" sz="2000" dirty="0"/>
              <a:t>Young pregnancies/ Poor child-rearing methods. </a:t>
            </a:r>
            <a:endParaRPr lang="en-GB" sz="2000" dirty="0">
              <a:cs typeface="Calibri" panose="020F0502020204030204"/>
            </a:endParaRPr>
          </a:p>
          <a:p>
            <a:r>
              <a:rPr lang="en-GB" sz="2000" dirty="0">
                <a:ea typeface="+mn-lt"/>
                <a:cs typeface="+mn-lt"/>
              </a:rPr>
              <a:t>Children are much less likely to get into trouble if their parents:</a:t>
            </a:r>
            <a:endParaRPr lang="en-GB" sz="2000" dirty="0">
              <a:cs typeface="Calibri"/>
            </a:endParaRPr>
          </a:p>
          <a:p>
            <a:r>
              <a:rPr lang="en-GB" sz="2000" dirty="0">
                <a:ea typeface="+mn-lt"/>
                <a:cs typeface="+mn-lt"/>
              </a:rPr>
              <a:t>have a good relationship with them and can talk openly with them</a:t>
            </a:r>
            <a:endParaRPr lang="en-GB" sz="2000" dirty="0">
              <a:cs typeface="Calibri"/>
            </a:endParaRPr>
          </a:p>
          <a:p>
            <a:r>
              <a:rPr lang="en-GB" sz="2000" dirty="0">
                <a:ea typeface="+mn-lt"/>
                <a:cs typeface="+mn-lt"/>
              </a:rPr>
              <a:t>can agree sensible clear rules and encourage them to stick to them as much as possible</a:t>
            </a:r>
            <a:endParaRPr lang="en-GB" sz="2000" dirty="0">
              <a:cs typeface="Calibri"/>
            </a:endParaRPr>
          </a:p>
          <a:p>
            <a:r>
              <a:rPr lang="en-GB" sz="2000" dirty="0">
                <a:ea typeface="+mn-lt"/>
                <a:cs typeface="+mn-lt"/>
              </a:rPr>
              <a:t>know where they are and what they are up to</a:t>
            </a:r>
            <a:endParaRPr lang="en-GB" sz="2000" dirty="0">
              <a:cs typeface="Calibri" panose="020F0502020204030204"/>
            </a:endParaRPr>
          </a:p>
          <a:p>
            <a:endParaRPr lang="en-GB" sz="2000" dirty="0">
              <a:cs typeface="Calibri" panose="020F0502020204030204"/>
            </a:endParaRPr>
          </a:p>
        </p:txBody>
      </p:sp>
    </p:spTree>
    <p:extLst>
      <p:ext uri="{BB962C8B-B14F-4D97-AF65-F5344CB8AC3E}">
        <p14:creationId xmlns:p14="http://schemas.microsoft.com/office/powerpoint/2010/main" val="471471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Roles of School</a:t>
            </a:r>
          </a:p>
        </p:txBody>
      </p:sp>
      <p:sp>
        <p:nvSpPr>
          <p:cNvPr id="3" name="Content Placeholder 2"/>
          <p:cNvSpPr>
            <a:spLocks noGrp="1"/>
          </p:cNvSpPr>
          <p:nvPr>
            <p:ph idx="1"/>
          </p:nvPr>
        </p:nvSpPr>
        <p:spPr>
          <a:xfrm>
            <a:off x="1025718" y="2490436"/>
            <a:ext cx="7281746" cy="3567173"/>
          </a:xfrm>
        </p:spPr>
        <p:txBody>
          <a:bodyPr vert="horz" lIns="91440" tIns="45720" rIns="91440" bIns="45720" rtlCol="0" anchor="ctr">
            <a:normAutofit/>
          </a:bodyPr>
          <a:lstStyle/>
          <a:p>
            <a:r>
              <a:rPr lang="en-GB" dirty="0"/>
              <a:t>Inadequate transition to school</a:t>
            </a:r>
          </a:p>
          <a:p>
            <a:r>
              <a:rPr lang="en-GB" dirty="0"/>
              <a:t>An unhealthy school climate</a:t>
            </a:r>
          </a:p>
          <a:p>
            <a:r>
              <a:rPr lang="en-GB" dirty="0"/>
              <a:t>Schools' contribution to academic failure</a:t>
            </a:r>
          </a:p>
          <a:p>
            <a:r>
              <a:rPr lang="en-GB" dirty="0"/>
              <a:t>Anti-social peer relationships formed at school</a:t>
            </a:r>
          </a:p>
          <a:p>
            <a:r>
              <a:rPr lang="en-GB" dirty="0"/>
              <a:t>Negative relationships between students and school personnel</a:t>
            </a:r>
          </a:p>
          <a:p>
            <a:r>
              <a:rPr lang="en-GB" dirty="0"/>
              <a:t>School policy abuse or victims</a:t>
            </a:r>
          </a:p>
          <a:p>
            <a:r>
              <a:rPr lang="en-GB" dirty="0">
                <a:cs typeface="Calibri"/>
              </a:rPr>
              <a:t>Parents interest in school life and encourages children to go to school</a:t>
            </a:r>
          </a:p>
        </p:txBody>
      </p:sp>
    </p:spTree>
    <p:extLst>
      <p:ext uri="{BB962C8B-B14F-4D97-AF65-F5344CB8AC3E}">
        <p14:creationId xmlns:p14="http://schemas.microsoft.com/office/powerpoint/2010/main" val="225631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Community</a:t>
            </a:r>
          </a:p>
        </p:txBody>
      </p:sp>
      <p:sp>
        <p:nvSpPr>
          <p:cNvPr id="3" name="Content Placeholder 2"/>
          <p:cNvSpPr>
            <a:spLocks noGrp="1"/>
          </p:cNvSpPr>
          <p:nvPr>
            <p:ph idx="1"/>
          </p:nvPr>
        </p:nvSpPr>
        <p:spPr>
          <a:xfrm>
            <a:off x="1025718" y="2177170"/>
            <a:ext cx="7281746" cy="3880439"/>
          </a:xfrm>
        </p:spPr>
        <p:txBody>
          <a:bodyPr vert="horz" lIns="91440" tIns="45720" rIns="91440" bIns="45720" rtlCol="0" anchor="ctr">
            <a:normAutofit/>
          </a:bodyPr>
          <a:lstStyle/>
          <a:p>
            <a:endParaRPr lang="en-GB" dirty="0"/>
          </a:p>
          <a:p>
            <a:r>
              <a:rPr lang="en-GB" dirty="0"/>
              <a:t>Austerity</a:t>
            </a:r>
            <a:endParaRPr lang="en-GB" dirty="0">
              <a:cs typeface="Calibri" panose="020F0502020204030204"/>
            </a:endParaRPr>
          </a:p>
          <a:p>
            <a:pPr lvl="1"/>
            <a:r>
              <a:rPr lang="en-GB" sz="2100" dirty="0"/>
              <a:t>Cuts in services</a:t>
            </a:r>
          </a:p>
          <a:p>
            <a:r>
              <a:rPr lang="en-GB" dirty="0"/>
              <a:t>Attitudes</a:t>
            </a:r>
          </a:p>
          <a:p>
            <a:pPr lvl="1"/>
            <a:r>
              <a:rPr lang="en-GB" sz="2100" dirty="0"/>
              <a:t>From those living in the community </a:t>
            </a:r>
          </a:p>
          <a:p>
            <a:r>
              <a:rPr lang="en-GB" dirty="0"/>
              <a:t>Antisocial Behaviour</a:t>
            </a:r>
          </a:p>
          <a:p>
            <a:pPr lvl="1"/>
            <a:r>
              <a:rPr lang="en-GB" sz="2100" dirty="0"/>
              <a:t>Peer pressure</a:t>
            </a:r>
          </a:p>
          <a:p>
            <a:r>
              <a:rPr lang="en-GB" dirty="0"/>
              <a:t>Poverty </a:t>
            </a:r>
          </a:p>
          <a:p>
            <a:r>
              <a:rPr lang="en-GB" dirty="0">
                <a:cs typeface="Calibri" panose="020F0502020204030204"/>
              </a:rPr>
              <a:t>Services – access to leisure facilities / youth clubs</a:t>
            </a:r>
          </a:p>
          <a:p>
            <a:r>
              <a:rPr lang="en-GB" dirty="0">
                <a:ea typeface="+mn-lt"/>
                <a:cs typeface="+mn-lt"/>
              </a:rPr>
              <a:t>Parents encourage engagement  in groups. </a:t>
            </a:r>
            <a:endParaRPr lang="en-GB" dirty="0">
              <a:cs typeface="Calibri" panose="020F0502020204030204"/>
            </a:endParaRPr>
          </a:p>
          <a:p>
            <a:endParaRPr lang="en-GB" dirty="0">
              <a:ea typeface="+mn-lt"/>
              <a:cs typeface="+mn-lt"/>
            </a:endParaRPr>
          </a:p>
          <a:p>
            <a:endParaRPr lang="en-GB" dirty="0">
              <a:cs typeface="Calibri" panose="020F0502020204030204"/>
            </a:endParaRPr>
          </a:p>
        </p:txBody>
      </p:sp>
    </p:spTree>
    <p:extLst>
      <p:ext uri="{BB962C8B-B14F-4D97-AF65-F5344CB8AC3E}">
        <p14:creationId xmlns:p14="http://schemas.microsoft.com/office/powerpoint/2010/main" val="2082605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7AC8-4F03-48D9-A0CF-E72B542E9667}"/>
              </a:ext>
            </a:extLst>
          </p:cNvPr>
          <p:cNvSpPr>
            <a:spLocks noGrp="1"/>
          </p:cNvSpPr>
          <p:nvPr>
            <p:ph type="title"/>
          </p:nvPr>
        </p:nvSpPr>
        <p:spPr/>
        <p:txBody>
          <a:bodyPr/>
          <a:lstStyle/>
          <a:p>
            <a:r>
              <a:rPr lang="en-GB"/>
              <a:t>Venables &amp; Thompson</a:t>
            </a:r>
          </a:p>
        </p:txBody>
      </p:sp>
      <p:pic>
        <p:nvPicPr>
          <p:cNvPr id="4" name="Content Placeholder 3">
            <a:extLst>
              <a:ext uri="{FF2B5EF4-FFF2-40B4-BE49-F238E27FC236}">
                <a16:creationId xmlns:a16="http://schemas.microsoft.com/office/drawing/2014/main" id="{BDD37400-85F2-4290-B505-8AD1A782A3DA}"/>
              </a:ext>
            </a:extLst>
          </p:cNvPr>
          <p:cNvPicPr>
            <a:picLocks noGrp="1" noChangeAspect="1"/>
          </p:cNvPicPr>
          <p:nvPr>
            <p:ph idx="1"/>
          </p:nvPr>
        </p:nvPicPr>
        <p:blipFill>
          <a:blip r:embed="rId3"/>
          <a:stretch>
            <a:fillRect/>
          </a:stretch>
        </p:blipFill>
        <p:spPr>
          <a:xfrm>
            <a:off x="1306286" y="1710524"/>
            <a:ext cx="6702250" cy="3633990"/>
          </a:xfrm>
          <a:prstGeom prst="rect">
            <a:avLst/>
          </a:prstGeom>
        </p:spPr>
      </p:pic>
    </p:spTree>
    <p:extLst>
      <p:ext uri="{BB962C8B-B14F-4D97-AF65-F5344CB8AC3E}">
        <p14:creationId xmlns:p14="http://schemas.microsoft.com/office/powerpoint/2010/main" val="1292440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458EE-7219-4FA1-0D98-D0CEF1A0CB15}"/>
              </a:ext>
            </a:extLst>
          </p:cNvPr>
          <p:cNvSpPr>
            <a:spLocks noGrp="1"/>
          </p:cNvSpPr>
          <p:nvPr>
            <p:ph type="title"/>
          </p:nvPr>
        </p:nvSpPr>
        <p:spPr>
          <a:xfrm>
            <a:off x="628650" y="365126"/>
            <a:ext cx="7886700" cy="315911"/>
          </a:xfrm>
        </p:spPr>
        <p:txBody>
          <a:bodyPr>
            <a:normAutofit fontScale="90000"/>
          </a:bodyPr>
          <a:lstStyle/>
          <a:p>
            <a:r>
              <a:rPr lang="en-GB" sz="2800"/>
              <a:t>Thompson and Venables</a:t>
            </a:r>
          </a:p>
        </p:txBody>
      </p:sp>
      <p:sp>
        <p:nvSpPr>
          <p:cNvPr id="3" name="Content Placeholder 2">
            <a:extLst>
              <a:ext uri="{FF2B5EF4-FFF2-40B4-BE49-F238E27FC236}">
                <a16:creationId xmlns:a16="http://schemas.microsoft.com/office/drawing/2014/main" id="{E63D7975-4FEF-46BC-7527-7BD0298B9FFC}"/>
              </a:ext>
            </a:extLst>
          </p:cNvPr>
          <p:cNvSpPr>
            <a:spLocks noGrp="1"/>
          </p:cNvSpPr>
          <p:nvPr>
            <p:ph sz="half" idx="1"/>
          </p:nvPr>
        </p:nvSpPr>
        <p:spPr>
          <a:xfrm>
            <a:off x="628650" y="1097280"/>
            <a:ext cx="3886200" cy="5079683"/>
          </a:xfrm>
        </p:spPr>
        <p:txBody>
          <a:bodyPr vert="horz" lIns="91440" tIns="45720" rIns="91440" bIns="45720" rtlCol="0" anchor="t">
            <a:normAutofit fontScale="85000" lnSpcReduction="10000"/>
          </a:bodyPr>
          <a:lstStyle/>
          <a:p>
            <a:r>
              <a:rPr lang="en-GB" sz="2000"/>
              <a:t>Thompson was child  5 out of 7 children.</a:t>
            </a:r>
            <a:endParaRPr lang="en-GB" sz="2000">
              <a:cs typeface="Calibri" panose="020F0502020204030204"/>
            </a:endParaRPr>
          </a:p>
          <a:p>
            <a:r>
              <a:rPr lang="en-GB" sz="2000"/>
              <a:t>Difficult child</a:t>
            </a:r>
          </a:p>
          <a:p>
            <a:r>
              <a:rPr lang="en-GB" sz="2000"/>
              <a:t>Dad walked out of home 5yrs. before murders. </a:t>
            </a:r>
          </a:p>
          <a:p>
            <a:r>
              <a:rPr lang="en-GB" sz="2000"/>
              <a:t>Mum often found in pubs rather than looking after the children in her chaotic home.</a:t>
            </a:r>
          </a:p>
          <a:p>
            <a:r>
              <a:rPr lang="en-GB" sz="2000"/>
              <a:t>Social Services were involved but not enough to be taken away.</a:t>
            </a:r>
          </a:p>
          <a:p>
            <a:r>
              <a:rPr lang="en-GB" sz="2000"/>
              <a:t>Serious violent incidents happened at home – (battering, torture, biting)</a:t>
            </a:r>
          </a:p>
          <a:p>
            <a:r>
              <a:rPr lang="en-GB" sz="2000"/>
              <a:t>Mum took one son to Police station after he had threatened his older brother with a knife. </a:t>
            </a:r>
          </a:p>
          <a:p>
            <a:r>
              <a:rPr lang="en-GB" sz="2000"/>
              <a:t>Child begged to be taken into care but on return to house tried to kill himself. </a:t>
            </a:r>
          </a:p>
          <a:p>
            <a:r>
              <a:rPr lang="en-GB" sz="2000">
                <a:cs typeface="Calibri" panose="020F0502020204030204"/>
              </a:rPr>
              <a:t>Poor education</a:t>
            </a:r>
          </a:p>
          <a:p>
            <a:r>
              <a:rPr lang="en-GB" sz="2000">
                <a:cs typeface="Calibri" panose="020F0502020204030204"/>
              </a:rPr>
              <a:t>Lack of engagement in community </a:t>
            </a:r>
          </a:p>
          <a:p>
            <a:endParaRPr lang="en-GB" sz="2000">
              <a:cs typeface="Calibri" panose="020F0502020204030204"/>
            </a:endParaRPr>
          </a:p>
          <a:p>
            <a:endParaRPr lang="en-GB">
              <a:cs typeface="Calibri" panose="020F0502020204030204"/>
            </a:endParaRPr>
          </a:p>
        </p:txBody>
      </p:sp>
      <p:sp>
        <p:nvSpPr>
          <p:cNvPr id="4" name="Content Placeholder 3">
            <a:extLst>
              <a:ext uri="{FF2B5EF4-FFF2-40B4-BE49-F238E27FC236}">
                <a16:creationId xmlns:a16="http://schemas.microsoft.com/office/drawing/2014/main" id="{14F89216-08F3-FC8A-4A2F-AD06CA7DE4DB}"/>
              </a:ext>
            </a:extLst>
          </p:cNvPr>
          <p:cNvSpPr>
            <a:spLocks noGrp="1"/>
          </p:cNvSpPr>
          <p:nvPr>
            <p:ph sz="half" idx="2"/>
          </p:nvPr>
        </p:nvSpPr>
        <p:spPr>
          <a:xfrm>
            <a:off x="4629150" y="1097280"/>
            <a:ext cx="3886200" cy="5079683"/>
          </a:xfrm>
        </p:spPr>
        <p:txBody>
          <a:bodyPr vert="horz" lIns="91440" tIns="45720" rIns="91440" bIns="45720" rtlCol="0" anchor="t">
            <a:normAutofit fontScale="85000" lnSpcReduction="10000"/>
          </a:bodyPr>
          <a:lstStyle/>
          <a:p>
            <a:r>
              <a:rPr lang="en-GB"/>
              <a:t>Venables parents separated but both looked after the children.</a:t>
            </a:r>
            <a:endParaRPr lang="en-GB">
              <a:cs typeface="Calibri"/>
            </a:endParaRPr>
          </a:p>
          <a:p>
            <a:r>
              <a:rPr lang="en-GB"/>
              <a:t>Siblings had learning difficulties</a:t>
            </a:r>
          </a:p>
          <a:p>
            <a:r>
              <a:rPr lang="en-GB"/>
              <a:t>Evidence of hyperactivity  </a:t>
            </a:r>
          </a:p>
          <a:p>
            <a:r>
              <a:rPr lang="en-GB"/>
              <a:t>Parents said he was weak – didn’t like to be liked or loved</a:t>
            </a:r>
          </a:p>
          <a:p>
            <a:r>
              <a:rPr lang="en-GB"/>
              <a:t>Feared Thompson older brothers</a:t>
            </a:r>
          </a:p>
          <a:p>
            <a:r>
              <a:rPr lang="en-GB"/>
              <a:t>Feared Mother </a:t>
            </a:r>
          </a:p>
          <a:p>
            <a:r>
              <a:rPr lang="en-GB">
                <a:cs typeface="Calibri" panose="020F0502020204030204"/>
              </a:rPr>
              <a:t>Poor education</a:t>
            </a:r>
          </a:p>
          <a:p>
            <a:r>
              <a:rPr lang="en-GB">
                <a:ea typeface="+mn-lt"/>
                <a:cs typeface="+mn-lt"/>
              </a:rPr>
              <a:t>Lack of engagement in community </a:t>
            </a:r>
          </a:p>
          <a:p>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956787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A9A7D-CE3E-49F1-9C70-5D2E2B6F4577}"/>
              </a:ext>
            </a:extLst>
          </p:cNvPr>
          <p:cNvSpPr>
            <a:spLocks noGrp="1"/>
          </p:cNvSpPr>
          <p:nvPr>
            <p:ph type="title"/>
          </p:nvPr>
        </p:nvSpPr>
        <p:spPr>
          <a:xfrm>
            <a:off x="441756" y="502400"/>
            <a:ext cx="2525379" cy="1818064"/>
          </a:xfrm>
        </p:spPr>
        <p:txBody>
          <a:bodyPr>
            <a:normAutofit/>
          </a:bodyPr>
          <a:lstStyle/>
          <a:p>
            <a:pPr algn="ctr"/>
            <a:r>
              <a:rPr lang="en-GB" sz="2400"/>
              <a:t>Media Image  </a:t>
            </a:r>
          </a:p>
        </p:txBody>
      </p:sp>
      <p:pic>
        <p:nvPicPr>
          <p:cNvPr id="4" name="Picture 4" descr="A picture containing text, newspaper&#10;&#10;Description automatically generated">
            <a:extLst>
              <a:ext uri="{FF2B5EF4-FFF2-40B4-BE49-F238E27FC236}">
                <a16:creationId xmlns:a16="http://schemas.microsoft.com/office/drawing/2014/main" id="{AA60161A-067E-9CCD-10EA-D64052B40B3C}"/>
              </a:ext>
            </a:extLst>
          </p:cNvPr>
          <p:cNvPicPr>
            <a:picLocks noChangeAspect="1"/>
          </p:cNvPicPr>
          <p:nvPr/>
        </p:nvPicPr>
        <p:blipFill rotWithShape="1">
          <a:blip r:embed="rId2"/>
          <a:srcRect t="8123"/>
          <a:stretch/>
        </p:blipFill>
        <p:spPr>
          <a:xfrm>
            <a:off x="3416427" y="6"/>
            <a:ext cx="5727572"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5" descr="A picture containing text, newspaper&#10;&#10;Description automatically generated">
            <a:extLst>
              <a:ext uri="{FF2B5EF4-FFF2-40B4-BE49-F238E27FC236}">
                <a16:creationId xmlns:a16="http://schemas.microsoft.com/office/drawing/2014/main" id="{5EB90FC3-F20B-3579-6E09-ECAC5F2A7437}"/>
              </a:ext>
            </a:extLst>
          </p:cNvPr>
          <p:cNvPicPr>
            <a:picLocks noChangeAspect="1"/>
          </p:cNvPicPr>
          <p:nvPr/>
        </p:nvPicPr>
        <p:blipFill rotWithShape="1">
          <a:blip r:embed="rId3"/>
          <a:srcRect b="14057"/>
          <a:stretch/>
        </p:blipFill>
        <p:spPr>
          <a:xfrm>
            <a:off x="20" y="2826737"/>
            <a:ext cx="3424313" cy="4031263"/>
          </a:xfrm>
          <a:prstGeom prst="rect">
            <a:avLst/>
          </a:prstGeom>
        </p:spPr>
      </p:pic>
      <p:sp>
        <p:nvSpPr>
          <p:cNvPr id="3" name="Content Placeholder 2">
            <a:extLst>
              <a:ext uri="{FF2B5EF4-FFF2-40B4-BE49-F238E27FC236}">
                <a16:creationId xmlns:a16="http://schemas.microsoft.com/office/drawing/2014/main" id="{456E648A-7A72-4935-8011-CD1734919E59}"/>
              </a:ext>
            </a:extLst>
          </p:cNvPr>
          <p:cNvSpPr>
            <a:spLocks noGrp="1"/>
          </p:cNvSpPr>
          <p:nvPr>
            <p:ph idx="1"/>
          </p:nvPr>
        </p:nvSpPr>
        <p:spPr>
          <a:xfrm>
            <a:off x="4087224" y="2995133"/>
            <a:ext cx="4910673" cy="3624292"/>
          </a:xfrm>
        </p:spPr>
        <p:txBody>
          <a:bodyPr anchor="ctr">
            <a:normAutofit/>
          </a:bodyPr>
          <a:lstStyle/>
          <a:p>
            <a:r>
              <a:rPr lang="en-GB" sz="1800"/>
              <a:t>Determine to prove that they were evil.</a:t>
            </a:r>
            <a:endParaRPr lang="en-GB" sz="1800">
              <a:cs typeface="Calibri"/>
            </a:endParaRPr>
          </a:p>
          <a:p>
            <a:r>
              <a:rPr lang="en-GB" sz="1800"/>
              <a:t>Neighbours told of pigeons being killed.</a:t>
            </a:r>
            <a:endParaRPr lang="en-GB" sz="1800">
              <a:cs typeface="Calibri"/>
            </a:endParaRPr>
          </a:p>
          <a:p>
            <a:r>
              <a:rPr lang="en-GB" sz="1800"/>
              <a:t>Charity collection boxes being stolen</a:t>
            </a:r>
            <a:endParaRPr lang="en-GB" sz="1800">
              <a:cs typeface="Calibri"/>
            </a:endParaRPr>
          </a:p>
          <a:p>
            <a:r>
              <a:rPr lang="en-GB" sz="1800"/>
              <a:t>Assaulted children in the classroom</a:t>
            </a:r>
            <a:endParaRPr lang="en-GB" sz="1800">
              <a:cs typeface="Calibri"/>
            </a:endParaRPr>
          </a:p>
          <a:p>
            <a:r>
              <a:rPr lang="en-GB" sz="1800"/>
              <a:t>Bad parenting from broken homes with trashy TV</a:t>
            </a:r>
            <a:endParaRPr lang="en-GB" sz="1800">
              <a:cs typeface="Calibri"/>
            </a:endParaRPr>
          </a:p>
          <a:p>
            <a:r>
              <a:rPr lang="en-GB" sz="1800"/>
              <a:t>Thompson mum was portrayed as an alcoholic</a:t>
            </a:r>
            <a:endParaRPr lang="en-GB" sz="1800">
              <a:cs typeface="Calibri"/>
            </a:endParaRPr>
          </a:p>
          <a:p>
            <a:r>
              <a:rPr lang="en-GB" sz="1800"/>
              <a:t>Venables mum as ‘loose woman’ with many male friends</a:t>
            </a:r>
            <a:endParaRPr lang="en-GB" sz="1800">
              <a:cs typeface="Calibri"/>
            </a:endParaRPr>
          </a:p>
          <a:p>
            <a:r>
              <a:rPr lang="en-GB" sz="1800" b="1" i="1"/>
              <a:t>All contribute to the vacuum to offend</a:t>
            </a:r>
            <a:endParaRPr lang="en-GB" sz="1800" b="1" i="1">
              <a:cs typeface="Calibri"/>
            </a:endParaRP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429" y="3404996"/>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31042301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F0770-F226-4E67-9B19-8A6BD188A739}"/>
              </a:ext>
            </a:extLst>
          </p:cNvPr>
          <p:cNvSpPr>
            <a:spLocks noGrp="1"/>
          </p:cNvSpPr>
          <p:nvPr>
            <p:ph type="title"/>
          </p:nvPr>
        </p:nvSpPr>
        <p:spPr>
          <a:xfrm>
            <a:off x="457200" y="274639"/>
            <a:ext cx="8229600" cy="519182"/>
          </a:xfrm>
        </p:spPr>
        <p:txBody>
          <a:bodyPr>
            <a:normAutofit/>
          </a:bodyPr>
          <a:lstStyle/>
          <a:p>
            <a:r>
              <a:rPr lang="en-GB" sz="2800"/>
              <a:t>Mothers also guilty </a:t>
            </a:r>
          </a:p>
        </p:txBody>
      </p:sp>
      <p:sp>
        <p:nvSpPr>
          <p:cNvPr id="3" name="Content Placeholder 2">
            <a:extLst>
              <a:ext uri="{FF2B5EF4-FFF2-40B4-BE49-F238E27FC236}">
                <a16:creationId xmlns:a16="http://schemas.microsoft.com/office/drawing/2014/main" id="{1B3A0BDD-6006-45D3-B4AC-208F184BCA97}"/>
              </a:ext>
            </a:extLst>
          </p:cNvPr>
          <p:cNvSpPr>
            <a:spLocks noGrp="1"/>
          </p:cNvSpPr>
          <p:nvPr>
            <p:ph idx="1"/>
          </p:nvPr>
        </p:nvSpPr>
        <p:spPr>
          <a:xfrm>
            <a:off x="457200" y="964642"/>
            <a:ext cx="8229600" cy="4552591"/>
          </a:xfrm>
        </p:spPr>
        <p:txBody>
          <a:bodyPr>
            <a:normAutofit/>
          </a:bodyPr>
          <a:lstStyle/>
          <a:p>
            <a:r>
              <a:rPr lang="en-GB" sz="2400"/>
              <a:t>Parents of Thompson and Venables could were also on trial - </a:t>
            </a:r>
            <a:r>
              <a:rPr lang="en-GB" sz="2400" b="1"/>
              <a:t>that the blame for this terrible murder was placed at the door of their shambolic households.</a:t>
            </a:r>
          </a:p>
          <a:p>
            <a:r>
              <a:rPr lang="en-GB" sz="2400"/>
              <a:t>After the trial, Mr Justice Morland laid the moral responsibility squarely with the parents. He said a public debate about </a:t>
            </a:r>
            <a:r>
              <a:rPr lang="en-GB" sz="2400" b="1"/>
              <a:t>the parenting and family background of Thompson and Venables was required.</a:t>
            </a:r>
          </a:p>
          <a:p>
            <a:r>
              <a:rPr lang="en-GB" sz="2400"/>
              <a:t>A public decision on guilt – mugshots, CCTV images, family background was all unearthed. </a:t>
            </a:r>
          </a:p>
        </p:txBody>
      </p:sp>
    </p:spTree>
    <p:extLst>
      <p:ext uri="{BB962C8B-B14F-4D97-AF65-F5344CB8AC3E}">
        <p14:creationId xmlns:p14="http://schemas.microsoft.com/office/powerpoint/2010/main" val="3792782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2604668-5861-4A5E-B393-DFF154235B33}"/>
              </a:ext>
            </a:extLst>
          </p:cNvPr>
          <p:cNvSpPr>
            <a:spLocks noGrp="1"/>
          </p:cNvSpPr>
          <p:nvPr>
            <p:ph type="title"/>
          </p:nvPr>
        </p:nvSpPr>
        <p:spPr>
          <a:xfrm>
            <a:off x="5876329" y="1132517"/>
            <a:ext cx="2434882" cy="4367531"/>
          </a:xfrm>
        </p:spPr>
        <p:txBody>
          <a:bodyPr>
            <a:normAutofit/>
          </a:bodyPr>
          <a:lstStyle/>
          <a:p>
            <a:r>
              <a:rPr lang="en-GB">
                <a:solidFill>
                  <a:srgbClr val="FFFFFF"/>
                </a:solidFill>
              </a:rPr>
              <a:t>Thompson and Venables</a:t>
            </a:r>
          </a:p>
        </p:txBody>
      </p:sp>
      <p:sp>
        <p:nvSpPr>
          <p:cNvPr id="3" name="Content Placeholder 2">
            <a:extLst>
              <a:ext uri="{FF2B5EF4-FFF2-40B4-BE49-F238E27FC236}">
                <a16:creationId xmlns:a16="http://schemas.microsoft.com/office/drawing/2014/main" id="{691B0383-A511-4682-B841-ABA90BB32312}"/>
              </a:ext>
            </a:extLst>
          </p:cNvPr>
          <p:cNvSpPr>
            <a:spLocks noGrp="1"/>
          </p:cNvSpPr>
          <p:nvPr>
            <p:ph idx="1"/>
          </p:nvPr>
        </p:nvSpPr>
        <p:spPr>
          <a:xfrm>
            <a:off x="628650" y="1132519"/>
            <a:ext cx="4725731" cy="4367530"/>
          </a:xfrm>
        </p:spPr>
        <p:txBody>
          <a:bodyPr anchor="ctr">
            <a:normAutofit/>
          </a:bodyPr>
          <a:lstStyle/>
          <a:p>
            <a:r>
              <a:rPr lang="en-GB"/>
              <a:t>Thompson remained stonily silent. </a:t>
            </a:r>
          </a:p>
          <a:p>
            <a:r>
              <a:rPr lang="en-GB"/>
              <a:t>Venables collapsed after his arrest and wept for days. </a:t>
            </a:r>
          </a:p>
          <a:p>
            <a:r>
              <a:rPr lang="en-GB"/>
              <a:t>Both boys were said to have suffered from post- traumatic stress disorder.</a:t>
            </a:r>
          </a:p>
          <a:p>
            <a:r>
              <a:rPr lang="en-GB"/>
              <a:t>Psychologist have not discovered why they killed that day</a:t>
            </a:r>
          </a:p>
          <a:p>
            <a:r>
              <a:rPr lang="en-GB"/>
              <a:t>Detective Roberts that day “I stared evil in the face. A match made in hell. They went out that day to kill and if had not been caught would have killed again. Pure evil”. </a:t>
            </a:r>
          </a:p>
        </p:txBody>
      </p:sp>
    </p:spTree>
    <p:extLst>
      <p:ext uri="{BB962C8B-B14F-4D97-AF65-F5344CB8AC3E}">
        <p14:creationId xmlns:p14="http://schemas.microsoft.com/office/powerpoint/2010/main" val="37408326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94D3F2-0486-4D75-AEC3-8532F4C469C5}"/>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The Trondheim case</a:t>
            </a:r>
          </a:p>
        </p:txBody>
      </p:sp>
      <p:sp>
        <p:nvSpPr>
          <p:cNvPr id="3" name="Content Placeholder 2">
            <a:extLst>
              <a:ext uri="{FF2B5EF4-FFF2-40B4-BE49-F238E27FC236}">
                <a16:creationId xmlns:a16="http://schemas.microsoft.com/office/drawing/2014/main" id="{6CFA9761-2AB4-4004-94EE-EC83E4B75840}"/>
              </a:ext>
            </a:extLst>
          </p:cNvPr>
          <p:cNvSpPr>
            <a:spLocks noGrp="1"/>
          </p:cNvSpPr>
          <p:nvPr>
            <p:ph idx="1"/>
          </p:nvPr>
        </p:nvSpPr>
        <p:spPr>
          <a:xfrm>
            <a:off x="1025718" y="2490436"/>
            <a:ext cx="7281746" cy="3567173"/>
          </a:xfrm>
        </p:spPr>
        <p:txBody>
          <a:bodyPr anchor="ctr">
            <a:normAutofit/>
          </a:bodyPr>
          <a:lstStyle/>
          <a:p>
            <a:r>
              <a:rPr lang="en-GB"/>
              <a:t>15 October 1994, in Trondheim, Norway five-year-old Silje Redergard was beaten to death by two little boys. </a:t>
            </a:r>
          </a:p>
          <a:p>
            <a:r>
              <a:rPr lang="en-GB"/>
              <a:t>Echoes the Bulger killing</a:t>
            </a:r>
          </a:p>
          <a:p>
            <a:r>
              <a:rPr lang="en-GB"/>
              <a:t>Parents were neighbours/children has played together before</a:t>
            </a:r>
          </a:p>
          <a:p>
            <a:r>
              <a:rPr lang="en-GB"/>
              <a:t>Trigger where the boys turned onto the girl punching, kicking and beating her with stones.</a:t>
            </a:r>
          </a:p>
          <a:p>
            <a:r>
              <a:rPr lang="en-GB"/>
              <a:t>They stripped her and ran away, leaving her to die in the snow.</a:t>
            </a:r>
          </a:p>
          <a:p>
            <a:r>
              <a:rPr lang="en-GB"/>
              <a:t>The difference was the way Norway dealt with the killing</a:t>
            </a:r>
          </a:p>
        </p:txBody>
      </p:sp>
    </p:spTree>
    <p:extLst>
      <p:ext uri="{BB962C8B-B14F-4D97-AF65-F5344CB8AC3E}">
        <p14:creationId xmlns:p14="http://schemas.microsoft.com/office/powerpoint/2010/main" val="561788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EE90C51-4892-4DCE-B341-EC3BB79AEAA9}"/>
              </a:ext>
            </a:extLst>
          </p:cNvPr>
          <p:cNvSpPr>
            <a:spLocks noGrp="1"/>
          </p:cNvSpPr>
          <p:nvPr>
            <p:ph type="title"/>
          </p:nvPr>
        </p:nvSpPr>
        <p:spPr>
          <a:xfrm>
            <a:off x="718879" y="800392"/>
            <a:ext cx="7698523" cy="1212102"/>
          </a:xfrm>
        </p:spPr>
        <p:txBody>
          <a:bodyPr>
            <a:normAutofit/>
          </a:bodyPr>
          <a:lstStyle/>
          <a:p>
            <a:r>
              <a:rPr lang="en-GB" sz="3500">
                <a:solidFill>
                  <a:srgbClr val="FFFFFF"/>
                </a:solidFill>
                <a:ea typeface="+mj-lt"/>
                <a:cs typeface="+mj-lt"/>
              </a:rPr>
              <a:t>The Trondheim case</a:t>
            </a:r>
            <a:endParaRPr lang="en-GB" sz="3500">
              <a:ea typeface="+mj-lt"/>
              <a:cs typeface="+mj-lt"/>
            </a:endParaRPr>
          </a:p>
          <a:p>
            <a:endParaRPr lang="en-GB" sz="3500">
              <a:solidFill>
                <a:srgbClr val="FFFFFF"/>
              </a:solidFill>
              <a:cs typeface="Calibri Light"/>
            </a:endParaRPr>
          </a:p>
        </p:txBody>
      </p:sp>
      <p:sp>
        <p:nvSpPr>
          <p:cNvPr id="3" name="Content Placeholder 2">
            <a:extLst>
              <a:ext uri="{FF2B5EF4-FFF2-40B4-BE49-F238E27FC236}">
                <a16:creationId xmlns:a16="http://schemas.microsoft.com/office/drawing/2014/main" id="{8A8743F3-C821-4489-9DA9-F564606CC25D}"/>
              </a:ext>
            </a:extLst>
          </p:cNvPr>
          <p:cNvSpPr>
            <a:spLocks noGrp="1"/>
          </p:cNvSpPr>
          <p:nvPr>
            <p:ph idx="1"/>
          </p:nvPr>
        </p:nvSpPr>
        <p:spPr>
          <a:xfrm>
            <a:off x="1025718" y="2490436"/>
            <a:ext cx="7281746" cy="3567173"/>
          </a:xfrm>
        </p:spPr>
        <p:txBody>
          <a:bodyPr anchor="ctr">
            <a:normAutofit/>
          </a:bodyPr>
          <a:lstStyle/>
          <a:p>
            <a:pPr>
              <a:spcBef>
                <a:spcPts val="0"/>
              </a:spcBef>
              <a:spcAft>
                <a:spcPts val="600"/>
              </a:spcAft>
            </a:pPr>
            <a:r>
              <a:rPr lang="en-GB"/>
              <a:t>Norway, the age of criminal responsibility is 15</a:t>
            </a:r>
          </a:p>
          <a:p>
            <a:pPr>
              <a:spcBef>
                <a:spcPts val="0"/>
              </a:spcBef>
              <a:spcAft>
                <a:spcPts val="600"/>
              </a:spcAft>
            </a:pPr>
            <a:r>
              <a:rPr lang="en-GB"/>
              <a:t>Mum and Stepdad were blamed as the killers</a:t>
            </a:r>
          </a:p>
          <a:p>
            <a:pPr>
              <a:spcBef>
                <a:spcPts val="0"/>
              </a:spcBef>
              <a:spcAft>
                <a:spcPts val="600"/>
              </a:spcAft>
            </a:pPr>
            <a:r>
              <a:rPr lang="en-GB"/>
              <a:t>There was a lynch mob atmosphere but once they knew it was kids who killed the mob mood died down.  </a:t>
            </a:r>
          </a:p>
          <a:p>
            <a:pPr>
              <a:spcBef>
                <a:spcPts val="0"/>
              </a:spcBef>
              <a:spcAft>
                <a:spcPts val="600"/>
              </a:spcAft>
            </a:pPr>
            <a:r>
              <a:rPr lang="en-GB"/>
              <a:t>Very little in the Norwegian newspapers</a:t>
            </a:r>
          </a:p>
          <a:p>
            <a:pPr>
              <a:spcBef>
                <a:spcPts val="0"/>
              </a:spcBef>
              <a:spcAft>
                <a:spcPts val="600"/>
              </a:spcAft>
            </a:pPr>
            <a:r>
              <a:rPr lang="en-GB"/>
              <a:t>The names of the boys never given although they are known in the area. </a:t>
            </a:r>
          </a:p>
          <a:p>
            <a:pPr>
              <a:spcBef>
                <a:spcPts val="0"/>
              </a:spcBef>
              <a:spcAft>
                <a:spcPts val="600"/>
              </a:spcAft>
            </a:pPr>
            <a:r>
              <a:rPr lang="en-GB"/>
              <a:t>New schools the new parents were consulted about the new pupils.</a:t>
            </a:r>
          </a:p>
          <a:p>
            <a:pPr>
              <a:spcBef>
                <a:spcPts val="0"/>
              </a:spcBef>
              <a:spcAft>
                <a:spcPts val="600"/>
              </a:spcAft>
            </a:pPr>
            <a:r>
              <a:rPr lang="en-GB"/>
              <a:t>Whole care package in place for boys</a:t>
            </a:r>
          </a:p>
        </p:txBody>
      </p:sp>
    </p:spTree>
    <p:extLst>
      <p:ext uri="{BB962C8B-B14F-4D97-AF65-F5344CB8AC3E}">
        <p14:creationId xmlns:p14="http://schemas.microsoft.com/office/powerpoint/2010/main" val="8407290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13E1632-27C9-4736-A311-518AD512ABBC}"/>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Trondheim Adults</a:t>
            </a:r>
          </a:p>
        </p:txBody>
      </p:sp>
      <p:sp>
        <p:nvSpPr>
          <p:cNvPr id="3" name="Content Placeholder 2">
            <a:extLst>
              <a:ext uri="{FF2B5EF4-FFF2-40B4-BE49-F238E27FC236}">
                <a16:creationId xmlns:a16="http://schemas.microsoft.com/office/drawing/2014/main" id="{55647A32-5260-452D-8B78-EEDB9309521F}"/>
              </a:ext>
            </a:extLst>
          </p:cNvPr>
          <p:cNvSpPr>
            <a:spLocks noGrp="1"/>
          </p:cNvSpPr>
          <p:nvPr>
            <p:ph idx="1"/>
          </p:nvPr>
        </p:nvSpPr>
        <p:spPr>
          <a:xfrm>
            <a:off x="1025718" y="2490436"/>
            <a:ext cx="7281746" cy="3567173"/>
          </a:xfrm>
        </p:spPr>
        <p:txBody>
          <a:bodyPr anchor="ctr">
            <a:normAutofit/>
          </a:bodyPr>
          <a:lstStyle/>
          <a:p>
            <a:r>
              <a:rPr lang="en-GB"/>
              <a:t>18 can turn care down but can run up to aged 23</a:t>
            </a:r>
          </a:p>
          <a:p>
            <a:r>
              <a:rPr lang="en-GB"/>
              <a:t>Although all the support given one of the boys is homeless, has been in trouble, not coping, using drugs – ‘Living a nightmare’</a:t>
            </a:r>
          </a:p>
          <a:p>
            <a:r>
              <a:rPr lang="en-GB"/>
              <a:t>We've forgiven them for being children but we'll never forgive them for what they did. </a:t>
            </a:r>
          </a:p>
        </p:txBody>
      </p:sp>
    </p:spTree>
    <p:extLst>
      <p:ext uri="{BB962C8B-B14F-4D97-AF65-F5344CB8AC3E}">
        <p14:creationId xmlns:p14="http://schemas.microsoft.com/office/powerpoint/2010/main" val="30497282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C253-EDF8-CF5F-8C38-9D7BE864CE29}"/>
              </a:ext>
            </a:extLst>
          </p:cNvPr>
          <p:cNvSpPr>
            <a:spLocks noGrp="1"/>
          </p:cNvSpPr>
          <p:nvPr>
            <p:ph type="title"/>
          </p:nvPr>
        </p:nvSpPr>
        <p:spPr>
          <a:xfrm>
            <a:off x="628650" y="365126"/>
            <a:ext cx="7886700" cy="554214"/>
          </a:xfrm>
        </p:spPr>
        <p:txBody>
          <a:bodyPr>
            <a:normAutofit/>
          </a:bodyPr>
          <a:lstStyle/>
          <a:p>
            <a:r>
              <a:rPr lang="en-GB" sz="2800">
                <a:cs typeface="Calibri Light"/>
              </a:rPr>
              <a:t>Youth Crime 2010</a:t>
            </a:r>
            <a:endParaRPr lang="en-GB" sz="2800"/>
          </a:p>
        </p:txBody>
      </p:sp>
      <p:graphicFrame>
        <p:nvGraphicFramePr>
          <p:cNvPr id="5" name="Content Placeholder 2">
            <a:extLst>
              <a:ext uri="{FF2B5EF4-FFF2-40B4-BE49-F238E27FC236}">
                <a16:creationId xmlns:a16="http://schemas.microsoft.com/office/drawing/2014/main" id="{5EE78932-1F69-8E0A-CD4E-991E2FAF1D38}"/>
              </a:ext>
            </a:extLst>
          </p:cNvPr>
          <p:cNvGraphicFramePr>
            <a:graphicFrameLocks noGrp="1"/>
          </p:cNvGraphicFramePr>
          <p:nvPr>
            <p:ph idx="1"/>
            <p:extLst>
              <p:ext uri="{D42A27DB-BD31-4B8C-83A1-F6EECF244321}">
                <p14:modId xmlns:p14="http://schemas.microsoft.com/office/powerpoint/2010/main" val="124825964"/>
              </p:ext>
            </p:extLst>
          </p:nvPr>
        </p:nvGraphicFramePr>
        <p:xfrm>
          <a:off x="786801" y="1266408"/>
          <a:ext cx="7886700" cy="4491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85133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5076" y="687480"/>
            <a:ext cx="5591252" cy="548474"/>
          </a:xfrm>
        </p:spPr>
        <p:txBody>
          <a:bodyPr>
            <a:normAutofit fontScale="90000"/>
          </a:bodyPr>
          <a:lstStyle/>
          <a:p>
            <a:br>
              <a:rPr lang="en-GB" sz="2700"/>
            </a:br>
            <a:r>
              <a:rPr lang="en-GB" sz="2000"/>
              <a:t>History </a:t>
            </a:r>
            <a:r>
              <a:rPr lang="en-GB" sz="2000">
                <a:ea typeface="+mj-lt"/>
                <a:cs typeface="+mj-lt"/>
              </a:rPr>
              <a:t>Troubled Families Initiative  </a:t>
            </a:r>
          </a:p>
          <a:p>
            <a:endParaRPr lang="en-GB" sz="2700">
              <a:cs typeface="Calibri Light"/>
            </a:endParaRPr>
          </a:p>
        </p:txBody>
      </p:sp>
      <p:sp>
        <p:nvSpPr>
          <p:cNvPr id="3" name="Content Placeholder 2"/>
          <p:cNvSpPr>
            <a:spLocks noGrp="1"/>
          </p:cNvSpPr>
          <p:nvPr>
            <p:ph idx="1"/>
          </p:nvPr>
        </p:nvSpPr>
        <p:spPr>
          <a:xfrm>
            <a:off x="852321" y="1307793"/>
            <a:ext cx="5033221" cy="5254716"/>
          </a:xfrm>
        </p:spPr>
        <p:txBody>
          <a:bodyPr anchor="ctr">
            <a:normAutofit/>
          </a:bodyPr>
          <a:lstStyle/>
          <a:p>
            <a:r>
              <a:rPr lang="en-GB" sz="2000"/>
              <a:t>The Troubled Families programme was launched by the former PM Cameron in 2011. </a:t>
            </a:r>
            <a:endParaRPr lang="en-GB" sz="2000">
              <a:cs typeface="Calibri"/>
            </a:endParaRPr>
          </a:p>
          <a:p>
            <a:r>
              <a:rPr lang="en-GB" sz="2000"/>
              <a:t>In response to the 2011 riots and change the repeating generational patterns of poor parenting, abuse, violence, drug use, anti-social behaviour and crime in the most troubled families in the UK</a:t>
            </a:r>
            <a:endParaRPr lang="en-GB" sz="2000">
              <a:cs typeface="Calibri"/>
            </a:endParaRPr>
          </a:p>
          <a:p>
            <a:r>
              <a:rPr lang="en-GB" sz="2000" b="1" i="1"/>
              <a:t>“...these families are the source of a large proportion of the problems in society. Drug addiction. Alcohol abuse. Crime. A culture of disruption and irresponsibility that cascades down the generations... a small number of these families cost an extraordinary amount of money.”</a:t>
            </a:r>
            <a:r>
              <a:rPr lang="en-GB" sz="2000" i="1"/>
              <a:t>   Cameron, 2011 </a:t>
            </a:r>
            <a:r>
              <a:rPr lang="en-GB" sz="2000"/>
              <a:t> </a:t>
            </a:r>
            <a:endParaRPr lang="en-GB" sz="2000">
              <a:cs typeface="Calibri"/>
            </a:endParaRP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4" descr="Family with two children with solid fill">
            <a:extLst>
              <a:ext uri="{FF2B5EF4-FFF2-40B4-BE49-F238E27FC236}">
                <a16:creationId xmlns:a16="http://schemas.microsoft.com/office/drawing/2014/main" id="{FCAC103E-9AD9-45C6-F1FF-EB4628F03A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3577015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10934" y="629266"/>
            <a:ext cx="4817137" cy="713320"/>
          </a:xfrm>
        </p:spPr>
        <p:txBody>
          <a:bodyPr>
            <a:normAutofit/>
          </a:bodyPr>
          <a:lstStyle/>
          <a:p>
            <a:r>
              <a:rPr lang="en-GB" sz="2000"/>
              <a:t>Troubled Families Initiative </a:t>
            </a:r>
            <a:endParaRPr lang="en-GB" sz="2000">
              <a:cs typeface="Calibri Light"/>
            </a:endParaRPr>
          </a:p>
        </p:txBody>
      </p:sp>
      <p:sp>
        <p:nvSpPr>
          <p:cNvPr id="10" name="Rectangle 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Family with two children with solid fill">
            <a:extLst>
              <a:ext uri="{FF2B5EF4-FFF2-40B4-BE49-F238E27FC236}">
                <a16:creationId xmlns:a16="http://schemas.microsoft.com/office/drawing/2014/main" id="{68C991BC-4A42-DCC5-782C-BB34828C051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1023" y="2261520"/>
            <a:ext cx="2334960" cy="2334960"/>
          </a:xfrm>
          <a:prstGeom prst="rect">
            <a:avLst/>
          </a:prstGeom>
          <a:effectLst/>
        </p:spPr>
      </p:pic>
      <p:sp>
        <p:nvSpPr>
          <p:cNvPr id="3" name="Content Placeholder 2"/>
          <p:cNvSpPr>
            <a:spLocks noGrp="1"/>
          </p:cNvSpPr>
          <p:nvPr>
            <p:ph idx="1"/>
          </p:nvPr>
        </p:nvSpPr>
        <p:spPr>
          <a:xfrm>
            <a:off x="3910935" y="1475117"/>
            <a:ext cx="4817136" cy="4748702"/>
          </a:xfrm>
        </p:spPr>
        <p:txBody>
          <a:bodyPr vert="horz" lIns="91440" tIns="45720" rIns="91440" bIns="45720" rtlCol="0" anchor="t">
            <a:normAutofit fontScale="92500"/>
          </a:bodyPr>
          <a:lstStyle/>
          <a:p>
            <a:r>
              <a:rPr lang="en-GB" sz="2000"/>
              <a:t>Troubled Families programme of targeted intervention for families with multiple problems, including crime, anti-social behaviour, truancy, unemployment, mental health problems and domestic abuse.</a:t>
            </a:r>
            <a:endParaRPr lang="en-GB" sz="2000">
              <a:cs typeface="Calibri"/>
            </a:endParaRPr>
          </a:p>
          <a:p>
            <a:r>
              <a:rPr lang="en-GB" sz="2000"/>
              <a:t>Local authorities identify ‘troubled families’ in their area and usually assign a key worker to act as a single point of contact.</a:t>
            </a:r>
            <a:endParaRPr lang="en-GB" sz="2000">
              <a:cs typeface="Calibri"/>
            </a:endParaRPr>
          </a:p>
          <a:p>
            <a:r>
              <a:rPr lang="en-GB" sz="2000"/>
              <a:t>Only happening in England.</a:t>
            </a:r>
            <a:endParaRPr lang="en-GB" sz="2000">
              <a:cs typeface="Calibri"/>
            </a:endParaRPr>
          </a:p>
          <a:p>
            <a:pPr fontAlgn="base"/>
            <a:r>
              <a:rPr lang="en-GB" sz="2000"/>
              <a:t>£448 million was allocated to the first phase 2012 to 2015. Local authorities worked with around 120,000 families, and ‘turned around’ 99%. </a:t>
            </a:r>
          </a:p>
          <a:p>
            <a:pPr fontAlgn="base"/>
            <a:r>
              <a:rPr lang="en-GB" sz="2000"/>
              <a:t>£920 million allocated  to second phase from 2015 to 2020, to help an additional 400,000 families. Report on successes out 2022.</a:t>
            </a:r>
            <a:endParaRPr lang="en-GB" sz="2000">
              <a:cs typeface="Calibri"/>
            </a:endParaRPr>
          </a:p>
        </p:txBody>
      </p:sp>
    </p:spTree>
    <p:extLst>
      <p:ext uri="{BB962C8B-B14F-4D97-AF65-F5344CB8AC3E}">
        <p14:creationId xmlns:p14="http://schemas.microsoft.com/office/powerpoint/2010/main" val="18538790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52321" y="287000"/>
            <a:ext cx="5033221" cy="5729170"/>
          </a:xfrm>
        </p:spPr>
        <p:txBody>
          <a:bodyPr anchor="ctr">
            <a:normAutofit/>
          </a:bodyPr>
          <a:lstStyle/>
          <a:p>
            <a:r>
              <a:rPr lang="en-GB" sz="2000"/>
              <a:t>Louise Casey Head of TF Service stated that:</a:t>
            </a:r>
            <a:endParaRPr lang="en-GB" sz="2000">
              <a:cs typeface="Calibri"/>
            </a:endParaRPr>
          </a:p>
          <a:p>
            <a:r>
              <a:rPr lang="en-GB" sz="2000" i="1"/>
              <a:t>“We are not running some cuddly social workers programme...we should be talking about things like shame and guilt...we have lost the ability to be judgmental because we worry about being seen as nasty to poor people”.</a:t>
            </a:r>
            <a:endParaRPr lang="en-GB" sz="2000" i="1">
              <a:cs typeface="Calibri"/>
            </a:endParaRPr>
          </a:p>
          <a:p>
            <a:endParaRPr lang="en-GB" sz="2000">
              <a:cs typeface="Calibri"/>
            </a:endParaRPr>
          </a:p>
          <a:p>
            <a:r>
              <a:rPr lang="en-GB" sz="2000"/>
              <a:t>Eric Pickles, (2012) then Communities Minister stated:</a:t>
            </a:r>
            <a:endParaRPr lang="en-GB" sz="2000">
              <a:cs typeface="Calibri"/>
            </a:endParaRPr>
          </a:p>
          <a:p>
            <a:r>
              <a:rPr lang="en-GB" sz="2000" i="1"/>
              <a:t>'We have sometimes run away from categorising, stigmatising, laying blame. We need a less understanding approach'.</a:t>
            </a:r>
            <a:endParaRPr lang="en-GB" sz="2000" i="1">
              <a:cs typeface="Calibri"/>
            </a:endParaRPr>
          </a:p>
          <a:p>
            <a:endParaRPr lang="en-GB" sz="2000">
              <a:cs typeface="Calibri"/>
            </a:endParaRP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4" descr="Family with two children with solid fill">
            <a:extLst>
              <a:ext uri="{FF2B5EF4-FFF2-40B4-BE49-F238E27FC236}">
                <a16:creationId xmlns:a16="http://schemas.microsoft.com/office/drawing/2014/main" id="{5B4B8BE5-1188-C641-7559-6B70E8010A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26074" y="2984046"/>
            <a:ext cx="1143455" cy="1143455"/>
          </a:xfrm>
          <a:prstGeom prst="rect">
            <a:avLst/>
          </a:prstGeom>
        </p:spPr>
      </p:pic>
    </p:spTree>
    <p:extLst>
      <p:ext uri="{BB962C8B-B14F-4D97-AF65-F5344CB8AC3E}">
        <p14:creationId xmlns:p14="http://schemas.microsoft.com/office/powerpoint/2010/main" val="22678506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633" name="Group 4"/>
          <p:cNvGrpSpPr>
            <a:grpSpLocks/>
          </p:cNvGrpSpPr>
          <p:nvPr/>
        </p:nvGrpSpPr>
        <p:grpSpPr bwMode="auto">
          <a:xfrm>
            <a:off x="434340" y="857250"/>
            <a:ext cx="8229600" cy="4779875"/>
            <a:chOff x="157" y="439"/>
            <a:chExt cx="5603" cy="3755"/>
          </a:xfrm>
        </p:grpSpPr>
        <p:sp>
          <p:nvSpPr>
            <p:cNvPr id="60419" name="Oval 3"/>
            <p:cNvSpPr>
              <a:spLocks noChangeArrowheads="1"/>
            </p:cNvSpPr>
            <p:nvPr/>
          </p:nvSpPr>
          <p:spPr bwMode="auto">
            <a:xfrm>
              <a:off x="157" y="1979"/>
              <a:ext cx="1769" cy="417"/>
            </a:xfrm>
            <a:prstGeom prst="ellipse">
              <a:avLst/>
            </a:prstGeom>
            <a:solidFill>
              <a:schemeClr val="bg2">
                <a:lumMod val="90000"/>
                <a:alpha val="60001"/>
              </a:schemeClr>
            </a:solidFill>
            <a:ln>
              <a:noFill/>
            </a:ln>
            <a:effectLst/>
          </p:spPr>
          <p:txBody>
            <a:bodyPr wrap="none" anchor="ctr"/>
            <a:lstStyle/>
            <a:p>
              <a:pPr algn="ctr">
                <a:defRPr/>
              </a:pPr>
              <a:r>
                <a:rPr lang="en-GB" sz="1050"/>
                <a:t>Mother has mental health problems</a:t>
              </a:r>
            </a:p>
          </p:txBody>
        </p:sp>
        <p:grpSp>
          <p:nvGrpSpPr>
            <p:cNvPr id="3" name="Group 6"/>
            <p:cNvGrpSpPr>
              <a:grpSpLocks/>
            </p:cNvGrpSpPr>
            <p:nvPr/>
          </p:nvGrpSpPr>
          <p:grpSpPr bwMode="auto">
            <a:xfrm>
              <a:off x="2426" y="1751"/>
              <a:ext cx="210" cy="813"/>
              <a:chOff x="969" y="3052"/>
              <a:chExt cx="196" cy="732"/>
            </a:xfrm>
            <a:solidFill>
              <a:srgbClr val="7030A0"/>
            </a:solidFill>
          </p:grpSpPr>
          <p:sp>
            <p:nvSpPr>
              <p:cNvPr id="60423" name="Oval 7"/>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24" name="Rectangle 8"/>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25" name="Rectangle 9"/>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26" name="Rectangle 10"/>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27" name="AutoShape 11"/>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4" name="Group 12"/>
            <p:cNvGrpSpPr>
              <a:grpSpLocks/>
            </p:cNvGrpSpPr>
            <p:nvPr/>
          </p:nvGrpSpPr>
          <p:grpSpPr bwMode="auto">
            <a:xfrm>
              <a:off x="2653" y="1799"/>
              <a:ext cx="341" cy="766"/>
              <a:chOff x="1181" y="3095"/>
              <a:chExt cx="318" cy="690"/>
            </a:xfrm>
            <a:solidFill>
              <a:srgbClr val="7030A0"/>
            </a:solidFill>
          </p:grpSpPr>
          <p:sp>
            <p:nvSpPr>
              <p:cNvPr id="60429" name="AutoShape 13"/>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30" name="Rectangle 14"/>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31" name="Rectangle 15"/>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32" name="AutoShape 16"/>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33" name="Oval 17"/>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grpSp>
          <p:nvGrpSpPr>
            <p:cNvPr id="5" name="Group 18"/>
            <p:cNvGrpSpPr>
              <a:grpSpLocks/>
            </p:cNvGrpSpPr>
            <p:nvPr/>
          </p:nvGrpSpPr>
          <p:grpSpPr bwMode="auto">
            <a:xfrm>
              <a:off x="3016" y="2003"/>
              <a:ext cx="145" cy="561"/>
              <a:chOff x="969" y="3052"/>
              <a:chExt cx="196" cy="732"/>
            </a:xfrm>
            <a:solidFill>
              <a:srgbClr val="7030A0"/>
            </a:solidFill>
          </p:grpSpPr>
          <p:sp>
            <p:nvSpPr>
              <p:cNvPr id="60435" name="Oval 19"/>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36" name="Rectangle 20"/>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37" name="Rectangle 21"/>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38" name="Rectangle 22"/>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39" name="AutoShape 23"/>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6" name="Group 24"/>
            <p:cNvGrpSpPr>
              <a:grpSpLocks/>
            </p:cNvGrpSpPr>
            <p:nvPr/>
          </p:nvGrpSpPr>
          <p:grpSpPr bwMode="auto">
            <a:xfrm>
              <a:off x="3188" y="2053"/>
              <a:ext cx="265" cy="515"/>
              <a:chOff x="1181" y="3095"/>
              <a:chExt cx="318" cy="690"/>
            </a:xfrm>
            <a:solidFill>
              <a:srgbClr val="7030A0"/>
            </a:solidFill>
          </p:grpSpPr>
          <p:sp>
            <p:nvSpPr>
              <p:cNvPr id="60441" name="AutoShape 25"/>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42" name="Rectangle 26"/>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43" name="Rectangle 27"/>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44" name="AutoShape 28"/>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45" name="Oval 29"/>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sp>
          <p:nvSpPr>
            <p:cNvPr id="60446" name="Oval 30"/>
            <p:cNvSpPr>
              <a:spLocks noChangeArrowheads="1"/>
            </p:cNvSpPr>
            <p:nvPr/>
          </p:nvSpPr>
          <p:spPr bwMode="auto">
            <a:xfrm>
              <a:off x="1246" y="76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No parent in the family is working</a:t>
              </a:r>
            </a:p>
          </p:txBody>
        </p:sp>
        <p:sp>
          <p:nvSpPr>
            <p:cNvPr id="60447" name="Oval 31"/>
            <p:cNvSpPr>
              <a:spLocks noChangeArrowheads="1"/>
            </p:cNvSpPr>
            <p:nvPr/>
          </p:nvSpPr>
          <p:spPr bwMode="auto">
            <a:xfrm>
              <a:off x="701" y="1162"/>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lives in poor-quality</a:t>
              </a:r>
            </a:p>
            <a:p>
              <a:pPr algn="ctr">
                <a:defRPr/>
              </a:pPr>
              <a:r>
                <a:rPr lang="en-GB" sz="1050"/>
                <a:t> or overcrowded housing</a:t>
              </a:r>
            </a:p>
          </p:txBody>
        </p:sp>
        <p:sp>
          <p:nvSpPr>
            <p:cNvPr id="60448" name="Oval 32"/>
            <p:cNvSpPr>
              <a:spLocks noChangeArrowheads="1"/>
            </p:cNvSpPr>
            <p:nvPr/>
          </p:nvSpPr>
          <p:spPr bwMode="auto">
            <a:xfrm>
              <a:off x="339" y="157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No parent has any qualifications</a:t>
              </a:r>
            </a:p>
          </p:txBody>
        </p:sp>
        <p:sp>
          <p:nvSpPr>
            <p:cNvPr id="60449" name="Oval 33"/>
            <p:cNvSpPr>
              <a:spLocks noChangeArrowheads="1"/>
            </p:cNvSpPr>
            <p:nvPr/>
          </p:nvSpPr>
          <p:spPr bwMode="auto">
            <a:xfrm>
              <a:off x="293" y="2387"/>
              <a:ext cx="1725" cy="417"/>
            </a:xfrm>
            <a:prstGeom prst="ellipse">
              <a:avLst/>
            </a:prstGeom>
            <a:solidFill>
              <a:schemeClr val="bg2">
                <a:lumMod val="90000"/>
                <a:alpha val="60001"/>
              </a:schemeClr>
            </a:solidFill>
            <a:ln>
              <a:noFill/>
            </a:ln>
            <a:effectLst/>
          </p:spPr>
          <p:txBody>
            <a:bodyPr wrap="none" anchor="ctr"/>
            <a:lstStyle/>
            <a:p>
              <a:pPr algn="ctr">
                <a:defRPr/>
              </a:pPr>
              <a:r>
                <a:rPr lang="en-GB" sz="900"/>
                <a:t>At least one parent has a long-standing </a:t>
              </a:r>
            </a:p>
            <a:p>
              <a:pPr algn="ctr">
                <a:defRPr/>
              </a:pPr>
              <a:r>
                <a:rPr lang="en-GB" sz="900"/>
                <a:t>limiting illness, disability or infirmity</a:t>
              </a:r>
            </a:p>
          </p:txBody>
        </p:sp>
        <p:sp>
          <p:nvSpPr>
            <p:cNvPr id="60450" name="Oval 34"/>
            <p:cNvSpPr>
              <a:spLocks noChangeArrowheads="1"/>
            </p:cNvSpPr>
            <p:nvPr/>
          </p:nvSpPr>
          <p:spPr bwMode="auto">
            <a:xfrm>
              <a:off x="1246" y="3194"/>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cannot afford a number </a:t>
              </a:r>
            </a:p>
            <a:p>
              <a:pPr algn="ctr">
                <a:defRPr/>
              </a:pPr>
              <a:r>
                <a:rPr lang="en-GB" sz="1050"/>
                <a:t>of food and clothing items</a:t>
              </a:r>
            </a:p>
          </p:txBody>
        </p:sp>
        <p:sp>
          <p:nvSpPr>
            <p:cNvPr id="60451" name="Oval 35"/>
            <p:cNvSpPr>
              <a:spLocks noChangeArrowheads="1"/>
            </p:cNvSpPr>
            <p:nvPr/>
          </p:nvSpPr>
          <p:spPr bwMode="auto">
            <a:xfrm>
              <a:off x="701" y="2795"/>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has low income </a:t>
              </a:r>
            </a:p>
            <a:p>
              <a:pPr algn="ctr">
                <a:defRPr/>
              </a:pPr>
              <a:r>
                <a:rPr lang="en-GB" sz="1050"/>
                <a:t>(below 60% of the median)</a:t>
              </a:r>
            </a:p>
          </p:txBody>
        </p:sp>
        <p:sp>
          <p:nvSpPr>
            <p:cNvPr id="69647" name="Oval 36"/>
            <p:cNvSpPr>
              <a:spLocks noChangeArrowheads="1"/>
            </p:cNvSpPr>
            <p:nvPr/>
          </p:nvSpPr>
          <p:spPr bwMode="auto">
            <a:xfrm>
              <a:off x="2968" y="754"/>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Poor parenting</a:t>
              </a:r>
            </a:p>
          </p:txBody>
        </p:sp>
        <p:sp>
          <p:nvSpPr>
            <p:cNvPr id="69648" name="Oval 37"/>
            <p:cNvSpPr>
              <a:spLocks noChangeArrowheads="1"/>
            </p:cNvSpPr>
            <p:nvPr/>
          </p:nvSpPr>
          <p:spPr bwMode="auto">
            <a:xfrm>
              <a:off x="3332" y="1162"/>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Truancy, exclusion or low </a:t>
              </a:r>
            </a:p>
            <a:p>
              <a:pPr algn="ctr"/>
              <a:r>
                <a:rPr lang="en-GB" altLang="en-US" sz="1050"/>
                <a:t>educational attainment</a:t>
              </a:r>
            </a:p>
          </p:txBody>
        </p:sp>
        <p:sp>
          <p:nvSpPr>
            <p:cNvPr id="69649" name="Oval 38"/>
            <p:cNvSpPr>
              <a:spLocks noChangeArrowheads="1"/>
            </p:cNvSpPr>
            <p:nvPr/>
          </p:nvSpPr>
          <p:spPr bwMode="auto">
            <a:xfrm>
              <a:off x="3604" y="1570"/>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Family in debt</a:t>
              </a:r>
            </a:p>
          </p:txBody>
        </p:sp>
        <p:sp>
          <p:nvSpPr>
            <p:cNvPr id="69650" name="Oval 39"/>
            <p:cNvSpPr>
              <a:spLocks noChangeArrowheads="1"/>
            </p:cNvSpPr>
            <p:nvPr/>
          </p:nvSpPr>
          <p:spPr bwMode="auto">
            <a:xfrm>
              <a:off x="3877" y="1978"/>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Drugs or alcohol misuse</a:t>
              </a:r>
            </a:p>
          </p:txBody>
        </p:sp>
        <p:sp>
          <p:nvSpPr>
            <p:cNvPr id="69651" name="Oval 40"/>
            <p:cNvSpPr>
              <a:spLocks noChangeArrowheads="1"/>
            </p:cNvSpPr>
            <p:nvPr/>
          </p:nvSpPr>
          <p:spPr bwMode="auto">
            <a:xfrm>
              <a:off x="3604" y="2387"/>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Marriage, relationship </a:t>
              </a:r>
            </a:p>
            <a:p>
              <a:pPr algn="ctr"/>
              <a:r>
                <a:rPr lang="en-GB" altLang="en-US" sz="1050"/>
                <a:t>or family breakdown</a:t>
              </a:r>
            </a:p>
          </p:txBody>
        </p:sp>
        <p:sp>
          <p:nvSpPr>
            <p:cNvPr id="69652" name="Oval 41"/>
            <p:cNvSpPr>
              <a:spLocks noChangeArrowheads="1"/>
            </p:cNvSpPr>
            <p:nvPr/>
          </p:nvSpPr>
          <p:spPr bwMode="auto">
            <a:xfrm>
              <a:off x="3287" y="2795"/>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Domestic violence</a:t>
              </a:r>
            </a:p>
          </p:txBody>
        </p:sp>
        <p:sp>
          <p:nvSpPr>
            <p:cNvPr id="69653" name="Oval 42"/>
            <p:cNvSpPr>
              <a:spLocks noChangeArrowheads="1"/>
            </p:cNvSpPr>
            <p:nvPr/>
          </p:nvSpPr>
          <p:spPr bwMode="auto">
            <a:xfrm>
              <a:off x="2968" y="3203"/>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protection issues</a:t>
              </a:r>
            </a:p>
          </p:txBody>
        </p:sp>
        <p:sp>
          <p:nvSpPr>
            <p:cNvPr id="69654" name="Text Box 43"/>
            <p:cNvSpPr txBox="1">
              <a:spLocks noChangeArrowheads="1"/>
            </p:cNvSpPr>
            <p:nvPr/>
          </p:nvSpPr>
          <p:spPr bwMode="auto">
            <a:xfrm>
              <a:off x="2111" y="3748"/>
              <a:ext cx="3649"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Risk factors attributed to families with 5 or more disadvantages (from) Families At Risk: Background on families with multiple  disadvantages, Social Exclusion Taskforce Research Report, 2007 </a:t>
              </a:r>
            </a:p>
          </p:txBody>
        </p:sp>
        <p:sp>
          <p:nvSpPr>
            <p:cNvPr id="69655" name="Rectangle 44"/>
            <p:cNvSpPr>
              <a:spLocks noChangeArrowheads="1"/>
            </p:cNvSpPr>
            <p:nvPr/>
          </p:nvSpPr>
          <p:spPr bwMode="auto">
            <a:xfrm>
              <a:off x="2111" y="4020"/>
              <a:ext cx="347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Additional risk factors from families supported through family intervention (NatCen, Mar 2010).</a:t>
              </a:r>
            </a:p>
          </p:txBody>
        </p:sp>
        <p:sp>
          <p:nvSpPr>
            <p:cNvPr id="60461" name="Rectangle 45"/>
            <p:cNvSpPr>
              <a:spLocks noChangeArrowheads="1"/>
            </p:cNvSpPr>
            <p:nvPr/>
          </p:nvSpPr>
          <p:spPr bwMode="auto">
            <a:xfrm>
              <a:off x="1927" y="3823"/>
              <a:ext cx="94" cy="99"/>
            </a:xfrm>
            <a:prstGeom prst="rect">
              <a:avLst/>
            </a:prstGeom>
            <a:solidFill>
              <a:schemeClr val="bg2">
                <a:lumMod val="90000"/>
                <a:alpha val="60001"/>
              </a:schemeClr>
            </a:solidFill>
            <a:ln w="9525" algn="ctr">
              <a:solidFill>
                <a:schemeClr val="tx1"/>
              </a:solidFill>
              <a:miter lim="800000"/>
              <a:headEnd/>
              <a:tailEnd/>
            </a:ln>
            <a:effectLst/>
          </p:spPr>
          <p:txBody>
            <a:bodyPr wrap="none" anchor="ctr"/>
            <a:lstStyle/>
            <a:p>
              <a:pPr>
                <a:defRPr/>
              </a:pPr>
              <a:endParaRPr lang="en-GB" sz="1350"/>
            </a:p>
          </p:txBody>
        </p:sp>
        <p:sp>
          <p:nvSpPr>
            <p:cNvPr id="69657" name="Rectangle 46"/>
            <p:cNvSpPr>
              <a:spLocks noChangeArrowheads="1"/>
            </p:cNvSpPr>
            <p:nvPr/>
          </p:nvSpPr>
          <p:spPr bwMode="auto">
            <a:xfrm>
              <a:off x="1927" y="4048"/>
              <a:ext cx="94" cy="99"/>
            </a:xfrm>
            <a:prstGeom prst="rect">
              <a:avLst/>
            </a:prstGeom>
            <a:solidFill>
              <a:srgbClr val="CC66FF">
                <a:alpha val="59999"/>
              </a:srgbClr>
            </a:solidFill>
            <a:ln w="9525" algn="ctr">
              <a:solidFill>
                <a:schemeClr val="tx1"/>
              </a:solidFill>
              <a:miter lim="800000"/>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sz="1350"/>
            </a:p>
          </p:txBody>
        </p:sp>
        <p:grpSp>
          <p:nvGrpSpPr>
            <p:cNvPr id="69658" name="Group 54"/>
            <p:cNvGrpSpPr>
              <a:grpSpLocks/>
            </p:cNvGrpSpPr>
            <p:nvPr/>
          </p:nvGrpSpPr>
          <p:grpSpPr bwMode="auto">
            <a:xfrm>
              <a:off x="1156" y="1162"/>
              <a:ext cx="3364" cy="2095"/>
              <a:chOff x="1834830" y="1844824"/>
              <a:chExt cx="5341411" cy="3326283"/>
            </a:xfrm>
          </p:grpSpPr>
          <p:sp>
            <p:nvSpPr>
              <p:cNvPr id="69660" name="Oval 3"/>
              <p:cNvSpPr>
                <a:spLocks noChangeArrowheads="1"/>
              </p:cNvSpPr>
              <p:nvPr/>
            </p:nvSpPr>
            <p:spPr bwMode="auto">
              <a:xfrm>
                <a:off x="3131840" y="1844824"/>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Behavioural Problems</a:t>
                </a:r>
              </a:p>
            </p:txBody>
          </p:sp>
          <p:sp>
            <p:nvSpPr>
              <p:cNvPr id="69661" name="Oval 3"/>
              <p:cNvSpPr>
                <a:spLocks noChangeArrowheads="1"/>
              </p:cNvSpPr>
              <p:nvPr/>
            </p:nvSpPr>
            <p:spPr bwMode="auto">
              <a:xfrm>
                <a:off x="4860032" y="2852936"/>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Substance abuse problems</a:t>
                </a:r>
              </a:p>
            </p:txBody>
          </p:sp>
          <p:sp>
            <p:nvSpPr>
              <p:cNvPr id="69662" name="Oval 3"/>
              <p:cNvSpPr>
                <a:spLocks noChangeArrowheads="1"/>
              </p:cNvSpPr>
              <p:nvPr/>
            </p:nvSpPr>
            <p:spPr bwMode="auto">
              <a:xfrm>
                <a:off x="3275856" y="450912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Teenage Parent(s)</a:t>
                </a:r>
              </a:p>
            </p:txBody>
          </p:sp>
          <p:sp>
            <p:nvSpPr>
              <p:cNvPr id="69663" name="Oval 3"/>
              <p:cNvSpPr>
                <a:spLocks noChangeArrowheads="1"/>
              </p:cNvSpPr>
              <p:nvPr/>
            </p:nvSpPr>
            <p:spPr bwMode="auto">
              <a:xfrm>
                <a:off x="2411760" y="3933056"/>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NEET</a:t>
                </a:r>
              </a:p>
            </p:txBody>
          </p:sp>
          <p:sp>
            <p:nvSpPr>
              <p:cNvPr id="69664" name="Oval 3"/>
              <p:cNvSpPr>
                <a:spLocks noChangeArrowheads="1"/>
              </p:cNvSpPr>
              <p:nvPr/>
            </p:nvSpPr>
            <p:spPr bwMode="auto">
              <a:xfrm>
                <a:off x="1834830" y="2852936"/>
                <a:ext cx="230509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is a carer</a:t>
                </a:r>
              </a:p>
            </p:txBody>
          </p:sp>
          <p:sp>
            <p:nvSpPr>
              <p:cNvPr id="69665" name="Oval 3"/>
              <p:cNvSpPr>
                <a:spLocks noChangeArrowheads="1"/>
              </p:cNvSpPr>
              <p:nvPr/>
            </p:nvSpPr>
            <p:spPr bwMode="auto">
              <a:xfrm>
                <a:off x="3851920" y="234888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Limited support network</a:t>
                </a:r>
              </a:p>
            </p:txBody>
          </p:sp>
          <p:sp>
            <p:nvSpPr>
              <p:cNvPr id="69666" name="Oval 3"/>
              <p:cNvSpPr>
                <a:spLocks noChangeArrowheads="1"/>
              </p:cNvSpPr>
              <p:nvPr/>
            </p:nvSpPr>
            <p:spPr bwMode="auto">
              <a:xfrm>
                <a:off x="2122889" y="3356992"/>
                <a:ext cx="2233061"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Adult with learning difficulties</a:t>
                </a:r>
              </a:p>
            </p:txBody>
          </p:sp>
          <p:sp>
            <p:nvSpPr>
              <p:cNvPr id="69667" name="Oval 3"/>
              <p:cNvSpPr>
                <a:spLocks noChangeArrowheads="1"/>
              </p:cNvSpPr>
              <p:nvPr/>
            </p:nvSpPr>
            <p:spPr bwMode="auto">
              <a:xfrm>
                <a:off x="4644008" y="3356992"/>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Communications problems</a:t>
                </a:r>
              </a:p>
            </p:txBody>
          </p:sp>
          <p:sp>
            <p:nvSpPr>
              <p:cNvPr id="57" name="Oval 3"/>
              <p:cNvSpPr>
                <a:spLocks noChangeArrowheads="1"/>
              </p:cNvSpPr>
              <p:nvPr/>
            </p:nvSpPr>
            <p:spPr bwMode="auto">
              <a:xfrm>
                <a:off x="4796432" y="3548968"/>
                <a:ext cx="1863775" cy="598849"/>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GB" altLang="en-US" sz="1050"/>
              </a:p>
            </p:txBody>
          </p:sp>
        </p:grpSp>
        <p:sp>
          <p:nvSpPr>
            <p:cNvPr id="55" name="Oval 30"/>
            <p:cNvSpPr>
              <a:spLocks noChangeArrowheads="1"/>
            </p:cNvSpPr>
            <p:nvPr/>
          </p:nvSpPr>
          <p:spPr bwMode="auto">
            <a:xfrm>
              <a:off x="2083" y="439"/>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Involvement in crime/ASB</a:t>
              </a:r>
            </a:p>
          </p:txBody>
        </p:sp>
      </p:grpSp>
      <p:sp>
        <p:nvSpPr>
          <p:cNvPr id="69634" name="Text Box 37"/>
          <p:cNvSpPr txBox="1">
            <a:spLocks noChangeArrowheads="1"/>
          </p:cNvSpPr>
          <p:nvPr/>
        </p:nvSpPr>
        <p:spPr bwMode="auto">
          <a:xfrm>
            <a:off x="701660" y="857250"/>
            <a:ext cx="333229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2400" b="1">
                <a:solidFill>
                  <a:srgbClr val="7030A0"/>
                </a:solidFill>
                <a:latin typeface="Calibri" panose="020F0502020204030204" pitchFamily="34" charset="0"/>
              </a:rPr>
              <a:t>Troubled Family Risk Factors</a:t>
            </a:r>
          </a:p>
        </p:txBody>
      </p:sp>
      <p:sp>
        <p:nvSpPr>
          <p:cNvPr id="56" name="Slide Number Placeholder 55"/>
          <p:cNvSpPr>
            <a:spLocks noGrp="1"/>
          </p:cNvSpPr>
          <p:nvPr>
            <p:ph type="sldNum" sz="quarter" idx="12"/>
          </p:nvPr>
        </p:nvSpPr>
        <p:spPr/>
        <p:txBody>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fld id="{C7351EBD-9833-432A-8D74-E9119A2621B5}" type="slidenum">
              <a:rPr lang="en-GB" altLang="en-US">
                <a:solidFill>
                  <a:srgbClr val="898989"/>
                </a:solidFill>
                <a:latin typeface="Calibri" panose="020F0502020204030204" pitchFamily="34" charset="0"/>
              </a:rPr>
              <a:pPr/>
              <a:t>35</a:t>
            </a:fld>
            <a:endParaRPr lang="en-GB"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29389518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899" y="851517"/>
            <a:ext cx="3848096" cy="671024"/>
          </a:xfrm>
        </p:spPr>
        <p:txBody>
          <a:bodyPr>
            <a:normAutofit/>
          </a:bodyPr>
          <a:lstStyle/>
          <a:p>
            <a:r>
              <a:rPr lang="en-GB" sz="1800"/>
              <a:t>Criticism of Troubled Families</a:t>
            </a:r>
            <a:endParaRPr lang="en-GB" sz="1800">
              <a:cs typeface="Calibri Light"/>
            </a:endParaRPr>
          </a:p>
        </p:txBody>
      </p:sp>
      <p:sp>
        <p:nvSpPr>
          <p:cNvPr id="3" name="Content Placeholder 2"/>
          <p:cNvSpPr>
            <a:spLocks noGrp="1"/>
          </p:cNvSpPr>
          <p:nvPr>
            <p:ph idx="1"/>
          </p:nvPr>
        </p:nvSpPr>
        <p:spPr>
          <a:xfrm>
            <a:off x="723900" y="1717074"/>
            <a:ext cx="3625729" cy="4704243"/>
          </a:xfrm>
        </p:spPr>
        <p:txBody>
          <a:bodyPr vert="horz" lIns="91440" tIns="45720" rIns="91440" bIns="45720" rtlCol="0" anchor="t">
            <a:normAutofit fontScale="92500"/>
          </a:bodyPr>
          <a:lstStyle/>
          <a:p>
            <a:r>
              <a:rPr lang="en-GB" sz="2000"/>
              <a:t>Most of the people targeted were not involved in crime or anti-social behaviour; most were not alcohol or drug dependent.</a:t>
            </a:r>
            <a:endParaRPr lang="en-GB" sz="2000">
              <a:cs typeface="Calibri"/>
            </a:endParaRPr>
          </a:p>
          <a:p>
            <a:r>
              <a:rPr lang="en-GB" sz="2000"/>
              <a:t>Most were poor, unemployed and with very high levels of mental / physical illnesses and disabilities in adults and children</a:t>
            </a:r>
            <a:endParaRPr lang="en-GB" sz="2000">
              <a:cs typeface="Calibri"/>
            </a:endParaRPr>
          </a:p>
          <a:p>
            <a:r>
              <a:rPr lang="en-GB" sz="2000"/>
              <a:t>Characteristics shared by most of the  families were unemployment, poverty illness, disabilities =  high welfare cost to the state.</a:t>
            </a:r>
          </a:p>
          <a:p>
            <a:r>
              <a:rPr lang="en-GB" sz="2000">
                <a:cs typeface="Calibri"/>
              </a:rPr>
              <a:t>Now called – </a:t>
            </a:r>
            <a:r>
              <a:rPr lang="en-GB" sz="2000" b="1">
                <a:cs typeface="Calibri"/>
              </a:rPr>
              <a:t>Supporting Families Programme</a:t>
            </a:r>
          </a:p>
          <a:p>
            <a:endParaRPr lang="en-GB" sz="2000">
              <a:cs typeface="Calibri"/>
            </a:endParaRP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2777" y="851518"/>
            <a:ext cx="4638605"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Family with two children with solid fill">
            <a:extLst>
              <a:ext uri="{FF2B5EF4-FFF2-40B4-BE49-F238E27FC236}">
                <a16:creationId xmlns:a16="http://schemas.microsoft.com/office/drawing/2014/main" id="{E99F4FF3-C288-EF6A-A908-1F49FB3DFA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51497" y="2507636"/>
            <a:ext cx="2413000" cy="2413000"/>
          </a:xfrm>
          <a:prstGeom prst="rect">
            <a:avLst/>
          </a:prstGeom>
        </p:spPr>
      </p:pic>
    </p:spTree>
    <p:extLst>
      <p:ext uri="{BB962C8B-B14F-4D97-AF65-F5344CB8AC3E}">
        <p14:creationId xmlns:p14="http://schemas.microsoft.com/office/powerpoint/2010/main" val="24693419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F9237-544E-4B44-9858-4DF98EFF688B}"/>
              </a:ext>
            </a:extLst>
          </p:cNvPr>
          <p:cNvSpPr>
            <a:spLocks noGrp="1"/>
          </p:cNvSpPr>
          <p:nvPr>
            <p:ph type="title"/>
          </p:nvPr>
        </p:nvSpPr>
        <p:spPr/>
        <p:txBody>
          <a:bodyPr/>
          <a:lstStyle/>
          <a:p>
            <a:r>
              <a:rPr lang="en-GB"/>
              <a:t>Statistics</a:t>
            </a:r>
          </a:p>
        </p:txBody>
      </p:sp>
      <p:sp>
        <p:nvSpPr>
          <p:cNvPr id="3" name="Content Placeholder 2">
            <a:extLst>
              <a:ext uri="{FF2B5EF4-FFF2-40B4-BE49-F238E27FC236}">
                <a16:creationId xmlns:a16="http://schemas.microsoft.com/office/drawing/2014/main" id="{1D556BF3-AC0D-435C-8837-0BE354525E89}"/>
              </a:ext>
            </a:extLst>
          </p:cNvPr>
          <p:cNvSpPr>
            <a:spLocks noGrp="1"/>
          </p:cNvSpPr>
          <p:nvPr>
            <p:ph idx="1"/>
          </p:nvPr>
        </p:nvSpPr>
        <p:spPr>
          <a:xfrm>
            <a:off x="457200" y="1296237"/>
            <a:ext cx="8229600" cy="4220996"/>
          </a:xfrm>
        </p:spPr>
        <p:txBody>
          <a:bodyPr>
            <a:normAutofit/>
          </a:bodyPr>
          <a:lstStyle/>
          <a:p>
            <a:r>
              <a:rPr lang="en-GB"/>
              <a:t>9% lone parent families</a:t>
            </a:r>
          </a:p>
          <a:p>
            <a:r>
              <a:rPr lang="en-GB"/>
              <a:t>90% of adults </a:t>
            </a:r>
            <a:r>
              <a:rPr lang="en-GB" b="1">
                <a:effectLst>
                  <a:outerShdw blurRad="38100" dist="38100" dir="2700000" algn="tl">
                    <a:srgbClr val="000000">
                      <a:alpha val="43137"/>
                    </a:srgbClr>
                  </a:outerShdw>
                </a:effectLst>
              </a:rPr>
              <a:t>had not been </a:t>
            </a:r>
            <a:r>
              <a:rPr lang="en-GB"/>
              <a:t>convicted of a criminal offence and 93% of adults </a:t>
            </a:r>
            <a:r>
              <a:rPr lang="en-GB" b="1">
                <a:effectLst>
                  <a:outerShdw blurRad="38100" dist="38100" dir="2700000" algn="tl">
                    <a:srgbClr val="000000">
                      <a:alpha val="43137"/>
                    </a:srgbClr>
                  </a:outerShdw>
                </a:effectLst>
              </a:rPr>
              <a:t>had no record </a:t>
            </a:r>
            <a:r>
              <a:rPr lang="en-GB"/>
              <a:t>of anti-social behaviour,  88% of children </a:t>
            </a:r>
            <a:r>
              <a:rPr lang="en-GB" b="1">
                <a:effectLst>
                  <a:outerShdw blurRad="38100" dist="38100" dir="2700000" algn="tl">
                    <a:srgbClr val="000000">
                      <a:alpha val="43137"/>
                    </a:srgbClr>
                  </a:outerShdw>
                </a:effectLst>
              </a:rPr>
              <a:t>had no record </a:t>
            </a:r>
            <a:r>
              <a:rPr lang="en-GB"/>
              <a:t>of anti-social behaviour. </a:t>
            </a:r>
          </a:p>
          <a:p>
            <a:r>
              <a:rPr lang="en-GB"/>
              <a:t>3% of adults were recorded as alcoholic &amp; 3% of adults for drug dependency. </a:t>
            </a:r>
          </a:p>
          <a:p>
            <a:r>
              <a:rPr lang="en-GB"/>
              <a:t>46% adults &amp; 33% children had mental health problem;</a:t>
            </a:r>
          </a:p>
          <a:p>
            <a:r>
              <a:rPr lang="en-GB"/>
              <a:t>32% adults &amp; 20% of children long-standing physical illness or disability; </a:t>
            </a:r>
          </a:p>
          <a:p>
            <a:r>
              <a:rPr lang="en-GB"/>
              <a:t>39% had a child or children with SEN statements; 46% had a child with school problems; 15% had a child with a temporary exclusion. </a:t>
            </a:r>
          </a:p>
          <a:p>
            <a:r>
              <a:rPr lang="en-GB"/>
              <a:t>Poverty - 74% of households were workless; 83% received out of work benefits; 27% were in rent arrears; 21% were at risk of eviction.</a:t>
            </a:r>
          </a:p>
          <a:p>
            <a:endParaRPr lang="en-GB"/>
          </a:p>
        </p:txBody>
      </p:sp>
    </p:spTree>
    <p:extLst>
      <p:ext uri="{BB962C8B-B14F-4D97-AF65-F5344CB8AC3E}">
        <p14:creationId xmlns:p14="http://schemas.microsoft.com/office/powerpoint/2010/main" val="39542447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Troubled Families Kid’s as Victims</a:t>
            </a:r>
          </a:p>
        </p:txBody>
      </p:sp>
      <p:sp>
        <p:nvSpPr>
          <p:cNvPr id="3" name="Content Placeholder 2"/>
          <p:cNvSpPr>
            <a:spLocks noGrp="1"/>
          </p:cNvSpPr>
          <p:nvPr>
            <p:ph idx="1"/>
          </p:nvPr>
        </p:nvSpPr>
        <p:spPr/>
        <p:txBody>
          <a:bodyPr vert="horz" lIns="91440" tIns="45720" rIns="91440" bIns="45720" rtlCol="0" anchor="t">
            <a:normAutofit/>
          </a:bodyPr>
          <a:lstStyle/>
          <a:p>
            <a:pPr algn="ctr"/>
            <a:r>
              <a:rPr lang="en-GB" b="1" i="1"/>
              <a:t>"The behaviour of older children must be understood in the context of trauma.“</a:t>
            </a:r>
            <a:endParaRPr lang="en-GB" b="1" i="1">
              <a:cs typeface="Calibri"/>
            </a:endParaRPr>
          </a:p>
          <a:p>
            <a:pPr fontAlgn="base"/>
            <a:r>
              <a:rPr lang="en-GB"/>
              <a:t>Want to spend more time away from their neglectful home</a:t>
            </a:r>
          </a:p>
          <a:p>
            <a:pPr fontAlgn="base"/>
            <a:r>
              <a:rPr lang="en-GB"/>
              <a:t>More vulnerable to risks such as going missing, offending behaviour, taking drugs/drinking or exploitation.</a:t>
            </a:r>
          </a:p>
          <a:p>
            <a:pPr fontAlgn="base"/>
            <a:r>
              <a:rPr lang="en-GB"/>
              <a:t>However, parents and professionals often see only the issues in front of their eyes without taking the context of neglect into account.</a:t>
            </a:r>
          </a:p>
          <a:p>
            <a:pPr fontAlgn="base"/>
            <a:r>
              <a:rPr lang="en-GB"/>
              <a:t>Reports say: "Children are not the problem"</a:t>
            </a:r>
          </a:p>
          <a:p>
            <a:pPr marL="0" indent="0">
              <a:buNone/>
            </a:pPr>
            <a:endParaRPr lang="en-GB" b="1" i="1"/>
          </a:p>
        </p:txBody>
      </p:sp>
    </p:spTree>
    <p:extLst>
      <p:ext uri="{BB962C8B-B14F-4D97-AF65-F5344CB8AC3E}">
        <p14:creationId xmlns:p14="http://schemas.microsoft.com/office/powerpoint/2010/main" val="41461694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7F409E1B-90CD-4B12-8CB9-18AF964555C9}"/>
              </a:ext>
            </a:extLst>
          </p:cNvPr>
          <p:cNvSpPr>
            <a:spLocks noGrp="1" noChangeArrowheads="1"/>
          </p:cNvSpPr>
          <p:nvPr>
            <p:ph type="title"/>
          </p:nvPr>
        </p:nvSpPr>
        <p:spPr bwMode="auto">
          <a:xfrm>
            <a:off x="457200" y="553750"/>
            <a:ext cx="533832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a:ln>
                  <a:noFill/>
                </a:ln>
                <a:solidFill>
                  <a:srgbClr val="0B0C0C"/>
                </a:solidFill>
                <a:effectLst/>
                <a:latin typeface="GDS Transport"/>
              </a:rPr>
              <a:t>The </a:t>
            </a:r>
            <a:r>
              <a:rPr kumimoji="0" lang="en-US" altLang="en-US" sz="3200" b="0" i="0" u="none" strike="noStrike" cap="none" normalizeH="0" baseline="0">
                <a:ln>
                  <a:noFill/>
                </a:ln>
                <a:solidFill>
                  <a:schemeClr val="tx1"/>
                </a:solidFill>
                <a:effectLst/>
              </a:rPr>
              <a:t>CAPRICORN</a:t>
            </a:r>
            <a:r>
              <a:rPr kumimoji="0" lang="en-US" altLang="en-US" sz="3200" b="1" i="0" u="none" strike="noStrike" cap="none" normalizeH="0" baseline="0">
                <a:ln>
                  <a:noFill/>
                </a:ln>
                <a:solidFill>
                  <a:srgbClr val="0B0C0C"/>
                </a:solidFill>
                <a:effectLst/>
                <a:latin typeface="GDS Transport"/>
              </a:rPr>
              <a:t> framework</a:t>
            </a:r>
            <a:endParaRPr kumimoji="0" lang="en-US" altLang="en-US" sz="3200" b="0" i="0" u="none" strike="noStrike" cap="none" normalizeH="0" baseline="0">
              <a:ln>
                <a:noFill/>
              </a:ln>
              <a:solidFill>
                <a:schemeClr val="tx1"/>
              </a:solidFill>
              <a:effectLst/>
              <a:latin typeface="Arial" panose="020B0604020202020204" pitchFamily="34" charset="0"/>
            </a:endParaRPr>
          </a:p>
        </p:txBody>
      </p:sp>
      <p:sp>
        <p:nvSpPr>
          <p:cNvPr id="3" name="Content Placeholder 2">
            <a:extLst>
              <a:ext uri="{FF2B5EF4-FFF2-40B4-BE49-F238E27FC236}">
                <a16:creationId xmlns:a16="http://schemas.microsoft.com/office/drawing/2014/main" id="{5B568DB9-4811-4DCF-8A5E-CB702A17A1CB}"/>
              </a:ext>
            </a:extLst>
          </p:cNvPr>
          <p:cNvSpPr>
            <a:spLocks noGrp="1"/>
          </p:cNvSpPr>
          <p:nvPr>
            <p:ph idx="1"/>
          </p:nvPr>
        </p:nvSpPr>
        <p:spPr>
          <a:xfrm>
            <a:off x="457200" y="1138526"/>
            <a:ext cx="8229600" cy="4378708"/>
          </a:xfrm>
        </p:spPr>
        <p:txBody>
          <a:bodyPr>
            <a:normAutofit/>
          </a:bodyPr>
          <a:lstStyle/>
          <a:p>
            <a:r>
              <a:rPr lang="en-GB"/>
              <a:t>England</a:t>
            </a:r>
          </a:p>
          <a:p>
            <a:r>
              <a:rPr lang="en-GB"/>
              <a:t>Collaborative approaches to preventing offending and re-offending by children</a:t>
            </a:r>
          </a:p>
          <a:p>
            <a:r>
              <a:rPr lang="en-GB"/>
              <a:t>A framework to help local authorities prevent young people offending and re-offending by looking at primary causes of offending.</a:t>
            </a:r>
          </a:p>
          <a:p>
            <a:r>
              <a:rPr lang="en-GB"/>
              <a:t>Involves family, relationships and community involvement to change and prevent. </a:t>
            </a:r>
          </a:p>
        </p:txBody>
      </p:sp>
    </p:spTree>
    <p:extLst>
      <p:ext uri="{BB962C8B-B14F-4D97-AF65-F5344CB8AC3E}">
        <p14:creationId xmlns:p14="http://schemas.microsoft.com/office/powerpoint/2010/main" val="38220606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D5086-D906-4997-A8BE-2D9C94A4C91E}"/>
              </a:ext>
            </a:extLst>
          </p:cNvPr>
          <p:cNvSpPr>
            <a:spLocks noGrp="1"/>
          </p:cNvSpPr>
          <p:nvPr>
            <p:ph type="title"/>
          </p:nvPr>
        </p:nvSpPr>
        <p:spPr>
          <a:xfrm>
            <a:off x="457200" y="274638"/>
            <a:ext cx="8229600" cy="157441"/>
          </a:xfrm>
        </p:spPr>
        <p:txBody>
          <a:bodyPr>
            <a:normAutofit fontScale="90000"/>
          </a:bodyPr>
          <a:lstStyle/>
          <a:p>
            <a:endParaRPr lang="en-GB"/>
          </a:p>
        </p:txBody>
      </p:sp>
      <p:pic>
        <p:nvPicPr>
          <p:cNvPr id="4" name="Content Placeholder 3">
            <a:extLst>
              <a:ext uri="{FF2B5EF4-FFF2-40B4-BE49-F238E27FC236}">
                <a16:creationId xmlns:a16="http://schemas.microsoft.com/office/drawing/2014/main" id="{70B99CE1-AC9C-4115-AE64-FE0EE75F4F24}"/>
              </a:ext>
            </a:extLst>
          </p:cNvPr>
          <p:cNvPicPr>
            <a:picLocks noGrp="1" noChangeAspect="1"/>
          </p:cNvPicPr>
          <p:nvPr>
            <p:ph idx="1"/>
          </p:nvPr>
        </p:nvPicPr>
        <p:blipFill>
          <a:blip r:embed="rId3"/>
          <a:stretch>
            <a:fillRect/>
          </a:stretch>
        </p:blipFill>
        <p:spPr>
          <a:xfrm>
            <a:off x="301451" y="180870"/>
            <a:ext cx="8641582" cy="5697099"/>
          </a:xfrm>
          <a:prstGeom prst="rect">
            <a:avLst/>
          </a:prstGeom>
        </p:spPr>
      </p:pic>
    </p:spTree>
    <p:extLst>
      <p:ext uri="{BB962C8B-B14F-4D97-AF65-F5344CB8AC3E}">
        <p14:creationId xmlns:p14="http://schemas.microsoft.com/office/powerpoint/2010/main" val="13556609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E10EA-971D-0FA7-998A-9CAD9141AB16}"/>
              </a:ext>
            </a:extLst>
          </p:cNvPr>
          <p:cNvSpPr>
            <a:spLocks noGrp="1"/>
          </p:cNvSpPr>
          <p:nvPr>
            <p:ph type="title"/>
          </p:nvPr>
        </p:nvSpPr>
        <p:spPr>
          <a:xfrm>
            <a:off x="852774" y="670559"/>
            <a:ext cx="3512491" cy="2148841"/>
          </a:xfrm>
        </p:spPr>
        <p:txBody>
          <a:bodyPr anchor="t">
            <a:normAutofit/>
          </a:bodyPr>
          <a:lstStyle/>
          <a:p>
            <a:r>
              <a:rPr lang="en-GB">
                <a:ea typeface="+mj-lt"/>
                <a:cs typeface="+mj-lt"/>
              </a:rPr>
              <a:t>Reoccurring Themes on What Works</a:t>
            </a:r>
            <a:endParaRPr lang="en-US">
              <a:ea typeface="Calibri Light"/>
              <a:cs typeface="Calibri Light"/>
            </a:endParaRPr>
          </a:p>
        </p:txBody>
      </p:sp>
      <p:pic>
        <p:nvPicPr>
          <p:cNvPr id="5" name="Picture 4">
            <a:extLst>
              <a:ext uri="{FF2B5EF4-FFF2-40B4-BE49-F238E27FC236}">
                <a16:creationId xmlns:a16="http://schemas.microsoft.com/office/drawing/2014/main" id="{3D43EA6C-670A-68C6-A82F-CEB1277469B6}"/>
              </a:ext>
            </a:extLst>
          </p:cNvPr>
          <p:cNvPicPr>
            <a:picLocks noChangeAspect="1"/>
          </p:cNvPicPr>
          <p:nvPr/>
        </p:nvPicPr>
        <p:blipFill rotWithShape="1">
          <a:blip r:embed="rId2"/>
          <a:srcRect l="11417" r="16415" b="-2"/>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862A8957-807D-27EA-9000-6D85DB33EECE}"/>
              </a:ext>
            </a:extLst>
          </p:cNvPr>
          <p:cNvSpPr>
            <a:spLocks noGrp="1"/>
          </p:cNvSpPr>
          <p:nvPr>
            <p:ph idx="1"/>
          </p:nvPr>
        </p:nvSpPr>
        <p:spPr>
          <a:xfrm>
            <a:off x="5097753" y="670559"/>
            <a:ext cx="3416836" cy="5660349"/>
          </a:xfrm>
        </p:spPr>
        <p:txBody>
          <a:bodyPr vert="horz" lIns="91440" tIns="45720" rIns="91440" bIns="45720" rtlCol="0" anchor="t">
            <a:noAutofit/>
          </a:bodyPr>
          <a:lstStyle/>
          <a:p>
            <a:pPr marL="0" indent="0">
              <a:buNone/>
            </a:pPr>
            <a:r>
              <a:rPr lang="en-GB" sz="2000">
                <a:ea typeface="+mn-lt"/>
                <a:cs typeface="+mn-lt"/>
              </a:rPr>
              <a:t>Early intervention</a:t>
            </a:r>
            <a:endParaRPr lang="en-US" sz="2000">
              <a:ea typeface="+mn-lt"/>
              <a:cs typeface="+mn-lt"/>
            </a:endParaRPr>
          </a:p>
          <a:p>
            <a:r>
              <a:rPr lang="en-GB" sz="2000">
                <a:ea typeface="+mn-lt"/>
                <a:cs typeface="+mn-lt"/>
              </a:rPr>
              <a:t>Building resilience</a:t>
            </a:r>
            <a:endParaRPr lang="en-US" sz="2000">
              <a:ea typeface="+mn-lt"/>
              <a:cs typeface="+mn-lt"/>
            </a:endParaRPr>
          </a:p>
          <a:p>
            <a:r>
              <a:rPr lang="en-GB" sz="2000">
                <a:ea typeface="+mn-lt"/>
                <a:cs typeface="+mn-lt"/>
              </a:rPr>
              <a:t>Stability, continuity and transitions</a:t>
            </a:r>
            <a:endParaRPr lang="en-US" sz="2000">
              <a:ea typeface="+mn-lt"/>
              <a:cs typeface="+mn-lt"/>
            </a:endParaRPr>
          </a:p>
          <a:p>
            <a:r>
              <a:rPr lang="en-GB" sz="2000">
                <a:ea typeface="+mn-lt"/>
                <a:cs typeface="+mn-lt"/>
              </a:rPr>
              <a:t>Effective parenting and supporting families</a:t>
            </a:r>
            <a:endParaRPr lang="en-US" sz="2000">
              <a:ea typeface="+mn-lt"/>
              <a:cs typeface="+mn-lt"/>
            </a:endParaRPr>
          </a:p>
          <a:p>
            <a:r>
              <a:rPr lang="en-GB" sz="2000">
                <a:ea typeface="+mn-lt"/>
                <a:cs typeface="+mn-lt"/>
              </a:rPr>
              <a:t>Tackling educational performance</a:t>
            </a:r>
            <a:endParaRPr lang="en-US" sz="2000">
              <a:ea typeface="+mn-lt"/>
              <a:cs typeface="+mn-lt"/>
            </a:endParaRPr>
          </a:p>
          <a:p>
            <a:r>
              <a:rPr lang="en-GB" sz="2000">
                <a:ea typeface="+mn-lt"/>
                <a:cs typeface="+mn-lt"/>
              </a:rPr>
              <a:t>Tackling worklessness</a:t>
            </a:r>
            <a:endParaRPr lang="en-US" sz="2000">
              <a:ea typeface="+mn-lt"/>
              <a:cs typeface="+mn-lt"/>
            </a:endParaRPr>
          </a:p>
          <a:p>
            <a:r>
              <a:rPr lang="en-GB" sz="2000">
                <a:ea typeface="+mn-lt"/>
                <a:cs typeface="+mn-lt"/>
              </a:rPr>
              <a:t>Tackling poor health</a:t>
            </a:r>
            <a:endParaRPr lang="en-US" sz="2000">
              <a:ea typeface="+mn-lt"/>
              <a:cs typeface="+mn-lt"/>
            </a:endParaRPr>
          </a:p>
          <a:p>
            <a:r>
              <a:rPr lang="en-GB" sz="2000">
                <a:ea typeface="+mn-lt"/>
                <a:cs typeface="+mn-lt"/>
              </a:rPr>
              <a:t>Tackling poverty</a:t>
            </a:r>
            <a:endParaRPr lang="en-US" sz="2000">
              <a:ea typeface="+mn-lt"/>
              <a:cs typeface="+mn-lt"/>
            </a:endParaRPr>
          </a:p>
          <a:p>
            <a:r>
              <a:rPr lang="en-GB" sz="2000">
                <a:ea typeface="+mn-lt"/>
                <a:cs typeface="+mn-lt"/>
              </a:rPr>
              <a:t>Involving communities and building social capital</a:t>
            </a:r>
            <a:endParaRPr lang="en-US" sz="2000">
              <a:ea typeface="+mn-lt"/>
              <a:cs typeface="+mn-lt"/>
            </a:endParaRPr>
          </a:p>
          <a:p>
            <a:r>
              <a:rPr lang="en-GB" sz="2000">
                <a:ea typeface="+mn-lt"/>
                <a:cs typeface="+mn-lt"/>
              </a:rPr>
              <a:t>Building capabilities, resilience and skills development</a:t>
            </a:r>
            <a:endParaRPr lang="en-US" sz="2000">
              <a:ea typeface="+mn-lt"/>
              <a:cs typeface="+mn-lt"/>
            </a:endParaRPr>
          </a:p>
          <a:p>
            <a:pPr marL="0" indent="0">
              <a:buNone/>
            </a:pPr>
            <a:endParaRPr lang="en-GB" sz="2000">
              <a:ea typeface="+mn-lt"/>
              <a:cs typeface="+mn-lt"/>
            </a:endParaRPr>
          </a:p>
          <a:p>
            <a:endParaRPr lang="en-GB" sz="1700">
              <a:ea typeface="+mn-lt"/>
              <a:cs typeface="+mn-lt"/>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22019536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1" name="Rectangle 7783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33" name="Freeform: Shape 7783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26" name="Rectangle 2"/>
          <p:cNvSpPr>
            <a:spLocks/>
          </p:cNvSpPr>
          <p:nvPr/>
        </p:nvSpPr>
        <p:spPr bwMode="auto">
          <a:xfrm>
            <a:off x="515125" y="1153572"/>
            <a:ext cx="2400300" cy="44611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kern="1200">
                <a:solidFill>
                  <a:srgbClr val="FFFFFF"/>
                </a:solidFill>
                <a:latin typeface="+mj-lt"/>
                <a:ea typeface="+mj-ea"/>
                <a:cs typeface="+mj-cs"/>
              </a:rPr>
              <a:t>Family Support Model - Key Principles</a:t>
            </a:r>
          </a:p>
        </p:txBody>
      </p:sp>
      <p:sp>
        <p:nvSpPr>
          <p:cNvPr id="77835" name="Arc 778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825" name="Rectangle 3"/>
          <p:cNvSpPr>
            <a:spLocks/>
          </p:cNvSpPr>
          <p:nvPr/>
        </p:nvSpPr>
        <p:spPr bwMode="auto">
          <a:xfrm>
            <a:off x="3335481" y="591344"/>
            <a:ext cx="5179868" cy="55856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indent="-228600">
              <a:lnSpc>
                <a:spcPct val="90000"/>
              </a:lnSpc>
              <a:spcBef>
                <a:spcPct val="20000"/>
              </a:spcBef>
              <a:buFont typeface="Arial" panose="020B0604020202020204" pitchFamily="34" charset="0"/>
              <a:buChar char="•"/>
            </a:pPr>
            <a:r>
              <a:rPr lang="en-US" altLang="en-US">
                <a:latin typeface="+mn-lt"/>
              </a:rPr>
              <a:t>Aims to move families closer to independence from public services</a:t>
            </a:r>
          </a:p>
          <a:p>
            <a:pPr indent="-228600">
              <a:lnSpc>
                <a:spcPct val="90000"/>
              </a:lnSpc>
              <a:spcBef>
                <a:spcPct val="20000"/>
              </a:spcBef>
              <a:buFont typeface="Arial" panose="020B0604020202020204" pitchFamily="34" charset="0"/>
              <a:buChar char="•"/>
            </a:pPr>
            <a:r>
              <a:rPr lang="en-US" altLang="en-US">
                <a:latin typeface="+mn-lt"/>
              </a:rPr>
              <a:t>Supports early intervention</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Multi-agency working with sharing information</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Single Family Assessment Framework</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Families/workers are able to access services required quickly with some priority</a:t>
            </a:r>
            <a:endParaRPr lang="en-US" altLang="en-US" b="1">
              <a:latin typeface="+mn-lt"/>
            </a:endParaRPr>
          </a:p>
          <a:p>
            <a:pPr indent="-228600">
              <a:lnSpc>
                <a:spcPct val="90000"/>
              </a:lnSpc>
              <a:spcBef>
                <a:spcPct val="20000"/>
              </a:spcBef>
              <a:buFont typeface="Arial" panose="020B0604020202020204" pitchFamily="34" charset="0"/>
              <a:buChar char="•"/>
            </a:pPr>
            <a:r>
              <a:rPr lang="en-US" altLang="en-US">
                <a:latin typeface="+mn-lt"/>
              </a:rPr>
              <a:t>Sustainable services</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Sustainable families</a:t>
            </a:r>
            <a:endParaRPr lang="en-US" altLang="en-US">
              <a:latin typeface="+mn-lt"/>
              <a:cs typeface="Calibri"/>
            </a:endParaRPr>
          </a:p>
          <a:p>
            <a:pPr indent="-228600">
              <a:lnSpc>
                <a:spcPct val="90000"/>
              </a:lnSpc>
              <a:spcBef>
                <a:spcPts val="750"/>
              </a:spcBef>
              <a:buFont typeface="Arial" panose="020B0604020202020204" pitchFamily="34" charset="0"/>
              <a:buChar char="•"/>
            </a:pPr>
            <a:r>
              <a:rPr lang="en-US">
                <a:latin typeface="+mn-lt"/>
              </a:rPr>
              <a:t>Troubled children / teenagers can seem 'resilient' and appear to be making 'lifestyle choices' when they are in fact finding unsafe ways of coping - gangs, misusing drugs and alcohol, crime.</a:t>
            </a:r>
            <a:endParaRPr lang="en-US">
              <a:latin typeface="+mn-lt"/>
              <a:cs typeface="Calibri"/>
            </a:endParaRPr>
          </a:p>
          <a:p>
            <a:pPr indent="-228600">
              <a:lnSpc>
                <a:spcPct val="90000"/>
              </a:lnSpc>
              <a:spcBef>
                <a:spcPts val="750"/>
              </a:spcBef>
              <a:buFont typeface="Arial" panose="020B0604020202020204" pitchFamily="34" charset="0"/>
              <a:buChar char="•"/>
            </a:pPr>
            <a:r>
              <a:rPr lang="en-US">
                <a:latin typeface="+mn-lt"/>
              </a:rPr>
              <a:t>‘These children are incredibly vulnerable’.</a:t>
            </a:r>
            <a:endParaRPr lang="en-US">
              <a:latin typeface="+mn-lt"/>
              <a:cs typeface="Calibri"/>
            </a:endParaRPr>
          </a:p>
          <a:p>
            <a:pPr indent="-228600">
              <a:lnSpc>
                <a:spcPct val="90000"/>
              </a:lnSpc>
              <a:spcBef>
                <a:spcPct val="20000"/>
              </a:spcBef>
              <a:buFont typeface="Arial" panose="020B0604020202020204" pitchFamily="34" charset="0"/>
              <a:buChar char="•"/>
            </a:pPr>
            <a:endParaRPr lang="en-US" altLang="en-US">
              <a:latin typeface="+mn-lt"/>
            </a:endParaRPr>
          </a:p>
          <a:p>
            <a:pPr marL="0" indent="-228600">
              <a:lnSpc>
                <a:spcPct val="90000"/>
              </a:lnSpc>
              <a:spcBef>
                <a:spcPct val="20000"/>
              </a:spcBef>
              <a:buFont typeface="Arial" panose="020B0604020202020204" pitchFamily="34" charset="0"/>
              <a:buChar char="•"/>
            </a:pPr>
            <a:endParaRPr lang="en-US" altLang="en-US">
              <a:latin typeface="+mn-lt"/>
            </a:endParaRPr>
          </a:p>
          <a:p>
            <a:pPr indent="-228600">
              <a:lnSpc>
                <a:spcPct val="90000"/>
              </a:lnSpc>
              <a:spcBef>
                <a:spcPct val="20000"/>
              </a:spcBef>
              <a:buFont typeface="Arial" panose="020B0604020202020204" pitchFamily="34" charset="0"/>
              <a:buChar char="•"/>
            </a:pPr>
            <a:endParaRPr lang="en-US" altLang="en-US">
              <a:latin typeface="+mn-lt"/>
            </a:endParaRPr>
          </a:p>
          <a:p>
            <a:pPr indent="-228600">
              <a:lnSpc>
                <a:spcPct val="90000"/>
              </a:lnSpc>
              <a:spcBef>
                <a:spcPct val="20000"/>
              </a:spcBef>
              <a:buFont typeface="Arial" panose="020B0604020202020204" pitchFamily="34" charset="0"/>
              <a:buChar char="•"/>
            </a:pPr>
            <a:endParaRPr lang="en-US" altLang="en-US">
              <a:latin typeface="+mn-lt"/>
            </a:endParaRPr>
          </a:p>
        </p:txBody>
      </p:sp>
      <p:sp>
        <p:nvSpPr>
          <p:cNvPr id="4" name="Slide Number Placeholder 3"/>
          <p:cNvSpPr>
            <a:spLocks noGrp="1"/>
          </p:cNvSpPr>
          <p:nvPr>
            <p:ph type="sldNum" sz="quarter" idx="12"/>
          </p:nvPr>
        </p:nvSpPr>
        <p:spPr>
          <a:xfrm>
            <a:off x="7156173" y="6356350"/>
            <a:ext cx="1359176" cy="365125"/>
          </a:xfrm>
        </p:spPr>
        <p:txBody>
          <a:bodyPr vert="horz" lIns="91440" tIns="45720" rIns="91440" bIns="45720" rtlCol="0" anchor="ctr">
            <a:normAutofit/>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pPr>
              <a:spcAft>
                <a:spcPts val="600"/>
              </a:spcAft>
            </a:pPr>
            <a:fld id="{D8E1161A-D354-41A6-83F6-B9C074F1043D}" type="slidenum">
              <a:rPr lang="en-US" altLang="en-US" sz="1200">
                <a:solidFill>
                  <a:schemeClr val="tx1">
                    <a:tint val="75000"/>
                  </a:schemeClr>
                </a:solidFill>
                <a:latin typeface="+mn-lt"/>
              </a:rPr>
              <a:pPr>
                <a:spcAft>
                  <a:spcPts val="600"/>
                </a:spcAft>
              </a:pPr>
              <a:t>42</a:t>
            </a:fld>
            <a:endParaRPr lang="en-US" altLang="en-US" sz="1200">
              <a:solidFill>
                <a:schemeClr val="tx1">
                  <a:tint val="75000"/>
                </a:schemeClr>
              </a:solidFill>
              <a:latin typeface="+mn-lt"/>
            </a:endParaRPr>
          </a:p>
        </p:txBody>
      </p:sp>
    </p:spTree>
    <p:extLst>
      <p:ext uri="{BB962C8B-B14F-4D97-AF65-F5344CB8AC3E}">
        <p14:creationId xmlns:p14="http://schemas.microsoft.com/office/powerpoint/2010/main" val="185777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7E3E5F56-04AC-48F6-B30E-D9C4C1781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ounded Rectangle 26">
            <a:extLst>
              <a:ext uri="{FF2B5EF4-FFF2-40B4-BE49-F238E27FC236}">
                <a16:creationId xmlns:a16="http://schemas.microsoft.com/office/drawing/2014/main" id="{CDAEFB19-78B1-4412-8791-DEBC3BFF0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8A06A8A-8B3C-43EB-BF15-8F10CAAF49F4}"/>
              </a:ext>
            </a:extLst>
          </p:cNvPr>
          <p:cNvPicPr>
            <a:picLocks noChangeAspect="1"/>
          </p:cNvPicPr>
          <p:nvPr/>
        </p:nvPicPr>
        <p:blipFill rotWithShape="1">
          <a:blip r:embed="rId3"/>
          <a:srcRect l="9287" r="5631" b="-1"/>
          <a:stretch/>
        </p:blipFill>
        <p:spPr>
          <a:xfrm>
            <a:off x="726948" y="960120"/>
            <a:ext cx="7708392" cy="4937760"/>
          </a:xfrm>
          <a:prstGeom prst="rect">
            <a:avLst/>
          </a:prstGeom>
        </p:spPr>
      </p:pic>
    </p:spTree>
    <p:extLst>
      <p:ext uri="{BB962C8B-B14F-4D97-AF65-F5344CB8AC3E}">
        <p14:creationId xmlns:p14="http://schemas.microsoft.com/office/powerpoint/2010/main" val="24137970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91B6CFAD-03ED-CA8E-7385-988BCC32F64B}"/>
              </a:ext>
            </a:extLst>
          </p:cNvPr>
          <p:cNvPicPr>
            <a:picLocks noChangeAspect="1"/>
          </p:cNvPicPr>
          <p:nvPr/>
        </p:nvPicPr>
        <p:blipFill rotWithShape="1">
          <a:blip r:embed="rId3"/>
          <a:srcRect l="263" t="9090" r="18955" b="8"/>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6"/>
            <a:ext cx="324923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103" y="640263"/>
            <a:ext cx="2819430" cy="611730"/>
          </a:xfrm>
        </p:spPr>
        <p:txBody>
          <a:bodyPr>
            <a:normAutofit fontScale="90000"/>
          </a:bodyPr>
          <a:lstStyle/>
          <a:p>
            <a:br>
              <a:rPr lang="en-GB" sz="3000"/>
            </a:br>
            <a:r>
              <a:rPr lang="en-GB" sz="1800"/>
              <a:t>Getting Support</a:t>
            </a:r>
            <a:br>
              <a:rPr lang="en-GB" sz="3000"/>
            </a:br>
            <a:endParaRPr lang="en-GB" sz="3000"/>
          </a:p>
        </p:txBody>
      </p:sp>
      <p:sp>
        <p:nvSpPr>
          <p:cNvPr id="3" name="Content Placeholder 2"/>
          <p:cNvSpPr>
            <a:spLocks noGrp="1"/>
          </p:cNvSpPr>
          <p:nvPr>
            <p:ph idx="1"/>
          </p:nvPr>
        </p:nvSpPr>
        <p:spPr>
          <a:xfrm>
            <a:off x="445582" y="1460405"/>
            <a:ext cx="2823620" cy="4434368"/>
          </a:xfrm>
        </p:spPr>
        <p:txBody>
          <a:bodyPr vert="horz" lIns="91440" tIns="45720" rIns="91440" bIns="45720" rtlCol="0" anchor="t">
            <a:normAutofit/>
          </a:bodyPr>
          <a:lstStyle/>
          <a:p>
            <a:r>
              <a:rPr lang="en-GB" sz="1800"/>
              <a:t>Support to be offered to the </a:t>
            </a:r>
            <a:r>
              <a:rPr lang="en-GB" sz="1800" b="1" u="sng"/>
              <a:t>whole family </a:t>
            </a:r>
            <a:endParaRPr lang="en-GB" sz="1800" b="1" u="sng">
              <a:cs typeface="Calibri"/>
            </a:endParaRPr>
          </a:p>
          <a:p>
            <a:r>
              <a:rPr lang="en-GB" sz="1800"/>
              <a:t>Support to help them to keep their children safe and give them the care they need.</a:t>
            </a:r>
            <a:endParaRPr lang="en-GB" sz="1800">
              <a:cs typeface="Calibri"/>
            </a:endParaRPr>
          </a:p>
          <a:p>
            <a:r>
              <a:rPr lang="en-GB" sz="1800"/>
              <a:t>Early Intervention.</a:t>
            </a:r>
            <a:endParaRPr lang="en-GB" sz="1800">
              <a:cs typeface="Calibri"/>
            </a:endParaRPr>
          </a:p>
          <a:p>
            <a:r>
              <a:rPr lang="en-GB" sz="1800"/>
              <a:t>Families who don’t care and will not take up support.</a:t>
            </a:r>
            <a:endParaRPr lang="en-GB" sz="1800">
              <a:cs typeface="Calibri"/>
            </a:endParaRPr>
          </a:p>
          <a:p>
            <a:r>
              <a:rPr lang="en-GB" sz="1800"/>
              <a:t>Why? – environment,  history, happy as they are, no desire to change, would mean changes in life. </a:t>
            </a:r>
            <a:endParaRPr lang="en-GB" sz="1800">
              <a:cs typeface="Calibri"/>
            </a:endParaRPr>
          </a:p>
        </p:txBody>
      </p:sp>
    </p:spTree>
    <p:extLst>
      <p:ext uri="{BB962C8B-B14F-4D97-AF65-F5344CB8AC3E}">
        <p14:creationId xmlns:p14="http://schemas.microsoft.com/office/powerpoint/2010/main" val="36896434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7DA99A-AF46-4624-868F-3F7ADEB621DF}"/>
              </a:ext>
            </a:extLst>
          </p:cNvPr>
          <p:cNvSpPr>
            <a:spLocks noGrp="1"/>
          </p:cNvSpPr>
          <p:nvPr>
            <p:ph type="title"/>
          </p:nvPr>
        </p:nvSpPr>
        <p:spPr>
          <a:xfrm>
            <a:off x="867638" y="637762"/>
            <a:ext cx="7416372" cy="900131"/>
          </a:xfrm>
        </p:spPr>
        <p:txBody>
          <a:bodyPr anchor="t">
            <a:normAutofit/>
          </a:bodyPr>
          <a:lstStyle/>
          <a:p>
            <a:r>
              <a:rPr lang="en-GB" sz="3500">
                <a:solidFill>
                  <a:schemeClr val="bg1"/>
                </a:solidFill>
              </a:rPr>
              <a:t>Wales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75CD24-CB7D-4A5F-A43C-3E119EF563C8}"/>
              </a:ext>
            </a:extLst>
          </p:cNvPr>
          <p:cNvSpPr>
            <a:spLocks noGrp="1"/>
          </p:cNvSpPr>
          <p:nvPr>
            <p:ph idx="1"/>
          </p:nvPr>
        </p:nvSpPr>
        <p:spPr>
          <a:xfrm>
            <a:off x="866661" y="2217343"/>
            <a:ext cx="7410669" cy="3959619"/>
          </a:xfrm>
        </p:spPr>
        <p:txBody>
          <a:bodyPr>
            <a:normAutofit/>
          </a:bodyPr>
          <a:lstStyle/>
          <a:p>
            <a:r>
              <a:rPr lang="en-GB" sz="1900"/>
              <a:t>Families First Teams / Team Around the Family</a:t>
            </a:r>
          </a:p>
          <a:p>
            <a:r>
              <a:rPr lang="en-GB" sz="1900"/>
              <a:t>For all families who need help </a:t>
            </a:r>
          </a:p>
          <a:p>
            <a:pPr marL="0" indent="0">
              <a:buNone/>
            </a:pPr>
            <a:r>
              <a:rPr lang="en-GB" sz="1900" b="1"/>
              <a:t>Principles of Families First?</a:t>
            </a:r>
          </a:p>
          <a:p>
            <a:r>
              <a:rPr lang="en-GB" sz="1900" b="1"/>
              <a:t>Family-focussed</a:t>
            </a:r>
            <a:r>
              <a:rPr lang="en-GB" sz="1900"/>
              <a:t> – services should look at the needs of your whole family rather than the needs of individual family members. </a:t>
            </a:r>
          </a:p>
          <a:p>
            <a:r>
              <a:rPr lang="en-GB" sz="1900" b="1"/>
              <a:t>Bespoke</a:t>
            </a:r>
            <a:r>
              <a:rPr lang="en-GB" sz="1900"/>
              <a:t> – services tailored to meet family’s specific needs.</a:t>
            </a:r>
          </a:p>
          <a:p>
            <a:r>
              <a:rPr lang="en-GB" sz="1900" b="1"/>
              <a:t>Empowering</a:t>
            </a:r>
            <a:r>
              <a:rPr lang="en-GB" sz="1900"/>
              <a:t> – families to take control of their lives.</a:t>
            </a:r>
          </a:p>
          <a:p>
            <a:r>
              <a:rPr lang="en-GB" sz="1900" b="1"/>
              <a:t>Integrated</a:t>
            </a:r>
            <a:r>
              <a:rPr lang="en-GB" sz="1900"/>
              <a:t> – agencies must work together </a:t>
            </a:r>
          </a:p>
          <a:p>
            <a:r>
              <a:rPr lang="en-GB" sz="1900" b="1"/>
              <a:t>Pro-active</a:t>
            </a:r>
            <a:r>
              <a:rPr lang="en-GB" sz="1900"/>
              <a:t> – needs are identified as early as possible </a:t>
            </a:r>
          </a:p>
          <a:p>
            <a:r>
              <a:rPr lang="en-GB" sz="1900" b="1"/>
              <a:t>Sustainable</a:t>
            </a:r>
            <a:r>
              <a:rPr lang="en-GB" sz="1900"/>
              <a:t> – support given should enable families to continue to make progress </a:t>
            </a:r>
          </a:p>
          <a:p>
            <a:endParaRPr lang="en-GB" sz="1900"/>
          </a:p>
        </p:txBody>
      </p:sp>
    </p:spTree>
    <p:extLst>
      <p:ext uri="{BB962C8B-B14F-4D97-AF65-F5344CB8AC3E}">
        <p14:creationId xmlns:p14="http://schemas.microsoft.com/office/powerpoint/2010/main" val="41312330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AAD0F-8E3B-41E2-A311-F488210AF6BF}"/>
              </a:ext>
            </a:extLst>
          </p:cNvPr>
          <p:cNvSpPr>
            <a:spLocks noGrp="1"/>
          </p:cNvSpPr>
          <p:nvPr>
            <p:ph type="title"/>
          </p:nvPr>
        </p:nvSpPr>
        <p:spPr>
          <a:xfrm>
            <a:off x="457200" y="274638"/>
            <a:ext cx="8229600" cy="870874"/>
          </a:xfrm>
        </p:spPr>
        <p:txBody>
          <a:bodyPr>
            <a:noAutofit/>
          </a:bodyPr>
          <a:lstStyle/>
          <a:p>
            <a:r>
              <a:rPr lang="en-GB" sz="3600"/>
              <a:t>Operation Encompass</a:t>
            </a:r>
            <a:br>
              <a:rPr lang="en-GB" sz="3600"/>
            </a:br>
            <a:r>
              <a:rPr lang="en-GB" sz="3600"/>
              <a:t>Gwent Police</a:t>
            </a:r>
          </a:p>
        </p:txBody>
      </p:sp>
      <p:sp>
        <p:nvSpPr>
          <p:cNvPr id="3" name="Content Placeholder 2">
            <a:extLst>
              <a:ext uri="{FF2B5EF4-FFF2-40B4-BE49-F238E27FC236}">
                <a16:creationId xmlns:a16="http://schemas.microsoft.com/office/drawing/2014/main" id="{70B8062B-28D8-4D29-9FC0-0B4C6458D194}"/>
              </a:ext>
            </a:extLst>
          </p:cNvPr>
          <p:cNvSpPr>
            <a:spLocks noGrp="1"/>
          </p:cNvSpPr>
          <p:nvPr>
            <p:ph idx="1"/>
          </p:nvPr>
        </p:nvSpPr>
        <p:spPr>
          <a:xfrm>
            <a:off x="457200" y="1386673"/>
            <a:ext cx="8229600" cy="4130560"/>
          </a:xfrm>
        </p:spPr>
        <p:txBody>
          <a:bodyPr vert="horz" lIns="91440" tIns="45720" rIns="91440" bIns="45720" rtlCol="0" anchor="t">
            <a:normAutofit/>
          </a:bodyPr>
          <a:lstStyle/>
          <a:p>
            <a:r>
              <a:rPr lang="en-GB">
                <a:ea typeface="+mn-lt"/>
                <a:cs typeface="+mn-lt"/>
              </a:rPr>
              <a:t>Operation Encompass is a police and education early information safeguarding partnership enabling schools to offer immediate support to children experiencing domestic abuse.</a:t>
            </a:r>
            <a:endParaRPr lang="en-GB"/>
          </a:p>
          <a:p>
            <a:r>
              <a:rPr lang="en-GB"/>
              <a:t>A system which ensures the police contact a school before the next school day when one of their pupils has been exposed to domestic abuse.</a:t>
            </a:r>
            <a:endParaRPr lang="en-GB">
              <a:ea typeface="Calibri"/>
              <a:cs typeface="Calibri"/>
            </a:endParaRPr>
          </a:p>
          <a:p>
            <a:r>
              <a:rPr lang="en-GB"/>
              <a:t>School is aware of issues such as food, uniform, homework, mental health.</a:t>
            </a:r>
            <a:endParaRPr lang="en-GB">
              <a:ea typeface="Calibri"/>
              <a:cs typeface="Calibri"/>
            </a:endParaRPr>
          </a:p>
          <a:p>
            <a:r>
              <a:rPr lang="en-GB"/>
              <a:t>Time out rooms available as well as food and uniform </a:t>
            </a:r>
            <a:endParaRPr lang="en-GB">
              <a:ea typeface="Calibri"/>
              <a:cs typeface="Calibri"/>
            </a:endParaRPr>
          </a:p>
          <a:p>
            <a:r>
              <a:rPr lang="en-GB"/>
              <a:t>Emotional support also available if needed</a:t>
            </a:r>
            <a:endParaRPr lang="en-GB">
              <a:ea typeface="Calibri"/>
              <a:cs typeface="Calibri"/>
            </a:endParaRPr>
          </a:p>
          <a:p>
            <a:r>
              <a:rPr lang="en-GB"/>
              <a:t>Keeping children in school – safe environment</a:t>
            </a:r>
            <a:endParaRPr lang="en-GB">
              <a:ea typeface="Calibri"/>
              <a:cs typeface="Calibri"/>
            </a:endParaRPr>
          </a:p>
          <a:p>
            <a:endParaRPr lang="en-GB"/>
          </a:p>
        </p:txBody>
      </p:sp>
    </p:spTree>
    <p:extLst>
      <p:ext uri="{BB962C8B-B14F-4D97-AF65-F5344CB8AC3E}">
        <p14:creationId xmlns:p14="http://schemas.microsoft.com/office/powerpoint/2010/main" val="35437103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696323"/>
          </a:xfrm>
        </p:spPr>
        <p:txBody>
          <a:bodyPr>
            <a:normAutofit fontScale="90000"/>
          </a:bodyPr>
          <a:lstStyle/>
          <a:p>
            <a:br>
              <a:rPr lang="en-US" altLang="en-US" b="1" dirty="0"/>
            </a:br>
            <a:r>
              <a:rPr lang="en-US" altLang="en-US" b="1" dirty="0"/>
              <a:t>Edinburgh Study of Youth Transitions and Crime</a:t>
            </a:r>
            <a:br>
              <a:rPr lang="en-US" altLang="en-US" b="1" dirty="0"/>
            </a:br>
            <a:endParaRPr lang="en-GB" dirty="0"/>
          </a:p>
        </p:txBody>
      </p:sp>
      <p:sp>
        <p:nvSpPr>
          <p:cNvPr id="4" name="Rectangle 1"/>
          <p:cNvSpPr>
            <a:spLocks noGrp="1" noChangeArrowheads="1"/>
          </p:cNvSpPr>
          <p:nvPr>
            <p:ph idx="1"/>
          </p:nvPr>
        </p:nvSpPr>
        <p:spPr>
          <a:xfrm>
            <a:off x="457200" y="1140643"/>
            <a:ext cx="8229600" cy="4376590"/>
          </a:xfrm>
        </p:spPr>
        <p:txBody>
          <a:bodyPr vert="horz" lIns="91440" tIns="45720" rIns="91440" bIns="45720" rtlCol="0" anchor="t">
            <a:normAutofit/>
          </a:bodyPr>
          <a:lstStyle/>
          <a:p>
            <a:pPr lvl="0"/>
            <a:r>
              <a:rPr lang="en-US" altLang="en-US" dirty="0"/>
              <a:t>Lesley </a:t>
            </a:r>
            <a:r>
              <a:rPr lang="en-US" altLang="en-US" dirty="0" err="1"/>
              <a:t>MeAra</a:t>
            </a:r>
            <a:r>
              <a:rPr lang="en-US" altLang="en-US" dirty="0"/>
              <a:t> and Susan </a:t>
            </a:r>
            <a:r>
              <a:rPr lang="en-US" altLang="en-US" dirty="0" err="1"/>
              <a:t>MeVie</a:t>
            </a:r>
            <a:r>
              <a:rPr lang="en-US" altLang="en-US" dirty="0"/>
              <a:t> (2007) research </a:t>
            </a:r>
            <a:r>
              <a:rPr lang="en-US" altLang="en-US" b="1" dirty="0"/>
              <a:t>‘Edinburgh Study of Youth Transitions and Crime’:</a:t>
            </a:r>
          </a:p>
          <a:p>
            <a:pPr lvl="0"/>
            <a:r>
              <a:rPr lang="en-US" altLang="en-US" dirty="0"/>
              <a:t>Findings indicate that the key to reducing offending lie in minimal intervention and maximum diversion</a:t>
            </a:r>
            <a:endParaRPr lang="en-US" altLang="en-US" dirty="0">
              <a:cs typeface="Calibri"/>
            </a:endParaRPr>
          </a:p>
          <a:p>
            <a:pPr lvl="0"/>
            <a:r>
              <a:rPr lang="en-US" altLang="en-US" dirty="0"/>
              <a:t>Doing less rather than more in individual cases</a:t>
            </a:r>
            <a:endParaRPr lang="en-US" altLang="en-US" dirty="0">
              <a:cs typeface="Calibri"/>
            </a:endParaRPr>
          </a:p>
          <a:p>
            <a:pPr lvl="0"/>
            <a:r>
              <a:rPr lang="en-US" altLang="en-US" dirty="0"/>
              <a:t>Repeated and more intensive forms of contact with agencies of youth justice may be damaging to young people in the longer term</a:t>
            </a:r>
            <a:endParaRPr lang="en-US" altLang="en-US" dirty="0">
              <a:cs typeface="Calibri"/>
            </a:endParaRPr>
          </a:p>
          <a:p>
            <a:r>
              <a:rPr lang="en-US" dirty="0"/>
              <a:t>Barry Goldson (2000)  asserts that history has taught us that diversion is more effective than intervention</a:t>
            </a:r>
            <a:endParaRPr lang="en-US" altLang="en-US" dirty="0">
              <a:cs typeface="Calibri"/>
            </a:endParaRPr>
          </a:p>
          <a:p>
            <a:pPr lvl="0"/>
            <a:endParaRPr lang="en-US" altLang="en-US" dirty="0">
              <a:cs typeface="Calibri"/>
            </a:endParaRPr>
          </a:p>
        </p:txBody>
      </p:sp>
    </p:spTree>
    <p:extLst>
      <p:ext uri="{BB962C8B-B14F-4D97-AF65-F5344CB8AC3E}">
        <p14:creationId xmlns:p14="http://schemas.microsoft.com/office/powerpoint/2010/main" val="23712832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098F8-51CD-4B66-9C07-27E1DF4E1391}"/>
              </a:ext>
            </a:extLst>
          </p:cNvPr>
          <p:cNvSpPr>
            <a:spLocks noGrp="1"/>
          </p:cNvSpPr>
          <p:nvPr>
            <p:ph type="title"/>
          </p:nvPr>
        </p:nvSpPr>
        <p:spPr>
          <a:xfrm>
            <a:off x="4885341" y="365125"/>
            <a:ext cx="3630007" cy="714626"/>
          </a:xfrm>
        </p:spPr>
        <p:txBody>
          <a:bodyPr>
            <a:normAutofit fontScale="90000"/>
          </a:bodyPr>
          <a:lstStyle/>
          <a:p>
            <a:br>
              <a:rPr lang="en-GB"/>
            </a:br>
            <a:r>
              <a:rPr lang="en-GB"/>
              <a:t>Young Persons view</a:t>
            </a:r>
            <a:br>
              <a:rPr lang="en-GB"/>
            </a:br>
            <a:endParaRPr lang="en-GB">
              <a:cs typeface="Calibri Light"/>
            </a:endParaRPr>
          </a:p>
        </p:txBody>
      </p:sp>
      <p:pic>
        <p:nvPicPr>
          <p:cNvPr id="5" name="Picture 5" descr="A picture containing person, young, looking, staring&#10;&#10;Description automatically generated">
            <a:extLst>
              <a:ext uri="{FF2B5EF4-FFF2-40B4-BE49-F238E27FC236}">
                <a16:creationId xmlns:a16="http://schemas.microsoft.com/office/drawing/2014/main" id="{CF927C37-7D41-44A6-9C6B-8D9EDAE3BA77}"/>
              </a:ext>
            </a:extLst>
          </p:cNvPr>
          <p:cNvPicPr>
            <a:picLocks noChangeAspect="1"/>
          </p:cNvPicPr>
          <p:nvPr/>
        </p:nvPicPr>
        <p:blipFill rotWithShape="1">
          <a:blip r:embed="rId2"/>
          <a:srcRect l="40555" r="17805"/>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F2CEBC7-D106-4123-A216-85D21D4AE1C1}"/>
              </a:ext>
            </a:extLst>
          </p:cNvPr>
          <p:cNvSpPr>
            <a:spLocks noGrp="1"/>
          </p:cNvSpPr>
          <p:nvPr>
            <p:ph idx="1"/>
          </p:nvPr>
        </p:nvSpPr>
        <p:spPr>
          <a:xfrm>
            <a:off x="4885341" y="1485033"/>
            <a:ext cx="3630007" cy="4691930"/>
          </a:xfrm>
        </p:spPr>
        <p:txBody>
          <a:bodyPr vert="horz" lIns="91440" tIns="45720" rIns="91440" bIns="45720" rtlCol="0" anchor="t">
            <a:normAutofit/>
          </a:bodyPr>
          <a:lstStyle/>
          <a:p>
            <a:pPr marL="0" indent="0">
              <a:buNone/>
            </a:pPr>
            <a:r>
              <a:rPr lang="en-GB" sz="2000" i="1"/>
              <a:t>when I’ve been arrested, it’s like, you’re a kid in care, you’re never going to get out of this way of life. You’re in care, kids in care are always on drugs, kids in care always make themselves unsafe, kids in care always self-harm. So they sort of put a title on kids in care like they’re something bad.</a:t>
            </a:r>
            <a:endParaRPr lang="en-GB" sz="2000">
              <a:cs typeface="Calibri"/>
            </a:endParaRPr>
          </a:p>
        </p:txBody>
      </p:sp>
    </p:spTree>
    <p:extLst>
      <p:ext uri="{BB962C8B-B14F-4D97-AF65-F5344CB8AC3E}">
        <p14:creationId xmlns:p14="http://schemas.microsoft.com/office/powerpoint/2010/main" val="714279643"/>
      </p:ext>
    </p:extLst>
  </p:cSld>
  <p:clrMapOvr>
    <a:masterClrMapping/>
  </p:clrMapOvr>
  <mc:AlternateContent xmlns:mc="http://schemas.openxmlformats.org/markup-compatibility/2006" xmlns:p14="http://schemas.microsoft.com/office/powerpoint/2010/main">
    <mc:Choice Requires="p14">
      <p:transition spd="slow" p14:dur="2000" advTm="39847"/>
    </mc:Choice>
    <mc:Fallback xmlns="">
      <p:transition spd="slow" advTm="39847"/>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99D0-E8D3-2F67-93D9-DB1BFB112CC1}"/>
              </a:ext>
            </a:extLst>
          </p:cNvPr>
          <p:cNvSpPr>
            <a:spLocks noGrp="1"/>
          </p:cNvSpPr>
          <p:nvPr>
            <p:ph type="title"/>
          </p:nvPr>
        </p:nvSpPr>
        <p:spPr>
          <a:xfrm>
            <a:off x="486696" y="629266"/>
            <a:ext cx="2629122" cy="1622321"/>
          </a:xfrm>
        </p:spPr>
        <p:txBody>
          <a:bodyPr>
            <a:normAutofit/>
          </a:bodyPr>
          <a:lstStyle/>
          <a:p>
            <a:r>
              <a:rPr lang="en-GB">
                <a:cs typeface="Calibri Light"/>
              </a:rPr>
              <a:t>Gangs</a:t>
            </a:r>
            <a:endParaRPr lang="en-GB"/>
          </a:p>
        </p:txBody>
      </p:sp>
      <p:sp>
        <p:nvSpPr>
          <p:cNvPr id="3" name="Content Placeholder 2">
            <a:extLst>
              <a:ext uri="{FF2B5EF4-FFF2-40B4-BE49-F238E27FC236}">
                <a16:creationId xmlns:a16="http://schemas.microsoft.com/office/drawing/2014/main" id="{D62B6439-6824-1B5E-0378-6FB5D1DEA274}"/>
              </a:ext>
            </a:extLst>
          </p:cNvPr>
          <p:cNvSpPr>
            <a:spLocks noGrp="1"/>
          </p:cNvSpPr>
          <p:nvPr>
            <p:ph idx="1"/>
          </p:nvPr>
        </p:nvSpPr>
        <p:spPr>
          <a:xfrm>
            <a:off x="486698" y="2438400"/>
            <a:ext cx="2629120" cy="3785419"/>
          </a:xfrm>
        </p:spPr>
        <p:txBody>
          <a:bodyPr vert="horz" lIns="91440" tIns="45720" rIns="91440" bIns="45720" rtlCol="0">
            <a:normAutofit/>
          </a:bodyPr>
          <a:lstStyle/>
          <a:p>
            <a:r>
              <a:rPr lang="en-GB" sz="1700">
                <a:cs typeface="Calibri"/>
              </a:rPr>
              <a:t>Gangs mean different things in different contexts.</a:t>
            </a:r>
          </a:p>
          <a:p>
            <a:r>
              <a:rPr lang="en-GB" sz="1700">
                <a:cs typeface="Calibri"/>
              </a:rPr>
              <a:t>It is not illegal for a young person to be in a gang</a:t>
            </a:r>
          </a:p>
          <a:p>
            <a:r>
              <a:rPr lang="en-GB" sz="1700">
                <a:cs typeface="Calibri"/>
              </a:rPr>
              <a:t>Different types of gangs</a:t>
            </a:r>
          </a:p>
          <a:p>
            <a:r>
              <a:rPr lang="en-GB" sz="1700">
                <a:cs typeface="Calibri"/>
              </a:rPr>
              <a:t>Not all 'gangs' are dangerous or criminal</a:t>
            </a:r>
          </a:p>
          <a:p>
            <a:r>
              <a:rPr lang="en-GB" sz="1700">
                <a:cs typeface="Calibri"/>
              </a:rPr>
              <a:t>However – gang membership is linked to illegal activities</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10C4770-E520-A19C-A5D6-C5045087764E}"/>
              </a:ext>
            </a:extLst>
          </p:cNvPr>
          <p:cNvPicPr>
            <a:picLocks noChangeAspect="1"/>
          </p:cNvPicPr>
          <p:nvPr/>
        </p:nvPicPr>
        <p:blipFill>
          <a:blip r:embed="rId2"/>
          <a:stretch>
            <a:fillRect/>
          </a:stretch>
        </p:blipFill>
        <p:spPr>
          <a:xfrm>
            <a:off x="4054396" y="1736619"/>
            <a:ext cx="4514498" cy="3381515"/>
          </a:xfrm>
          <a:prstGeom prst="rect">
            <a:avLst/>
          </a:prstGeom>
          <a:effectLst/>
        </p:spPr>
      </p:pic>
    </p:spTree>
    <p:extLst>
      <p:ext uri="{BB962C8B-B14F-4D97-AF65-F5344CB8AC3E}">
        <p14:creationId xmlns:p14="http://schemas.microsoft.com/office/powerpoint/2010/main" val="11827162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6A8E0-0478-09FA-A9E8-2A6F4BE80FA0}"/>
              </a:ext>
            </a:extLst>
          </p:cNvPr>
          <p:cNvSpPr>
            <a:spLocks noGrp="1"/>
          </p:cNvSpPr>
          <p:nvPr>
            <p:ph type="title"/>
          </p:nvPr>
        </p:nvSpPr>
        <p:spPr/>
        <p:txBody>
          <a:bodyPr/>
          <a:lstStyle/>
          <a:p>
            <a:r>
              <a:rPr lang="en-GB">
                <a:cs typeface="Calibri Light"/>
              </a:rPr>
              <a:t>Government  paper</a:t>
            </a:r>
            <a:endParaRPr lang="en-GB"/>
          </a:p>
        </p:txBody>
      </p:sp>
      <p:sp>
        <p:nvSpPr>
          <p:cNvPr id="3" name="Content Placeholder 2">
            <a:extLst>
              <a:ext uri="{FF2B5EF4-FFF2-40B4-BE49-F238E27FC236}">
                <a16:creationId xmlns:a16="http://schemas.microsoft.com/office/drawing/2014/main" id="{47356522-7812-060B-B9A1-FB8B864F47F2}"/>
              </a:ext>
            </a:extLst>
          </p:cNvPr>
          <p:cNvSpPr>
            <a:spLocks noGrp="1"/>
          </p:cNvSpPr>
          <p:nvPr>
            <p:ph idx="1"/>
          </p:nvPr>
        </p:nvSpPr>
        <p:spPr/>
        <p:txBody>
          <a:bodyPr vert="horz" lIns="91440" tIns="45720" rIns="91440" bIns="45720" rtlCol="0" anchor="t">
            <a:normAutofit/>
          </a:bodyPr>
          <a:lstStyle/>
          <a:p>
            <a:r>
              <a:rPr lang="en-GB">
                <a:cs typeface="Calibri"/>
              </a:rPr>
              <a:t>Govt. Distinguishes between the following gangs:</a:t>
            </a:r>
          </a:p>
          <a:p>
            <a:r>
              <a:rPr lang="en-GB" b="1">
                <a:cs typeface="Calibri"/>
              </a:rPr>
              <a:t>Peer group</a:t>
            </a:r>
            <a:r>
              <a:rPr lang="en-GB">
                <a:cs typeface="Calibri"/>
              </a:rPr>
              <a:t> – small social group which may or may not describe themselves as a gang depending on the content.</a:t>
            </a:r>
          </a:p>
          <a:p>
            <a:r>
              <a:rPr lang="en-GB" b="1">
                <a:cs typeface="Calibri"/>
              </a:rPr>
              <a:t>Street gang </a:t>
            </a:r>
            <a:r>
              <a:rPr lang="en-GB">
                <a:cs typeface="Calibri"/>
              </a:rPr>
              <a:t>– groups of young people who see themselves and seen as a discernible group where crime and violence is the groups identity.</a:t>
            </a:r>
          </a:p>
          <a:p>
            <a:r>
              <a:rPr lang="en-GB" b="1">
                <a:cs typeface="Calibri"/>
              </a:rPr>
              <a:t>Organised Criminal Gangs </a:t>
            </a:r>
            <a:r>
              <a:rPr lang="en-GB">
                <a:cs typeface="Calibri"/>
              </a:rPr>
              <a:t>– groups for whom involvement in crime is for personal gain. Crime is their occupation. </a:t>
            </a:r>
          </a:p>
        </p:txBody>
      </p:sp>
    </p:spTree>
    <p:extLst>
      <p:ext uri="{BB962C8B-B14F-4D97-AF65-F5344CB8AC3E}">
        <p14:creationId xmlns:p14="http://schemas.microsoft.com/office/powerpoint/2010/main" val="11099714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031F8-CFA6-46D4-9018-B376F7D1C469}"/>
              </a:ext>
            </a:extLst>
          </p:cNvPr>
          <p:cNvSpPr>
            <a:spLocks noGrp="1"/>
          </p:cNvSpPr>
          <p:nvPr>
            <p:ph type="title"/>
          </p:nvPr>
        </p:nvSpPr>
        <p:spPr>
          <a:xfrm>
            <a:off x="429369" y="238539"/>
            <a:ext cx="8263890" cy="1434415"/>
          </a:xfrm>
        </p:spPr>
        <p:txBody>
          <a:bodyPr anchor="b">
            <a:normAutofit/>
          </a:bodyPr>
          <a:lstStyle/>
          <a:p>
            <a:r>
              <a:rPr lang="en-GB" sz="4700"/>
              <a:t>Young People &amp; Gangs </a:t>
            </a:r>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35D10C-B553-43FF-A947-03B7CE4B9102}"/>
              </a:ext>
            </a:extLst>
          </p:cNvPr>
          <p:cNvSpPr>
            <a:spLocks noGrp="1"/>
          </p:cNvSpPr>
          <p:nvPr>
            <p:ph idx="1"/>
          </p:nvPr>
        </p:nvSpPr>
        <p:spPr>
          <a:xfrm>
            <a:off x="429369" y="2071316"/>
            <a:ext cx="5035164" cy="4119172"/>
          </a:xfrm>
        </p:spPr>
        <p:txBody>
          <a:bodyPr anchor="t">
            <a:normAutofit/>
          </a:bodyPr>
          <a:lstStyle/>
          <a:p>
            <a:r>
              <a:rPr lang="en-GB" sz="1900"/>
              <a:t>An identity at a time when they are looking for one?</a:t>
            </a:r>
          </a:p>
          <a:p>
            <a:r>
              <a:rPr lang="en-GB" sz="1900"/>
              <a:t>But its is not the identity they want or need. </a:t>
            </a:r>
          </a:p>
          <a:p>
            <a:r>
              <a:rPr lang="en-GB" sz="1900"/>
              <a:t>To be a “gangster” reinforces all that is most dangerous and inadequate about their own behaviour. </a:t>
            </a:r>
          </a:p>
          <a:p>
            <a:r>
              <a:rPr lang="en-GB" sz="1900"/>
              <a:t>Attractive to young people who want respect but fear they are unworthy of it. </a:t>
            </a:r>
          </a:p>
          <a:p>
            <a:r>
              <a:rPr lang="en-GB" sz="1900"/>
              <a:t>Glamorises and normalises behaviour that is much worse.</a:t>
            </a:r>
          </a:p>
          <a:p>
            <a:r>
              <a:rPr lang="en-GB" sz="1900"/>
              <a:t>Cuts young people further off from the society around them. </a:t>
            </a:r>
          </a:p>
        </p:txBody>
      </p:sp>
      <p:pic>
        <p:nvPicPr>
          <p:cNvPr id="4" name="Picture 4" descr="A picture containing person, standing, group, people&#10;&#10;Description automatically generated">
            <a:extLst>
              <a:ext uri="{FF2B5EF4-FFF2-40B4-BE49-F238E27FC236}">
                <a16:creationId xmlns:a16="http://schemas.microsoft.com/office/drawing/2014/main" id="{3D74E5FB-ACC6-0BAF-DACC-CA008E81BC08}"/>
              </a:ext>
            </a:extLst>
          </p:cNvPr>
          <p:cNvPicPr>
            <a:picLocks noChangeAspect="1"/>
          </p:cNvPicPr>
          <p:nvPr/>
        </p:nvPicPr>
        <p:blipFill rotWithShape="1">
          <a:blip r:embed="rId3"/>
          <a:srcRect l="34741" r="17243" b="-1"/>
          <a:stretch/>
        </p:blipFill>
        <p:spPr>
          <a:xfrm>
            <a:off x="5756743" y="2093976"/>
            <a:ext cx="2955798" cy="4096512"/>
          </a:xfrm>
          <a:prstGeom prst="rect">
            <a:avLst/>
          </a:prstGeom>
        </p:spPr>
      </p:pic>
    </p:spTree>
    <p:extLst>
      <p:ext uri="{BB962C8B-B14F-4D97-AF65-F5344CB8AC3E}">
        <p14:creationId xmlns:p14="http://schemas.microsoft.com/office/powerpoint/2010/main" val="9643660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899" y="918266"/>
            <a:ext cx="529596"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409" y="643467"/>
            <a:ext cx="315230"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8790" y="643467"/>
            <a:ext cx="8200127"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2" descr="Text&#10;&#10;Description automatically generated">
            <a:extLst>
              <a:ext uri="{FF2B5EF4-FFF2-40B4-BE49-F238E27FC236}">
                <a16:creationId xmlns:a16="http://schemas.microsoft.com/office/drawing/2014/main" id="{7EEFAE76-4F7D-27DD-FD5F-1C3C32534E2B}"/>
              </a:ext>
            </a:extLst>
          </p:cNvPr>
          <p:cNvPicPr>
            <a:picLocks noChangeAspect="1"/>
          </p:cNvPicPr>
          <p:nvPr/>
        </p:nvPicPr>
        <p:blipFill>
          <a:blip r:embed="rId2"/>
          <a:stretch>
            <a:fillRect/>
          </a:stretch>
        </p:blipFill>
        <p:spPr>
          <a:xfrm>
            <a:off x="947683" y="1844878"/>
            <a:ext cx="7248635" cy="2990061"/>
          </a:xfrm>
          <a:prstGeom prst="rect">
            <a:avLst/>
          </a:prstGeom>
        </p:spPr>
      </p:pic>
    </p:spTree>
    <p:extLst>
      <p:ext uri="{BB962C8B-B14F-4D97-AF65-F5344CB8AC3E}">
        <p14:creationId xmlns:p14="http://schemas.microsoft.com/office/powerpoint/2010/main" val="13648602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500"/>
              <a:t>Did You Know</a:t>
            </a:r>
            <a:r>
              <a:rPr lang="mr-IN" sz="3500"/>
              <a:t>…</a:t>
            </a:r>
            <a:endParaRPr lang="en-US" sz="3500"/>
          </a:p>
        </p:txBody>
      </p:sp>
      <p:graphicFrame>
        <p:nvGraphicFramePr>
          <p:cNvPr id="5" name="Content Placeholder 2">
            <a:extLst>
              <a:ext uri="{FF2B5EF4-FFF2-40B4-BE49-F238E27FC236}">
                <a16:creationId xmlns:a16="http://schemas.microsoft.com/office/drawing/2014/main" id="{D98E5200-6172-9710-36AD-9E18C4823569}"/>
              </a:ext>
            </a:extLst>
          </p:cNvPr>
          <p:cNvGraphicFramePr>
            <a:graphicFrameLocks noGrp="1"/>
          </p:cNvGraphicFramePr>
          <p:nvPr>
            <p:ph idx="1"/>
            <p:extLst>
              <p:ext uri="{D42A27DB-BD31-4B8C-83A1-F6EECF244321}">
                <p14:modId xmlns:p14="http://schemas.microsoft.com/office/powerpoint/2010/main" val="3771956919"/>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95860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6057"/>
          </a:xfrm>
        </p:spPr>
        <p:txBody>
          <a:bodyPr>
            <a:normAutofit fontScale="90000"/>
          </a:bodyPr>
          <a:lstStyle/>
          <a:p>
            <a:pPr algn="l"/>
            <a:br>
              <a:rPr lang="en-US" sz="3200">
                <a:ea typeface="+mj-lt"/>
                <a:cs typeface="+mj-lt"/>
              </a:rPr>
            </a:br>
            <a:r>
              <a:rPr lang="en-US" sz="3200">
                <a:ea typeface="+mj-lt"/>
                <a:cs typeface="+mj-lt"/>
              </a:rPr>
              <a:t>2019 so far in London</a:t>
            </a:r>
            <a:r>
              <a:rPr lang="mr-IN" sz="3200">
                <a:ea typeface="+mj-lt"/>
                <a:cs typeface="+mj-lt"/>
              </a:rPr>
              <a:t>…</a:t>
            </a:r>
            <a:endParaRPr lang="en-US" sz="3200">
              <a:ea typeface="+mj-lt"/>
              <a:cs typeface="+mj-lt"/>
            </a:endParaRPr>
          </a:p>
          <a:p>
            <a:pPr algn="l"/>
            <a:endParaRPr lang="en-US" sz="3200">
              <a:cs typeface="Calibri"/>
            </a:endParaRPr>
          </a:p>
        </p:txBody>
      </p:sp>
      <p:graphicFrame>
        <p:nvGraphicFramePr>
          <p:cNvPr id="5" name="Content Placeholder 2">
            <a:extLst>
              <a:ext uri="{FF2B5EF4-FFF2-40B4-BE49-F238E27FC236}">
                <a16:creationId xmlns:a16="http://schemas.microsoft.com/office/drawing/2014/main" id="{8DABB79F-88FE-1B0B-CEEA-BA9A98195442}"/>
              </a:ext>
            </a:extLst>
          </p:cNvPr>
          <p:cNvGraphicFramePr>
            <a:graphicFrameLocks noGrp="1"/>
          </p:cNvGraphicFramePr>
          <p:nvPr>
            <p:ph idx="1"/>
          </p:nvPr>
        </p:nvGraphicFramePr>
        <p:xfrm>
          <a:off x="457200" y="1413295"/>
          <a:ext cx="8229600" cy="4712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57494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01CAC254-BB01-4EE7-9795-3618DCB4A2FE}"/>
              </a:ext>
            </a:extLst>
          </p:cNvPr>
          <p:cNvSpPr>
            <a:spLocks noGrp="1"/>
          </p:cNvSpPr>
          <p:nvPr>
            <p:ph type="title"/>
          </p:nvPr>
        </p:nvSpPr>
        <p:spPr>
          <a:xfrm>
            <a:off x="482600" y="1098551"/>
            <a:ext cx="8178800" cy="851803"/>
          </a:xfrm>
        </p:spPr>
        <p:txBody>
          <a:bodyPr>
            <a:normAutofit/>
          </a:bodyPr>
          <a:lstStyle/>
          <a:p>
            <a:r>
              <a:rPr lang="en-GB" sz="2700"/>
              <a:t>Gang’s &amp; Females</a:t>
            </a:r>
          </a:p>
        </p:txBody>
      </p:sp>
      <p:sp>
        <p:nvSpPr>
          <p:cNvPr id="3" name="Content Placeholder 2">
            <a:extLst>
              <a:ext uri="{FF2B5EF4-FFF2-40B4-BE49-F238E27FC236}">
                <a16:creationId xmlns:a16="http://schemas.microsoft.com/office/drawing/2014/main" id="{8F6F90AB-E06E-4175-9AE8-76BA41192101}"/>
              </a:ext>
            </a:extLst>
          </p:cNvPr>
          <p:cNvSpPr>
            <a:spLocks noGrp="1"/>
          </p:cNvSpPr>
          <p:nvPr>
            <p:ph idx="1"/>
          </p:nvPr>
        </p:nvSpPr>
        <p:spPr>
          <a:xfrm>
            <a:off x="482600" y="1950353"/>
            <a:ext cx="8178800" cy="3539619"/>
          </a:xfrm>
        </p:spPr>
        <p:txBody>
          <a:bodyPr vert="horz" lIns="91440" tIns="45720" rIns="91440" bIns="45720" rtlCol="0" anchor="t">
            <a:normAutofit/>
          </a:bodyPr>
          <a:lstStyle/>
          <a:p>
            <a:r>
              <a:rPr lang="en-GB" sz="1800"/>
              <a:t>In London alone there are said to be over 250 criminal street gangs. Childrens Commissioner estimates that there are 46,000 children involved in gangs in England &amp; 4,000 just in London. </a:t>
            </a:r>
          </a:p>
          <a:p>
            <a:r>
              <a:rPr lang="en-GB" sz="1800"/>
              <a:t>Thousands of girls and young women are associated with these gangs</a:t>
            </a:r>
          </a:p>
          <a:p>
            <a:r>
              <a:rPr lang="en-GB" sz="1800"/>
              <a:t>Official statistics do show that women are statistically far less likely to be involved in gang crime than men</a:t>
            </a:r>
          </a:p>
          <a:p>
            <a:r>
              <a:rPr lang="en-GB" sz="1800"/>
              <a:t>However, the gap is narrowing.</a:t>
            </a:r>
          </a:p>
          <a:p>
            <a:r>
              <a:rPr lang="en-GB" sz="1800"/>
              <a:t>Home Office figures from 2013 reveal that over 160,000 teenage girls or women were arrested. Almost one in three of those arrests were for violent attacks.</a:t>
            </a:r>
          </a:p>
          <a:p>
            <a:r>
              <a:rPr lang="en-GB" sz="1800"/>
              <a:t>https://www.centreforsocialjustice.org.uk/library/girls-and-gangs</a:t>
            </a:r>
          </a:p>
          <a:p>
            <a:endParaRPr lang="en-GB" sz="15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244726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86452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16390665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10;&#10;Description automatically generated">
            <a:extLst>
              <a:ext uri="{FF2B5EF4-FFF2-40B4-BE49-F238E27FC236}">
                <a16:creationId xmlns:a16="http://schemas.microsoft.com/office/drawing/2014/main" id="{7DE9876E-296C-D75B-F2E1-B2F18CBED1D9}"/>
              </a:ext>
            </a:extLst>
          </p:cNvPr>
          <p:cNvPicPr>
            <a:picLocks noGrp="1" noChangeAspect="1"/>
          </p:cNvPicPr>
          <p:nvPr>
            <p:ph idx="1"/>
          </p:nvPr>
        </p:nvPicPr>
        <p:blipFill>
          <a:blip r:embed="rId2"/>
          <a:stretch>
            <a:fillRect/>
          </a:stretch>
        </p:blipFill>
        <p:spPr>
          <a:xfrm>
            <a:off x="1485536" y="643467"/>
            <a:ext cx="6172926" cy="5571066"/>
          </a:xfrm>
          <a:prstGeom prst="rect">
            <a:avLst/>
          </a:prstGeom>
        </p:spPr>
      </p:pic>
    </p:spTree>
    <p:extLst>
      <p:ext uri="{BB962C8B-B14F-4D97-AF65-F5344CB8AC3E}">
        <p14:creationId xmlns:p14="http://schemas.microsoft.com/office/powerpoint/2010/main" val="354228947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EA334778-B91D-48B7-BDC8-7839221F75BD}"/>
              </a:ext>
            </a:extLst>
          </p:cNvPr>
          <p:cNvSpPr>
            <a:spLocks noGrp="1"/>
          </p:cNvSpPr>
          <p:nvPr>
            <p:ph type="title"/>
          </p:nvPr>
        </p:nvSpPr>
        <p:spPr>
          <a:xfrm>
            <a:off x="482600" y="1098551"/>
            <a:ext cx="8178800" cy="851803"/>
          </a:xfrm>
        </p:spPr>
        <p:txBody>
          <a:bodyPr>
            <a:normAutofit/>
          </a:bodyPr>
          <a:lstStyle/>
          <a:p>
            <a:r>
              <a:rPr lang="en-GB" sz="2700"/>
              <a:t>ISIS Poster Girls </a:t>
            </a:r>
          </a:p>
        </p:txBody>
      </p:sp>
      <p:sp>
        <p:nvSpPr>
          <p:cNvPr id="3" name="Content Placeholder 2">
            <a:extLst>
              <a:ext uri="{FF2B5EF4-FFF2-40B4-BE49-F238E27FC236}">
                <a16:creationId xmlns:a16="http://schemas.microsoft.com/office/drawing/2014/main" id="{F93BB3B9-C4EE-4147-8F1B-484FCA3324EB}"/>
              </a:ext>
            </a:extLst>
          </p:cNvPr>
          <p:cNvSpPr>
            <a:spLocks noGrp="1"/>
          </p:cNvSpPr>
          <p:nvPr>
            <p:ph idx="1"/>
          </p:nvPr>
        </p:nvSpPr>
        <p:spPr>
          <a:xfrm>
            <a:off x="482602" y="2194486"/>
            <a:ext cx="5132201" cy="3295487"/>
          </a:xfrm>
        </p:spPr>
        <p:txBody>
          <a:bodyPr>
            <a:normAutofit/>
          </a:bodyPr>
          <a:lstStyle/>
          <a:p>
            <a:pPr fontAlgn="base"/>
            <a:endParaRPr lang="en-GB" sz="1500" dirty="0"/>
          </a:p>
          <a:p>
            <a:pPr marL="0" indent="0" fontAlgn="base">
              <a:buNone/>
            </a:pPr>
            <a:r>
              <a:rPr lang="en-GB" sz="1800" dirty="0"/>
              <a:t>Bethnal Green Trio - Amira Abase, Shamima Begum, and </a:t>
            </a:r>
            <a:r>
              <a:rPr lang="en-GB" sz="1800" dirty="0" err="1"/>
              <a:t>Kadiza</a:t>
            </a:r>
            <a:r>
              <a:rPr lang="en-GB" sz="1800" dirty="0"/>
              <a:t> Sultana left UK 2015 during school half term to Marry Islamic State Fighters </a:t>
            </a:r>
          </a:p>
          <a:p>
            <a:pPr lvl="1" fontAlgn="base"/>
            <a:r>
              <a:rPr lang="en-GB" dirty="0"/>
              <a:t>Shamima has had to face her children dying, living in poor conditions, isolated, want to return to the UK, facing a ‘Non-citizenship’</a:t>
            </a:r>
          </a:p>
          <a:p>
            <a:pPr lvl="1" fontAlgn="base"/>
            <a:r>
              <a:rPr lang="en-GB" dirty="0"/>
              <a:t>Amira &amp; </a:t>
            </a:r>
            <a:r>
              <a:rPr lang="en-GB" dirty="0" err="1"/>
              <a:t>Kadiza</a:t>
            </a:r>
            <a:r>
              <a:rPr lang="en-GB" dirty="0"/>
              <a:t> reported dead</a:t>
            </a:r>
          </a:p>
          <a:p>
            <a:pPr lvl="1" fontAlgn="base"/>
            <a:endParaRPr lang="en-GB" sz="1500" dirty="0"/>
          </a:p>
          <a:p>
            <a:endParaRPr lang="en-GB" sz="1500"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244726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86452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2" descr="Shamima Begum can return to UK to fight for citizenship, Court of Appeal  rules - BBC News">
            <a:extLst>
              <a:ext uri="{FF2B5EF4-FFF2-40B4-BE49-F238E27FC236}">
                <a16:creationId xmlns:a16="http://schemas.microsoft.com/office/drawing/2014/main" id="{D3646266-4218-45D1-AE49-09186036E3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9" r="2" b="2"/>
          <a:stretch/>
        </p:blipFill>
        <p:spPr bwMode="auto">
          <a:xfrm>
            <a:off x="6097403" y="2534862"/>
            <a:ext cx="2614734" cy="2614734"/>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3427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7" y="857250"/>
            <a:ext cx="8375585" cy="1514105"/>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857250"/>
            <a:ext cx="8366760" cy="150876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0A5DDE98-475D-4116-86C1-798E8BE35CCE}"/>
              </a:ext>
            </a:extLst>
          </p:cNvPr>
          <p:cNvSpPr>
            <a:spLocks noGrp="1"/>
          </p:cNvSpPr>
          <p:nvPr>
            <p:ph type="title"/>
          </p:nvPr>
        </p:nvSpPr>
        <p:spPr>
          <a:xfrm>
            <a:off x="817999" y="1347597"/>
            <a:ext cx="7626096" cy="528066"/>
          </a:xfrm>
        </p:spPr>
        <p:txBody>
          <a:bodyPr>
            <a:normAutofit/>
          </a:bodyPr>
          <a:lstStyle/>
          <a:p>
            <a:r>
              <a:rPr lang="en-GB" sz="3000"/>
              <a:t>ISIS Poster Girls </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6" y="1435349"/>
            <a:ext cx="96012"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ED6B3B5D-D189-4C86-9EE8-18BD46CC3764}"/>
              </a:ext>
            </a:extLst>
          </p:cNvPr>
          <p:cNvPicPr>
            <a:picLocks noChangeAspect="1"/>
          </p:cNvPicPr>
          <p:nvPr/>
        </p:nvPicPr>
        <p:blipFill rotWithShape="1">
          <a:blip r:embed="rId2"/>
          <a:srcRect r="2" b="1653"/>
          <a:stretch/>
        </p:blipFill>
        <p:spPr>
          <a:xfrm>
            <a:off x="681229" y="2715768"/>
            <a:ext cx="4507391" cy="2770632"/>
          </a:xfrm>
          <a:prstGeom prst="rect">
            <a:avLst/>
          </a:prstGeom>
        </p:spPr>
      </p:pic>
      <p:sp>
        <p:nvSpPr>
          <p:cNvPr id="3" name="Content Placeholder 2">
            <a:extLst>
              <a:ext uri="{FF2B5EF4-FFF2-40B4-BE49-F238E27FC236}">
                <a16:creationId xmlns:a16="http://schemas.microsoft.com/office/drawing/2014/main" id="{0CBB23E8-DB94-4785-AEA7-D1864974E3B8}"/>
              </a:ext>
            </a:extLst>
          </p:cNvPr>
          <p:cNvSpPr>
            <a:spLocks noGrp="1"/>
          </p:cNvSpPr>
          <p:nvPr>
            <p:ph idx="1"/>
          </p:nvPr>
        </p:nvSpPr>
        <p:spPr>
          <a:xfrm>
            <a:off x="5558590" y="2464594"/>
            <a:ext cx="2904182" cy="3236119"/>
          </a:xfrm>
        </p:spPr>
        <p:txBody>
          <a:bodyPr anchor="ctr">
            <a:normAutofit/>
          </a:bodyPr>
          <a:lstStyle/>
          <a:p>
            <a:pPr fontAlgn="base"/>
            <a:r>
              <a:rPr lang="en-GB" sz="1500"/>
              <a:t>Samra </a:t>
            </a:r>
            <a:r>
              <a:rPr lang="en-GB" sz="1500" err="1"/>
              <a:t>Kesinovic</a:t>
            </a:r>
            <a:r>
              <a:rPr lang="en-GB" sz="1500"/>
              <a:t> 17 yrs. &amp; Sabina Selimovic 15 yrs. disappeared from her home in Vienna to join </a:t>
            </a:r>
            <a:r>
              <a:rPr lang="en-GB" sz="1500" err="1"/>
              <a:t>IsIs</a:t>
            </a:r>
            <a:r>
              <a:rPr lang="en-GB" sz="1500"/>
              <a:t> in 2014. </a:t>
            </a:r>
          </a:p>
          <a:p>
            <a:pPr lvl="1" fontAlgn="base"/>
            <a:r>
              <a:rPr lang="en-GB" sz="1500"/>
              <a:t>Left a note left for their parents read: </a:t>
            </a:r>
            <a:r>
              <a:rPr lang="en-GB" sz="1500" b="1"/>
              <a:t>“Don't look for us. We will serve Allah and we will die for him.”</a:t>
            </a:r>
            <a:endParaRPr lang="en-GB" sz="1500" b="1">
              <a:cs typeface="Calibri"/>
            </a:endParaRPr>
          </a:p>
          <a:p>
            <a:pPr lvl="1" fontAlgn="base"/>
            <a:r>
              <a:rPr lang="en-GB" sz="1500"/>
              <a:t>Sabina was killed, Samra used as a sex slave and wanted to go home. Was hammered to death trying to escape. </a:t>
            </a:r>
            <a:endParaRPr lang="en-GB" sz="1500">
              <a:cs typeface="Calibri"/>
            </a:endParaRPr>
          </a:p>
          <a:p>
            <a:pPr marL="0" indent="0">
              <a:buNone/>
            </a:pPr>
            <a:r>
              <a:rPr lang="en-GB" sz="1350">
                <a:cs typeface="Calibri" panose="020F0502020204030204"/>
              </a:rPr>
              <a:t>Brained washed into joining ISIS</a:t>
            </a:r>
          </a:p>
        </p:txBody>
      </p:sp>
    </p:spTree>
    <p:extLst>
      <p:ext uri="{BB962C8B-B14F-4D97-AF65-F5344CB8AC3E}">
        <p14:creationId xmlns:p14="http://schemas.microsoft.com/office/powerpoint/2010/main" val="30593856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FD215-236E-4CEF-B00A-7FFC88F7826A}"/>
              </a:ext>
            </a:extLst>
          </p:cNvPr>
          <p:cNvSpPr>
            <a:spLocks noGrp="1"/>
          </p:cNvSpPr>
          <p:nvPr>
            <p:ph type="title"/>
          </p:nvPr>
        </p:nvSpPr>
        <p:spPr>
          <a:xfrm>
            <a:off x="486696" y="629266"/>
            <a:ext cx="4817137" cy="1676603"/>
          </a:xfrm>
        </p:spPr>
        <p:txBody>
          <a:bodyPr>
            <a:normAutofit/>
          </a:bodyPr>
          <a:lstStyle/>
          <a:p>
            <a:r>
              <a:rPr lang="en-GB"/>
              <a:t>Pull Factors</a:t>
            </a:r>
          </a:p>
        </p:txBody>
      </p:sp>
      <p:sp>
        <p:nvSpPr>
          <p:cNvPr id="3" name="Content Placeholder 2">
            <a:extLst>
              <a:ext uri="{FF2B5EF4-FFF2-40B4-BE49-F238E27FC236}">
                <a16:creationId xmlns:a16="http://schemas.microsoft.com/office/drawing/2014/main" id="{410B3A94-E516-4257-9916-D335897D71EB}"/>
              </a:ext>
            </a:extLst>
          </p:cNvPr>
          <p:cNvSpPr>
            <a:spLocks noGrp="1"/>
          </p:cNvSpPr>
          <p:nvPr>
            <p:ph idx="1"/>
          </p:nvPr>
        </p:nvSpPr>
        <p:spPr>
          <a:xfrm>
            <a:off x="486698" y="2141890"/>
            <a:ext cx="4817136" cy="4081929"/>
          </a:xfrm>
        </p:spPr>
        <p:txBody>
          <a:bodyPr vert="horz" lIns="91440" tIns="45720" rIns="91440" bIns="45720" rtlCol="0" anchor="t">
            <a:normAutofit/>
          </a:bodyPr>
          <a:lstStyle/>
          <a:p>
            <a:r>
              <a:rPr lang="en-GB" sz="1700"/>
              <a:t> What is attracting females to become linked to Terrorist groups?</a:t>
            </a:r>
          </a:p>
          <a:p>
            <a:pPr lvl="1"/>
            <a:r>
              <a:rPr lang="en-GB" sz="1700"/>
              <a:t>‘jihadi sisters’ – reached out to by others – poster girls</a:t>
            </a:r>
            <a:endParaRPr lang="en-GB" sz="1700">
              <a:cs typeface="Calibri"/>
            </a:endParaRPr>
          </a:p>
          <a:p>
            <a:pPr lvl="1"/>
            <a:r>
              <a:rPr lang="en-GB" sz="1700"/>
              <a:t>Attractive?</a:t>
            </a:r>
            <a:endParaRPr lang="en-GB" sz="1700">
              <a:cs typeface="Calibri"/>
            </a:endParaRPr>
          </a:p>
          <a:p>
            <a:pPr lvl="1"/>
            <a:r>
              <a:rPr lang="en-GB" sz="1700"/>
              <a:t>Brained Washed or manipulated</a:t>
            </a:r>
            <a:endParaRPr lang="en-GB" sz="1700">
              <a:cs typeface="Calibri"/>
            </a:endParaRPr>
          </a:p>
          <a:p>
            <a:pPr lvl="1"/>
            <a:r>
              <a:rPr lang="en-GB" sz="1700"/>
              <a:t>idea that by joining such groups and contributing to them </a:t>
            </a:r>
            <a:endParaRPr lang="en-GB" sz="1700">
              <a:cs typeface="Calibri"/>
            </a:endParaRPr>
          </a:p>
          <a:p>
            <a:pPr lvl="1"/>
            <a:r>
              <a:rPr lang="en-GB" sz="1700"/>
              <a:t>Making groups grow and flourish was the job of everybody</a:t>
            </a:r>
            <a:endParaRPr lang="en-GB" sz="1700">
              <a:cs typeface="Calibri"/>
            </a:endParaRPr>
          </a:p>
          <a:p>
            <a:pPr lvl="1"/>
            <a:r>
              <a:rPr lang="en-GB" sz="1700"/>
              <a:t>In reality, when it comes to joining violent extremist causes, women are susceptible to the very same processes as men.</a:t>
            </a:r>
            <a:endParaRPr lang="en-GB" sz="1700">
              <a:cs typeface="Calibri"/>
            </a:endParaRPr>
          </a:p>
        </p:txBody>
      </p:sp>
      <p:sp>
        <p:nvSpPr>
          <p:cNvPr id="9" name="Rectangle 8">
            <a:extLst>
              <a:ext uri="{FF2B5EF4-FFF2-40B4-BE49-F238E27FC236}">
                <a16:creationId xmlns:a16="http://schemas.microsoft.com/office/drawing/2014/main" id="{11C59EDF-5A1E-404D-B55D-8AEA5D8D6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307"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FEE0385D-4151-43AA-9C6B-0365E1031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0781" y="557784"/>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Rope Knot with solid fill">
            <a:extLst>
              <a:ext uri="{FF2B5EF4-FFF2-40B4-BE49-F238E27FC236}">
                <a16:creationId xmlns:a16="http://schemas.microsoft.com/office/drawing/2014/main" id="{81C1869C-9CA1-DC25-E79A-57955026EB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70811" y="2292378"/>
            <a:ext cx="2269998" cy="2269998"/>
          </a:xfrm>
          <a:prstGeom prst="rect">
            <a:avLst/>
          </a:prstGeom>
          <a:effectLst/>
        </p:spPr>
      </p:pic>
    </p:spTree>
    <p:extLst>
      <p:ext uri="{BB962C8B-B14F-4D97-AF65-F5344CB8AC3E}">
        <p14:creationId xmlns:p14="http://schemas.microsoft.com/office/powerpoint/2010/main" val="250897433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6C40DE-D738-5F01-0B94-A1CD1497E799}"/>
              </a:ext>
            </a:extLst>
          </p:cNvPr>
          <p:cNvSpPr>
            <a:spLocks noGrp="1"/>
          </p:cNvSpPr>
          <p:nvPr>
            <p:ph type="title"/>
          </p:nvPr>
        </p:nvSpPr>
        <p:spPr>
          <a:xfrm>
            <a:off x="482601" y="643467"/>
            <a:ext cx="3465438" cy="4567137"/>
          </a:xfrm>
        </p:spPr>
        <p:txBody>
          <a:bodyPr vert="horz" lIns="91440" tIns="45720" rIns="91440" bIns="45720" rtlCol="0" anchor="b">
            <a:normAutofit/>
          </a:bodyPr>
          <a:lstStyle/>
          <a:p>
            <a:pPr defTabSz="914400"/>
            <a:r>
              <a:rPr lang="en-US" sz="3800" b="1"/>
              <a:t>Repeat Victimisation (RV)</a:t>
            </a:r>
            <a:endParaRPr lang="en-US" sz="3800"/>
          </a:p>
        </p:txBody>
      </p:sp>
      <p:sp>
        <p:nvSpPr>
          <p:cNvPr id="3" name="Text Placeholder 2">
            <a:extLst>
              <a:ext uri="{FF2B5EF4-FFF2-40B4-BE49-F238E27FC236}">
                <a16:creationId xmlns:a16="http://schemas.microsoft.com/office/drawing/2014/main" id="{27F68134-B2F0-2237-DABF-4303DCAC7BF7}"/>
              </a:ext>
            </a:extLst>
          </p:cNvPr>
          <p:cNvSpPr>
            <a:spLocks noGrp="1"/>
          </p:cNvSpPr>
          <p:nvPr>
            <p:ph type="body" idx="1"/>
          </p:nvPr>
        </p:nvSpPr>
        <p:spPr>
          <a:xfrm>
            <a:off x="482600" y="5277684"/>
            <a:ext cx="3465438" cy="775494"/>
          </a:xfrm>
        </p:spPr>
        <p:txBody>
          <a:bodyPr vert="horz" lIns="91440" tIns="45720" rIns="91440" bIns="45720" rtlCol="0">
            <a:normAutofit/>
          </a:bodyPr>
          <a:lstStyle/>
          <a:p>
            <a:pPr defTabSz="914400">
              <a:spcBef>
                <a:spcPts val="1000"/>
              </a:spcBef>
            </a:pPr>
            <a:r>
              <a:rPr lang="en-US" sz="2400">
                <a:solidFill>
                  <a:schemeClr val="tx1"/>
                </a:solidFill>
              </a:rPr>
              <a:t>Part Two</a:t>
            </a:r>
          </a:p>
        </p:txBody>
      </p:sp>
      <p:pic>
        <p:nvPicPr>
          <p:cNvPr id="5" name="Picture 4">
            <a:extLst>
              <a:ext uri="{FF2B5EF4-FFF2-40B4-BE49-F238E27FC236}">
                <a16:creationId xmlns:a16="http://schemas.microsoft.com/office/drawing/2014/main" id="{B2DBE206-A447-CBBA-AA32-17A62DD8A79D}"/>
              </a:ext>
            </a:extLst>
          </p:cNvPr>
          <p:cNvPicPr>
            <a:picLocks noChangeAspect="1"/>
          </p:cNvPicPr>
          <p:nvPr/>
        </p:nvPicPr>
        <p:blipFill rotWithShape="1">
          <a:blip r:embed="rId2"/>
          <a:srcRect l="13907" r="20884"/>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4140954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F9FEB-D241-147F-088F-F7CD23B756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5C96D8-5B8A-1614-7C96-D98BA972A63B}"/>
              </a:ext>
            </a:extLst>
          </p:cNvPr>
          <p:cNvSpPr>
            <a:spLocks noGrp="1"/>
          </p:cNvSpPr>
          <p:nvPr>
            <p:ph type="title"/>
          </p:nvPr>
        </p:nvSpPr>
        <p:spPr>
          <a:xfrm>
            <a:off x="1037673" y="348865"/>
            <a:ext cx="7288583" cy="1576446"/>
          </a:xfrm>
        </p:spPr>
        <p:txBody>
          <a:bodyPr anchor="ctr">
            <a:normAutofit/>
          </a:bodyPr>
          <a:lstStyle/>
          <a:p>
            <a:br>
              <a:rPr lang="en-GB" sz="3500" b="1" dirty="0">
                <a:solidFill>
                  <a:srgbClr val="FFFFFF"/>
                </a:solidFill>
                <a:ea typeface="+mj-lt"/>
                <a:cs typeface="+mj-lt"/>
              </a:rPr>
            </a:br>
            <a:r>
              <a:rPr lang="en-GB" sz="3500" b="1" dirty="0">
                <a:ea typeface="+mj-lt"/>
                <a:cs typeface="+mj-lt"/>
              </a:rPr>
              <a:t>Repeat Victimisation (RV)</a:t>
            </a:r>
            <a:endParaRPr lang="en-GB" sz="3500" dirty="0">
              <a:ea typeface="+mj-lt"/>
              <a:cs typeface="+mj-lt"/>
            </a:endParaRPr>
          </a:p>
          <a:p>
            <a:endParaRPr lang="en-GB" sz="3500" dirty="0">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CE257E94-6AF2-2BD6-DF00-C17C91E1DFF7}"/>
              </a:ext>
            </a:extLst>
          </p:cNvPr>
          <p:cNvGraphicFramePr>
            <a:graphicFrameLocks noGrp="1"/>
          </p:cNvGraphicFramePr>
          <p:nvPr>
            <p:ph idx="1"/>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935822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8B2A17-4511-1CB5-E6D8-F2800B7A5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6ACB5-F61A-80AC-B357-164F256FA21B}"/>
              </a:ext>
            </a:extLst>
          </p:cNvPr>
          <p:cNvSpPr>
            <a:spLocks noGrp="1"/>
          </p:cNvSpPr>
          <p:nvPr>
            <p:ph type="title"/>
          </p:nvPr>
        </p:nvSpPr>
        <p:spPr>
          <a:xfrm>
            <a:off x="628650" y="365126"/>
            <a:ext cx="7886700" cy="774357"/>
          </a:xfrm>
        </p:spPr>
        <p:txBody>
          <a:bodyPr>
            <a:normAutofit/>
          </a:bodyPr>
          <a:lstStyle/>
          <a:p>
            <a:r>
              <a:rPr lang="en-GB" sz="2800"/>
              <a:t>Overview</a:t>
            </a:r>
          </a:p>
        </p:txBody>
      </p:sp>
      <p:sp>
        <p:nvSpPr>
          <p:cNvPr id="3" name="Content Placeholder 2">
            <a:extLst>
              <a:ext uri="{FF2B5EF4-FFF2-40B4-BE49-F238E27FC236}">
                <a16:creationId xmlns:a16="http://schemas.microsoft.com/office/drawing/2014/main" id="{71E17680-AFC1-0847-CB4D-CCC5EC29F18B}"/>
              </a:ext>
            </a:extLst>
          </p:cNvPr>
          <p:cNvSpPr>
            <a:spLocks noGrp="1"/>
          </p:cNvSpPr>
          <p:nvPr>
            <p:ph idx="1"/>
          </p:nvPr>
        </p:nvSpPr>
        <p:spPr>
          <a:xfrm>
            <a:off x="628650" y="1139483"/>
            <a:ext cx="7886700" cy="5037480"/>
          </a:xfrm>
        </p:spPr>
        <p:txBody>
          <a:bodyPr>
            <a:normAutofit/>
          </a:bodyPr>
          <a:lstStyle/>
          <a:p>
            <a:pPr algn="l"/>
            <a:r>
              <a:rPr lang="en-GB" sz="2400">
                <a:solidFill>
                  <a:srgbClr val="000000"/>
                </a:solidFill>
                <a:latin typeface="Gotham"/>
              </a:rPr>
              <a:t>S</a:t>
            </a:r>
            <a:r>
              <a:rPr lang="en-GB" sz="2400" b="0" i="0">
                <a:solidFill>
                  <a:srgbClr val="000000"/>
                </a:solidFill>
                <a:effectLst/>
                <a:latin typeface="Gotham"/>
              </a:rPr>
              <a:t>trong evidence that crime and antisocial behaviour is not evenly distributed</a:t>
            </a:r>
          </a:p>
          <a:p>
            <a:pPr algn="l"/>
            <a:r>
              <a:rPr lang="en-GB" sz="2400">
                <a:solidFill>
                  <a:srgbClr val="000000"/>
                </a:solidFill>
                <a:latin typeface="Gotham"/>
              </a:rPr>
              <a:t>It is </a:t>
            </a:r>
            <a:r>
              <a:rPr lang="en-GB" sz="2400" b="0" i="0">
                <a:solidFill>
                  <a:srgbClr val="000000"/>
                </a:solidFill>
                <a:effectLst/>
                <a:latin typeface="Gotham"/>
              </a:rPr>
              <a:t>highly concentrated</a:t>
            </a:r>
          </a:p>
          <a:p>
            <a:pPr algn="l"/>
            <a:r>
              <a:rPr lang="en-GB" sz="2400" b="0" i="0">
                <a:solidFill>
                  <a:srgbClr val="000000"/>
                </a:solidFill>
                <a:effectLst/>
                <a:latin typeface="Gotham"/>
              </a:rPr>
              <a:t>Some areas are more likely to experience crime than others</a:t>
            </a:r>
          </a:p>
          <a:p>
            <a:pPr lvl="1"/>
            <a:r>
              <a:rPr lang="en-GB" sz="2400" b="0" i="0">
                <a:solidFill>
                  <a:srgbClr val="000000"/>
                </a:solidFill>
                <a:effectLst/>
                <a:latin typeface="Gotham"/>
              </a:rPr>
              <a:t>neighbourhoods, streets and people are much more likely to experience crime than others, and more regularly</a:t>
            </a:r>
          </a:p>
          <a:p>
            <a:pPr lvl="1"/>
            <a:r>
              <a:rPr lang="en-GB" sz="2400" b="0" i="0">
                <a:solidFill>
                  <a:srgbClr val="000000"/>
                </a:solidFill>
                <a:effectLst/>
                <a:latin typeface="Gotham"/>
              </a:rPr>
              <a:t>Similarly, some offenders are more prolific than others and commit higher volumes of crime</a:t>
            </a:r>
          </a:p>
          <a:p>
            <a:pPr algn="l"/>
            <a:r>
              <a:rPr lang="en-GB" sz="2400">
                <a:solidFill>
                  <a:srgbClr val="000000"/>
                </a:solidFill>
                <a:latin typeface="Gotham"/>
              </a:rPr>
              <a:t>H</a:t>
            </a:r>
            <a:r>
              <a:rPr lang="en-GB" sz="2400" b="0" i="0">
                <a:solidFill>
                  <a:srgbClr val="000000"/>
                </a:solidFill>
                <a:effectLst/>
                <a:latin typeface="Gotham"/>
              </a:rPr>
              <a:t>ow crime is concentrated has implications for crime prevention</a:t>
            </a:r>
          </a:p>
          <a:p>
            <a:pPr lvl="1"/>
            <a:r>
              <a:rPr lang="en-GB" sz="2400">
                <a:solidFill>
                  <a:srgbClr val="000000"/>
                </a:solidFill>
                <a:latin typeface="Gotham"/>
              </a:rPr>
              <a:t>police want to reduce crime  / Public demand on police /  thus target crime prevention  </a:t>
            </a:r>
          </a:p>
        </p:txBody>
      </p:sp>
    </p:spTree>
    <p:extLst>
      <p:ext uri="{BB962C8B-B14F-4D97-AF65-F5344CB8AC3E}">
        <p14:creationId xmlns:p14="http://schemas.microsoft.com/office/powerpoint/2010/main" val="140628798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5DA5C-2D14-57D8-3274-4866CC9567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D7467D-19EA-0E54-3017-AF99AA24443C}"/>
              </a:ext>
            </a:extLst>
          </p:cNvPr>
          <p:cNvSpPr>
            <a:spLocks noGrp="1"/>
          </p:cNvSpPr>
          <p:nvPr>
            <p:ph type="title"/>
          </p:nvPr>
        </p:nvSpPr>
        <p:spPr>
          <a:xfrm>
            <a:off x="473202" y="1337310"/>
            <a:ext cx="3614166" cy="1110996"/>
          </a:xfrm>
        </p:spPr>
        <p:txBody>
          <a:bodyPr anchor="b">
            <a:normAutofit/>
          </a:bodyPr>
          <a:lstStyle/>
          <a:p>
            <a:r>
              <a:rPr lang="en-GB" sz="4050">
                <a:cs typeface="Calibri Light"/>
              </a:rPr>
              <a:t>The Pattern</a:t>
            </a:r>
            <a:endParaRPr lang="en-GB" sz="4050"/>
          </a:p>
        </p:txBody>
      </p:sp>
      <p:sp>
        <p:nvSpPr>
          <p:cNvPr id="3" name="Content Placeholder 2">
            <a:extLst>
              <a:ext uri="{FF2B5EF4-FFF2-40B4-BE49-F238E27FC236}">
                <a16:creationId xmlns:a16="http://schemas.microsoft.com/office/drawing/2014/main" id="{5030F719-21D0-A9FB-F9C9-98CE07D693EC}"/>
              </a:ext>
            </a:extLst>
          </p:cNvPr>
          <p:cNvSpPr>
            <a:spLocks noGrp="1"/>
          </p:cNvSpPr>
          <p:nvPr>
            <p:ph idx="1"/>
          </p:nvPr>
        </p:nvSpPr>
        <p:spPr>
          <a:xfrm>
            <a:off x="473202" y="2852928"/>
            <a:ext cx="3614166" cy="2660904"/>
          </a:xfrm>
        </p:spPr>
        <p:txBody>
          <a:bodyPr vert="horz" lIns="68580" tIns="34290" rIns="68580" bIns="34290" rtlCol="0" anchor="t">
            <a:normAutofit/>
          </a:bodyPr>
          <a:lstStyle/>
          <a:p>
            <a:pPr>
              <a:spcBef>
                <a:spcPts val="0"/>
              </a:spcBef>
            </a:pPr>
            <a:r>
              <a:rPr lang="en-GB" sz="1650">
                <a:ea typeface="+mn-lt"/>
                <a:cs typeface="+mn-lt"/>
              </a:rPr>
              <a:t>Once victimised, a person or place is more likely to be victimised again than one that has not. Furthermore, the risk of re- victimisation increases the more a person or place has been victimised.</a:t>
            </a:r>
            <a:endParaRPr lang="en-US" sz="1650">
              <a:ea typeface="+mn-lt"/>
              <a:cs typeface="+mn-lt"/>
            </a:endParaRPr>
          </a:p>
          <a:p>
            <a:pPr>
              <a:spcBef>
                <a:spcPts val="0"/>
              </a:spcBef>
            </a:pPr>
            <a:endParaRPr lang="en-US" sz="1650">
              <a:ea typeface="+mn-lt"/>
              <a:cs typeface="+mn-lt"/>
            </a:endParaRPr>
          </a:p>
          <a:p>
            <a:pPr>
              <a:spcBef>
                <a:spcPts val="0"/>
              </a:spcBef>
            </a:pPr>
            <a:r>
              <a:rPr lang="en-US" sz="1650">
                <a:cs typeface="Calibri"/>
              </a:rPr>
              <a:t>Examples of cases that you can think off?</a:t>
            </a:r>
          </a:p>
          <a:p>
            <a:endParaRPr lang="en-GB" sz="1650">
              <a:cs typeface="Calibri"/>
            </a:endParaRPr>
          </a:p>
        </p:txBody>
      </p:sp>
      <p:pic>
        <p:nvPicPr>
          <p:cNvPr id="5" name="Picture 4" descr="A picture containing logo&#10;&#10;Description automatically generated">
            <a:extLst>
              <a:ext uri="{FF2B5EF4-FFF2-40B4-BE49-F238E27FC236}">
                <a16:creationId xmlns:a16="http://schemas.microsoft.com/office/drawing/2014/main" id="{4413642C-27E7-DFC8-1F73-04E8140630CC}"/>
              </a:ext>
            </a:extLst>
          </p:cNvPr>
          <p:cNvPicPr>
            <a:picLocks noChangeAspect="1"/>
          </p:cNvPicPr>
          <p:nvPr/>
        </p:nvPicPr>
        <p:blipFill rotWithShape="1">
          <a:blip r:embed="rId3"/>
          <a:srcRect l="18030" t="14290" r="26058" b="32480"/>
          <a:stretch/>
        </p:blipFill>
        <p:spPr>
          <a:xfrm>
            <a:off x="5061472" y="1337310"/>
            <a:ext cx="3119855" cy="4183380"/>
          </a:xfrm>
          <a:prstGeom prst="rect">
            <a:avLst/>
          </a:prstGeom>
        </p:spPr>
      </p:pic>
    </p:spTree>
    <p:extLst>
      <p:ext uri="{BB962C8B-B14F-4D97-AF65-F5344CB8AC3E}">
        <p14:creationId xmlns:p14="http://schemas.microsoft.com/office/powerpoint/2010/main" val="3962328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477B6-338A-E883-4B08-1CF5C2A50D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5CB73-D1B3-D272-41AC-E6A868D2C46C}"/>
              </a:ext>
            </a:extLst>
          </p:cNvPr>
          <p:cNvSpPr>
            <a:spLocks noGrp="1"/>
          </p:cNvSpPr>
          <p:nvPr>
            <p:ph type="title"/>
          </p:nvPr>
        </p:nvSpPr>
        <p:spPr>
          <a:xfrm>
            <a:off x="350041" y="586855"/>
            <a:ext cx="2401025" cy="3387497"/>
          </a:xfrm>
        </p:spPr>
        <p:txBody>
          <a:bodyPr anchor="b">
            <a:normAutofit/>
          </a:bodyPr>
          <a:lstStyle/>
          <a:p>
            <a:pPr algn="r"/>
            <a:br>
              <a:rPr lang="en-GB" sz="3200" b="1">
                <a:solidFill>
                  <a:srgbClr val="FFFFFF"/>
                </a:solidFill>
                <a:latin typeface="Calibri"/>
                <a:cs typeface="Calibri"/>
              </a:rPr>
            </a:br>
            <a:r>
              <a:rPr lang="en-GB" sz="3200" b="1">
                <a:solidFill>
                  <a:srgbClr val="FFFFFF"/>
                </a:solidFill>
                <a:latin typeface="Calibri"/>
                <a:cs typeface="Calibri"/>
              </a:rPr>
              <a:t>Poly- victimisation</a:t>
            </a:r>
            <a:endParaRPr lang="en-GB" sz="3200">
              <a:solidFill>
                <a:srgbClr val="FFFFFF"/>
              </a:solidFill>
              <a:ea typeface="+mj-lt"/>
              <a:cs typeface="+mj-lt"/>
            </a:endParaRPr>
          </a:p>
          <a:p>
            <a:pPr algn="r"/>
            <a:endParaRPr lang="en-GB" sz="3200">
              <a:solidFill>
                <a:srgbClr val="FFFFFF"/>
              </a:solidFill>
              <a:cs typeface="Calibri Light"/>
            </a:endParaRPr>
          </a:p>
        </p:txBody>
      </p:sp>
      <p:sp>
        <p:nvSpPr>
          <p:cNvPr id="3" name="Content Placeholder 2">
            <a:extLst>
              <a:ext uri="{FF2B5EF4-FFF2-40B4-BE49-F238E27FC236}">
                <a16:creationId xmlns:a16="http://schemas.microsoft.com/office/drawing/2014/main" id="{4E6EE6D9-AD31-77A4-9A9E-D290109F6409}"/>
              </a:ext>
            </a:extLst>
          </p:cNvPr>
          <p:cNvSpPr>
            <a:spLocks noGrp="1"/>
          </p:cNvSpPr>
          <p:nvPr>
            <p:ph idx="1"/>
          </p:nvPr>
        </p:nvSpPr>
        <p:spPr>
          <a:xfrm>
            <a:off x="3607694" y="649480"/>
            <a:ext cx="4916510" cy="5546047"/>
          </a:xfrm>
        </p:spPr>
        <p:txBody>
          <a:bodyPr vert="horz" lIns="68580" tIns="34290" rIns="68580" bIns="34290" rtlCol="0" anchor="ctr">
            <a:normAutofit/>
          </a:bodyPr>
          <a:lstStyle/>
          <a:p>
            <a:r>
              <a:rPr lang="en-GB" sz="2800">
                <a:ea typeface="+mn-lt"/>
                <a:cs typeface="+mn-lt"/>
              </a:rPr>
              <a:t>This refers to having experienced multiple victimisations such as sexual abuse, physical abuse, bullying &amp; exposure to family violence. The definition emphasises different kinds of victimisation rather than multiple episodes of the same kind of victimisation</a:t>
            </a:r>
          </a:p>
          <a:p>
            <a:endParaRPr lang="en-GB" sz="1700">
              <a:ea typeface="Calibri"/>
              <a:cs typeface="Calibri"/>
            </a:endParaRPr>
          </a:p>
        </p:txBody>
      </p:sp>
    </p:spTree>
    <p:extLst>
      <p:ext uri="{BB962C8B-B14F-4D97-AF65-F5344CB8AC3E}">
        <p14:creationId xmlns:p14="http://schemas.microsoft.com/office/powerpoint/2010/main" val="136162669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DAB8C-40F0-3340-FA6D-D1932D7B337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AFA0F74-0F5E-7C90-1930-E71F1B7D6899}"/>
              </a:ext>
            </a:extLst>
          </p:cNvPr>
          <p:cNvSpPr txBox="1"/>
          <p:nvPr/>
        </p:nvSpPr>
        <p:spPr>
          <a:xfrm>
            <a:off x="1377773" y="1098507"/>
            <a:ext cx="6210690" cy="461665"/>
          </a:xfrm>
          <a:prstGeom prst="rect">
            <a:avLst/>
          </a:prstGeom>
          <a:solidFill>
            <a:srgbClr val="002060"/>
          </a:solidFill>
        </p:spPr>
        <p:txBody>
          <a:bodyPr wrap="square" rtlCol="0">
            <a:spAutoFit/>
          </a:bodyPr>
          <a:lstStyle/>
          <a:p>
            <a:pPr algn="ctr"/>
            <a:r>
              <a:rPr lang="en-GB" sz="2400" b="1">
                <a:solidFill>
                  <a:schemeClr val="bg1"/>
                </a:solidFill>
              </a:rPr>
              <a:t>The Impact</a:t>
            </a:r>
          </a:p>
        </p:txBody>
      </p:sp>
      <p:pic>
        <p:nvPicPr>
          <p:cNvPr id="2" name="Picture 1">
            <a:extLst>
              <a:ext uri="{FF2B5EF4-FFF2-40B4-BE49-F238E27FC236}">
                <a16:creationId xmlns:a16="http://schemas.microsoft.com/office/drawing/2014/main" id="{E06314C2-17BB-9457-6012-4DB7FF00204F}"/>
              </a:ext>
            </a:extLst>
          </p:cNvPr>
          <p:cNvPicPr>
            <a:picLocks noChangeAspect="1"/>
          </p:cNvPicPr>
          <p:nvPr/>
        </p:nvPicPr>
        <p:blipFill>
          <a:blip r:embed="rId3"/>
          <a:stretch>
            <a:fillRect/>
          </a:stretch>
        </p:blipFill>
        <p:spPr>
          <a:xfrm>
            <a:off x="2250281" y="3909490"/>
            <a:ext cx="4643438" cy="1327858"/>
          </a:xfrm>
          <a:prstGeom prst="rect">
            <a:avLst/>
          </a:prstGeom>
        </p:spPr>
      </p:pic>
      <p:graphicFrame>
        <p:nvGraphicFramePr>
          <p:cNvPr id="3" name="Diagram 2">
            <a:extLst>
              <a:ext uri="{FF2B5EF4-FFF2-40B4-BE49-F238E27FC236}">
                <a16:creationId xmlns:a16="http://schemas.microsoft.com/office/drawing/2014/main" id="{9FF946FB-8E7C-44C0-04FD-D999C095FF26}"/>
              </a:ext>
            </a:extLst>
          </p:cNvPr>
          <p:cNvGraphicFramePr/>
          <p:nvPr/>
        </p:nvGraphicFramePr>
        <p:xfrm>
          <a:off x="891779" y="1468484"/>
          <a:ext cx="7182678" cy="24410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7503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18A786A9-CC34-42BD-89FA-3EB15656FDB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5B74BAFB-9E5F-4B0E-8176-907176DB9DC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E3F15-3DC1-0D00-1780-884BEAD452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CBB814-8B0D-0513-5B5E-551795838428}"/>
              </a:ext>
            </a:extLst>
          </p:cNvPr>
          <p:cNvSpPr>
            <a:spLocks noGrp="1"/>
          </p:cNvSpPr>
          <p:nvPr>
            <p:ph type="title"/>
          </p:nvPr>
        </p:nvSpPr>
        <p:spPr>
          <a:xfrm>
            <a:off x="628650" y="1131094"/>
            <a:ext cx="7886700" cy="465805"/>
          </a:xfrm>
        </p:spPr>
        <p:txBody>
          <a:bodyPr>
            <a:normAutofit fontScale="90000"/>
          </a:bodyPr>
          <a:lstStyle/>
          <a:p>
            <a:pPr algn="ctr"/>
            <a:br>
              <a:rPr lang="en-GB" sz="2100" b="1">
                <a:latin typeface="Calibri"/>
                <a:cs typeface="Calibri"/>
              </a:rPr>
            </a:br>
            <a:r>
              <a:rPr lang="en-GB" sz="2100" b="1">
                <a:latin typeface="Calibri"/>
                <a:cs typeface="Calibri"/>
              </a:rPr>
              <a:t>Secondary victimisation</a:t>
            </a:r>
            <a:endParaRPr lang="en-GB" sz="2100">
              <a:ea typeface="+mj-lt"/>
              <a:cs typeface="+mj-lt"/>
            </a:endParaRPr>
          </a:p>
          <a:p>
            <a:endParaRPr lang="en-GB" sz="2100">
              <a:cs typeface="Calibri Light"/>
            </a:endParaRPr>
          </a:p>
        </p:txBody>
      </p:sp>
      <p:sp>
        <p:nvSpPr>
          <p:cNvPr id="3" name="Content Placeholder 2">
            <a:extLst>
              <a:ext uri="{FF2B5EF4-FFF2-40B4-BE49-F238E27FC236}">
                <a16:creationId xmlns:a16="http://schemas.microsoft.com/office/drawing/2014/main" id="{EEDE2260-52AA-3470-2C5D-1E9DE963726D}"/>
              </a:ext>
            </a:extLst>
          </p:cNvPr>
          <p:cNvSpPr>
            <a:spLocks noGrp="1"/>
          </p:cNvSpPr>
          <p:nvPr>
            <p:ph idx="1"/>
          </p:nvPr>
        </p:nvSpPr>
        <p:spPr>
          <a:xfrm>
            <a:off x="628650" y="1752017"/>
            <a:ext cx="7886700" cy="3737956"/>
          </a:xfrm>
        </p:spPr>
        <p:txBody>
          <a:bodyPr vert="horz" lIns="68580" tIns="34290" rIns="68580" bIns="34290" rtlCol="0" anchor="t">
            <a:normAutofit/>
          </a:bodyPr>
          <a:lstStyle/>
          <a:p>
            <a:pPr>
              <a:lnSpc>
                <a:spcPct val="100000"/>
              </a:lnSpc>
              <a:spcBef>
                <a:spcPts val="0"/>
              </a:spcBef>
            </a:pPr>
            <a:r>
              <a:rPr lang="en-GB">
                <a:ea typeface="+mn-lt"/>
                <a:cs typeface="+mn-lt"/>
              </a:rPr>
              <a:t>The </a:t>
            </a:r>
            <a:r>
              <a:rPr lang="en-GB" b="1">
                <a:ea typeface="+mn-lt"/>
                <a:cs typeface="+mn-lt"/>
              </a:rPr>
              <a:t>1999 Stephen Lawrence Inquiry</a:t>
            </a:r>
            <a:r>
              <a:rPr lang="en-GB">
                <a:ea typeface="+mn-lt"/>
                <a:cs typeface="+mn-lt"/>
              </a:rPr>
              <a:t> highlighted that a victim or complainant may suffer further harm because of insensitive or abusive treatment from the police service or others. This may include, for example, perceived indifference or rejection from the police when reporting a hate crime or incident. This harm may amount to secondary victimisation.</a:t>
            </a:r>
            <a:endParaRPr lang="en-US">
              <a:ea typeface="+mn-lt"/>
              <a:cs typeface="+mn-lt"/>
            </a:endParaRPr>
          </a:p>
          <a:p>
            <a:pPr>
              <a:lnSpc>
                <a:spcPct val="100000"/>
              </a:lnSpc>
              <a:spcBef>
                <a:spcPts val="0"/>
              </a:spcBef>
            </a:pPr>
            <a:r>
              <a:rPr lang="en-GB">
                <a:ea typeface="+mn-lt"/>
                <a:cs typeface="+mn-lt"/>
              </a:rPr>
              <a:t>Secondary victimisation is based on perception &amp; it is immaterial whether it is reasonable or not for the victim or complainant to feel that way. An open &amp; sensitive policing response can prevent escalation.</a:t>
            </a:r>
            <a:endParaRPr lang="en-US">
              <a:ea typeface="+mn-lt"/>
              <a:cs typeface="+mn-lt"/>
            </a:endParaRPr>
          </a:p>
          <a:p>
            <a:endParaRPr lang="en-GB">
              <a:cs typeface="Calibri"/>
            </a:endParaRPr>
          </a:p>
        </p:txBody>
      </p:sp>
    </p:spTree>
    <p:extLst>
      <p:ext uri="{BB962C8B-B14F-4D97-AF65-F5344CB8AC3E}">
        <p14:creationId xmlns:p14="http://schemas.microsoft.com/office/powerpoint/2010/main" val="63314268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423D9-6968-624D-583B-5FC304529726}"/>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62D1615F-01B6-152C-F984-095CE28442B1}"/>
              </a:ext>
            </a:extLst>
          </p:cNvPr>
          <p:cNvSpPr txBox="1"/>
          <p:nvPr/>
        </p:nvSpPr>
        <p:spPr>
          <a:xfrm>
            <a:off x="641323" y="979436"/>
            <a:ext cx="8363414"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400" b="1">
                <a:solidFill>
                  <a:schemeClr val="bg1"/>
                </a:solidFill>
                <a:latin typeface="+mn-lt"/>
              </a:rPr>
              <a:t>National Association Victim Support Schemes (NAVSS)</a:t>
            </a:r>
          </a:p>
        </p:txBody>
      </p:sp>
      <p:graphicFrame>
        <p:nvGraphicFramePr>
          <p:cNvPr id="2" name="Diagram 1">
            <a:extLst>
              <a:ext uri="{FF2B5EF4-FFF2-40B4-BE49-F238E27FC236}">
                <a16:creationId xmlns:a16="http://schemas.microsoft.com/office/drawing/2014/main" id="{BCB54CA1-230C-3D96-22A4-5EC2631CF88D}"/>
              </a:ext>
            </a:extLst>
          </p:cNvPr>
          <p:cNvGraphicFramePr/>
          <p:nvPr/>
        </p:nvGraphicFramePr>
        <p:xfrm>
          <a:off x="1577687" y="1418017"/>
          <a:ext cx="5988627" cy="3699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818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C73BB6-E5A4-487A-B7C9-C82BA7AC1416}"/>
                                            </p:graphicEl>
                                          </p:spTgt>
                                        </p:tgtEl>
                                        <p:attrNameLst>
                                          <p:attrName>style.visibility</p:attrName>
                                        </p:attrNameLst>
                                      </p:cBhvr>
                                      <p:to>
                                        <p:strVal val="visible"/>
                                      </p:to>
                                    </p:set>
                                    <p:animEffect transition="in" filter="fade">
                                      <p:cBhvr>
                                        <p:cTn id="7" dur="500"/>
                                        <p:tgtEl>
                                          <p:spTgt spid="2">
                                            <p:graphicEl>
                                              <a:dgm id="{F2C73BB6-E5A4-487A-B7C9-C82BA7AC14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9E25689-271C-4EBD-9F23-82F6365DEA3F}"/>
                                            </p:graphicEl>
                                          </p:spTgt>
                                        </p:tgtEl>
                                        <p:attrNameLst>
                                          <p:attrName>style.visibility</p:attrName>
                                        </p:attrNameLst>
                                      </p:cBhvr>
                                      <p:to>
                                        <p:strVal val="visible"/>
                                      </p:to>
                                    </p:set>
                                    <p:animEffect transition="in" filter="fade">
                                      <p:cBhvr>
                                        <p:cTn id="12" dur="500"/>
                                        <p:tgtEl>
                                          <p:spTgt spid="2">
                                            <p:graphicEl>
                                              <a:dgm id="{89E25689-271C-4EBD-9F23-82F6365DEA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87C6728-DDE6-42A4-A93A-46839EFDE034}"/>
                                            </p:graphicEl>
                                          </p:spTgt>
                                        </p:tgtEl>
                                        <p:attrNameLst>
                                          <p:attrName>style.visibility</p:attrName>
                                        </p:attrNameLst>
                                      </p:cBhvr>
                                      <p:to>
                                        <p:strVal val="visible"/>
                                      </p:to>
                                    </p:set>
                                    <p:animEffect transition="in" filter="fade">
                                      <p:cBhvr>
                                        <p:cTn id="15" dur="500"/>
                                        <p:tgtEl>
                                          <p:spTgt spid="2">
                                            <p:graphicEl>
                                              <a:dgm id="{887C6728-DDE6-42A4-A93A-46839EFDE03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6CD2B8F-161F-4AE1-BBB6-1ED7FD51D928}"/>
                                            </p:graphicEl>
                                          </p:spTgt>
                                        </p:tgtEl>
                                        <p:attrNameLst>
                                          <p:attrName>style.visibility</p:attrName>
                                        </p:attrNameLst>
                                      </p:cBhvr>
                                      <p:to>
                                        <p:strVal val="visible"/>
                                      </p:to>
                                    </p:set>
                                    <p:animEffect transition="in" filter="fade">
                                      <p:cBhvr>
                                        <p:cTn id="20" dur="500"/>
                                        <p:tgtEl>
                                          <p:spTgt spid="2">
                                            <p:graphicEl>
                                              <a:dgm id="{C6CD2B8F-161F-4AE1-BBB6-1ED7FD51D92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26932EE7-6000-4C87-9E26-A4A9E10EF195}"/>
                                            </p:graphicEl>
                                          </p:spTgt>
                                        </p:tgtEl>
                                        <p:attrNameLst>
                                          <p:attrName>style.visibility</p:attrName>
                                        </p:attrNameLst>
                                      </p:cBhvr>
                                      <p:to>
                                        <p:strVal val="visible"/>
                                      </p:to>
                                    </p:set>
                                    <p:animEffect transition="in" filter="fade">
                                      <p:cBhvr>
                                        <p:cTn id="23" dur="500"/>
                                        <p:tgtEl>
                                          <p:spTgt spid="2">
                                            <p:graphicEl>
                                              <a:dgm id="{26932EE7-6000-4C87-9E26-A4A9E10EF1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FD3BADA-4D12-4DBE-9C1C-AB907F3C4B45}"/>
                                            </p:graphicEl>
                                          </p:spTgt>
                                        </p:tgtEl>
                                        <p:attrNameLst>
                                          <p:attrName>style.visibility</p:attrName>
                                        </p:attrNameLst>
                                      </p:cBhvr>
                                      <p:to>
                                        <p:strVal val="visible"/>
                                      </p:to>
                                    </p:set>
                                    <p:animEffect transition="in" filter="fade">
                                      <p:cBhvr>
                                        <p:cTn id="28" dur="500"/>
                                        <p:tgtEl>
                                          <p:spTgt spid="2">
                                            <p:graphicEl>
                                              <a:dgm id="{3FD3BADA-4D12-4DBE-9C1C-AB907F3C4B4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8EB6EC3-6049-4EE7-A23B-E2DCC4520677}"/>
                                            </p:graphicEl>
                                          </p:spTgt>
                                        </p:tgtEl>
                                        <p:attrNameLst>
                                          <p:attrName>style.visibility</p:attrName>
                                        </p:attrNameLst>
                                      </p:cBhvr>
                                      <p:to>
                                        <p:strVal val="visible"/>
                                      </p:to>
                                    </p:set>
                                    <p:animEffect transition="in" filter="fade">
                                      <p:cBhvr>
                                        <p:cTn id="31" dur="500"/>
                                        <p:tgtEl>
                                          <p:spTgt spid="2">
                                            <p:graphicEl>
                                              <a:dgm id="{E8EB6EC3-6049-4EE7-A23B-E2DCC452067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24252-841E-157B-65EA-FD9452D201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D1D16A-4EB8-B8AB-B872-34859CD99F3A}"/>
              </a:ext>
            </a:extLst>
          </p:cNvPr>
          <p:cNvSpPr>
            <a:spLocks noGrp="1"/>
          </p:cNvSpPr>
          <p:nvPr>
            <p:ph type="title"/>
          </p:nvPr>
        </p:nvSpPr>
        <p:spPr/>
        <p:txBody>
          <a:bodyPr/>
          <a:lstStyle/>
          <a:p>
            <a:r>
              <a:rPr lang="en-US">
                <a:ea typeface="Calibri Light"/>
                <a:cs typeface="Calibri Light"/>
              </a:rPr>
              <a:t>Further Information </a:t>
            </a:r>
            <a:endParaRPr lang="en-US"/>
          </a:p>
        </p:txBody>
      </p:sp>
      <p:sp>
        <p:nvSpPr>
          <p:cNvPr id="3" name="Content Placeholder 2">
            <a:extLst>
              <a:ext uri="{FF2B5EF4-FFF2-40B4-BE49-F238E27FC236}">
                <a16:creationId xmlns:a16="http://schemas.microsoft.com/office/drawing/2014/main" id="{DD310F9F-561A-4D64-C208-4E5BCD8117E7}"/>
              </a:ext>
            </a:extLst>
          </p:cNvPr>
          <p:cNvSpPr>
            <a:spLocks noGrp="1"/>
          </p:cNvSpPr>
          <p:nvPr>
            <p:ph idx="1"/>
          </p:nvPr>
        </p:nvSpPr>
        <p:spPr/>
        <p:txBody>
          <a:bodyPr vert="horz" lIns="68580" tIns="34290" rIns="68580" bIns="34290" rtlCol="0" anchor="t">
            <a:normAutofit/>
          </a:bodyPr>
          <a:lstStyle/>
          <a:p>
            <a:pPr algn="ctr">
              <a:lnSpc>
                <a:spcPct val="100000"/>
              </a:lnSpc>
              <a:spcBef>
                <a:spcPts val="0"/>
              </a:spcBef>
              <a:spcAft>
                <a:spcPts val="1350"/>
              </a:spcAft>
            </a:pPr>
            <a:r>
              <a:rPr lang="en-US">
                <a:latin typeface="Verdana"/>
                <a:ea typeface="Verdana"/>
                <a:hlinkClick r:id="rId3"/>
              </a:rPr>
              <a:t>http://www.victimsupport.org.uk</a:t>
            </a:r>
            <a:endParaRPr lang="en-US">
              <a:ea typeface="+mn-lt"/>
              <a:cs typeface="+mn-lt"/>
            </a:endParaRPr>
          </a:p>
          <a:p>
            <a:pPr algn="ctr">
              <a:lnSpc>
                <a:spcPct val="100000"/>
              </a:lnSpc>
              <a:spcBef>
                <a:spcPts val="0"/>
              </a:spcBef>
              <a:spcAft>
                <a:spcPts val="1350"/>
              </a:spcAft>
            </a:pPr>
            <a:endParaRPr lang="en-US">
              <a:ea typeface="+mn-lt"/>
              <a:cs typeface="+mn-lt"/>
            </a:endParaRPr>
          </a:p>
          <a:p>
            <a:pPr algn="ctr">
              <a:lnSpc>
                <a:spcPct val="100000"/>
              </a:lnSpc>
              <a:spcBef>
                <a:spcPts val="0"/>
              </a:spcBef>
              <a:spcAft>
                <a:spcPts val="1350"/>
              </a:spcAft>
            </a:pPr>
            <a:r>
              <a:rPr lang="en-GB">
                <a:latin typeface="Verdana"/>
                <a:ea typeface="Verdana"/>
                <a:hlinkClick r:id="rId4"/>
              </a:rPr>
              <a:t>https://www.victimsinformationservice.org.uk</a:t>
            </a:r>
            <a:endParaRPr lang="en-US"/>
          </a:p>
        </p:txBody>
      </p:sp>
    </p:spTree>
    <p:extLst>
      <p:ext uri="{BB962C8B-B14F-4D97-AF65-F5344CB8AC3E}">
        <p14:creationId xmlns:p14="http://schemas.microsoft.com/office/powerpoint/2010/main" val="14768460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A7D97-DEF9-FA28-2606-D948A74696E1}"/>
              </a:ext>
            </a:extLst>
          </p:cNvPr>
          <p:cNvSpPr>
            <a:spLocks noGrp="1"/>
          </p:cNvSpPr>
          <p:nvPr>
            <p:ph type="title"/>
          </p:nvPr>
        </p:nvSpPr>
        <p:spPr/>
        <p:txBody>
          <a:bodyPr/>
          <a:lstStyle/>
          <a:p>
            <a:r>
              <a:rPr lang="en-GB"/>
              <a:t>Task – Next week </a:t>
            </a:r>
          </a:p>
        </p:txBody>
      </p:sp>
      <p:sp>
        <p:nvSpPr>
          <p:cNvPr id="3" name="Content Placeholder 2">
            <a:extLst>
              <a:ext uri="{FF2B5EF4-FFF2-40B4-BE49-F238E27FC236}">
                <a16:creationId xmlns:a16="http://schemas.microsoft.com/office/drawing/2014/main" id="{6B165EF2-81DC-6030-6E21-894CB7593C00}"/>
              </a:ext>
            </a:extLst>
          </p:cNvPr>
          <p:cNvSpPr>
            <a:spLocks noGrp="1"/>
          </p:cNvSpPr>
          <p:nvPr>
            <p:ph idx="1"/>
          </p:nvPr>
        </p:nvSpPr>
        <p:spPr/>
        <p:txBody>
          <a:bodyPr>
            <a:normAutofit/>
          </a:bodyPr>
          <a:lstStyle/>
          <a:p>
            <a:pPr fontAlgn="base"/>
            <a:r>
              <a:rPr lang="en-GB" sz="2400" b="0" i="0">
                <a:effectLst/>
                <a:latin typeface="National"/>
              </a:rPr>
              <a:t>Illegal Migration Bill – </a:t>
            </a:r>
          </a:p>
          <a:p>
            <a:pPr lvl="1" fontAlgn="base"/>
            <a:r>
              <a:rPr lang="en-GB" sz="2400" b="0" i="0">
                <a:effectLst/>
                <a:latin typeface="National"/>
              </a:rPr>
              <a:t>Make provision for the removal from those who enter the UK in breach of immigration control. Unaccompanied children/victims of slavery/Human trafficking. Provision of Re-admission to the UK</a:t>
            </a:r>
          </a:p>
          <a:p>
            <a:pPr algn="l" fontAlgn="base"/>
            <a:endParaRPr lang="en-GB" sz="2400" b="0" i="0">
              <a:solidFill>
                <a:srgbClr val="242424"/>
              </a:solidFill>
              <a:effectLst/>
              <a:latin typeface="inherit"/>
            </a:endParaRPr>
          </a:p>
          <a:p>
            <a:pPr algn="l" fontAlgn="base"/>
            <a:r>
              <a:rPr lang="en-GB" sz="2400">
                <a:solidFill>
                  <a:srgbClr val="242424"/>
                </a:solidFill>
                <a:latin typeface="inherit"/>
              </a:rPr>
              <a:t>What’s your opinion on illegal migration?</a:t>
            </a:r>
          </a:p>
          <a:p>
            <a:pPr algn="l" fontAlgn="base"/>
            <a:r>
              <a:rPr lang="en-GB" sz="2400">
                <a:solidFill>
                  <a:srgbClr val="242424"/>
                </a:solidFill>
                <a:latin typeface="inherit"/>
              </a:rPr>
              <a:t>Would this Bill/legislation be effective?</a:t>
            </a:r>
          </a:p>
          <a:p>
            <a:pPr algn="l" fontAlgn="base"/>
            <a:r>
              <a:rPr lang="en-GB" sz="2400" b="0" i="0">
                <a:solidFill>
                  <a:srgbClr val="242424"/>
                </a:solidFill>
                <a:effectLst/>
                <a:latin typeface="inherit"/>
              </a:rPr>
              <a:t>What else can government do?</a:t>
            </a:r>
          </a:p>
          <a:p>
            <a:endParaRPr lang="en-GB"/>
          </a:p>
        </p:txBody>
      </p:sp>
    </p:spTree>
    <p:extLst>
      <p:ext uri="{BB962C8B-B14F-4D97-AF65-F5344CB8AC3E}">
        <p14:creationId xmlns:p14="http://schemas.microsoft.com/office/powerpoint/2010/main" val="8448791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3B6F7758-DAB0-28A2-78DD-950CD4B30381}"/>
              </a:ext>
            </a:extLst>
          </p:cNvPr>
          <p:cNvPicPr>
            <a:picLocks noChangeAspect="1"/>
          </p:cNvPicPr>
          <p:nvPr/>
        </p:nvPicPr>
        <p:blipFill rotWithShape="1">
          <a:blip r:embed="rId2"/>
          <a:srcRect l="6202" r="24452"/>
          <a:stretch/>
        </p:blipFill>
        <p:spPr>
          <a:xfrm>
            <a:off x="20" y="1282"/>
            <a:ext cx="9143980" cy="6856718"/>
          </a:xfrm>
          <a:prstGeom prst="rect">
            <a:avLst/>
          </a:prstGeom>
        </p:spPr>
      </p:pic>
    </p:spTree>
    <p:extLst>
      <p:ext uri="{BB962C8B-B14F-4D97-AF65-F5344CB8AC3E}">
        <p14:creationId xmlns:p14="http://schemas.microsoft.com/office/powerpoint/2010/main" val="250411706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D7F70-EA6F-4B5D-AF54-BED2D9F327EC}"/>
              </a:ext>
            </a:extLst>
          </p:cNvPr>
          <p:cNvSpPr>
            <a:spLocks noGrp="1"/>
          </p:cNvSpPr>
          <p:nvPr>
            <p:ph type="title"/>
          </p:nvPr>
        </p:nvSpPr>
        <p:spPr>
          <a:xfrm>
            <a:off x="457200" y="395218"/>
            <a:ext cx="8229600" cy="312994"/>
          </a:xfrm>
        </p:spPr>
        <p:txBody>
          <a:bodyPr>
            <a:normAutofit fontScale="90000"/>
          </a:bodyPr>
          <a:lstStyle/>
          <a:p>
            <a:r>
              <a:rPr lang="en-GB" sz="2800"/>
              <a:t>Task</a:t>
            </a:r>
          </a:p>
        </p:txBody>
      </p:sp>
      <p:sp>
        <p:nvSpPr>
          <p:cNvPr id="3" name="Content Placeholder 2">
            <a:extLst>
              <a:ext uri="{FF2B5EF4-FFF2-40B4-BE49-F238E27FC236}">
                <a16:creationId xmlns:a16="http://schemas.microsoft.com/office/drawing/2014/main" id="{24C38A64-F1D3-45AD-BEB2-154749DFEF34}"/>
              </a:ext>
            </a:extLst>
          </p:cNvPr>
          <p:cNvSpPr>
            <a:spLocks noGrp="1"/>
          </p:cNvSpPr>
          <p:nvPr>
            <p:ph idx="1"/>
          </p:nvPr>
        </p:nvSpPr>
        <p:spPr>
          <a:xfrm>
            <a:off x="457200" y="708212"/>
            <a:ext cx="8229600" cy="4432011"/>
          </a:xfrm>
        </p:spPr>
        <p:txBody>
          <a:bodyPr>
            <a:normAutofit/>
          </a:bodyPr>
          <a:lstStyle/>
          <a:p>
            <a:r>
              <a:rPr lang="en-GB"/>
              <a:t>Preventing Children’s Involvement in Crime and Anti-Social Behaviour:</a:t>
            </a:r>
          </a:p>
          <a:p>
            <a:pPr lvl="1"/>
            <a:r>
              <a:rPr lang="en-GB">
                <a:hlinkClick r:id="rId2"/>
              </a:rPr>
              <a:t>https://dera.ioe.ac.uk/5557/1/RR623.pdf</a:t>
            </a:r>
            <a:endParaRPr lang="en-GB"/>
          </a:p>
          <a:p>
            <a:pPr marL="457200" lvl="1" indent="0">
              <a:buNone/>
            </a:pPr>
            <a:endParaRPr lang="en-GB"/>
          </a:p>
          <a:p>
            <a:r>
              <a:rPr lang="en-GB"/>
              <a:t>Scotland</a:t>
            </a:r>
          </a:p>
          <a:p>
            <a:pPr lvl="1"/>
            <a:r>
              <a:rPr lang="en-GB">
                <a:hlinkClick r:id="rId3">
                  <a:extLst>
                    <a:ext uri="{A12FA001-AC4F-418D-AE19-62706E023703}">
                      <ahyp:hlinkClr xmlns:ahyp="http://schemas.microsoft.com/office/drawing/2018/hyperlinkcolor" val="tx"/>
                    </a:ext>
                  </a:extLst>
                </a:hlinkClick>
              </a:rPr>
              <a:t>https://www.gov.scot/publications/preventing-offending-getting-right-children-young-people/pages/4/</a:t>
            </a:r>
            <a:endParaRPr lang="en-GB"/>
          </a:p>
          <a:p>
            <a:pPr marL="457200" lvl="1" indent="0">
              <a:buNone/>
            </a:pPr>
            <a:endParaRPr lang="en-GB"/>
          </a:p>
          <a:p>
            <a:r>
              <a:rPr lang="en-GB"/>
              <a:t>Wales</a:t>
            </a:r>
          </a:p>
          <a:p>
            <a:pPr lvl="1"/>
            <a:r>
              <a:rPr lang="en-GB">
                <a:hlinkClick r:id="rId4"/>
              </a:rPr>
              <a:t>https://assets.publishing.service.gov.uk/government/uploads/system/uploads/attachment_data/file/374572/Youth_Justice_Strategy_English.PDF</a:t>
            </a:r>
            <a:endParaRPr lang="en-GB"/>
          </a:p>
          <a:p>
            <a:pPr lvl="1"/>
            <a:endParaRPr lang="en-GB"/>
          </a:p>
          <a:p>
            <a:pPr marL="457200" lvl="1" indent="0">
              <a:buNone/>
            </a:pPr>
            <a:endParaRPr lang="en-GB"/>
          </a:p>
        </p:txBody>
      </p:sp>
    </p:spTree>
    <p:extLst>
      <p:ext uri="{BB962C8B-B14F-4D97-AF65-F5344CB8AC3E}">
        <p14:creationId xmlns:p14="http://schemas.microsoft.com/office/powerpoint/2010/main" val="313375035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Sources</a:t>
            </a:r>
          </a:p>
        </p:txBody>
      </p:sp>
      <p:sp>
        <p:nvSpPr>
          <p:cNvPr id="3" name="Content Placeholder 2"/>
          <p:cNvSpPr>
            <a:spLocks noGrp="1"/>
          </p:cNvSpPr>
          <p:nvPr>
            <p:ph idx="1"/>
          </p:nvPr>
        </p:nvSpPr>
        <p:spPr/>
        <p:txBody>
          <a:bodyPr>
            <a:normAutofit/>
          </a:bodyPr>
          <a:lstStyle/>
          <a:p>
            <a:r>
              <a:rPr lang="en-GB" sz="1600">
                <a:hlinkClick r:id="rId2"/>
              </a:rPr>
              <a:t>https://assets.publishing.service.gov.uk/government/uploads/system/uploads/attachment_data/file/6151/2183663.pdf</a:t>
            </a:r>
            <a:endParaRPr lang="en-GB" sz="1600"/>
          </a:p>
          <a:p>
            <a:r>
              <a:rPr lang="en-GB" sz="1600">
                <a:hlinkClick r:id="rId3"/>
              </a:rPr>
              <a:t>https://www.law.ox.ac.uk/sites/files/oxlaw/crime_and_the_family_mt16.pdf</a:t>
            </a:r>
            <a:endParaRPr lang="en-GB" sz="1600"/>
          </a:p>
          <a:p>
            <a:r>
              <a:rPr lang="en-GB" sz="1600">
                <a:hlinkClick r:id="rId4"/>
              </a:rPr>
              <a:t>https://www.theguardian.com/society/2016/oct/17/governments-448m-troubled-families-scheme-has-had-little-impact-thinktank</a:t>
            </a:r>
            <a:endParaRPr lang="en-GB" sz="1600"/>
          </a:p>
          <a:p>
            <a:r>
              <a:rPr lang="en-GB" sz="1600">
                <a:hlinkClick r:id="rId5"/>
              </a:rPr>
              <a:t>https://www.familylives.org.uk/advice/teenagers/behaviour/what-is-a-parenting-order/</a:t>
            </a:r>
            <a:endParaRPr lang="en-GB" sz="1600"/>
          </a:p>
          <a:p>
            <a:r>
              <a:rPr lang="en-GB" sz="1600">
                <a:hlinkClick r:id="rId6"/>
              </a:rPr>
              <a:t>https://www.bbc.co.uk/news/education-44725966</a:t>
            </a:r>
            <a:endParaRPr lang="en-GB" sz="1600"/>
          </a:p>
          <a:p>
            <a:r>
              <a:rPr lang="en-GB" sz="1600">
                <a:hlinkClick r:id="rId7"/>
              </a:rPr>
              <a:t>https://www.gov.uk/government/news/funding-boost-to-help-pupils-affected-by-domestic-abuse</a:t>
            </a:r>
            <a:endParaRPr lang="en-GB" sz="1600"/>
          </a:p>
          <a:p>
            <a:r>
              <a:rPr lang="en-GB" sz="1600">
                <a:hlinkClick r:id="rId8"/>
              </a:rPr>
              <a:t>https://www.crimeandjustice.org.uk/publications/cjm/article/child-criminalisation-and-mistake-early-intervention</a:t>
            </a:r>
            <a:endParaRPr lang="en-GB" sz="1600"/>
          </a:p>
          <a:p>
            <a:endParaRPr lang="en-GB" sz="1600"/>
          </a:p>
        </p:txBody>
      </p:sp>
    </p:spTree>
    <p:extLst>
      <p:ext uri="{BB962C8B-B14F-4D97-AF65-F5344CB8AC3E}">
        <p14:creationId xmlns:p14="http://schemas.microsoft.com/office/powerpoint/2010/main" val="299864406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1F03A-5243-4DAA-85FD-04C34E7D5E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830BB6-F0C4-AB2F-1145-C959B54937F9}"/>
              </a:ext>
            </a:extLst>
          </p:cNvPr>
          <p:cNvSpPr>
            <a:spLocks noGrp="1"/>
          </p:cNvSpPr>
          <p:nvPr>
            <p:ph idx="1"/>
          </p:nvPr>
        </p:nvSpPr>
        <p:spPr/>
        <p:txBody>
          <a:bodyPr vert="horz" lIns="91440" tIns="45720" rIns="91440" bIns="45720" rtlCol="0" anchor="t">
            <a:normAutofit/>
          </a:bodyPr>
          <a:lstStyle/>
          <a:p>
            <a:r>
              <a:rPr lang="en-GB">
                <a:ea typeface="+mn-lt"/>
                <a:cs typeface="+mn-lt"/>
                <a:hlinkClick r:id="rId2"/>
              </a:rPr>
              <a:t>https://www.nidirect.gov.uk/articles/preventing-involvement-crime</a:t>
            </a:r>
            <a:endParaRPr lang="en-GB">
              <a:ea typeface="+mn-lt"/>
              <a:cs typeface="+mn-lt"/>
            </a:endParaRPr>
          </a:p>
          <a:p>
            <a:r>
              <a:rPr lang="en-GB">
                <a:ea typeface="+mn-lt"/>
                <a:cs typeface="+mn-lt"/>
                <a:hlinkClick r:id="rId3"/>
              </a:rPr>
              <a:t>https://assets.publishing.service.gov.uk/government/uploads/system/uploads/attachment_data/file/251064/6288.pdf</a:t>
            </a:r>
            <a:endParaRPr lang="en-GB">
              <a:ea typeface="+mn-lt"/>
              <a:cs typeface="+mn-lt"/>
            </a:endParaRPr>
          </a:p>
          <a:p>
            <a:endParaRPr lang="en-GB">
              <a:cs typeface="Calibri"/>
            </a:endParaRPr>
          </a:p>
          <a:p>
            <a:r>
              <a:rPr lang="en-GB">
                <a:ea typeface="+mn-lt"/>
                <a:cs typeface="+mn-lt"/>
                <a:hlinkClick r:id="rId4"/>
              </a:rPr>
              <a:t>https://gov.wales/sites/default/files/publications/2019-05/youth-justice-blueprint_0.pdf</a:t>
            </a:r>
            <a:endParaRPr lang="en-GB">
              <a:ea typeface="+mn-lt"/>
              <a:cs typeface="+mn-lt"/>
            </a:endParaRPr>
          </a:p>
          <a:p>
            <a:r>
              <a:rPr lang="en-GB">
                <a:ea typeface="+mn-lt"/>
                <a:cs typeface="+mn-lt"/>
                <a:hlinkClick r:id="rId5"/>
              </a:rPr>
              <a:t>https://journals.sagepub.com/doi/abs/10.1177/0306396812446564</a:t>
            </a:r>
            <a:endParaRPr lang="en-GB">
              <a:ea typeface="+mn-lt"/>
              <a:cs typeface="+mn-lt"/>
            </a:endParaRPr>
          </a:p>
          <a:p>
            <a:r>
              <a:rPr lang="en-GB">
                <a:ea typeface="+mn-lt"/>
                <a:cs typeface="+mn-lt"/>
                <a:hlinkClick r:id="rId6"/>
              </a:rPr>
              <a:t>https://www.crimeandjustice.org.uk/sites/crimeandjustice.org.uk/files/09627250608553388.pdf</a:t>
            </a:r>
            <a:endParaRPr lang="en-GB">
              <a:ea typeface="+mn-lt"/>
              <a:cs typeface="+mn-lt"/>
            </a:endParaRPr>
          </a:p>
          <a:p>
            <a:r>
              <a:rPr lang="en-GB">
                <a:ea typeface="+mn-lt"/>
                <a:cs typeface="+mn-lt"/>
              </a:rPr>
              <a:t>https://www.gov.uk/government/news/next-phase-of-165-million-programme-for-vulnerable-families-launched</a:t>
            </a:r>
            <a:endParaRPr lang="en-GB">
              <a:cs typeface="Calibri"/>
            </a:endParaRPr>
          </a:p>
        </p:txBody>
      </p:sp>
    </p:spTree>
    <p:extLst>
      <p:ext uri="{BB962C8B-B14F-4D97-AF65-F5344CB8AC3E}">
        <p14:creationId xmlns:p14="http://schemas.microsoft.com/office/powerpoint/2010/main" val="257476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7382</Words>
  <Application>Microsoft Office PowerPoint</Application>
  <PresentationFormat>On-screen Show (4:3)</PresentationFormat>
  <Paragraphs>618</Paragraphs>
  <Slides>73</Slides>
  <Notes>39</Notes>
  <HiddenSlides>0</HiddenSlides>
  <MMClips>0</MMClips>
  <ScaleCrop>false</ScaleCrop>
  <HeadingPairs>
    <vt:vector size="4" baseType="variant">
      <vt:variant>
        <vt:lpstr>Theme</vt:lpstr>
      </vt:variant>
      <vt:variant>
        <vt:i4>4</vt:i4>
      </vt:variant>
      <vt:variant>
        <vt:lpstr>Slide Titles</vt:lpstr>
      </vt:variant>
      <vt:variant>
        <vt:i4>73</vt:i4>
      </vt:variant>
    </vt:vector>
  </HeadingPairs>
  <TitlesOfParts>
    <vt:vector size="77" baseType="lpstr">
      <vt:lpstr>Office Theme</vt:lpstr>
      <vt:lpstr>Office Theme</vt:lpstr>
      <vt:lpstr>Office Theme</vt:lpstr>
      <vt:lpstr>Office Theme</vt:lpstr>
      <vt:lpstr>Week 7</vt:lpstr>
      <vt:lpstr>Early Intervention</vt:lpstr>
      <vt:lpstr>Week 7 -  Aim of lesson </vt:lpstr>
      <vt:lpstr>Age of Criminal Responsibility</vt:lpstr>
      <vt:lpstr>Scotland</vt:lpstr>
      <vt:lpstr>Age of Criminal Responsibility </vt:lpstr>
      <vt:lpstr>Criminal Responsibility Across the World</vt:lpstr>
      <vt:lpstr>Workhouses 1834 Poor Law Act</vt:lpstr>
      <vt:lpstr>On set offending age</vt:lpstr>
      <vt:lpstr>The Children and Young Persons Acts of 1963 and 1969</vt:lpstr>
      <vt:lpstr> 1991 Criminal Justice Act </vt:lpstr>
      <vt:lpstr>Mid 1990's</vt:lpstr>
      <vt:lpstr> Jack Straw &amp; Alun Michael - two of the principal architects of youth justice reform - argued that: </vt:lpstr>
      <vt:lpstr>‘No More Excuses’ - 1997</vt:lpstr>
      <vt:lpstr>Youth Justice </vt:lpstr>
      <vt:lpstr>Dealing with Young Offenders</vt:lpstr>
      <vt:lpstr>PowerPoint Presentation</vt:lpstr>
      <vt:lpstr>PowerPoint Presentation</vt:lpstr>
      <vt:lpstr> Why children commit crime? </vt:lpstr>
      <vt:lpstr>Role of Parents </vt:lpstr>
      <vt:lpstr>Roles of School</vt:lpstr>
      <vt:lpstr>Community</vt:lpstr>
      <vt:lpstr>Venables &amp; Thompson</vt:lpstr>
      <vt:lpstr>Thompson and Venables</vt:lpstr>
      <vt:lpstr>Media Image  </vt:lpstr>
      <vt:lpstr>Mothers also guilty </vt:lpstr>
      <vt:lpstr>Thompson and Venables</vt:lpstr>
      <vt:lpstr>The Trondheim case</vt:lpstr>
      <vt:lpstr>The Trondheim case </vt:lpstr>
      <vt:lpstr>Trondheim Adults</vt:lpstr>
      <vt:lpstr>Youth Crime 2010</vt:lpstr>
      <vt:lpstr> History Troubled Families Initiative   </vt:lpstr>
      <vt:lpstr>Troubled Families Initiative </vt:lpstr>
      <vt:lpstr>PowerPoint Presentation</vt:lpstr>
      <vt:lpstr>PowerPoint Presentation</vt:lpstr>
      <vt:lpstr>Criticism of Troubled Families</vt:lpstr>
      <vt:lpstr>Statistics</vt:lpstr>
      <vt:lpstr>Troubled Families Kid’s as Victims</vt:lpstr>
      <vt:lpstr>The CAPRICORN framework</vt:lpstr>
      <vt:lpstr>PowerPoint Presentation</vt:lpstr>
      <vt:lpstr>Reoccurring Themes on What Works</vt:lpstr>
      <vt:lpstr>PowerPoint Presentation</vt:lpstr>
      <vt:lpstr>PowerPoint Presentation</vt:lpstr>
      <vt:lpstr> Getting Support </vt:lpstr>
      <vt:lpstr>Wales</vt:lpstr>
      <vt:lpstr>Operation Encompass Gwent Police</vt:lpstr>
      <vt:lpstr> Edinburgh Study of Youth Transitions and Crime </vt:lpstr>
      <vt:lpstr> Young Persons view </vt:lpstr>
      <vt:lpstr>Gangs</vt:lpstr>
      <vt:lpstr>Government  paper</vt:lpstr>
      <vt:lpstr>Young People &amp; Gangs </vt:lpstr>
      <vt:lpstr>PowerPoint Presentation</vt:lpstr>
      <vt:lpstr>Did You Know…</vt:lpstr>
      <vt:lpstr> 2019 so far in London… </vt:lpstr>
      <vt:lpstr>Gang’s &amp; Females</vt:lpstr>
      <vt:lpstr>PowerPoint Presentation</vt:lpstr>
      <vt:lpstr>ISIS Poster Girls </vt:lpstr>
      <vt:lpstr>ISIS Poster Girls </vt:lpstr>
      <vt:lpstr>Pull Factors</vt:lpstr>
      <vt:lpstr>Repeat Victimisation (RV)</vt:lpstr>
      <vt:lpstr> Repeat Victimisation (RV) </vt:lpstr>
      <vt:lpstr>Overview</vt:lpstr>
      <vt:lpstr>The Pattern</vt:lpstr>
      <vt:lpstr> Poly- victimisation </vt:lpstr>
      <vt:lpstr>PowerPoint Presentation</vt:lpstr>
      <vt:lpstr> Secondary victimisation </vt:lpstr>
      <vt:lpstr>PowerPoint Presentation</vt:lpstr>
      <vt:lpstr>Further Information </vt:lpstr>
      <vt:lpstr>Task – Next week </vt:lpstr>
      <vt:lpstr>PowerPoint Presentation</vt:lpstr>
      <vt:lpstr>Task</vt:lpstr>
      <vt:lpstr>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davies thomas</dc:creator>
  <cp:lastModifiedBy>Jane Davies</cp:lastModifiedBy>
  <cp:revision>4</cp:revision>
  <dcterms:created xsi:type="dcterms:W3CDTF">2019-11-25T06:57:39Z</dcterms:created>
  <dcterms:modified xsi:type="dcterms:W3CDTF">2024-03-08T16:15:58Z</dcterms:modified>
</cp:coreProperties>
</file>