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F3A56-3DD8-FEE3-DF4F-C297548E6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D0912-5EF3-6DB0-B2BF-597F95F7FB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6967A-4935-349A-1637-485E20CE7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675D1-F267-A6CD-8E35-47621FA60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1581C-1A1C-E13D-F681-F29B8029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80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9A94-D4B1-E36E-4E4A-8F77F9D87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C4A4F-8E97-3465-B20E-A39051670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75FEA-6B0D-B111-4C3C-7FF2E9329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B9280-C68B-BCAE-F0A9-997CACC63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608B3-475A-B5E8-D7A9-C14FBCC40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1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731C-62ED-772C-0C85-0293C8FEB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F7BF4-1D3A-8353-F247-FACA8BE49D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43ED2-6504-C82C-2AB1-BBDF4DA8E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F27B3-F95B-9374-6D3A-00CA272C5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64D77-5F59-1093-9356-7A1E1B74D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3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EABF-BE0E-0758-7030-074054C68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35FD6-27EE-0404-2CF6-BB6D7E2AFD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1741E-DE2D-6ADD-4170-658476746C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EE55C-80E4-2607-3A3D-55044FEE8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42C41-9DC9-2BCE-76FF-F99F9F307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51ACA-3581-9439-7C45-C797B59DB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11AF-E35F-1953-43B4-BE310F1C2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72287-A84E-BDE3-A07E-24042187E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6E6C-8533-6FED-E5B6-1BFFB8255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AAEADD-AB94-1A1E-4B7F-2A722F788F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A067B1-0729-5EA4-B519-C594DBFFB2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383D83-6910-67DD-15B7-BFDAF42EC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160D95-E977-1D78-32A4-1A6CFC532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AC7BDC-8E19-8B97-DD01-97996D352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207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990EE-2C64-7525-DC37-3CE6BAB0C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C25CF4-FBAF-79FF-2E43-49E3D1530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2F75B0-059F-8819-CB1D-C912B2ADA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4766B-2670-E324-2E32-8E0591E61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7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558C99-DF1A-3186-8A11-246419092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FCA3A0-D7FC-FE69-0FCB-52869FE4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4064AF-2D35-99A9-A1AE-13E8A92B0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59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94FA9-5D36-7170-8FCA-A631D1A40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2D107-3C3F-E69C-61E6-6BB6AD7D1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2FB42-67DE-ADF9-6890-B97B34B8F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E8F72-C0F4-B720-8949-46E32F057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6C33F-85B7-D1CA-3A2F-A596EFE9F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A0777-11A8-FBCB-A49D-F689DAC38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951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84925-14B5-56CC-9395-838588BA9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60D565-44EC-6D83-50BC-2191DA0832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F09E7-5E3F-C9DD-67D8-A77DB6ADDD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C135D-DE9D-7436-97A4-8C76493C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4D853-F23D-6DE2-DF3D-A145A39D1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DFE30B-0159-4758-42B2-852C49508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79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29DB7-951D-BA75-DB7D-108402D1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49746A-B7C5-EE7C-35EF-D5068BA08A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0B7B6-122D-DFAD-1FD7-DA22A48AC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7AB7B-1073-3879-D047-18652F09C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DE431-6CD0-A22A-6798-841A12AE4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36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781BF1-4E9D-850B-4102-EE2A6ACA37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45CF3A-EB96-B4A3-A66C-357D6193D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430D6-7206-CFE4-CAB0-58BDE60A8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3A055-13A6-25F4-BF67-5A15559B2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057F2-4FF6-1728-7102-68A08AD90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415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CB39DB-8005-04EE-D5B8-AB542C614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F3D7A9-9F14-C727-552F-451BB15C7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A6260-C7A2-5716-A033-9DA47EC20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686772-BA30-4A71-A724-D5940EDE52A3}" type="datetimeFigureOut">
              <a:rPr lang="en-GB" smtClean="0"/>
              <a:t>12/03/2026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96719-6308-92D9-CEBC-E6906D2012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35D11-B0A0-F09F-4CA6-4B86186AEA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34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library.parliament.uk/research-briefings/cbp-8592/" TargetMode="External"/><Relationship Id="rId2" Type="http://schemas.openxmlformats.org/officeDocument/2006/relationships/hyperlink" Target="https://www.investopedia.com/terms/m/marketsegmentation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299DE-1504-A8F3-5DFF-7A42BACBB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sz="2400" dirty="0"/>
              <a:t>Element 5: Business Plan Presentation</a:t>
            </a:r>
            <a:br>
              <a:rPr lang="en-GB" sz="2400" dirty="0"/>
            </a:br>
            <a:r>
              <a:rPr lang="en-GB" sz="2400" dirty="0"/>
              <a:t>Presented by – Muhammad Awais</a:t>
            </a:r>
            <a:br>
              <a:rPr lang="en-GB" sz="2400" dirty="0"/>
            </a:br>
            <a:r>
              <a:rPr lang="en-GB" sz="2400" b="1" dirty="0"/>
              <a:t>Module:</a:t>
            </a:r>
            <a:r>
              <a:rPr lang="en-GB" sz="2400" dirty="0"/>
              <a:t> Entrepreneurship</a:t>
            </a:r>
            <a:br>
              <a:rPr lang="en-GB" sz="2400" dirty="0"/>
            </a:br>
            <a:r>
              <a:rPr lang="en-GB" sz="2400" b="1" dirty="0"/>
              <a:t>Programme:</a:t>
            </a:r>
            <a:r>
              <a:rPr lang="en-GB" sz="2400" dirty="0"/>
              <a:t> BA (Hons) Business Management</a:t>
            </a:r>
            <a:br>
              <a:rPr lang="en-GB" sz="2400" dirty="0"/>
            </a:br>
            <a:r>
              <a:rPr lang="en-GB" sz="2400" b="1" dirty="0"/>
              <a:t>Module Code:</a:t>
            </a:r>
            <a:r>
              <a:rPr lang="en-GB" sz="2400" dirty="0"/>
              <a:t> LCBB5013</a:t>
            </a:r>
            <a:br>
              <a:rPr lang="en-GB" sz="2400" dirty="0"/>
            </a:br>
            <a:r>
              <a:rPr lang="en-GB" sz="2400" b="1" dirty="0"/>
              <a:t>Student ID:</a:t>
            </a:r>
            <a:r>
              <a:rPr lang="en-GB" sz="2400" dirty="0"/>
              <a:t> 2416336</a:t>
            </a:r>
            <a:br>
              <a:rPr lang="en-GB" sz="2400" dirty="0"/>
            </a:br>
            <a:endParaRPr lang="en-GB" sz="240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6CFE6C-5295-345E-3A85-9790F08743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9" r="16211" b="-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53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FCFA6-32AF-BFBF-5ADF-EC1D46F63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GB" sz="4000" b="1"/>
              <a:t>Business Concept &amp; Market Opportunity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03F79-EB48-AEB3-366B-273204D11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anchor="ctr">
            <a:normAutofit/>
          </a:bodyPr>
          <a:lstStyle/>
          <a:p>
            <a:r>
              <a:rPr lang="en-GB" sz="1700"/>
              <a:t>"Gentleman’s Edge" is a premium men-only grooming lounge located in Birmingham city centre targeting men aged 18–40.</a:t>
            </a:r>
          </a:p>
          <a:p>
            <a:r>
              <a:rPr lang="en-GB" sz="1700"/>
              <a:t>The business addresses a market gap between low-cost walk-in barbers and expensive high-end salons.</a:t>
            </a:r>
          </a:p>
          <a:p>
            <a:r>
              <a:rPr lang="en-GB" sz="1700"/>
              <a:t>Services combine professional barbering quality, a modern lounge atmosphere, and an appointment-based booking system.</a:t>
            </a:r>
          </a:p>
          <a:p>
            <a:r>
              <a:rPr lang="en-GB" sz="1700"/>
              <a:t>Pricing between £25 and £35 positions the business as affordable premium within the competitive city centre market.</a:t>
            </a:r>
          </a:p>
          <a:p>
            <a:r>
              <a:rPr lang="en-GB" sz="1700"/>
              <a:t>The concept reflects opportunity recognition and value creation within the men’s grooming industry.</a:t>
            </a:r>
          </a:p>
          <a:p>
            <a:endParaRPr lang="en-GB" sz="1700"/>
          </a:p>
        </p:txBody>
      </p:sp>
      <p:pic>
        <p:nvPicPr>
          <p:cNvPr id="16" name="Picture 15" descr="Diner restaurant">
            <a:extLst>
              <a:ext uri="{FF2B5EF4-FFF2-40B4-BE49-F238E27FC236}">
                <a16:creationId xmlns:a16="http://schemas.microsoft.com/office/drawing/2014/main" id="{1BB63AF4-AB89-0141-3C21-646D87312C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1" r="21952" b="-1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371221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A4A0CE-8D91-9B73-EA64-9C8E205EF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AE04E-7BB1-A687-6DF3-BB468B0AD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Market Segmentation &amp; Target Customers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39D0C-F81B-1F00-1DB7-55FDB2278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/>
              <a:t>The primary target market is men aged 18–40 who live, work, or study in Birmingham city centre.</a:t>
            </a:r>
          </a:p>
          <a:p>
            <a:r>
              <a:rPr lang="en-GB" sz="2000"/>
              <a:t>The business focuses on students and young professionals who value appearance, confidence, and convenience.</a:t>
            </a:r>
          </a:p>
          <a:p>
            <a:r>
              <a:rPr lang="en-GB" sz="2000"/>
              <a:t>Psychographic segmentation targets men who see grooming as part of personal branding and lifestyle identity.</a:t>
            </a:r>
          </a:p>
          <a:p>
            <a:r>
              <a:rPr lang="en-GB" sz="2000"/>
              <a:t>Behavioural segmentation focuses on customers who prefer appointment-based services and regular grooming routines.</a:t>
            </a:r>
          </a:p>
          <a:p>
            <a:r>
              <a:rPr lang="en-GB" sz="2000"/>
              <a:t>Clear market segmentation allows the business to concentrate resources on customers who provide long-term value (Hoenig, 2025).</a:t>
            </a:r>
          </a:p>
        </p:txBody>
      </p:sp>
    </p:spTree>
    <p:extLst>
      <p:ext uri="{BB962C8B-B14F-4D97-AF65-F5344CB8AC3E}">
        <p14:creationId xmlns:p14="http://schemas.microsoft.com/office/powerpoint/2010/main" val="3039255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BB2EAA-7121-6152-F0FF-8E91CBA71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Abstract blurred background of department store">
            <a:extLst>
              <a:ext uri="{FF2B5EF4-FFF2-40B4-BE49-F238E27FC236}">
                <a16:creationId xmlns:a16="http://schemas.microsoft.com/office/drawing/2014/main" id="{8453E9BD-739E-4624-2450-AA1782E659B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11" r="26323" b="-1"/>
          <a:stretch>
            <a:fillRect/>
          </a:stretch>
        </p:blipFill>
        <p:spPr>
          <a:xfrm>
            <a:off x="6103027" y="10"/>
            <a:ext cx="6088971" cy="6857990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9B296B9-C5A5-4E4F-9B60-C907B5F146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0300FD3-5AF1-6305-15FA-9078072672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03025" cy="2285995"/>
          </a:xfrm>
          <a:prstGeom prst="rect">
            <a:avLst/>
          </a:prstGeom>
          <a:ln>
            <a:noFill/>
          </a:ln>
          <a:effectLst>
            <a:outerShdw blurRad="254000" dist="127000" dir="5460000" sx="92000" sy="92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F9D86-DA23-8EF9-C549-08B9082D9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1" y="328512"/>
            <a:ext cx="4778387" cy="1628970"/>
          </a:xfrm>
        </p:spPr>
        <p:txBody>
          <a:bodyPr anchor="ctr">
            <a:normAutofit/>
          </a:bodyPr>
          <a:lstStyle/>
          <a:p>
            <a:r>
              <a:rPr lang="en-GB" sz="3700" b="1"/>
              <a:t>Competitive Landscape – Gentleman’s Edge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9B3A-7819-0A4E-0DDC-A29B6A71F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1" y="2884929"/>
            <a:ext cx="4659756" cy="3374137"/>
          </a:xfrm>
        </p:spPr>
        <p:txBody>
          <a:bodyPr anchor="ctr">
            <a:normAutofit/>
          </a:bodyPr>
          <a:lstStyle/>
          <a:p>
            <a:r>
              <a:rPr lang="en-GB" sz="1300"/>
              <a:t>The men’s grooming market in Birmingham includes a mixture of traditional barbershops and modern premium grooming studios (Riley, 2020).</a:t>
            </a:r>
          </a:p>
          <a:p>
            <a:r>
              <a:rPr lang="en-GB" sz="1300"/>
              <a:t>Established salons such as Bullring Barbers and Barberology Birmingham attract customers through experienced barbers and strong local reputation.</a:t>
            </a:r>
          </a:p>
          <a:p>
            <a:r>
              <a:rPr lang="en-GB" sz="1300"/>
              <a:t>Budget barbershops compete primarily on lower prices and quick walk-in services, appealing to price-sensitive customers.</a:t>
            </a:r>
          </a:p>
          <a:p>
            <a:r>
              <a:rPr lang="en-GB" sz="1300"/>
              <a:t>High-end grooming studios compete through premium service quality, personalised styling advice, and modern salon environments.</a:t>
            </a:r>
          </a:p>
          <a:p>
            <a:r>
              <a:rPr lang="en-GB" sz="1300"/>
              <a:t>To remain competitive, Gentleman’s Edge focuses on professional service experience, consistent quality, and convenient online booking.</a:t>
            </a:r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241961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1F64A7C-7EAD-2CF8-4B5B-330DF6BA4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3DF6C-EDF1-DAAB-080C-DC43974C8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dirty="0"/>
              <a:t>Competitive Landscape – Gentleman’s Edge</a:t>
            </a:r>
            <a:endParaRPr lang="en-GB" sz="4000" b="1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71CA3-03EA-7D7E-7C02-32BBF8E0DA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1400" b="1" dirty="0"/>
              <a:t>Economic Factors</a:t>
            </a:r>
            <a:br>
              <a:rPr lang="en-GB" sz="1400" dirty="0"/>
            </a:br>
            <a:r>
              <a:rPr lang="en-GB" sz="1400" dirty="0"/>
              <a:t>Changes in disposable income and rising living costs may influence how often customers use premium grooming services.</a:t>
            </a:r>
          </a:p>
          <a:p>
            <a:r>
              <a:rPr lang="en-GB" sz="1400" b="1" dirty="0"/>
              <a:t>Social Factors</a:t>
            </a:r>
            <a:br>
              <a:rPr lang="en-GB" sz="1400" dirty="0"/>
            </a:br>
            <a:r>
              <a:rPr lang="en-GB" sz="1400" dirty="0"/>
              <a:t>Modern grooming culture and social media trends have increased awareness of personal appearance among men.</a:t>
            </a:r>
          </a:p>
          <a:p>
            <a:r>
              <a:rPr lang="en-GB" sz="1400" b="1" dirty="0"/>
              <a:t>Technological Factors</a:t>
            </a:r>
            <a:br>
              <a:rPr lang="en-GB" sz="1400" dirty="0"/>
            </a:br>
            <a:r>
              <a:rPr lang="en-GB" sz="1400" dirty="0"/>
              <a:t>Digital booking platforms and mobile payments are increasingly expected by customers.</a:t>
            </a:r>
          </a:p>
          <a:p>
            <a:r>
              <a:rPr lang="en-GB" sz="1400" b="1" dirty="0"/>
              <a:t>Environmental Factors</a:t>
            </a:r>
            <a:br>
              <a:rPr lang="en-GB" sz="1400" dirty="0"/>
            </a:br>
            <a:r>
              <a:rPr lang="en-GB" sz="1400" dirty="0"/>
              <a:t>Many consumers prefer salons that use sustainable or environmentally friendly grooming products.</a:t>
            </a:r>
          </a:p>
          <a:p>
            <a:r>
              <a:rPr lang="en-GB" sz="1400" b="1"/>
              <a:t>Legal Factors</a:t>
            </a:r>
            <a:br>
              <a:rPr lang="en-GB" sz="1400"/>
            </a:br>
            <a:r>
              <a:rPr lang="en-GB" sz="1400"/>
              <a:t>UK health and safety standards and consumer protection regulations influence how barbershops operate and provide services.</a:t>
            </a:r>
          </a:p>
          <a:p>
            <a:r>
              <a:rPr lang="en-GB" sz="1400" b="1" dirty="0"/>
              <a:t>Political Factors</a:t>
            </a:r>
          </a:p>
          <a:p>
            <a:r>
              <a:rPr lang="en-GB" sz="1400" dirty="0"/>
              <a:t>UK government policies on business licensing, taxation, and employment regulations influence how barbershops operate.</a:t>
            </a:r>
            <a:br>
              <a:rPr lang="en-GB" sz="1400" dirty="0"/>
            </a:br>
            <a:r>
              <a:rPr lang="en-GB" sz="1400" dirty="0"/>
              <a:t>Local council regulations in Birmingham may affect health and safety standards, hygiene requirements, and operating permits for grooming businesses(Conway, 2025).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9049351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EF71DD-C6CC-5B4B-B574-A3D825069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F9C5D-DB2F-3479-16F8-4F65B61C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Marketing Strategy (4Ps)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F0C27-CC48-5795-3122-7C10DB16F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/>
              <a:t>The product strategy focuses on delivering high-quality men’s grooming services supported by a professional lounge-style environment.</a:t>
            </a:r>
          </a:p>
          <a:p>
            <a:r>
              <a:rPr lang="en-GB" sz="2000"/>
              <a:t>The pricing strategy adopts an affordable premium approach, with haircuts priced between £25 and £35 to reflect value and location.</a:t>
            </a:r>
          </a:p>
          <a:p>
            <a:r>
              <a:rPr lang="en-GB" sz="2000"/>
              <a:t>The place strategy benefits from a central Birmingham location combined with an appointment-based online booking system.</a:t>
            </a:r>
          </a:p>
          <a:p>
            <a:r>
              <a:rPr lang="en-GB" sz="2000"/>
              <a:t>The promotion strategy relies on social media marketing, visual content, and customer reviews to build brand credibility.</a:t>
            </a:r>
          </a:p>
        </p:txBody>
      </p:sp>
    </p:spTree>
    <p:extLst>
      <p:ext uri="{BB962C8B-B14F-4D97-AF65-F5344CB8AC3E}">
        <p14:creationId xmlns:p14="http://schemas.microsoft.com/office/powerpoint/2010/main" val="1743521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F8E7F4-7425-9A0B-95D9-9E6078BE6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3" name="Freeform: Shape 22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1DE96-DDB2-3684-B58E-6AAB266B0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Legal Structure &amp; Financial Overview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13847-326E-742B-8022-85E8EB9CC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/>
              <a:t>"Gentleman’s Edge" will operate as a Private Limited Company to provide limited liability and a professional structure.</a:t>
            </a:r>
          </a:p>
          <a:p>
            <a:r>
              <a:rPr lang="en-GB" sz="2000"/>
              <a:t>The business will begin with three to four professional barbers under the management of the Owner/Director.</a:t>
            </a:r>
          </a:p>
          <a:p>
            <a:r>
              <a:rPr lang="en-GB" sz="2000"/>
              <a:t>Estimated start-up costs range between £50,000 and £80,000 due to city centre rent, equipment, and refurbishment.</a:t>
            </a:r>
          </a:p>
          <a:p>
            <a:r>
              <a:rPr lang="en-GB" sz="2000"/>
              <a:t>Funding will be sourced through a combination of personal investment and a small business loan.</a:t>
            </a:r>
          </a:p>
          <a:p>
            <a:r>
              <a:rPr lang="en-GB" sz="2000"/>
              <a:t>Financial planning aims to achieve break-even within the first 6–9 months of operation.</a:t>
            </a:r>
          </a:p>
        </p:txBody>
      </p:sp>
    </p:spTree>
    <p:extLst>
      <p:ext uri="{BB962C8B-B14F-4D97-AF65-F5344CB8AC3E}">
        <p14:creationId xmlns:p14="http://schemas.microsoft.com/office/powerpoint/2010/main" val="3891200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3C27DDE-BBD2-278D-48E3-AC78E9B23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C799903-48D5-4A31-A1A2-541072D97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8EFFF109-FC58-4FD3-BE05-9775A1310F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6E6E6"/>
            </a:solidFill>
          </a:ln>
          <a:effectLst>
            <a:outerShdw blurRad="508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E1B96AD6-92A9-4273-A62B-96A1C3E0BA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6F176-4EF3-5D50-E509-8A23DF94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/>
              <a:t>References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10204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65BA2-03ED-3435-7990-57CA2C3447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4149" y="932688"/>
            <a:ext cx="5916603" cy="4992624"/>
          </a:xfrm>
        </p:spPr>
        <p:txBody>
          <a:bodyPr anchor="ctr">
            <a:normAutofit/>
          </a:bodyPr>
          <a:lstStyle/>
          <a:p>
            <a:r>
              <a:rPr lang="en-GB" sz="2000"/>
              <a:t>Hoenig, H. (2025). Understanding market segmentation: A comprehensive guide. [online] Investopedia. Available at: </a:t>
            </a:r>
            <a:r>
              <a:rPr lang="en-GB" sz="2000">
                <a:hlinkClick r:id="rId2"/>
              </a:rPr>
              <a:t>https://www.investopedia.com/terms/m/marketsegmentation.asp</a:t>
            </a:r>
            <a:r>
              <a:rPr lang="en-GB" sz="2000"/>
              <a:t>.</a:t>
            </a:r>
          </a:p>
          <a:p>
            <a:r>
              <a:rPr lang="en-GB" sz="2000"/>
              <a:t>Conway, L. (2025). Regulation of hairdressers. [online] House of Commons Library. Available at: </a:t>
            </a:r>
            <a:r>
              <a:rPr lang="en-GB" sz="2000">
                <a:hlinkClick r:id="rId3"/>
              </a:rPr>
              <a:t>https://commonslibrary.parliament.uk/research-briefings/cbp-8592/</a:t>
            </a:r>
            <a:r>
              <a:rPr lang="en-GB" sz="2000"/>
              <a:t>.</a:t>
            </a:r>
          </a:p>
          <a:p>
            <a:r>
              <a:rPr lang="en-GB" sz="2000"/>
              <a:t>Riley, A. (2020). The Best Barbers In Birmingham For The Perfect Trim And Shave - Style Birmingham. [online] Style Birmingham. Available at: https://stylebham.com/the-best-barbers-in-birmingham-for-the-perfect-trim-and-shave/.</a:t>
            </a:r>
          </a:p>
        </p:txBody>
      </p:sp>
    </p:spTree>
    <p:extLst>
      <p:ext uri="{BB962C8B-B14F-4D97-AF65-F5344CB8AC3E}">
        <p14:creationId xmlns:p14="http://schemas.microsoft.com/office/powerpoint/2010/main" val="1061321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753</Words>
  <Application>Microsoft Office PowerPoint</Application>
  <PresentationFormat>Widescreen</PresentationFormat>
  <Paragraphs>42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Element 5: Business Plan Presentation Presented by – Muhammad Awais Module: Entrepreneurship Programme: BA (Hons) Business Management Module Code: LCBB5013 Student ID: 2416336 </vt:lpstr>
      <vt:lpstr>Business Concept &amp; Market Opportunity</vt:lpstr>
      <vt:lpstr>Market Segmentation &amp; Target Customers</vt:lpstr>
      <vt:lpstr>Competitive Landscape – Gentleman’s Edge</vt:lpstr>
      <vt:lpstr>Competitive Landscape – Gentleman’s Edge</vt:lpstr>
      <vt:lpstr>Marketing Strategy (4Ps)</vt:lpstr>
      <vt:lpstr>Legal Structure &amp; Financial Overview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Awais</dc:creator>
  <cp:lastModifiedBy>Muhammad Awais</cp:lastModifiedBy>
  <cp:revision>6</cp:revision>
  <dcterms:created xsi:type="dcterms:W3CDTF">2026-02-18T06:48:06Z</dcterms:created>
  <dcterms:modified xsi:type="dcterms:W3CDTF">2026-03-12T03:06:02Z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2026-02-18T06:57:49Z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ddaac4a6-e356-446d-9c37-8fe03837ed67</vt:lpwstr>
  </property>
  <property fmtid="{D5CDD505-2E9C-101B-9397-08002B2CF9AE}" pid="7" name="MSIP_Label_defa4170-0d19-0005-0004-bc88714345d2_ActionId">
    <vt:lpwstr>a0c295b0-f3f3-4ce5-83b0-2308f72c9898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